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5.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6.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7.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8.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9.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0.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11.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heme/theme12.xml" ContentType="application/vnd.openxmlformats-officedocument.theme+xml"/>
  <Override PartName="/ppt/tags/tag7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7.jpg" ContentType="image/jpg"/>
  <Override PartName="/ppt/comments/comment1.xml" ContentType="application/vnd.openxmlformats-officedocument.presentationml.comment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7.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8.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9.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0.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2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5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comment2.xml" ContentType="application/vnd.openxmlformats-officedocument.presentationml.comments+xml"/>
  <Override PartName="/ppt/notesSlides/notesSlide54.xml" ContentType="application/vnd.openxmlformats-officedocument.presentationml.notesSlide+xml"/>
  <Override PartName="/ppt/tags/tag157.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 id="2147483754" r:id="rId3"/>
    <p:sldMasterId id="2147483786" r:id="rId4"/>
    <p:sldMasterId id="2147483813" r:id="rId5"/>
    <p:sldMasterId id="2147483845" r:id="rId6"/>
    <p:sldMasterId id="2147483877" r:id="rId7"/>
    <p:sldMasterId id="2147483907" r:id="rId8"/>
    <p:sldMasterId id="2147483932" r:id="rId9"/>
    <p:sldMasterId id="2147483962" r:id="rId10"/>
    <p:sldMasterId id="2147483992" r:id="rId11"/>
  </p:sldMasterIdLst>
  <p:notesMasterIdLst>
    <p:notesMasterId r:id="rId71"/>
  </p:notesMasterIdLst>
  <p:sldIdLst>
    <p:sldId id="257" r:id="rId12"/>
    <p:sldId id="259" r:id="rId13"/>
    <p:sldId id="260" r:id="rId14"/>
    <p:sldId id="322" r:id="rId15"/>
    <p:sldId id="261" r:id="rId16"/>
    <p:sldId id="658" r:id="rId17"/>
    <p:sldId id="262" r:id="rId18"/>
    <p:sldId id="264" r:id="rId19"/>
    <p:sldId id="265" r:id="rId20"/>
    <p:sldId id="266" r:id="rId21"/>
    <p:sldId id="267" r:id="rId22"/>
    <p:sldId id="271" r:id="rId23"/>
    <p:sldId id="269" r:id="rId24"/>
    <p:sldId id="272" r:id="rId25"/>
    <p:sldId id="270" r:id="rId26"/>
    <p:sldId id="324" r:id="rId27"/>
    <p:sldId id="273" r:id="rId28"/>
    <p:sldId id="274" r:id="rId29"/>
    <p:sldId id="275" r:id="rId30"/>
    <p:sldId id="276" r:id="rId31"/>
    <p:sldId id="656" r:id="rId32"/>
    <p:sldId id="325" r:id="rId33"/>
    <p:sldId id="304" r:id="rId34"/>
    <p:sldId id="317" r:id="rId35"/>
    <p:sldId id="326" r:id="rId36"/>
    <p:sldId id="319" r:id="rId37"/>
    <p:sldId id="320" r:id="rId38"/>
    <p:sldId id="303" r:id="rId39"/>
    <p:sldId id="321" r:id="rId40"/>
    <p:sldId id="277" r:id="rId41"/>
    <p:sldId id="306" r:id="rId42"/>
    <p:sldId id="278" r:id="rId43"/>
    <p:sldId id="279" r:id="rId44"/>
    <p:sldId id="280" r:id="rId45"/>
    <p:sldId id="281" r:id="rId46"/>
    <p:sldId id="282" r:id="rId47"/>
    <p:sldId id="283" r:id="rId48"/>
    <p:sldId id="328" r:id="rId49"/>
    <p:sldId id="329" r:id="rId50"/>
    <p:sldId id="330" r:id="rId51"/>
    <p:sldId id="331" r:id="rId52"/>
    <p:sldId id="332" r:id="rId53"/>
    <p:sldId id="287" r:id="rId54"/>
    <p:sldId id="288" r:id="rId55"/>
    <p:sldId id="308" r:id="rId56"/>
    <p:sldId id="309" r:id="rId57"/>
    <p:sldId id="310" r:id="rId58"/>
    <p:sldId id="311" r:id="rId59"/>
    <p:sldId id="312" r:id="rId60"/>
    <p:sldId id="313" r:id="rId61"/>
    <p:sldId id="314" r:id="rId62"/>
    <p:sldId id="626" r:id="rId63"/>
    <p:sldId id="652" r:id="rId64"/>
    <p:sldId id="638" r:id="rId65"/>
    <p:sldId id="670" r:id="rId66"/>
    <p:sldId id="316" r:id="rId67"/>
    <p:sldId id="599" r:id="rId68"/>
    <p:sldId id="641" r:id="rId69"/>
    <p:sldId id="298" r:id="rId70"/>
  </p:sldIdLst>
  <p:sldSz cx="12192000" cy="6858000"/>
  <p:notesSz cx="6858000" cy="91440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870EF7B-5781-47FC-943F-8FE51A45A64D}">
          <p14:sldIdLst>
            <p14:sldId id="257"/>
            <p14:sldId id="259"/>
            <p14:sldId id="260"/>
            <p14:sldId id="322"/>
          </p14:sldIdLst>
        </p14:section>
        <p14:section name="La vision Milieudetravail GC" id="{D08E5C7F-7F29-43BF-927B-C03E3EE2B5E7}">
          <p14:sldIdLst>
            <p14:sldId id="261"/>
            <p14:sldId id="658"/>
            <p14:sldId id="262"/>
            <p14:sldId id="264"/>
            <p14:sldId id="265"/>
            <p14:sldId id="266"/>
            <p14:sldId id="267"/>
            <p14:sldId id="271"/>
            <p14:sldId id="269"/>
          </p14:sldIdLst>
        </p14:section>
        <p14:section name="Introduction à la feuille de route" id="{5CDF0720-2363-4AB6-B9ED-9BF122EE068C}">
          <p14:sldIdLst>
            <p14:sldId id="272"/>
            <p14:sldId id="270"/>
            <p14:sldId id="324"/>
            <p14:sldId id="273"/>
            <p14:sldId id="274"/>
            <p14:sldId id="275"/>
          </p14:sldIdLst>
        </p14:section>
        <p14:section name="Nos services" id="{5D8B7358-6184-4A07-9DC9-B419207EBEB2}">
          <p14:sldIdLst>
            <p14:sldId id="276"/>
            <p14:sldId id="656"/>
            <p14:sldId id="325"/>
            <p14:sldId id="304"/>
            <p14:sldId id="317"/>
            <p14:sldId id="326"/>
            <p14:sldId id="319"/>
            <p14:sldId id="320"/>
            <p14:sldId id="303"/>
            <p14:sldId id="321"/>
          </p14:sldIdLst>
        </p14:section>
        <p14:section name="Premières étapes" id="{DCD4CD72-37E6-4ADD-94ED-6B343C54B6E6}">
          <p14:sldIdLst>
            <p14:sldId id="277"/>
            <p14:sldId id="306"/>
            <p14:sldId id="278"/>
            <p14:sldId id="279"/>
            <p14:sldId id="280"/>
            <p14:sldId id="281"/>
            <p14:sldId id="282"/>
          </p14:sldIdLst>
        </p14:section>
        <p14:section name="Annexe A: La gestion du changement" id="{B32A31DC-B57A-4BB6-9D4B-2F64669522D7}">
          <p14:sldIdLst>
            <p14:sldId id="283"/>
            <p14:sldId id="328"/>
            <p14:sldId id="329"/>
            <p14:sldId id="330"/>
            <p14:sldId id="331"/>
            <p14:sldId id="332"/>
            <p14:sldId id="287"/>
          </p14:sldIdLst>
        </p14:section>
        <p14:section name="Annexe B: La conception" id="{F9762470-868A-4616-8F63-D52FA7C51A35}">
          <p14:sldIdLst>
            <p14:sldId id="288"/>
            <p14:sldId id="308"/>
            <p14:sldId id="309"/>
            <p14:sldId id="310"/>
            <p14:sldId id="311"/>
            <p14:sldId id="312"/>
            <p14:sldId id="313"/>
            <p14:sldId id="314"/>
            <p14:sldId id="626"/>
            <p14:sldId id="652"/>
            <p14:sldId id="638"/>
            <p14:sldId id="670"/>
            <p14:sldId id="316"/>
            <p14:sldId id="599"/>
            <p14:sldId id="641"/>
            <p14:sldId id="29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éronique Boton" initials="VB" lastIdx="1" clrIdx="0">
    <p:extLst>
      <p:ext uri="{19B8F6BF-5375-455C-9EA6-DF929625EA0E}">
        <p15:presenceInfo xmlns:p15="http://schemas.microsoft.com/office/powerpoint/2012/main" userId="S::Veronique.Boton@tpsgc-pwgsc.gc.ca::9ecb94de-8111-4b3a-95b0-af63f6324db7" providerId="AD"/>
      </p:ext>
    </p:extLst>
  </p:cmAuthor>
  <p:cmAuthor id="2" name="Isabelle Dupel" initials="ID" lastIdx="4" clrIdx="1">
    <p:extLst>
      <p:ext uri="{19B8F6BF-5375-455C-9EA6-DF929625EA0E}">
        <p15:presenceInfo xmlns:p15="http://schemas.microsoft.com/office/powerpoint/2012/main" userId="S-1-5-21-1097746622-914383597-1481268402-191382" providerId="AD"/>
      </p:ext>
    </p:extLst>
  </p:cmAuthor>
  <p:cmAuthor id="3" name="Chantal Bemeur" initials="CB" lastIdx="9" clrIdx="2">
    <p:extLst>
      <p:ext uri="{19B8F6BF-5375-455C-9EA6-DF929625EA0E}">
        <p15:presenceInfo xmlns:p15="http://schemas.microsoft.com/office/powerpoint/2012/main" userId="S-1-5-21-1097746622-914383597-1481268402-1823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1" autoAdjust="0"/>
    <p:restoredTop sz="78143" autoAdjust="0"/>
  </p:normalViewPr>
  <p:slideViewPr>
    <p:cSldViewPr snapToGrid="0">
      <p:cViewPr varScale="1">
        <p:scale>
          <a:sx n="89" d="100"/>
          <a:sy n="89" d="100"/>
        </p:scale>
        <p:origin x="13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5-12T14:02:29.096" idx="4">
    <p:pos x="7342" y="3772"/>
    <p:text>Maybe could clarify "market–CRDM with targeted clients as of March 31st, 2021"</p:text>
    <p:extLst>
      <p:ext uri="{C676402C-5697-4E1C-873F-D02D1690AC5C}">
        <p15:threadingInfo xmlns:p15="http://schemas.microsoft.com/office/powerpoint/2012/main" timeZoneBias="240"/>
      </p:ext>
    </p:extLst>
  </p:cm>
  <p:cm authorId="3" dt="2021-05-14T14:50:06.597" idx="9">
    <p:pos x="6098" y="923"/>
    <p:text>this graph represent data from november 2020</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10T11:17:49.397" idx="1">
    <p:pos x="10" y="10"/>
    <p:text>UPDATE TO NEWEST INFO</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060962-1C2B-4C41-B5AB-9D2227642B25}"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CA"/>
        </a:p>
      </dgm:t>
    </dgm:pt>
    <dgm:pt modelId="{1F1E1F7F-C6B7-49E0-BC1C-15C74421D2C9}">
      <dgm:prSet phldrT="[Text]" custT="1"/>
      <dgm:spPr/>
      <dgm:t>
        <a:bodyPr/>
        <a:lstStyle/>
        <a:p>
          <a:r>
            <a:rPr lang="fr-CA" sz="1800"/>
            <a:t>Qui prendra les décisions à propos des éléments du projet? </a:t>
          </a:r>
        </a:p>
      </dgm:t>
    </dgm:pt>
    <dgm:pt modelId="{050C24D8-1F76-427F-8B3D-798A75541C0F}" type="parTrans" cxnId="{F2BC336F-5932-47F1-84DF-7929AC0D29CE}">
      <dgm:prSet/>
      <dgm:spPr/>
      <dgm:t>
        <a:bodyPr/>
        <a:lstStyle/>
        <a:p>
          <a:endParaRPr lang="en-CA" sz="1800"/>
        </a:p>
      </dgm:t>
    </dgm:pt>
    <dgm:pt modelId="{08322C74-8558-4AD1-AA6F-7FD25CE2E3AA}" type="sibTrans" cxnId="{F2BC336F-5932-47F1-84DF-7929AC0D29CE}">
      <dgm:prSet custT="1"/>
      <dgm:spPr/>
      <dgm:t>
        <a:bodyPr/>
        <a:lstStyle/>
        <a:p>
          <a:endParaRPr lang="en-CA" sz="1800"/>
        </a:p>
      </dgm:t>
    </dgm:pt>
    <dgm:pt modelId="{9C2E1680-EBAF-4082-A19B-62125358A963}">
      <dgm:prSet phldrT="[Text]" custT="1"/>
      <dgm:spPr/>
      <dgm:t>
        <a:bodyPr/>
        <a:lstStyle/>
        <a:p>
          <a:r>
            <a:rPr lang="fr-CA" sz="1800"/>
            <a:t>Qui prendra les décisions concernant la mise en œuvre de la stratégie de gestion du changement?</a:t>
          </a:r>
        </a:p>
      </dgm:t>
    </dgm:pt>
    <dgm:pt modelId="{8B2DFB22-9014-421E-97C8-63414AFBBB8A}" type="parTrans" cxnId="{35E04CAC-D617-41EC-A02A-3618940FF5CD}">
      <dgm:prSet/>
      <dgm:spPr/>
      <dgm:t>
        <a:bodyPr/>
        <a:lstStyle/>
        <a:p>
          <a:endParaRPr lang="en-CA" sz="1800"/>
        </a:p>
      </dgm:t>
    </dgm:pt>
    <dgm:pt modelId="{E7723E72-8007-4FE8-9301-93DF4558DD4A}" type="sibTrans" cxnId="{35E04CAC-D617-41EC-A02A-3618940FF5CD}">
      <dgm:prSet custT="1"/>
      <dgm:spPr/>
      <dgm:t>
        <a:bodyPr/>
        <a:lstStyle/>
        <a:p>
          <a:endParaRPr lang="en-CA" sz="1800"/>
        </a:p>
      </dgm:t>
    </dgm:pt>
    <dgm:pt modelId="{9CEF763B-CF54-4BC7-A218-D6CC265DDDD8}">
      <dgm:prSet phldrT="[Text]" custT="1"/>
      <dgm:spPr/>
      <dgm:t>
        <a:bodyPr/>
        <a:lstStyle/>
        <a:p>
          <a:r>
            <a:rPr lang="fr-CA" sz="1800"/>
            <a:t>Y a-t-il une structure déjà en place qui peut être utilisée?</a:t>
          </a:r>
        </a:p>
      </dgm:t>
    </dgm:pt>
    <dgm:pt modelId="{9B2E40B2-896D-483E-9375-D2E6D616065F}" type="parTrans" cxnId="{637CD7B3-E9A4-49E7-BAED-4AF6C75C3D7E}">
      <dgm:prSet/>
      <dgm:spPr/>
      <dgm:t>
        <a:bodyPr/>
        <a:lstStyle/>
        <a:p>
          <a:endParaRPr lang="en-CA" sz="1800"/>
        </a:p>
      </dgm:t>
    </dgm:pt>
    <dgm:pt modelId="{DB5527B4-300B-45EC-8433-70307B29079C}" type="sibTrans" cxnId="{637CD7B3-E9A4-49E7-BAED-4AF6C75C3D7E}">
      <dgm:prSet custT="1"/>
      <dgm:spPr/>
      <dgm:t>
        <a:bodyPr/>
        <a:lstStyle/>
        <a:p>
          <a:endParaRPr lang="en-CA" sz="1800"/>
        </a:p>
      </dgm:t>
    </dgm:pt>
    <dgm:pt modelId="{3316256B-7782-4788-8C65-697005D5B189}">
      <dgm:prSet custT="1"/>
      <dgm:spPr/>
      <dgm:t>
        <a:bodyPr/>
        <a:lstStyle/>
        <a:p>
          <a:r>
            <a:rPr lang="fr-CA" sz="1800" dirty="0"/>
            <a:t>Existe-t-il des groupes de travail ou des comités d’employés qui peuvent soutenir des éléments spécifiques du projet?</a:t>
          </a:r>
        </a:p>
      </dgm:t>
    </dgm:pt>
    <dgm:pt modelId="{436A0758-F93D-4F61-8175-8C59E516B64E}" type="parTrans" cxnId="{01C83957-E4A1-427D-B9B0-8E5216F6D939}">
      <dgm:prSet/>
      <dgm:spPr/>
      <dgm:t>
        <a:bodyPr/>
        <a:lstStyle/>
        <a:p>
          <a:endParaRPr lang="en-CA" sz="1800"/>
        </a:p>
      </dgm:t>
    </dgm:pt>
    <dgm:pt modelId="{524376F2-8F14-4DC2-979F-0AE80DAF8D60}" type="sibTrans" cxnId="{01C83957-E4A1-427D-B9B0-8E5216F6D939}">
      <dgm:prSet/>
      <dgm:spPr/>
      <dgm:t>
        <a:bodyPr/>
        <a:lstStyle/>
        <a:p>
          <a:endParaRPr lang="en-CA" sz="1800"/>
        </a:p>
      </dgm:t>
    </dgm:pt>
    <dgm:pt modelId="{7ED43932-5345-46A8-96C3-A1E197F57666}" type="pres">
      <dgm:prSet presAssocID="{78060962-1C2B-4C41-B5AB-9D2227642B25}" presName="outerComposite" presStyleCnt="0">
        <dgm:presLayoutVars>
          <dgm:chMax val="5"/>
          <dgm:dir/>
          <dgm:resizeHandles val="exact"/>
        </dgm:presLayoutVars>
      </dgm:prSet>
      <dgm:spPr/>
    </dgm:pt>
    <dgm:pt modelId="{91E24507-5FE8-4366-9349-824F720F4335}" type="pres">
      <dgm:prSet presAssocID="{78060962-1C2B-4C41-B5AB-9D2227642B25}" presName="dummyMaxCanvas" presStyleCnt="0">
        <dgm:presLayoutVars/>
      </dgm:prSet>
      <dgm:spPr/>
    </dgm:pt>
    <dgm:pt modelId="{6622DA2F-2747-407D-BA34-A07C8733F153}" type="pres">
      <dgm:prSet presAssocID="{78060962-1C2B-4C41-B5AB-9D2227642B25}" presName="FourNodes_1" presStyleLbl="node1" presStyleIdx="0" presStyleCnt="4">
        <dgm:presLayoutVars>
          <dgm:bulletEnabled val="1"/>
        </dgm:presLayoutVars>
      </dgm:prSet>
      <dgm:spPr/>
    </dgm:pt>
    <dgm:pt modelId="{E8AF3E2F-D785-4F94-869D-6EB46DB20447}" type="pres">
      <dgm:prSet presAssocID="{78060962-1C2B-4C41-B5AB-9D2227642B25}" presName="FourNodes_2" presStyleLbl="node1" presStyleIdx="1" presStyleCnt="4">
        <dgm:presLayoutVars>
          <dgm:bulletEnabled val="1"/>
        </dgm:presLayoutVars>
      </dgm:prSet>
      <dgm:spPr/>
    </dgm:pt>
    <dgm:pt modelId="{278F5B10-E0CA-44AB-A240-532102AF9EBE}" type="pres">
      <dgm:prSet presAssocID="{78060962-1C2B-4C41-B5AB-9D2227642B25}" presName="FourNodes_3" presStyleLbl="node1" presStyleIdx="2" presStyleCnt="4">
        <dgm:presLayoutVars>
          <dgm:bulletEnabled val="1"/>
        </dgm:presLayoutVars>
      </dgm:prSet>
      <dgm:spPr/>
    </dgm:pt>
    <dgm:pt modelId="{EC9B4F3E-57AC-48D0-B8C0-755EE1E1A7CE}" type="pres">
      <dgm:prSet presAssocID="{78060962-1C2B-4C41-B5AB-9D2227642B25}" presName="FourNodes_4" presStyleLbl="node1" presStyleIdx="3" presStyleCnt="4">
        <dgm:presLayoutVars>
          <dgm:bulletEnabled val="1"/>
        </dgm:presLayoutVars>
      </dgm:prSet>
      <dgm:spPr/>
    </dgm:pt>
    <dgm:pt modelId="{55C77D92-1ED1-4D92-9290-0ECCB71884DA}" type="pres">
      <dgm:prSet presAssocID="{78060962-1C2B-4C41-B5AB-9D2227642B25}" presName="FourConn_1-2" presStyleLbl="fgAccFollowNode1" presStyleIdx="0" presStyleCnt="3">
        <dgm:presLayoutVars>
          <dgm:bulletEnabled val="1"/>
        </dgm:presLayoutVars>
      </dgm:prSet>
      <dgm:spPr/>
    </dgm:pt>
    <dgm:pt modelId="{4EA6D6FF-44B4-40BE-A1FE-6836D58FDDB7}" type="pres">
      <dgm:prSet presAssocID="{78060962-1C2B-4C41-B5AB-9D2227642B25}" presName="FourConn_2-3" presStyleLbl="fgAccFollowNode1" presStyleIdx="1" presStyleCnt="3">
        <dgm:presLayoutVars>
          <dgm:bulletEnabled val="1"/>
        </dgm:presLayoutVars>
      </dgm:prSet>
      <dgm:spPr/>
    </dgm:pt>
    <dgm:pt modelId="{759617CE-9754-410E-85FF-E68A426D6353}" type="pres">
      <dgm:prSet presAssocID="{78060962-1C2B-4C41-B5AB-9D2227642B25}" presName="FourConn_3-4" presStyleLbl="fgAccFollowNode1" presStyleIdx="2" presStyleCnt="3">
        <dgm:presLayoutVars>
          <dgm:bulletEnabled val="1"/>
        </dgm:presLayoutVars>
      </dgm:prSet>
      <dgm:spPr/>
    </dgm:pt>
    <dgm:pt modelId="{8B9A220E-7EED-4CA9-86A6-6D78D635AD6A}" type="pres">
      <dgm:prSet presAssocID="{78060962-1C2B-4C41-B5AB-9D2227642B25}" presName="FourNodes_1_text" presStyleLbl="node1" presStyleIdx="3" presStyleCnt="4">
        <dgm:presLayoutVars>
          <dgm:bulletEnabled val="1"/>
        </dgm:presLayoutVars>
      </dgm:prSet>
      <dgm:spPr/>
    </dgm:pt>
    <dgm:pt modelId="{C916F073-E8B2-4B99-942A-F6102593EB03}" type="pres">
      <dgm:prSet presAssocID="{78060962-1C2B-4C41-B5AB-9D2227642B25}" presName="FourNodes_2_text" presStyleLbl="node1" presStyleIdx="3" presStyleCnt="4">
        <dgm:presLayoutVars>
          <dgm:bulletEnabled val="1"/>
        </dgm:presLayoutVars>
      </dgm:prSet>
      <dgm:spPr/>
    </dgm:pt>
    <dgm:pt modelId="{5D69265C-B1BD-4647-85DF-BC91AEB81AE5}" type="pres">
      <dgm:prSet presAssocID="{78060962-1C2B-4C41-B5AB-9D2227642B25}" presName="FourNodes_3_text" presStyleLbl="node1" presStyleIdx="3" presStyleCnt="4">
        <dgm:presLayoutVars>
          <dgm:bulletEnabled val="1"/>
        </dgm:presLayoutVars>
      </dgm:prSet>
      <dgm:spPr/>
    </dgm:pt>
    <dgm:pt modelId="{EA253710-5F86-4E51-9EB7-F423774C7D63}" type="pres">
      <dgm:prSet presAssocID="{78060962-1C2B-4C41-B5AB-9D2227642B25}" presName="FourNodes_4_text" presStyleLbl="node1" presStyleIdx="3" presStyleCnt="4">
        <dgm:presLayoutVars>
          <dgm:bulletEnabled val="1"/>
        </dgm:presLayoutVars>
      </dgm:prSet>
      <dgm:spPr/>
    </dgm:pt>
  </dgm:ptLst>
  <dgm:cxnLst>
    <dgm:cxn modelId="{86B4880F-D3C0-408C-ACE5-C9389DA90BBC}" type="presOf" srcId="{08322C74-8558-4AD1-AA6F-7FD25CE2E3AA}" destId="{55C77D92-1ED1-4D92-9290-0ECCB71884DA}" srcOrd="0" destOrd="0" presId="urn:microsoft.com/office/officeart/2005/8/layout/vProcess5"/>
    <dgm:cxn modelId="{29EB452F-C362-49D4-B231-4A6FFDC18695}" type="presOf" srcId="{78060962-1C2B-4C41-B5AB-9D2227642B25}" destId="{7ED43932-5345-46A8-96C3-A1E197F57666}" srcOrd="0" destOrd="0" presId="urn:microsoft.com/office/officeart/2005/8/layout/vProcess5"/>
    <dgm:cxn modelId="{5695F03E-F111-4715-8172-6EBE3F4F27D8}" type="presOf" srcId="{9C2E1680-EBAF-4082-A19B-62125358A963}" destId="{C916F073-E8B2-4B99-942A-F6102593EB03}" srcOrd="1" destOrd="0" presId="urn:microsoft.com/office/officeart/2005/8/layout/vProcess5"/>
    <dgm:cxn modelId="{F2BC336F-5932-47F1-84DF-7929AC0D29CE}" srcId="{78060962-1C2B-4C41-B5AB-9D2227642B25}" destId="{1F1E1F7F-C6B7-49E0-BC1C-15C74421D2C9}" srcOrd="0" destOrd="0" parTransId="{050C24D8-1F76-427F-8B3D-798A75541C0F}" sibTransId="{08322C74-8558-4AD1-AA6F-7FD25CE2E3AA}"/>
    <dgm:cxn modelId="{01C83957-E4A1-427D-B9B0-8E5216F6D939}" srcId="{78060962-1C2B-4C41-B5AB-9D2227642B25}" destId="{3316256B-7782-4788-8C65-697005D5B189}" srcOrd="3" destOrd="0" parTransId="{436A0758-F93D-4F61-8175-8C59E516B64E}" sibTransId="{524376F2-8F14-4DC2-979F-0AE80DAF8D60}"/>
    <dgm:cxn modelId="{755B9481-AD48-4175-BFB0-D61953EA4E37}" type="presOf" srcId="{3316256B-7782-4788-8C65-697005D5B189}" destId="{EA253710-5F86-4E51-9EB7-F423774C7D63}" srcOrd="1" destOrd="0" presId="urn:microsoft.com/office/officeart/2005/8/layout/vProcess5"/>
    <dgm:cxn modelId="{EBF86F84-AED9-48F5-8980-CEA6B88DFD4B}" type="presOf" srcId="{DB5527B4-300B-45EC-8433-70307B29079C}" destId="{759617CE-9754-410E-85FF-E68A426D6353}" srcOrd="0" destOrd="0" presId="urn:microsoft.com/office/officeart/2005/8/layout/vProcess5"/>
    <dgm:cxn modelId="{C18E4CA3-C409-4F41-A8B4-BD9E3935EEAD}" type="presOf" srcId="{9CEF763B-CF54-4BC7-A218-D6CC265DDDD8}" destId="{5D69265C-B1BD-4647-85DF-BC91AEB81AE5}" srcOrd="1" destOrd="0" presId="urn:microsoft.com/office/officeart/2005/8/layout/vProcess5"/>
    <dgm:cxn modelId="{35E04CAC-D617-41EC-A02A-3618940FF5CD}" srcId="{78060962-1C2B-4C41-B5AB-9D2227642B25}" destId="{9C2E1680-EBAF-4082-A19B-62125358A963}" srcOrd="1" destOrd="0" parTransId="{8B2DFB22-9014-421E-97C8-63414AFBBB8A}" sibTransId="{E7723E72-8007-4FE8-9301-93DF4558DD4A}"/>
    <dgm:cxn modelId="{3229CBAD-BD7B-47FC-BEFF-65285D97B926}" type="presOf" srcId="{E7723E72-8007-4FE8-9301-93DF4558DD4A}" destId="{4EA6D6FF-44B4-40BE-A1FE-6836D58FDDB7}" srcOrd="0" destOrd="0" presId="urn:microsoft.com/office/officeart/2005/8/layout/vProcess5"/>
    <dgm:cxn modelId="{D58657AE-0311-4410-BC43-06809116E5DE}" type="presOf" srcId="{9C2E1680-EBAF-4082-A19B-62125358A963}" destId="{E8AF3E2F-D785-4F94-869D-6EB46DB20447}" srcOrd="0" destOrd="0" presId="urn:microsoft.com/office/officeart/2005/8/layout/vProcess5"/>
    <dgm:cxn modelId="{7005F9B0-9574-4407-8E0A-C0E551BE643D}" type="presOf" srcId="{9CEF763B-CF54-4BC7-A218-D6CC265DDDD8}" destId="{278F5B10-E0CA-44AB-A240-532102AF9EBE}" srcOrd="0" destOrd="0" presId="urn:microsoft.com/office/officeart/2005/8/layout/vProcess5"/>
    <dgm:cxn modelId="{637CD7B3-E9A4-49E7-BAED-4AF6C75C3D7E}" srcId="{78060962-1C2B-4C41-B5AB-9D2227642B25}" destId="{9CEF763B-CF54-4BC7-A218-D6CC265DDDD8}" srcOrd="2" destOrd="0" parTransId="{9B2E40B2-896D-483E-9375-D2E6D616065F}" sibTransId="{DB5527B4-300B-45EC-8433-70307B29079C}"/>
    <dgm:cxn modelId="{607777C1-ECC8-4535-8FCD-1F135352136D}" type="presOf" srcId="{1F1E1F7F-C6B7-49E0-BC1C-15C74421D2C9}" destId="{8B9A220E-7EED-4CA9-86A6-6D78D635AD6A}" srcOrd="1" destOrd="0" presId="urn:microsoft.com/office/officeart/2005/8/layout/vProcess5"/>
    <dgm:cxn modelId="{4DF521D3-D5B3-42D9-840F-A3CD38001B14}" type="presOf" srcId="{1F1E1F7F-C6B7-49E0-BC1C-15C74421D2C9}" destId="{6622DA2F-2747-407D-BA34-A07C8733F153}" srcOrd="0" destOrd="0" presId="urn:microsoft.com/office/officeart/2005/8/layout/vProcess5"/>
    <dgm:cxn modelId="{14B514D9-95A2-4C8A-9EF5-BCA18BF82291}" type="presOf" srcId="{3316256B-7782-4788-8C65-697005D5B189}" destId="{EC9B4F3E-57AC-48D0-B8C0-755EE1E1A7CE}" srcOrd="0" destOrd="0" presId="urn:microsoft.com/office/officeart/2005/8/layout/vProcess5"/>
    <dgm:cxn modelId="{FC23FBFF-CA29-4A60-B816-764B02F45091}" type="presParOf" srcId="{7ED43932-5345-46A8-96C3-A1E197F57666}" destId="{91E24507-5FE8-4366-9349-824F720F4335}" srcOrd="0" destOrd="0" presId="urn:microsoft.com/office/officeart/2005/8/layout/vProcess5"/>
    <dgm:cxn modelId="{5B898A2B-ABB6-4AF5-967E-90CC935B06C0}" type="presParOf" srcId="{7ED43932-5345-46A8-96C3-A1E197F57666}" destId="{6622DA2F-2747-407D-BA34-A07C8733F153}" srcOrd="1" destOrd="0" presId="urn:microsoft.com/office/officeart/2005/8/layout/vProcess5"/>
    <dgm:cxn modelId="{17744AD4-4295-482A-A2DA-21BF73E7EA14}" type="presParOf" srcId="{7ED43932-5345-46A8-96C3-A1E197F57666}" destId="{E8AF3E2F-D785-4F94-869D-6EB46DB20447}" srcOrd="2" destOrd="0" presId="urn:microsoft.com/office/officeart/2005/8/layout/vProcess5"/>
    <dgm:cxn modelId="{66511C24-CA41-472D-8DCC-94B86AF0025E}" type="presParOf" srcId="{7ED43932-5345-46A8-96C3-A1E197F57666}" destId="{278F5B10-E0CA-44AB-A240-532102AF9EBE}" srcOrd="3" destOrd="0" presId="urn:microsoft.com/office/officeart/2005/8/layout/vProcess5"/>
    <dgm:cxn modelId="{A07036FC-22CE-4D06-A9B9-63DCD9A4F661}" type="presParOf" srcId="{7ED43932-5345-46A8-96C3-A1E197F57666}" destId="{EC9B4F3E-57AC-48D0-B8C0-755EE1E1A7CE}" srcOrd="4" destOrd="0" presId="urn:microsoft.com/office/officeart/2005/8/layout/vProcess5"/>
    <dgm:cxn modelId="{B35053EA-CC58-44E9-97E7-2EED70E9C869}" type="presParOf" srcId="{7ED43932-5345-46A8-96C3-A1E197F57666}" destId="{55C77D92-1ED1-4D92-9290-0ECCB71884DA}" srcOrd="5" destOrd="0" presId="urn:microsoft.com/office/officeart/2005/8/layout/vProcess5"/>
    <dgm:cxn modelId="{FEE4CAFA-7EAE-4F47-A9F0-898789D852F0}" type="presParOf" srcId="{7ED43932-5345-46A8-96C3-A1E197F57666}" destId="{4EA6D6FF-44B4-40BE-A1FE-6836D58FDDB7}" srcOrd="6" destOrd="0" presId="urn:microsoft.com/office/officeart/2005/8/layout/vProcess5"/>
    <dgm:cxn modelId="{494A7D12-DCF6-447A-BB1D-3D6D25D2E9D9}" type="presParOf" srcId="{7ED43932-5345-46A8-96C3-A1E197F57666}" destId="{759617CE-9754-410E-85FF-E68A426D6353}" srcOrd="7" destOrd="0" presId="urn:microsoft.com/office/officeart/2005/8/layout/vProcess5"/>
    <dgm:cxn modelId="{9B41740E-CE67-49E9-84EE-DC283108C1BC}" type="presParOf" srcId="{7ED43932-5345-46A8-96C3-A1E197F57666}" destId="{8B9A220E-7EED-4CA9-86A6-6D78D635AD6A}" srcOrd="8" destOrd="0" presId="urn:microsoft.com/office/officeart/2005/8/layout/vProcess5"/>
    <dgm:cxn modelId="{6C65EA75-32B8-4CE6-81F1-EB2C24B9F5AE}" type="presParOf" srcId="{7ED43932-5345-46A8-96C3-A1E197F57666}" destId="{C916F073-E8B2-4B99-942A-F6102593EB03}" srcOrd="9" destOrd="0" presId="urn:microsoft.com/office/officeart/2005/8/layout/vProcess5"/>
    <dgm:cxn modelId="{53B3727B-D8A7-48E3-8AA1-98F7DBB51E05}" type="presParOf" srcId="{7ED43932-5345-46A8-96C3-A1E197F57666}" destId="{5D69265C-B1BD-4647-85DF-BC91AEB81AE5}" srcOrd="10" destOrd="0" presId="urn:microsoft.com/office/officeart/2005/8/layout/vProcess5"/>
    <dgm:cxn modelId="{3CF44D43-A146-49BB-9842-F9A87C4179DC}" type="presParOf" srcId="{7ED43932-5345-46A8-96C3-A1E197F57666}" destId="{EA253710-5F86-4E51-9EB7-F423774C7D6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54EB09-BFDA-4673-A423-DA79A7B5F01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CA"/>
        </a:p>
      </dgm:t>
    </dgm:pt>
    <dgm:pt modelId="{579E1E52-616C-42A3-ABBE-029850E6FD27}">
      <dgm:prSet phldrT="[Texte]" custT="1"/>
      <dgm:spPr>
        <a:solidFill>
          <a:srgbClr val="A8CE75"/>
        </a:solidFill>
      </dgm:spPr>
      <dgm:t>
        <a:bodyPr/>
        <a:lstStyle/>
        <a:p>
          <a:r>
            <a:rPr lang="en-CA" sz="1400" b="1" noProof="0" dirty="0">
              <a:latin typeface="+mn-lt"/>
              <a:cs typeface="Arial" panose="020B0604020202020204" pitchFamily="34" charset="0"/>
            </a:rPr>
            <a:t>POINTS DE TRAVAIL INDIVIDUELS</a:t>
          </a:r>
        </a:p>
      </dgm:t>
      <dgm:extLst>
        <a:ext uri="{E40237B7-FDA0-4F09-8148-C483321AD2D9}">
          <dgm14:cNvPr xmlns:dgm14="http://schemas.microsoft.com/office/drawing/2010/diagram" id="0" name="" title="Individual Workpoints"/>
        </a:ext>
      </dgm:extLst>
    </dgm:pt>
    <dgm:pt modelId="{2CA38208-E85A-4AE5-A25C-50A0AB56F288}" type="parTrans" cxnId="{C7DCAA26-C9FC-4C4B-BCE7-8C3AF3E5F9FA}">
      <dgm:prSet/>
      <dgm:spPr/>
      <dgm:t>
        <a:bodyPr/>
        <a:lstStyle/>
        <a:p>
          <a:endParaRPr lang="en-CA" noProof="0" dirty="0"/>
        </a:p>
      </dgm:t>
    </dgm:pt>
    <dgm:pt modelId="{43D60403-F3F5-4DFA-9F73-F31FC21C4278}" type="sibTrans" cxnId="{C7DCAA26-C9FC-4C4B-BCE7-8C3AF3E5F9FA}">
      <dgm:prSet/>
      <dgm:spPr/>
      <dgm:t>
        <a:bodyPr/>
        <a:lstStyle/>
        <a:p>
          <a:endParaRPr lang="en-CA" noProof="0" dirty="0"/>
        </a:p>
      </dgm:t>
    </dgm:pt>
    <dgm:pt modelId="{69036E81-7CC5-4224-9A4F-6515882A62F3}">
      <dgm:prSet phldrT="[Texte]" custT="1"/>
      <dgm:spPr>
        <a:solidFill>
          <a:srgbClr val="DCEBC8"/>
        </a:solidFill>
      </dgm:spPr>
      <dgm:t>
        <a:bodyPr/>
        <a:lstStyle/>
        <a:p>
          <a:r>
            <a:rPr lang="en-CA" sz="1100" noProof="0" dirty="0">
              <a:latin typeface="+mn-lt"/>
              <a:cs typeface="Arial" panose="020B0604020202020204" pitchFamily="34" charset="0"/>
            </a:rPr>
            <a:t>Point de transition</a:t>
          </a:r>
        </a:p>
      </dgm:t>
    </dgm:pt>
    <dgm:pt modelId="{4D1B4686-95FD-4D5E-8F54-D2E3E07955DE}" type="parTrans" cxnId="{906B5D13-2345-4645-817F-0B2F7488DC4B}">
      <dgm:prSet/>
      <dgm:spPr/>
      <dgm:t>
        <a:bodyPr/>
        <a:lstStyle/>
        <a:p>
          <a:endParaRPr lang="en-CA" noProof="0" dirty="0"/>
        </a:p>
      </dgm:t>
    </dgm:pt>
    <dgm:pt modelId="{25B165AB-4BDC-4DF5-9A17-1AF2CFBE0D86}" type="sibTrans" cxnId="{906B5D13-2345-4645-817F-0B2F7488DC4B}">
      <dgm:prSet/>
      <dgm:spPr/>
      <dgm:t>
        <a:bodyPr/>
        <a:lstStyle/>
        <a:p>
          <a:endParaRPr lang="en-CA" noProof="0" dirty="0"/>
        </a:p>
      </dgm:t>
    </dgm:pt>
    <dgm:pt modelId="{CA7ADA7B-2A48-48C7-9CC3-B66B99AF8794}">
      <dgm:prSet phldrT="[Texte]" custT="1"/>
      <dgm:spPr>
        <a:solidFill>
          <a:srgbClr val="4CB6A0"/>
        </a:solidFill>
      </dgm:spPr>
      <dgm:t>
        <a:bodyPr/>
        <a:lstStyle/>
        <a:p>
          <a:r>
            <a:rPr lang="en-CA" sz="1400" b="1" noProof="0" dirty="0">
              <a:latin typeface="+mn-lt"/>
              <a:cs typeface="Arial" panose="020B0604020202020204" pitchFamily="34" charset="0"/>
            </a:rPr>
            <a:t>POINTS DE TRAVAIL COLLABORATIFS</a:t>
          </a:r>
        </a:p>
      </dgm:t>
      <dgm:extLst>
        <a:ext uri="{E40237B7-FDA0-4F09-8148-C483321AD2D9}">
          <dgm14:cNvPr xmlns:dgm14="http://schemas.microsoft.com/office/drawing/2010/diagram" id="0" name="" title="Collaborative Workpoints"/>
        </a:ext>
      </dgm:extLst>
    </dgm:pt>
    <dgm:pt modelId="{9E2AADBC-EDBE-42F1-B721-D22478B7C492}" type="parTrans" cxnId="{387631D5-2822-4B1B-B877-3CD389B077CE}">
      <dgm:prSet/>
      <dgm:spPr/>
      <dgm:t>
        <a:bodyPr/>
        <a:lstStyle/>
        <a:p>
          <a:endParaRPr lang="en-CA" noProof="0" dirty="0"/>
        </a:p>
      </dgm:t>
    </dgm:pt>
    <dgm:pt modelId="{B940F163-2D98-4403-8245-A6ED4D187508}" type="sibTrans" cxnId="{387631D5-2822-4B1B-B877-3CD389B077CE}">
      <dgm:prSet/>
      <dgm:spPr/>
      <dgm:t>
        <a:bodyPr/>
        <a:lstStyle/>
        <a:p>
          <a:endParaRPr lang="en-CA" noProof="0" dirty="0"/>
        </a:p>
      </dgm:t>
    </dgm:pt>
    <dgm:pt modelId="{301E0EEE-82FA-45CD-8F29-03E1B0ECB892}">
      <dgm:prSet phldrT="[Texte]" custT="1"/>
      <dgm:spPr>
        <a:solidFill>
          <a:srgbClr val="B7E2D9"/>
        </a:solidFill>
      </dgm:spPr>
      <dgm:t>
        <a:bodyPr/>
        <a:lstStyle/>
        <a:p>
          <a:r>
            <a:rPr lang="en-CA" sz="1100" noProof="0" dirty="0">
              <a:latin typeface="+mn-lt"/>
              <a:cs typeface="Arial" panose="020B0604020202020204" pitchFamily="34" charset="0"/>
            </a:rPr>
            <a:t>Point de discussion</a:t>
          </a:r>
        </a:p>
      </dgm:t>
      <dgm:extLst>
        <a:ext uri="{E40237B7-FDA0-4F09-8148-C483321AD2D9}">
          <dgm14:cNvPr xmlns:dgm14="http://schemas.microsoft.com/office/drawing/2010/diagram" id="0" name="" descr="Chat Point&#10;Huddle&#10;Teaming Area&#10;Lounge&#10;Work Room&#10;Project Room&#10;Meeting Room&#10;" title="List of Collaborative Workpoints"/>
        </a:ext>
      </dgm:extLst>
    </dgm:pt>
    <dgm:pt modelId="{4BE92A81-FA51-4797-B251-2B1645D7C309}" type="parTrans" cxnId="{34B07B8D-4926-4B81-95E9-A25A6A113283}">
      <dgm:prSet/>
      <dgm:spPr/>
      <dgm:t>
        <a:bodyPr/>
        <a:lstStyle/>
        <a:p>
          <a:endParaRPr lang="en-CA" noProof="0" dirty="0"/>
        </a:p>
      </dgm:t>
    </dgm:pt>
    <dgm:pt modelId="{728B6BEF-9336-41B4-9E24-B07CE4C74E9D}" type="sibTrans" cxnId="{34B07B8D-4926-4B81-95E9-A25A6A113283}">
      <dgm:prSet/>
      <dgm:spPr/>
      <dgm:t>
        <a:bodyPr/>
        <a:lstStyle/>
        <a:p>
          <a:endParaRPr lang="en-CA" noProof="0" dirty="0"/>
        </a:p>
      </dgm:t>
    </dgm:pt>
    <dgm:pt modelId="{A7297874-59E1-49C7-BF0D-1713F6EA6F9F}">
      <dgm:prSet phldrT="[Texte]" custT="1"/>
      <dgm:spPr>
        <a:solidFill>
          <a:srgbClr val="4D799D"/>
        </a:solidFill>
      </dgm:spPr>
      <dgm:t>
        <a:bodyPr/>
        <a:lstStyle/>
        <a:p>
          <a:r>
            <a:rPr lang="en-CA" sz="1400" b="1" noProof="0" dirty="0">
              <a:latin typeface="+mn-lt"/>
              <a:cs typeface="Arial" panose="020B0604020202020204" pitchFamily="34" charset="0"/>
            </a:rPr>
            <a:t>ESPACE DE SOUTIEN</a:t>
          </a:r>
        </a:p>
      </dgm:t>
      <dgm:extLst>
        <a:ext uri="{E40237B7-FDA0-4F09-8148-C483321AD2D9}">
          <dgm14:cNvPr xmlns:dgm14="http://schemas.microsoft.com/office/drawing/2010/diagram" id="0" name="" title="Support Spaces"/>
        </a:ext>
      </dgm:extLst>
    </dgm:pt>
    <dgm:pt modelId="{21FEA114-0B10-4108-BEE9-F3242FA85AF4}" type="parTrans" cxnId="{FED3853F-841E-4D21-8667-03931B8DF923}">
      <dgm:prSet/>
      <dgm:spPr/>
      <dgm:t>
        <a:bodyPr/>
        <a:lstStyle/>
        <a:p>
          <a:endParaRPr lang="en-CA" noProof="0" dirty="0"/>
        </a:p>
      </dgm:t>
    </dgm:pt>
    <dgm:pt modelId="{2C52F210-D6FB-4842-B2E6-24B62325D6D2}" type="sibTrans" cxnId="{FED3853F-841E-4D21-8667-03931B8DF923}">
      <dgm:prSet/>
      <dgm:spPr/>
      <dgm:t>
        <a:bodyPr/>
        <a:lstStyle/>
        <a:p>
          <a:endParaRPr lang="en-CA" noProof="0" dirty="0"/>
        </a:p>
      </dgm:t>
    </dgm:pt>
    <dgm:pt modelId="{3E066B31-661E-44F9-9FDC-25C248FD32C0}">
      <dgm:prSet phldrT="[Texte]" custT="1"/>
      <dgm:spPr>
        <a:solidFill>
          <a:srgbClr val="A9B8CB"/>
        </a:solidFill>
      </dgm:spPr>
      <dgm:t>
        <a:bodyPr/>
        <a:lstStyle/>
        <a:p>
          <a:r>
            <a:rPr lang="en-CA" sz="1200" noProof="0" dirty="0" err="1">
              <a:latin typeface="+mn-lt"/>
              <a:cs typeface="Arial" panose="020B0604020202020204" pitchFamily="34" charset="0"/>
            </a:rPr>
            <a:t>Cuisinette</a:t>
          </a:r>
          <a:endParaRPr lang="en-CA" sz="1200" noProof="0" dirty="0">
            <a:latin typeface="+mn-lt"/>
            <a:cs typeface="Arial" panose="020B0604020202020204" pitchFamily="34" charset="0"/>
          </a:endParaRPr>
        </a:p>
      </dgm:t>
      <dgm:extLst>
        <a:ext uri="{E40237B7-FDA0-4F09-8148-C483321AD2D9}">
          <dgm14:cNvPr xmlns:dgm14="http://schemas.microsoft.com/office/drawing/2010/diagram" id="0" name="" descr="Kitchenette&#10;Equipment Area&#10;Lockers and Shared Storage&#10;" title="List of Support Spaces"/>
        </a:ext>
      </dgm:extLst>
    </dgm:pt>
    <dgm:pt modelId="{4B6F7991-DF6F-4020-90C0-A7B3D946D0E8}" type="parTrans" cxnId="{26691E57-C0CA-474C-9635-5A2100A0734B}">
      <dgm:prSet/>
      <dgm:spPr/>
      <dgm:t>
        <a:bodyPr/>
        <a:lstStyle/>
        <a:p>
          <a:endParaRPr lang="en-CA" noProof="0" dirty="0"/>
        </a:p>
      </dgm:t>
    </dgm:pt>
    <dgm:pt modelId="{217F216F-CEA6-4790-898D-15BB779750E4}" type="sibTrans" cxnId="{26691E57-C0CA-474C-9635-5A2100A0734B}">
      <dgm:prSet/>
      <dgm:spPr/>
      <dgm:t>
        <a:bodyPr/>
        <a:lstStyle/>
        <a:p>
          <a:endParaRPr lang="en-CA" noProof="0" dirty="0"/>
        </a:p>
      </dgm:t>
    </dgm:pt>
    <dgm:pt modelId="{E63FCFC9-649F-4C94-902A-CF0C1037A9B6}">
      <dgm:prSet phldrT="[Texte]" custT="1"/>
      <dgm:spPr>
        <a:solidFill>
          <a:srgbClr val="A9B8CB"/>
        </a:solidFill>
      </dgm:spPr>
      <dgm:t>
        <a:bodyPr/>
        <a:lstStyle/>
        <a:p>
          <a:r>
            <a:rPr lang="en-CA" sz="1200" noProof="0" dirty="0">
              <a:latin typeface="+mn-lt"/>
              <a:cs typeface="Arial" panose="020B0604020202020204" pitchFamily="34" charset="0"/>
            </a:rPr>
            <a:t>Zone </a:t>
          </a:r>
          <a:r>
            <a:rPr lang="en-CA" sz="1200" noProof="0" dirty="0" err="1">
              <a:latin typeface="+mn-lt"/>
              <a:cs typeface="Arial" panose="020B0604020202020204" pitchFamily="34" charset="0"/>
            </a:rPr>
            <a:t>d’équipement</a:t>
          </a:r>
          <a:endParaRPr lang="en-CA" sz="1200" noProof="0" dirty="0">
            <a:latin typeface="+mn-lt"/>
            <a:cs typeface="Arial" panose="020B0604020202020204" pitchFamily="34" charset="0"/>
          </a:endParaRPr>
        </a:p>
      </dgm:t>
    </dgm:pt>
    <dgm:pt modelId="{90265353-0083-4364-BEE0-BB8B1F0F927A}" type="parTrans" cxnId="{1447EF44-18DA-435A-A42F-D3C794E032C5}">
      <dgm:prSet/>
      <dgm:spPr/>
      <dgm:t>
        <a:bodyPr/>
        <a:lstStyle/>
        <a:p>
          <a:endParaRPr lang="en-CA" noProof="0" dirty="0"/>
        </a:p>
      </dgm:t>
    </dgm:pt>
    <dgm:pt modelId="{518C2D63-5916-43BE-ACB2-ED2A951A0D3F}" type="sibTrans" cxnId="{1447EF44-18DA-435A-A42F-D3C794E032C5}">
      <dgm:prSet/>
      <dgm:spPr/>
      <dgm:t>
        <a:bodyPr/>
        <a:lstStyle/>
        <a:p>
          <a:endParaRPr lang="en-CA" noProof="0" dirty="0"/>
        </a:p>
      </dgm:t>
    </dgm:pt>
    <dgm:pt modelId="{E6947516-792F-4C5A-8A12-AEE8EE01D04C}">
      <dgm:prSet phldrT="[Texte]" custT="1"/>
      <dgm:spPr>
        <a:solidFill>
          <a:srgbClr val="DCEBC8"/>
        </a:solidFill>
      </dgm:spPr>
      <dgm:t>
        <a:bodyPr/>
        <a:lstStyle/>
        <a:p>
          <a:r>
            <a:rPr lang="en-CA" sz="1100" noProof="0" dirty="0">
              <a:latin typeface="+mn-lt"/>
              <a:cs typeface="Arial" panose="020B0604020202020204" pitchFamily="34" charset="0"/>
            </a:rPr>
            <a:t>Capsule de concentration</a:t>
          </a:r>
        </a:p>
      </dgm:t>
    </dgm:pt>
    <dgm:pt modelId="{498E1C85-662A-46B6-A8ED-62738A3EA343}" type="parTrans" cxnId="{F4DFEA6F-B42C-43E8-9A21-66E21407E325}">
      <dgm:prSet/>
      <dgm:spPr/>
      <dgm:t>
        <a:bodyPr/>
        <a:lstStyle/>
        <a:p>
          <a:endParaRPr lang="en-CA" noProof="0" dirty="0"/>
        </a:p>
      </dgm:t>
    </dgm:pt>
    <dgm:pt modelId="{BF550575-F3E5-44AA-8316-C423CB1F9A03}" type="sibTrans" cxnId="{F4DFEA6F-B42C-43E8-9A21-66E21407E325}">
      <dgm:prSet/>
      <dgm:spPr/>
      <dgm:t>
        <a:bodyPr/>
        <a:lstStyle/>
        <a:p>
          <a:endParaRPr lang="en-CA" noProof="0" dirty="0"/>
        </a:p>
      </dgm:t>
    </dgm:pt>
    <dgm:pt modelId="{AC21E3A3-3836-42AE-963D-3746D7CB3E2B}">
      <dgm:prSet phldrT="[Texte]" custT="1"/>
      <dgm:spPr>
        <a:solidFill>
          <a:srgbClr val="DCEBC8"/>
        </a:solidFill>
      </dgm:spPr>
      <dgm:t>
        <a:bodyPr/>
        <a:lstStyle/>
        <a:p>
          <a:r>
            <a:rPr lang="en-CA" sz="1100" noProof="0" dirty="0">
              <a:latin typeface="+mn-lt"/>
              <a:cs typeface="Arial" panose="020B0604020202020204" pitchFamily="34" charset="0"/>
            </a:rPr>
            <a:t>Salle de concentration</a:t>
          </a:r>
        </a:p>
      </dgm:t>
    </dgm:pt>
    <dgm:pt modelId="{A10EE772-70AE-40F7-BB62-40B027B0C373}" type="parTrans" cxnId="{4AE19C3F-10F1-49A6-8848-652104D41C0E}">
      <dgm:prSet/>
      <dgm:spPr/>
      <dgm:t>
        <a:bodyPr/>
        <a:lstStyle/>
        <a:p>
          <a:endParaRPr lang="en-CA" noProof="0" dirty="0"/>
        </a:p>
      </dgm:t>
    </dgm:pt>
    <dgm:pt modelId="{65A2236F-1C3E-4EEA-BFC9-5DD49652FA16}" type="sibTrans" cxnId="{4AE19C3F-10F1-49A6-8848-652104D41C0E}">
      <dgm:prSet/>
      <dgm:spPr/>
      <dgm:t>
        <a:bodyPr/>
        <a:lstStyle/>
        <a:p>
          <a:endParaRPr lang="en-CA" noProof="0" dirty="0"/>
        </a:p>
      </dgm:t>
    </dgm:pt>
    <dgm:pt modelId="{C73F9502-022C-4420-9D9B-D39C35A14FAE}">
      <dgm:prSet phldrT="[Texte]" custT="1"/>
      <dgm:spPr>
        <a:solidFill>
          <a:srgbClr val="DCEBC8"/>
        </a:solidFill>
      </dgm:spPr>
      <dgm:t>
        <a:bodyPr/>
        <a:lstStyle/>
        <a:p>
          <a:r>
            <a:rPr lang="en-CA" sz="1100" noProof="0" dirty="0">
              <a:latin typeface="+mn-lt"/>
              <a:cs typeface="Arial" panose="020B0604020202020204" pitchFamily="34" charset="0"/>
            </a:rPr>
            <a:t>Salle </a:t>
          </a:r>
          <a:r>
            <a:rPr lang="en-CA" sz="1100" noProof="0" dirty="0" err="1">
              <a:latin typeface="+mn-lt"/>
              <a:cs typeface="Arial" panose="020B0604020202020204" pitchFamily="34" charset="0"/>
            </a:rPr>
            <a:t>d’étude</a:t>
          </a:r>
          <a:endParaRPr lang="en-CA" sz="1100" noProof="0" dirty="0">
            <a:latin typeface="+mn-lt"/>
            <a:cs typeface="Arial" panose="020B0604020202020204" pitchFamily="34" charset="0"/>
          </a:endParaRPr>
        </a:p>
      </dgm:t>
    </dgm:pt>
    <dgm:pt modelId="{45164A0B-130C-42BA-9131-94CD46BBA44F}" type="parTrans" cxnId="{D7437033-FC5E-4A9F-928B-C9A2556AD620}">
      <dgm:prSet/>
      <dgm:spPr/>
      <dgm:t>
        <a:bodyPr/>
        <a:lstStyle/>
        <a:p>
          <a:endParaRPr lang="en-CA" noProof="0" dirty="0"/>
        </a:p>
      </dgm:t>
    </dgm:pt>
    <dgm:pt modelId="{CD3AC7D4-F41A-443B-BA24-11956E123CCE}" type="sibTrans" cxnId="{D7437033-FC5E-4A9F-928B-C9A2556AD620}">
      <dgm:prSet/>
      <dgm:spPr/>
      <dgm:t>
        <a:bodyPr/>
        <a:lstStyle/>
        <a:p>
          <a:endParaRPr lang="en-CA" noProof="0" dirty="0"/>
        </a:p>
      </dgm:t>
    </dgm:pt>
    <dgm:pt modelId="{0831CDE8-0456-42B8-9EC6-3F13E87AFB1A}">
      <dgm:prSet phldrT="[Texte]" custT="1"/>
      <dgm:spPr>
        <a:solidFill>
          <a:srgbClr val="DCEBC8"/>
        </a:solidFill>
      </dgm:spPr>
      <dgm:t>
        <a:bodyPr/>
        <a:lstStyle/>
        <a:p>
          <a:r>
            <a:rPr lang="en-CA" sz="1100" noProof="0" dirty="0">
              <a:latin typeface="+mn-lt"/>
              <a:cs typeface="Arial" panose="020B0604020202020204" pitchFamily="34" charset="0"/>
            </a:rPr>
            <a:t>Point de </a:t>
          </a:r>
          <a:r>
            <a:rPr lang="en-CA" sz="1100" noProof="0" dirty="0" err="1">
              <a:latin typeface="+mn-lt"/>
              <a:cs typeface="Arial" panose="020B0604020202020204" pitchFamily="34" charset="0"/>
            </a:rPr>
            <a:t>réflexion</a:t>
          </a:r>
          <a:endParaRPr lang="en-CA" sz="1100" noProof="0" dirty="0">
            <a:latin typeface="+mn-lt"/>
            <a:cs typeface="Arial" panose="020B0604020202020204" pitchFamily="34" charset="0"/>
          </a:endParaRPr>
        </a:p>
      </dgm:t>
    </dgm:pt>
    <dgm:pt modelId="{FB4E50C0-9A25-4132-A311-A3414968EB1A}" type="parTrans" cxnId="{4C40DE57-3240-452A-8311-162D4AF35015}">
      <dgm:prSet/>
      <dgm:spPr/>
      <dgm:t>
        <a:bodyPr/>
        <a:lstStyle/>
        <a:p>
          <a:endParaRPr lang="en-CA" noProof="0" dirty="0"/>
        </a:p>
      </dgm:t>
    </dgm:pt>
    <dgm:pt modelId="{21E82F85-B7AD-42C1-817A-0FBC35989201}" type="sibTrans" cxnId="{4C40DE57-3240-452A-8311-162D4AF35015}">
      <dgm:prSet/>
      <dgm:spPr/>
      <dgm:t>
        <a:bodyPr/>
        <a:lstStyle/>
        <a:p>
          <a:endParaRPr lang="en-CA" noProof="0" dirty="0"/>
        </a:p>
      </dgm:t>
    </dgm:pt>
    <dgm:pt modelId="{68085F3F-9E3F-42B6-8347-562788F5C7B7}">
      <dgm:prSet phldrT="[Texte]" custT="1"/>
      <dgm:spPr>
        <a:solidFill>
          <a:srgbClr val="DCEBC8"/>
        </a:solidFill>
      </dgm:spPr>
      <dgm:t>
        <a:bodyPr/>
        <a:lstStyle/>
        <a:p>
          <a:r>
            <a:rPr lang="en-CA" sz="1100" noProof="0" dirty="0">
              <a:latin typeface="+mn-lt"/>
              <a:cs typeface="Arial" panose="020B0604020202020204" pitchFamily="34" charset="0"/>
            </a:rPr>
            <a:t>Poste de travail </a:t>
          </a:r>
          <a:r>
            <a:rPr lang="en-CA" sz="1100" noProof="0" dirty="0" err="1">
              <a:latin typeface="+mn-lt"/>
              <a:cs typeface="Arial" panose="020B0604020202020204" pitchFamily="34" charset="0"/>
            </a:rPr>
            <a:t>actifs</a:t>
          </a:r>
          <a:endParaRPr lang="en-CA" sz="1100" noProof="0" dirty="0">
            <a:latin typeface="+mn-lt"/>
            <a:cs typeface="Arial" panose="020B0604020202020204" pitchFamily="34" charset="0"/>
          </a:endParaRPr>
        </a:p>
      </dgm:t>
    </dgm:pt>
    <dgm:pt modelId="{A556ADD5-6815-4502-A510-AC92E95CD29E}" type="parTrans" cxnId="{7B8059B8-C0BB-4F33-BFFF-CBE674A15476}">
      <dgm:prSet/>
      <dgm:spPr/>
      <dgm:t>
        <a:bodyPr/>
        <a:lstStyle/>
        <a:p>
          <a:endParaRPr lang="en-CA" noProof="0" dirty="0"/>
        </a:p>
      </dgm:t>
    </dgm:pt>
    <dgm:pt modelId="{0C4E87BE-BADE-457C-ACD9-FE4AC01F6B58}" type="sibTrans" cxnId="{7B8059B8-C0BB-4F33-BFFF-CBE674A15476}">
      <dgm:prSet/>
      <dgm:spPr/>
      <dgm:t>
        <a:bodyPr/>
        <a:lstStyle/>
        <a:p>
          <a:endParaRPr lang="en-CA" noProof="0" dirty="0"/>
        </a:p>
      </dgm:t>
    </dgm:pt>
    <dgm:pt modelId="{811F282B-4594-445F-8029-7D3E3A262FF7}">
      <dgm:prSet phldrT="[Texte]" custT="1"/>
      <dgm:spPr>
        <a:solidFill>
          <a:srgbClr val="DCEBC8"/>
        </a:solidFill>
      </dgm:spPr>
      <dgm:t>
        <a:bodyPr/>
        <a:lstStyle/>
        <a:p>
          <a:r>
            <a:rPr lang="en-CA" sz="1100" noProof="0" dirty="0" err="1">
              <a:latin typeface="+mn-lt"/>
              <a:cs typeface="Arial" panose="020B0604020202020204" pitchFamily="34" charset="0"/>
            </a:rPr>
            <a:t>Cabine</a:t>
          </a:r>
          <a:r>
            <a:rPr lang="en-CA" sz="1100" noProof="0" dirty="0">
              <a:latin typeface="+mn-lt"/>
              <a:cs typeface="Arial" panose="020B0604020202020204" pitchFamily="34" charset="0"/>
            </a:rPr>
            <a:t> </a:t>
          </a:r>
          <a:r>
            <a:rPr lang="en-CA" sz="1100" noProof="0" dirty="0" err="1">
              <a:latin typeface="+mn-lt"/>
              <a:cs typeface="Arial" panose="020B0604020202020204" pitchFamily="34" charset="0"/>
            </a:rPr>
            <a:t>téléphonique</a:t>
          </a:r>
          <a:endParaRPr lang="en-CA" sz="1100" noProof="0" dirty="0">
            <a:latin typeface="+mn-lt"/>
            <a:cs typeface="Arial" panose="020B0604020202020204" pitchFamily="34" charset="0"/>
          </a:endParaRPr>
        </a:p>
      </dgm:t>
    </dgm:pt>
    <dgm:pt modelId="{B8C3ABB1-2B56-4CBB-9A14-ECF4977E0356}" type="parTrans" cxnId="{7F780A00-1465-4DCB-8985-3957A128534F}">
      <dgm:prSet/>
      <dgm:spPr/>
      <dgm:t>
        <a:bodyPr/>
        <a:lstStyle/>
        <a:p>
          <a:endParaRPr lang="en-CA" noProof="0" dirty="0"/>
        </a:p>
      </dgm:t>
    </dgm:pt>
    <dgm:pt modelId="{66EA74CA-1B82-45FA-9497-C168062DDFD8}" type="sibTrans" cxnId="{7F780A00-1465-4DCB-8985-3957A128534F}">
      <dgm:prSet/>
      <dgm:spPr/>
      <dgm:t>
        <a:bodyPr/>
        <a:lstStyle/>
        <a:p>
          <a:endParaRPr lang="en-CA" noProof="0" dirty="0"/>
        </a:p>
      </dgm:t>
    </dgm:pt>
    <dgm:pt modelId="{EF0661B5-D9BE-40B8-B533-39F81660024C}">
      <dgm:prSet phldrT="[Texte]" custT="1"/>
      <dgm:spPr>
        <a:solidFill>
          <a:srgbClr val="B7E2D9"/>
        </a:solidFill>
      </dgm:spPr>
      <dgm:t>
        <a:bodyPr/>
        <a:lstStyle/>
        <a:p>
          <a:r>
            <a:rPr lang="en-CA" sz="1100" noProof="0" dirty="0">
              <a:latin typeface="+mn-lt"/>
              <a:cs typeface="Arial" panose="020B0604020202020204" pitchFamily="34" charset="0"/>
            </a:rPr>
            <a:t>Enclave</a:t>
          </a:r>
        </a:p>
      </dgm:t>
    </dgm:pt>
    <dgm:pt modelId="{45301719-76D8-4FD5-A06D-3B5D57EF7C76}" type="parTrans" cxnId="{3DA789B5-A639-4E9E-9F1D-3ED8BE9E08F5}">
      <dgm:prSet/>
      <dgm:spPr/>
      <dgm:t>
        <a:bodyPr/>
        <a:lstStyle/>
        <a:p>
          <a:endParaRPr lang="en-CA" noProof="0" dirty="0"/>
        </a:p>
      </dgm:t>
    </dgm:pt>
    <dgm:pt modelId="{58472BAC-566E-4E4A-9CDD-49132CD931FF}" type="sibTrans" cxnId="{3DA789B5-A639-4E9E-9F1D-3ED8BE9E08F5}">
      <dgm:prSet/>
      <dgm:spPr/>
      <dgm:t>
        <a:bodyPr/>
        <a:lstStyle/>
        <a:p>
          <a:endParaRPr lang="en-CA" noProof="0" dirty="0"/>
        </a:p>
      </dgm:t>
    </dgm:pt>
    <dgm:pt modelId="{00E52CE1-375D-4267-BD6B-A2303137E785}">
      <dgm:prSet phldrT="[Texte]" custT="1"/>
      <dgm:spPr>
        <a:solidFill>
          <a:srgbClr val="B7E2D9"/>
        </a:solidFill>
      </dgm:spPr>
      <dgm:t>
        <a:bodyPr/>
        <a:lstStyle/>
        <a:p>
          <a:r>
            <a:rPr lang="en-CA" sz="1100" noProof="0" dirty="0">
              <a:latin typeface="+mn-lt"/>
              <a:cs typeface="Arial" panose="020B0604020202020204" pitchFamily="34" charset="0"/>
            </a:rPr>
            <a:t>Zone </a:t>
          </a:r>
          <a:r>
            <a:rPr lang="en-CA" sz="1100" noProof="0" dirty="0" err="1">
              <a:latin typeface="+mn-lt"/>
              <a:cs typeface="Arial" panose="020B0604020202020204" pitchFamily="34" charset="0"/>
            </a:rPr>
            <a:t>d’équipe</a:t>
          </a:r>
          <a:endParaRPr lang="en-CA" sz="1100" noProof="0" dirty="0">
            <a:latin typeface="+mn-lt"/>
            <a:cs typeface="Arial" panose="020B0604020202020204" pitchFamily="34" charset="0"/>
          </a:endParaRPr>
        </a:p>
      </dgm:t>
    </dgm:pt>
    <dgm:pt modelId="{46FBE134-EB4E-4347-8B31-5FB9A9DC767B}" type="parTrans" cxnId="{A673F55D-42B4-4B4E-A93A-3A4D1960E7CB}">
      <dgm:prSet/>
      <dgm:spPr/>
      <dgm:t>
        <a:bodyPr/>
        <a:lstStyle/>
        <a:p>
          <a:endParaRPr lang="en-CA" noProof="0" dirty="0"/>
        </a:p>
      </dgm:t>
    </dgm:pt>
    <dgm:pt modelId="{12CA2470-29E9-49A5-8863-E893C67881D6}" type="sibTrans" cxnId="{A673F55D-42B4-4B4E-A93A-3A4D1960E7CB}">
      <dgm:prSet/>
      <dgm:spPr/>
      <dgm:t>
        <a:bodyPr/>
        <a:lstStyle/>
        <a:p>
          <a:endParaRPr lang="en-CA" noProof="0" dirty="0"/>
        </a:p>
      </dgm:t>
    </dgm:pt>
    <dgm:pt modelId="{2D6C5A22-0AA0-4433-80C1-A4D46C16AA5C}">
      <dgm:prSet phldrT="[Texte]" custT="1"/>
      <dgm:spPr>
        <a:solidFill>
          <a:srgbClr val="B7E2D9"/>
        </a:solidFill>
      </dgm:spPr>
      <dgm:t>
        <a:bodyPr/>
        <a:lstStyle/>
        <a:p>
          <a:r>
            <a:rPr lang="en-CA" sz="1100" noProof="0" dirty="0">
              <a:latin typeface="+mn-lt"/>
              <a:cs typeface="Arial" panose="020B0604020202020204" pitchFamily="34" charset="0"/>
            </a:rPr>
            <a:t>Salon</a:t>
          </a:r>
        </a:p>
      </dgm:t>
    </dgm:pt>
    <dgm:pt modelId="{2F013F39-077E-48D5-B857-AE72294DC148}" type="parTrans" cxnId="{AA2DA243-CA7F-400B-B9AA-CFED28BA320C}">
      <dgm:prSet/>
      <dgm:spPr/>
      <dgm:t>
        <a:bodyPr/>
        <a:lstStyle/>
        <a:p>
          <a:endParaRPr lang="en-CA" noProof="0" dirty="0"/>
        </a:p>
      </dgm:t>
    </dgm:pt>
    <dgm:pt modelId="{F09507F9-D490-4135-A692-327949853E3B}" type="sibTrans" cxnId="{AA2DA243-CA7F-400B-B9AA-CFED28BA320C}">
      <dgm:prSet/>
      <dgm:spPr/>
      <dgm:t>
        <a:bodyPr/>
        <a:lstStyle/>
        <a:p>
          <a:endParaRPr lang="en-CA" noProof="0" dirty="0"/>
        </a:p>
      </dgm:t>
    </dgm:pt>
    <dgm:pt modelId="{4B1067BE-CBDD-4D07-B103-07E09A51321C}">
      <dgm:prSet phldrT="[Texte]" custT="1"/>
      <dgm:spPr>
        <a:solidFill>
          <a:srgbClr val="B7E2D9"/>
        </a:solidFill>
      </dgm:spPr>
      <dgm:t>
        <a:bodyPr/>
        <a:lstStyle/>
        <a:p>
          <a:r>
            <a:rPr lang="en-CA" sz="1100" noProof="0" dirty="0">
              <a:latin typeface="+mn-lt"/>
              <a:cs typeface="Arial" panose="020B0604020202020204" pitchFamily="34" charset="0"/>
            </a:rPr>
            <a:t>Salle de travail</a:t>
          </a:r>
        </a:p>
      </dgm:t>
    </dgm:pt>
    <dgm:pt modelId="{D63FB2D9-D1A7-4A6D-B96B-EA614B922CDC}" type="parTrans" cxnId="{4CC602B2-9AD5-493C-9E7A-AE95F2046173}">
      <dgm:prSet/>
      <dgm:spPr/>
      <dgm:t>
        <a:bodyPr/>
        <a:lstStyle/>
        <a:p>
          <a:endParaRPr lang="en-CA" noProof="0" dirty="0"/>
        </a:p>
      </dgm:t>
    </dgm:pt>
    <dgm:pt modelId="{FFE127CC-211B-4802-AA72-8A3832CD8394}" type="sibTrans" cxnId="{4CC602B2-9AD5-493C-9E7A-AE95F2046173}">
      <dgm:prSet/>
      <dgm:spPr/>
      <dgm:t>
        <a:bodyPr/>
        <a:lstStyle/>
        <a:p>
          <a:endParaRPr lang="en-CA" noProof="0" dirty="0"/>
        </a:p>
      </dgm:t>
    </dgm:pt>
    <dgm:pt modelId="{A6010ECB-8858-4C0D-9D92-43BB8BEF74FB}">
      <dgm:prSet phldrT="[Texte]" custT="1"/>
      <dgm:spPr>
        <a:solidFill>
          <a:srgbClr val="B7E2D9"/>
        </a:solidFill>
      </dgm:spPr>
      <dgm:t>
        <a:bodyPr/>
        <a:lstStyle/>
        <a:p>
          <a:r>
            <a:rPr lang="en-CA" sz="1100" noProof="0" dirty="0">
              <a:latin typeface="+mn-lt"/>
              <a:cs typeface="Arial" panose="020B0604020202020204" pitchFamily="34" charset="0"/>
            </a:rPr>
            <a:t>Salle de </a:t>
          </a:r>
          <a:r>
            <a:rPr lang="en-CA" sz="1100" noProof="0" dirty="0" err="1">
              <a:latin typeface="+mn-lt"/>
              <a:cs typeface="Arial" panose="020B0604020202020204" pitchFamily="34" charset="0"/>
            </a:rPr>
            <a:t>projet</a:t>
          </a:r>
          <a:endParaRPr lang="en-CA" sz="1100" noProof="0" dirty="0">
            <a:latin typeface="+mn-lt"/>
            <a:cs typeface="Arial" panose="020B0604020202020204" pitchFamily="34" charset="0"/>
          </a:endParaRPr>
        </a:p>
      </dgm:t>
    </dgm:pt>
    <dgm:pt modelId="{FC080621-4C98-40F9-8BDA-CC2BC906EB74}" type="parTrans" cxnId="{35C20F99-A494-49E6-A464-1B08AB7EECA9}">
      <dgm:prSet/>
      <dgm:spPr/>
      <dgm:t>
        <a:bodyPr/>
        <a:lstStyle/>
        <a:p>
          <a:endParaRPr lang="en-CA" noProof="0" dirty="0"/>
        </a:p>
      </dgm:t>
    </dgm:pt>
    <dgm:pt modelId="{AF2DA0F2-D902-4DB8-B778-733049C243FA}" type="sibTrans" cxnId="{35C20F99-A494-49E6-A464-1B08AB7EECA9}">
      <dgm:prSet/>
      <dgm:spPr/>
      <dgm:t>
        <a:bodyPr/>
        <a:lstStyle/>
        <a:p>
          <a:endParaRPr lang="en-CA" noProof="0" dirty="0"/>
        </a:p>
      </dgm:t>
    </dgm:pt>
    <dgm:pt modelId="{C0940114-2E97-4BBA-BB54-84E0CB8B5A08}">
      <dgm:prSet phldrT="[Texte]" custT="1"/>
      <dgm:spPr>
        <a:solidFill>
          <a:srgbClr val="B7E2D9"/>
        </a:solidFill>
      </dgm:spPr>
      <dgm:t>
        <a:bodyPr/>
        <a:lstStyle/>
        <a:p>
          <a:r>
            <a:rPr lang="en-CA" sz="1100" noProof="0" dirty="0">
              <a:latin typeface="+mn-lt"/>
              <a:cs typeface="Arial" panose="020B0604020202020204" pitchFamily="34" charset="0"/>
            </a:rPr>
            <a:t>Salle de </a:t>
          </a:r>
          <a:r>
            <a:rPr lang="en-CA" sz="1100" noProof="0" dirty="0" err="1">
              <a:latin typeface="+mn-lt"/>
              <a:cs typeface="Arial" panose="020B0604020202020204" pitchFamily="34" charset="0"/>
            </a:rPr>
            <a:t>réunion</a:t>
          </a:r>
          <a:endParaRPr lang="en-CA" sz="1100" noProof="0" dirty="0">
            <a:latin typeface="+mn-lt"/>
            <a:cs typeface="Arial" panose="020B0604020202020204" pitchFamily="34" charset="0"/>
          </a:endParaRPr>
        </a:p>
      </dgm:t>
    </dgm:pt>
    <dgm:pt modelId="{5FB20EDD-D61D-4D5B-A98A-74B2B95779C8}" type="parTrans" cxnId="{ACF8C7B4-32C8-405D-9A94-1A94ECAE4BB1}">
      <dgm:prSet/>
      <dgm:spPr/>
      <dgm:t>
        <a:bodyPr/>
        <a:lstStyle/>
        <a:p>
          <a:endParaRPr lang="en-CA" noProof="0" dirty="0"/>
        </a:p>
      </dgm:t>
    </dgm:pt>
    <dgm:pt modelId="{A028D2AE-034E-419A-AF85-FE4D0ECE4FB5}" type="sibTrans" cxnId="{ACF8C7B4-32C8-405D-9A94-1A94ECAE4BB1}">
      <dgm:prSet/>
      <dgm:spPr/>
      <dgm:t>
        <a:bodyPr/>
        <a:lstStyle/>
        <a:p>
          <a:endParaRPr lang="en-CA" noProof="0" dirty="0"/>
        </a:p>
      </dgm:t>
    </dgm:pt>
    <dgm:pt modelId="{4BC07E3C-F5C6-4D27-9061-00FBDEA6796E}">
      <dgm:prSet phldrT="[Texte]" custT="1"/>
      <dgm:spPr>
        <a:solidFill>
          <a:srgbClr val="A9B8CB"/>
        </a:solidFill>
      </dgm:spPr>
      <dgm:t>
        <a:bodyPr/>
        <a:lstStyle/>
        <a:p>
          <a:r>
            <a:rPr lang="en-CA" sz="1200" noProof="0" dirty="0" err="1">
              <a:latin typeface="+mn-lt"/>
              <a:cs typeface="Arial" panose="020B0604020202020204" pitchFamily="34" charset="0"/>
            </a:rPr>
            <a:t>Casier</a:t>
          </a:r>
          <a:endParaRPr lang="en-CA" sz="1200" noProof="0" dirty="0">
            <a:latin typeface="+mn-lt"/>
            <a:cs typeface="Arial" panose="020B0604020202020204" pitchFamily="34" charset="0"/>
          </a:endParaRPr>
        </a:p>
      </dgm:t>
    </dgm:pt>
    <dgm:pt modelId="{61D5E61E-8AC3-4DA3-A6CF-0E9E510BD250}" type="parTrans" cxnId="{26BC9ACE-5AAB-4297-8E03-F2F679D7C4E0}">
      <dgm:prSet/>
      <dgm:spPr/>
      <dgm:t>
        <a:bodyPr/>
        <a:lstStyle/>
        <a:p>
          <a:endParaRPr lang="en-CA" noProof="0" dirty="0"/>
        </a:p>
      </dgm:t>
    </dgm:pt>
    <dgm:pt modelId="{ED0B9C9D-E615-4828-BBC4-FF37204CD1B9}" type="sibTrans" cxnId="{26BC9ACE-5AAB-4297-8E03-F2F679D7C4E0}">
      <dgm:prSet/>
      <dgm:spPr/>
      <dgm:t>
        <a:bodyPr/>
        <a:lstStyle/>
        <a:p>
          <a:endParaRPr lang="en-CA" noProof="0" dirty="0"/>
        </a:p>
      </dgm:t>
    </dgm:pt>
    <dgm:pt modelId="{4F490F3F-C5B0-4DD2-927D-6FA6DF2DF71D}">
      <dgm:prSet phldrT="[Texte]" custT="1"/>
      <dgm:spPr>
        <a:solidFill>
          <a:srgbClr val="DCEBC8"/>
        </a:solidFill>
      </dgm:spPr>
      <dgm:t>
        <a:bodyPr/>
        <a:lstStyle/>
        <a:p>
          <a:r>
            <a:rPr lang="en-CA" sz="1100" noProof="0" dirty="0">
              <a:latin typeface="+mn-lt"/>
              <a:cs typeface="Arial" panose="020B0604020202020204" pitchFamily="34" charset="0"/>
            </a:rPr>
            <a:t>Poste de travail</a:t>
          </a:r>
        </a:p>
      </dgm:t>
      <dgm:extLst>
        <a:ext uri="{E40237B7-FDA0-4F09-8148-C483321AD2D9}">
          <dgm14:cNvPr xmlns:dgm14="http://schemas.microsoft.com/office/drawing/2010/diagram" id="0" name="" descr="Workstation&#10;Touchdown&#10;Focus Pod&#10;Focus Room&#10;Study&#10;Reflection Point&#10;Active Workstation&#10;Phonebooth&#10;" title="List of Individual Workpoints"/>
        </a:ext>
      </dgm:extLst>
    </dgm:pt>
    <dgm:pt modelId="{9208CABD-FCB4-4D8F-AE50-E643BBB01868}" type="sibTrans" cxnId="{6F32521B-B0A6-4CED-A53C-83F4F3921407}">
      <dgm:prSet/>
      <dgm:spPr/>
      <dgm:t>
        <a:bodyPr/>
        <a:lstStyle/>
        <a:p>
          <a:endParaRPr lang="en-CA" noProof="0" dirty="0"/>
        </a:p>
      </dgm:t>
    </dgm:pt>
    <dgm:pt modelId="{1CD06BC2-4828-431B-9483-91F359361A8E}" type="parTrans" cxnId="{6F32521B-B0A6-4CED-A53C-83F4F3921407}">
      <dgm:prSet/>
      <dgm:spPr/>
      <dgm:t>
        <a:bodyPr/>
        <a:lstStyle/>
        <a:p>
          <a:endParaRPr lang="en-CA" noProof="0" dirty="0"/>
        </a:p>
      </dgm:t>
    </dgm:pt>
    <dgm:pt modelId="{E4112B05-8F2F-483A-A1A9-B7A7B754B8AD}">
      <dgm:prSet phldrT="[Texte]" custT="1"/>
      <dgm:spPr>
        <a:solidFill>
          <a:srgbClr val="A9B8CB"/>
        </a:solidFill>
      </dgm:spPr>
      <dgm:t>
        <a:bodyPr/>
        <a:lstStyle/>
        <a:p>
          <a:r>
            <a:rPr lang="en-CA" sz="1200" noProof="0" dirty="0" err="1">
              <a:latin typeface="+mn-lt"/>
              <a:cs typeface="Arial" panose="020B0604020202020204" pitchFamily="34" charset="0"/>
            </a:rPr>
            <a:t>Rangement</a:t>
          </a:r>
          <a:endParaRPr lang="en-CA" sz="1200" noProof="0" dirty="0">
            <a:latin typeface="+mn-lt"/>
            <a:cs typeface="Arial" panose="020B0604020202020204" pitchFamily="34" charset="0"/>
          </a:endParaRPr>
        </a:p>
      </dgm:t>
    </dgm:pt>
    <dgm:pt modelId="{24015E0B-780D-4C8E-B30E-442D6F00A27C}" type="parTrans" cxnId="{698A5B0F-7629-4385-BFBD-8D705635E553}">
      <dgm:prSet/>
      <dgm:spPr/>
      <dgm:t>
        <a:bodyPr/>
        <a:lstStyle/>
        <a:p>
          <a:endParaRPr lang="en-CA"/>
        </a:p>
      </dgm:t>
    </dgm:pt>
    <dgm:pt modelId="{5FD412F6-DB6C-4C43-A60E-47EDA4E7622D}" type="sibTrans" cxnId="{698A5B0F-7629-4385-BFBD-8D705635E553}">
      <dgm:prSet/>
      <dgm:spPr/>
      <dgm:t>
        <a:bodyPr/>
        <a:lstStyle/>
        <a:p>
          <a:endParaRPr lang="en-CA"/>
        </a:p>
      </dgm:t>
    </dgm:pt>
    <dgm:pt modelId="{0492A813-F408-4C0E-A1D6-4D07E5255C5E}" type="pres">
      <dgm:prSet presAssocID="{3B54EB09-BFDA-4673-A423-DA79A7B5F014}" presName="Name0" presStyleCnt="0">
        <dgm:presLayoutVars>
          <dgm:dir/>
          <dgm:animLvl val="lvl"/>
          <dgm:resizeHandles val="exact"/>
        </dgm:presLayoutVars>
      </dgm:prSet>
      <dgm:spPr/>
    </dgm:pt>
    <dgm:pt modelId="{BFB19D1C-6B4A-4CFB-823A-D3E626243E99}" type="pres">
      <dgm:prSet presAssocID="{579E1E52-616C-42A3-ABBE-029850E6FD27}" presName="linNode" presStyleCnt="0"/>
      <dgm:spPr/>
    </dgm:pt>
    <dgm:pt modelId="{6D179FAC-AB1D-4442-A59B-158DD30704D9}" type="pres">
      <dgm:prSet presAssocID="{579E1E52-616C-42A3-ABBE-029850E6FD27}" presName="parentText" presStyleLbl="node1" presStyleIdx="0" presStyleCnt="3" custScaleX="149801" custLinFactNeighborX="-618">
        <dgm:presLayoutVars>
          <dgm:chMax val="1"/>
          <dgm:bulletEnabled val="1"/>
        </dgm:presLayoutVars>
      </dgm:prSet>
      <dgm:spPr/>
    </dgm:pt>
    <dgm:pt modelId="{BD429CB3-1126-4B54-A92A-07094759130B}" type="pres">
      <dgm:prSet presAssocID="{579E1E52-616C-42A3-ABBE-029850E6FD27}" presName="descendantText" presStyleLbl="alignAccFollowNode1" presStyleIdx="0" presStyleCnt="3" custScaleY="142329">
        <dgm:presLayoutVars>
          <dgm:bulletEnabled val="1"/>
        </dgm:presLayoutVars>
      </dgm:prSet>
      <dgm:spPr/>
    </dgm:pt>
    <dgm:pt modelId="{BD6E883D-CF2E-400E-838C-1503A7B9A0EC}" type="pres">
      <dgm:prSet presAssocID="{43D60403-F3F5-4DFA-9F73-F31FC21C4278}" presName="sp" presStyleCnt="0"/>
      <dgm:spPr/>
    </dgm:pt>
    <dgm:pt modelId="{FDFDD557-6D62-4A9B-995C-E0B6EC9F6E5B}" type="pres">
      <dgm:prSet presAssocID="{CA7ADA7B-2A48-48C7-9CC3-B66B99AF8794}" presName="linNode" presStyleCnt="0"/>
      <dgm:spPr/>
    </dgm:pt>
    <dgm:pt modelId="{062465BD-199C-4069-8EDE-D6E0580D2CFF}" type="pres">
      <dgm:prSet presAssocID="{CA7ADA7B-2A48-48C7-9CC3-B66B99AF8794}" presName="parentText" presStyleLbl="node1" presStyleIdx="1" presStyleCnt="3" custScaleX="149801" custLinFactNeighborX="-618" custLinFactNeighborY="-643">
        <dgm:presLayoutVars>
          <dgm:chMax val="1"/>
          <dgm:bulletEnabled val="1"/>
        </dgm:presLayoutVars>
      </dgm:prSet>
      <dgm:spPr/>
    </dgm:pt>
    <dgm:pt modelId="{0D194DF7-1047-47E5-BB40-409033159870}" type="pres">
      <dgm:prSet presAssocID="{CA7ADA7B-2A48-48C7-9CC3-B66B99AF8794}" presName="descendantText" presStyleLbl="alignAccFollowNode1" presStyleIdx="1" presStyleCnt="3" custScaleY="142567">
        <dgm:presLayoutVars>
          <dgm:bulletEnabled val="1"/>
        </dgm:presLayoutVars>
      </dgm:prSet>
      <dgm:spPr/>
    </dgm:pt>
    <dgm:pt modelId="{76DA1084-4E98-4359-A3CC-8FD8D6C7AF2C}" type="pres">
      <dgm:prSet presAssocID="{B940F163-2D98-4403-8245-A6ED4D187508}" presName="sp" presStyleCnt="0"/>
      <dgm:spPr/>
    </dgm:pt>
    <dgm:pt modelId="{1D804225-A8F2-4B40-96E3-2639D7E75284}" type="pres">
      <dgm:prSet presAssocID="{A7297874-59E1-49C7-BF0D-1713F6EA6F9F}" presName="linNode" presStyleCnt="0"/>
      <dgm:spPr/>
    </dgm:pt>
    <dgm:pt modelId="{64451E76-4CC1-4A98-8CA8-275DB1055E46}" type="pres">
      <dgm:prSet presAssocID="{A7297874-59E1-49C7-BF0D-1713F6EA6F9F}" presName="parentText" presStyleLbl="node1" presStyleIdx="2" presStyleCnt="3" custScaleX="149801" custLinFactNeighborX="-618" custLinFactNeighborY="-643">
        <dgm:presLayoutVars>
          <dgm:chMax val="1"/>
          <dgm:bulletEnabled val="1"/>
        </dgm:presLayoutVars>
      </dgm:prSet>
      <dgm:spPr/>
    </dgm:pt>
    <dgm:pt modelId="{8EF0E210-DCDE-490B-93AC-5534BF554A1C}" type="pres">
      <dgm:prSet presAssocID="{A7297874-59E1-49C7-BF0D-1713F6EA6F9F}" presName="descendantText" presStyleLbl="alignAccFollowNode1" presStyleIdx="2" presStyleCnt="3" custScaleY="157898">
        <dgm:presLayoutVars>
          <dgm:bulletEnabled val="1"/>
        </dgm:presLayoutVars>
      </dgm:prSet>
      <dgm:spPr/>
    </dgm:pt>
  </dgm:ptLst>
  <dgm:cxnLst>
    <dgm:cxn modelId="{7F780A00-1465-4DCB-8985-3957A128534F}" srcId="{579E1E52-616C-42A3-ABBE-029850E6FD27}" destId="{811F282B-4594-445F-8029-7D3E3A262FF7}" srcOrd="7" destOrd="0" parTransId="{B8C3ABB1-2B56-4CBB-9A14-ECF4977E0356}" sibTransId="{66EA74CA-1B82-45FA-9497-C168062DDFD8}"/>
    <dgm:cxn modelId="{DBE00F04-DA68-4374-959A-05FF959F8E65}" type="presOf" srcId="{CA7ADA7B-2A48-48C7-9CC3-B66B99AF8794}" destId="{062465BD-199C-4069-8EDE-D6E0580D2CFF}" srcOrd="0" destOrd="0" presId="urn:microsoft.com/office/officeart/2005/8/layout/vList5"/>
    <dgm:cxn modelId="{741CB805-03F2-4320-8DB6-548084D0A8EA}" type="presOf" srcId="{EF0661B5-D9BE-40B8-B533-39F81660024C}" destId="{0D194DF7-1047-47E5-BB40-409033159870}" srcOrd="0" destOrd="1" presId="urn:microsoft.com/office/officeart/2005/8/layout/vList5"/>
    <dgm:cxn modelId="{CD1B7706-86F7-4E96-95BE-CFEEC876553E}" type="presOf" srcId="{3E066B31-661E-44F9-9FDC-25C248FD32C0}" destId="{8EF0E210-DCDE-490B-93AC-5534BF554A1C}" srcOrd="0" destOrd="0" presId="urn:microsoft.com/office/officeart/2005/8/layout/vList5"/>
    <dgm:cxn modelId="{698A5B0F-7629-4385-BFBD-8D705635E553}" srcId="{A7297874-59E1-49C7-BF0D-1713F6EA6F9F}" destId="{E4112B05-8F2F-483A-A1A9-B7A7B754B8AD}" srcOrd="3" destOrd="0" parTransId="{24015E0B-780D-4C8E-B30E-442D6F00A27C}" sibTransId="{5FD412F6-DB6C-4C43-A60E-47EDA4E7622D}"/>
    <dgm:cxn modelId="{906B5D13-2345-4645-817F-0B2F7488DC4B}" srcId="{579E1E52-616C-42A3-ABBE-029850E6FD27}" destId="{69036E81-7CC5-4224-9A4F-6515882A62F3}" srcOrd="1" destOrd="0" parTransId="{4D1B4686-95FD-4D5E-8F54-D2E3E07955DE}" sibTransId="{25B165AB-4BDC-4DF5-9A17-1AF2CFBE0D86}"/>
    <dgm:cxn modelId="{358A2614-EDD3-43C2-B478-682BC2E68760}" type="presOf" srcId="{00E52CE1-375D-4267-BD6B-A2303137E785}" destId="{0D194DF7-1047-47E5-BB40-409033159870}" srcOrd="0" destOrd="2" presId="urn:microsoft.com/office/officeart/2005/8/layout/vList5"/>
    <dgm:cxn modelId="{0AEB3018-3591-4C3D-8C20-E0E1E6C27EC3}" type="presOf" srcId="{C0940114-2E97-4BBA-BB54-84E0CB8B5A08}" destId="{0D194DF7-1047-47E5-BB40-409033159870}" srcOrd="0" destOrd="6" presId="urn:microsoft.com/office/officeart/2005/8/layout/vList5"/>
    <dgm:cxn modelId="{6F32521B-B0A6-4CED-A53C-83F4F3921407}" srcId="{579E1E52-616C-42A3-ABBE-029850E6FD27}" destId="{4F490F3F-C5B0-4DD2-927D-6FA6DF2DF71D}" srcOrd="0" destOrd="0" parTransId="{1CD06BC2-4828-431B-9483-91F359361A8E}" sibTransId="{9208CABD-FCB4-4D8F-AE50-E643BBB01868}"/>
    <dgm:cxn modelId="{3B2A131E-B2CC-430E-B54A-DBC338F08DAC}" type="presOf" srcId="{2D6C5A22-0AA0-4433-80C1-A4D46C16AA5C}" destId="{0D194DF7-1047-47E5-BB40-409033159870}" srcOrd="0" destOrd="3" presId="urn:microsoft.com/office/officeart/2005/8/layout/vList5"/>
    <dgm:cxn modelId="{C7DCAA26-C9FC-4C4B-BCE7-8C3AF3E5F9FA}" srcId="{3B54EB09-BFDA-4673-A423-DA79A7B5F014}" destId="{579E1E52-616C-42A3-ABBE-029850E6FD27}" srcOrd="0" destOrd="0" parTransId="{2CA38208-E85A-4AE5-A25C-50A0AB56F288}" sibTransId="{43D60403-F3F5-4DFA-9F73-F31FC21C4278}"/>
    <dgm:cxn modelId="{827A462A-2D98-42D2-8E39-1C1351DDBECB}" type="presOf" srcId="{E4112B05-8F2F-483A-A1A9-B7A7B754B8AD}" destId="{8EF0E210-DCDE-490B-93AC-5534BF554A1C}" srcOrd="0" destOrd="3" presId="urn:microsoft.com/office/officeart/2005/8/layout/vList5"/>
    <dgm:cxn modelId="{D7C39130-A279-4F6C-8D8D-6C12C8924E5E}" type="presOf" srcId="{579E1E52-616C-42A3-ABBE-029850E6FD27}" destId="{6D179FAC-AB1D-4442-A59B-158DD30704D9}" srcOrd="0" destOrd="0" presId="urn:microsoft.com/office/officeart/2005/8/layout/vList5"/>
    <dgm:cxn modelId="{C15B6832-A1AD-4C2F-B8FD-BD293A232D3F}" type="presOf" srcId="{A6010ECB-8858-4C0D-9D92-43BB8BEF74FB}" destId="{0D194DF7-1047-47E5-BB40-409033159870}" srcOrd="0" destOrd="5" presId="urn:microsoft.com/office/officeart/2005/8/layout/vList5"/>
    <dgm:cxn modelId="{D7437033-FC5E-4A9F-928B-C9A2556AD620}" srcId="{579E1E52-616C-42A3-ABBE-029850E6FD27}" destId="{C73F9502-022C-4420-9D9B-D39C35A14FAE}" srcOrd="4" destOrd="0" parTransId="{45164A0B-130C-42BA-9131-94CD46BBA44F}" sibTransId="{CD3AC7D4-F41A-443B-BA24-11956E123CCE}"/>
    <dgm:cxn modelId="{85342F39-8801-4638-AE0A-2A52675CADA2}" type="presOf" srcId="{A7297874-59E1-49C7-BF0D-1713F6EA6F9F}" destId="{64451E76-4CC1-4A98-8CA8-275DB1055E46}" srcOrd="0" destOrd="0" presId="urn:microsoft.com/office/officeart/2005/8/layout/vList5"/>
    <dgm:cxn modelId="{AC3A8539-468E-459B-8FE4-24FA3F7FFB02}" type="presOf" srcId="{E63FCFC9-649F-4C94-902A-CF0C1037A9B6}" destId="{8EF0E210-DCDE-490B-93AC-5534BF554A1C}" srcOrd="0" destOrd="1" presId="urn:microsoft.com/office/officeart/2005/8/layout/vList5"/>
    <dgm:cxn modelId="{FED3853F-841E-4D21-8667-03931B8DF923}" srcId="{3B54EB09-BFDA-4673-A423-DA79A7B5F014}" destId="{A7297874-59E1-49C7-BF0D-1713F6EA6F9F}" srcOrd="2" destOrd="0" parTransId="{21FEA114-0B10-4108-BEE9-F3242FA85AF4}" sibTransId="{2C52F210-D6FB-4842-B2E6-24B62325D6D2}"/>
    <dgm:cxn modelId="{4AE19C3F-10F1-49A6-8848-652104D41C0E}" srcId="{579E1E52-616C-42A3-ABBE-029850E6FD27}" destId="{AC21E3A3-3836-42AE-963D-3746D7CB3E2B}" srcOrd="3" destOrd="0" parTransId="{A10EE772-70AE-40F7-BB62-40B027B0C373}" sibTransId="{65A2236F-1C3E-4EEA-BFC9-5DD49652FA16}"/>
    <dgm:cxn modelId="{A673F55D-42B4-4B4E-A93A-3A4D1960E7CB}" srcId="{CA7ADA7B-2A48-48C7-9CC3-B66B99AF8794}" destId="{00E52CE1-375D-4267-BD6B-A2303137E785}" srcOrd="2" destOrd="0" parTransId="{46FBE134-EB4E-4347-8B31-5FB9A9DC767B}" sibTransId="{12CA2470-29E9-49A5-8863-E893C67881D6}"/>
    <dgm:cxn modelId="{25C27562-D31D-4811-B133-AF600D2B37AE}" type="presOf" srcId="{811F282B-4594-445F-8029-7D3E3A262FF7}" destId="{BD429CB3-1126-4B54-A92A-07094759130B}" srcOrd="0" destOrd="7" presId="urn:microsoft.com/office/officeart/2005/8/layout/vList5"/>
    <dgm:cxn modelId="{AA2DA243-CA7F-400B-B9AA-CFED28BA320C}" srcId="{CA7ADA7B-2A48-48C7-9CC3-B66B99AF8794}" destId="{2D6C5A22-0AA0-4433-80C1-A4D46C16AA5C}" srcOrd="3" destOrd="0" parTransId="{2F013F39-077E-48D5-B857-AE72294DC148}" sibTransId="{F09507F9-D490-4135-A692-327949853E3B}"/>
    <dgm:cxn modelId="{1447EF44-18DA-435A-A42F-D3C794E032C5}" srcId="{A7297874-59E1-49C7-BF0D-1713F6EA6F9F}" destId="{E63FCFC9-649F-4C94-902A-CF0C1037A9B6}" srcOrd="1" destOrd="0" parTransId="{90265353-0083-4364-BEE0-BB8B1F0F927A}" sibTransId="{518C2D63-5916-43BE-ACB2-ED2A951A0D3F}"/>
    <dgm:cxn modelId="{F4DFEA6F-B42C-43E8-9A21-66E21407E325}" srcId="{579E1E52-616C-42A3-ABBE-029850E6FD27}" destId="{E6947516-792F-4C5A-8A12-AEE8EE01D04C}" srcOrd="2" destOrd="0" parTransId="{498E1C85-662A-46B6-A8ED-62738A3EA343}" sibTransId="{BF550575-F3E5-44AA-8316-C423CB1F9A03}"/>
    <dgm:cxn modelId="{26691E57-C0CA-474C-9635-5A2100A0734B}" srcId="{A7297874-59E1-49C7-BF0D-1713F6EA6F9F}" destId="{3E066B31-661E-44F9-9FDC-25C248FD32C0}" srcOrd="0" destOrd="0" parTransId="{4B6F7991-DF6F-4020-90C0-A7B3D946D0E8}" sibTransId="{217F216F-CEA6-4790-898D-15BB779750E4}"/>
    <dgm:cxn modelId="{4C40DE57-3240-452A-8311-162D4AF35015}" srcId="{579E1E52-616C-42A3-ABBE-029850E6FD27}" destId="{0831CDE8-0456-42B8-9EC6-3F13E87AFB1A}" srcOrd="5" destOrd="0" parTransId="{FB4E50C0-9A25-4132-A311-A3414968EB1A}" sibTransId="{21E82F85-B7AD-42C1-817A-0FBC35989201}"/>
    <dgm:cxn modelId="{8CAEAB8A-F8EA-4169-95B0-7095EFD97989}" type="presOf" srcId="{C73F9502-022C-4420-9D9B-D39C35A14FAE}" destId="{BD429CB3-1126-4B54-A92A-07094759130B}" srcOrd="0" destOrd="4" presId="urn:microsoft.com/office/officeart/2005/8/layout/vList5"/>
    <dgm:cxn modelId="{34B07B8D-4926-4B81-95E9-A25A6A113283}" srcId="{CA7ADA7B-2A48-48C7-9CC3-B66B99AF8794}" destId="{301E0EEE-82FA-45CD-8F29-03E1B0ECB892}" srcOrd="0" destOrd="0" parTransId="{4BE92A81-FA51-4797-B251-2B1645D7C309}" sibTransId="{728B6BEF-9336-41B4-9E24-B07CE4C74E9D}"/>
    <dgm:cxn modelId="{A7DC3296-D9D5-4021-9A5C-871B681B763E}" type="presOf" srcId="{E6947516-792F-4C5A-8A12-AEE8EE01D04C}" destId="{BD429CB3-1126-4B54-A92A-07094759130B}" srcOrd="0" destOrd="2" presId="urn:microsoft.com/office/officeart/2005/8/layout/vList5"/>
    <dgm:cxn modelId="{35C20F99-A494-49E6-A464-1B08AB7EECA9}" srcId="{CA7ADA7B-2A48-48C7-9CC3-B66B99AF8794}" destId="{A6010ECB-8858-4C0D-9D92-43BB8BEF74FB}" srcOrd="5" destOrd="0" parTransId="{FC080621-4C98-40F9-8BDA-CC2BC906EB74}" sibTransId="{AF2DA0F2-D902-4DB8-B778-733049C243FA}"/>
    <dgm:cxn modelId="{73AA259E-1A1C-46B2-94D7-30FE86D120A2}" type="presOf" srcId="{4B1067BE-CBDD-4D07-B103-07E09A51321C}" destId="{0D194DF7-1047-47E5-BB40-409033159870}" srcOrd="0" destOrd="4" presId="urn:microsoft.com/office/officeart/2005/8/layout/vList5"/>
    <dgm:cxn modelId="{D066E2B0-FE48-4521-816A-BD89B05C971C}" type="presOf" srcId="{4BC07E3C-F5C6-4D27-9061-00FBDEA6796E}" destId="{8EF0E210-DCDE-490B-93AC-5534BF554A1C}" srcOrd="0" destOrd="2" presId="urn:microsoft.com/office/officeart/2005/8/layout/vList5"/>
    <dgm:cxn modelId="{4CC602B2-9AD5-493C-9E7A-AE95F2046173}" srcId="{CA7ADA7B-2A48-48C7-9CC3-B66B99AF8794}" destId="{4B1067BE-CBDD-4D07-B103-07E09A51321C}" srcOrd="4" destOrd="0" parTransId="{D63FB2D9-D1A7-4A6D-B96B-EA614B922CDC}" sibTransId="{FFE127CC-211B-4802-AA72-8A3832CD8394}"/>
    <dgm:cxn modelId="{ACF8C7B4-32C8-405D-9A94-1A94ECAE4BB1}" srcId="{CA7ADA7B-2A48-48C7-9CC3-B66B99AF8794}" destId="{C0940114-2E97-4BBA-BB54-84E0CB8B5A08}" srcOrd="6" destOrd="0" parTransId="{5FB20EDD-D61D-4D5B-A98A-74B2B95779C8}" sibTransId="{A028D2AE-034E-419A-AF85-FE4D0ECE4FB5}"/>
    <dgm:cxn modelId="{3DA789B5-A639-4E9E-9F1D-3ED8BE9E08F5}" srcId="{CA7ADA7B-2A48-48C7-9CC3-B66B99AF8794}" destId="{EF0661B5-D9BE-40B8-B533-39F81660024C}" srcOrd="1" destOrd="0" parTransId="{45301719-76D8-4FD5-A06D-3B5D57EF7C76}" sibTransId="{58472BAC-566E-4E4A-9CDD-49132CD931FF}"/>
    <dgm:cxn modelId="{7B8059B8-C0BB-4F33-BFFF-CBE674A15476}" srcId="{579E1E52-616C-42A3-ABBE-029850E6FD27}" destId="{68085F3F-9E3F-42B6-8347-562788F5C7B7}" srcOrd="6" destOrd="0" parTransId="{A556ADD5-6815-4502-A510-AC92E95CD29E}" sibTransId="{0C4E87BE-BADE-457C-ACD9-FE4AC01F6B58}"/>
    <dgm:cxn modelId="{1105D1CC-44B6-4559-A290-1D1BB572CCA3}" type="presOf" srcId="{4F490F3F-C5B0-4DD2-927D-6FA6DF2DF71D}" destId="{BD429CB3-1126-4B54-A92A-07094759130B}" srcOrd="0" destOrd="0" presId="urn:microsoft.com/office/officeart/2005/8/layout/vList5"/>
    <dgm:cxn modelId="{26BC9ACE-5AAB-4297-8E03-F2F679D7C4E0}" srcId="{A7297874-59E1-49C7-BF0D-1713F6EA6F9F}" destId="{4BC07E3C-F5C6-4D27-9061-00FBDEA6796E}" srcOrd="2" destOrd="0" parTransId="{61D5E61E-8AC3-4DA3-A6CF-0E9E510BD250}" sibTransId="{ED0B9C9D-E615-4828-BBC4-FF37204CD1B9}"/>
    <dgm:cxn modelId="{89FF89D3-3A2E-476D-934B-471392483A41}" type="presOf" srcId="{AC21E3A3-3836-42AE-963D-3746D7CB3E2B}" destId="{BD429CB3-1126-4B54-A92A-07094759130B}" srcOrd="0" destOrd="3" presId="urn:microsoft.com/office/officeart/2005/8/layout/vList5"/>
    <dgm:cxn modelId="{387631D5-2822-4B1B-B877-3CD389B077CE}" srcId="{3B54EB09-BFDA-4673-A423-DA79A7B5F014}" destId="{CA7ADA7B-2A48-48C7-9CC3-B66B99AF8794}" srcOrd="1" destOrd="0" parTransId="{9E2AADBC-EDBE-42F1-B721-D22478B7C492}" sibTransId="{B940F163-2D98-4403-8245-A6ED4D187508}"/>
    <dgm:cxn modelId="{5A805EE2-0199-49BC-AA1F-5EFBF0107F30}" type="presOf" srcId="{3B54EB09-BFDA-4673-A423-DA79A7B5F014}" destId="{0492A813-F408-4C0E-A1D6-4D07E5255C5E}" srcOrd="0" destOrd="0" presId="urn:microsoft.com/office/officeart/2005/8/layout/vList5"/>
    <dgm:cxn modelId="{B76D91E2-8652-46D8-8CAF-F8AD882AF408}" type="presOf" srcId="{68085F3F-9E3F-42B6-8347-562788F5C7B7}" destId="{BD429CB3-1126-4B54-A92A-07094759130B}" srcOrd="0" destOrd="6" presId="urn:microsoft.com/office/officeart/2005/8/layout/vList5"/>
    <dgm:cxn modelId="{1B24EFE3-51F1-42EE-887A-182884C12035}" type="presOf" srcId="{0831CDE8-0456-42B8-9EC6-3F13E87AFB1A}" destId="{BD429CB3-1126-4B54-A92A-07094759130B}" srcOrd="0" destOrd="5" presId="urn:microsoft.com/office/officeart/2005/8/layout/vList5"/>
    <dgm:cxn modelId="{E86E7DEA-AF5B-407F-8B03-4666A9A34ED4}" type="presOf" srcId="{301E0EEE-82FA-45CD-8F29-03E1B0ECB892}" destId="{0D194DF7-1047-47E5-BB40-409033159870}" srcOrd="0" destOrd="0" presId="urn:microsoft.com/office/officeart/2005/8/layout/vList5"/>
    <dgm:cxn modelId="{561E4AF0-3831-456D-9E03-4A9FDC93EAEA}" type="presOf" srcId="{69036E81-7CC5-4224-9A4F-6515882A62F3}" destId="{BD429CB3-1126-4B54-A92A-07094759130B}" srcOrd="0" destOrd="1" presId="urn:microsoft.com/office/officeart/2005/8/layout/vList5"/>
    <dgm:cxn modelId="{990C4FE6-D6D1-4AEE-B46E-4B22039463A2}" type="presParOf" srcId="{0492A813-F408-4C0E-A1D6-4D07E5255C5E}" destId="{BFB19D1C-6B4A-4CFB-823A-D3E626243E99}" srcOrd="0" destOrd="0" presId="urn:microsoft.com/office/officeart/2005/8/layout/vList5"/>
    <dgm:cxn modelId="{61C47DE3-850C-4E57-86E3-4B501627B892}" type="presParOf" srcId="{BFB19D1C-6B4A-4CFB-823A-D3E626243E99}" destId="{6D179FAC-AB1D-4442-A59B-158DD30704D9}" srcOrd="0" destOrd="0" presId="urn:microsoft.com/office/officeart/2005/8/layout/vList5"/>
    <dgm:cxn modelId="{C29E2C84-B02B-4BBE-8346-1E5A77860DC4}" type="presParOf" srcId="{BFB19D1C-6B4A-4CFB-823A-D3E626243E99}" destId="{BD429CB3-1126-4B54-A92A-07094759130B}" srcOrd="1" destOrd="0" presId="urn:microsoft.com/office/officeart/2005/8/layout/vList5"/>
    <dgm:cxn modelId="{899E0466-33D5-402E-98BD-8506C4065FD0}" type="presParOf" srcId="{0492A813-F408-4C0E-A1D6-4D07E5255C5E}" destId="{BD6E883D-CF2E-400E-838C-1503A7B9A0EC}" srcOrd="1" destOrd="0" presId="urn:microsoft.com/office/officeart/2005/8/layout/vList5"/>
    <dgm:cxn modelId="{83DF03B1-5063-4273-8DA7-CB9605369C3A}" type="presParOf" srcId="{0492A813-F408-4C0E-A1D6-4D07E5255C5E}" destId="{FDFDD557-6D62-4A9B-995C-E0B6EC9F6E5B}" srcOrd="2" destOrd="0" presId="urn:microsoft.com/office/officeart/2005/8/layout/vList5"/>
    <dgm:cxn modelId="{C2877B84-08D3-4095-B74F-CBFE839A897F}" type="presParOf" srcId="{FDFDD557-6D62-4A9B-995C-E0B6EC9F6E5B}" destId="{062465BD-199C-4069-8EDE-D6E0580D2CFF}" srcOrd="0" destOrd="0" presId="urn:microsoft.com/office/officeart/2005/8/layout/vList5"/>
    <dgm:cxn modelId="{107C5D17-7C3D-4C09-91B3-C269692DAAE4}" type="presParOf" srcId="{FDFDD557-6D62-4A9B-995C-E0B6EC9F6E5B}" destId="{0D194DF7-1047-47E5-BB40-409033159870}" srcOrd="1" destOrd="0" presId="urn:microsoft.com/office/officeart/2005/8/layout/vList5"/>
    <dgm:cxn modelId="{60C74E45-29C4-4D20-A905-6B83CA8293EF}" type="presParOf" srcId="{0492A813-F408-4C0E-A1D6-4D07E5255C5E}" destId="{76DA1084-4E98-4359-A3CC-8FD8D6C7AF2C}" srcOrd="3" destOrd="0" presId="urn:microsoft.com/office/officeart/2005/8/layout/vList5"/>
    <dgm:cxn modelId="{0027E303-4493-43C4-8572-0D4B8FCF38AD}" type="presParOf" srcId="{0492A813-F408-4C0E-A1D6-4D07E5255C5E}" destId="{1D804225-A8F2-4B40-96E3-2639D7E75284}" srcOrd="4" destOrd="0" presId="urn:microsoft.com/office/officeart/2005/8/layout/vList5"/>
    <dgm:cxn modelId="{14FBA271-D41A-429D-9624-69965DFBF09C}" type="presParOf" srcId="{1D804225-A8F2-4B40-96E3-2639D7E75284}" destId="{64451E76-4CC1-4A98-8CA8-275DB1055E46}" srcOrd="0" destOrd="0" presId="urn:microsoft.com/office/officeart/2005/8/layout/vList5"/>
    <dgm:cxn modelId="{4C37C4F5-322E-4E24-9BD9-B7425E6F494A}" type="presParOf" srcId="{1D804225-A8F2-4B40-96E3-2639D7E75284}" destId="{8EF0E210-DCDE-490B-93AC-5534BF554A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2DA2F-2747-407D-BA34-A07C8733F153}">
      <dsp:nvSpPr>
        <dsp:cNvPr id="0" name=""/>
        <dsp:cNvSpPr/>
      </dsp:nvSpPr>
      <dsp:spPr>
        <a:xfrm>
          <a:off x="0" y="0"/>
          <a:ext cx="8234737" cy="6435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a:t>Qui prendra les décisions à propos des éléments du projet? </a:t>
          </a:r>
        </a:p>
      </dsp:txBody>
      <dsp:txXfrm>
        <a:off x="18848" y="18848"/>
        <a:ext cx="7485969" cy="605808"/>
      </dsp:txXfrm>
    </dsp:sp>
    <dsp:sp modelId="{E8AF3E2F-D785-4F94-869D-6EB46DB20447}">
      <dsp:nvSpPr>
        <dsp:cNvPr id="0" name=""/>
        <dsp:cNvSpPr/>
      </dsp:nvSpPr>
      <dsp:spPr>
        <a:xfrm>
          <a:off x="689659" y="760504"/>
          <a:ext cx="8234737" cy="643504"/>
        </a:xfrm>
        <a:prstGeom prst="roundRect">
          <a:avLst>
            <a:gd name="adj" fmla="val 10000"/>
          </a:avLst>
        </a:prstGeom>
        <a:solidFill>
          <a:schemeClr val="accent2">
            <a:hueOff val="-521513"/>
            <a:satOff val="9124"/>
            <a:lumOff val="-66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a:t>Qui prendra les décisions concernant la mise en œuvre de la stratégie de gestion du changement?</a:t>
          </a:r>
        </a:p>
      </dsp:txBody>
      <dsp:txXfrm>
        <a:off x="708507" y="779352"/>
        <a:ext cx="7089104" cy="605808"/>
      </dsp:txXfrm>
    </dsp:sp>
    <dsp:sp modelId="{278F5B10-E0CA-44AB-A240-532102AF9EBE}">
      <dsp:nvSpPr>
        <dsp:cNvPr id="0" name=""/>
        <dsp:cNvSpPr/>
      </dsp:nvSpPr>
      <dsp:spPr>
        <a:xfrm>
          <a:off x="1369025" y="1521009"/>
          <a:ext cx="8234737" cy="643504"/>
        </a:xfrm>
        <a:prstGeom prst="roundRect">
          <a:avLst>
            <a:gd name="adj" fmla="val 10000"/>
          </a:avLst>
        </a:prstGeom>
        <a:solidFill>
          <a:schemeClr val="accent2">
            <a:hueOff val="-1043026"/>
            <a:satOff val="18247"/>
            <a:lumOff val="-1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a:t>Y a-t-il une structure déjà en place qui peut être utilisée?</a:t>
          </a:r>
        </a:p>
      </dsp:txBody>
      <dsp:txXfrm>
        <a:off x="1387873" y="1539857"/>
        <a:ext cx="7099398" cy="605808"/>
      </dsp:txXfrm>
    </dsp:sp>
    <dsp:sp modelId="{EC9B4F3E-57AC-48D0-B8C0-755EE1E1A7CE}">
      <dsp:nvSpPr>
        <dsp:cNvPr id="0" name=""/>
        <dsp:cNvSpPr/>
      </dsp:nvSpPr>
      <dsp:spPr>
        <a:xfrm>
          <a:off x="2058684" y="2281514"/>
          <a:ext cx="8234737" cy="643504"/>
        </a:xfrm>
        <a:prstGeom prst="roundRect">
          <a:avLst>
            <a:gd name="adj" fmla="val 10000"/>
          </a:avLst>
        </a:prstGeom>
        <a:solidFill>
          <a:schemeClr val="accent2">
            <a:hueOff val="-1564539"/>
            <a:satOff val="27371"/>
            <a:lumOff val="-198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dirty="0"/>
            <a:t>Existe-t-il des groupes de travail ou des comités d’employés qui peuvent soutenir des éléments spécifiques du projet?</a:t>
          </a:r>
        </a:p>
      </dsp:txBody>
      <dsp:txXfrm>
        <a:off x="2077532" y="2300362"/>
        <a:ext cx="7089104" cy="605808"/>
      </dsp:txXfrm>
    </dsp:sp>
    <dsp:sp modelId="{55C77D92-1ED1-4D92-9290-0ECCB71884DA}">
      <dsp:nvSpPr>
        <dsp:cNvPr id="0" name=""/>
        <dsp:cNvSpPr/>
      </dsp:nvSpPr>
      <dsp:spPr>
        <a:xfrm>
          <a:off x="7816459" y="492865"/>
          <a:ext cx="418277" cy="41827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CA" sz="1800" kern="1200"/>
        </a:p>
      </dsp:txBody>
      <dsp:txXfrm>
        <a:off x="7910571" y="492865"/>
        <a:ext cx="230053" cy="314753"/>
      </dsp:txXfrm>
    </dsp:sp>
    <dsp:sp modelId="{4EA6D6FF-44B4-40BE-A1FE-6836D58FDDB7}">
      <dsp:nvSpPr>
        <dsp:cNvPr id="0" name=""/>
        <dsp:cNvSpPr/>
      </dsp:nvSpPr>
      <dsp:spPr>
        <a:xfrm>
          <a:off x="8506119" y="1253370"/>
          <a:ext cx="418277" cy="418277"/>
        </a:xfrm>
        <a:prstGeom prst="downArrow">
          <a:avLst>
            <a:gd name="adj1" fmla="val 55000"/>
            <a:gd name="adj2" fmla="val 45000"/>
          </a:avLst>
        </a:prstGeom>
        <a:solidFill>
          <a:schemeClr val="accent2">
            <a:tint val="40000"/>
            <a:alpha val="90000"/>
            <a:hueOff val="-959718"/>
            <a:satOff val="-7613"/>
            <a:lumOff val="-1591"/>
            <a:alphaOff val="0"/>
          </a:schemeClr>
        </a:solidFill>
        <a:ln w="12700" cap="flat" cmpd="sng" algn="ctr">
          <a:solidFill>
            <a:schemeClr val="accent2">
              <a:tint val="40000"/>
              <a:alpha val="90000"/>
              <a:hueOff val="-959718"/>
              <a:satOff val="-7613"/>
              <a:lumOff val="-15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CA" sz="1800" kern="1200"/>
        </a:p>
      </dsp:txBody>
      <dsp:txXfrm>
        <a:off x="8600231" y="1253370"/>
        <a:ext cx="230053" cy="314753"/>
      </dsp:txXfrm>
    </dsp:sp>
    <dsp:sp modelId="{759617CE-9754-410E-85FF-E68A426D6353}">
      <dsp:nvSpPr>
        <dsp:cNvPr id="0" name=""/>
        <dsp:cNvSpPr/>
      </dsp:nvSpPr>
      <dsp:spPr>
        <a:xfrm>
          <a:off x="9185485" y="2013875"/>
          <a:ext cx="418277" cy="418277"/>
        </a:xfrm>
        <a:prstGeom prst="downArrow">
          <a:avLst>
            <a:gd name="adj1" fmla="val 55000"/>
            <a:gd name="adj2" fmla="val 45000"/>
          </a:avLst>
        </a:prstGeom>
        <a:solidFill>
          <a:schemeClr val="accent2">
            <a:tint val="40000"/>
            <a:alpha val="90000"/>
            <a:hueOff val="-1919437"/>
            <a:satOff val="-15225"/>
            <a:lumOff val="-3182"/>
            <a:alphaOff val="0"/>
          </a:schemeClr>
        </a:solidFill>
        <a:ln w="12700" cap="flat" cmpd="sng" algn="ctr">
          <a:solidFill>
            <a:schemeClr val="accent2">
              <a:tint val="40000"/>
              <a:alpha val="90000"/>
              <a:hueOff val="-1919437"/>
              <a:satOff val="-15225"/>
              <a:lumOff val="-31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CA" sz="1800" kern="1200"/>
        </a:p>
      </dsp:txBody>
      <dsp:txXfrm>
        <a:off x="9279597" y="2013875"/>
        <a:ext cx="230053" cy="3147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29CB3-1126-4B54-A92A-07094759130B}">
      <dsp:nvSpPr>
        <dsp:cNvPr id="0" name=""/>
        <dsp:cNvSpPr/>
      </dsp:nvSpPr>
      <dsp:spPr>
        <a:xfrm rot="5400000">
          <a:off x="2076666" y="-291145"/>
          <a:ext cx="1532022" cy="2116703"/>
        </a:xfrm>
        <a:prstGeom prst="round2SameRect">
          <a:avLst/>
        </a:prstGeom>
        <a:solidFill>
          <a:srgbClr val="DCEBC8"/>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Poste de travail</a:t>
          </a:r>
        </a:p>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Point de transition</a:t>
          </a:r>
        </a:p>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Capsule de concentration</a:t>
          </a:r>
        </a:p>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Salle de concentration</a:t>
          </a:r>
        </a:p>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Salle </a:t>
          </a:r>
          <a:r>
            <a:rPr lang="en-CA" sz="1100" kern="1200" noProof="0" dirty="0" err="1">
              <a:latin typeface="+mn-lt"/>
              <a:cs typeface="Arial" panose="020B0604020202020204" pitchFamily="34" charset="0"/>
            </a:rPr>
            <a:t>d’étude</a:t>
          </a:r>
          <a:endParaRPr lang="en-CA" sz="1100" kern="1200" noProof="0" dirty="0">
            <a:latin typeface="+mn-lt"/>
            <a:cs typeface="Arial" panose="020B0604020202020204" pitchFamily="34" charset="0"/>
          </a:endParaRPr>
        </a:p>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Point de </a:t>
          </a:r>
          <a:r>
            <a:rPr lang="en-CA" sz="1100" kern="1200" noProof="0" dirty="0" err="1">
              <a:latin typeface="+mn-lt"/>
              <a:cs typeface="Arial" panose="020B0604020202020204" pitchFamily="34" charset="0"/>
            </a:rPr>
            <a:t>réflexion</a:t>
          </a:r>
          <a:endParaRPr lang="en-CA" sz="1100" kern="1200" noProof="0" dirty="0">
            <a:latin typeface="+mn-lt"/>
            <a:cs typeface="Arial" panose="020B0604020202020204" pitchFamily="34" charset="0"/>
          </a:endParaRPr>
        </a:p>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Poste de travail </a:t>
          </a:r>
          <a:r>
            <a:rPr lang="en-CA" sz="1100" kern="1200" noProof="0" dirty="0" err="1">
              <a:latin typeface="+mn-lt"/>
              <a:cs typeface="Arial" panose="020B0604020202020204" pitchFamily="34" charset="0"/>
            </a:rPr>
            <a:t>actifs</a:t>
          </a:r>
          <a:endParaRPr lang="en-CA" sz="1100" kern="1200" noProof="0" dirty="0">
            <a:latin typeface="+mn-lt"/>
            <a:cs typeface="Arial" panose="020B0604020202020204" pitchFamily="34" charset="0"/>
          </a:endParaRPr>
        </a:p>
        <a:p>
          <a:pPr marL="57150" lvl="1" indent="-57150" algn="l" defTabSz="488950">
            <a:lnSpc>
              <a:spcPct val="90000"/>
            </a:lnSpc>
            <a:spcBef>
              <a:spcPct val="0"/>
            </a:spcBef>
            <a:spcAft>
              <a:spcPct val="15000"/>
            </a:spcAft>
            <a:buChar char="•"/>
          </a:pPr>
          <a:r>
            <a:rPr lang="en-CA" sz="1100" kern="1200" noProof="0" dirty="0" err="1">
              <a:latin typeface="+mn-lt"/>
              <a:cs typeface="Arial" panose="020B0604020202020204" pitchFamily="34" charset="0"/>
            </a:rPr>
            <a:t>Cabine</a:t>
          </a:r>
          <a:r>
            <a:rPr lang="en-CA" sz="1100" kern="1200" noProof="0" dirty="0">
              <a:latin typeface="+mn-lt"/>
              <a:cs typeface="Arial" panose="020B0604020202020204" pitchFamily="34" charset="0"/>
            </a:rPr>
            <a:t> </a:t>
          </a:r>
          <a:r>
            <a:rPr lang="en-CA" sz="1100" kern="1200" noProof="0" dirty="0" err="1">
              <a:latin typeface="+mn-lt"/>
              <a:cs typeface="Arial" panose="020B0604020202020204" pitchFamily="34" charset="0"/>
            </a:rPr>
            <a:t>téléphonique</a:t>
          </a:r>
          <a:endParaRPr lang="en-CA" sz="1100" kern="1200" noProof="0" dirty="0">
            <a:latin typeface="+mn-lt"/>
            <a:cs typeface="Arial" panose="020B0604020202020204" pitchFamily="34" charset="0"/>
          </a:endParaRPr>
        </a:p>
      </dsp:txBody>
      <dsp:txXfrm rot="-5400000">
        <a:off x="1784326" y="75982"/>
        <a:ext cx="2041916" cy="1382448"/>
      </dsp:txXfrm>
    </dsp:sp>
    <dsp:sp modelId="{6D179FAC-AB1D-4442-A59B-158DD30704D9}">
      <dsp:nvSpPr>
        <dsp:cNvPr id="0" name=""/>
        <dsp:cNvSpPr/>
      </dsp:nvSpPr>
      <dsp:spPr>
        <a:xfrm>
          <a:off x="0" y="94459"/>
          <a:ext cx="1783598" cy="1345493"/>
        </a:xfrm>
        <a:prstGeom prst="roundRect">
          <a:avLst/>
        </a:prstGeom>
        <a:solidFill>
          <a:srgbClr val="A8C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b="1" kern="1200" noProof="0" dirty="0">
              <a:latin typeface="+mn-lt"/>
              <a:cs typeface="Arial" panose="020B0604020202020204" pitchFamily="34" charset="0"/>
            </a:rPr>
            <a:t>POINTS DE TRAVAIL INDIVIDUELS</a:t>
          </a:r>
        </a:p>
      </dsp:txBody>
      <dsp:txXfrm>
        <a:off x="65682" y="160141"/>
        <a:ext cx="1652234" cy="1214129"/>
      </dsp:txXfrm>
    </dsp:sp>
    <dsp:sp modelId="{0D194DF7-1047-47E5-BB40-409033159870}">
      <dsp:nvSpPr>
        <dsp:cNvPr id="0" name=""/>
        <dsp:cNvSpPr/>
      </dsp:nvSpPr>
      <dsp:spPr>
        <a:xfrm rot="5400000">
          <a:off x="2075385" y="1309432"/>
          <a:ext cx="1534584" cy="2116703"/>
        </a:xfrm>
        <a:prstGeom prst="round2SameRect">
          <a:avLst/>
        </a:prstGeom>
        <a:solidFill>
          <a:srgbClr val="B7E2D9"/>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Point de discussion</a:t>
          </a:r>
        </a:p>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Enclave</a:t>
          </a:r>
        </a:p>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Zone </a:t>
          </a:r>
          <a:r>
            <a:rPr lang="en-CA" sz="1100" kern="1200" noProof="0" dirty="0" err="1">
              <a:latin typeface="+mn-lt"/>
              <a:cs typeface="Arial" panose="020B0604020202020204" pitchFamily="34" charset="0"/>
            </a:rPr>
            <a:t>d’équipe</a:t>
          </a:r>
          <a:endParaRPr lang="en-CA" sz="1100" kern="1200" noProof="0" dirty="0">
            <a:latin typeface="+mn-lt"/>
            <a:cs typeface="Arial" panose="020B0604020202020204" pitchFamily="34" charset="0"/>
          </a:endParaRPr>
        </a:p>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Salon</a:t>
          </a:r>
        </a:p>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Salle de travail</a:t>
          </a:r>
        </a:p>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Salle de </a:t>
          </a:r>
          <a:r>
            <a:rPr lang="en-CA" sz="1100" kern="1200" noProof="0" dirty="0" err="1">
              <a:latin typeface="+mn-lt"/>
              <a:cs typeface="Arial" panose="020B0604020202020204" pitchFamily="34" charset="0"/>
            </a:rPr>
            <a:t>projet</a:t>
          </a:r>
          <a:endParaRPr lang="en-CA" sz="1100" kern="1200" noProof="0" dirty="0">
            <a:latin typeface="+mn-lt"/>
            <a:cs typeface="Arial" panose="020B0604020202020204" pitchFamily="34" charset="0"/>
          </a:endParaRPr>
        </a:p>
        <a:p>
          <a:pPr marL="57150" lvl="1" indent="-57150" algn="l" defTabSz="488950">
            <a:lnSpc>
              <a:spcPct val="90000"/>
            </a:lnSpc>
            <a:spcBef>
              <a:spcPct val="0"/>
            </a:spcBef>
            <a:spcAft>
              <a:spcPct val="15000"/>
            </a:spcAft>
            <a:buChar char="•"/>
          </a:pPr>
          <a:r>
            <a:rPr lang="en-CA" sz="1100" kern="1200" noProof="0" dirty="0">
              <a:latin typeface="+mn-lt"/>
              <a:cs typeface="Arial" panose="020B0604020202020204" pitchFamily="34" charset="0"/>
            </a:rPr>
            <a:t>Salle de </a:t>
          </a:r>
          <a:r>
            <a:rPr lang="en-CA" sz="1100" kern="1200" noProof="0" dirty="0" err="1">
              <a:latin typeface="+mn-lt"/>
              <a:cs typeface="Arial" panose="020B0604020202020204" pitchFamily="34" charset="0"/>
            </a:rPr>
            <a:t>réunion</a:t>
          </a:r>
          <a:endParaRPr lang="en-CA" sz="1100" kern="1200" noProof="0" dirty="0">
            <a:latin typeface="+mn-lt"/>
            <a:cs typeface="Arial" panose="020B0604020202020204" pitchFamily="34" charset="0"/>
          </a:endParaRPr>
        </a:p>
      </dsp:txBody>
      <dsp:txXfrm rot="-5400000">
        <a:off x="1784326" y="1675403"/>
        <a:ext cx="2041791" cy="1384760"/>
      </dsp:txXfrm>
    </dsp:sp>
    <dsp:sp modelId="{062465BD-199C-4069-8EDE-D6E0580D2CFF}">
      <dsp:nvSpPr>
        <dsp:cNvPr id="0" name=""/>
        <dsp:cNvSpPr/>
      </dsp:nvSpPr>
      <dsp:spPr>
        <a:xfrm>
          <a:off x="0" y="1686385"/>
          <a:ext cx="1783598" cy="1345493"/>
        </a:xfrm>
        <a:prstGeom prst="roundRect">
          <a:avLst/>
        </a:prstGeom>
        <a:solidFill>
          <a:srgbClr val="4CB6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b="1" kern="1200" noProof="0" dirty="0">
              <a:latin typeface="+mn-lt"/>
              <a:cs typeface="Arial" panose="020B0604020202020204" pitchFamily="34" charset="0"/>
            </a:rPr>
            <a:t>POINTS DE TRAVAIL COLLABORATIFS</a:t>
          </a:r>
        </a:p>
      </dsp:txBody>
      <dsp:txXfrm>
        <a:off x="65682" y="1752067"/>
        <a:ext cx="1652234" cy="1214129"/>
      </dsp:txXfrm>
    </dsp:sp>
    <dsp:sp modelId="{8EF0E210-DCDE-490B-93AC-5534BF554A1C}">
      <dsp:nvSpPr>
        <dsp:cNvPr id="0" name=""/>
        <dsp:cNvSpPr/>
      </dsp:nvSpPr>
      <dsp:spPr>
        <a:xfrm rot="5400000">
          <a:off x="1992874" y="2993802"/>
          <a:ext cx="1699606" cy="2116703"/>
        </a:xfrm>
        <a:prstGeom prst="round2SameRect">
          <a:avLst/>
        </a:prstGeom>
        <a:solidFill>
          <a:srgbClr val="A9B8CB"/>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CA" sz="1200" kern="1200" noProof="0" dirty="0" err="1">
              <a:latin typeface="+mn-lt"/>
              <a:cs typeface="Arial" panose="020B0604020202020204" pitchFamily="34" charset="0"/>
            </a:rPr>
            <a:t>Cuisinette</a:t>
          </a:r>
          <a:endParaRPr lang="en-CA" sz="1200" kern="1200" noProof="0" dirty="0">
            <a:latin typeface="+mn-lt"/>
            <a:cs typeface="Arial" panose="020B0604020202020204" pitchFamily="34" charset="0"/>
          </a:endParaRPr>
        </a:p>
        <a:p>
          <a:pPr marL="114300" lvl="1" indent="-114300" algn="l" defTabSz="533400">
            <a:lnSpc>
              <a:spcPct val="90000"/>
            </a:lnSpc>
            <a:spcBef>
              <a:spcPct val="0"/>
            </a:spcBef>
            <a:spcAft>
              <a:spcPct val="15000"/>
            </a:spcAft>
            <a:buChar char="•"/>
          </a:pPr>
          <a:r>
            <a:rPr lang="en-CA" sz="1200" kern="1200" noProof="0" dirty="0">
              <a:latin typeface="+mn-lt"/>
              <a:cs typeface="Arial" panose="020B0604020202020204" pitchFamily="34" charset="0"/>
            </a:rPr>
            <a:t>Zone </a:t>
          </a:r>
          <a:r>
            <a:rPr lang="en-CA" sz="1200" kern="1200" noProof="0" dirty="0" err="1">
              <a:latin typeface="+mn-lt"/>
              <a:cs typeface="Arial" panose="020B0604020202020204" pitchFamily="34" charset="0"/>
            </a:rPr>
            <a:t>d’équipement</a:t>
          </a:r>
          <a:endParaRPr lang="en-CA" sz="1200" kern="1200" noProof="0" dirty="0">
            <a:latin typeface="+mn-lt"/>
            <a:cs typeface="Arial" panose="020B0604020202020204" pitchFamily="34" charset="0"/>
          </a:endParaRPr>
        </a:p>
        <a:p>
          <a:pPr marL="114300" lvl="1" indent="-114300" algn="l" defTabSz="533400">
            <a:lnSpc>
              <a:spcPct val="90000"/>
            </a:lnSpc>
            <a:spcBef>
              <a:spcPct val="0"/>
            </a:spcBef>
            <a:spcAft>
              <a:spcPct val="15000"/>
            </a:spcAft>
            <a:buChar char="•"/>
          </a:pPr>
          <a:r>
            <a:rPr lang="en-CA" sz="1200" kern="1200" noProof="0" dirty="0" err="1">
              <a:latin typeface="+mn-lt"/>
              <a:cs typeface="Arial" panose="020B0604020202020204" pitchFamily="34" charset="0"/>
            </a:rPr>
            <a:t>Casier</a:t>
          </a:r>
          <a:endParaRPr lang="en-CA" sz="1200" kern="1200" noProof="0" dirty="0">
            <a:latin typeface="+mn-lt"/>
            <a:cs typeface="Arial" panose="020B0604020202020204" pitchFamily="34" charset="0"/>
          </a:endParaRPr>
        </a:p>
        <a:p>
          <a:pPr marL="114300" lvl="1" indent="-114300" algn="l" defTabSz="533400">
            <a:lnSpc>
              <a:spcPct val="90000"/>
            </a:lnSpc>
            <a:spcBef>
              <a:spcPct val="0"/>
            </a:spcBef>
            <a:spcAft>
              <a:spcPct val="15000"/>
            </a:spcAft>
            <a:buChar char="•"/>
          </a:pPr>
          <a:r>
            <a:rPr lang="en-CA" sz="1200" kern="1200" noProof="0" dirty="0" err="1">
              <a:latin typeface="+mn-lt"/>
              <a:cs typeface="Arial" panose="020B0604020202020204" pitchFamily="34" charset="0"/>
            </a:rPr>
            <a:t>Rangement</a:t>
          </a:r>
          <a:endParaRPr lang="en-CA" sz="1200" kern="1200" noProof="0" dirty="0">
            <a:latin typeface="+mn-lt"/>
            <a:cs typeface="Arial" panose="020B0604020202020204" pitchFamily="34" charset="0"/>
          </a:endParaRPr>
        </a:p>
      </dsp:txBody>
      <dsp:txXfrm rot="-5400000">
        <a:off x="1784326" y="3285318"/>
        <a:ext cx="2033735" cy="1533670"/>
      </dsp:txXfrm>
    </dsp:sp>
    <dsp:sp modelId="{64451E76-4CC1-4A98-8CA8-275DB1055E46}">
      <dsp:nvSpPr>
        <dsp:cNvPr id="0" name=""/>
        <dsp:cNvSpPr/>
      </dsp:nvSpPr>
      <dsp:spPr>
        <a:xfrm>
          <a:off x="0" y="3370755"/>
          <a:ext cx="1783598" cy="1345493"/>
        </a:xfrm>
        <a:prstGeom prst="roundRect">
          <a:avLst/>
        </a:prstGeom>
        <a:solidFill>
          <a:srgbClr val="4D79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b="1" kern="1200" noProof="0" dirty="0">
              <a:latin typeface="+mn-lt"/>
              <a:cs typeface="Arial" panose="020B0604020202020204" pitchFamily="34" charset="0"/>
            </a:rPr>
            <a:t>ESPACE DE SOUTIEN</a:t>
          </a:r>
        </a:p>
      </dsp:txBody>
      <dsp:txXfrm>
        <a:off x="65682" y="3436437"/>
        <a:ext cx="1652234" cy="121412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1ADCC-CA93-469D-BF3C-2CA3087D9DC1}" type="datetimeFigureOut">
              <a:rPr lang="en-CA" smtClean="0"/>
              <a:t>2021-09-16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E1CCA8-A414-4DE3-A8E9-10D9C3DCC17D}" type="slidenum">
              <a:rPr lang="en-CA" smtClean="0"/>
              <a:t>‹#›</a:t>
            </a:fld>
            <a:endParaRPr lang="en-CA"/>
          </a:p>
        </p:txBody>
      </p:sp>
    </p:spTree>
    <p:extLst>
      <p:ext uri="{BB962C8B-B14F-4D97-AF65-F5344CB8AC3E}">
        <p14:creationId xmlns:p14="http://schemas.microsoft.com/office/powerpoint/2010/main" val="261335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cpedia.gc.ca/wiki/Livret_num%C3%A9rique_de_la_gestion_du_changem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buyandsell.gc.ca/procurement-data/search/site/change%20management?retain-filters=1&amp;f%5b0%5d=sm_facet_procurement_data:data_data_sosa&amp;f%5b1%5d=sm_facet_gsin: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Bonjour, je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suis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[NOM]</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[POSTE]</a:t>
            </a:r>
            <a:r>
              <a:rPr lang="en-CA" sz="1800" dirty="0">
                <a:effectLst/>
                <a:latin typeface="Calibri" panose="020F0502020204030204" pitchFamily="34" charset="0"/>
                <a:ea typeface="Calibri" panose="020F0502020204030204" pitchFamily="34" charset="0"/>
                <a:cs typeface="Times New Roman" panose="02020603050405020304" pitchFamily="18" charset="0"/>
              </a:rPr>
              <a:t> du Centre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d’expertise</a:t>
            </a:r>
            <a:r>
              <a:rPr lang="en-CA" sz="1800" dirty="0">
                <a:effectLst/>
                <a:latin typeface="Calibri" panose="020F0502020204030204" pitchFamily="34" charset="0"/>
                <a:ea typeface="Calibri" panose="020F0502020204030204" pitchFamily="34" charset="0"/>
                <a:cs typeface="Times New Roman" panose="02020603050405020304" pitchFamily="18" charset="0"/>
              </a:rPr>
              <a:t> national de la transformation et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l’habilitation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l’équipe</a:t>
            </a:r>
            <a:r>
              <a:rPr lang="en-CA" sz="1800" dirty="0">
                <a:effectLst/>
                <a:latin typeface="Calibri" panose="020F0502020204030204" pitchFamily="34" charset="0"/>
                <a:ea typeface="Calibri" panose="020F0502020204030204" pitchFamily="34" charset="0"/>
                <a:cs typeface="Times New Roman" panose="02020603050405020304" pitchFamily="18" charset="0"/>
              </a:rPr>
              <a:t> Gestion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locaux</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Solutions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milieu de travail de Services publics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Approvisionnement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Canada (SPAC). Je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suis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ici</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parler</a:t>
            </a:r>
            <a:r>
              <a:rPr lang="en-CA" sz="1800" dirty="0">
                <a:effectLst/>
                <a:latin typeface="Calibri" panose="020F0502020204030204" pitchFamily="34" charset="0"/>
                <a:ea typeface="Calibri" panose="020F0502020204030204" pitchFamily="34" charset="0"/>
                <a:cs typeface="Times New Roman" panose="02020603050405020304" pitchFamily="18" charset="0"/>
              </a:rPr>
              <a:t> du milieu de travail GC et comment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mener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modernisation du milieu de travail.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Cette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présentation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habituellement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première de 4 :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suivant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cette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présentation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présentation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plus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profondeur</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la transformation et habilitation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disponible,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ainsi</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qu’une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gestion du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changement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design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intérieur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545231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Si nous </a:t>
            </a:r>
            <a:r>
              <a:rPr lang="en-CA" sz="1800" dirty="0" err="1">
                <a:effectLst/>
                <a:latin typeface="Calibri" panose="020F0502020204030204" pitchFamily="34" charset="0"/>
                <a:ea typeface="Calibri" panose="020F0502020204030204" pitchFamily="34" charset="0"/>
                <a:cs typeface="Calibri" panose="020F0502020204030204" pitchFamily="34" charset="0"/>
              </a:rPr>
              <a:t>envisageons</a:t>
            </a:r>
            <a:r>
              <a:rPr lang="en-CA" sz="1800" dirty="0">
                <a:effectLst/>
                <a:latin typeface="Calibri" panose="020F0502020204030204" pitchFamily="34" charset="0"/>
                <a:ea typeface="Calibri" panose="020F0502020204030204" pitchFamily="34" charset="0"/>
                <a:cs typeface="Calibri" panose="020F0502020204030204" pitchFamily="34" charset="0"/>
              </a:rPr>
              <a:t> un lieu de travail </a:t>
            </a:r>
            <a:r>
              <a:rPr lang="en-CA" sz="1800" dirty="0" err="1">
                <a:effectLst/>
                <a:latin typeface="Calibri" panose="020F0502020204030204" pitchFamily="34" charset="0"/>
                <a:ea typeface="Calibri" panose="020F0502020204030204" pitchFamily="34" charset="0"/>
                <a:cs typeface="Calibri" panose="020F0502020204030204" pitchFamily="34" charset="0"/>
              </a:rPr>
              <a:t>moderne</a:t>
            </a:r>
            <a:r>
              <a:rPr lang="en-CA" sz="1800" dirty="0">
                <a:effectLst/>
                <a:latin typeface="Calibri" panose="020F0502020204030204" pitchFamily="34" charset="0"/>
                <a:ea typeface="Calibri" panose="020F0502020204030204" pitchFamily="34" charset="0"/>
                <a:cs typeface="Calibri" panose="020F0502020204030204" pitchFamily="34" charset="0"/>
              </a:rPr>
              <a:t>, nous </a:t>
            </a:r>
            <a:r>
              <a:rPr lang="en-CA" sz="1800" dirty="0" err="1">
                <a:effectLst/>
                <a:latin typeface="Calibri" panose="020F0502020204030204" pitchFamily="34" charset="0"/>
                <a:ea typeface="Calibri" panose="020F0502020204030204" pitchFamily="34" charset="0"/>
                <a:cs typeface="Calibri" panose="020F0502020204030204" pitchFamily="34" charset="0"/>
              </a:rPr>
              <a:t>pensons</a:t>
            </a:r>
            <a:r>
              <a:rPr lang="en-CA" sz="1800" dirty="0">
                <a:effectLst/>
                <a:latin typeface="Calibri" panose="020F0502020204030204" pitchFamily="34" charset="0"/>
                <a:ea typeface="Calibri" panose="020F0502020204030204" pitchFamily="34" charset="0"/>
                <a:cs typeface="Calibri" panose="020F0502020204030204" pitchFamily="34" charset="0"/>
              </a:rPr>
              <a:t> à Milieu de travail GC. </a:t>
            </a:r>
            <a:r>
              <a:rPr lang="en-CA" sz="1800" dirty="0" err="1">
                <a:effectLst/>
                <a:latin typeface="Calibri" panose="020F0502020204030204" pitchFamily="34" charset="0"/>
                <a:ea typeface="Calibri" panose="020F0502020204030204" pitchFamily="34" charset="0"/>
                <a:cs typeface="Calibri" panose="020F0502020204030204" pitchFamily="34" charset="0"/>
              </a:rPr>
              <a:t>Mais</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dirty="0" err="1">
                <a:effectLst/>
                <a:latin typeface="Calibri" panose="020F0502020204030204" pitchFamily="34" charset="0"/>
                <a:ea typeface="Calibri" panose="020F0502020204030204" pitchFamily="34" charset="0"/>
                <a:cs typeface="Calibri" panose="020F0502020204030204" pitchFamily="34" charset="0"/>
              </a:rPr>
              <a:t>qu’</a:t>
            </a:r>
            <a:r>
              <a:rPr lang="en-CA" sz="1800" b="1" dirty="0" err="1">
                <a:effectLst/>
                <a:latin typeface="Calibri" panose="020F0502020204030204" pitchFamily="34" charset="0"/>
                <a:ea typeface="Calibri" panose="020F0502020204030204" pitchFamily="34" charset="0"/>
                <a:cs typeface="Calibri" panose="020F0502020204030204" pitchFamily="34" charset="0"/>
              </a:rPr>
              <a:t>EST</a:t>
            </a:r>
            <a:r>
              <a:rPr lang="en-CA" sz="1800" dirty="0" err="1">
                <a:effectLst/>
                <a:latin typeface="Calibri" panose="020F0502020204030204" pitchFamily="34" charset="0"/>
                <a:ea typeface="Calibri" panose="020F0502020204030204" pitchFamily="34" charset="0"/>
                <a:cs typeface="Calibri" panose="020F0502020204030204" pitchFamily="34" charset="0"/>
              </a:rPr>
              <a:t>-ce</a:t>
            </a:r>
            <a:r>
              <a:rPr lang="en-CA" sz="1800" dirty="0">
                <a:effectLst/>
                <a:latin typeface="Calibri" panose="020F0502020204030204" pitchFamily="34" charset="0"/>
                <a:ea typeface="Calibri" panose="020F0502020204030204" pitchFamily="34" charset="0"/>
                <a:cs typeface="Calibri" panose="020F0502020204030204" pitchFamily="34" charset="0"/>
              </a:rPr>
              <a:t> au </a:t>
            </a:r>
            <a:r>
              <a:rPr lang="en-CA" sz="1800" dirty="0" err="1">
                <a:effectLst/>
                <a:latin typeface="Calibri" panose="020F0502020204030204" pitchFamily="34" charset="0"/>
                <a:ea typeface="Calibri" panose="020F0502020204030204" pitchFamily="34" charset="0"/>
                <a:cs typeface="Calibri" panose="020F0502020204030204" pitchFamily="34" charset="0"/>
              </a:rPr>
              <a:t>juste</a:t>
            </a:r>
            <a:r>
              <a:rPr lang="en-CA" sz="1800" dirty="0">
                <a:effectLst/>
                <a:latin typeface="Calibri" panose="020F0502020204030204" pitchFamily="34" charset="0"/>
                <a:ea typeface="Calibri" panose="020F0502020204030204" pitchFamily="34" charset="0"/>
                <a:cs typeface="Calibri" panose="020F0502020204030204" pitchFamily="34" charset="0"/>
              </a:rPr>
              <a:t> que le Milieu de travail GC?</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i="1" dirty="0" err="1">
                <a:solidFill>
                  <a:srgbClr val="0464C5"/>
                </a:solidFill>
                <a:effectLst/>
                <a:latin typeface="Calibri" panose="020F0502020204030204" pitchFamily="34" charset="0"/>
                <a:ea typeface="Calibri" panose="020F0502020204030204" pitchFamily="34" charset="0"/>
                <a:cs typeface="Calibri" panose="020F0502020204030204" pitchFamily="34" charset="0"/>
              </a:rPr>
              <a:t>Lisez</a:t>
            </a:r>
            <a:r>
              <a:rPr lang="en-CA" sz="1800" i="1" dirty="0">
                <a:solidFill>
                  <a:srgbClr val="0464C5"/>
                </a:solidFill>
                <a:effectLst/>
                <a:latin typeface="Calibri" panose="020F0502020204030204" pitchFamily="34" charset="0"/>
                <a:ea typeface="Calibri" panose="020F0502020204030204" pitchFamily="34" charset="0"/>
                <a:cs typeface="Calibri" panose="020F0502020204030204" pitchFamily="34" charset="0"/>
              </a:rPr>
              <a:t> la diapositive.</a:t>
            </a:r>
            <a:r>
              <a:rPr lang="en-CA" sz="1800" i="1" kern="1200" dirty="0">
                <a:solidFill>
                  <a:srgbClr val="0464C5"/>
                </a:solidFill>
                <a:effectLst/>
                <a:latin typeface="Calibri" panose="020F0502020204030204" pitchFamily="34" charset="0"/>
                <a:ea typeface="Calibri" panose="020F0502020204030204" pitchFamily="34"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kern="1200" dirty="0">
                <a:effectLst/>
                <a:latin typeface="Calibri" panose="020F0502020204030204" pitchFamily="34" charset="0"/>
                <a:ea typeface="SimSun" panose="02010600030101010101" pitchFamily="2" charset="-122"/>
                <a:cs typeface="Calibri" panose="020F0502020204030204" pitchFamily="34"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Dans le cadre de consultations, un sondage a </a:t>
            </a:r>
            <a:r>
              <a:rPr lang="en-CA" sz="1800" dirty="0" err="1">
                <a:effectLst/>
                <a:latin typeface="Calibri" panose="020F0502020204030204" pitchFamily="34" charset="0"/>
                <a:ea typeface="Calibri" panose="020F0502020204030204" pitchFamily="34" charset="0"/>
                <a:cs typeface="Calibri" panose="020F0502020204030204" pitchFamily="34" charset="0"/>
              </a:rPr>
              <a:t>été</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dirty="0" err="1">
                <a:effectLst/>
                <a:latin typeface="Calibri" panose="020F0502020204030204" pitchFamily="34" charset="0"/>
                <a:ea typeface="Calibri" panose="020F0502020204030204" pitchFamily="34" charset="0"/>
                <a:cs typeface="Calibri" panose="020F0502020204030204" pitchFamily="34" charset="0"/>
              </a:rPr>
              <a:t>réalisé</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dirty="0" err="1">
                <a:effectLst/>
                <a:latin typeface="Calibri" panose="020F0502020204030204" pitchFamily="34" charset="0"/>
                <a:ea typeface="Calibri" panose="020F0502020204030204" pitchFamily="34" charset="0"/>
                <a:cs typeface="Calibri" panose="020F0502020204030204" pitchFamily="34" charset="0"/>
              </a:rPr>
              <a:t>partout</a:t>
            </a:r>
            <a:r>
              <a:rPr lang="en-CA" sz="1800" dirty="0">
                <a:effectLst/>
                <a:latin typeface="Calibri" panose="020F0502020204030204" pitchFamily="34" charset="0"/>
                <a:ea typeface="Calibri" panose="020F0502020204030204" pitchFamily="34" charset="0"/>
                <a:cs typeface="Calibri" panose="020F0502020204030204" pitchFamily="34" charset="0"/>
              </a:rPr>
              <a:t> au Canada </a:t>
            </a:r>
            <a:r>
              <a:rPr lang="en-CA" sz="1800" dirty="0" err="1">
                <a:effectLst/>
                <a:latin typeface="Calibri" panose="020F0502020204030204" pitchFamily="34" charset="0"/>
                <a:ea typeface="Calibri" panose="020F0502020204030204" pitchFamily="34" charset="0"/>
                <a:cs typeface="Calibri" panose="020F0502020204030204" pitchFamily="34" charset="0"/>
              </a:rPr>
              <a:t>auprès</a:t>
            </a:r>
            <a:r>
              <a:rPr lang="en-CA" sz="1800" dirty="0">
                <a:effectLst/>
                <a:latin typeface="Calibri" panose="020F0502020204030204" pitchFamily="34" charset="0"/>
                <a:ea typeface="Calibri" panose="020F0502020204030204" pitchFamily="34" charset="0"/>
                <a:cs typeface="Calibri" panose="020F0502020204030204" pitchFamily="34" charset="0"/>
              </a:rPr>
              <a:t> plus de 1 300 </a:t>
            </a:r>
            <a:r>
              <a:rPr lang="en-CA" sz="1800" dirty="0" err="1">
                <a:effectLst/>
                <a:latin typeface="Calibri" panose="020F0502020204030204" pitchFamily="34" charset="0"/>
                <a:ea typeface="Calibri" panose="020F0502020204030204" pitchFamily="34" charset="0"/>
                <a:cs typeface="Calibri" panose="020F0502020204030204" pitchFamily="34" charset="0"/>
              </a:rPr>
              <a:t>employés</a:t>
            </a:r>
            <a:r>
              <a:rPr lang="en-CA" sz="1800" dirty="0">
                <a:effectLst/>
                <a:latin typeface="Calibri" panose="020F0502020204030204" pitchFamily="34" charset="0"/>
                <a:ea typeface="Calibri" panose="020F0502020204030204" pitchFamily="34" charset="0"/>
                <a:cs typeface="Calibri" panose="020F0502020204030204" pitchFamily="34" charset="0"/>
              </a:rPr>
              <a:t>, et </a:t>
            </a:r>
            <a:r>
              <a:rPr lang="en-CA" sz="1800" dirty="0" err="1">
                <a:effectLst/>
                <a:latin typeface="Calibri" panose="020F0502020204030204" pitchFamily="34" charset="0"/>
                <a:ea typeface="Calibri" panose="020F0502020204030204" pitchFamily="34" charset="0"/>
                <a:cs typeface="Calibri" panose="020F0502020204030204" pitchFamily="34" charset="0"/>
              </a:rPr>
              <a:t>ils</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dirty="0" err="1">
                <a:effectLst/>
                <a:latin typeface="Calibri" panose="020F0502020204030204" pitchFamily="34" charset="0"/>
                <a:ea typeface="Calibri" panose="020F0502020204030204" pitchFamily="34" charset="0"/>
                <a:cs typeface="Calibri" panose="020F0502020204030204" pitchFamily="34" charset="0"/>
              </a:rPr>
              <a:t>ont</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dirty="0" err="1">
                <a:effectLst/>
                <a:latin typeface="Calibri" panose="020F0502020204030204" pitchFamily="34" charset="0"/>
                <a:ea typeface="Calibri" panose="020F0502020204030204" pitchFamily="34" charset="0"/>
                <a:cs typeface="Calibri" panose="020F0502020204030204" pitchFamily="34" charset="0"/>
              </a:rPr>
              <a:t>désigné</a:t>
            </a:r>
            <a:r>
              <a:rPr lang="en-CA" sz="1800" dirty="0">
                <a:effectLst/>
                <a:latin typeface="Calibri" panose="020F0502020204030204" pitchFamily="34" charset="0"/>
                <a:ea typeface="Calibri" panose="020F0502020204030204" pitchFamily="34" charset="0"/>
                <a:cs typeface="Calibri" panose="020F0502020204030204" pitchFamily="34" charset="0"/>
              </a:rPr>
              <a:t> la « </a:t>
            </a:r>
            <a:r>
              <a:rPr lang="en-CA" sz="1800" b="1" dirty="0" err="1">
                <a:effectLst/>
                <a:latin typeface="Calibri" panose="020F0502020204030204" pitchFamily="34" charset="0"/>
                <a:ea typeface="Calibri" panose="020F0502020204030204" pitchFamily="34" charset="0"/>
                <a:cs typeface="Calibri" panose="020F0502020204030204" pitchFamily="34" charset="0"/>
              </a:rPr>
              <a:t>flexibilité</a:t>
            </a:r>
            <a:r>
              <a:rPr lang="en-CA" sz="1800" b="1" dirty="0">
                <a:effectLst/>
                <a:latin typeface="Calibri" panose="020F0502020204030204" pitchFamily="34" charset="0"/>
                <a:ea typeface="Calibri" panose="020F0502020204030204" pitchFamily="34" charset="0"/>
                <a:cs typeface="Calibri" panose="020F0502020204030204" pitchFamily="34" charset="0"/>
              </a:rPr>
              <a:t> » </a:t>
            </a:r>
            <a:r>
              <a:rPr lang="en-CA" sz="1800" dirty="0" err="1">
                <a:effectLst/>
                <a:latin typeface="Calibri" panose="020F0502020204030204" pitchFamily="34" charset="0"/>
                <a:ea typeface="Calibri" panose="020F0502020204030204" pitchFamily="34" charset="0"/>
                <a:cs typeface="Calibri" panose="020F0502020204030204" pitchFamily="34" charset="0"/>
              </a:rPr>
              <a:t>comme</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dirty="0" err="1">
                <a:effectLst/>
                <a:latin typeface="Calibri" panose="020F0502020204030204" pitchFamily="34" charset="0"/>
                <a:ea typeface="Calibri" panose="020F0502020204030204" pitchFamily="34" charset="0"/>
                <a:cs typeface="Calibri" panose="020F0502020204030204" pitchFamily="34" charset="0"/>
              </a:rPr>
              <a:t>l’aspect</a:t>
            </a:r>
            <a:r>
              <a:rPr lang="en-CA" sz="1800" dirty="0">
                <a:effectLst/>
                <a:latin typeface="Calibri" panose="020F0502020204030204" pitchFamily="34" charset="0"/>
                <a:ea typeface="Calibri" panose="020F0502020204030204" pitchFamily="34" charset="0"/>
                <a:cs typeface="Calibri" panose="020F0502020204030204" pitchFamily="34" charset="0"/>
              </a:rPr>
              <a:t> le plus important du milieu de travail. </a:t>
            </a:r>
            <a:r>
              <a:rPr lang="en-CA" sz="1800" i="1" dirty="0">
                <a:solidFill>
                  <a:srgbClr val="0464C5"/>
                </a:solidFill>
                <a:effectLst/>
                <a:latin typeface="Calibri" panose="020F0502020204030204" pitchFamily="34" charset="0"/>
                <a:ea typeface="Calibri" panose="020F0502020204030204" pitchFamily="34" charset="0"/>
                <a:cs typeface="Calibri" panose="020F0502020204030204" pitchFamily="34" charset="0"/>
              </a:rPr>
              <a:t>[CLIQUEZ POUR ANIMER LA DIAPOSITIVE]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Informations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complémentaires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si</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nécessaire</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b="1"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Avantages</a:t>
            </a:r>
            <a:r>
              <a:rPr lang="en-CA" sz="1800" b="1"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b="1"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stratégiques</a:t>
            </a:r>
            <a:r>
              <a:rPr lang="en-CA" sz="1800" b="1"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de Milieu de travail GC</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Recruter</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des talents et les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maintenir</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en</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poste grâce à des politiques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avant-gardistes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en</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matière de milieu de travail.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Offrir</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des milieux de travail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modernes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flexibles et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économiques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qui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inspirent</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le personnel.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Habiliter</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le personnel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en</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lui</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offrant</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des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choix</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et la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liberté</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de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choisir</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Contribuer</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à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l’atteinte</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des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objectifs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de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durabilité</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au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moyen</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de prises de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décisions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fondées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sur des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données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sur les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meilleures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façons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de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travailler</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de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concevoir</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le milieu de travail, de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l’utiliser</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et de le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gérer</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Accroître</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la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productivité</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du personnel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en</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lui</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procurant</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des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outils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technologiques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plus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efficaces</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en</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créant</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un sentiment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d’appartenance</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et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en</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améliorant</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la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dynamique</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837E7E"/>
                </a:solidFill>
                <a:effectLst/>
                <a:latin typeface="Calibri" panose="020F0502020204030204" pitchFamily="34" charset="0"/>
                <a:ea typeface="Calibri" panose="020F0502020204030204" pitchFamily="34" charset="0"/>
                <a:cs typeface="Calibri" panose="020F0502020204030204" pitchFamily="34" charset="0"/>
              </a:rPr>
              <a:t>d’équipe</a:t>
            </a: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b="1" dirty="0">
                <a:solidFill>
                  <a:srgbClr val="837E7E"/>
                </a:solidFill>
                <a:effectLst/>
                <a:latin typeface="Calibri" panose="020F0502020204030204" pitchFamily="34" charset="0"/>
                <a:ea typeface="Calibri" panose="020F0502020204030204" pitchFamily="34" charset="0"/>
                <a:cs typeface="Calibri" panose="020F0502020204030204" pitchFamily="34" charset="0"/>
              </a:rPr>
              <a:t>LES MYTHES DU MILIEU DE TRAVAIL GC : CE QU’IL N’EST PAS.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Il ne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s’agit</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pas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seulement</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postes</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travail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individuels</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non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assignés</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Milieu de travail GC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reconnaît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que le travail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peut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se faire à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d’autres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endroits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qu’un</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bureau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ou</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une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salle de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réunion</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d’où</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la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création</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d’une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grande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variété</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d’espaces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travail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appelés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points de travail) pour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convenir</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à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une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variété</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tâches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et de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besoins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que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soit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une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pièce sans distraction, un centre de collaboration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en</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équipe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ou</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quelque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chose entre les deux.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Aucun</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point de travail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n’est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attribué</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ils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sont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donc</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accessibles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à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tous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Ce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n’est</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pas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une</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solution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universelle</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Parce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qu’il</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est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conçu</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pour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répondre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aux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besoins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spécifiques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votre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organisation,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chaque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milieu de travail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peut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être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rendu</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conforme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au type de travail que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vous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effectuez</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et à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votre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manière de le faire. La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norme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vous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aide à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démarrer</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avec les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éléments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les plus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importants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après quoi il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est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possible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d’adapter</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l’espace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aux types et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quantités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points de travail et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d’espaces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soutien</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afin</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répondre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aux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besoins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votre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organisation.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Ce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n’est</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pas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une</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stratégie</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d’économie</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d’espace</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Lorsque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vous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savez</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mieux</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utiliser</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votre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espace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il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est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possible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d’éliminer</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les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locaux</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toujours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vides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et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d’agrandir</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ceux</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dont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vous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avez</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le plus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besoin</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Certains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vos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employés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sont-ils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toujours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en</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réunion</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ou</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travaillent-ils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toujours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à distance? Tenez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compte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facteurs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lors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la phase de planification et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vous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pourriez</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réaliser</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des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économies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d’espace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Il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s’agit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toutefois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d’un bonus, pas d’un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objectif</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Ce </a:t>
            </a:r>
            <a:r>
              <a:rPr lang="en-CA" sz="1800" b="1"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n’est</a:t>
            </a:r>
            <a:r>
              <a:rPr lang="en-CA" sz="1800" b="1"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pas un « milieu de travail 3.0 » :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Certaines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leçons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importantes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ont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été</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tirées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des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stratégies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précédentes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sur le milieu de travail. Le passage à des bureaux à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aires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ouvertes a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occasionné</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des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problèmes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sur le plan du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contrôle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acoustique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et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cette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solution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nuisait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à la concentration au travail.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C’est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pourquoi</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nous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avons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lancé</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l’initiative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Milieu de travail GC, qui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offre</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divers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espaces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ouverts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et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fermés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dynamiques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et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calmes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ainsi</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que des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espaces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de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rangement</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personnels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et des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aires</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communes, le tout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adapté</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à un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effectif</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dirty="0" err="1">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diversifié</a:t>
            </a:r>
            <a:r>
              <a:rPr lang="en-CA" sz="1800" dirty="0">
                <a:solidFill>
                  <a:srgbClr val="837E7E"/>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eaLnBrk="0" fontAlgn="base" hangingPunct="0"/>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FB24C1-AF5D-4DB8-8ED9-FD899DEDE52F}" type="slidenum">
              <a:rPr lang="en-CA" smtClean="0">
                <a:solidFill>
                  <a:prstClr val="black"/>
                </a:solidFill>
              </a:rPr>
              <a:pPr/>
              <a:t>10</a:t>
            </a:fld>
            <a:endParaRPr lang="fr-FR" dirty="0">
              <a:solidFill>
                <a:prstClr val="black"/>
              </a:solidFill>
            </a:endParaRPr>
          </a:p>
        </p:txBody>
      </p:sp>
    </p:spTree>
    <p:extLst>
      <p:ext uri="{BB962C8B-B14F-4D97-AF65-F5344CB8AC3E}">
        <p14:creationId xmlns:p14="http://schemas.microsoft.com/office/powerpoint/2010/main" val="140627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La </a:t>
            </a:r>
            <a:r>
              <a:rPr lang="en-CA" sz="1800" dirty="0" err="1">
                <a:effectLst/>
                <a:latin typeface="Calibri" panose="020F0502020204030204" pitchFamily="34" charset="0"/>
                <a:ea typeface="Calibri" panose="020F0502020204030204" pitchFamily="34" charset="0"/>
                <a:cs typeface="Calibri" panose="020F0502020204030204" pitchFamily="34" charset="0"/>
              </a:rPr>
              <a:t>flexibilité</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dirty="0" err="1">
                <a:effectLst/>
                <a:latin typeface="Calibri" panose="020F0502020204030204" pitchFamily="34" charset="0"/>
                <a:ea typeface="Calibri" panose="020F0502020204030204" pitchFamily="34" charset="0"/>
                <a:cs typeface="Calibri" panose="020F0502020204030204" pitchFamily="34" charset="0"/>
              </a:rPr>
              <a:t>signifie</a:t>
            </a:r>
            <a:r>
              <a:rPr lang="en-CA" sz="1800" dirty="0">
                <a:effectLst/>
                <a:latin typeface="Calibri" panose="020F0502020204030204" pitchFamily="34" charset="0"/>
                <a:ea typeface="Calibri" panose="020F0502020204030204" pitchFamily="34" charset="0"/>
                <a:cs typeface="Calibri" panose="020F0502020204030204" pitchFamily="34" charset="0"/>
              </a:rPr>
              <a:t> que les </a:t>
            </a:r>
            <a:r>
              <a:rPr lang="en-CA" sz="1800" dirty="0" err="1">
                <a:effectLst/>
                <a:latin typeface="Calibri" panose="020F0502020204030204" pitchFamily="34" charset="0"/>
                <a:ea typeface="Calibri" panose="020F0502020204030204" pitchFamily="34" charset="0"/>
                <a:cs typeface="Calibri" panose="020F0502020204030204" pitchFamily="34" charset="0"/>
              </a:rPr>
              <a:t>employés</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dirty="0" err="1">
                <a:effectLst/>
                <a:latin typeface="Calibri" panose="020F0502020204030204" pitchFamily="34" charset="0"/>
                <a:ea typeface="Calibri" panose="020F0502020204030204" pitchFamily="34" charset="0"/>
                <a:cs typeface="Calibri" panose="020F0502020204030204" pitchFamily="34" charset="0"/>
              </a:rPr>
              <a:t>sont</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dirty="0" err="1">
                <a:effectLst/>
                <a:latin typeface="Calibri" panose="020F0502020204030204" pitchFamily="34" charset="0"/>
                <a:ea typeface="Calibri" panose="020F0502020204030204" pitchFamily="34" charset="0"/>
                <a:cs typeface="Calibri" panose="020F0502020204030204" pitchFamily="34" charset="0"/>
              </a:rPr>
              <a:t>habilités</a:t>
            </a:r>
            <a:r>
              <a:rPr lang="en-CA" sz="1800" dirty="0">
                <a:effectLst/>
                <a:latin typeface="Calibri" panose="020F0502020204030204" pitchFamily="34" charset="0"/>
                <a:ea typeface="Calibri" panose="020F0502020204030204" pitchFamily="34" charset="0"/>
                <a:cs typeface="Calibri" panose="020F0502020204030204" pitchFamily="34" charset="0"/>
              </a:rPr>
              <a:t> à </a:t>
            </a:r>
            <a:r>
              <a:rPr lang="en-CA" sz="1800" dirty="0" err="1">
                <a:effectLst/>
                <a:latin typeface="Calibri" panose="020F0502020204030204" pitchFamily="34" charset="0"/>
                <a:ea typeface="Calibri" panose="020F0502020204030204" pitchFamily="34" charset="0"/>
                <a:cs typeface="Calibri" panose="020F0502020204030204" pitchFamily="34" charset="0"/>
              </a:rPr>
              <a:t>choisir</a:t>
            </a:r>
            <a:r>
              <a:rPr lang="en-CA" sz="1800" dirty="0">
                <a:effectLst/>
                <a:latin typeface="Calibri" panose="020F0502020204030204" pitchFamily="34" charset="0"/>
                <a:ea typeface="Calibri" panose="020F0502020204030204" pitchFamily="34" charset="0"/>
                <a:cs typeface="Calibri" panose="020F0502020204030204" pitchFamily="34" charset="0"/>
              </a:rPr>
              <a:t> le lieu de travail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où</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il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est</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 plus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logique</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pour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eux</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travailler</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Voici</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quelques</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exemples</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d’un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employé</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qui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décide</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où</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comment il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travaille</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pour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être</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 plus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productif</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le plus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efficace</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possible,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selon</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son </a:t>
            </a:r>
            <a:r>
              <a:rPr lang="en-CA"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horaire</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personnel. </a:t>
            </a:r>
            <a:r>
              <a:rPr lang="en-CA" sz="1800" dirty="0" err="1">
                <a:effectLst/>
                <a:latin typeface="Calibri" panose="020F0502020204030204" pitchFamily="34" charset="0"/>
                <a:ea typeface="Calibri" panose="020F0502020204030204" pitchFamily="34" charset="0"/>
                <a:cs typeface="Calibri" panose="020F0502020204030204" pitchFamily="34" charset="0"/>
              </a:rPr>
              <a:t>Examinons</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dirty="0" err="1">
                <a:effectLst/>
                <a:latin typeface="Calibri" panose="020F0502020204030204" pitchFamily="34" charset="0"/>
                <a:ea typeface="Calibri" panose="020F0502020204030204" pitchFamily="34" charset="0"/>
                <a:cs typeface="Calibri" panose="020F0502020204030204" pitchFamily="34" charset="0"/>
              </a:rPr>
              <a:t>quelques</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dirty="0" err="1">
                <a:effectLst/>
                <a:latin typeface="Calibri" panose="020F0502020204030204" pitchFamily="34" charset="0"/>
                <a:ea typeface="Calibri" panose="020F0502020204030204" pitchFamily="34" charset="0"/>
                <a:cs typeface="Calibri" panose="020F0502020204030204" pitchFamily="34" charset="0"/>
              </a:rPr>
              <a:t>témoignages</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dirty="0" err="1">
                <a:effectLst/>
                <a:latin typeface="Calibri" panose="020F0502020204030204" pitchFamily="34" charset="0"/>
                <a:ea typeface="Calibri" panose="020F0502020204030204" pitchFamily="34" charset="0"/>
                <a:cs typeface="Calibri" panose="020F0502020204030204" pitchFamily="34" charset="0"/>
              </a:rPr>
              <a:t>réels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i="1" dirty="0">
                <a:solidFill>
                  <a:srgbClr val="0464C5"/>
                </a:solidFill>
                <a:effectLst/>
                <a:latin typeface="Calibri" panose="020F0502020204030204" pitchFamily="34" charset="0"/>
                <a:ea typeface="Calibri" panose="020F0502020204030204" pitchFamily="34" charset="0"/>
                <a:cs typeface="Times New Roman" panose="02020603050405020304" pitchFamily="18" charset="0"/>
              </a:rPr>
              <a:t>[CLIQUEZ POUR ANIMER LA DIAPOSITIVE]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J’avais</a:t>
            </a:r>
            <a:r>
              <a:rPr lang="en-CA" sz="1800" dirty="0">
                <a:effectLst/>
                <a:latin typeface="Calibri" panose="020F0502020204030204" pitchFamily="34" charset="0"/>
                <a:ea typeface="Calibri" panose="020F0502020204030204" pitchFamily="34" charset="0"/>
                <a:cs typeface="Times New Roman" panose="02020603050405020304" pitchFamily="18" charset="0"/>
              </a:rPr>
              <a:t> un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rendez-vous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près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chez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moi</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a:t>
            </a:r>
            <a:r>
              <a:rPr lang="en-CA" sz="1800" dirty="0">
                <a:effectLst/>
                <a:latin typeface="Calibri" panose="020F0502020204030204" pitchFamily="34" charset="0"/>
                <a:ea typeface="Calibri" panose="020F0502020204030204" pitchFamily="34" charset="0"/>
                <a:cs typeface="Times New Roman" panose="02020603050405020304" pitchFamily="18" charset="0"/>
              </a:rPr>
              <a:t> matin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j’ai</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donc</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décidé</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travailler</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maison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cet</a:t>
            </a:r>
            <a:r>
              <a:rPr lang="en-CA" sz="1800" dirty="0">
                <a:effectLst/>
                <a:latin typeface="Calibri" panose="020F0502020204030204" pitchFamily="34" charset="0"/>
                <a:ea typeface="Calibri" panose="020F0502020204030204" pitchFamily="34" charset="0"/>
                <a:cs typeface="Times New Roman" panose="02020603050405020304" pitchFamily="18" charset="0"/>
              </a:rPr>
              <a:t> après-midi.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J’avais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planifié</a:t>
            </a:r>
            <a:r>
              <a:rPr lang="en-CA" sz="1800" dirty="0">
                <a:effectLst/>
                <a:latin typeface="Calibri" panose="020F0502020204030204" pitchFamily="34" charset="0"/>
                <a:ea typeface="Calibri" panose="020F0502020204030204" pitchFamily="34" charset="0"/>
                <a:cs typeface="Times New Roman" panose="02020603050405020304" pitchFamily="18" charset="0"/>
              </a:rPr>
              <a:t> ma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semaine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afin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d’accomplir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tâches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individuelles</a:t>
            </a:r>
            <a:r>
              <a:rPr lang="en-CA" sz="1800" dirty="0">
                <a:effectLst/>
                <a:latin typeface="Calibri" panose="020F0502020204030204" pitchFamily="34" charset="0"/>
                <a:ea typeface="Calibri" panose="020F0502020204030204" pitchFamily="34" charset="0"/>
                <a:cs typeface="Times New Roman" panose="02020603050405020304" pitchFamily="18" charset="0"/>
              </a:rPr>
              <a:t> non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urgentes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i="1" dirty="0">
                <a:solidFill>
                  <a:srgbClr val="0464C5"/>
                </a:solidFill>
                <a:effectLst/>
                <a:latin typeface="Calibri" panose="020F0502020204030204" pitchFamily="34" charset="0"/>
                <a:ea typeface="Calibri" panose="020F0502020204030204" pitchFamily="34" charset="0"/>
                <a:cs typeface="Times New Roman" panose="02020603050405020304" pitchFamily="18" charset="0"/>
              </a:rPr>
              <a:t>[CLIQUEZ POUR ANIMER LA DIAPOSITIVE]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Je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travaille</a:t>
            </a:r>
            <a:r>
              <a:rPr lang="en-CA" sz="1800" dirty="0">
                <a:effectLst/>
                <a:latin typeface="Calibri" panose="020F0502020204030204" pitchFamily="34" charset="0"/>
                <a:ea typeface="Calibri" panose="020F0502020204030204" pitchFamily="34" charset="0"/>
                <a:cs typeface="Times New Roman" panose="02020603050405020304" pitchFamily="18" charset="0"/>
              </a:rPr>
              <a:t> sur un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projet</a:t>
            </a:r>
            <a:r>
              <a:rPr lang="en-CA" sz="1800" dirty="0">
                <a:effectLst/>
                <a:latin typeface="Calibri" panose="020F0502020204030204" pitchFamily="34" charset="0"/>
                <a:ea typeface="Calibri" panose="020F0502020204030204" pitchFamily="34" charset="0"/>
                <a:cs typeface="Times New Roman" panose="02020603050405020304" pitchFamily="18" charset="0"/>
              </a:rPr>
              <a:t> avec mon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collègue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aujourd’hui</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comme</a:t>
            </a:r>
            <a:r>
              <a:rPr lang="en-CA" sz="1800" dirty="0">
                <a:effectLst/>
                <a:latin typeface="Calibri" panose="020F0502020204030204" pitchFamily="34" charset="0"/>
                <a:ea typeface="Calibri" panose="020F0502020204030204" pitchFamily="34" charset="0"/>
                <a:cs typeface="Times New Roman" panose="02020603050405020304" pitchFamily="18" charset="0"/>
              </a:rPr>
              <a:t>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vivons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dans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même</a:t>
            </a:r>
            <a:r>
              <a:rPr lang="en-CA" sz="1800" dirty="0">
                <a:effectLst/>
                <a:latin typeface="Calibri" panose="020F0502020204030204" pitchFamily="34" charset="0"/>
                <a:ea typeface="Calibri" panose="020F0502020204030204" pitchFamily="34" charset="0"/>
                <a:cs typeface="Times New Roman" panose="02020603050405020304" pitchFamily="18" charset="0"/>
              </a:rPr>
              <a:t> quartier,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avons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décidé</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avons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décidé</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rencontrer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au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cotravailGC</a:t>
            </a:r>
            <a:r>
              <a:rPr lang="en-CA" sz="1800" dirty="0">
                <a:effectLst/>
                <a:latin typeface="Calibri" panose="020F0502020204030204" pitchFamily="34" charset="0"/>
                <a:ea typeface="Calibri" panose="020F0502020204030204" pitchFamily="34" charset="0"/>
                <a:cs typeface="Times New Roman" panose="02020603050405020304" pitchFamily="18" charset="0"/>
              </a:rPr>
              <a:t> tout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près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maison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Cela</a:t>
            </a:r>
            <a:r>
              <a:rPr lang="en-CA" sz="1800" dirty="0">
                <a:effectLst/>
                <a:latin typeface="Calibri" panose="020F0502020204030204" pitchFamily="34" charset="0"/>
                <a:ea typeface="Calibri" panose="020F0502020204030204" pitchFamily="34" charset="0"/>
                <a:cs typeface="Times New Roman" panose="02020603050405020304" pitchFamily="18" charset="0"/>
              </a:rPr>
              <a:t>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permettra</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d’économiser</a:t>
            </a:r>
            <a:r>
              <a:rPr lang="en-CA" sz="1800" dirty="0">
                <a:effectLst/>
                <a:latin typeface="Calibri" panose="020F0502020204030204" pitchFamily="34" charset="0"/>
                <a:ea typeface="Calibri" panose="020F0502020204030204" pitchFamily="34" charset="0"/>
                <a:cs typeface="Times New Roman" panose="02020603050405020304" pitchFamily="18" charset="0"/>
              </a:rPr>
              <a:t> 30 minutes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trajet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jusqu’au</a:t>
            </a:r>
            <a:r>
              <a:rPr lang="en-CA" sz="1800" dirty="0">
                <a:effectLst/>
                <a:latin typeface="Calibri" panose="020F0502020204030204" pitchFamily="34" charset="0"/>
                <a:ea typeface="Calibri" panose="020F0502020204030204" pitchFamily="34" charset="0"/>
                <a:cs typeface="Times New Roman" panose="02020603050405020304" pitchFamily="18" charset="0"/>
              </a:rPr>
              <a:t> bureau!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i="1" dirty="0">
                <a:solidFill>
                  <a:srgbClr val="0464C5"/>
                </a:solidFill>
                <a:effectLst/>
                <a:latin typeface="Calibri" panose="020F0502020204030204" pitchFamily="34" charset="0"/>
                <a:ea typeface="Calibri" panose="020F0502020204030204" pitchFamily="34" charset="0"/>
                <a:cs typeface="Times New Roman" panose="02020603050405020304" pitchFamily="18" charset="0"/>
              </a:rPr>
              <a:t>[CLIQUEZ POUR ANIMER LA DIAPOSITIVE]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Aujourd’hui</a:t>
            </a:r>
            <a:r>
              <a:rPr lang="en-CA" sz="1800" dirty="0">
                <a:effectLst/>
                <a:latin typeface="Calibri" panose="020F0502020204030204" pitchFamily="34" charset="0"/>
                <a:ea typeface="Calibri" panose="020F0502020204030204" pitchFamily="34" charset="0"/>
                <a:cs typeface="Times New Roman" panose="02020603050405020304" pitchFamily="18" charset="0"/>
              </a:rPr>
              <a:t>, mon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équipe</a:t>
            </a:r>
            <a:r>
              <a:rPr lang="en-CA" sz="1800" dirty="0">
                <a:effectLst/>
                <a:latin typeface="Calibri" panose="020F0502020204030204" pitchFamily="34" charset="0"/>
                <a:ea typeface="Calibri" panose="020F0502020204030204" pitchFamily="34" charset="0"/>
                <a:cs typeface="Times New Roman" panose="02020603050405020304" pitchFamily="18" charset="0"/>
              </a:rPr>
              <a:t> 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organisé</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séance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remue-méninges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afin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développer</a:t>
            </a:r>
            <a:r>
              <a:rPr lang="en-CA" sz="1800" dirty="0">
                <a:effectLst/>
                <a:latin typeface="Calibri" panose="020F0502020204030204" pitchFamily="34" charset="0"/>
                <a:ea typeface="Calibri" panose="020F0502020204030204" pitchFamily="34" charset="0"/>
                <a:cs typeface="Times New Roman" panose="02020603050405020304" pitchFamily="18" charset="0"/>
              </a:rPr>
              <a:t> un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nouvel</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outil</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communication. Le bureau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meilleur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endroit</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cette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activité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car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aurons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besoin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beaucoup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d’espace</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d’un grand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écran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télévision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i="1" dirty="0">
                <a:solidFill>
                  <a:srgbClr val="0464C5"/>
                </a:solidFill>
                <a:effectLst/>
                <a:latin typeface="Calibri" panose="020F0502020204030204" pitchFamily="34" charset="0"/>
                <a:ea typeface="Calibri" panose="020F0502020204030204" pitchFamily="34" charset="0"/>
                <a:cs typeface="Times New Roman" panose="02020603050405020304" pitchFamily="18" charset="0"/>
              </a:rPr>
              <a:t>[CLIQUEZ POUR ANIMER LA DIAPOSITIVE]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Ma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journée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remplie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rencontres avec des clients! 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n’y</a:t>
            </a:r>
            <a:r>
              <a:rPr lang="en-CA" sz="1800" dirty="0">
                <a:effectLst/>
                <a:latin typeface="Calibri" panose="020F0502020204030204" pitchFamily="34" charset="0"/>
                <a:ea typeface="Calibri" panose="020F0502020204030204" pitchFamily="34" charset="0"/>
                <a:cs typeface="Times New Roman" panose="02020603050405020304" pitchFamily="18" charset="0"/>
              </a:rPr>
              <a:t> a pas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d’espace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cotravailGC</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proximité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je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perdrais</a:t>
            </a:r>
            <a:r>
              <a:rPr lang="en-CA" sz="1800" dirty="0">
                <a:effectLst/>
                <a:latin typeface="Calibri" panose="020F0502020204030204" pitchFamily="34" charset="0"/>
                <a:ea typeface="Calibri" panose="020F0502020204030204" pitchFamily="34" charset="0"/>
                <a:cs typeface="Times New Roman" panose="02020603050405020304" pitchFamily="18" charset="0"/>
              </a:rPr>
              <a:t> beaucoup de temps à faire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l’aller</a:t>
            </a:r>
            <a:r>
              <a:rPr lang="en-CA" sz="1800" dirty="0">
                <a:effectLst/>
                <a:latin typeface="Calibri" panose="020F0502020204030204" pitchFamily="34" charset="0"/>
                <a:ea typeface="Calibri" panose="020F0502020204030204" pitchFamily="34" charset="0"/>
                <a:cs typeface="Times New Roman" panose="02020603050405020304" pitchFamily="18" charset="0"/>
              </a:rPr>
              <a:t>-retour entre mon bureau et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réunions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je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travaillerai</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donc</a:t>
            </a:r>
            <a:r>
              <a:rPr lang="en-CA" sz="1800" dirty="0">
                <a:effectLst/>
                <a:latin typeface="Calibri" panose="020F0502020204030204" pitchFamily="34" charset="0"/>
                <a:ea typeface="Calibri" panose="020F0502020204030204" pitchFamily="34" charset="0"/>
                <a:cs typeface="Times New Roman" panose="02020603050405020304" pitchFamily="18" charset="0"/>
              </a:rPr>
              <a:t> dans un café entre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celles</a:t>
            </a:r>
            <a:r>
              <a:rPr lang="en-CA" sz="1800" dirty="0">
                <a:effectLst/>
                <a:latin typeface="Calibri" panose="020F0502020204030204" pitchFamily="34" charset="0"/>
                <a:ea typeface="Calibri" panose="020F0502020204030204" pitchFamily="34" charset="0"/>
                <a:cs typeface="Times New Roman" panose="02020603050405020304" pitchFamily="18" charset="0"/>
              </a:rPr>
              <a:t>-ci.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dirty="0" err="1">
                <a:effectLst/>
                <a:latin typeface="Calibri" panose="020F0502020204030204" pitchFamily="34" charset="0"/>
                <a:ea typeface="Calibri" panose="020F0502020204030204" pitchFamily="34" charset="0"/>
                <a:cs typeface="Times New Roman" panose="02020603050405020304" pitchFamily="18" charset="0"/>
              </a:rPr>
              <a:t>Ces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exemples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montrent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que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possibilité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choisir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sa</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façon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travailler</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son lieu de travail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favorise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meilleure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productivité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peut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contribuer</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l’équilibre</a:t>
            </a:r>
            <a:r>
              <a:rPr lang="en-CA" sz="1800" dirty="0">
                <a:effectLst/>
                <a:latin typeface="Calibri" panose="020F0502020204030204" pitchFamily="34" charset="0"/>
                <a:ea typeface="Calibri" panose="020F0502020204030204" pitchFamily="34" charset="0"/>
                <a:cs typeface="Times New Roman" panose="02020603050405020304" pitchFamily="18" charset="0"/>
              </a:rPr>
              <a:t> entre la vie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professionnelle</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la vie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personnelle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flexibilité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qui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permet</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chacun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définir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propres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méthodes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travail et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choisir</a:t>
            </a:r>
            <a:r>
              <a:rPr lang="en-CA" sz="1800" dirty="0">
                <a:effectLst/>
                <a:latin typeface="Calibri" panose="020F0502020204030204" pitchFamily="34" charset="0"/>
                <a:ea typeface="Calibri" panose="020F0502020204030204" pitchFamily="34" charset="0"/>
                <a:cs typeface="Times New Roman" panose="02020603050405020304" pitchFamily="18" charset="0"/>
              </a:rPr>
              <a:t> son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endroit</a:t>
            </a:r>
            <a:r>
              <a:rPr lang="en-CA" sz="1800" dirty="0">
                <a:effectLst/>
                <a:latin typeface="Calibri" panose="020F0502020204030204" pitchFamily="34" charset="0"/>
                <a:ea typeface="Calibri" panose="020F0502020204030204" pitchFamily="34" charset="0"/>
                <a:cs typeface="Times New Roman" panose="02020603050405020304" pitchFamily="18" charset="0"/>
              </a:rPr>
              <a:t> le plus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adéquat</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dirty="0"/>
          </a:p>
        </p:txBody>
      </p:sp>
      <p:sp>
        <p:nvSpPr>
          <p:cNvPr id="4" name="Slide Number Placeholder 3"/>
          <p:cNvSpPr>
            <a:spLocks noGrp="1"/>
          </p:cNvSpPr>
          <p:nvPr>
            <p:ph type="sldNum" sz="quarter" idx="10"/>
          </p:nvPr>
        </p:nvSpPr>
        <p:spPr/>
        <p:txBody>
          <a:bodyPr/>
          <a:lstStyle/>
          <a:p>
            <a:fld id="{8FE1CCA8-A414-4DE3-A8E9-10D9C3DCC17D}" type="slidenum">
              <a:rPr lang="en-CA" smtClean="0"/>
              <a:t>11</a:t>
            </a:fld>
            <a:endParaRPr lang="en-CA"/>
          </a:p>
        </p:txBody>
      </p:sp>
    </p:spTree>
    <p:extLst>
      <p:ext uri="{BB962C8B-B14F-4D97-AF65-F5344CB8AC3E}">
        <p14:creationId xmlns:p14="http://schemas.microsoft.com/office/powerpoint/2010/main" val="1533820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s’agit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ici</a:t>
            </a:r>
            <a:r>
              <a:rPr lang="en-CA" sz="1800" dirty="0">
                <a:effectLst/>
                <a:latin typeface="Calibri" panose="020F0502020204030204" pitchFamily="34" charset="0"/>
                <a:ea typeface="Calibri" panose="020F0502020204030204" pitchFamily="34" charset="0"/>
                <a:cs typeface="Times New Roman" panose="02020603050405020304" pitchFamily="18" charset="0"/>
              </a:rPr>
              <a:t> d’un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MILIEU</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DE TRAVAIL</a:t>
            </a:r>
            <a:r>
              <a:rPr lang="en-CA" sz="1800" dirty="0">
                <a:effectLst/>
                <a:latin typeface="Calibri" panose="020F0502020204030204" pitchFamily="34" charset="0"/>
                <a:ea typeface="Calibri" panose="020F0502020204030204" pitchFamily="34" charset="0"/>
                <a:cs typeface="Times New Roman" panose="02020603050405020304" pitchFamily="18" charset="0"/>
              </a:rPr>
              <a:t> AXÉ SUR LES ACTIVITÉS (MTAA), un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environnement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qui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s’inscrit</a:t>
            </a:r>
            <a:r>
              <a:rPr lang="en-CA" sz="1800" dirty="0">
                <a:effectLst/>
                <a:latin typeface="Calibri" panose="020F0502020204030204" pitchFamily="34" charset="0"/>
                <a:ea typeface="Calibri" panose="020F0502020204030204" pitchFamily="34" charset="0"/>
                <a:cs typeface="Times New Roman" panose="02020603050405020304" pitchFamily="18" charset="0"/>
              </a:rPr>
              <a:t> dans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nouvelle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façon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travailler</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qui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basé</a:t>
            </a:r>
            <a:r>
              <a:rPr lang="en-CA" sz="1800" dirty="0">
                <a:effectLst/>
                <a:latin typeface="Calibri" panose="020F0502020204030204" pitchFamily="34" charset="0"/>
                <a:ea typeface="Calibri" panose="020F0502020204030204" pitchFamily="34" charset="0"/>
                <a:cs typeface="Times New Roman" panose="02020603050405020304" pitchFamily="18" charset="0"/>
              </a:rPr>
              <a:t> sur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principe</a:t>
            </a:r>
            <a:r>
              <a:rPr lang="en-CA" sz="1800" dirty="0">
                <a:effectLst/>
                <a:latin typeface="Calibri" panose="020F0502020204030204" pitchFamily="34" charset="0"/>
                <a:ea typeface="Calibri" panose="020F0502020204030204" pitchFamily="34" charset="0"/>
                <a:cs typeface="Times New Roman" panose="02020603050405020304" pitchFamily="18" charset="0"/>
              </a:rPr>
              <a:t> du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travail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axé</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sur les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activités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Un milieu de travail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axé</a:t>
            </a:r>
            <a:r>
              <a:rPr lang="en-CA" sz="1800" dirty="0">
                <a:effectLst/>
                <a:latin typeface="Calibri" panose="020F0502020204030204" pitchFamily="34" charset="0"/>
                <a:ea typeface="Calibri" panose="020F0502020204030204" pitchFamily="34" charset="0"/>
                <a:cs typeface="Times New Roman" panose="02020603050405020304" pitchFamily="18" charset="0"/>
              </a:rPr>
              <a:t> AXÉ SUR LES ACTIVITÉS (MTAA)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comme</a:t>
            </a:r>
            <a:r>
              <a:rPr lang="en-CA" sz="1800" dirty="0">
                <a:effectLst/>
                <a:latin typeface="Calibri" panose="020F0502020204030204" pitchFamily="34" charset="0"/>
                <a:ea typeface="Calibri" panose="020F0502020204030204" pitchFamily="34" charset="0"/>
                <a:cs typeface="Times New Roman" panose="02020603050405020304" pitchFamily="18" charset="0"/>
              </a:rPr>
              <a:t> un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écosystème</a:t>
            </a:r>
            <a:r>
              <a:rPr lang="en-CA" sz="1800" dirty="0">
                <a:effectLst/>
                <a:latin typeface="Calibri" panose="020F0502020204030204" pitchFamily="34" charset="0"/>
                <a:ea typeface="Calibri" panose="020F0502020204030204" pitchFamily="34" charset="0"/>
                <a:cs typeface="Times New Roman" panose="02020603050405020304" pitchFamily="18" charset="0"/>
              </a:rPr>
              <a:t>.  Si un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élément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inadéquat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ou</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manquant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l’entière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fonctionalité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menacée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MTAA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ACTIVITY-BASED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WORKING (ABW) -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un concept de conception qui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reconnaît</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qu’au</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cours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n’importe</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quelle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journée</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employés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s’engagent</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dans de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nombreuses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activités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différentes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qu’ils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ont</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besoin</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peuvent</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choisir</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différents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types de points de travail pour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accommoder</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ces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activités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Un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environnement</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axé</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sur les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activités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met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l’accent</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sur les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employés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leur</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donne</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la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liberté</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décider</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par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eux-mêmes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 comment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travailler</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où</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travailler</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quels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outils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utiliser</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et avec qui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collaborer</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pour faire le travail. </a:t>
            </a:r>
            <a:endParaRPr lang="en-US" dirty="0"/>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836530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Dans le cadre de Milieu de travail GC,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allons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bien au-</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delà</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immeubles et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locaux</a:t>
            </a:r>
            <a:r>
              <a:rPr lang="en-CA" sz="1800" dirty="0">
                <a:effectLst/>
                <a:latin typeface="Calibri" panose="020F0502020204030204" pitchFamily="34" charset="0"/>
                <a:ea typeface="Calibri" panose="020F0502020204030204" pitchFamily="34" charset="0"/>
                <a:cs typeface="Times New Roman" panose="02020603050405020304" pitchFamily="18" charset="0"/>
              </a:rPr>
              <a:t>.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passons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vision plus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globale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la modernisation du milieu de travail.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Que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serait</a:t>
            </a:r>
            <a:r>
              <a:rPr lang="en-CA" sz="1800" dirty="0">
                <a:effectLst/>
                <a:latin typeface="Calibri" panose="020F0502020204030204" pitchFamily="34" charset="0"/>
                <a:ea typeface="Calibri" panose="020F0502020204030204" pitchFamily="34" charset="0"/>
                <a:cs typeface="Times New Roman" panose="02020603050405020304" pitchFamily="18" charset="0"/>
              </a:rPr>
              <a:t> un milieu de travail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moderne</a:t>
            </a:r>
            <a:r>
              <a:rPr lang="en-CA" sz="1800" dirty="0">
                <a:effectLst/>
                <a:latin typeface="Calibri" panose="020F0502020204030204" pitchFamily="34" charset="0"/>
                <a:ea typeface="Calibri" panose="020F0502020204030204" pitchFamily="34" charset="0"/>
                <a:cs typeface="Times New Roman" panose="02020603050405020304" pitchFamily="18" charset="0"/>
              </a:rPr>
              <a:t> sans les bons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outils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les bons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processus</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appuyer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nouvelles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méthodes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travail?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principaux</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facteurs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habilitants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d’un milieu de travail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moderne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soit</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technologie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l’information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gestion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l’information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ressources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humaines</a:t>
            </a:r>
            <a:r>
              <a:rPr lang="en-CA" sz="1800" dirty="0">
                <a:effectLst/>
                <a:latin typeface="Calibri" panose="020F0502020204030204" pitchFamily="34" charset="0"/>
                <a:ea typeface="Calibri" panose="020F0502020204030204" pitchFamily="34" charset="0"/>
                <a:cs typeface="Times New Roman" panose="02020603050405020304" pitchFamily="18" charset="0"/>
              </a:rPr>
              <a:t> (y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compris</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santé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sécurité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au travail),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sécurité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les installations,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doivent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être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harmonisés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la vision du milieu de travail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organisation.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stratégies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modernisation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doivent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être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intégrées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afin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doter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du GC des bons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outils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processus</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soutenir</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changements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fondamentaux</a:t>
            </a:r>
            <a:r>
              <a:rPr lang="en-CA" sz="1800" dirty="0">
                <a:effectLst/>
                <a:latin typeface="Calibri" panose="020F0502020204030204" pitchFamily="34" charset="0"/>
                <a:ea typeface="Calibri" panose="020F0502020204030204" pitchFamily="34" charset="0"/>
                <a:cs typeface="Times New Roman" panose="02020603050405020304" pitchFamily="18" charset="0"/>
              </a:rPr>
              <a:t> dans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façon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travailler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Afin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soutenir</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ministères</a:t>
            </a:r>
            <a:r>
              <a:rPr lang="en-CA" sz="1800" dirty="0">
                <a:effectLst/>
                <a:latin typeface="Calibri" panose="020F0502020204030204" pitchFamily="34" charset="0"/>
                <a:ea typeface="Calibri" panose="020F0502020204030204" pitchFamily="34" charset="0"/>
                <a:cs typeface="Times New Roman" panose="02020603050405020304" pitchFamily="18" charset="0"/>
              </a:rPr>
              <a:t> qui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prêts</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se moderniser, SPAC 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conçu</a:t>
            </a:r>
            <a:r>
              <a:rPr lang="en-CA" sz="1800" dirty="0">
                <a:effectLst/>
                <a:latin typeface="Calibri" panose="020F0502020204030204" pitchFamily="34" charset="0"/>
                <a:ea typeface="Calibri" panose="020F0502020204030204" pitchFamily="34" charset="0"/>
                <a:cs typeface="Times New Roman" panose="02020603050405020304" pitchFamily="18" charset="0"/>
              </a:rPr>
              <a:t> le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Guide sur la transformation du </a:t>
            </a:r>
            <a:r>
              <a:rPr lang="en-CA" sz="1800" b="1" u="none" strike="noStrike" dirty="0">
                <a:effectLst/>
                <a:latin typeface="Calibri" panose="020F0502020204030204" pitchFamily="34" charset="0"/>
                <a:ea typeface="Calibri" panose="020F0502020204030204" pitchFamily="34" charset="0"/>
                <a:cs typeface="Times New Roman" panose="02020603050405020304" pitchFamily="18" charset="0"/>
                <a:hlinkClick r:id="rId3"/>
              </a:rPr>
              <a:t>Milieu de travail du GC</a:t>
            </a:r>
            <a:r>
              <a:rPr lang="en-CA" sz="1800" dirty="0">
                <a:effectLst/>
                <a:latin typeface="Calibri" panose="020F0502020204030204" pitchFamily="34" charset="0"/>
                <a:ea typeface="Calibri" panose="020F0502020204030204" pitchFamily="34" charset="0"/>
                <a:cs typeface="Times New Roman" panose="02020603050405020304" pitchFamily="18" charset="0"/>
              </a:rPr>
              <a:t>. Ce guide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conçu</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aider les organisations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situer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a:t>
            </a:r>
            <a:r>
              <a:rPr lang="en-CA" sz="1800" dirty="0">
                <a:effectLst/>
                <a:latin typeface="Calibri" panose="020F0502020204030204" pitchFamily="34" charset="0"/>
                <a:ea typeface="Calibri" panose="020F0502020204030204" pitchFamily="34" charset="0"/>
                <a:cs typeface="Times New Roman" panose="02020603050405020304" pitchFamily="18" charset="0"/>
              </a:rPr>
              <a:t> milieu de travail par rapport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objectifs</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court et à long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terme</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à commencer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déterminer</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mesures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stratégiques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tactiques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qu’elles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peuvent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prendre pour faire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avancer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a:t>
            </a:r>
            <a:r>
              <a:rPr lang="en-CA" sz="1800" dirty="0">
                <a:effectLst/>
                <a:latin typeface="Calibri" panose="020F0502020204030204" pitchFamily="34" charset="0"/>
                <a:ea typeface="Calibri" panose="020F0502020204030204" pitchFamily="34" charset="0"/>
                <a:cs typeface="Times New Roman" panose="02020603050405020304" pitchFamily="18" charset="0"/>
              </a:rPr>
              <a:t> organisation. Le guide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aidera</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préparer</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l’avenir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a:t>
            </a:r>
            <a:r>
              <a:rPr lang="en-CA" sz="1800" dirty="0">
                <a:effectLst/>
                <a:latin typeface="Calibri" panose="020F0502020204030204" pitchFamily="34" charset="0"/>
                <a:ea typeface="Calibri" panose="020F0502020204030204" pitchFamily="34" charset="0"/>
                <a:cs typeface="Times New Roman" panose="02020603050405020304" pitchFamily="18" charset="0"/>
              </a:rPr>
              <a:t> qui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concerne</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changements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physiques,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technologiques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culturels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changements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apporter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aux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procédures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aux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comportements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que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devrez</a:t>
            </a:r>
            <a:r>
              <a:rPr lang="en-CA" sz="1800" dirty="0">
                <a:effectLst/>
                <a:latin typeface="Calibri" panose="020F0502020204030204" pitchFamily="34" charset="0"/>
                <a:ea typeface="Calibri" panose="020F0502020204030204" pitchFamily="34" charset="0"/>
                <a:cs typeface="Times New Roman" panose="02020603050405020304" pitchFamily="18" charset="0"/>
              </a:rPr>
              <a:t> adopter pour assurer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réussite</a:t>
            </a:r>
            <a:r>
              <a:rPr lang="en-CA" sz="1800" dirty="0">
                <a:effectLst/>
                <a:latin typeface="Calibri" panose="020F0502020204030204" pitchFamily="34" charset="0"/>
                <a:ea typeface="Calibri" panose="020F0502020204030204" pitchFamily="34" charset="0"/>
                <a:cs typeface="Times New Roman" panose="02020603050405020304" pitchFamily="18" charset="0"/>
              </a:rPr>
              <a:t> du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projet</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Et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n’oublions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pas les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employés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dans tout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cela</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Ils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sont</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la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préoccupation</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principale</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la raison pour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laquelle</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nous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réalisons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ce</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projet</a:t>
            </a:r>
            <a:r>
              <a:rPr lang="en-CA" sz="1800" b="1" dirty="0">
                <a:effectLst/>
                <a:latin typeface="Calibri" panose="020F0502020204030204" pitchFamily="34" charset="0"/>
                <a:ea typeface="Calibri" panose="020F0502020204030204" pitchFamily="34" charset="0"/>
                <a:cs typeface="Times New Roman" panose="02020603050405020304" pitchFamily="18" charset="0"/>
              </a:rPr>
              <a:t>.</a:t>
            </a:r>
            <a:endParaRPr lang="fr-CA" sz="1200" kern="120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11F9BAFD-0AFE-FC47-B839-C833EEBF7EC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95724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9BAFD-0AFE-FC47-B839-C833EEBF7ECA}" type="slidenum">
              <a:rPr lang="en-US" smtClean="0"/>
              <a:t>14</a:t>
            </a:fld>
            <a:endParaRPr lang="en-US"/>
          </a:p>
        </p:txBody>
      </p:sp>
    </p:spTree>
    <p:extLst>
      <p:ext uri="{BB962C8B-B14F-4D97-AF65-F5344CB8AC3E}">
        <p14:creationId xmlns:p14="http://schemas.microsoft.com/office/powerpoint/2010/main" val="2502861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Certains d’entre vous ont peut-être vu cette feuille de route auparavant. L’équipe Gestion des locaux et Solutions en milieu de travail s’y consacre depuis un moment et on peut maintenant la trouver sur la page Ressources du projet du site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GCpédia</a:t>
            </a:r>
            <a:r>
              <a:rPr lang="fr-CA" sz="1800" dirty="0">
                <a:effectLst/>
                <a:latin typeface="Calibri" panose="020F0502020204030204" pitchFamily="34" charset="0"/>
                <a:ea typeface="Calibri" panose="020F0502020204030204" pitchFamily="34" charset="0"/>
                <a:cs typeface="Times New Roman" panose="02020603050405020304" pitchFamily="18" charset="0"/>
              </a:rPr>
              <a:t>. Cette feuille de route de la modernisation du milieu de travail est un outil et un processus visant à soutenir les organisations clientes dans leur cheminement vers la modernisation de leur milieu de travail. Elle fournit une compréhension des éléments essentiels devant être établis pour qu’on puisse envisager une modernisation efficace du milieu de travail et son adoption, car nous savons tous que la modernisation d’un milieu de travail va très au‑delà de la simple modification d’un espace physique.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 Comme vous pouvez le constater, la première étape consiste à apprendre ce qu’est Milieu de travail GC et à sensibiliser les employés à propos de la modernisation du milieu de travail. La deuxième étape consiste à établir les fondements en mettant les dirigeants à contribution et en obtenant leur engagement, en définissant une vision du milieu de travail, en constituant une équipe intégrée, en mettant en place une gouvernance et en créant des groupes de travail. Quand tout cela sera fait, il est temps de commencer à évaluer, à imaginer et à planifier. C’est à cette étape que votre vision du milieu de travail se traduit en un concept de design, un plan de projet, et un programme de gestion du changement.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 quatrième étape consiste à lancer officiellement le projet d’aménagement, c’est-à-dire la conception, la mise en œuvre et le début des opérations dans le milieu de travail. La 5</a:t>
            </a:r>
            <a:r>
              <a:rPr lang="fr-CA" sz="1800" baseline="30000" dirty="0">
                <a:effectLst/>
                <a:latin typeface="Calibri" panose="020F0502020204030204" pitchFamily="34" charset="0"/>
                <a:ea typeface="Calibri" panose="020F0502020204030204" pitchFamily="34" charset="0"/>
                <a:cs typeface="Times New Roman" panose="02020603050405020304" pitchFamily="18" charset="0"/>
              </a:rPr>
              <a:t>e</a:t>
            </a:r>
            <a:r>
              <a:rPr lang="fr-CA" sz="1800" dirty="0">
                <a:effectLst/>
                <a:latin typeface="Calibri" panose="020F0502020204030204" pitchFamily="34" charset="0"/>
                <a:ea typeface="Calibri" panose="020F0502020204030204" pitchFamily="34" charset="0"/>
                <a:cs typeface="Times New Roman" panose="02020603050405020304" pitchFamily="18" charset="0"/>
              </a:rPr>
              <a:t> et dernière étape vise à évaluer, ajuster, maintenir, reconnaître les efforts et célébrer le nouveau milieu de travail modernisé une fois qu’il est terminé et que les employés se sont installés.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Veuillez noter que la taille des bulles propres à chaque étape indique le niveau d’effort et le temps requis.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1F9BAFD-0AFE-FC47-B839-C833EEBF7EC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80591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Vous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n’êtes</a:t>
            </a:r>
            <a:r>
              <a:rPr lang="en-CA" sz="1800" dirty="0">
                <a:effectLst/>
                <a:latin typeface="Calibri" panose="020F0502020204030204" pitchFamily="34" charset="0"/>
                <a:ea typeface="Calibri" panose="020F0502020204030204" pitchFamily="34" charset="0"/>
                <a:cs typeface="Times New Roman" panose="02020603050405020304" pitchFamily="18" charset="0"/>
              </a:rPr>
              <a:t> pas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seuls</a:t>
            </a:r>
            <a:r>
              <a:rPr lang="en-CA" sz="1800" dirty="0">
                <a:effectLst/>
                <a:latin typeface="Calibri" panose="020F0502020204030204" pitchFamily="34" charset="0"/>
                <a:ea typeface="Calibri" panose="020F0502020204030204" pitchFamily="34" charset="0"/>
                <a:cs typeface="Times New Roman" panose="02020603050405020304" pitchFamily="18" charset="0"/>
              </a:rPr>
              <a:t>, 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là</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supporter. </a:t>
            </a:r>
            <a:r>
              <a:rPr lang="fr-FR" sz="1800" dirty="0">
                <a:effectLst/>
                <a:latin typeface="Calibri" panose="020F0502020204030204" pitchFamily="34" charset="0"/>
                <a:ea typeface="Calibri" panose="020F0502020204030204" pitchFamily="34" charset="0"/>
                <a:cs typeface="Times New Roman" panose="02020603050405020304" pitchFamily="18" charset="0"/>
              </a:rPr>
              <a:t>Notre équipe d’experts travaille avec vous tout au long des 5 étapes de la feuille de route de modernisation du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GCworkplace</a:t>
            </a:r>
            <a:r>
              <a:rPr lang="fr-FR" sz="1800" dirty="0">
                <a:effectLst/>
                <a:latin typeface="Calibri" panose="020F0502020204030204" pitchFamily="34" charset="0"/>
                <a:ea typeface="Calibri" panose="020F0502020204030204" pitchFamily="34" charset="0"/>
                <a:cs typeface="Times New Roman" panose="02020603050405020304" pitchFamily="18" charset="0"/>
              </a:rPr>
              <a:t> : ils introduisent les principes de vision et de conception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GCworkplace</a:t>
            </a:r>
            <a:r>
              <a:rPr lang="fr-FR" sz="1800" dirty="0">
                <a:effectLst/>
                <a:latin typeface="Calibri" panose="020F0502020204030204" pitchFamily="34" charset="0"/>
                <a:ea typeface="Calibri" panose="020F0502020204030204" pitchFamily="34" charset="0"/>
                <a:cs typeface="Times New Roman" panose="02020603050405020304" pitchFamily="18" charset="0"/>
              </a:rPr>
              <a:t>, ainsi que la gestion du changement en milieu de travail.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Les 3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équipes</a:t>
            </a:r>
            <a:r>
              <a:rPr lang="en-CA" sz="1800" dirty="0">
                <a:effectLst/>
                <a:latin typeface="Calibri" panose="020F0502020204030204" pitchFamily="34" charset="0"/>
                <a:ea typeface="Calibri" panose="020F0502020204030204" pitchFamily="34" charset="0"/>
                <a:cs typeface="Times New Roman" panose="02020603050405020304" pitchFamily="18" charset="0"/>
              </a:rPr>
              <a:t> (T et H, GC et DI)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fournissent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conseils, du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soutien</a:t>
            </a:r>
            <a:r>
              <a:rPr lang="en-CA" sz="1800" dirty="0">
                <a:effectLst/>
                <a:latin typeface="Calibri" panose="020F0502020204030204" pitchFamily="34" charset="0"/>
                <a:ea typeface="Calibri" panose="020F0502020204030204" pitchFamily="34" charset="0"/>
                <a:cs typeface="Times New Roman" panose="02020603050405020304" pitchFamily="18" charset="0"/>
              </a:rPr>
              <a:t>, du coaching,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surveillent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progrès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développent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outils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offrent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Communautés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meilleures</a:t>
            </a:r>
            <a:r>
              <a:rPr lang="en-CA" sz="1800" dirty="0">
                <a:effectLst/>
                <a:latin typeface="Calibri" panose="020F0502020204030204" pitchFamily="34" charset="0"/>
                <a:ea typeface="Calibri" panose="020F0502020204030204" pitchFamily="34" charset="0"/>
                <a:cs typeface="Times New Roman" panose="02020603050405020304" pitchFamily="18" charset="0"/>
              </a:rPr>
              <a:t> pratiques. </a:t>
            </a: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196093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9BAFD-0AFE-FC47-B839-C833EEBF7ECA}"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864183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Il </a:t>
            </a:r>
            <a:r>
              <a:rPr lang="en-CA" sz="1200" kern="1200" dirty="0" err="1">
                <a:solidFill>
                  <a:schemeClr val="tx1"/>
                </a:solidFill>
                <a:effectLst/>
                <a:latin typeface="+mn-lt"/>
                <a:ea typeface="+mn-ea"/>
                <a:cs typeface="+mn-cs"/>
              </a:rPr>
              <a:t>existe</a:t>
            </a:r>
            <a:r>
              <a:rPr lang="en-CA" sz="1200" kern="1200" dirty="0">
                <a:solidFill>
                  <a:schemeClr val="tx1"/>
                </a:solidFill>
                <a:effectLst/>
                <a:latin typeface="+mn-lt"/>
                <a:ea typeface="+mn-ea"/>
                <a:cs typeface="+mn-cs"/>
              </a:rPr>
              <a:t> cinq </a:t>
            </a:r>
            <a:r>
              <a:rPr lang="en-CA" sz="1200" kern="1200" dirty="0" err="1">
                <a:solidFill>
                  <a:schemeClr val="tx1"/>
                </a:solidFill>
                <a:effectLst/>
                <a:latin typeface="+mn-lt"/>
                <a:ea typeface="+mn-ea"/>
                <a:cs typeface="+mn-cs"/>
              </a:rPr>
              <a:t>principes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directeurs</a:t>
            </a:r>
            <a:r>
              <a:rPr lang="en-CA" sz="1200" kern="1200" dirty="0">
                <a:solidFill>
                  <a:schemeClr val="tx1"/>
                </a:solidFill>
                <a:effectLst/>
                <a:latin typeface="+mn-lt"/>
                <a:ea typeface="+mn-ea"/>
                <a:cs typeface="+mn-cs"/>
              </a:rPr>
              <a:t> de la conception du Milieu de travail GC et </a:t>
            </a:r>
            <a:r>
              <a:rPr lang="en-CA" sz="1200" kern="1200" dirty="0" err="1">
                <a:solidFill>
                  <a:schemeClr val="tx1"/>
                </a:solidFill>
                <a:effectLst/>
                <a:latin typeface="+mn-lt"/>
                <a:ea typeface="+mn-ea"/>
                <a:cs typeface="+mn-cs"/>
              </a:rPr>
              <a:t>chacun</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d’entre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eux</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est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appuyé</a:t>
            </a:r>
            <a:r>
              <a:rPr lang="en-CA" sz="1200" kern="1200" dirty="0">
                <a:solidFill>
                  <a:schemeClr val="tx1"/>
                </a:solidFill>
                <a:effectLst/>
                <a:latin typeface="+mn-lt"/>
                <a:ea typeface="+mn-ea"/>
                <a:cs typeface="+mn-cs"/>
              </a:rPr>
              <a:t> par la conception </a:t>
            </a:r>
            <a:r>
              <a:rPr lang="en-CA" sz="1200" kern="1200" dirty="0" err="1">
                <a:solidFill>
                  <a:schemeClr val="tx1"/>
                </a:solidFill>
                <a:effectLst/>
                <a:latin typeface="+mn-lt"/>
                <a:ea typeface="+mn-ea"/>
                <a:cs typeface="+mn-cs"/>
              </a:rPr>
              <a:t>stratégique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Ces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principes</a:t>
            </a:r>
            <a:r>
              <a:rPr lang="en-CA" sz="1200" kern="1200" dirty="0">
                <a:solidFill>
                  <a:schemeClr val="tx1"/>
                </a:solidFill>
                <a:effectLst/>
                <a:latin typeface="+mn-lt"/>
                <a:ea typeface="+mn-ea"/>
                <a:cs typeface="+mn-cs"/>
              </a:rPr>
              <a:t> de conception </a:t>
            </a:r>
            <a:r>
              <a:rPr lang="en-CA" sz="1200" kern="1200" dirty="0" err="1">
                <a:solidFill>
                  <a:schemeClr val="tx1"/>
                </a:solidFill>
                <a:effectLst/>
                <a:latin typeface="+mn-lt"/>
                <a:ea typeface="+mn-ea"/>
                <a:cs typeface="+mn-cs"/>
              </a:rPr>
              <a:t>clés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sont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regroupés</a:t>
            </a:r>
            <a:r>
              <a:rPr lang="en-CA" sz="1200" kern="1200" dirty="0">
                <a:solidFill>
                  <a:schemeClr val="tx1"/>
                </a:solidFill>
                <a:effectLst/>
                <a:latin typeface="+mn-lt"/>
                <a:ea typeface="+mn-ea"/>
                <a:cs typeface="+mn-cs"/>
              </a:rPr>
              <a:t> dans les sous-sections </a:t>
            </a:r>
            <a:r>
              <a:rPr lang="en-CA" sz="1200" kern="1200" dirty="0" err="1">
                <a:solidFill>
                  <a:schemeClr val="tx1"/>
                </a:solidFill>
                <a:effectLst/>
                <a:latin typeface="+mn-lt"/>
                <a:ea typeface="+mn-ea"/>
                <a:cs typeface="+mn-cs"/>
              </a:rPr>
              <a:t>suivantes</a:t>
            </a:r>
            <a:r>
              <a:rPr lang="en-CA" sz="1200" kern="1200" dirty="0">
                <a:solidFill>
                  <a:schemeClr val="tx1"/>
                </a:solidFill>
                <a:effectLst/>
                <a:latin typeface="+mn-lt"/>
                <a:ea typeface="+mn-ea"/>
                <a:cs typeface="+mn-cs"/>
              </a:rPr>
              <a:t> : Lire les 5 sections.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a:t>
            </a:r>
            <a:r>
              <a:rPr lang="en-CA" sz="1200" kern="1200" dirty="0" err="1">
                <a:solidFill>
                  <a:schemeClr val="tx1"/>
                </a:solidFill>
                <a:effectLst/>
                <a:latin typeface="+mn-lt"/>
                <a:ea typeface="+mn-ea"/>
                <a:cs typeface="+mn-cs"/>
              </a:rPr>
              <a:t>texte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supplémentaire</a:t>
            </a:r>
            <a:r>
              <a:rPr lang="en-CA" sz="1200" kern="1200" dirty="0">
                <a:solidFill>
                  <a:schemeClr val="tx1"/>
                </a:solidFill>
                <a:effectLst/>
                <a:latin typeface="+mn-lt"/>
                <a:ea typeface="+mn-ea"/>
                <a:cs typeface="+mn-cs"/>
              </a:rPr>
              <a:t> au </a:t>
            </a:r>
            <a:r>
              <a:rPr lang="en-CA" sz="1200" kern="1200" dirty="0" err="1">
                <a:solidFill>
                  <a:schemeClr val="tx1"/>
                </a:solidFill>
                <a:effectLst/>
                <a:latin typeface="+mn-lt"/>
                <a:ea typeface="+mn-ea"/>
                <a:cs typeface="+mn-cs"/>
              </a:rPr>
              <a:t>besoin</a:t>
            </a:r>
            <a:r>
              <a:rPr lang="en-CA" sz="1200" kern="1200" dirty="0">
                <a:solidFill>
                  <a:schemeClr val="tx1"/>
                </a:solidFill>
                <a:effectLst/>
                <a:latin typeface="+mn-lt"/>
                <a:ea typeface="+mn-ea"/>
                <a:cs typeface="+mn-cs"/>
              </a:rPr>
              <a:t>]</a:t>
            </a:r>
          </a:p>
          <a:p>
            <a:r>
              <a:rPr lang="en-CA" sz="1200" kern="1200" dirty="0">
                <a:solidFill>
                  <a:schemeClr val="tx1"/>
                </a:solidFill>
                <a:effectLst/>
                <a:latin typeface="+mn-lt"/>
                <a:ea typeface="+mn-ea"/>
                <a:cs typeface="+mn-cs"/>
              </a:rPr>
              <a:t>CONCEPTION CENTRÉE SUR L’UTILISATEUR</a:t>
            </a:r>
          </a:p>
          <a:p>
            <a:r>
              <a:rPr lang="en-CA" sz="1200" kern="1200" dirty="0" err="1">
                <a:solidFill>
                  <a:schemeClr val="tx1"/>
                </a:solidFill>
                <a:effectLst/>
                <a:latin typeface="+mn-lt"/>
                <a:ea typeface="+mn-ea"/>
                <a:cs typeface="+mn-cs"/>
              </a:rPr>
              <a:t>Une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expérience</a:t>
            </a:r>
            <a:r>
              <a:rPr lang="en-CA" sz="1200" kern="1200" dirty="0">
                <a:solidFill>
                  <a:schemeClr val="tx1"/>
                </a:solidFill>
                <a:effectLst/>
                <a:latin typeface="+mn-lt"/>
                <a:ea typeface="+mn-ea"/>
                <a:cs typeface="+mn-cs"/>
              </a:rPr>
              <a:t> positive des </a:t>
            </a:r>
            <a:r>
              <a:rPr lang="en-CA" sz="1200" kern="1200" dirty="0" err="1">
                <a:solidFill>
                  <a:schemeClr val="tx1"/>
                </a:solidFill>
                <a:effectLst/>
                <a:latin typeface="+mn-lt"/>
                <a:ea typeface="+mn-ea"/>
                <a:cs typeface="+mn-cs"/>
              </a:rPr>
              <a:t>employés</a:t>
            </a:r>
            <a:r>
              <a:rPr lang="en-CA" sz="1200" kern="1200" dirty="0">
                <a:solidFill>
                  <a:schemeClr val="tx1"/>
                </a:solidFill>
                <a:effectLst/>
                <a:latin typeface="+mn-lt"/>
                <a:ea typeface="+mn-ea"/>
                <a:cs typeface="+mn-cs"/>
              </a:rPr>
              <a:t> qui </a:t>
            </a:r>
            <a:r>
              <a:rPr lang="en-CA" sz="1200" kern="1200" dirty="0" err="1">
                <a:solidFill>
                  <a:schemeClr val="tx1"/>
                </a:solidFill>
                <a:effectLst/>
                <a:latin typeface="+mn-lt"/>
                <a:ea typeface="+mn-ea"/>
                <a:cs typeface="+mn-cs"/>
              </a:rPr>
              <a:t>accroît</a:t>
            </a:r>
            <a:r>
              <a:rPr lang="en-CA" sz="1200" kern="1200" dirty="0">
                <a:solidFill>
                  <a:schemeClr val="tx1"/>
                </a:solidFill>
                <a:effectLst/>
                <a:latin typeface="+mn-lt"/>
                <a:ea typeface="+mn-ea"/>
                <a:cs typeface="+mn-cs"/>
              </a:rPr>
              <a:t> la participation, la satisfaction au travail, la </a:t>
            </a:r>
            <a:r>
              <a:rPr lang="en-CA" sz="1200" kern="1200" dirty="0" err="1">
                <a:solidFill>
                  <a:schemeClr val="tx1"/>
                </a:solidFill>
                <a:effectLst/>
                <a:latin typeface="+mn-lt"/>
                <a:ea typeface="+mn-ea"/>
                <a:cs typeface="+mn-cs"/>
              </a:rPr>
              <a:t>créativité</a:t>
            </a:r>
            <a:r>
              <a:rPr lang="en-CA" sz="1200" kern="1200" dirty="0">
                <a:solidFill>
                  <a:schemeClr val="tx1"/>
                </a:solidFill>
                <a:effectLst/>
                <a:latin typeface="+mn-lt"/>
                <a:ea typeface="+mn-ea"/>
                <a:cs typeface="+mn-cs"/>
              </a:rPr>
              <a:t> et la </a:t>
            </a:r>
            <a:r>
              <a:rPr lang="en-CA" sz="1200" kern="1200" dirty="0" err="1">
                <a:solidFill>
                  <a:schemeClr val="tx1"/>
                </a:solidFill>
                <a:effectLst/>
                <a:latin typeface="+mn-lt"/>
                <a:ea typeface="+mn-ea"/>
                <a:cs typeface="+mn-cs"/>
              </a:rPr>
              <a:t>productivité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étant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donné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qu’une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solide</a:t>
            </a:r>
            <a:r>
              <a:rPr lang="en-CA" sz="1200" kern="1200" dirty="0">
                <a:solidFill>
                  <a:schemeClr val="tx1"/>
                </a:solidFill>
                <a:effectLst/>
                <a:latin typeface="+mn-lt"/>
                <a:ea typeface="+mn-ea"/>
                <a:cs typeface="+mn-cs"/>
              </a:rPr>
              <a:t> conception des </a:t>
            </a:r>
            <a:r>
              <a:rPr lang="en-CA" sz="1200" kern="1200" dirty="0" err="1">
                <a:solidFill>
                  <a:schemeClr val="tx1"/>
                </a:solidFill>
                <a:effectLst/>
                <a:latin typeface="+mn-lt"/>
                <a:ea typeface="+mn-ea"/>
                <a:cs typeface="+mn-cs"/>
              </a:rPr>
              <a:t>locaux</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peut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rendre</a:t>
            </a:r>
            <a:r>
              <a:rPr lang="en-CA" sz="1200" kern="1200" dirty="0">
                <a:solidFill>
                  <a:schemeClr val="tx1"/>
                </a:solidFill>
                <a:effectLst/>
                <a:latin typeface="+mn-lt"/>
                <a:ea typeface="+mn-ea"/>
                <a:cs typeface="+mn-cs"/>
              </a:rPr>
              <a:t> les </a:t>
            </a:r>
            <a:r>
              <a:rPr lang="en-CA" sz="1200" kern="1200" dirty="0" err="1">
                <a:solidFill>
                  <a:schemeClr val="tx1"/>
                </a:solidFill>
                <a:effectLst/>
                <a:latin typeface="+mn-lt"/>
                <a:ea typeface="+mn-ea"/>
                <a:cs typeface="+mn-cs"/>
              </a:rPr>
              <a:t>employés</a:t>
            </a:r>
            <a:r>
              <a:rPr lang="en-CA" sz="1200" kern="1200" dirty="0">
                <a:solidFill>
                  <a:schemeClr val="tx1"/>
                </a:solidFill>
                <a:effectLst/>
                <a:latin typeface="+mn-lt"/>
                <a:ea typeface="+mn-ea"/>
                <a:cs typeface="+mn-cs"/>
              </a:rPr>
              <a:t> plus </a:t>
            </a:r>
            <a:r>
              <a:rPr lang="en-CA" sz="1200" kern="1200" dirty="0" err="1">
                <a:solidFill>
                  <a:schemeClr val="tx1"/>
                </a:solidFill>
                <a:effectLst/>
                <a:latin typeface="+mn-lt"/>
                <a:ea typeface="+mn-ea"/>
                <a:cs typeface="+mn-cs"/>
              </a:rPr>
              <a:t>heureux</a:t>
            </a:r>
            <a:r>
              <a:rPr lang="en-CA" sz="1200" kern="1200" dirty="0">
                <a:solidFill>
                  <a:schemeClr val="tx1"/>
                </a:solidFill>
                <a:effectLst/>
                <a:latin typeface="+mn-lt"/>
                <a:ea typeface="+mn-ea"/>
                <a:cs typeface="+mn-cs"/>
              </a:rPr>
              <a:t> au travail. </a:t>
            </a:r>
            <a:r>
              <a:rPr lang="en-CA" sz="1200" kern="1200" dirty="0" err="1">
                <a:solidFill>
                  <a:schemeClr val="tx1"/>
                </a:solidFill>
                <a:effectLst/>
                <a:latin typeface="+mn-lt"/>
                <a:ea typeface="+mn-ea"/>
                <a:cs typeface="+mn-cs"/>
              </a:rPr>
              <a:t>Une</a:t>
            </a:r>
            <a:r>
              <a:rPr lang="en-CA" sz="1200" kern="1200" dirty="0">
                <a:solidFill>
                  <a:schemeClr val="tx1"/>
                </a:solidFill>
                <a:effectLst/>
                <a:latin typeface="+mn-lt"/>
                <a:ea typeface="+mn-ea"/>
                <a:cs typeface="+mn-cs"/>
              </a:rPr>
              <a:t> conception </a:t>
            </a:r>
            <a:r>
              <a:rPr lang="en-CA" sz="1200" kern="1200" dirty="0" err="1">
                <a:solidFill>
                  <a:schemeClr val="tx1"/>
                </a:solidFill>
                <a:effectLst/>
                <a:latin typeface="+mn-lt"/>
                <a:ea typeface="+mn-ea"/>
                <a:cs typeface="+mn-cs"/>
              </a:rPr>
              <a:t>axée</a:t>
            </a:r>
            <a:r>
              <a:rPr lang="en-CA" sz="1200" kern="1200" dirty="0">
                <a:solidFill>
                  <a:schemeClr val="tx1"/>
                </a:solidFill>
                <a:effectLst/>
                <a:latin typeface="+mn-lt"/>
                <a:ea typeface="+mn-ea"/>
                <a:cs typeface="+mn-cs"/>
              </a:rPr>
              <a:t> sur </a:t>
            </a:r>
            <a:r>
              <a:rPr lang="en-CA" sz="1200" kern="1200" dirty="0" err="1">
                <a:solidFill>
                  <a:schemeClr val="tx1"/>
                </a:solidFill>
                <a:effectLst/>
                <a:latin typeface="+mn-lt"/>
                <a:ea typeface="+mn-ea"/>
                <a:cs typeface="+mn-cs"/>
              </a:rPr>
              <a:t>l’utilisateur</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comme</a:t>
            </a:r>
            <a:r>
              <a:rPr lang="en-CA" sz="1200" kern="1200" dirty="0">
                <a:solidFill>
                  <a:schemeClr val="tx1"/>
                </a:solidFill>
                <a:effectLst/>
                <a:latin typeface="+mn-lt"/>
                <a:ea typeface="+mn-ea"/>
                <a:cs typeface="+mn-cs"/>
              </a:rPr>
              <a:t> le Milieu de travail GC, </a:t>
            </a:r>
            <a:r>
              <a:rPr lang="en-CA" sz="1200" kern="1200" dirty="0" err="1">
                <a:solidFill>
                  <a:schemeClr val="tx1"/>
                </a:solidFill>
                <a:effectLst/>
                <a:latin typeface="+mn-lt"/>
                <a:ea typeface="+mn-ea"/>
                <a:cs typeface="+mn-cs"/>
              </a:rPr>
              <a:t>favorise</a:t>
            </a:r>
            <a:r>
              <a:rPr lang="en-CA" sz="1200" kern="1200" dirty="0">
                <a:solidFill>
                  <a:schemeClr val="tx1"/>
                </a:solidFill>
                <a:effectLst/>
                <a:latin typeface="+mn-lt"/>
                <a:ea typeface="+mn-ea"/>
                <a:cs typeface="+mn-cs"/>
              </a:rPr>
              <a:t> des habitudes de travail plus </a:t>
            </a:r>
            <a:r>
              <a:rPr lang="en-CA" sz="1200" kern="1200" dirty="0" err="1">
                <a:solidFill>
                  <a:schemeClr val="tx1"/>
                </a:solidFill>
                <a:effectLst/>
                <a:latin typeface="+mn-lt"/>
                <a:ea typeface="+mn-ea"/>
                <a:cs typeface="+mn-cs"/>
              </a:rPr>
              <a:t>saines</a:t>
            </a:r>
            <a:r>
              <a:rPr lang="en-CA" sz="1200" kern="1200" dirty="0">
                <a:solidFill>
                  <a:schemeClr val="tx1"/>
                </a:solidFill>
                <a:effectLst/>
                <a:latin typeface="+mn-lt"/>
                <a:ea typeface="+mn-ea"/>
                <a:cs typeface="+mn-cs"/>
              </a:rPr>
              <a:t> et </a:t>
            </a:r>
            <a:r>
              <a:rPr lang="en-CA" sz="1200" kern="1200" dirty="0" err="1">
                <a:solidFill>
                  <a:schemeClr val="tx1"/>
                </a:solidFill>
                <a:effectLst/>
                <a:latin typeface="+mn-lt"/>
                <a:ea typeface="+mn-ea"/>
                <a:cs typeface="+mn-cs"/>
              </a:rPr>
              <a:t>réduit</a:t>
            </a:r>
            <a:r>
              <a:rPr lang="en-CA" sz="1200" kern="1200" dirty="0">
                <a:solidFill>
                  <a:schemeClr val="tx1"/>
                </a:solidFill>
                <a:effectLst/>
                <a:latin typeface="+mn-lt"/>
                <a:ea typeface="+mn-ea"/>
                <a:cs typeface="+mn-cs"/>
              </a:rPr>
              <a:t> le stress. </a:t>
            </a:r>
          </a:p>
          <a:p>
            <a:r>
              <a:rPr lang="en-CA" sz="1200" kern="1200" dirty="0">
                <a:solidFill>
                  <a:schemeClr val="tx1"/>
                </a:solidFill>
                <a:effectLst/>
                <a:latin typeface="+mn-lt"/>
                <a:ea typeface="+mn-ea"/>
                <a:cs typeface="+mn-cs"/>
              </a:rPr>
              <a:t>PROMOUVOIR L’ÉGALITÉ D’ACCÈS</a:t>
            </a:r>
          </a:p>
          <a:p>
            <a:r>
              <a:rPr lang="en-CA" sz="1200" kern="1200" dirty="0">
                <a:solidFill>
                  <a:schemeClr val="tx1"/>
                </a:solidFill>
                <a:effectLst/>
                <a:latin typeface="+mn-lt"/>
                <a:ea typeface="+mn-ea"/>
                <a:cs typeface="+mn-cs"/>
              </a:rPr>
              <a:t>Le Milieu de travail GC </a:t>
            </a:r>
            <a:r>
              <a:rPr lang="en-CA" sz="1200" kern="1200" dirty="0" err="1">
                <a:solidFill>
                  <a:schemeClr val="tx1"/>
                </a:solidFill>
                <a:effectLst/>
                <a:latin typeface="+mn-lt"/>
                <a:ea typeface="+mn-ea"/>
                <a:cs typeface="+mn-cs"/>
              </a:rPr>
              <a:t>est</a:t>
            </a:r>
            <a:r>
              <a:rPr lang="en-CA" sz="1200" kern="1200" dirty="0">
                <a:solidFill>
                  <a:schemeClr val="tx1"/>
                </a:solidFill>
                <a:effectLst/>
                <a:latin typeface="+mn-lt"/>
                <a:ea typeface="+mn-ea"/>
                <a:cs typeface="+mn-cs"/>
              </a:rPr>
              <a:t> un milieu de travail sans </a:t>
            </a:r>
            <a:r>
              <a:rPr lang="en-CA" sz="1200" kern="1200" dirty="0" err="1">
                <a:solidFill>
                  <a:schemeClr val="tx1"/>
                </a:solidFill>
                <a:effectLst/>
                <a:latin typeface="+mn-lt"/>
                <a:ea typeface="+mn-ea"/>
                <a:cs typeface="+mn-cs"/>
              </a:rPr>
              <a:t>espace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assigné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où</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tous</a:t>
            </a:r>
            <a:r>
              <a:rPr lang="en-CA" sz="1200" kern="1200" dirty="0">
                <a:solidFill>
                  <a:schemeClr val="tx1"/>
                </a:solidFill>
                <a:effectLst/>
                <a:latin typeface="+mn-lt"/>
                <a:ea typeface="+mn-ea"/>
                <a:cs typeface="+mn-cs"/>
              </a:rPr>
              <a:t> les </a:t>
            </a:r>
            <a:r>
              <a:rPr lang="en-CA" sz="1200" kern="1200" dirty="0" err="1">
                <a:solidFill>
                  <a:schemeClr val="tx1"/>
                </a:solidFill>
                <a:effectLst/>
                <a:latin typeface="+mn-lt"/>
                <a:ea typeface="+mn-ea"/>
                <a:cs typeface="+mn-cs"/>
              </a:rPr>
              <a:t>employés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bénéficient</a:t>
            </a:r>
            <a:r>
              <a:rPr lang="en-CA" sz="1200" kern="1200" dirty="0">
                <a:solidFill>
                  <a:schemeClr val="tx1"/>
                </a:solidFill>
                <a:effectLst/>
                <a:latin typeface="+mn-lt"/>
                <a:ea typeface="+mn-ea"/>
                <a:cs typeface="+mn-cs"/>
              </a:rPr>
              <a:t> d’un </a:t>
            </a:r>
            <a:r>
              <a:rPr lang="en-CA" sz="1200" kern="1200" dirty="0" err="1">
                <a:solidFill>
                  <a:schemeClr val="tx1"/>
                </a:solidFill>
                <a:effectLst/>
                <a:latin typeface="+mn-lt"/>
                <a:ea typeface="+mn-ea"/>
                <a:cs typeface="+mn-cs"/>
              </a:rPr>
              <a:t>accès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égal</a:t>
            </a:r>
            <a:r>
              <a:rPr lang="en-CA" sz="1200" kern="1200" dirty="0">
                <a:solidFill>
                  <a:schemeClr val="tx1"/>
                </a:solidFill>
                <a:effectLst/>
                <a:latin typeface="+mn-lt"/>
                <a:ea typeface="+mn-ea"/>
                <a:cs typeface="+mn-cs"/>
              </a:rPr>
              <a:t> à </a:t>
            </a:r>
            <a:r>
              <a:rPr lang="en-CA" sz="1200" kern="1200" dirty="0" err="1">
                <a:solidFill>
                  <a:schemeClr val="tx1"/>
                </a:solidFill>
                <a:effectLst/>
                <a:latin typeface="+mn-lt"/>
                <a:ea typeface="+mn-ea"/>
                <a:cs typeface="+mn-cs"/>
              </a:rPr>
              <a:t>plusieurs</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points de travail. Le Milieu de travail GC </a:t>
            </a:r>
            <a:r>
              <a:rPr lang="en-CA" sz="1200" kern="1200" dirty="0" err="1">
                <a:solidFill>
                  <a:schemeClr val="tx1"/>
                </a:solidFill>
                <a:effectLst/>
                <a:latin typeface="+mn-lt"/>
                <a:ea typeface="+mn-ea"/>
                <a:cs typeface="+mn-cs"/>
              </a:rPr>
              <a:t>favorise</a:t>
            </a:r>
            <a:r>
              <a:rPr lang="en-CA" sz="1200" kern="1200" dirty="0">
                <a:solidFill>
                  <a:schemeClr val="tx1"/>
                </a:solidFill>
                <a:effectLst/>
                <a:latin typeface="+mn-lt"/>
                <a:ea typeface="+mn-ea"/>
                <a:cs typeface="+mn-cs"/>
              </a:rPr>
              <a:t> un </a:t>
            </a:r>
            <a:r>
              <a:rPr lang="en-CA" sz="1200" kern="1200" dirty="0" err="1">
                <a:solidFill>
                  <a:schemeClr val="tx1"/>
                </a:solidFill>
                <a:effectLst/>
                <a:latin typeface="+mn-lt"/>
                <a:ea typeface="+mn-ea"/>
                <a:cs typeface="+mn-cs"/>
              </a:rPr>
              <a:t>environnement</a:t>
            </a:r>
            <a:r>
              <a:rPr lang="en-CA" sz="1200" kern="1200" dirty="0">
                <a:solidFill>
                  <a:schemeClr val="tx1"/>
                </a:solidFill>
                <a:effectLst/>
                <a:latin typeface="+mn-lt"/>
                <a:ea typeface="+mn-ea"/>
                <a:cs typeface="+mn-cs"/>
              </a:rPr>
              <a:t> de travail plus </a:t>
            </a:r>
            <a:r>
              <a:rPr lang="en-CA" sz="1200" kern="1200" dirty="0" err="1">
                <a:solidFill>
                  <a:schemeClr val="tx1"/>
                </a:solidFill>
                <a:effectLst/>
                <a:latin typeface="+mn-lt"/>
                <a:ea typeface="+mn-ea"/>
                <a:cs typeface="+mn-cs"/>
              </a:rPr>
              <a:t>inclusif</a:t>
            </a:r>
            <a:r>
              <a:rPr lang="en-CA" sz="1200" kern="1200" dirty="0">
                <a:solidFill>
                  <a:schemeClr val="tx1"/>
                </a:solidFill>
                <a:effectLst/>
                <a:latin typeface="+mn-lt"/>
                <a:ea typeface="+mn-ea"/>
                <a:cs typeface="+mn-cs"/>
              </a:rPr>
              <a:t> qui </a:t>
            </a:r>
            <a:r>
              <a:rPr lang="en-CA" sz="1200" kern="1200" dirty="0" err="1">
                <a:solidFill>
                  <a:schemeClr val="tx1"/>
                </a:solidFill>
                <a:effectLst/>
                <a:latin typeface="+mn-lt"/>
                <a:ea typeface="+mn-ea"/>
                <a:cs typeface="+mn-cs"/>
              </a:rPr>
              <a:t>appuie</a:t>
            </a:r>
            <a:r>
              <a:rPr lang="en-CA" sz="1200" kern="1200" dirty="0">
                <a:solidFill>
                  <a:schemeClr val="tx1"/>
                </a:solidFill>
                <a:effectLst/>
                <a:latin typeface="+mn-lt"/>
                <a:ea typeface="+mn-ea"/>
                <a:cs typeface="+mn-cs"/>
              </a:rPr>
              <a:t> les </a:t>
            </a:r>
            <a:r>
              <a:rPr lang="en-CA" sz="1200" kern="1200" dirty="0" err="1">
                <a:solidFill>
                  <a:schemeClr val="tx1"/>
                </a:solidFill>
                <a:effectLst/>
                <a:latin typeface="+mn-lt"/>
                <a:ea typeface="+mn-ea"/>
                <a:cs typeface="+mn-cs"/>
              </a:rPr>
              <a:t>différents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besoins</a:t>
            </a:r>
            <a:r>
              <a:rPr lang="en-CA" sz="1200" kern="1200" dirty="0">
                <a:solidFill>
                  <a:schemeClr val="tx1"/>
                </a:solidFill>
                <a:effectLst/>
                <a:latin typeface="+mn-lt"/>
                <a:ea typeface="+mn-ea"/>
                <a:cs typeface="+mn-cs"/>
              </a:rPr>
              <a:t> et </a:t>
            </a:r>
            <a:r>
              <a:rPr lang="en-CA" sz="1200" kern="1200" dirty="0" err="1">
                <a:solidFill>
                  <a:schemeClr val="tx1"/>
                </a:solidFill>
                <a:effectLst/>
                <a:latin typeface="+mn-lt"/>
                <a:ea typeface="+mn-ea"/>
                <a:cs typeface="+mn-cs"/>
              </a:rPr>
              <a:t>préférences</a:t>
            </a:r>
            <a:r>
              <a:rPr lang="en-CA" sz="1200" kern="1200" dirty="0">
                <a:solidFill>
                  <a:schemeClr val="tx1"/>
                </a:solidFill>
                <a:effectLst/>
                <a:latin typeface="+mn-lt"/>
                <a:ea typeface="+mn-ea"/>
                <a:cs typeface="+mn-cs"/>
              </a:rPr>
              <a:t> d’un </a:t>
            </a:r>
            <a:r>
              <a:rPr lang="en-CA" sz="1200" kern="1200" dirty="0" err="1">
                <a:solidFill>
                  <a:schemeClr val="tx1"/>
                </a:solidFill>
                <a:effectLst/>
                <a:latin typeface="+mn-lt"/>
                <a:ea typeface="+mn-ea"/>
                <a:cs typeface="+mn-cs"/>
              </a:rPr>
              <a:t>effectif</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diversifié</a:t>
            </a:r>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CONÇU</a:t>
            </a:r>
            <a:r>
              <a:rPr lang="en-CA" sz="1200" kern="1200" baseline="0" dirty="0">
                <a:solidFill>
                  <a:schemeClr val="tx1"/>
                </a:solidFill>
                <a:effectLst/>
                <a:latin typeface="+mn-lt"/>
                <a:ea typeface="+mn-ea"/>
                <a:cs typeface="+mn-cs"/>
              </a:rPr>
              <a:t> POUR LES ACTIVITÉS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Le Milieu de travail GC </a:t>
            </a:r>
            <a:r>
              <a:rPr lang="en-CA" sz="1200" kern="1200" dirty="0" err="1">
                <a:solidFill>
                  <a:schemeClr val="tx1"/>
                </a:solidFill>
                <a:effectLst/>
                <a:latin typeface="+mn-lt"/>
                <a:ea typeface="+mn-ea"/>
                <a:cs typeface="+mn-cs"/>
              </a:rPr>
              <a:t>est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basé</a:t>
            </a:r>
            <a:r>
              <a:rPr lang="en-CA" sz="1200" kern="1200" dirty="0">
                <a:solidFill>
                  <a:schemeClr val="tx1"/>
                </a:solidFill>
                <a:effectLst/>
                <a:latin typeface="+mn-lt"/>
                <a:ea typeface="+mn-ea"/>
                <a:cs typeface="+mn-cs"/>
              </a:rPr>
              <a:t> sur le concept du travail </a:t>
            </a:r>
            <a:r>
              <a:rPr lang="en-CA" sz="1200" kern="1200" dirty="0" err="1">
                <a:solidFill>
                  <a:schemeClr val="tx1"/>
                </a:solidFill>
                <a:effectLst/>
                <a:latin typeface="+mn-lt"/>
                <a:ea typeface="+mn-ea"/>
                <a:cs typeface="+mn-cs"/>
              </a:rPr>
              <a:t>axé</a:t>
            </a:r>
            <a:r>
              <a:rPr lang="en-CA" sz="1200" kern="1200" dirty="0">
                <a:solidFill>
                  <a:schemeClr val="tx1"/>
                </a:solidFill>
                <a:effectLst/>
                <a:latin typeface="+mn-lt"/>
                <a:ea typeface="+mn-ea"/>
                <a:cs typeface="+mn-cs"/>
              </a:rPr>
              <a:t> sur les </a:t>
            </a:r>
            <a:r>
              <a:rPr lang="en-CA" sz="1200" kern="1200" dirty="0" err="1">
                <a:solidFill>
                  <a:schemeClr val="tx1"/>
                </a:solidFill>
                <a:effectLst/>
                <a:latin typeface="+mn-lt"/>
                <a:ea typeface="+mn-ea"/>
                <a:cs typeface="+mn-cs"/>
              </a:rPr>
              <a:t>activités</a:t>
            </a:r>
            <a:r>
              <a:rPr lang="en-CA" sz="1200" kern="1200" dirty="0">
                <a:solidFill>
                  <a:schemeClr val="tx1"/>
                </a:solidFill>
                <a:effectLst/>
                <a:latin typeface="+mn-lt"/>
                <a:ea typeface="+mn-ea"/>
                <a:cs typeface="+mn-cs"/>
              </a:rPr>
              <a:t>, qui encourage les </a:t>
            </a:r>
            <a:r>
              <a:rPr lang="en-CA" sz="1200" kern="1200" dirty="0" err="1">
                <a:solidFill>
                  <a:schemeClr val="tx1"/>
                </a:solidFill>
                <a:effectLst/>
                <a:latin typeface="+mn-lt"/>
                <a:ea typeface="+mn-ea"/>
                <a:cs typeface="+mn-cs"/>
              </a:rPr>
              <a:t>employés</a:t>
            </a:r>
            <a:r>
              <a:rPr lang="en-CA" sz="1200" kern="1200" dirty="0">
                <a:solidFill>
                  <a:schemeClr val="tx1"/>
                </a:solidFill>
                <a:effectLst/>
                <a:latin typeface="+mn-lt"/>
                <a:ea typeface="+mn-ea"/>
                <a:cs typeface="+mn-cs"/>
              </a:rPr>
              <a:t> à se </a:t>
            </a:r>
            <a:r>
              <a:rPr lang="en-CA" sz="1200" kern="1200" dirty="0" err="1">
                <a:solidFill>
                  <a:schemeClr val="tx1"/>
                </a:solidFill>
                <a:effectLst/>
                <a:latin typeface="+mn-lt"/>
                <a:ea typeface="+mn-ea"/>
                <a:cs typeface="+mn-cs"/>
              </a:rPr>
              <a:t>réunir</a:t>
            </a:r>
            <a:r>
              <a:rPr lang="en-CA" sz="1200" kern="1200" dirty="0">
                <a:solidFill>
                  <a:schemeClr val="tx1"/>
                </a:solidFill>
                <a:effectLst/>
                <a:latin typeface="+mn-lt"/>
                <a:ea typeface="+mn-ea"/>
                <a:cs typeface="+mn-cs"/>
              </a:rPr>
              <a:t> à </a:t>
            </a:r>
            <a:r>
              <a:rPr lang="en-CA" sz="1200" kern="1200" dirty="0" err="1">
                <a:solidFill>
                  <a:schemeClr val="tx1"/>
                </a:solidFill>
                <a:effectLst/>
                <a:latin typeface="+mn-lt"/>
                <a:ea typeface="+mn-ea"/>
                <a:cs typeface="+mn-cs"/>
              </a:rPr>
              <a:t>partir</a:t>
            </a:r>
            <a:r>
              <a:rPr lang="en-CA" sz="1200" kern="1200" dirty="0">
                <a:solidFill>
                  <a:schemeClr val="tx1"/>
                </a:solidFill>
                <a:effectLst/>
                <a:latin typeface="+mn-lt"/>
                <a:ea typeface="+mn-ea"/>
                <a:cs typeface="+mn-cs"/>
              </a:rPr>
              <a:t> d’un point fixe et à </a:t>
            </a:r>
            <a:r>
              <a:rPr lang="en-CA" sz="1200" kern="1200" dirty="0" err="1">
                <a:solidFill>
                  <a:schemeClr val="tx1"/>
                </a:solidFill>
                <a:effectLst/>
                <a:latin typeface="+mn-lt"/>
                <a:ea typeface="+mn-ea"/>
                <a:cs typeface="+mn-cs"/>
              </a:rPr>
              <a:t>choisir</a:t>
            </a:r>
            <a:r>
              <a:rPr lang="en-CA" sz="1200" kern="1200" dirty="0">
                <a:solidFill>
                  <a:schemeClr val="tx1"/>
                </a:solidFill>
                <a:effectLst/>
                <a:latin typeface="+mn-lt"/>
                <a:ea typeface="+mn-ea"/>
                <a:cs typeface="+mn-cs"/>
              </a:rPr>
              <a:t> le cadre de travail optimal pour </a:t>
            </a:r>
            <a:r>
              <a:rPr lang="en-CA" sz="1200" kern="1200" dirty="0" err="1">
                <a:solidFill>
                  <a:schemeClr val="tx1"/>
                </a:solidFill>
                <a:effectLst/>
                <a:latin typeface="+mn-lt"/>
                <a:ea typeface="+mn-ea"/>
                <a:cs typeface="+mn-cs"/>
              </a:rPr>
              <a:t>leur</a:t>
            </a:r>
            <a:r>
              <a:rPr lang="en-CA" sz="1200" kern="1200" dirty="0">
                <a:solidFill>
                  <a:schemeClr val="tx1"/>
                </a:solidFill>
                <a:effectLst/>
                <a:latin typeface="+mn-lt"/>
                <a:ea typeface="+mn-ea"/>
                <a:cs typeface="+mn-cs"/>
              </a:rPr>
              <a:t> travail tout au long de la </a:t>
            </a:r>
            <a:r>
              <a:rPr lang="en-CA" sz="1200" kern="1200" dirty="0" err="1">
                <a:solidFill>
                  <a:schemeClr val="tx1"/>
                </a:solidFill>
                <a:effectLst/>
                <a:latin typeface="+mn-lt"/>
                <a:ea typeface="+mn-ea"/>
                <a:cs typeface="+mn-cs"/>
              </a:rPr>
              <a:t>journée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Afin</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d’offrir</a:t>
            </a:r>
            <a:r>
              <a:rPr lang="en-CA" sz="1200" kern="1200" dirty="0">
                <a:solidFill>
                  <a:schemeClr val="tx1"/>
                </a:solidFill>
                <a:effectLst/>
                <a:latin typeface="+mn-lt"/>
                <a:ea typeface="+mn-ea"/>
                <a:cs typeface="+mn-cs"/>
              </a:rPr>
              <a:t> des </a:t>
            </a:r>
            <a:r>
              <a:rPr lang="en-CA" sz="1200" kern="1200" dirty="0" err="1">
                <a:solidFill>
                  <a:schemeClr val="tx1"/>
                </a:solidFill>
                <a:effectLst/>
                <a:latin typeface="+mn-lt"/>
                <a:ea typeface="+mn-ea"/>
                <a:cs typeface="+mn-cs"/>
              </a:rPr>
              <a:t>choix</a:t>
            </a:r>
            <a:r>
              <a:rPr lang="en-CA" sz="1200" kern="1200" dirty="0">
                <a:solidFill>
                  <a:schemeClr val="tx1"/>
                </a:solidFill>
                <a:effectLst/>
                <a:latin typeface="+mn-lt"/>
                <a:ea typeface="+mn-ea"/>
                <a:cs typeface="+mn-cs"/>
              </a:rPr>
              <a:t> et de la </a:t>
            </a:r>
            <a:r>
              <a:rPr lang="en-CA" sz="1200" kern="1200" dirty="0" err="1">
                <a:solidFill>
                  <a:schemeClr val="tx1"/>
                </a:solidFill>
                <a:effectLst/>
                <a:latin typeface="+mn-lt"/>
                <a:ea typeface="+mn-ea"/>
                <a:cs typeface="+mn-cs"/>
              </a:rPr>
              <a:t>souplesse</a:t>
            </a:r>
            <a:r>
              <a:rPr lang="en-CA" sz="1200" kern="1200" dirty="0">
                <a:solidFill>
                  <a:schemeClr val="tx1"/>
                </a:solidFill>
                <a:effectLst/>
                <a:latin typeface="+mn-lt"/>
                <a:ea typeface="+mn-ea"/>
                <a:cs typeface="+mn-cs"/>
              </a:rPr>
              <a:t>, le Milieu de travail GC propose </a:t>
            </a:r>
            <a:r>
              <a:rPr lang="en-CA" sz="1200" kern="1200" dirty="0" err="1">
                <a:solidFill>
                  <a:schemeClr val="tx1"/>
                </a:solidFill>
                <a:effectLst/>
                <a:latin typeface="+mn-lt"/>
                <a:ea typeface="+mn-ea"/>
                <a:cs typeface="+mn-cs"/>
              </a:rPr>
              <a:t>une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variété</a:t>
            </a:r>
            <a:r>
              <a:rPr lang="en-CA" sz="1200" kern="1200" dirty="0">
                <a:solidFill>
                  <a:schemeClr val="tx1"/>
                </a:solidFill>
                <a:effectLst/>
                <a:latin typeface="+mn-lt"/>
                <a:ea typeface="+mn-ea"/>
                <a:cs typeface="+mn-cs"/>
              </a:rPr>
              <a:t> de types de points de travail et de configurations. </a:t>
            </a:r>
          </a:p>
          <a:p>
            <a:r>
              <a:rPr lang="en-CA" sz="1200" kern="1200" dirty="0">
                <a:solidFill>
                  <a:schemeClr val="tx1"/>
                </a:solidFill>
                <a:effectLst/>
                <a:latin typeface="+mn-lt"/>
                <a:ea typeface="+mn-ea"/>
                <a:cs typeface="+mn-cs"/>
              </a:rPr>
              <a:t>DIVISER</a:t>
            </a:r>
            <a:r>
              <a:rPr lang="en-CA" sz="1200" kern="1200" baseline="0" dirty="0">
                <a:solidFill>
                  <a:schemeClr val="tx1"/>
                </a:solidFill>
                <a:effectLst/>
                <a:latin typeface="+mn-lt"/>
                <a:ea typeface="+mn-ea"/>
                <a:cs typeface="+mn-cs"/>
              </a:rPr>
              <a:t> PAR FONCTION</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La </a:t>
            </a:r>
            <a:r>
              <a:rPr lang="en-CA" sz="1200" kern="1200" dirty="0" err="1">
                <a:solidFill>
                  <a:schemeClr val="tx1"/>
                </a:solidFill>
                <a:effectLst/>
                <a:latin typeface="+mn-lt"/>
                <a:ea typeface="+mn-ea"/>
                <a:cs typeface="+mn-cs"/>
              </a:rPr>
              <a:t>possibilité</a:t>
            </a:r>
            <a:r>
              <a:rPr lang="en-CA" sz="1200" kern="1200" dirty="0">
                <a:solidFill>
                  <a:schemeClr val="tx1"/>
                </a:solidFill>
                <a:effectLst/>
                <a:latin typeface="+mn-lt"/>
                <a:ea typeface="+mn-ea"/>
                <a:cs typeface="+mn-cs"/>
              </a:rPr>
              <a:t>, pour les </a:t>
            </a:r>
            <a:r>
              <a:rPr lang="en-CA" sz="1200" kern="1200" dirty="0" err="1">
                <a:solidFill>
                  <a:schemeClr val="tx1"/>
                </a:solidFill>
                <a:effectLst/>
                <a:latin typeface="+mn-lt"/>
                <a:ea typeface="+mn-ea"/>
                <a:cs typeface="+mn-cs"/>
              </a:rPr>
              <a:t>employés</a:t>
            </a:r>
            <a:r>
              <a:rPr lang="en-CA" sz="1200" kern="1200" dirty="0">
                <a:solidFill>
                  <a:schemeClr val="tx1"/>
                </a:solidFill>
                <a:effectLst/>
                <a:latin typeface="+mn-lt"/>
                <a:ea typeface="+mn-ea"/>
                <a:cs typeface="+mn-cs"/>
              </a:rPr>
              <a:t>, de </a:t>
            </a:r>
            <a:r>
              <a:rPr lang="en-CA" sz="1200" kern="1200" dirty="0" err="1">
                <a:solidFill>
                  <a:schemeClr val="tx1"/>
                </a:solidFill>
                <a:effectLst/>
                <a:latin typeface="+mn-lt"/>
                <a:ea typeface="+mn-ea"/>
                <a:cs typeface="+mn-cs"/>
              </a:rPr>
              <a:t>choisir</a:t>
            </a:r>
            <a:r>
              <a:rPr lang="en-CA" sz="1200" kern="1200" dirty="0">
                <a:solidFill>
                  <a:schemeClr val="tx1"/>
                </a:solidFill>
                <a:effectLst/>
                <a:latin typeface="+mn-lt"/>
                <a:ea typeface="+mn-ea"/>
                <a:cs typeface="+mn-cs"/>
              </a:rPr>
              <a:t> le </a:t>
            </a:r>
            <a:r>
              <a:rPr lang="en-CA" sz="1200" kern="1200" dirty="0" err="1">
                <a:solidFill>
                  <a:schemeClr val="tx1"/>
                </a:solidFill>
                <a:effectLst/>
                <a:latin typeface="+mn-lt"/>
                <a:ea typeface="+mn-ea"/>
                <a:cs typeface="+mn-cs"/>
              </a:rPr>
              <a:t>niveau</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sonore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ambiant</a:t>
            </a:r>
            <a:r>
              <a:rPr lang="en-CA" sz="1200" kern="1200" dirty="0">
                <a:solidFill>
                  <a:schemeClr val="tx1"/>
                </a:solidFill>
                <a:effectLst/>
                <a:latin typeface="+mn-lt"/>
                <a:ea typeface="+mn-ea"/>
                <a:cs typeface="+mn-cs"/>
              </a:rPr>
              <a:t> et </a:t>
            </a:r>
            <a:r>
              <a:rPr lang="en-CA" sz="1200" kern="1200" dirty="0" err="1">
                <a:solidFill>
                  <a:schemeClr val="tx1"/>
                </a:solidFill>
                <a:effectLst/>
                <a:latin typeface="+mn-lt"/>
                <a:ea typeface="+mn-ea"/>
                <a:cs typeface="+mn-cs"/>
              </a:rPr>
              <a:t>d’activité</a:t>
            </a:r>
            <a:r>
              <a:rPr lang="en-CA" sz="1200" kern="1200" dirty="0">
                <a:solidFill>
                  <a:schemeClr val="tx1"/>
                </a:solidFill>
                <a:effectLst/>
                <a:latin typeface="+mn-lt"/>
                <a:ea typeface="+mn-ea"/>
                <a:cs typeface="+mn-cs"/>
              </a:rPr>
              <a:t> qui </a:t>
            </a:r>
            <a:r>
              <a:rPr lang="en-CA" sz="1200" kern="1200" dirty="0" err="1">
                <a:solidFill>
                  <a:schemeClr val="tx1"/>
                </a:solidFill>
                <a:effectLst/>
                <a:latin typeface="+mn-lt"/>
                <a:ea typeface="+mn-ea"/>
                <a:cs typeface="+mn-cs"/>
              </a:rPr>
              <a:t>leur</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convient</a:t>
            </a:r>
            <a:r>
              <a:rPr lang="en-CA" sz="1200" kern="1200" dirty="0">
                <a:solidFill>
                  <a:schemeClr val="tx1"/>
                </a:solidFill>
                <a:effectLst/>
                <a:latin typeface="+mn-lt"/>
                <a:ea typeface="+mn-ea"/>
                <a:cs typeface="+mn-cs"/>
              </a:rPr>
              <a:t> fait </a:t>
            </a:r>
            <a:r>
              <a:rPr lang="en-CA" sz="1200" kern="1200" dirty="0" err="1">
                <a:solidFill>
                  <a:schemeClr val="tx1"/>
                </a:solidFill>
                <a:effectLst/>
                <a:latin typeface="+mn-lt"/>
                <a:ea typeface="+mn-ea"/>
                <a:cs typeface="+mn-cs"/>
              </a:rPr>
              <a:t>partie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intégrante</a:t>
            </a:r>
            <a:r>
              <a:rPr lang="en-CA" sz="1200" kern="1200" dirty="0">
                <a:solidFill>
                  <a:schemeClr val="tx1"/>
                </a:solidFill>
                <a:effectLst/>
                <a:latin typeface="+mn-lt"/>
                <a:ea typeface="+mn-ea"/>
                <a:cs typeface="+mn-cs"/>
              </a:rPr>
              <a:t> de </a:t>
            </a:r>
            <a:r>
              <a:rPr lang="en-CA" sz="1200" kern="1200" dirty="0" err="1">
                <a:solidFill>
                  <a:schemeClr val="tx1"/>
                </a:solidFill>
                <a:effectLst/>
                <a:latin typeface="+mn-lt"/>
                <a:ea typeface="+mn-ea"/>
                <a:cs typeface="+mn-cs"/>
              </a:rPr>
              <a:t>l’offre</a:t>
            </a:r>
            <a:r>
              <a:rPr lang="en-CA" sz="1200" kern="1200" dirty="0">
                <a:solidFill>
                  <a:schemeClr val="tx1"/>
                </a:solidFill>
                <a:effectLst/>
                <a:latin typeface="+mn-lt"/>
                <a:ea typeface="+mn-ea"/>
                <a:cs typeface="+mn-cs"/>
              </a:rPr>
              <a:t> des </a:t>
            </a:r>
            <a:r>
              <a:rPr lang="en-CA" sz="1200" kern="1200" dirty="0" err="1">
                <a:solidFill>
                  <a:schemeClr val="tx1"/>
                </a:solidFill>
                <a:effectLst/>
                <a:latin typeface="+mn-lt"/>
                <a:ea typeface="+mn-ea"/>
                <a:cs typeface="+mn-cs"/>
              </a:rPr>
              <a:t>différents</a:t>
            </a:r>
            <a:r>
              <a:rPr lang="en-CA" sz="1200" kern="1200" dirty="0">
                <a:solidFill>
                  <a:schemeClr val="tx1"/>
                </a:solidFill>
                <a:effectLst/>
                <a:latin typeface="+mn-lt"/>
                <a:ea typeface="+mn-ea"/>
                <a:cs typeface="+mn-cs"/>
              </a:rPr>
              <a:t> cadres de travail.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incluant</a:t>
            </a:r>
            <a:r>
              <a:rPr lang="en-CA" sz="1200" kern="1200" dirty="0">
                <a:solidFill>
                  <a:schemeClr val="tx1"/>
                </a:solidFill>
                <a:effectLst/>
                <a:latin typeface="+mn-lt"/>
                <a:ea typeface="+mn-ea"/>
                <a:cs typeface="+mn-cs"/>
              </a:rPr>
              <a:t> trois zones </a:t>
            </a:r>
            <a:r>
              <a:rPr lang="en-CA" sz="1200" kern="1200" dirty="0" err="1">
                <a:solidFill>
                  <a:schemeClr val="tx1"/>
                </a:solidFill>
                <a:effectLst/>
                <a:latin typeface="+mn-lt"/>
                <a:ea typeface="+mn-ea"/>
                <a:cs typeface="+mn-cs"/>
              </a:rPr>
              <a:t>fonctionnelles</a:t>
            </a:r>
            <a:r>
              <a:rPr lang="en-CA" sz="1200" kern="1200" dirty="0">
                <a:solidFill>
                  <a:schemeClr val="tx1"/>
                </a:solidFill>
                <a:effectLst/>
                <a:latin typeface="+mn-lt"/>
                <a:ea typeface="+mn-ea"/>
                <a:cs typeface="+mn-cs"/>
              </a:rPr>
              <a:t>, le Milieu de travail GC </a:t>
            </a:r>
            <a:r>
              <a:rPr lang="en-CA" sz="1200" kern="1200" dirty="0" err="1">
                <a:solidFill>
                  <a:schemeClr val="tx1"/>
                </a:solidFill>
                <a:effectLst/>
                <a:latin typeface="+mn-lt"/>
                <a:ea typeface="+mn-ea"/>
                <a:cs typeface="+mn-cs"/>
              </a:rPr>
              <a:t>s’assure</a:t>
            </a:r>
            <a:r>
              <a:rPr lang="en-CA" sz="1200" kern="1200" dirty="0">
                <a:solidFill>
                  <a:schemeClr val="tx1"/>
                </a:solidFill>
                <a:effectLst/>
                <a:latin typeface="+mn-lt"/>
                <a:ea typeface="+mn-ea"/>
                <a:cs typeface="+mn-cs"/>
              </a:rPr>
              <a:t> que </a:t>
            </a:r>
            <a:r>
              <a:rPr lang="en-CA" sz="1200" kern="1200" dirty="0" err="1">
                <a:solidFill>
                  <a:schemeClr val="tx1"/>
                </a:solidFill>
                <a:effectLst/>
                <a:latin typeface="+mn-lt"/>
                <a:ea typeface="+mn-ea"/>
                <a:cs typeface="+mn-cs"/>
              </a:rPr>
              <a:t>différents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environnements</a:t>
            </a:r>
            <a:r>
              <a:rPr lang="en-CA" sz="1200" kern="1200" dirty="0">
                <a:solidFill>
                  <a:schemeClr val="tx1"/>
                </a:solidFill>
                <a:effectLst/>
                <a:latin typeface="+mn-lt"/>
                <a:ea typeface="+mn-ea"/>
                <a:cs typeface="+mn-cs"/>
              </a:rPr>
              <a:t> de travail </a:t>
            </a:r>
            <a:r>
              <a:rPr lang="en-CA" sz="1200" kern="1200" dirty="0" err="1">
                <a:solidFill>
                  <a:schemeClr val="tx1"/>
                </a:solidFill>
                <a:effectLst/>
                <a:latin typeface="+mn-lt"/>
                <a:ea typeface="+mn-ea"/>
                <a:cs typeface="+mn-cs"/>
              </a:rPr>
              <a:t>sont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offerts</a:t>
            </a:r>
            <a:r>
              <a:rPr lang="en-CA" sz="1200" kern="1200" dirty="0">
                <a:solidFill>
                  <a:schemeClr val="tx1"/>
                </a:solidFill>
                <a:effectLst/>
                <a:latin typeface="+mn-lt"/>
                <a:ea typeface="+mn-ea"/>
                <a:cs typeface="+mn-cs"/>
              </a:rPr>
              <a:t> pour </a:t>
            </a:r>
            <a:r>
              <a:rPr lang="en-CA" sz="1200" kern="1200" dirty="0" err="1">
                <a:solidFill>
                  <a:schemeClr val="tx1"/>
                </a:solidFill>
                <a:effectLst/>
                <a:latin typeface="+mn-lt"/>
                <a:ea typeface="+mn-ea"/>
                <a:cs typeface="+mn-cs"/>
              </a:rPr>
              <a:t>satisfaire</a:t>
            </a:r>
            <a:r>
              <a:rPr lang="en-CA" sz="1200" kern="1200" dirty="0">
                <a:solidFill>
                  <a:schemeClr val="tx1"/>
                </a:solidFill>
                <a:effectLst/>
                <a:latin typeface="+mn-lt"/>
                <a:ea typeface="+mn-ea"/>
                <a:cs typeface="+mn-cs"/>
              </a:rPr>
              <a:t> aux </a:t>
            </a:r>
            <a:r>
              <a:rPr lang="en-CA" sz="1200" kern="1200" dirty="0" err="1">
                <a:solidFill>
                  <a:schemeClr val="tx1"/>
                </a:solidFill>
                <a:effectLst/>
                <a:latin typeface="+mn-lt"/>
                <a:ea typeface="+mn-ea"/>
                <a:cs typeface="+mn-cs"/>
              </a:rPr>
              <a:t>préférences</a:t>
            </a:r>
            <a:r>
              <a:rPr lang="en-CA" sz="1200" kern="1200" dirty="0">
                <a:solidFill>
                  <a:schemeClr val="tx1"/>
                </a:solidFill>
                <a:effectLst/>
                <a:latin typeface="+mn-lt"/>
                <a:ea typeface="+mn-ea"/>
                <a:cs typeface="+mn-cs"/>
              </a:rPr>
              <a:t> de travail de </a:t>
            </a:r>
            <a:r>
              <a:rPr lang="en-CA" sz="1200" kern="1200" dirty="0" err="1">
                <a:solidFill>
                  <a:schemeClr val="tx1"/>
                </a:solidFill>
                <a:effectLst/>
                <a:latin typeface="+mn-lt"/>
                <a:ea typeface="+mn-ea"/>
                <a:cs typeface="+mn-cs"/>
              </a:rPr>
              <a:t>chacun</a:t>
            </a:r>
            <a:r>
              <a:rPr lang="en-CA" sz="1200" kern="1200" dirty="0">
                <a:solidFill>
                  <a:schemeClr val="tx1"/>
                </a:solidFill>
                <a:effectLst/>
                <a:latin typeface="+mn-lt"/>
                <a:ea typeface="+mn-ea"/>
                <a:cs typeface="+mn-cs"/>
              </a:rPr>
              <a:t> et aux </a:t>
            </a:r>
            <a:r>
              <a:rPr lang="en-CA" sz="1200" kern="1200" dirty="0" err="1">
                <a:solidFill>
                  <a:schemeClr val="tx1"/>
                </a:solidFill>
                <a:effectLst/>
                <a:latin typeface="+mn-lt"/>
                <a:ea typeface="+mn-ea"/>
                <a:cs typeface="+mn-cs"/>
              </a:rPr>
              <a:t>exigences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inhérentes</a:t>
            </a:r>
            <a:r>
              <a:rPr lang="en-CA" sz="1200" kern="1200" dirty="0">
                <a:solidFill>
                  <a:schemeClr val="tx1"/>
                </a:solidFill>
                <a:effectLst/>
                <a:latin typeface="+mn-lt"/>
                <a:ea typeface="+mn-ea"/>
                <a:cs typeface="+mn-cs"/>
              </a:rPr>
              <a:t> à </a:t>
            </a:r>
            <a:r>
              <a:rPr lang="en-CA" sz="1200" kern="1200" dirty="0" err="1">
                <a:solidFill>
                  <a:schemeClr val="tx1"/>
                </a:solidFill>
                <a:effectLst/>
                <a:latin typeface="+mn-lt"/>
                <a:ea typeface="+mn-ea"/>
                <a:cs typeface="+mn-cs"/>
              </a:rPr>
              <a:t>une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tâche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précise</a:t>
            </a:r>
            <a:r>
              <a:rPr lang="en-CA" sz="1200" kern="1200" dirty="0">
                <a:solidFill>
                  <a:schemeClr val="tx1"/>
                </a:solidFill>
                <a:effectLst/>
                <a:latin typeface="+mn-lt"/>
                <a:ea typeface="+mn-ea"/>
                <a:cs typeface="+mn-cs"/>
              </a:rPr>
              <a:t>. (zone</a:t>
            </a:r>
            <a:r>
              <a:rPr lang="en-CA" sz="1200" kern="1200" baseline="0" dirty="0">
                <a:solidFill>
                  <a:schemeClr val="tx1"/>
                </a:solidFill>
                <a:effectLst/>
                <a:latin typeface="+mn-lt"/>
                <a:ea typeface="+mn-ea"/>
                <a:cs typeface="+mn-cs"/>
              </a:rPr>
              <a:t>s </a:t>
            </a:r>
            <a:r>
              <a:rPr lang="en-CA" sz="1200" kern="1200" baseline="0" dirty="0" err="1">
                <a:solidFill>
                  <a:schemeClr val="tx1"/>
                </a:solidFill>
                <a:effectLst/>
                <a:latin typeface="+mn-lt"/>
                <a:ea typeface="+mn-ea"/>
                <a:cs typeface="+mn-cs"/>
              </a:rPr>
              <a:t>tranquille</a:t>
            </a:r>
            <a:r>
              <a:rPr lang="en-CA" sz="1200" kern="1200" baseline="0" dirty="0">
                <a:solidFill>
                  <a:schemeClr val="tx1"/>
                </a:solidFill>
                <a:effectLst/>
                <a:latin typeface="+mn-lt"/>
                <a:ea typeface="+mn-ea"/>
                <a:cs typeface="+mn-cs"/>
              </a:rPr>
              <a:t>, interactive et de transition)</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PLANIFIER</a:t>
            </a:r>
            <a:r>
              <a:rPr lang="en-CA" sz="1200" kern="1200" baseline="0" dirty="0">
                <a:solidFill>
                  <a:schemeClr val="tx1"/>
                </a:solidFill>
                <a:effectLst/>
                <a:latin typeface="+mn-lt"/>
                <a:ea typeface="+mn-ea"/>
                <a:cs typeface="+mn-cs"/>
              </a:rPr>
              <a:t> POUR LA FLEXIBILITÉ</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Le Milieu de travail GC </a:t>
            </a:r>
            <a:r>
              <a:rPr lang="en-CA" sz="1200" kern="1200" dirty="0" err="1">
                <a:solidFill>
                  <a:schemeClr val="tx1"/>
                </a:solidFill>
                <a:effectLst/>
                <a:latin typeface="+mn-lt"/>
                <a:ea typeface="+mn-ea"/>
                <a:cs typeface="+mn-cs"/>
              </a:rPr>
              <a:t>est</a:t>
            </a:r>
            <a:r>
              <a:rPr lang="en-CA" sz="1200" kern="1200" dirty="0">
                <a:solidFill>
                  <a:schemeClr val="tx1"/>
                </a:solidFill>
                <a:effectLst/>
                <a:latin typeface="+mn-lt"/>
                <a:ea typeface="+mn-ea"/>
                <a:cs typeface="+mn-cs"/>
              </a:rPr>
              <a:t> un </a:t>
            </a:r>
            <a:r>
              <a:rPr lang="en-CA" sz="1200" kern="1200" dirty="0" err="1">
                <a:solidFill>
                  <a:schemeClr val="tx1"/>
                </a:solidFill>
                <a:effectLst/>
                <a:latin typeface="+mn-lt"/>
                <a:ea typeface="+mn-ea"/>
                <a:cs typeface="+mn-cs"/>
              </a:rPr>
              <a:t>modèle</a:t>
            </a:r>
            <a:r>
              <a:rPr lang="en-CA" sz="1200" kern="1200" dirty="0">
                <a:solidFill>
                  <a:schemeClr val="tx1"/>
                </a:solidFill>
                <a:effectLst/>
                <a:latin typeface="+mn-lt"/>
                <a:ea typeface="+mn-ea"/>
                <a:cs typeface="+mn-cs"/>
              </a:rPr>
              <a:t> adaptable qui </a:t>
            </a:r>
            <a:r>
              <a:rPr lang="en-CA" sz="1200" kern="1200" dirty="0" err="1">
                <a:solidFill>
                  <a:schemeClr val="tx1"/>
                </a:solidFill>
                <a:effectLst/>
                <a:latin typeface="+mn-lt"/>
                <a:ea typeface="+mn-ea"/>
                <a:cs typeface="+mn-cs"/>
              </a:rPr>
              <a:t>s’appuie</a:t>
            </a:r>
            <a:r>
              <a:rPr lang="en-CA" sz="1200" kern="1200" dirty="0">
                <a:solidFill>
                  <a:schemeClr val="tx1"/>
                </a:solidFill>
                <a:effectLst/>
                <a:latin typeface="+mn-lt"/>
                <a:ea typeface="+mn-ea"/>
                <a:cs typeface="+mn-cs"/>
              </a:rPr>
              <a:t> sur un cadre </a:t>
            </a:r>
            <a:r>
              <a:rPr lang="en-CA" sz="1200" kern="1200" dirty="0" err="1">
                <a:solidFill>
                  <a:schemeClr val="tx1"/>
                </a:solidFill>
                <a:effectLst/>
                <a:latin typeface="+mn-lt"/>
                <a:ea typeface="+mn-ea"/>
                <a:cs typeface="+mn-cs"/>
              </a:rPr>
              <a:t>modulaire</a:t>
            </a:r>
            <a:r>
              <a:rPr lang="en-CA" sz="1200" kern="1200" dirty="0">
                <a:solidFill>
                  <a:schemeClr val="tx1"/>
                </a:solidFill>
                <a:effectLst/>
                <a:latin typeface="+mn-lt"/>
                <a:ea typeface="+mn-ea"/>
                <a:cs typeface="+mn-cs"/>
              </a:rPr>
              <a:t> avec des dimensions </a:t>
            </a:r>
            <a:r>
              <a:rPr lang="en-CA" sz="1200" kern="1200" dirty="0" err="1">
                <a:solidFill>
                  <a:schemeClr val="tx1"/>
                </a:solidFill>
                <a:effectLst/>
                <a:latin typeface="+mn-lt"/>
                <a:ea typeface="+mn-ea"/>
                <a:cs typeface="+mn-cs"/>
              </a:rPr>
              <a:t>uniformes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afin</a:t>
            </a:r>
            <a:r>
              <a:rPr lang="en-CA" sz="1200" kern="1200" dirty="0">
                <a:solidFill>
                  <a:schemeClr val="tx1"/>
                </a:solidFill>
                <a:effectLst/>
                <a:latin typeface="+mn-lt"/>
                <a:ea typeface="+mn-ea"/>
                <a:cs typeface="+mn-cs"/>
              </a:rPr>
              <a:t> de </a:t>
            </a:r>
            <a:r>
              <a:rPr lang="en-CA" sz="1200" kern="1200" dirty="0" err="1">
                <a:solidFill>
                  <a:schemeClr val="tx1"/>
                </a:solidFill>
                <a:effectLst/>
                <a:latin typeface="+mn-lt"/>
                <a:ea typeface="+mn-ea"/>
                <a:cs typeface="+mn-cs"/>
              </a:rPr>
              <a:t>faciliter</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l’adaptation</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dans</a:t>
            </a:r>
            <a:r>
              <a:rPr lang="en-CA" sz="1200" kern="1200" dirty="0">
                <a:solidFill>
                  <a:schemeClr val="tx1"/>
                </a:solidFill>
                <a:effectLst/>
                <a:latin typeface="+mn-lt"/>
                <a:ea typeface="+mn-ea"/>
                <a:cs typeface="+mn-cs"/>
              </a:rPr>
              <a:t> le temps. La </a:t>
            </a:r>
            <a:r>
              <a:rPr lang="en-CA" sz="1200" kern="1200" dirty="0" err="1">
                <a:solidFill>
                  <a:schemeClr val="tx1"/>
                </a:solidFill>
                <a:effectLst/>
                <a:latin typeface="+mn-lt"/>
                <a:ea typeface="+mn-ea"/>
                <a:cs typeface="+mn-cs"/>
              </a:rPr>
              <a:t>planification</a:t>
            </a:r>
            <a:r>
              <a:rPr lang="en-CA" sz="1200" kern="1200" dirty="0">
                <a:solidFill>
                  <a:schemeClr val="tx1"/>
                </a:solidFill>
                <a:effectLst/>
                <a:latin typeface="+mn-lt"/>
                <a:ea typeface="+mn-ea"/>
                <a:cs typeface="+mn-cs"/>
              </a:rPr>
              <a:t> du </a:t>
            </a:r>
            <a:r>
              <a:rPr lang="en-CA" sz="1200" kern="1200" dirty="0" err="1">
                <a:solidFill>
                  <a:schemeClr val="tx1"/>
                </a:solidFill>
                <a:effectLst/>
                <a:latin typeface="+mn-lt"/>
                <a:ea typeface="+mn-ea"/>
                <a:cs typeface="+mn-cs"/>
              </a:rPr>
              <a:t>changement</a:t>
            </a:r>
            <a:r>
              <a:rPr lang="en-CA" sz="1200" kern="1200" dirty="0">
                <a:solidFill>
                  <a:schemeClr val="tx1"/>
                </a:solidFill>
                <a:effectLst/>
                <a:latin typeface="+mn-lt"/>
                <a:ea typeface="+mn-ea"/>
                <a:cs typeface="+mn-cs"/>
              </a:rPr>
              <a:t> au </a:t>
            </a:r>
            <a:r>
              <a:rPr lang="en-CA" sz="1200" kern="1200" dirty="0" err="1">
                <a:solidFill>
                  <a:schemeClr val="tx1"/>
                </a:solidFill>
                <a:effectLst/>
                <a:latin typeface="+mn-lt"/>
                <a:ea typeface="+mn-ea"/>
                <a:cs typeface="+mn-cs"/>
              </a:rPr>
              <a:t>moyen</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d’espaces</a:t>
            </a:r>
            <a:r>
              <a:rPr lang="en-CA" sz="1200" kern="1200" dirty="0">
                <a:solidFill>
                  <a:schemeClr val="tx1"/>
                </a:solidFill>
                <a:effectLst/>
                <a:latin typeface="+mn-lt"/>
                <a:ea typeface="+mn-ea"/>
                <a:cs typeface="+mn-cs"/>
              </a:rPr>
              <a:t> plus flexibles optimise la </a:t>
            </a:r>
            <a:r>
              <a:rPr lang="en-CA" sz="1200" kern="1200" dirty="0" err="1">
                <a:solidFill>
                  <a:schemeClr val="tx1"/>
                </a:solidFill>
                <a:effectLst/>
                <a:latin typeface="+mn-lt"/>
                <a:ea typeface="+mn-ea"/>
                <a:cs typeface="+mn-cs"/>
              </a:rPr>
              <a:t>fonctionnalité</a:t>
            </a:r>
            <a:r>
              <a:rPr lang="en-CA" sz="1200" kern="1200" dirty="0">
                <a:solidFill>
                  <a:schemeClr val="tx1"/>
                </a:solidFill>
                <a:effectLst/>
                <a:latin typeface="+mn-lt"/>
                <a:ea typeface="+mn-ea"/>
                <a:cs typeface="+mn-cs"/>
              </a:rPr>
              <a:t> d’un </a:t>
            </a:r>
            <a:r>
              <a:rPr lang="en-CA" sz="1200" kern="1200" dirty="0" err="1">
                <a:solidFill>
                  <a:schemeClr val="tx1"/>
                </a:solidFill>
                <a:effectLst/>
                <a:latin typeface="+mn-lt"/>
                <a:ea typeface="+mn-ea"/>
                <a:cs typeface="+mn-cs"/>
              </a:rPr>
              <a:t>espace</a:t>
            </a:r>
            <a:r>
              <a:rPr lang="en-CA" sz="1200" kern="1200" dirty="0">
                <a:solidFill>
                  <a:schemeClr val="tx1"/>
                </a:solidFill>
                <a:effectLst/>
                <a:latin typeface="+mn-lt"/>
                <a:ea typeface="+mn-ea"/>
                <a:cs typeface="+mn-cs"/>
              </a:rPr>
              <a:t>.</a:t>
            </a:r>
            <a:endParaRPr lang="en-CA" b="0"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825805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Nous </a:t>
            </a:r>
            <a:r>
              <a:rPr lang="en-CA" sz="1200" kern="1200" dirty="0" err="1">
                <a:solidFill>
                  <a:schemeClr val="tx1"/>
                </a:solidFill>
                <a:effectLst/>
                <a:latin typeface="+mn-lt"/>
                <a:ea typeface="+mn-ea"/>
                <a:cs typeface="+mn-cs"/>
              </a:rPr>
              <a:t>avons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mis</a:t>
            </a:r>
            <a:r>
              <a:rPr lang="en-CA" sz="1200" kern="1200" dirty="0">
                <a:solidFill>
                  <a:schemeClr val="tx1"/>
                </a:solidFill>
                <a:effectLst/>
                <a:latin typeface="+mn-lt"/>
                <a:ea typeface="+mn-ea"/>
                <a:cs typeface="+mn-cs"/>
              </a:rPr>
              <a:t> à </a:t>
            </a:r>
            <a:r>
              <a:rPr lang="en-CA" sz="1200" kern="1200" dirty="0" err="1">
                <a:solidFill>
                  <a:schemeClr val="tx1"/>
                </a:solidFill>
                <a:effectLst/>
                <a:latin typeface="+mn-lt"/>
                <a:ea typeface="+mn-ea"/>
                <a:cs typeface="+mn-cs"/>
              </a:rPr>
              <a:t>l’essai</a:t>
            </a:r>
            <a:r>
              <a:rPr lang="en-CA" sz="1200" kern="1200" dirty="0">
                <a:solidFill>
                  <a:schemeClr val="tx1"/>
                </a:solidFill>
                <a:effectLst/>
                <a:latin typeface="+mn-lt"/>
                <a:ea typeface="+mn-ea"/>
                <a:cs typeface="+mn-cs"/>
              </a:rPr>
              <a:t> la </a:t>
            </a:r>
            <a:r>
              <a:rPr lang="en-CA" sz="1200" kern="1200" dirty="0" err="1">
                <a:solidFill>
                  <a:schemeClr val="tx1"/>
                </a:solidFill>
                <a:effectLst/>
                <a:latin typeface="+mn-lt"/>
                <a:ea typeface="+mn-ea"/>
                <a:cs typeface="+mn-cs"/>
              </a:rPr>
              <a:t>norme</a:t>
            </a:r>
            <a:r>
              <a:rPr lang="en-CA" sz="1200" kern="1200" dirty="0">
                <a:solidFill>
                  <a:schemeClr val="tx1"/>
                </a:solidFill>
                <a:effectLst/>
                <a:latin typeface="+mn-lt"/>
                <a:ea typeface="+mn-ea"/>
                <a:cs typeface="+mn-cs"/>
              </a:rPr>
              <a:t> pour faire </a:t>
            </a:r>
            <a:r>
              <a:rPr lang="en-CA" sz="1200" kern="1200" dirty="0" err="1">
                <a:solidFill>
                  <a:schemeClr val="tx1"/>
                </a:solidFill>
                <a:effectLst/>
                <a:latin typeface="+mn-lt"/>
                <a:ea typeface="+mn-ea"/>
                <a:cs typeface="+mn-cs"/>
              </a:rPr>
              <a:t>preuve</a:t>
            </a:r>
            <a:r>
              <a:rPr lang="en-CA" sz="1200" kern="1200" dirty="0">
                <a:solidFill>
                  <a:schemeClr val="tx1"/>
                </a:solidFill>
                <a:effectLst/>
                <a:latin typeface="+mn-lt"/>
                <a:ea typeface="+mn-ea"/>
                <a:cs typeface="+mn-cs"/>
              </a:rPr>
              <a:t> de leadership et </a:t>
            </a:r>
            <a:r>
              <a:rPr lang="en-CA" sz="1200" kern="1200" dirty="0" err="1">
                <a:solidFill>
                  <a:schemeClr val="tx1"/>
                </a:solidFill>
                <a:effectLst/>
                <a:latin typeface="+mn-lt"/>
                <a:ea typeface="+mn-ea"/>
                <a:cs typeface="+mn-cs"/>
              </a:rPr>
              <a:t>défendre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cette</a:t>
            </a:r>
            <a:r>
              <a:rPr lang="en-CA" sz="1200" kern="1200" dirty="0">
                <a:solidFill>
                  <a:schemeClr val="tx1"/>
                </a:solidFill>
                <a:effectLst/>
                <a:latin typeface="+mn-lt"/>
                <a:ea typeface="+mn-ea"/>
                <a:cs typeface="+mn-cs"/>
              </a:rPr>
              <a:t> initiative. </a:t>
            </a:r>
          </a:p>
          <a:p>
            <a:r>
              <a:rPr lang="en-CA" sz="1200" kern="1200" dirty="0">
                <a:solidFill>
                  <a:schemeClr val="tx1"/>
                </a:solidFill>
                <a:effectLst/>
                <a:latin typeface="+mn-lt"/>
                <a:ea typeface="+mn-ea"/>
                <a:cs typeface="+mn-cs"/>
              </a:rPr>
              <a:t> </a:t>
            </a:r>
          </a:p>
          <a:p>
            <a:r>
              <a:rPr lang="en-CA" sz="1200" kern="1200" dirty="0" err="1">
                <a:solidFill>
                  <a:schemeClr val="tx1"/>
                </a:solidFill>
                <a:effectLst/>
                <a:latin typeface="+mn-lt"/>
                <a:ea typeface="+mn-ea"/>
                <a:cs typeface="+mn-cs"/>
              </a:rPr>
              <a:t>Voici</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quelques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exemples</a:t>
            </a:r>
            <a:r>
              <a:rPr lang="en-CA" sz="1200" kern="1200" dirty="0">
                <a:solidFill>
                  <a:schemeClr val="tx1"/>
                </a:solidFill>
                <a:effectLst/>
                <a:latin typeface="+mn-lt"/>
                <a:ea typeface="+mn-ea"/>
                <a:cs typeface="+mn-cs"/>
              </a:rPr>
              <a:t> des </a:t>
            </a:r>
            <a:r>
              <a:rPr lang="en-CA" sz="1200" kern="1200" dirty="0" err="1">
                <a:solidFill>
                  <a:schemeClr val="tx1"/>
                </a:solidFill>
                <a:effectLst/>
                <a:latin typeface="+mn-lt"/>
                <a:ea typeface="+mn-ea"/>
                <a:cs typeface="+mn-cs"/>
              </a:rPr>
              <a:t>essais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réalisés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ainsi</a:t>
            </a:r>
            <a:r>
              <a:rPr lang="en-CA" sz="1200" kern="1200" dirty="0">
                <a:solidFill>
                  <a:schemeClr val="tx1"/>
                </a:solidFill>
                <a:effectLst/>
                <a:latin typeface="+mn-lt"/>
                <a:ea typeface="+mn-ea"/>
                <a:cs typeface="+mn-cs"/>
              </a:rPr>
              <a:t> que les premiers </a:t>
            </a:r>
            <a:r>
              <a:rPr lang="en-CA" sz="1200" kern="1200" dirty="0" err="1">
                <a:solidFill>
                  <a:schemeClr val="tx1"/>
                </a:solidFill>
                <a:effectLst/>
                <a:latin typeface="+mn-lt"/>
                <a:ea typeface="+mn-ea"/>
                <a:cs typeface="+mn-cs"/>
              </a:rPr>
              <a:t>utilisateurs</a:t>
            </a:r>
            <a:r>
              <a:rPr lang="en-CA" sz="1200" kern="1200" dirty="0">
                <a:solidFill>
                  <a:schemeClr val="tx1"/>
                </a:solidFill>
                <a:effectLst/>
                <a:latin typeface="+mn-lt"/>
                <a:ea typeface="+mn-ea"/>
                <a:cs typeface="+mn-cs"/>
              </a:rPr>
              <a:t> au sein du </a:t>
            </a:r>
            <a:r>
              <a:rPr lang="en-CA" sz="1200" kern="1200" dirty="0" err="1">
                <a:solidFill>
                  <a:schemeClr val="tx1"/>
                </a:solidFill>
                <a:effectLst/>
                <a:latin typeface="+mn-lt"/>
                <a:ea typeface="+mn-ea"/>
                <a:cs typeface="+mn-cs"/>
              </a:rPr>
              <a:t>gouvernement</a:t>
            </a:r>
            <a:r>
              <a:rPr lang="en-CA" sz="1200" kern="1200" dirty="0">
                <a:solidFill>
                  <a:schemeClr val="tx1"/>
                </a:solidFill>
                <a:effectLst/>
                <a:latin typeface="+mn-lt"/>
                <a:ea typeface="+mn-ea"/>
                <a:cs typeface="+mn-cs"/>
              </a:rPr>
              <a:t> du Canada.</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53509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Voici</a:t>
            </a:r>
            <a:r>
              <a:rPr lang="en-CA" sz="1800" dirty="0">
                <a:effectLst/>
                <a:latin typeface="Calibri" panose="020F0502020204030204" pitchFamily="34" charset="0"/>
                <a:ea typeface="Calibri" panose="020F0502020204030204" pitchFamily="34" charset="0"/>
                <a:cs typeface="Times New Roman" panose="02020603050405020304" pitchFamily="18" charset="0"/>
              </a:rPr>
              <a:t> un aperçu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je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vais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parler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aujourd’hui</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[AJOUTER DÉTAILS/INFOS SPÉCIFIQUES AU BESOIN]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800"/>
              </a:spcAft>
            </a:pPr>
            <a:r>
              <a:rPr lang="en-CA" sz="180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t>¸&lt;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502035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9BAFD-0AFE-FC47-B839-C833EEBF7ECA}"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008017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Usually, we’ll work directly with the departmental project team / project sponsor to introduce the </a:t>
            </a:r>
            <a:r>
              <a:rPr lang="en-CA" sz="1200" kern="1200" dirty="0" err="1">
                <a:solidFill>
                  <a:schemeClr val="tx1"/>
                </a:solidFill>
                <a:effectLst/>
                <a:latin typeface="+mn-lt"/>
                <a:ea typeface="+mn-ea"/>
                <a:cs typeface="+mn-cs"/>
              </a:rPr>
              <a:t>Gcworkplace</a:t>
            </a:r>
            <a:r>
              <a:rPr lang="en-CA" sz="1200" kern="1200" dirty="0">
                <a:solidFill>
                  <a:schemeClr val="tx1"/>
                </a:solidFill>
                <a:effectLst/>
                <a:latin typeface="+mn-lt"/>
                <a:ea typeface="+mn-ea"/>
                <a:cs typeface="+mn-cs"/>
              </a:rPr>
              <a:t> onboarding and foundation.</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We give advice and support, we continuously develop tools which we share on different platforms and we provide coaching through your Workplace modernization.</a:t>
            </a: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2052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1F9BAFD-0AFE-FC47-B839-C833EEBF7ECA}" type="slidenum">
              <a:rPr lang="en-US" smtClean="0"/>
              <a:t>22</a:t>
            </a:fld>
            <a:endParaRPr lang="en-US"/>
          </a:p>
        </p:txBody>
      </p:sp>
    </p:spTree>
    <p:extLst>
      <p:ext uri="{BB962C8B-B14F-4D97-AF65-F5344CB8AC3E}">
        <p14:creationId xmlns:p14="http://schemas.microsoft.com/office/powerpoint/2010/main" val="381222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dirty="0">
                <a:solidFill>
                  <a:schemeClr val="tx1"/>
                </a:solidFill>
                <a:latin typeface="+mn-lt"/>
                <a:ea typeface="+mn-ea"/>
                <a:cs typeface="+mn-cs"/>
              </a:rPr>
              <a:t>Revenons maintenant à notre feuille de route concernant la modernisation de nos clients et voyons comment nos outils s’y intègrent. </a:t>
            </a:r>
          </a:p>
        </p:txBody>
      </p:sp>
      <p:sp>
        <p:nvSpPr>
          <p:cNvPr id="4" name="Slide Number Placeholder 3"/>
          <p:cNvSpPr>
            <a:spLocks noGrp="1"/>
          </p:cNvSpPr>
          <p:nvPr>
            <p:ph type="sldNum" sz="quarter" idx="10"/>
          </p:nvPr>
        </p:nvSpPr>
        <p:spPr/>
        <p:txBody>
          <a:bodyPr/>
          <a:lstStyle/>
          <a:p>
            <a:fld id="{88E43D87-642E-41E6-883D-505FADC0F149}" type="slidenum">
              <a:rPr lang="en-CA" smtClean="0"/>
              <a:t>23</a:t>
            </a:fld>
            <a:endParaRPr lang="en-CA"/>
          </a:p>
        </p:txBody>
      </p:sp>
    </p:spTree>
    <p:extLst>
      <p:ext uri="{BB962C8B-B14F-4D97-AF65-F5344CB8AC3E}">
        <p14:creationId xmlns:p14="http://schemas.microsoft.com/office/powerpoint/2010/main" val="2606728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a:solidFill>
                  <a:schemeClr val="tx1"/>
                </a:solidFill>
                <a:effectLst/>
                <a:latin typeface="+mn-lt"/>
                <a:ea typeface="+mn-ea"/>
                <a:cs typeface="+mn-cs"/>
              </a:rPr>
              <a:t>Afin d’acquérir</a:t>
            </a:r>
            <a:r>
              <a:rPr lang="fr-FR" sz="1200" b="0" i="0" kern="1200" baseline="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une connaissance générale du </a:t>
            </a:r>
            <a:r>
              <a:rPr lang="fr-FR" sz="1200" b="0" i="0" kern="1200" dirty="0" err="1">
                <a:solidFill>
                  <a:schemeClr val="tx1"/>
                </a:solidFill>
                <a:effectLst/>
                <a:latin typeface="+mn-lt"/>
                <a:ea typeface="+mn-ea"/>
                <a:cs typeface="+mn-cs"/>
              </a:rPr>
              <a:t>GCworkplace</a:t>
            </a:r>
            <a:r>
              <a:rPr lang="fr-FR" sz="1200" b="0" i="0" kern="1200" dirty="0">
                <a:solidFill>
                  <a:schemeClr val="tx1"/>
                </a:solidFill>
                <a:effectLst/>
                <a:latin typeface="+mn-lt"/>
                <a:ea typeface="+mn-ea"/>
                <a:cs typeface="+mn-cs"/>
              </a:rPr>
              <a:t>, différentes ressources sont disponibles sur la page </a:t>
            </a:r>
            <a:r>
              <a:rPr lang="fr-FR" sz="1200" b="0" i="0" kern="1200" dirty="0" err="1">
                <a:solidFill>
                  <a:schemeClr val="tx1"/>
                </a:solidFill>
                <a:effectLst/>
                <a:latin typeface="+mn-lt"/>
                <a:ea typeface="+mn-ea"/>
                <a:cs typeface="+mn-cs"/>
              </a:rPr>
              <a:t>Gcworkplace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Gcpedia</a:t>
            </a:r>
            <a:r>
              <a:rPr lang="fr-FR" sz="1200" b="0" i="0" kern="1200" dirty="0">
                <a:solidFill>
                  <a:schemeClr val="tx1"/>
                </a:solidFill>
                <a:effectLst/>
                <a:latin typeface="+mn-lt"/>
                <a:ea typeface="+mn-ea"/>
                <a:cs typeface="+mn-cs"/>
              </a:rPr>
              <a:t>. La collection d’histoires de projets est une collection d'histoires sur les lieux de travail récemment modernisés. Vous pouvez explorer et en apprendre davantage sur ces lieux de travail à travers différents points de vue: les dirigeants, les membres de l'équipe de projet et, surtout, les employés qui changent leur façon de travailler. </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La section Témoignages est une série de témoignages sous forme de courts textes, vidéos ou photos créés par des employés de GC pour des employés de GC. </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La playlist </a:t>
            </a:r>
            <a:r>
              <a:rPr lang="fr-FR" sz="1200" b="0" i="0" kern="1200" dirty="0" err="1">
                <a:solidFill>
                  <a:schemeClr val="tx1"/>
                </a:solidFill>
                <a:effectLst/>
                <a:latin typeface="+mn-lt"/>
                <a:ea typeface="+mn-ea"/>
                <a:cs typeface="+mn-cs"/>
              </a:rPr>
              <a:t>youtube</a:t>
            </a:r>
            <a:r>
              <a:rPr lang="fr-FR" sz="1200" b="0" i="0" kern="1200" dirty="0">
                <a:solidFill>
                  <a:schemeClr val="tx1"/>
                </a:solidFill>
                <a:effectLst/>
                <a:latin typeface="+mn-lt"/>
                <a:ea typeface="+mn-ea"/>
                <a:cs typeface="+mn-cs"/>
              </a:rPr>
              <a:t> est une série de courtes vidéos (2 à 4 minutes) sur différentes expériences de </a:t>
            </a:r>
            <a:r>
              <a:rPr lang="fr-FR" sz="1200" b="0" i="0" kern="1200" dirty="0" err="1">
                <a:solidFill>
                  <a:schemeClr val="tx1"/>
                </a:solidFill>
                <a:effectLst/>
                <a:latin typeface="+mn-lt"/>
                <a:ea typeface="+mn-ea"/>
                <a:cs typeface="+mn-cs"/>
              </a:rPr>
              <a:t>Gcworkplace</a:t>
            </a:r>
            <a:r>
              <a:rPr lang="fr-FR" sz="1200" b="0" i="0" kern="1200" dirty="0">
                <a:solidFill>
                  <a:schemeClr val="tx1"/>
                </a:solidFill>
                <a:effectLst/>
                <a:latin typeface="+mn-lt"/>
                <a:ea typeface="+mn-ea"/>
                <a:cs typeface="+mn-cs"/>
              </a:rPr>
              <a:t>.</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 Centre d'innovation</a:t>
            </a:r>
            <a:r>
              <a:rPr lang="fr-FR" sz="1200" b="0" i="0" kern="1200" baseline="0" dirty="0">
                <a:solidFill>
                  <a:schemeClr val="tx1"/>
                </a:solidFill>
                <a:effectLst/>
                <a:latin typeface="+mn-lt"/>
                <a:ea typeface="+mn-ea"/>
                <a:cs typeface="+mn-cs"/>
              </a:rPr>
              <a:t> Milieu de travail GC</a:t>
            </a:r>
            <a:r>
              <a:rPr lang="fr-FR" sz="1200" b="0" i="0" kern="1200" dirty="0">
                <a:solidFill>
                  <a:schemeClr val="tx1"/>
                </a:solidFill>
                <a:effectLst/>
                <a:latin typeface="+mn-lt"/>
                <a:ea typeface="+mn-ea"/>
                <a:cs typeface="+mn-cs"/>
              </a:rPr>
              <a:t> est situé au 191, Place du Portage et son mandat est de favoriser le transfert des connaissances et l'innovation ainsi que de développer de nouveaux concepts et outils pour le lieu de travail du gouvernement du Canada (GC) en collaboration avec les ministères, les organismes et les partenaires externes du GC. Le Centre propose des visites, des formations, des ateliers, et vous pouvez également y organiser des réunions! (pré-</a:t>
            </a:r>
            <a:r>
              <a:rPr lang="fr-FR" sz="1200" b="0" i="0" kern="1200" dirty="0" err="1">
                <a:solidFill>
                  <a:schemeClr val="tx1"/>
                </a:solidFill>
                <a:effectLst/>
                <a:latin typeface="+mn-lt"/>
                <a:ea typeface="+mn-ea"/>
                <a:cs typeface="+mn-cs"/>
              </a:rPr>
              <a:t>covid</a:t>
            </a:r>
            <a:r>
              <a:rPr lang="fr-FR" sz="1200" b="0" i="0" kern="1200" dirty="0">
                <a:solidFill>
                  <a:schemeClr val="tx1"/>
                </a:solidFill>
                <a:effectLst/>
                <a:latin typeface="+mn-lt"/>
                <a:ea typeface="+mn-ea"/>
                <a:cs typeface="+mn-cs"/>
              </a:rPr>
              <a:t>) </a:t>
            </a:r>
          </a:p>
          <a:p>
            <a:endParaRPr lang="fr-FR" sz="1200" b="0" i="0" kern="1200" dirty="0">
              <a:solidFill>
                <a:schemeClr val="tx1"/>
              </a:solidFill>
              <a:effectLst/>
              <a:latin typeface="+mn-lt"/>
              <a:ea typeface="+mn-ea"/>
              <a:cs typeface="+mn-cs"/>
            </a:endParaRPr>
          </a:p>
          <a:p>
            <a:r>
              <a:rPr lang="fr-FR" sz="1200" b="0" i="0" kern="1200" dirty="0" err="1">
                <a:solidFill>
                  <a:schemeClr val="tx1"/>
                </a:solidFill>
                <a:effectLst/>
                <a:latin typeface="+mn-lt"/>
                <a:ea typeface="+mn-ea"/>
                <a:cs typeface="+mn-cs"/>
              </a:rPr>
              <a:t>Gccotravail</a:t>
            </a:r>
            <a:r>
              <a:rPr lang="fr-FR" sz="1200" b="0" i="0" kern="1200" dirty="0">
                <a:solidFill>
                  <a:schemeClr val="tx1"/>
                </a:solidFill>
                <a:effectLst/>
                <a:latin typeface="+mn-lt"/>
                <a:ea typeface="+mn-ea"/>
                <a:cs typeface="+mn-cs"/>
              </a:rPr>
              <a:t>: il y a 5 emplacements de </a:t>
            </a:r>
            <a:r>
              <a:rPr lang="fr-FR" sz="1200" b="0" i="0" kern="1200" dirty="0" err="1">
                <a:solidFill>
                  <a:schemeClr val="tx1"/>
                </a:solidFill>
                <a:effectLst/>
                <a:latin typeface="+mn-lt"/>
                <a:ea typeface="+mn-ea"/>
                <a:cs typeface="+mn-cs"/>
              </a:rPr>
              <a:t>cotravail</a:t>
            </a:r>
            <a:r>
              <a:rPr lang="fr-FR" sz="1200" b="0" i="0" kern="1200" dirty="0">
                <a:solidFill>
                  <a:schemeClr val="tx1"/>
                </a:solidFill>
                <a:effectLst/>
                <a:latin typeface="+mn-lt"/>
                <a:ea typeface="+mn-ea"/>
                <a:cs typeface="+mn-cs"/>
              </a:rPr>
              <a:t> GC à travers la RCN. </a:t>
            </a:r>
            <a:r>
              <a:rPr lang="fr-FR" sz="1200" b="0" i="0" kern="1200" dirty="0" err="1">
                <a:solidFill>
                  <a:schemeClr val="tx1"/>
                </a:solidFill>
                <a:effectLst/>
                <a:latin typeface="+mn-lt"/>
                <a:ea typeface="+mn-ea"/>
                <a:cs typeface="+mn-cs"/>
              </a:rPr>
              <a:t>GCcotravail</a:t>
            </a:r>
            <a:r>
              <a:rPr lang="fr-FR" sz="1200" b="0" i="0" kern="1200" dirty="0">
                <a:solidFill>
                  <a:schemeClr val="tx1"/>
                </a:solidFill>
                <a:effectLst/>
                <a:latin typeface="+mn-lt"/>
                <a:ea typeface="+mn-ea"/>
                <a:cs typeface="+mn-cs"/>
              </a:rPr>
              <a:t> est un lieu de travail commun (ou partagé) du GC où les employés du GC peuvent travailler comme une alternative à leur domicile ou à leur lieu de travail central habituel, ou comme point de contact entre les réunions. Ils soutiennent la vision de Milieu</a:t>
            </a:r>
            <a:r>
              <a:rPr lang="fr-FR" sz="1200" b="0" i="0" kern="1200" baseline="0" dirty="0">
                <a:solidFill>
                  <a:schemeClr val="tx1"/>
                </a:solidFill>
                <a:effectLst/>
                <a:latin typeface="+mn-lt"/>
                <a:ea typeface="+mn-ea"/>
                <a:cs typeface="+mn-cs"/>
              </a:rPr>
              <a:t> de travail GC</a:t>
            </a:r>
            <a:r>
              <a:rPr lang="fr-FR" sz="1200" b="0" i="0" kern="1200" dirty="0">
                <a:solidFill>
                  <a:schemeClr val="tx1"/>
                </a:solidFill>
                <a:effectLst/>
                <a:latin typeface="+mn-lt"/>
                <a:ea typeface="+mn-ea"/>
                <a:cs typeface="+mn-cs"/>
              </a:rPr>
              <a:t> et offrent aux clients des opportunités de réaliser la vision de Milieu</a:t>
            </a:r>
            <a:r>
              <a:rPr lang="fr-FR" sz="1200" b="0" i="0" kern="1200" baseline="0" dirty="0">
                <a:solidFill>
                  <a:schemeClr val="tx1"/>
                </a:solidFill>
                <a:effectLst/>
                <a:latin typeface="+mn-lt"/>
                <a:ea typeface="+mn-ea"/>
                <a:cs typeface="+mn-cs"/>
              </a:rPr>
              <a:t> de travail GC</a:t>
            </a:r>
            <a:r>
              <a:rPr lang="fr-FR" sz="1200" b="0" i="0" kern="1200" dirty="0">
                <a:solidFill>
                  <a:schemeClr val="tx1"/>
                </a:solidFill>
                <a:effectLst/>
                <a:latin typeface="+mn-lt"/>
                <a:ea typeface="+mn-ea"/>
                <a:cs typeface="+mn-cs"/>
              </a:rPr>
              <a:t>. En raison de COVID, tous les sites </a:t>
            </a:r>
            <a:r>
              <a:rPr lang="fr-FR" sz="1200" b="0" i="0" kern="1200" dirty="0" err="1">
                <a:solidFill>
                  <a:schemeClr val="tx1"/>
                </a:solidFill>
                <a:effectLst/>
                <a:latin typeface="+mn-lt"/>
                <a:ea typeface="+mn-ea"/>
                <a:cs typeface="+mn-cs"/>
              </a:rPr>
              <a:t>Gccotravail</a:t>
            </a:r>
            <a:r>
              <a:rPr lang="fr-FR" sz="1200" b="0" i="0" kern="1200" dirty="0">
                <a:solidFill>
                  <a:schemeClr val="tx1"/>
                </a:solidFill>
                <a:effectLst/>
                <a:latin typeface="+mn-lt"/>
                <a:ea typeface="+mn-ea"/>
                <a:cs typeface="+mn-cs"/>
              </a:rPr>
              <a:t> sont actuellement fermés.</a:t>
            </a:r>
          </a:p>
          <a:p>
            <a:r>
              <a:rPr lang="fr-FR" sz="1200" b="0" i="0" kern="1200" dirty="0">
                <a:solidFill>
                  <a:schemeClr val="tx1"/>
                </a:solidFill>
                <a:effectLst/>
                <a:latin typeface="+mn-lt"/>
                <a:ea typeface="+mn-ea"/>
                <a:cs typeface="+mn-cs"/>
              </a:rPr>
              <a:t>L’Académie Milieu de travail GC est le «Hub» pour tout ce qui concerne Milieu</a:t>
            </a:r>
            <a:r>
              <a:rPr lang="fr-FR" sz="1200" b="0" i="0" kern="1200" baseline="0" dirty="0">
                <a:solidFill>
                  <a:schemeClr val="tx1"/>
                </a:solidFill>
                <a:effectLst/>
                <a:latin typeface="+mn-lt"/>
                <a:ea typeface="+mn-ea"/>
                <a:cs typeface="+mn-cs"/>
              </a:rPr>
              <a:t> de travail GC</a:t>
            </a:r>
            <a:r>
              <a:rPr lang="fr-FR" sz="1200" b="0" i="0" kern="1200" dirty="0">
                <a:solidFill>
                  <a:schemeClr val="tx1"/>
                </a:solidFill>
                <a:effectLst/>
                <a:latin typeface="+mn-lt"/>
                <a:ea typeface="+mn-ea"/>
                <a:cs typeface="+mn-cs"/>
              </a:rPr>
              <a:t>. Nous avons commencé ce voyage en créant un environnement d'apprentissage en milieu de travail du GC pour les fonctionnaires afin que chacun puisse être informé de la nouvelle conception, des changements novateurs et de la façon de naviguer dans un nouvel environnement. Il existe une feuille de route d'apprentissage pour tous les groupes: employés, managers, dirigeants et designers. Cette plateforme comprendra à terme des ateliers et des visites virtuelles.</a:t>
            </a:r>
            <a:endParaRPr lang="fr-CA" baseline="0" dirty="0"/>
          </a:p>
        </p:txBody>
      </p:sp>
      <p:sp>
        <p:nvSpPr>
          <p:cNvPr id="4" name="Slide Number Placeholder 3"/>
          <p:cNvSpPr>
            <a:spLocks noGrp="1"/>
          </p:cNvSpPr>
          <p:nvPr>
            <p:ph type="sldNum" sz="quarter" idx="10"/>
          </p:nvPr>
        </p:nvSpPr>
        <p:spPr/>
        <p:txBody>
          <a:bodyPr/>
          <a:lstStyle/>
          <a:p>
            <a:fld id="{11F9BAFD-0AFE-FC47-B839-C833EEBF7ECA}" type="slidenum">
              <a:rPr lang="en-US" smtClean="0"/>
              <a:t>24</a:t>
            </a:fld>
            <a:endParaRPr lang="en-US" dirty="0"/>
          </a:p>
        </p:txBody>
      </p:sp>
    </p:spTree>
    <p:extLst>
      <p:ext uri="{BB962C8B-B14F-4D97-AF65-F5344CB8AC3E}">
        <p14:creationId xmlns:p14="http://schemas.microsoft.com/office/powerpoint/2010/main" val="528696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200" dirty="0">
                <a:solidFill>
                  <a:srgbClr val="000000"/>
                </a:solidFill>
                <a:effectLst/>
                <a:latin typeface="Calibri" panose="020F0502020204030204" pitchFamily="34" charset="0"/>
                <a:ea typeface="+mn-ea"/>
                <a:cs typeface="+mn-cs"/>
              </a:rPr>
              <a:t>La </a:t>
            </a:r>
            <a:r>
              <a:rPr lang="en-CA" sz="1800" kern="1200" dirty="0" err="1">
                <a:solidFill>
                  <a:srgbClr val="000000"/>
                </a:solidFill>
                <a:effectLst/>
                <a:latin typeface="Calibri" panose="020F0502020204030204" pitchFamily="34" charset="0"/>
                <a:ea typeface="+mn-ea"/>
                <a:cs typeface="+mn-cs"/>
              </a:rPr>
              <a:t>présentation</a:t>
            </a:r>
            <a:r>
              <a:rPr lang="en-CA" sz="1800" kern="1200" dirty="0">
                <a:solidFill>
                  <a:srgbClr val="000000"/>
                </a:solidFill>
                <a:effectLst/>
                <a:latin typeface="Calibri" panose="020F0502020204030204" pitchFamily="34" charset="0"/>
                <a:ea typeface="+mn-ea"/>
                <a:cs typeface="+mn-cs"/>
              </a:rPr>
              <a:t> de </a:t>
            </a:r>
            <a:r>
              <a:rPr lang="en-CA" sz="1800" kern="1200" dirty="0" err="1">
                <a:solidFill>
                  <a:srgbClr val="000000"/>
                </a:solidFill>
                <a:effectLst/>
                <a:latin typeface="Calibri" panose="020F0502020204030204" pitchFamily="34" charset="0"/>
                <a:ea typeface="+mn-ea"/>
                <a:cs typeface="+mn-cs"/>
              </a:rPr>
              <a:t>sensibilisation</a:t>
            </a:r>
            <a:r>
              <a:rPr lang="en-CA" sz="1800" kern="1200" dirty="0">
                <a:solidFill>
                  <a:srgbClr val="000000"/>
                </a:solidFill>
                <a:effectLst/>
                <a:latin typeface="Calibri" panose="020F0502020204030204" pitchFamily="34" charset="0"/>
                <a:ea typeface="+mn-ea"/>
                <a:cs typeface="+mn-cs"/>
              </a:rPr>
              <a:t> et </a:t>
            </a:r>
            <a:r>
              <a:rPr lang="en-CA" sz="1800" kern="1200" dirty="0" err="1">
                <a:solidFill>
                  <a:srgbClr val="000000"/>
                </a:solidFill>
                <a:effectLst/>
                <a:latin typeface="Calibri" panose="020F0502020204030204" pitchFamily="34" charset="0"/>
                <a:ea typeface="+mn-ea"/>
                <a:cs typeface="+mn-cs"/>
              </a:rPr>
              <a:t>d’engagement</a:t>
            </a:r>
            <a:r>
              <a:rPr lang="en-CA" sz="1800" kern="1200" dirty="0">
                <a:solidFill>
                  <a:srgbClr val="000000"/>
                </a:solidFill>
                <a:effectLst/>
                <a:latin typeface="Calibri" panose="020F0502020204030204" pitchFamily="34" charset="0"/>
                <a:ea typeface="+mn-ea"/>
                <a:cs typeface="+mn-cs"/>
              </a:rPr>
              <a:t> </a:t>
            </a:r>
            <a:r>
              <a:rPr lang="en-CA" sz="1800" kern="1200" dirty="0" err="1">
                <a:solidFill>
                  <a:srgbClr val="000000"/>
                </a:solidFill>
                <a:effectLst/>
                <a:latin typeface="Calibri" panose="020F0502020204030204" pitchFamily="34" charset="0"/>
                <a:ea typeface="+mn-ea"/>
                <a:cs typeface="+mn-cs"/>
              </a:rPr>
              <a:t>est</a:t>
            </a:r>
            <a:r>
              <a:rPr lang="en-CA" sz="1800" kern="1200" dirty="0">
                <a:solidFill>
                  <a:srgbClr val="000000"/>
                </a:solidFill>
                <a:effectLst/>
                <a:latin typeface="Calibri" panose="020F0502020204030204" pitchFamily="34" charset="0"/>
                <a:ea typeface="+mn-ea"/>
                <a:cs typeface="+mn-cs"/>
              </a:rPr>
              <a:t> </a:t>
            </a:r>
            <a:r>
              <a:rPr lang="en-CA" sz="1800" kern="1200" dirty="0" err="1">
                <a:solidFill>
                  <a:srgbClr val="000000"/>
                </a:solidFill>
                <a:effectLst/>
                <a:latin typeface="Calibri" panose="020F0502020204030204" pitchFamily="34" charset="0"/>
                <a:ea typeface="+mn-ea"/>
                <a:cs typeface="+mn-cs"/>
              </a:rPr>
              <a:t>une</a:t>
            </a:r>
            <a:r>
              <a:rPr lang="en-CA" sz="1800" kern="1200" dirty="0">
                <a:solidFill>
                  <a:srgbClr val="000000"/>
                </a:solidFill>
                <a:effectLst/>
                <a:latin typeface="Calibri" panose="020F0502020204030204" pitchFamily="34" charset="0"/>
                <a:ea typeface="+mn-ea"/>
                <a:cs typeface="+mn-cs"/>
              </a:rPr>
              <a:t> 1</a:t>
            </a:r>
            <a:r>
              <a:rPr lang="en-CA" sz="1800" kern="1200" baseline="30000" dirty="0">
                <a:solidFill>
                  <a:srgbClr val="000000"/>
                </a:solidFill>
                <a:effectLst/>
                <a:latin typeface="Calibri" panose="020F0502020204030204" pitchFamily="34" charset="0"/>
                <a:ea typeface="+mn-ea"/>
                <a:cs typeface="+mn-cs"/>
              </a:rPr>
              <a:t>re</a:t>
            </a:r>
            <a:r>
              <a:rPr lang="en-CA" sz="1800" kern="1200" dirty="0">
                <a:solidFill>
                  <a:srgbClr val="000000"/>
                </a:solidFill>
                <a:effectLst/>
                <a:latin typeface="Calibri" panose="020F0502020204030204" pitchFamily="34" charset="0"/>
                <a:ea typeface="+mn-ea"/>
                <a:cs typeface="+mn-cs"/>
              </a:rPr>
              <a:t> </a:t>
            </a:r>
            <a:r>
              <a:rPr lang="en-CA" sz="1800" kern="1200" dirty="0" err="1">
                <a:solidFill>
                  <a:srgbClr val="000000"/>
                </a:solidFill>
                <a:effectLst/>
                <a:latin typeface="Calibri" panose="020F0502020204030204" pitchFamily="34" charset="0"/>
                <a:ea typeface="+mn-ea"/>
                <a:cs typeface="+mn-cs"/>
              </a:rPr>
              <a:t>présentation</a:t>
            </a:r>
            <a:r>
              <a:rPr lang="en-CA" sz="1800" kern="1200" dirty="0">
                <a:solidFill>
                  <a:srgbClr val="000000"/>
                </a:solidFill>
                <a:effectLst/>
                <a:latin typeface="Calibri" panose="020F0502020204030204" pitchFamily="34" charset="0"/>
                <a:ea typeface="+mn-ea"/>
                <a:cs typeface="+mn-cs"/>
              </a:rPr>
              <a:t>, qui sera </a:t>
            </a:r>
            <a:r>
              <a:rPr lang="en-CA" sz="1800" kern="1200" dirty="0" err="1">
                <a:solidFill>
                  <a:srgbClr val="000000"/>
                </a:solidFill>
                <a:effectLst/>
                <a:latin typeface="Calibri" panose="020F0502020204030204" pitchFamily="34" charset="0"/>
                <a:ea typeface="+mn-ea"/>
                <a:cs typeface="+mn-cs"/>
              </a:rPr>
              <a:t>suivie</a:t>
            </a:r>
            <a:r>
              <a:rPr lang="en-CA" sz="1800" kern="1200" dirty="0">
                <a:solidFill>
                  <a:srgbClr val="000000"/>
                </a:solidFill>
                <a:effectLst/>
                <a:latin typeface="Calibri" panose="020F0502020204030204" pitchFamily="34" charset="0"/>
                <a:ea typeface="+mn-ea"/>
                <a:cs typeface="+mn-cs"/>
              </a:rPr>
              <a:t> </a:t>
            </a:r>
            <a:r>
              <a:rPr lang="en-CA" sz="1800" kern="1200" dirty="0" err="1">
                <a:solidFill>
                  <a:srgbClr val="000000"/>
                </a:solidFill>
                <a:effectLst/>
                <a:latin typeface="Calibri" panose="020F0502020204030204" pitchFamily="34" charset="0"/>
                <a:ea typeface="+mn-ea"/>
                <a:cs typeface="+mn-cs"/>
              </a:rPr>
              <a:t>en</a:t>
            </a:r>
            <a:r>
              <a:rPr lang="en-CA" sz="1800" kern="1200" dirty="0">
                <a:solidFill>
                  <a:srgbClr val="000000"/>
                </a:solidFill>
                <a:effectLst/>
                <a:latin typeface="Calibri" panose="020F0502020204030204" pitchFamily="34" charset="0"/>
                <a:ea typeface="+mn-ea"/>
                <a:cs typeface="+mn-cs"/>
              </a:rPr>
              <a:t> </a:t>
            </a:r>
            <a:r>
              <a:rPr lang="en-CA" sz="1800" kern="1200" dirty="0" err="1">
                <a:solidFill>
                  <a:srgbClr val="000000"/>
                </a:solidFill>
                <a:effectLst/>
                <a:latin typeface="Calibri" panose="020F0502020204030204" pitchFamily="34" charset="0"/>
                <a:ea typeface="+mn-ea"/>
                <a:cs typeface="+mn-cs"/>
              </a:rPr>
              <a:t>général</a:t>
            </a:r>
            <a:r>
              <a:rPr lang="en-CA" sz="1800" kern="1200" dirty="0">
                <a:solidFill>
                  <a:srgbClr val="000000"/>
                </a:solidFill>
                <a:effectLst/>
                <a:latin typeface="Calibri" panose="020F0502020204030204" pitchFamily="34" charset="0"/>
                <a:ea typeface="+mn-ea"/>
                <a:cs typeface="+mn-cs"/>
              </a:rPr>
              <a:t> </a:t>
            </a:r>
            <a:r>
              <a:rPr lang="en-CA" sz="1800" kern="1200" dirty="0" err="1">
                <a:solidFill>
                  <a:srgbClr val="000000"/>
                </a:solidFill>
                <a:effectLst/>
                <a:latin typeface="Calibri" panose="020F0502020204030204" pitchFamily="34" charset="0"/>
                <a:ea typeface="+mn-ea"/>
                <a:cs typeface="+mn-cs"/>
              </a:rPr>
              <a:t>d’une</a:t>
            </a:r>
            <a:r>
              <a:rPr lang="en-CA" sz="1800" kern="1200" dirty="0">
                <a:solidFill>
                  <a:srgbClr val="000000"/>
                </a:solidFill>
                <a:effectLst/>
                <a:latin typeface="Calibri" panose="020F0502020204030204" pitchFamily="34" charset="0"/>
                <a:ea typeface="+mn-ea"/>
                <a:cs typeface="+mn-cs"/>
              </a:rPr>
              <a:t> </a:t>
            </a:r>
            <a:r>
              <a:rPr lang="en-CA" sz="1800" kern="1200" dirty="0" err="1">
                <a:solidFill>
                  <a:srgbClr val="000000"/>
                </a:solidFill>
                <a:effectLst/>
                <a:latin typeface="Calibri" panose="020F0502020204030204" pitchFamily="34" charset="0"/>
                <a:ea typeface="+mn-ea"/>
                <a:cs typeface="+mn-cs"/>
              </a:rPr>
              <a:t>présentation</a:t>
            </a:r>
            <a:r>
              <a:rPr lang="en-CA" sz="1800" kern="1200" dirty="0">
                <a:solidFill>
                  <a:srgbClr val="000000"/>
                </a:solidFill>
                <a:effectLst/>
                <a:latin typeface="Calibri" panose="020F0502020204030204" pitchFamily="34" charset="0"/>
                <a:ea typeface="+mn-ea"/>
                <a:cs typeface="+mn-cs"/>
              </a:rPr>
              <a:t> plus </a:t>
            </a:r>
            <a:r>
              <a:rPr lang="en-CA" sz="1800" kern="1200" dirty="0" err="1">
                <a:solidFill>
                  <a:srgbClr val="000000"/>
                </a:solidFill>
                <a:effectLst/>
                <a:latin typeface="Calibri" panose="020F0502020204030204" pitchFamily="34" charset="0"/>
                <a:ea typeface="+mn-ea"/>
                <a:cs typeface="+mn-cs"/>
              </a:rPr>
              <a:t>en</a:t>
            </a:r>
            <a:r>
              <a:rPr lang="en-CA" sz="1800" kern="1200" dirty="0">
                <a:solidFill>
                  <a:srgbClr val="000000"/>
                </a:solidFill>
                <a:effectLst/>
                <a:latin typeface="Calibri" panose="020F0502020204030204" pitchFamily="34" charset="0"/>
                <a:ea typeface="+mn-ea"/>
                <a:cs typeface="+mn-cs"/>
              </a:rPr>
              <a:t> </a:t>
            </a:r>
            <a:r>
              <a:rPr lang="en-CA" sz="1800" kern="1200" dirty="0" err="1">
                <a:solidFill>
                  <a:srgbClr val="000000"/>
                </a:solidFill>
                <a:effectLst/>
                <a:latin typeface="Calibri" panose="020F0502020204030204" pitchFamily="34" charset="0"/>
                <a:ea typeface="+mn-ea"/>
                <a:cs typeface="+mn-cs"/>
              </a:rPr>
              <a:t>détail</a:t>
            </a:r>
            <a:r>
              <a:rPr lang="en-CA" sz="1800" kern="1200" dirty="0">
                <a:solidFill>
                  <a:srgbClr val="000000"/>
                </a:solidFill>
                <a:effectLst/>
                <a:latin typeface="Calibri" panose="020F0502020204030204" pitchFamily="34" charset="0"/>
                <a:ea typeface="+mn-ea"/>
                <a:cs typeface="+mn-cs"/>
              </a:rPr>
              <a:t> de T&amp;H, </a:t>
            </a:r>
            <a:r>
              <a:rPr lang="en-CA" sz="1800" kern="1200" dirty="0" err="1">
                <a:solidFill>
                  <a:srgbClr val="000000"/>
                </a:solidFill>
                <a:effectLst/>
                <a:latin typeface="Calibri" panose="020F0502020204030204" pitchFamily="34" charset="0"/>
                <a:ea typeface="+mn-ea"/>
                <a:cs typeface="+mn-cs"/>
              </a:rPr>
              <a:t>incluant</a:t>
            </a:r>
            <a:r>
              <a:rPr lang="en-CA" sz="1800" kern="1200" dirty="0">
                <a:solidFill>
                  <a:srgbClr val="000000"/>
                </a:solidFill>
                <a:effectLst/>
                <a:latin typeface="Calibri" panose="020F0502020204030204" pitchFamily="34" charset="0"/>
                <a:ea typeface="+mn-ea"/>
                <a:cs typeface="+mn-cs"/>
              </a:rPr>
              <a:t> </a:t>
            </a:r>
            <a:r>
              <a:rPr lang="en-CA" sz="1800" kern="1200" dirty="0" err="1">
                <a:solidFill>
                  <a:srgbClr val="000000"/>
                </a:solidFill>
                <a:effectLst/>
                <a:latin typeface="Calibri" panose="020F0502020204030204" pitchFamily="34" charset="0"/>
                <a:ea typeface="+mn-ea"/>
                <a:cs typeface="+mn-cs"/>
              </a:rPr>
              <a:t>une</a:t>
            </a:r>
            <a:r>
              <a:rPr lang="en-CA" sz="1800" kern="1200" dirty="0">
                <a:solidFill>
                  <a:srgbClr val="000000"/>
                </a:solidFill>
                <a:effectLst/>
                <a:latin typeface="Calibri" panose="020F0502020204030204" pitchFamily="34" charset="0"/>
                <a:ea typeface="+mn-ea"/>
                <a:cs typeface="+mn-cs"/>
              </a:rPr>
              <a:t> description de </a:t>
            </a:r>
            <a:r>
              <a:rPr lang="en-CA" sz="1800" kern="1200" dirty="0" err="1">
                <a:solidFill>
                  <a:srgbClr val="000000"/>
                </a:solidFill>
                <a:effectLst/>
                <a:latin typeface="Calibri" panose="020F0502020204030204" pitchFamily="34" charset="0"/>
                <a:ea typeface="+mn-ea"/>
                <a:cs typeface="+mn-cs"/>
              </a:rPr>
              <a:t>nos</a:t>
            </a:r>
            <a:r>
              <a:rPr lang="en-CA" sz="1800" kern="1200" dirty="0">
                <a:solidFill>
                  <a:srgbClr val="000000"/>
                </a:solidFill>
                <a:effectLst/>
                <a:latin typeface="Calibri" panose="020F0502020204030204" pitchFamily="34" charset="0"/>
                <a:ea typeface="+mn-ea"/>
                <a:cs typeface="+mn-cs"/>
              </a:rPr>
              <a:t> </a:t>
            </a:r>
            <a:r>
              <a:rPr lang="en-CA" sz="1800" kern="1200" dirty="0" err="1">
                <a:solidFill>
                  <a:srgbClr val="000000"/>
                </a:solidFill>
                <a:effectLst/>
                <a:latin typeface="Calibri" panose="020F0502020204030204" pitchFamily="34" charset="0"/>
                <a:ea typeface="+mn-ea"/>
                <a:cs typeface="+mn-cs"/>
              </a:rPr>
              <a:t>outils</a:t>
            </a:r>
            <a:r>
              <a:rPr lang="en-CA" sz="1800" kern="1200" dirty="0">
                <a:solidFill>
                  <a:srgbClr val="000000"/>
                </a:solidFill>
                <a:effectLst/>
                <a:latin typeface="Calibri" panose="020F0502020204030204" pitchFamily="34" charset="0"/>
                <a:ea typeface="+mn-ea"/>
                <a:cs typeface="+mn-cs"/>
              </a:rPr>
              <a:t>, </a:t>
            </a:r>
            <a:r>
              <a:rPr lang="en-CA" sz="1800" kern="1200" dirty="0" err="1">
                <a:solidFill>
                  <a:srgbClr val="000000"/>
                </a:solidFill>
                <a:effectLst/>
                <a:latin typeface="Calibri" panose="020F0502020204030204" pitchFamily="34" charset="0"/>
                <a:ea typeface="+mn-ea"/>
                <a:cs typeface="+mn-cs"/>
              </a:rPr>
              <a:t>puis</a:t>
            </a:r>
            <a:r>
              <a:rPr lang="en-CA" sz="1800" kern="1200" dirty="0">
                <a:solidFill>
                  <a:srgbClr val="000000"/>
                </a:solidFill>
                <a:effectLst/>
                <a:latin typeface="Calibri" panose="020F0502020204030204" pitchFamily="34" charset="0"/>
                <a:ea typeface="+mn-ea"/>
                <a:cs typeface="+mn-cs"/>
              </a:rPr>
              <a:t> </a:t>
            </a:r>
            <a:r>
              <a:rPr lang="en-CA" sz="1800" kern="1200" dirty="0" err="1">
                <a:solidFill>
                  <a:srgbClr val="000000"/>
                </a:solidFill>
                <a:effectLst/>
                <a:latin typeface="Calibri" panose="020F0502020204030204" pitchFamily="34" charset="0"/>
                <a:ea typeface="+mn-ea"/>
                <a:cs typeface="+mn-cs"/>
              </a:rPr>
              <a:t>une</a:t>
            </a:r>
            <a:r>
              <a:rPr lang="en-CA" sz="1800" kern="1200" dirty="0">
                <a:solidFill>
                  <a:srgbClr val="000000"/>
                </a:solidFill>
                <a:effectLst/>
                <a:latin typeface="Calibri" panose="020F0502020204030204" pitchFamily="34" charset="0"/>
                <a:ea typeface="+mn-ea"/>
                <a:cs typeface="+mn-cs"/>
              </a:rPr>
              <a:t> de la gestion du </a:t>
            </a:r>
            <a:r>
              <a:rPr lang="en-CA" sz="1800" kern="1200" dirty="0" err="1">
                <a:solidFill>
                  <a:srgbClr val="000000"/>
                </a:solidFill>
                <a:effectLst/>
                <a:latin typeface="Calibri" panose="020F0502020204030204" pitchFamily="34" charset="0"/>
                <a:ea typeface="+mn-ea"/>
                <a:cs typeface="+mn-cs"/>
              </a:rPr>
              <a:t>changement</a:t>
            </a:r>
            <a:r>
              <a:rPr lang="en-CA" sz="1800" kern="1200" dirty="0">
                <a:solidFill>
                  <a:srgbClr val="000000"/>
                </a:solidFill>
                <a:effectLst/>
                <a:latin typeface="Calibri" panose="020F0502020204030204" pitchFamily="34" charset="0"/>
                <a:ea typeface="+mn-ea"/>
                <a:cs typeface="+mn-cs"/>
              </a:rPr>
              <a:t> et </a:t>
            </a:r>
            <a:r>
              <a:rPr lang="en-CA" sz="1800" kern="1200" dirty="0" err="1">
                <a:solidFill>
                  <a:srgbClr val="000000"/>
                </a:solidFill>
                <a:effectLst/>
                <a:latin typeface="Calibri" panose="020F0502020204030204" pitchFamily="34" charset="0"/>
                <a:ea typeface="+mn-ea"/>
                <a:cs typeface="+mn-cs"/>
              </a:rPr>
              <a:t>une</a:t>
            </a:r>
            <a:r>
              <a:rPr lang="en-CA" sz="1800" kern="1200" dirty="0">
                <a:solidFill>
                  <a:srgbClr val="000000"/>
                </a:solidFill>
                <a:effectLst/>
                <a:latin typeface="Calibri" panose="020F0502020204030204" pitchFamily="34" charset="0"/>
                <a:ea typeface="+mn-ea"/>
                <a:cs typeface="+mn-cs"/>
              </a:rPr>
              <a:t> de design </a:t>
            </a:r>
            <a:r>
              <a:rPr lang="en-CA" sz="1800" kern="1200" dirty="0" err="1">
                <a:solidFill>
                  <a:srgbClr val="000000"/>
                </a:solidFill>
                <a:effectLst/>
                <a:latin typeface="Calibri" panose="020F0502020204030204" pitchFamily="34" charset="0"/>
                <a:ea typeface="+mn-ea"/>
                <a:cs typeface="+mn-cs"/>
              </a:rPr>
              <a:t>intérieur</a:t>
            </a:r>
            <a:r>
              <a:rPr lang="fr-CA" baseline="0" dirty="0"/>
              <a:t>. </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25</a:t>
            </a:fld>
            <a:endParaRPr lang="en-US" dirty="0"/>
          </a:p>
        </p:txBody>
      </p:sp>
    </p:spTree>
    <p:extLst>
      <p:ext uri="{BB962C8B-B14F-4D97-AF65-F5344CB8AC3E}">
        <p14:creationId xmlns:p14="http://schemas.microsoft.com/office/powerpoint/2010/main" val="1741086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800" kern="1200" dirty="0">
                <a:solidFill>
                  <a:srgbClr val="000000"/>
                </a:solidFill>
                <a:effectLst/>
                <a:latin typeface="Calibri" panose="020F0502020204030204" pitchFamily="34" charset="0"/>
                <a:ea typeface="+mn-ea"/>
                <a:cs typeface="+mn-cs"/>
              </a:rPr>
              <a:t>Cette présentation nécessite des devoirs de la part du client.  Suivez la liste de contrôle pour une présentation réussie. </a:t>
            </a:r>
            <a:endParaRPr lang="en-CA" sz="1800" dirty="0">
              <a:effectLst/>
              <a:latin typeface="Times New Roman" panose="02020603050405020304" pitchFamily="18" charset="0"/>
              <a:ea typeface="Times New Roman" panose="02020603050405020304" pitchFamily="18" charset="0"/>
            </a:endParaRPr>
          </a:p>
          <a:p>
            <a:endParaRPr lang="fr-CA" baseline="0" dirty="0"/>
          </a:p>
        </p:txBody>
      </p:sp>
      <p:sp>
        <p:nvSpPr>
          <p:cNvPr id="4" name="Slide Number Placeholder 3"/>
          <p:cNvSpPr>
            <a:spLocks noGrp="1"/>
          </p:cNvSpPr>
          <p:nvPr>
            <p:ph type="sldNum" sz="quarter" idx="10"/>
          </p:nvPr>
        </p:nvSpPr>
        <p:spPr/>
        <p:txBody>
          <a:bodyPr/>
          <a:lstStyle/>
          <a:p>
            <a:fld id="{11F9BAFD-0AFE-FC47-B839-C833EEBF7ECA}" type="slidenum">
              <a:rPr lang="en-US" smtClean="0"/>
              <a:t>26</a:t>
            </a:fld>
            <a:endParaRPr lang="en-US" dirty="0"/>
          </a:p>
        </p:txBody>
      </p:sp>
    </p:spTree>
    <p:extLst>
      <p:ext uri="{BB962C8B-B14F-4D97-AF65-F5344CB8AC3E}">
        <p14:creationId xmlns:p14="http://schemas.microsoft.com/office/powerpoint/2010/main" val="2647817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création d’une vision est une étape cruciale de votre parcours, elle permettra de prendre des décisions clés en matière de gestion du changement, de conception et d’engagement des parties prenantes tout au long du processus. </a:t>
            </a:r>
          </a:p>
          <a:p>
            <a:r>
              <a:rPr lang="fr-FR" dirty="0"/>
              <a:t>Ce tableau de vision est là</a:t>
            </a:r>
            <a:r>
              <a:rPr lang="fr-FR" baseline="0" dirty="0"/>
              <a:t> pour </a:t>
            </a:r>
            <a:r>
              <a:rPr lang="fr-FR" dirty="0"/>
              <a:t>vous aider à créer votre énoncé de vision (8e sur 10 de l’étape de l’outil de vision)</a:t>
            </a:r>
          </a:p>
        </p:txBody>
      </p:sp>
      <p:sp>
        <p:nvSpPr>
          <p:cNvPr id="4" name="Slide Number Placeholder 3"/>
          <p:cNvSpPr>
            <a:spLocks noGrp="1"/>
          </p:cNvSpPr>
          <p:nvPr>
            <p:ph type="sldNum" sz="quarter" idx="10"/>
          </p:nvPr>
        </p:nvSpPr>
        <p:spPr/>
        <p:txBody>
          <a:bodyPr/>
          <a:lstStyle/>
          <a:p>
            <a:fld id="{11F9BAFD-0AFE-FC47-B839-C833EEBF7ECA}" type="slidenum">
              <a:rPr lang="en-US" smtClean="0"/>
              <a:t>27</a:t>
            </a:fld>
            <a:endParaRPr lang="en-US" dirty="0"/>
          </a:p>
        </p:txBody>
      </p:sp>
    </p:spTree>
    <p:extLst>
      <p:ext uri="{BB962C8B-B14F-4D97-AF65-F5344CB8AC3E}">
        <p14:creationId xmlns:p14="http://schemas.microsoft.com/office/powerpoint/2010/main" val="462308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Dans ce Guide, vous trouverez des activités et des outils qui vous aideront à vous situer où vous êtes aujourd'hui et quelle devraient être vos priorités pour vous rendre où vous voulez être demain et au-delà.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Qui a créé cette vision?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En 2017, un groupe représentatif de SPAC, de SPC, du SCT, de l’ARC, d’IRCC, d’AMC et de Price Waterhouse Cooper (</a:t>
            </a:r>
            <a:r>
              <a:rPr lang="fr-CA" sz="1200" kern="1200" dirty="0" err="1">
                <a:solidFill>
                  <a:schemeClr val="tx1"/>
                </a:solidFill>
                <a:effectLst/>
                <a:latin typeface="+mn-lt"/>
                <a:ea typeface="+mn-ea"/>
                <a:cs typeface="+mn-cs"/>
              </a:rPr>
              <a:t>PwC</a:t>
            </a:r>
            <a:r>
              <a:rPr lang="fr-CA" sz="1200" kern="1200" dirty="0">
                <a:solidFill>
                  <a:schemeClr val="tx1"/>
                </a:solidFill>
                <a:effectLst/>
                <a:latin typeface="+mn-lt"/>
                <a:ea typeface="+mn-ea"/>
                <a:cs typeface="+mn-cs"/>
              </a:rPr>
              <a:t>) a uni ses efforts sur une période de 12 semaines au centre d’expérience numérique de </a:t>
            </a:r>
            <a:r>
              <a:rPr lang="fr-CA" sz="1200" kern="1200" dirty="0" err="1">
                <a:solidFill>
                  <a:schemeClr val="tx1"/>
                </a:solidFill>
                <a:effectLst/>
                <a:latin typeface="+mn-lt"/>
                <a:ea typeface="+mn-ea"/>
                <a:cs typeface="+mn-cs"/>
              </a:rPr>
              <a:t>PwC</a:t>
            </a:r>
            <a:r>
              <a:rPr lang="fr-CA" sz="1200" kern="1200" dirty="0">
                <a:solidFill>
                  <a:schemeClr val="tx1"/>
                </a:solidFill>
                <a:effectLst/>
                <a:latin typeface="+mn-lt"/>
                <a:ea typeface="+mn-ea"/>
                <a:cs typeface="+mn-cs"/>
              </a:rPr>
              <a:t> à Gatineau. Les secteurs de la GI, des TI, des RH, de la sécurité, des installations et de la gestion du changement ont aussi contribué de façon essentielle au processus. En d’autres termes, la vision a été créée par des employés du GC, pour les employés du GC.</a:t>
            </a:r>
            <a:endParaRPr lang="en-CA" sz="1200" kern="1200" dirty="0">
              <a:solidFill>
                <a:schemeClr val="tx1"/>
              </a:solidFill>
              <a:effectLst/>
              <a:latin typeface="+mn-lt"/>
              <a:ea typeface="+mn-ea"/>
              <a:cs typeface="+mn-cs"/>
            </a:endParaRPr>
          </a:p>
          <a:p>
            <a:pPr lvl="0"/>
            <a:endParaRPr lang="fr-CA" sz="1200" b="1"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Quatre personnalités comportementales et un jour dans les parcours de vie</a:t>
            </a:r>
            <a:r>
              <a:rPr lang="fr-CA" sz="1200" kern="1200" dirty="0">
                <a:solidFill>
                  <a:schemeClr val="tx1"/>
                </a:solidFill>
                <a:effectLst/>
                <a:latin typeface="+mn-lt"/>
                <a:ea typeface="+mn-ea"/>
                <a:cs typeface="+mn-cs"/>
              </a:rPr>
              <a:t> : Il s’agit d’un portrait des employés du gouvernement du Canada établi en fonction de leurs besoins, leurs désirs et leur façon de travailler. Même si vous ne vous identifiez pas dans un seul personnage, ils sont utiles, car ils représentent les personnes réelles pour lesquelles Milieu de travail GC est conçu.</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Ils sont soutenus par leur futur état dans </a:t>
            </a:r>
            <a:r>
              <a:rPr lang="fr-CA" sz="1200" i="1" kern="1200" dirty="0">
                <a:solidFill>
                  <a:schemeClr val="tx1"/>
                </a:solidFill>
                <a:effectLst/>
                <a:latin typeface="+mn-lt"/>
                <a:ea typeface="+mn-ea"/>
                <a:cs typeface="+mn-cs"/>
              </a:rPr>
              <a:t>Jour dans les parcours de vie</a:t>
            </a:r>
            <a:r>
              <a:rPr lang="fr-CA" sz="1200" kern="1200" dirty="0">
                <a:solidFill>
                  <a:schemeClr val="tx1"/>
                </a:solidFill>
                <a:effectLst/>
                <a:latin typeface="+mn-lt"/>
                <a:ea typeface="+mn-ea"/>
                <a:cs typeface="+mn-cs"/>
              </a:rPr>
              <a:t>, qui illustre comment vous pouvez utiliser les espaces physiques et les outils pour vous adapter aux différents styles de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 plus, il y a le questionnaire des </a:t>
            </a:r>
            <a:r>
              <a:rPr lang="fr-CA" sz="1200" kern="1200" dirty="0" err="1">
                <a:solidFill>
                  <a:schemeClr val="tx1"/>
                </a:solidFill>
                <a:effectLst/>
                <a:latin typeface="+mn-lt"/>
                <a:ea typeface="+mn-ea"/>
                <a:cs typeface="+mn-cs"/>
              </a:rPr>
              <a:t>Personas</a:t>
            </a:r>
            <a:r>
              <a:rPr lang="fr-CA" sz="1200" kern="1200" dirty="0">
                <a:solidFill>
                  <a:schemeClr val="tx1"/>
                </a:solidFill>
                <a:effectLst/>
                <a:latin typeface="+mn-lt"/>
                <a:ea typeface="+mn-ea"/>
                <a:cs typeface="+mn-cs"/>
              </a:rPr>
              <a:t> : Il est composé de huit questions que vous pouvez envoyer à vos employés afin de vous aider à mieux comprendre la composition de vos équipes – qui ultimement conduit à la hiérarchisation de vos plans d’actions. </a:t>
            </a:r>
            <a:r>
              <a:rPr lang="fr-CA" sz="1200" i="1" kern="1200" dirty="0">
                <a:solidFill>
                  <a:schemeClr val="tx1"/>
                </a:solidFill>
                <a:effectLst/>
                <a:latin typeface="+mn-lt"/>
                <a:ea typeface="+mn-ea"/>
                <a:cs typeface="+mn-cs"/>
              </a:rPr>
              <a:t>Ce questionnaire est optionnel. S’il n’est pas rempli, vos plans d’actions seront quand même générés.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Cinq expériences de base des employés</a:t>
            </a:r>
            <a:r>
              <a:rPr lang="fr-CA" sz="1200" kern="1200" dirty="0">
                <a:solidFill>
                  <a:schemeClr val="tx1"/>
                </a:solidFill>
                <a:effectLst/>
                <a:latin typeface="+mn-lt"/>
                <a:ea typeface="+mn-ea"/>
                <a:cs typeface="+mn-cs"/>
              </a:rPr>
              <a:t> : À partir d’expériences communes à tous les états futurs </a:t>
            </a:r>
            <a:r>
              <a:rPr lang="fr-CA" sz="1200" i="1" kern="1200" dirty="0">
                <a:solidFill>
                  <a:schemeClr val="tx1"/>
                </a:solidFill>
                <a:effectLst/>
                <a:latin typeface="+mn-lt"/>
                <a:ea typeface="+mn-ea"/>
                <a:cs typeface="+mn-cs"/>
              </a:rPr>
              <a:t>Jour dans les parcours de vie</a:t>
            </a:r>
            <a:r>
              <a:rPr lang="fr-CA" sz="1200" kern="1200" dirty="0">
                <a:solidFill>
                  <a:schemeClr val="tx1"/>
                </a:solidFill>
                <a:effectLst/>
                <a:latin typeface="+mn-lt"/>
                <a:ea typeface="+mn-ea"/>
                <a:cs typeface="+mn-cs"/>
              </a:rPr>
              <a:t>, cinq expériences de base sont identifiées, des expériences que tous les ministères doivent mettre en œuvre pour réaliser la vision future de Milieu de travail GC.</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Évaluation du niveau de maturité et plans d’action stratégiques</a:t>
            </a:r>
            <a:r>
              <a:rPr lang="fr-CA" sz="1200" kern="1200" dirty="0">
                <a:solidFill>
                  <a:schemeClr val="tx1"/>
                </a:solidFill>
                <a:effectLst/>
                <a:latin typeface="+mn-lt"/>
                <a:ea typeface="+mn-ea"/>
                <a:cs typeface="+mn-cs"/>
              </a:rPr>
              <a:t> : Si vous êtes membre de l’équipe intégrée du projet, le Guide peut vous aider à comprendre et planifier où se situe votre milieu de travail aujourd’hui par rapport au milieu de travail souhaité pour l’avenir de votre organisation. Utilisez </a:t>
            </a:r>
            <a:r>
              <a:rPr lang="fr-CA" sz="1200" b="1" kern="1200" dirty="0">
                <a:solidFill>
                  <a:schemeClr val="tx1"/>
                </a:solidFill>
                <a:effectLst/>
                <a:latin typeface="+mn-lt"/>
                <a:ea typeface="+mn-ea"/>
                <a:cs typeface="+mn-cs"/>
              </a:rPr>
              <a:t>l’outil d’évaluation du niveau de maturité du GC </a:t>
            </a:r>
            <a:r>
              <a:rPr lang="fr-CA" sz="1200" kern="1200" dirty="0">
                <a:solidFill>
                  <a:schemeClr val="tx1"/>
                </a:solidFill>
                <a:effectLst/>
                <a:latin typeface="+mn-lt"/>
                <a:ea typeface="+mn-ea"/>
                <a:cs typeface="+mn-cs"/>
              </a:rPr>
              <a:t>de votre milieu de travail qui vous guidera pas à pas à l’aide d’un modèle de maturité. Une fois que vous êtes prêt à commencer à planifier le projet de modernisation de votre milieu de travail, utilisez </a:t>
            </a:r>
            <a:r>
              <a:rPr lang="fr-CA" sz="1200" b="1" kern="1200" dirty="0">
                <a:solidFill>
                  <a:schemeClr val="tx1"/>
                </a:solidFill>
                <a:effectLst/>
                <a:latin typeface="+mn-lt"/>
                <a:ea typeface="+mn-ea"/>
                <a:cs typeface="+mn-cs"/>
              </a:rPr>
              <a:t>les plans stratégiques</a:t>
            </a:r>
            <a:r>
              <a:rPr lang="fr-CA" sz="1200" kern="1200" dirty="0">
                <a:solidFill>
                  <a:schemeClr val="tx1"/>
                </a:solidFill>
                <a:effectLst/>
                <a:latin typeface="+mn-lt"/>
                <a:ea typeface="+mn-ea"/>
                <a:cs typeface="+mn-cs"/>
              </a:rPr>
              <a:t>, ils fournissent à votre ministère un excellent point de départ pour aider à la mise en </a:t>
            </a:r>
            <a:r>
              <a:rPr lang="fr-CA" sz="1200" kern="1200" dirty="0" err="1">
                <a:solidFill>
                  <a:schemeClr val="tx1"/>
                </a:solidFill>
                <a:effectLst/>
                <a:latin typeface="+mn-lt"/>
                <a:ea typeface="+mn-ea"/>
                <a:cs typeface="+mn-cs"/>
              </a:rPr>
              <a:t>oeuvre</a:t>
            </a:r>
            <a:r>
              <a:rPr lang="fr-CA" sz="1200" kern="1200" dirty="0">
                <a:solidFill>
                  <a:schemeClr val="tx1"/>
                </a:solidFill>
                <a:effectLst/>
                <a:latin typeface="+mn-lt"/>
                <a:ea typeface="+mn-ea"/>
                <a:cs typeface="+mn-cs"/>
              </a:rPr>
              <a:t> d’un milieu de travail GC</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Liste de contrôle des mesures tactiques</a:t>
            </a:r>
            <a:r>
              <a:rPr lang="fr-CA" sz="1200" kern="1200" dirty="0">
                <a:solidFill>
                  <a:schemeClr val="tx1"/>
                </a:solidFill>
                <a:effectLst/>
                <a:latin typeface="+mn-lt"/>
                <a:ea typeface="+mn-ea"/>
                <a:cs typeface="+mn-cs"/>
              </a:rPr>
              <a:t> : Si vous avez besoin d’aide maintenant ou vous êtes sur le point de changer de milieu de travail et vous avez besoin de conseils pratiques maintenant, ces listes de contrôle vous aideront à concrétiser Milieu de travail GC. Ce sont </a:t>
            </a:r>
            <a:r>
              <a:rPr lang="fr-FR" sz="1200" kern="1200" dirty="0">
                <a:solidFill>
                  <a:schemeClr val="tx1"/>
                </a:solidFill>
                <a:effectLst/>
                <a:latin typeface="+mn-lt"/>
                <a:ea typeface="+mn-ea"/>
                <a:cs typeface="+mn-cs"/>
              </a:rPr>
              <a:t>des listes de contrôle axées sur les mesures que vous pouvez prendre dès maintenant , </a:t>
            </a:r>
            <a:r>
              <a:rPr lang="fr-FR" sz="1200" b="1" kern="1200" dirty="0">
                <a:solidFill>
                  <a:schemeClr val="tx1"/>
                </a:solidFill>
                <a:effectLst/>
                <a:latin typeface="+mn-lt"/>
                <a:ea typeface="+mn-ea"/>
                <a:cs typeface="+mn-cs"/>
              </a:rPr>
              <a:t>110 mesures tactiques </a:t>
            </a:r>
            <a:r>
              <a:rPr lang="fr-FR" sz="1200" kern="1200" dirty="0">
                <a:solidFill>
                  <a:schemeClr val="tx1"/>
                </a:solidFill>
                <a:effectLst/>
                <a:latin typeface="+mn-lt"/>
                <a:ea typeface="+mn-ea"/>
                <a:cs typeface="+mn-cs"/>
              </a:rPr>
              <a:t>que vous devriez envisager pour chaque lieu de travail du GC.</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Accélérateurs tactiques : </a:t>
            </a:r>
            <a:r>
              <a:rPr lang="fr-CA" sz="1200" kern="1200" dirty="0">
                <a:solidFill>
                  <a:schemeClr val="tx1"/>
                </a:solidFill>
                <a:effectLst/>
                <a:latin typeface="+mn-lt"/>
                <a:ea typeface="+mn-ea"/>
                <a:cs typeface="+mn-cs"/>
              </a:rPr>
              <a:t>Il s’agit d’outils, de politiques et de capacités qui vous aideront à évoluer vers Milieu de travail GC. En outre, des experts fonctionnels ont également fourni des liens vers des sites et des modèles pertinents! (à développer)</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t>28</a:t>
            </a:fld>
            <a:endParaRPr lang="en-US"/>
          </a:p>
        </p:txBody>
      </p:sp>
    </p:spTree>
    <p:extLst>
      <p:ext uri="{BB962C8B-B14F-4D97-AF65-F5344CB8AC3E}">
        <p14:creationId xmlns:p14="http://schemas.microsoft.com/office/powerpoint/2010/main" val="1539295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Contexte : </a:t>
            </a:r>
            <a:r>
              <a:rPr lang="fr-FR" b="1" dirty="0"/>
              <a:t>L’application d’évaluation de l’espace des services immobiliers </a:t>
            </a:r>
            <a:r>
              <a:rPr lang="fr-FR" dirty="0"/>
              <a:t>remplace la calculatrice des normes d’allocation des espaces (</a:t>
            </a:r>
            <a:r>
              <a:rPr lang="fr-FR" i="1" dirty="0" err="1"/>
              <a:t>Space</a:t>
            </a:r>
            <a:r>
              <a:rPr lang="fr-FR" i="1" dirty="0"/>
              <a:t> Allocation</a:t>
            </a:r>
            <a:r>
              <a:rPr lang="fr-FR" i="1" baseline="0" dirty="0"/>
              <a:t> </a:t>
            </a:r>
            <a:r>
              <a:rPr lang="fr-FR" i="1" dirty="0"/>
              <a:t>Standard</a:t>
            </a:r>
            <a:r>
              <a:rPr lang="fr-FR" dirty="0"/>
              <a:t>) et son</a:t>
            </a:r>
            <a:r>
              <a:rPr lang="fr-FR" baseline="0" dirty="0"/>
              <a:t> développement</a:t>
            </a:r>
            <a:r>
              <a:rPr lang="fr-FR" dirty="0"/>
              <a:t> commence sur une base de </a:t>
            </a:r>
            <a:r>
              <a:rPr lang="fr-FR" b="1" dirty="0"/>
              <a:t>fonction espace de planification (</a:t>
            </a:r>
            <a:r>
              <a:rPr lang="fr-FR" b="1" i="1" dirty="0"/>
              <a:t>Planning </a:t>
            </a:r>
            <a:r>
              <a:rPr lang="fr-FR" b="1" i="1" dirty="0" err="1"/>
              <a:t>Space</a:t>
            </a:r>
            <a:r>
              <a:rPr lang="fr-FR" b="1" i="1" dirty="0"/>
              <a:t> Allocation</a:t>
            </a:r>
            <a:r>
              <a:rPr lang="fr-FR" b="1" dirty="0"/>
              <a:t>) </a:t>
            </a:r>
            <a:r>
              <a:rPr lang="fr-FR" dirty="0"/>
              <a:t>qui remplacera le manuel de planification du Milieu de travail GC. Une troisième fonction sera développée pour combiner la </a:t>
            </a:r>
            <a:r>
              <a:rPr lang="fr-FR" b="1" dirty="0"/>
              <a:t>sélection de meubles </a:t>
            </a:r>
            <a:r>
              <a:rPr lang="fr-FR" dirty="0"/>
              <a:t>au sein de l’application.  </a:t>
            </a:r>
          </a:p>
          <a:p>
            <a:endParaRPr lang="fr-FR" dirty="0"/>
          </a:p>
          <a:p>
            <a:r>
              <a:rPr lang="fr-FR" dirty="0"/>
              <a:t> La </a:t>
            </a:r>
            <a:r>
              <a:rPr lang="fr-FR" b="1" dirty="0"/>
              <a:t>fonction d’évaluation de l’espace </a:t>
            </a:r>
            <a:r>
              <a:rPr lang="fr-FR" dirty="0"/>
              <a:t>est utilisée par la communauté de gestion des biens immobilier</a:t>
            </a:r>
            <a:r>
              <a:rPr lang="fr-FR" baseline="0" dirty="0"/>
              <a:t>s de SPAC et les Services de gestion des biens immobiliers et d’hébergement au sein des ministères clients dans le cadre du processus de planification des projets immobiliers.  </a:t>
            </a:r>
            <a:endParaRPr lang="fr-FR" dirty="0"/>
          </a:p>
          <a:p>
            <a:endParaRPr lang="fr-FR" dirty="0"/>
          </a:p>
          <a:p>
            <a:r>
              <a:rPr lang="fr-FR" dirty="0"/>
              <a:t>Les </a:t>
            </a:r>
            <a:r>
              <a:rPr lang="fr-FR" b="1" dirty="0"/>
              <a:t>évaluations de l’espace </a:t>
            </a:r>
            <a:r>
              <a:rPr lang="fr-FR" dirty="0"/>
              <a:t>calculent la limite maximale d’attribution d’espace selon les normes d’attribution des espaces ( SAS,</a:t>
            </a:r>
            <a:r>
              <a:rPr lang="fr-FR" baseline="0" dirty="0"/>
              <a:t> </a:t>
            </a:r>
            <a:r>
              <a:rPr lang="fr-FR" dirty="0"/>
              <a:t>2012). Cela permet aux utilisateurs de déterminer et de documenter les besoins en espace des services clients, d’évaluer leur </a:t>
            </a:r>
            <a:r>
              <a:rPr lang="fr-FR" b="1" dirty="0"/>
              <a:t>mobilité externe </a:t>
            </a:r>
            <a:r>
              <a:rPr lang="fr-FR" dirty="0"/>
              <a:t>et son impact sur une allocation d’espace recommandée. Il assure la conformité avec le SAS et les normes d’ajustement en milieu de </a:t>
            </a:r>
            <a:r>
              <a:rPr lang="fr-FR" dirty="0" err="1"/>
              <a:t>travailGC</a:t>
            </a:r>
            <a:r>
              <a:rPr lang="fr-FR" dirty="0"/>
              <a:t>. </a:t>
            </a:r>
          </a:p>
          <a:p>
            <a:endParaRPr lang="fr-FR" dirty="0"/>
          </a:p>
          <a:p>
            <a:r>
              <a:rPr lang="fr-FR" dirty="0"/>
              <a:t> L’utilisateur de l’application peut effectuer une </a:t>
            </a:r>
            <a:r>
              <a:rPr lang="fr-FR" b="1" dirty="0"/>
              <a:t>évaluation de la mobilité externe (EMA) </a:t>
            </a:r>
            <a:r>
              <a:rPr lang="fr-FR" dirty="0"/>
              <a:t>basée sur la fréquence du</a:t>
            </a:r>
            <a:r>
              <a:rPr lang="fr-FR" baseline="0" dirty="0"/>
              <a:t> </a:t>
            </a:r>
            <a:r>
              <a:rPr lang="fr-FR" baseline="0" dirty="0" err="1"/>
              <a:t>télé-travail</a:t>
            </a:r>
            <a:r>
              <a:rPr lang="fr-FR" baseline="0" dirty="0"/>
              <a:t>.</a:t>
            </a:r>
            <a:r>
              <a:rPr lang="fr-FR" dirty="0"/>
              <a:t> L’EMA offre des options de réductions d’espace supplémentaires au moyen d’un total d’occupants suggéré afin de calculer une limite d’allocation d’espace réduite et une solution d’espace flexible.</a:t>
            </a:r>
          </a:p>
          <a:p>
            <a:endParaRPr lang="fr-CA" dirty="0"/>
          </a:p>
          <a:p>
            <a:r>
              <a:rPr lang="fr-FR" dirty="0"/>
              <a:t>Compte tenu de l’utilisation du « </a:t>
            </a:r>
            <a:r>
              <a:rPr lang="fr-FR" dirty="0" err="1"/>
              <a:t>télé-travail</a:t>
            </a:r>
            <a:r>
              <a:rPr lang="fr-FR" dirty="0"/>
              <a:t>» suite à la pandémie du COVID-19, les clients ont besoin de soutien pour déterminer leurs besoins en espace à court et à long terme. </a:t>
            </a:r>
            <a:endParaRPr lang="fr-CA" dirty="0"/>
          </a:p>
          <a:p>
            <a:pPr>
              <a:lnSpc>
                <a:spcPct val="100000"/>
              </a:lnSpc>
            </a:pPr>
            <a:endParaRPr lang="en-CA" sz="1200" b="0" dirty="0">
              <a:latin typeface="+mn-lt"/>
            </a:endParaRPr>
          </a:p>
          <a:p>
            <a:pPr>
              <a:lnSpc>
                <a:spcPct val="100000"/>
              </a:lnSpc>
            </a:pPr>
            <a:r>
              <a:rPr lang="fr-FR" sz="1200" b="0" dirty="0">
                <a:latin typeface="+mn-lt"/>
              </a:rPr>
              <a:t>Avec une pandémie mondiale qui met au défi notre façon de travailler, l’équipe</a:t>
            </a:r>
            <a:r>
              <a:rPr lang="fr-FR" sz="1200" b="0" baseline="0" dirty="0">
                <a:latin typeface="+mn-lt"/>
              </a:rPr>
              <a:t> de Gestion des locaux et des solutions en milieu de travail </a:t>
            </a:r>
            <a:r>
              <a:rPr lang="fr-FR" sz="1200" b="0" dirty="0">
                <a:latin typeface="+mn-lt"/>
              </a:rPr>
              <a:t>s’est concentrée sur l’examen de la taille, de la fonctionnalité et de l’emplacement du lieu de travail physique après le COVID.</a:t>
            </a:r>
            <a:endParaRPr lang="en-CA" sz="1200" b="0" dirty="0">
              <a:latin typeface="+mn-lt"/>
            </a:endParaRPr>
          </a:p>
          <a:p>
            <a:pPr>
              <a:lnSpc>
                <a:spcPct val="100000"/>
              </a:lnSpc>
            </a:pPr>
            <a:endParaRPr lang="en-CA" sz="1200" b="0" dirty="0">
              <a:latin typeface="+mn-lt"/>
            </a:endParaRPr>
          </a:p>
          <a:p>
            <a:pPr>
              <a:lnSpc>
                <a:spcPct val="100000"/>
              </a:lnSpc>
            </a:pPr>
            <a:r>
              <a:rPr lang="fr-FR" sz="1200" b="0" dirty="0">
                <a:latin typeface="+mn-lt"/>
              </a:rPr>
              <a:t>Une définition précoce et précise des besoins des clients est nécessaire, y compris la quantité et la fréquence du</a:t>
            </a:r>
            <a:r>
              <a:rPr lang="fr-FR" sz="1200" b="0" baseline="0" dirty="0">
                <a:latin typeface="+mn-lt"/>
              </a:rPr>
              <a:t> </a:t>
            </a:r>
            <a:r>
              <a:rPr lang="fr-FR" sz="1200" b="0" baseline="0" dirty="0" err="1">
                <a:latin typeface="+mn-lt"/>
              </a:rPr>
              <a:t>télé-travail</a:t>
            </a:r>
            <a:r>
              <a:rPr lang="fr-FR" sz="1200" b="0" baseline="0" dirty="0">
                <a:latin typeface="+mn-lt"/>
              </a:rPr>
              <a:t> afin de</a:t>
            </a:r>
            <a:r>
              <a:rPr lang="fr-FR" sz="1200" b="0" dirty="0">
                <a:latin typeface="+mn-lt"/>
              </a:rPr>
              <a:t> déterminer la quantité d’espace nécessaire. </a:t>
            </a:r>
            <a:endParaRPr lang="en-US" sz="1200" b="0" dirty="0">
              <a:latin typeface="+mn-lt"/>
            </a:endParaRPr>
          </a:p>
          <a:p>
            <a:pPr>
              <a:lnSpc>
                <a:spcPct val="100000"/>
              </a:lnSpc>
            </a:pPr>
            <a:endParaRPr lang="en-US" sz="1200" b="0" dirty="0">
              <a:latin typeface="+mn-lt"/>
            </a:endParaRPr>
          </a:p>
          <a:p>
            <a:pPr>
              <a:lnSpc>
                <a:spcPct val="100000"/>
              </a:lnSpc>
            </a:pPr>
            <a:r>
              <a:rPr lang="fr-FR" sz="1200" b="0" dirty="0">
                <a:latin typeface="+mn-lt"/>
              </a:rPr>
              <a:t>Un modèle qui utilise une norme modernisée d’allocation de l’espace combinée à une évaluation du </a:t>
            </a:r>
            <a:r>
              <a:rPr lang="fr-FR" sz="1200" b="0" baseline="0" dirty="0" err="1">
                <a:latin typeface="+mn-lt"/>
              </a:rPr>
              <a:t>télé-travail</a:t>
            </a:r>
            <a:r>
              <a:rPr lang="fr-FR" sz="1200" b="0" dirty="0">
                <a:latin typeface="+mn-lt"/>
              </a:rPr>
              <a:t> des employés qui se traduit par une quantité d’espace nécessaire pour que les clients fournissent leurs programmes a été élaboré.</a:t>
            </a:r>
            <a:endParaRPr lang="en-CA" dirty="0"/>
          </a:p>
          <a:p>
            <a:endParaRPr lang="en-CA" dirty="0"/>
          </a:p>
          <a:p>
            <a:endParaRPr lang="en-CA" dirty="0"/>
          </a:p>
        </p:txBody>
      </p:sp>
      <p:sp>
        <p:nvSpPr>
          <p:cNvPr id="4" name="Espace réservé du numéro de diapositive 3"/>
          <p:cNvSpPr>
            <a:spLocks noGrp="1"/>
          </p:cNvSpPr>
          <p:nvPr>
            <p:ph type="sldNum" sz="quarter" idx="10"/>
          </p:nvPr>
        </p:nvSpPr>
        <p:spPr/>
        <p:txBody>
          <a:bodyPr/>
          <a:lstStyle/>
          <a:p>
            <a:fld id="{11F9BAFD-0AFE-FC47-B839-C833EEBF7ECA}" type="slidenum">
              <a:rPr lang="en-US" smtClean="0"/>
              <a:t>29</a:t>
            </a:fld>
            <a:endParaRPr lang="en-US" dirty="0"/>
          </a:p>
        </p:txBody>
      </p:sp>
    </p:spTree>
    <p:extLst>
      <p:ext uri="{BB962C8B-B14F-4D97-AF65-F5344CB8AC3E}">
        <p14:creationId xmlns:p14="http://schemas.microsoft.com/office/powerpoint/2010/main" val="323885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9BAFD-0AFE-FC47-B839-C833EEBF7EC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225101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9BAFD-0AFE-FC47-B839-C833EEBF7EC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578096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8FE1CCA8-A414-4DE3-A8E9-10D9C3DCC17D}" type="slidenum">
              <a:rPr lang="en-CA" smtClean="0"/>
              <a:t>31</a:t>
            </a:fld>
            <a:endParaRPr lang="en-CA"/>
          </a:p>
        </p:txBody>
      </p:sp>
    </p:spTree>
    <p:extLst>
      <p:ext uri="{BB962C8B-B14F-4D97-AF65-F5344CB8AC3E}">
        <p14:creationId xmlns:p14="http://schemas.microsoft.com/office/powerpoint/2010/main" val="2569490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fondements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solides</a:t>
            </a:r>
            <a:r>
              <a:rPr lang="en-CA" sz="1800" dirty="0">
                <a:effectLst/>
                <a:latin typeface="Calibri" panose="020F0502020204030204" pitchFamily="34" charset="0"/>
                <a:ea typeface="Calibri" panose="020F0502020204030204" pitchFamily="34" charset="0"/>
                <a:cs typeface="Times New Roman" panose="02020603050405020304" pitchFamily="18" charset="0"/>
              </a:rPr>
              <a:t> sur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lesquels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pouvez</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appuyer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initiative de modernisation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cruciaux</a:t>
            </a:r>
            <a:r>
              <a:rPr lang="en-CA" sz="1800" dirty="0">
                <a:effectLst/>
                <a:latin typeface="Calibri" panose="020F0502020204030204" pitchFamily="34" charset="0"/>
                <a:ea typeface="Calibri" panose="020F0502020204030204" pitchFamily="34" charset="0"/>
                <a:cs typeface="Times New Roman" panose="02020603050405020304" pitchFamily="18" charset="0"/>
              </a:rPr>
              <a:t>. Grâce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projets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pilotes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essais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réalisés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dans les phases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préliminaires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Milieu de travail GC et grâce à la recherche sur les initiatives de modernisation du milieu de travail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effectuée</a:t>
            </a:r>
            <a:r>
              <a:rPr lang="en-CA" sz="1800" dirty="0">
                <a:effectLst/>
                <a:latin typeface="Calibri" panose="020F0502020204030204" pitchFamily="34" charset="0"/>
                <a:ea typeface="Calibri" panose="020F0502020204030204" pitchFamily="34" charset="0"/>
                <a:cs typeface="Times New Roman" panose="02020603050405020304" pitchFamily="18" charset="0"/>
              </a:rPr>
              <a:t> dans le monde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entier</a:t>
            </a:r>
            <a:r>
              <a:rPr lang="en-CA" sz="1800" dirty="0">
                <a:effectLst/>
                <a:latin typeface="Calibri" panose="020F0502020204030204" pitchFamily="34" charset="0"/>
                <a:ea typeface="Calibri" panose="020F0502020204030204" pitchFamily="34" charset="0"/>
                <a:cs typeface="Times New Roman" panose="02020603050405020304" pitchFamily="18" charset="0"/>
              </a:rPr>
              <a:t>,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avons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cerné</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principales</a:t>
            </a:r>
            <a:r>
              <a:rPr lang="en-CA" sz="1800" dirty="0">
                <a:effectLst/>
                <a:latin typeface="Calibri" panose="020F0502020204030204" pitchFamily="34" charset="0"/>
                <a:ea typeface="Calibri" panose="020F0502020204030204" pitchFamily="34" charset="0"/>
                <a:cs typeface="Times New Roman" panose="02020603050405020304" pitchFamily="18" charset="0"/>
              </a:rPr>
              <a:t> conditions de succès de la modernisation du milieu de travail et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sommes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train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d’élaborer</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outils</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aider les clients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mettre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place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facteurs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réussite</a:t>
            </a:r>
            <a:r>
              <a:rPr lang="en-CA" sz="1800" dirty="0">
                <a:effectLst/>
                <a:latin typeface="Calibri" panose="020F0502020204030204" pitchFamily="34" charset="0"/>
                <a:ea typeface="Calibri" panose="020F0502020204030204" pitchFamily="34" charset="0"/>
                <a:cs typeface="Times New Roman" panose="02020603050405020304" pitchFamily="18" charset="0"/>
              </a:rPr>
              <a:t> au sein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a:t>
            </a:r>
            <a:r>
              <a:rPr lang="en-CA" sz="1800" dirty="0">
                <a:effectLst/>
                <a:latin typeface="Calibri" panose="020F0502020204030204" pitchFamily="34" charset="0"/>
                <a:ea typeface="Calibri" panose="020F0502020204030204" pitchFamily="34" charset="0"/>
                <a:cs typeface="Times New Roman" panose="02020603050405020304" pitchFamily="18" charset="0"/>
              </a:rPr>
              <a:t> propre organisation.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Voici</a:t>
            </a:r>
            <a:r>
              <a:rPr lang="en-CA" sz="1800" dirty="0">
                <a:effectLst/>
                <a:latin typeface="Calibri" panose="020F0502020204030204" pitchFamily="34" charset="0"/>
                <a:ea typeface="Calibri" panose="020F0502020204030204" pitchFamily="34" charset="0"/>
                <a:cs typeface="Times New Roman" panose="02020603050405020304" pitchFamily="18" charset="0"/>
              </a:rPr>
              <a:t> comment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établir</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fondements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projet</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modernisation.</a:t>
            </a:r>
            <a:endParaRPr lang="en-US" dirty="0"/>
          </a:p>
        </p:txBody>
      </p:sp>
      <p:sp>
        <p:nvSpPr>
          <p:cNvPr id="4" name="Slide Number Placeholder 3"/>
          <p:cNvSpPr>
            <a:spLocks noGrp="1"/>
          </p:cNvSpPr>
          <p:nvPr>
            <p:ph type="sldNum" sz="quarter" idx="5"/>
          </p:nvPr>
        </p:nvSpPr>
        <p:spPr/>
        <p:txBody>
          <a:bodyPr/>
          <a:lstStyle/>
          <a:p>
            <a:fld id="{11F9BAFD-0AFE-FC47-B839-C833EEBF7EC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606259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Lorsqu’on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a:t>
            </a:r>
            <a:r>
              <a:rPr lang="en-CA" sz="1800" dirty="0">
                <a:effectLst/>
                <a:latin typeface="Calibri" panose="020F0502020204030204" pitchFamily="34" charset="0"/>
                <a:ea typeface="Calibri" panose="020F0502020204030204" pitchFamily="34" charset="0"/>
                <a:cs typeface="Times New Roman" panose="02020603050405020304" pitchFamily="18" charset="0"/>
              </a:rPr>
              <a:t> 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demandé</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déterminer</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éléments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clés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contribuant</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réussite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leurs</a:t>
            </a:r>
            <a:r>
              <a:rPr lang="en-CA" sz="1800" dirty="0">
                <a:effectLst/>
                <a:latin typeface="Calibri" panose="020F0502020204030204" pitchFamily="34" charset="0"/>
                <a:ea typeface="Calibri" panose="020F0502020204030204" pitchFamily="34" charset="0"/>
                <a:cs typeface="Times New Roman" panose="02020603050405020304" pitchFamily="18" charset="0"/>
              </a:rPr>
              <a:t> initiatives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changement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participants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l’étude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Best Practices in Change Management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[Pratiques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exemplaires</a:t>
            </a:r>
            <a:r>
              <a:rPr lang="en-CA" sz="1800" dirty="0">
                <a:effectLst/>
                <a:latin typeface="Calibri" panose="020F0502020204030204" pitchFamily="34" charset="0"/>
                <a:ea typeface="Calibri" panose="020F0502020204030204" pitchFamily="34" charset="0"/>
                <a:cs typeface="Times New Roman" panose="02020603050405020304" pitchFamily="18" charset="0"/>
              </a:rPr>
              <a:t> dans la gestion du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changement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PROSCI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placé</a:t>
            </a:r>
            <a:r>
              <a:rPr lang="en-CA" sz="1800" dirty="0">
                <a:effectLst/>
                <a:latin typeface="Calibri" panose="020F0502020204030204" pitchFamily="34" charset="0"/>
                <a:ea typeface="Calibri" panose="020F0502020204030204" pitchFamily="34" charset="0"/>
                <a:cs typeface="Times New Roman" panose="02020603050405020304" pitchFamily="18" charset="0"/>
              </a:rPr>
              <a:t> un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parrainage</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actif</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et visible des cadres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responsables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au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sommet</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liste</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Bien que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parrain</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les champions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jouent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un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rôle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clé</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tous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dirigeants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doivent</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participer</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et se mobiliser</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102075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définition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vision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claire</a:t>
            </a:r>
            <a:r>
              <a:rPr lang="en-CA" sz="1800" dirty="0">
                <a:effectLst/>
                <a:latin typeface="Calibri" panose="020F0502020204030204" pitchFamily="34" charset="0"/>
                <a:ea typeface="Calibri" panose="020F0502020204030204" pitchFamily="34" charset="0"/>
                <a:cs typeface="Times New Roman" panose="02020603050405020304" pitchFamily="18" charset="0"/>
              </a:rPr>
              <a:t> du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projet</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modernisation du milieu de travail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permettra</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déterminer</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éléments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suivants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d’y</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contribuer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Définir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l’expérience</a:t>
            </a:r>
            <a:r>
              <a:rPr lang="en-CA" sz="1800" dirty="0">
                <a:effectLst/>
                <a:latin typeface="Calibri" panose="020F0502020204030204" pitchFamily="34" charset="0"/>
                <a:ea typeface="Calibri" panose="020F0502020204030204" pitchFamily="34" charset="0"/>
                <a:cs typeface="Times New Roman" panose="02020603050405020304" pitchFamily="18" charset="0"/>
              </a:rPr>
              <a:t> que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voulez</a:t>
            </a:r>
            <a:r>
              <a:rPr lang="en-CA" sz="1800" dirty="0">
                <a:effectLst/>
                <a:latin typeface="Calibri" panose="020F0502020204030204" pitchFamily="34" charset="0"/>
                <a:ea typeface="Calibri" panose="020F0502020204030204" pitchFamily="34" charset="0"/>
                <a:cs typeface="Times New Roman" panose="02020603050405020304" pitchFamily="18" charset="0"/>
              </a:rPr>
              <a:t> que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aient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milieu de travail;</a:t>
            </a:r>
          </a:p>
          <a:p>
            <a:pPr marL="342900" marR="0" lvl="0" indent="-342900">
              <a:lnSpc>
                <a:spcPct val="107000"/>
              </a:lnSpc>
              <a:spcBef>
                <a:spcPts val="0"/>
              </a:spcBef>
              <a:spcAft>
                <a:spcPts val="800"/>
              </a:spcAft>
              <a:buFont typeface="Symbol" panose="05050102010706020507" pitchFamily="18" charset="2"/>
              <a:buChar char=""/>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Favoriser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l’harmonisation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la vision du milieu de travail au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niveau</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la direction;</a:t>
            </a:r>
          </a:p>
          <a:p>
            <a:pPr marL="342900" marR="0" lvl="0" indent="-342900">
              <a:lnSpc>
                <a:spcPct val="107000"/>
              </a:lnSpc>
              <a:spcBef>
                <a:spcPts val="0"/>
              </a:spcBef>
              <a:spcAft>
                <a:spcPts val="800"/>
              </a:spcAft>
              <a:buFont typeface="Symbol" panose="05050102010706020507" pitchFamily="18" charset="2"/>
              <a:buChar char=""/>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Prodiguer</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conseils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l’organisation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lui</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permettre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prendre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décisions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d’envisager</a:t>
            </a:r>
            <a:r>
              <a:rPr lang="en-CA" sz="1800" dirty="0">
                <a:effectLst/>
                <a:latin typeface="Calibri" panose="020F0502020204030204" pitchFamily="34" charset="0"/>
                <a:ea typeface="Calibri" panose="020F0502020204030204" pitchFamily="34" charset="0"/>
                <a:cs typeface="Times New Roman" panose="02020603050405020304" pitchFamily="18" charset="0"/>
              </a:rPr>
              <a:t> son avenir (la raison du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changement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800"/>
              </a:spcAft>
              <a:buFont typeface="Symbol" panose="05050102010706020507" pitchFamily="18" charset="2"/>
              <a:buChar char=""/>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Refléter</a:t>
            </a:r>
            <a:r>
              <a:rPr lang="en-CA" sz="1800" dirty="0">
                <a:effectLst/>
                <a:latin typeface="Calibri" panose="020F0502020204030204" pitchFamily="34" charset="0"/>
                <a:ea typeface="Calibri" panose="020F0502020204030204" pitchFamily="34" charset="0"/>
                <a:cs typeface="Times New Roman" panose="02020603050405020304" pitchFamily="18" charset="0"/>
              </a:rPr>
              <a:t>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désir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d’atteindre</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objectifs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priorités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l’organisation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dans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l’ensemble</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Explorer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futur</a:t>
            </a:r>
            <a:r>
              <a:rPr lang="en-CA" sz="1800" dirty="0">
                <a:effectLst/>
                <a:latin typeface="Calibri" panose="020F0502020204030204" pitchFamily="34" charset="0"/>
                <a:ea typeface="Calibri" panose="020F0502020204030204" pitchFamily="34" charset="0"/>
                <a:cs typeface="Times New Roman" panose="02020603050405020304" pitchFamily="18" charset="0"/>
              </a:rPr>
              <a:t> milieu de travail;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La vision doit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être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adoptée</a:t>
            </a:r>
            <a:r>
              <a:rPr lang="en-CA" sz="1800" dirty="0">
                <a:effectLst/>
                <a:latin typeface="Calibri" panose="020F0502020204030204" pitchFamily="34" charset="0"/>
                <a:ea typeface="Calibri" panose="020F0502020204030204" pitchFamily="34" charset="0"/>
                <a:cs typeface="Times New Roman" panose="02020603050405020304" pitchFamily="18" charset="0"/>
              </a:rPr>
              <a:t> par la haute direction et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gestionnaires</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955910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Une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équipe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projet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intégrée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nécessaire</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gérer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tous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changements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l’aménagement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espaces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travail;</a:t>
            </a:r>
          </a:p>
          <a:p>
            <a:pPr marL="342900" marR="0" lvl="0" indent="-342900">
              <a:lnSpc>
                <a:spcPct val="107000"/>
              </a:lnSpc>
              <a:spcBef>
                <a:spcPts val="0"/>
              </a:spcBef>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technologie</a:t>
            </a:r>
            <a:r>
              <a:rPr lang="en-CA" sz="1800" dirty="0">
                <a:effectLst/>
                <a:latin typeface="Calibri" panose="020F0502020204030204" pitchFamily="34" charset="0"/>
                <a:ea typeface="Calibri" panose="020F0502020204030204" pitchFamily="34" charset="0"/>
                <a:cs typeface="Times New Roman" panose="02020603050405020304" pitchFamily="18" charset="0"/>
              </a:rPr>
              <a:t> que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utilisons</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processus</a:t>
            </a:r>
            <a:r>
              <a:rPr lang="en-CA" sz="1800" dirty="0">
                <a:effectLst/>
                <a:latin typeface="Calibri" panose="020F0502020204030204" pitchFamily="34" charset="0"/>
                <a:ea typeface="Calibri" panose="020F0502020204030204" pitchFamily="34" charset="0"/>
                <a:cs typeface="Times New Roman" panose="02020603050405020304" pitchFamily="18" charset="0"/>
              </a:rPr>
              <a:t> sur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lesquels</a:t>
            </a:r>
            <a:r>
              <a:rPr lang="en-CA" sz="1800" dirty="0">
                <a:effectLst/>
                <a:latin typeface="Calibri" panose="020F0502020204030204" pitchFamily="34" charset="0"/>
                <a:ea typeface="Calibri" panose="020F0502020204030204" pitchFamily="34" charset="0"/>
                <a:cs typeface="Times New Roman" panose="02020603050405020304" pitchFamily="18" charset="0"/>
              </a:rPr>
              <a:t> repose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travail;</a:t>
            </a:r>
          </a:p>
          <a:p>
            <a:pPr marL="342900" marR="0" lvl="0" indent="-342900">
              <a:lnSpc>
                <a:spcPct val="107000"/>
              </a:lnSpc>
              <a:spcBef>
                <a:spcPts val="0"/>
              </a:spcBef>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la culture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nos</a:t>
            </a:r>
            <a:r>
              <a:rPr lang="en-CA" sz="1800" dirty="0">
                <a:effectLst/>
                <a:latin typeface="Calibri" panose="020F0502020204030204" pitchFamily="34" charset="0"/>
                <a:ea typeface="Calibri" panose="020F0502020204030204" pitchFamily="34" charset="0"/>
                <a:cs typeface="Times New Roman" panose="02020603050405020304" pitchFamily="18" charset="0"/>
              </a:rPr>
              <a:t> organisations;</a:t>
            </a:r>
          </a:p>
          <a:p>
            <a:pPr marL="342900" marR="0" lvl="0" indent="-342900">
              <a:lnSpc>
                <a:spcPct val="107000"/>
              </a:lnSpc>
              <a:spcBef>
                <a:spcPts val="0"/>
              </a:spcBef>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façon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travaillons</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i="1" dirty="0" err="1">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Pourquoi</a:t>
            </a:r>
            <a:r>
              <a:rPr lang="en-CA" sz="1800" i="1"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i="1" dirty="0" err="1">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l’intégration</a:t>
            </a:r>
            <a:r>
              <a:rPr lang="en-CA" sz="1800" i="1"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i="1" dirty="0" err="1">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est-elle</a:t>
            </a:r>
            <a:r>
              <a:rPr lang="en-CA" sz="1800" i="1"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i="1" dirty="0" err="1">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importante</a:t>
            </a:r>
            <a:r>
              <a:rPr lang="en-CA" sz="1800" i="1"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pour la gestion du </a:t>
            </a:r>
            <a:r>
              <a:rPr lang="en-CA" sz="1800" i="1" dirty="0" err="1">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changement</a:t>
            </a:r>
            <a:r>
              <a:rPr lang="en-CA" sz="1800" i="1"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Les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employés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voient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 milieu de travail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comme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un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endroit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locaux</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outils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processus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dans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lequel</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ils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investissent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leurs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connaissances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mettent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leurs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compétences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application pour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obtenir</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les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résultats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escomptés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voyant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que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l’ensemble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trois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éléments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font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partie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intégrante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du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changement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dans le milieu de travail, il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devient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plus facile pour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eux</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d’adopter</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changement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de donner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leur</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appui</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46624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Effectuez</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analyse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l’environnement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afin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d’évaluer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quels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comités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déjà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place; </a:t>
            </a:r>
          </a:p>
          <a:p>
            <a:pPr marL="342900" marR="0" lvl="0" indent="-342900">
              <a:lnSpc>
                <a:spcPct val="107000"/>
              </a:lnSpc>
              <a:spcBef>
                <a:spcPts val="0"/>
              </a:spcBef>
              <a:spcAft>
                <a:spcPts val="800"/>
              </a:spcAft>
              <a:buFont typeface="Symbol" panose="05050102010706020507" pitchFamily="18" charset="2"/>
              <a:buChar char=""/>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Proposez</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groupes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établis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d’intégrer</a:t>
            </a:r>
            <a:r>
              <a:rPr lang="en-CA" sz="1800" dirty="0">
                <a:effectLst/>
                <a:latin typeface="Calibri" panose="020F0502020204030204" pitchFamily="34" charset="0"/>
                <a:ea typeface="Calibri" panose="020F0502020204030204" pitchFamily="34" charset="0"/>
                <a:cs typeface="Times New Roman" panose="02020603050405020304" pitchFamily="18" charset="0"/>
              </a:rPr>
              <a:t> un point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relatif</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la modernisation du milieu de travail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l’ordre</a:t>
            </a:r>
            <a:r>
              <a:rPr lang="en-CA" sz="1800" dirty="0">
                <a:effectLst/>
                <a:latin typeface="Calibri" panose="020F0502020204030204" pitchFamily="34" charset="0"/>
                <a:ea typeface="Calibri" panose="020F0502020204030204" pitchFamily="34" charset="0"/>
                <a:cs typeface="Times New Roman" panose="02020603050405020304" pitchFamily="18" charset="0"/>
              </a:rPr>
              <a:t> du jour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toutes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réunions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Créez</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si</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nécessaire</a:t>
            </a:r>
            <a:r>
              <a:rPr lang="en-CA" sz="1800" dirty="0">
                <a:effectLst/>
                <a:latin typeface="Calibri" panose="020F0502020204030204" pitchFamily="34" charset="0"/>
                <a:ea typeface="Calibri" panose="020F0502020204030204" pitchFamily="34" charset="0"/>
                <a:cs typeface="Times New Roman" panose="02020603050405020304" pitchFamily="18" charset="0"/>
              </a:rPr>
              <a:t>, un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mandat</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chacun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groupes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veillez</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a:t>
            </a:r>
            <a:r>
              <a:rPr lang="en-CA" sz="1800" dirty="0">
                <a:effectLst/>
                <a:latin typeface="Calibri" panose="020F0502020204030204" pitchFamily="34" charset="0"/>
                <a:ea typeface="Calibri" panose="020F0502020204030204" pitchFamily="34" charset="0"/>
                <a:cs typeface="Times New Roman" panose="02020603050405020304" pitchFamily="18" charset="0"/>
              </a:rPr>
              <a:t> que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rôles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responsabilités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soient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clairs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Procédez</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analyse des lacunes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chacun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groupes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afin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définir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besoins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termes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formation,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d’outils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nécessaires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soutien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d’encadrement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etc.</a:t>
            </a:r>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36</a:t>
            </a:fld>
            <a:endParaRPr lang="en-US"/>
          </a:p>
        </p:txBody>
      </p:sp>
    </p:spTree>
    <p:extLst>
      <p:ext uri="{BB962C8B-B14F-4D97-AF65-F5344CB8AC3E}">
        <p14:creationId xmlns:p14="http://schemas.microsoft.com/office/powerpoint/2010/main" val="3270933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9BAFD-0AFE-FC47-B839-C833EEBF7EC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002659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use</a:t>
            </a:r>
            <a:r>
              <a:rPr lang="en-CA" sz="1200" kern="1200" baseline="0" dirty="0">
                <a:solidFill>
                  <a:schemeClr val="tx1"/>
                </a:solidFill>
                <a:effectLst/>
                <a:latin typeface="+mn-lt"/>
                <a:ea typeface="+mn-ea"/>
                <a:cs typeface="+mn-cs"/>
              </a:rPr>
              <a:t> c</a:t>
            </a:r>
            <a:r>
              <a:rPr lang="en-CA" sz="1200" kern="1200" dirty="0">
                <a:solidFill>
                  <a:schemeClr val="tx1"/>
                </a:solidFill>
                <a:effectLst/>
                <a:latin typeface="+mn-lt"/>
                <a:ea typeface="+mn-ea"/>
                <a:cs typeface="+mn-cs"/>
              </a:rPr>
              <a:t>hange management to prepare, equip and support employees through their workplace modernization journey.</a:t>
            </a:r>
            <a:r>
              <a:rPr lang="en-CA"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While project management focuses on delivering the workplace and its enabling elements</a:t>
            </a:r>
            <a:r>
              <a:rPr lang="en-CA" sz="1200" kern="1200" baseline="0" dirty="0">
                <a:solidFill>
                  <a:schemeClr val="tx1"/>
                </a:solidFill>
                <a:effectLst/>
                <a:latin typeface="+mn-lt"/>
                <a:ea typeface="+mn-ea"/>
                <a:cs typeface="+mn-cs"/>
              </a:rPr>
              <a:t> in an integrated way, change management ensures that the changes are embraced, adopted and supported by the employees – to provide them with the most </a:t>
            </a:r>
            <a:r>
              <a:rPr lang="en-CA" sz="1200" b="1" kern="1200" baseline="0" dirty="0">
                <a:solidFill>
                  <a:schemeClr val="tx1"/>
                </a:solidFill>
                <a:effectLst/>
                <a:latin typeface="+mn-lt"/>
                <a:ea typeface="+mn-ea"/>
                <a:cs typeface="+mn-cs"/>
              </a:rPr>
              <a:t>positive user experience</a:t>
            </a:r>
            <a:r>
              <a:rPr lang="en-CA" sz="1200" kern="1200" baseline="0" dirty="0">
                <a:solidFill>
                  <a:schemeClr val="tx1"/>
                </a:solidFill>
                <a:effectLst/>
                <a:latin typeface="+mn-lt"/>
                <a:ea typeface="+mn-ea"/>
                <a:cs typeface="+mn-cs"/>
              </a:rPr>
              <a:t>.</a:t>
            </a:r>
          </a:p>
          <a:p>
            <a:endParaRPr lang="en-CA" sz="1200" kern="1200" baseline="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11F9BAFD-0AFE-FC47-B839-C833EEBF7ECA}"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4409356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noProof="0" dirty="0">
                <a:solidFill>
                  <a:srgbClr val="000000"/>
                </a:solidFill>
                <a:cs typeface="Arial" panose="020B0604020202020204" pitchFamily="34" charset="0"/>
              </a:rPr>
              <a:t>Change management</a:t>
            </a:r>
            <a:r>
              <a:rPr lang="en-CA" b="1" baseline="0" noProof="0" dirty="0">
                <a:solidFill>
                  <a:srgbClr val="000000"/>
                </a:solidFill>
                <a:cs typeface="Arial" panose="020B0604020202020204" pitchFamily="34" charset="0"/>
              </a:rPr>
              <a:t> </a:t>
            </a:r>
            <a:r>
              <a:rPr lang="en-CA" b="1" baseline="0" noProof="0" dirty="0">
                <a:solidFill>
                  <a:schemeClr val="tx1"/>
                </a:solidFill>
                <a:cs typeface="Arial" panose="020B0604020202020204" pitchFamily="34" charset="0"/>
              </a:rPr>
              <a:t>is</a:t>
            </a:r>
            <a:r>
              <a:rPr lang="en-CA" b="1" dirty="0">
                <a:cs typeface="Arial" panose="020B0604020202020204" pitchFamily="34" charset="0"/>
              </a:rPr>
              <a:t> an approach for engaging with employees who are impacted by the change</a:t>
            </a:r>
          </a:p>
          <a:p>
            <a:endParaRPr lang="en-CA" b="0" baseline="0" noProof="0" dirty="0">
              <a:solidFill>
                <a:srgbClr val="000000"/>
              </a:solidFill>
              <a:cs typeface="Arial" panose="020B0604020202020204" pitchFamily="34" charset="0"/>
            </a:endParaRPr>
          </a:p>
          <a:p>
            <a:r>
              <a:rPr lang="en-CA" b="0" baseline="0" noProof="0" dirty="0">
                <a:solidFill>
                  <a:srgbClr val="000000"/>
                </a:solidFill>
                <a:cs typeface="Arial" panose="020B0604020202020204" pitchFamily="34" charset="0"/>
              </a:rPr>
              <a:t>An easy way to explain this is to give you some examples of project management activities vs. change management activities in the context of a workplace modernization project.</a:t>
            </a:r>
          </a:p>
          <a:p>
            <a:endParaRPr lang="en-CA" b="0" baseline="0" noProof="0" dirty="0">
              <a:solidFill>
                <a:srgbClr val="000000"/>
              </a:solidFill>
              <a:cs typeface="Arial" panose="020B0604020202020204" pitchFamily="34" charset="0"/>
            </a:endParaRPr>
          </a:p>
          <a:p>
            <a:r>
              <a:rPr lang="en-CA" b="0" baseline="0" noProof="0" dirty="0">
                <a:solidFill>
                  <a:srgbClr val="000000"/>
                </a:solidFill>
                <a:cs typeface="Arial" panose="020B0604020202020204" pitchFamily="34" charset="0"/>
              </a:rPr>
              <a:t>A common project management activity is the deployment of tablets or laptops. Associated to that, the project management team will typically also send out some form of communication, focused on the </a:t>
            </a:r>
            <a:r>
              <a:rPr lang="en-CA" b="1" baseline="0" noProof="0" dirty="0">
                <a:solidFill>
                  <a:srgbClr val="000000"/>
                </a:solidFill>
                <a:cs typeface="Arial" panose="020B0604020202020204" pitchFamily="34" charset="0"/>
              </a:rPr>
              <a:t>WHO, WHAT, WHEN and WHERE</a:t>
            </a:r>
            <a:r>
              <a:rPr lang="en-CA" b="0" baseline="0" noProof="0" dirty="0">
                <a:solidFill>
                  <a:srgbClr val="000000"/>
                </a:solidFill>
                <a:cs typeface="Arial" panose="020B0604020202020204" pitchFamily="34" charset="0"/>
              </a:rPr>
              <a:t>. Change management activities related to this deployment would add elements to those communications such as the </a:t>
            </a:r>
            <a:r>
              <a:rPr lang="en-CA" b="1" baseline="0" noProof="0" dirty="0">
                <a:solidFill>
                  <a:srgbClr val="000000"/>
                </a:solidFill>
                <a:cs typeface="Arial" panose="020B0604020202020204" pitchFamily="34" charset="0"/>
              </a:rPr>
              <a:t>WHY</a:t>
            </a:r>
            <a:r>
              <a:rPr lang="en-CA" b="0" baseline="0" noProof="0" dirty="0">
                <a:solidFill>
                  <a:srgbClr val="000000"/>
                </a:solidFill>
                <a:cs typeface="Arial" panose="020B0604020202020204" pitchFamily="34" charset="0"/>
              </a:rPr>
              <a:t>, linked to the overall modernization vision, and the </a:t>
            </a:r>
            <a:r>
              <a:rPr lang="en-CA" b="1" baseline="0" noProof="0" dirty="0">
                <a:solidFill>
                  <a:srgbClr val="000000"/>
                </a:solidFill>
                <a:cs typeface="Arial" panose="020B0604020202020204" pitchFamily="34" charset="0"/>
              </a:rPr>
              <a:t>HOW</a:t>
            </a:r>
            <a:r>
              <a:rPr lang="en-CA" b="0" baseline="0" noProof="0" dirty="0">
                <a:solidFill>
                  <a:srgbClr val="000000"/>
                </a:solidFill>
                <a:cs typeface="Arial" panose="020B0604020202020204" pitchFamily="34" charset="0"/>
              </a:rPr>
              <a:t>, relating to training on the new devices. Other typical change management activities include identifying super users and promoting them as experts who can assist their colleagues and sing the praises of the new devices, monitoring adoption of the new devices, tracking employee proficiency and reinforcing the adoption. </a:t>
            </a:r>
          </a:p>
          <a:p>
            <a:endParaRPr lang="en-CA" b="0" baseline="0" noProof="0" dirty="0">
              <a:solidFill>
                <a:srgbClr val="000000"/>
              </a:solidFill>
              <a:cs typeface="Arial" panose="020B0604020202020204" pitchFamily="34" charset="0"/>
            </a:endParaRPr>
          </a:p>
          <a:p>
            <a:r>
              <a:rPr lang="en-CA" b="0" baseline="0" noProof="0" dirty="0">
                <a:solidFill>
                  <a:srgbClr val="000000"/>
                </a:solidFill>
                <a:cs typeface="Arial" panose="020B0604020202020204" pitchFamily="34" charset="0"/>
              </a:rPr>
              <a:t>Another example comes when it’s time to pick finishes for the new workplace. The project management activity is selecting finishes, typically done by the PM team and senior leaders. Knowing the importance of providing opportunities for employees to participate in the change, change management activities could include having a presentation and voting session where employees pick their favorite colour scheme, then hosting a “celebration” to mark this important milestone. </a:t>
            </a:r>
            <a:endParaRPr lang="en-CA" b="0" noProof="0" dirty="0">
              <a:solidFill>
                <a:srgbClr val="000000"/>
              </a:solidFill>
              <a:cs typeface="Arial" panose="020B0604020202020204" pitchFamily="34" charset="0"/>
            </a:endParaRPr>
          </a:p>
          <a:p>
            <a:endParaRPr lang="fr-CA" dirty="0"/>
          </a:p>
          <a:p>
            <a:r>
              <a:rPr lang="en-CA" noProof="0" dirty="0"/>
              <a:t>Integration</a:t>
            </a:r>
            <a:r>
              <a:rPr lang="en-CA" baseline="0" noProof="0" dirty="0"/>
              <a:t> of the project management and change management activities helps ensures a POSITIVE USER EXPERIENCE.</a:t>
            </a:r>
            <a:endParaRPr lang="en-CA" noProof="0" dirty="0"/>
          </a:p>
          <a:p>
            <a:pPr marL="0" indent="0">
              <a:buFontTx/>
              <a:buNone/>
            </a:pPr>
            <a:endParaRPr lang="fr-CA"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852095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4</a:t>
            </a:fld>
            <a:endParaRPr lang="en-US" dirty="0"/>
          </a:p>
        </p:txBody>
      </p:sp>
    </p:spTree>
    <p:extLst>
      <p:ext uri="{BB962C8B-B14F-4D97-AF65-F5344CB8AC3E}">
        <p14:creationId xmlns:p14="http://schemas.microsoft.com/office/powerpoint/2010/main" val="1035021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b="1" noProof="0" dirty="0">
                <a:cs typeface="Arial" panose="020B0604020202020204" pitchFamily="34" charset="0"/>
              </a:rPr>
              <a:t>Change management starts when a change has been</a:t>
            </a:r>
            <a:r>
              <a:rPr lang="en-CA" b="1" baseline="0" noProof="0" dirty="0">
                <a:cs typeface="Arial" panose="020B0604020202020204" pitchFamily="34" charset="0"/>
              </a:rPr>
              <a:t> defined (in order to MANAGE a change, there needs to BE a change)</a:t>
            </a:r>
            <a:endParaRPr lang="en-CA" noProof="0" dirty="0"/>
          </a:p>
          <a:p>
            <a:endParaRPr lang="en-CA" noProof="0" dirty="0"/>
          </a:p>
          <a:p>
            <a:r>
              <a:rPr lang="en-CA" noProof="0" dirty="0"/>
              <a:t>Here’s</a:t>
            </a:r>
            <a:r>
              <a:rPr lang="en-CA" baseline="0" noProof="0" dirty="0"/>
              <a:t> a quick view of the approach proposed by the PSPC Workplace Change Management National Centre of Expertise</a:t>
            </a:r>
            <a:r>
              <a:rPr lang="fr-CA" baseline="0" noProof="0" dirty="0"/>
              <a:t>:</a:t>
            </a:r>
            <a:endParaRPr lang="en-CA" noProof="0" dirty="0"/>
          </a:p>
          <a:p>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cs typeface="Arial" panose="020B0604020202020204" pitchFamily="34" charset="0"/>
              </a:rPr>
              <a:t>Change needs to be defined, typically a decision made by senior management. </a:t>
            </a:r>
            <a:r>
              <a:rPr lang="en-CA" noProof="0" dirty="0"/>
              <a:t>By adopting GCworkplace, your organization has decided to change the way</a:t>
            </a:r>
            <a:r>
              <a:rPr lang="en-CA" baseline="0" noProof="0" dirty="0"/>
              <a:t> it works and uses its workspace. But what does that mean specifically for your organization? What other changes will this bring about? T</a:t>
            </a:r>
            <a:r>
              <a:rPr lang="en-US" sz="1200" baseline="0" dirty="0" err="1">
                <a:solidFill>
                  <a:srgbClr val="000000"/>
                </a:solidFill>
                <a:cs typeface="Arial" panose="020B0604020202020204" pitchFamily="34" charset="0"/>
              </a:rPr>
              <a:t>hese</a:t>
            </a:r>
            <a:r>
              <a:rPr lang="en-US" sz="1200" baseline="0" dirty="0">
                <a:solidFill>
                  <a:srgbClr val="000000"/>
                </a:solidFill>
                <a:cs typeface="Arial" panose="020B0604020202020204" pitchFamily="34" charset="0"/>
              </a:rPr>
              <a:t> become your “inputs”. </a:t>
            </a:r>
          </a:p>
          <a:p>
            <a:pPr marL="228600" indent="-228600">
              <a:buAutoNum type="arabicPeriod"/>
            </a:pPr>
            <a:endParaRPr lang="en-US" sz="1200" baseline="0" dirty="0">
              <a:solidFill>
                <a:srgbClr val="000000"/>
              </a:solidFill>
              <a:cs typeface="Arial" panose="020B0604020202020204" pitchFamily="34" charset="0"/>
            </a:endParaRPr>
          </a:p>
          <a:p>
            <a:pPr marL="0" indent="0">
              <a:buNone/>
            </a:pPr>
            <a:r>
              <a:rPr lang="en-US" sz="1200" baseline="0" dirty="0">
                <a:solidFill>
                  <a:srgbClr val="000000"/>
                </a:solidFill>
                <a:cs typeface="Arial" panose="020B0604020202020204" pitchFamily="34" charset="0"/>
              </a:rPr>
              <a:t>These changes require employees to adopt new behaviours -&gt; this is where you need a change management approach (pictured in the center) that our Workplace Change Management National Centre of Expertise can provide assistance and support with. This approach, along with tools, templates and best practices in workplace change management can be found in their Workplace Change Management Playbook – available on </a:t>
            </a:r>
            <a:r>
              <a:rPr lang="en-US" sz="1200" baseline="0" dirty="0" err="1">
                <a:solidFill>
                  <a:srgbClr val="000000"/>
                </a:solidFill>
                <a:cs typeface="Arial" panose="020B0604020202020204" pitchFamily="34" charset="0"/>
              </a:rPr>
              <a:t>GCpedia</a:t>
            </a:r>
            <a:r>
              <a:rPr lang="en-US" sz="1200" baseline="0" dirty="0">
                <a:solidFill>
                  <a:srgbClr val="000000"/>
                </a:solidFill>
                <a:cs typeface="Arial" panose="020B0604020202020204" pitchFamily="34" charset="0"/>
              </a:rPr>
              <a:t>.</a:t>
            </a:r>
          </a:p>
          <a:p>
            <a:pPr marL="0" indent="0">
              <a:buNone/>
            </a:pPr>
            <a:endParaRPr lang="en-US" sz="1200" baseline="0" dirty="0">
              <a:solidFill>
                <a:srgbClr val="000000"/>
              </a:solidFill>
              <a:cs typeface="Arial" panose="020B0604020202020204" pitchFamily="34" charset="0"/>
            </a:endParaRPr>
          </a:p>
          <a:p>
            <a:pPr marL="0" indent="0">
              <a:buNone/>
            </a:pPr>
            <a:r>
              <a:rPr lang="en-US" sz="1200" baseline="0" dirty="0">
                <a:solidFill>
                  <a:srgbClr val="000000"/>
                </a:solidFill>
                <a:cs typeface="Arial" panose="020B0604020202020204" pitchFamily="34" charset="0"/>
              </a:rPr>
              <a:t>Finally, you know you’ve been successful at managing change when employees adopt the change, realize the solution and become proficient with new processes and tools. These are the change management “outputs”.</a:t>
            </a:r>
          </a:p>
          <a:p>
            <a:pPr marL="0" indent="0">
              <a:buNone/>
            </a:pPr>
            <a:endParaRPr lang="en-US" sz="1200" baseline="0" dirty="0">
              <a:solidFill>
                <a:srgbClr val="000000"/>
              </a:solidFill>
              <a:cs typeface="Arial" panose="020B0604020202020204" pitchFamily="34" charset="0"/>
            </a:endParaRPr>
          </a:p>
          <a:p>
            <a:pPr marL="0" indent="0">
              <a:buNone/>
            </a:pPr>
            <a:endParaRPr lang="en-US" sz="1200" baseline="0" dirty="0">
              <a:solidFill>
                <a:srgbClr val="000000"/>
              </a:solidFill>
              <a:cs typeface="Arial" panose="020B0604020202020204" pitchFamily="34" charset="0"/>
            </a:endParaRPr>
          </a:p>
          <a:p>
            <a:pPr marL="0" indent="0">
              <a:buNone/>
            </a:pPr>
            <a:r>
              <a:rPr lang="en-US" sz="1200" baseline="0" dirty="0">
                <a:solidFill>
                  <a:srgbClr val="000000"/>
                </a:solidFill>
                <a:cs typeface="Arial" panose="020B0604020202020204" pitchFamily="34" charset="0"/>
              </a:rPr>
              <a:t>Now, has your organization defined the change? </a:t>
            </a:r>
          </a:p>
          <a:p>
            <a:pPr marL="0" indent="0">
              <a:buNone/>
            </a:pPr>
            <a:endParaRPr lang="en-US" sz="1200" baseline="0" dirty="0">
              <a:solidFill>
                <a:srgbClr val="000000"/>
              </a:solidFill>
              <a:cs typeface="Arial" panose="020B0604020202020204" pitchFamily="34" charset="0"/>
            </a:endParaRPr>
          </a:p>
          <a:p>
            <a:pPr marL="0" indent="0">
              <a:buNone/>
            </a:pPr>
            <a:r>
              <a:rPr lang="en-US" sz="1200" b="1" baseline="0" dirty="0">
                <a:solidFill>
                  <a:srgbClr val="000000"/>
                </a:solidFill>
                <a:cs typeface="Arial" panose="020B0604020202020204" pitchFamily="34" charset="0"/>
              </a:rPr>
              <a:t>No</a:t>
            </a:r>
            <a:r>
              <a:rPr lang="en-US" sz="1200" baseline="0" dirty="0">
                <a:solidFill>
                  <a:srgbClr val="000000"/>
                </a:solidFill>
                <a:cs typeface="Arial" panose="020B0604020202020204" pitchFamily="34" charset="0"/>
              </a:rPr>
              <a:t> – its not too early to think about finding a change management resource </a:t>
            </a:r>
            <a:r>
              <a:rPr lang="en-US" sz="1200" b="1" baseline="0" dirty="0">
                <a:solidFill>
                  <a:srgbClr val="000000"/>
                </a:solidFill>
                <a:cs typeface="Arial" panose="020B0604020202020204" pitchFamily="34" charset="0"/>
              </a:rPr>
              <a:t>[click to next side]</a:t>
            </a:r>
          </a:p>
          <a:p>
            <a:pPr marL="0" indent="0">
              <a:buNone/>
            </a:pPr>
            <a:r>
              <a:rPr lang="en-US" sz="1200" b="1" baseline="0" dirty="0">
                <a:solidFill>
                  <a:srgbClr val="000000"/>
                </a:solidFill>
                <a:cs typeface="Arial" panose="020B0604020202020204" pitchFamily="34" charset="0"/>
              </a:rPr>
              <a:t>Yes</a:t>
            </a:r>
            <a:r>
              <a:rPr lang="en-US" sz="1200" baseline="0" dirty="0">
                <a:solidFill>
                  <a:srgbClr val="000000"/>
                </a:solidFill>
                <a:cs typeface="Arial" panose="020B0604020202020204" pitchFamily="34" charset="0"/>
              </a:rPr>
              <a:t> – Do you have a dedicated change management resource?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cs typeface="Arial" panose="020B0604020202020204" pitchFamily="34" charset="0"/>
              </a:rPr>
              <a:t>	</a:t>
            </a:r>
            <a:r>
              <a:rPr lang="en-US" sz="1200" b="1" baseline="0" dirty="0">
                <a:solidFill>
                  <a:srgbClr val="000000"/>
                </a:solidFill>
                <a:cs typeface="Arial" panose="020B0604020202020204" pitchFamily="34" charset="0"/>
              </a:rPr>
              <a:t>Yes</a:t>
            </a:r>
            <a:r>
              <a:rPr lang="en-US" sz="1200" baseline="0" dirty="0">
                <a:solidFill>
                  <a:srgbClr val="000000"/>
                </a:solidFill>
                <a:cs typeface="Arial" panose="020B0604020202020204" pitchFamily="34" charset="0"/>
              </a:rPr>
              <a:t> – Great! I will arrange for a presentation with our change management experts.</a:t>
            </a:r>
            <a:r>
              <a:rPr lang="en-US" sz="1200" b="1" baseline="0" dirty="0">
                <a:solidFill>
                  <a:srgbClr val="000000"/>
                </a:solidFill>
                <a:cs typeface="Arial" panose="020B0604020202020204" pitchFamily="34" charset="0"/>
              </a:rPr>
              <a:t> [no need to show next slide]</a:t>
            </a:r>
            <a:endParaRPr lang="en-US" sz="1200" baseline="0" dirty="0">
              <a:solidFill>
                <a:srgbClr val="00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cs typeface="Arial" panose="020B0604020202020204" pitchFamily="34" charset="0"/>
              </a:rPr>
              <a:t>	</a:t>
            </a:r>
            <a:r>
              <a:rPr lang="en-US" sz="1200" b="1" baseline="0" dirty="0">
                <a:solidFill>
                  <a:srgbClr val="000000"/>
                </a:solidFill>
                <a:cs typeface="Arial" panose="020B0604020202020204" pitchFamily="34" charset="0"/>
              </a:rPr>
              <a:t>No </a:t>
            </a:r>
            <a:r>
              <a:rPr lang="en-US" sz="1200" baseline="0" dirty="0">
                <a:solidFill>
                  <a:srgbClr val="000000"/>
                </a:solidFill>
                <a:cs typeface="Arial" panose="020B0604020202020204" pitchFamily="34" charset="0"/>
              </a:rPr>
              <a:t>– Let’s look at how we can help </a:t>
            </a:r>
            <a:r>
              <a:rPr lang="en-US" sz="1200" b="1" baseline="0" dirty="0">
                <a:solidFill>
                  <a:srgbClr val="000000"/>
                </a:solidFill>
                <a:cs typeface="Arial" panose="020B0604020202020204" pitchFamily="34" charset="0"/>
              </a:rPr>
              <a:t>[click to next side]</a:t>
            </a:r>
          </a:p>
          <a:p>
            <a:pPr marL="0" indent="0">
              <a:buNone/>
            </a:pPr>
            <a:endParaRPr lang="en-US" sz="1200" baseline="0" dirty="0">
              <a:solidFill>
                <a:srgbClr val="000000"/>
              </a:solidFill>
              <a:cs typeface="Arial" panose="020B0604020202020204" pitchFamily="34" charset="0"/>
            </a:endParaRPr>
          </a:p>
          <a:p>
            <a:endParaRPr lang="en-CA" dirty="0"/>
          </a:p>
          <a:p>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492818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solidFill>
                  <a:srgbClr val="000000"/>
                </a:solidFill>
                <a:cs typeface="Arial" panose="020B0604020202020204" pitchFamily="34" charset="0"/>
              </a:rPr>
              <a:t>The Workplace Change Management National Centre of Expertise can provide guidance and tools to help you find resources. Here are the 3 main options: </a:t>
            </a:r>
            <a:endParaRPr lang="en-CA" sz="1200" kern="1200" dirty="0">
              <a:solidFill>
                <a:schemeClr val="tx1"/>
              </a:solidFill>
              <a:effectLst/>
              <a:latin typeface="+mn-lt"/>
              <a:ea typeface="+mn-ea"/>
              <a:cs typeface="+mn-cs"/>
            </a:endParaRPr>
          </a:p>
          <a:p>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OPTION 1: </a:t>
            </a:r>
            <a:r>
              <a:rPr lang="en-CA" sz="1200" kern="1200" dirty="0">
                <a:solidFill>
                  <a:schemeClr val="tx1"/>
                </a:solidFill>
                <a:effectLst/>
                <a:latin typeface="+mn-lt"/>
                <a:ea typeface="+mn-ea"/>
                <a:cs typeface="+mn-cs"/>
              </a:rPr>
              <a:t>Recruit an internal resource that can take on the lead of the change management function: the employee might already understand the organization, its business, its culture and already has an established network. In order to hire internally, we recommend that you consult your HR office. The </a:t>
            </a:r>
            <a:r>
              <a:rPr lang="en-US" sz="1200" baseline="0" dirty="0">
                <a:solidFill>
                  <a:srgbClr val="000000"/>
                </a:solidFill>
                <a:cs typeface="Arial" panose="020B0604020202020204" pitchFamily="34" charset="0"/>
              </a:rPr>
              <a:t>Workplace Change Management National Centre of Expertise</a:t>
            </a:r>
            <a:r>
              <a:rPr lang="en-CA" sz="1200" kern="1200" baseline="0" dirty="0">
                <a:solidFill>
                  <a:schemeClr val="tx1"/>
                </a:solidFill>
                <a:effectLst/>
                <a:latin typeface="+mn-lt"/>
                <a:ea typeface="+mn-ea"/>
                <a:cs typeface="+mn-cs"/>
              </a:rPr>
              <a:t> has developed some </a:t>
            </a:r>
            <a:r>
              <a:rPr lang="en-CA" sz="1200" kern="1200" dirty="0">
                <a:solidFill>
                  <a:schemeClr val="tx1"/>
                </a:solidFill>
                <a:effectLst/>
                <a:latin typeface="+mn-lt"/>
                <a:ea typeface="+mn-ea"/>
                <a:cs typeface="+mn-cs"/>
              </a:rPr>
              <a:t>tools like </a:t>
            </a:r>
            <a:r>
              <a:rPr lang="en-CA" sz="1200" b="1" kern="1200" dirty="0">
                <a:solidFill>
                  <a:schemeClr val="tx1"/>
                </a:solidFill>
                <a:effectLst/>
                <a:latin typeface="+mn-lt"/>
                <a:ea typeface="+mn-ea"/>
                <a:cs typeface="+mn-cs"/>
              </a:rPr>
              <a:t>key competencies </a:t>
            </a:r>
            <a:r>
              <a:rPr lang="en-CA" sz="1200" kern="1200" dirty="0">
                <a:solidFill>
                  <a:schemeClr val="tx1"/>
                </a:solidFill>
                <a:effectLst/>
                <a:latin typeface="+mn-lt"/>
                <a:ea typeface="+mn-ea"/>
                <a:cs typeface="+mn-cs"/>
              </a:rPr>
              <a:t>to look for in a change manager as well as </a:t>
            </a:r>
            <a:r>
              <a:rPr lang="en-CA" sz="1200" b="1" kern="1200" dirty="0">
                <a:solidFill>
                  <a:schemeClr val="tx1"/>
                </a:solidFill>
                <a:effectLst/>
                <a:latin typeface="+mn-lt"/>
                <a:ea typeface="+mn-ea"/>
                <a:cs typeface="+mn-cs"/>
              </a:rPr>
              <a:t>best practices </a:t>
            </a:r>
            <a:r>
              <a:rPr lang="en-CA" sz="1200" kern="1200" dirty="0">
                <a:solidFill>
                  <a:schemeClr val="tx1"/>
                </a:solidFill>
                <a:effectLst/>
                <a:latin typeface="+mn-lt"/>
                <a:ea typeface="+mn-ea"/>
                <a:cs typeface="+mn-cs"/>
              </a:rPr>
              <a:t>to hire one. </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OPTION 2 </a:t>
            </a:r>
            <a:r>
              <a:rPr lang="en-CA" sz="1200" b="0" kern="1200" dirty="0">
                <a:solidFill>
                  <a:schemeClr val="tx1"/>
                </a:solidFill>
                <a:effectLst/>
                <a:latin typeface="+mn-lt"/>
                <a:ea typeface="+mn-ea"/>
                <a:cs typeface="+mn-cs"/>
              </a:rPr>
              <a:t>i</a:t>
            </a:r>
            <a:r>
              <a:rPr lang="en-CA" sz="1200" kern="1200" dirty="0">
                <a:solidFill>
                  <a:schemeClr val="tx1"/>
                </a:solidFill>
                <a:effectLst/>
                <a:latin typeface="+mn-lt"/>
                <a:ea typeface="+mn-ea"/>
                <a:cs typeface="+mn-cs"/>
              </a:rPr>
              <a:t>s through the BGIS-TFMS CM services. Find out if your current or new building is part of the RP-1 or RP-2 portfolio and if it is managed by BGIS. If so, contact your Property Facilities Manager (PFM) for more info. If neither of your buildings are managed by BGIS, then this option is not available to you.</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OPTION 3</a:t>
            </a:r>
            <a:r>
              <a:rPr lang="en-CA" sz="1200" b="0" kern="1200" baseline="0" dirty="0">
                <a:solidFill>
                  <a:schemeClr val="tx1"/>
                </a:solidFill>
                <a:effectLst/>
                <a:latin typeface="+mn-lt"/>
                <a:ea typeface="+mn-ea"/>
                <a:cs typeface="+mn-cs"/>
              </a:rPr>
              <a:t> i</a:t>
            </a:r>
            <a:r>
              <a:rPr lang="en-CA" sz="1200" kern="1200" dirty="0">
                <a:solidFill>
                  <a:schemeClr val="tx1"/>
                </a:solidFill>
                <a:effectLst/>
                <a:latin typeface="+mn-lt"/>
                <a:ea typeface="+mn-ea"/>
                <a:cs typeface="+mn-cs"/>
              </a:rPr>
              <a:t>s to hire a consultant through the </a:t>
            </a:r>
            <a:r>
              <a:rPr lang="en-CA" sz="1200" u="sng" kern="1200" dirty="0">
                <a:solidFill>
                  <a:schemeClr val="tx1"/>
                </a:solidFill>
                <a:effectLst/>
                <a:latin typeface="+mn-lt"/>
                <a:ea typeface="+mn-ea"/>
                <a:cs typeface="+mn-cs"/>
                <a:hlinkClick r:id="rId3"/>
              </a:rPr>
              <a:t>PSPC Standing Offer and Supply Arrangements</a:t>
            </a:r>
            <a:r>
              <a:rPr lang="en-CA" sz="1200" kern="1200" dirty="0">
                <a:solidFill>
                  <a:schemeClr val="tx1"/>
                </a:solidFill>
                <a:effectLst/>
                <a:latin typeface="+mn-lt"/>
                <a:ea typeface="+mn-ea"/>
                <a:cs typeface="+mn-cs"/>
              </a:rPr>
              <a:t> or other contracting arrangements. The </a:t>
            </a:r>
            <a:r>
              <a:rPr lang="en-US" sz="1200" baseline="0" dirty="0">
                <a:solidFill>
                  <a:srgbClr val="000000"/>
                </a:solidFill>
                <a:cs typeface="Arial" panose="020B0604020202020204" pitchFamily="34" charset="0"/>
              </a:rPr>
              <a:t>Workplace Change Management National Centre of Expertise has</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developed a generic </a:t>
            </a:r>
            <a:r>
              <a:rPr lang="en-CA" sz="1200" b="1" kern="1200" dirty="0">
                <a:solidFill>
                  <a:schemeClr val="tx1"/>
                </a:solidFill>
                <a:effectLst/>
                <a:latin typeface="+mn-lt"/>
                <a:ea typeface="+mn-ea"/>
                <a:cs typeface="+mn-cs"/>
              </a:rPr>
              <a:t>statement of work (</a:t>
            </a:r>
            <a:r>
              <a:rPr lang="en-CA" sz="1200" b="1" kern="1200" dirty="0" err="1">
                <a:solidFill>
                  <a:schemeClr val="tx1"/>
                </a:solidFill>
                <a:effectLst/>
                <a:latin typeface="+mn-lt"/>
                <a:ea typeface="+mn-ea"/>
                <a:cs typeface="+mn-cs"/>
              </a:rPr>
              <a:t>SoW</a:t>
            </a:r>
            <a:r>
              <a:rPr lang="en-CA" sz="1200" b="1"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and </a:t>
            </a:r>
            <a:r>
              <a:rPr lang="en-CA" sz="1200" b="1" kern="1200" dirty="0">
                <a:solidFill>
                  <a:schemeClr val="tx1"/>
                </a:solidFill>
                <a:effectLst/>
                <a:latin typeface="+mn-lt"/>
                <a:ea typeface="+mn-ea"/>
                <a:cs typeface="+mn-cs"/>
              </a:rPr>
              <a:t>evaluation grid</a:t>
            </a:r>
            <a:r>
              <a:rPr lang="en-CA" sz="1200" kern="1200" dirty="0">
                <a:solidFill>
                  <a:schemeClr val="tx1"/>
                </a:solidFill>
                <a:effectLst/>
                <a:latin typeface="+mn-lt"/>
                <a:ea typeface="+mn-ea"/>
                <a:cs typeface="+mn-cs"/>
              </a:rPr>
              <a:t> to assist you with this option, but we encourage you to speak with your procurement officer if this is the option you choose.</a:t>
            </a:r>
          </a:p>
          <a:p>
            <a:endParaRPr lang="fr-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768491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Workplace</a:t>
            </a:r>
            <a:r>
              <a:rPr lang="en-CA" sz="1200" kern="1200" baseline="0" dirty="0">
                <a:solidFill>
                  <a:schemeClr val="tx1"/>
                </a:solidFill>
                <a:effectLst/>
                <a:latin typeface="+mn-lt"/>
                <a:ea typeface="+mn-ea"/>
                <a:cs typeface="+mn-cs"/>
              </a:rPr>
              <a:t> Change Management National Centre of Expertise, or </a:t>
            </a:r>
            <a:r>
              <a:rPr lang="en-CA" sz="1200" b="1" kern="1200" baseline="0" dirty="0">
                <a:solidFill>
                  <a:schemeClr val="tx1"/>
                </a:solidFill>
                <a:effectLst/>
                <a:latin typeface="+mn-lt"/>
                <a:ea typeface="+mn-ea"/>
                <a:cs typeface="+mn-cs"/>
              </a:rPr>
              <a:t>WCM </a:t>
            </a:r>
            <a:r>
              <a:rPr lang="en-CA" sz="1200" b="1" kern="1200" baseline="0" dirty="0" err="1">
                <a:solidFill>
                  <a:schemeClr val="tx1"/>
                </a:solidFill>
                <a:effectLst/>
                <a:latin typeface="+mn-lt"/>
                <a:ea typeface="+mn-ea"/>
                <a:cs typeface="+mn-cs"/>
              </a:rPr>
              <a:t>NCoE</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works directly with the person or team assigned</a:t>
            </a:r>
            <a:r>
              <a:rPr lang="en-CA" sz="1200" kern="1200" baseline="0" dirty="0">
                <a:solidFill>
                  <a:schemeClr val="tx1"/>
                </a:solidFill>
                <a:effectLst/>
                <a:latin typeface="+mn-lt"/>
                <a:ea typeface="+mn-ea"/>
                <a:cs typeface="+mn-cs"/>
              </a:rPr>
              <a:t> to change management in your organization. They </a:t>
            </a:r>
            <a:r>
              <a:rPr lang="en-CA" sz="1200" kern="1200" dirty="0">
                <a:solidFill>
                  <a:schemeClr val="tx1"/>
                </a:solidFill>
                <a:effectLst/>
                <a:latin typeface="+mn-lt"/>
                <a:ea typeface="+mn-ea"/>
                <a:cs typeface="+mn-cs"/>
              </a:rPr>
              <a:t>introduce workplace change management and provide support in the establishment of a change management program and its implementation. They also continuously develop tools which are shared on different platforms and provide coaching through their Workplace Change Management Community of Practice.</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The WCM </a:t>
            </a:r>
            <a:r>
              <a:rPr lang="en-CA" sz="1200" b="1" kern="1200" dirty="0" err="1">
                <a:solidFill>
                  <a:schemeClr val="tx1"/>
                </a:solidFill>
                <a:effectLst/>
                <a:latin typeface="+mn-lt"/>
                <a:ea typeface="+mn-ea"/>
                <a:cs typeface="+mn-cs"/>
              </a:rPr>
              <a:t>NCoE</a:t>
            </a:r>
            <a:r>
              <a:rPr lang="en-CA" sz="1200" b="1" kern="1200" dirty="0">
                <a:solidFill>
                  <a:schemeClr val="tx1"/>
                </a:solidFill>
                <a:effectLst/>
                <a:latin typeface="+mn-lt"/>
                <a:ea typeface="+mn-ea"/>
                <a:cs typeface="+mn-cs"/>
              </a:rPr>
              <a:t> advisors are the SUPPORTER and you are</a:t>
            </a:r>
            <a:r>
              <a:rPr lang="en-CA" sz="1200" b="1" kern="1200" baseline="0" dirty="0">
                <a:solidFill>
                  <a:schemeClr val="tx1"/>
                </a:solidFill>
                <a:effectLst/>
                <a:latin typeface="+mn-lt"/>
                <a:ea typeface="+mn-ea"/>
                <a:cs typeface="+mn-cs"/>
              </a:rPr>
              <a:t> </a:t>
            </a:r>
            <a:r>
              <a:rPr lang="en-CA" sz="1200" b="1" kern="1200" dirty="0">
                <a:solidFill>
                  <a:schemeClr val="tx1"/>
                </a:solidFill>
                <a:effectLst/>
                <a:latin typeface="+mn-lt"/>
                <a:ea typeface="+mn-ea"/>
                <a:cs typeface="+mn-cs"/>
              </a:rPr>
              <a:t>the IMPLEMENTER</a:t>
            </a:r>
            <a:r>
              <a:rPr lang="en-CA" sz="1200"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760444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4551982-54BC-4306-9E12-F9F79E24FB95}" type="slidenum">
              <a:rPr lang="en-CA" smtClean="0">
                <a:solidFill>
                  <a:prstClr val="black"/>
                </a:solidFill>
              </a:rPr>
              <a:pPr/>
              <a:t>43</a:t>
            </a:fld>
            <a:endParaRPr lang="en-CA">
              <a:solidFill>
                <a:prstClr val="black"/>
              </a:solidFill>
            </a:endParaRPr>
          </a:p>
        </p:txBody>
      </p:sp>
    </p:spTree>
    <p:extLst>
      <p:ext uri="{BB962C8B-B14F-4D97-AF65-F5344CB8AC3E}">
        <p14:creationId xmlns:p14="http://schemas.microsoft.com/office/powerpoint/2010/main" val="774800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9BAFD-0AFE-FC47-B839-C833EEBF7ECA}"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415393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existe</a:t>
            </a:r>
            <a:r>
              <a:rPr lang="en-CA" sz="1800" dirty="0">
                <a:effectLst/>
                <a:latin typeface="Calibri" panose="020F0502020204030204" pitchFamily="34" charset="0"/>
                <a:ea typeface="Calibri" panose="020F0502020204030204" pitchFamily="34" charset="0"/>
                <a:cs typeface="Times New Roman" panose="02020603050405020304" pitchFamily="18" charset="0"/>
              </a:rPr>
              <a:t> cinq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principes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directeurs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la conception du Milieu de travail GC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chacun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d’entre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eux</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appuyé</a:t>
            </a:r>
            <a:r>
              <a:rPr lang="en-CA" sz="1800" dirty="0">
                <a:effectLst/>
                <a:latin typeface="Calibri" panose="020F0502020204030204" pitchFamily="34" charset="0"/>
                <a:ea typeface="Calibri" panose="020F0502020204030204" pitchFamily="34" charset="0"/>
                <a:cs typeface="Times New Roman" panose="02020603050405020304" pitchFamily="18" charset="0"/>
              </a:rPr>
              <a:t> par la conception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stratégique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principes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conception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clés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regroupés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dans les sous-sections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suivantes</a:t>
            </a:r>
            <a:r>
              <a:rPr lang="en-CA" sz="1800" dirty="0">
                <a:effectLst/>
                <a:latin typeface="Calibri" panose="020F0502020204030204" pitchFamily="34" charset="0"/>
                <a:ea typeface="Calibri" panose="020F0502020204030204" pitchFamily="34" charset="0"/>
                <a:cs typeface="Times New Roman" panose="02020603050405020304" pitchFamily="18" charset="0"/>
              </a:rPr>
              <a:t> : </a:t>
            </a:r>
          </a:p>
          <a:p>
            <a:pPr marL="171450" indent="-171450">
              <a:buFontTx/>
              <a:buChar char="-"/>
            </a:pPr>
            <a:endParaRPr lang="en-CA" sz="1800" b="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CONCEPTION CENTRÉE SUR L’UTILISATEUR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Une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expérience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positive des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qui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accroît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la participation, la satisfaction au travail, la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créativité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et la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productivité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étant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donné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qu’une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solide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conception des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locaux</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peut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rendre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plus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heureux</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au travail. Une conception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axée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sur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l’utilisateur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comme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 Milieu de travail GC,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favorise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des habitudes de travail plus saines et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réduit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 stress. </a:t>
            </a:r>
          </a:p>
          <a:p>
            <a:pPr marL="0" marR="0">
              <a:lnSpc>
                <a:spcPct val="107000"/>
              </a:lnSpc>
              <a:spcBef>
                <a:spcPts val="0"/>
              </a:spcBef>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PROMOTION D’UN ACCÈS ÉGAL AUX ESPACES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Le Milieu de travail GC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un milieu de travail sans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espace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assigné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où</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tous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bénéficient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d’un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accès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égal</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à de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nombreux</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points de travail. Le Milieu de travail GC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favorise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un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environnement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 travail plus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inclusif</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qui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appuie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différents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besoins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préférences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d’un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effectif</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diversifié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CONCEPTION EN FONCTION DES ACTIVITÉS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Le Milieu de travail GC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basé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sur le concept du travail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axé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sur les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activités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qui encourage les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à se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réunir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partir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d’un point fixe et à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choisir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 cadre de travail optimal pour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leur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travail tout au long de la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journée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Afin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d’offrir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choix</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et de la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souplesse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 Milieu de travail GC propose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variété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 types de points de travail et de configurations. </a:t>
            </a:r>
          </a:p>
          <a:p>
            <a:pPr marL="0" marR="0">
              <a:lnSpc>
                <a:spcPct val="107000"/>
              </a:lnSpc>
              <a:spcBef>
                <a:spcPts val="0"/>
              </a:spcBef>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ZONES ADAPTÉES AUX FONCTIONS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La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possibilité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pour les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choisir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niveau</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sonore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ambiant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d’activité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qui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leur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convient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fait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partie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intégrante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l’offre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différents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cadres de travail.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incluant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trois zones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fonctionnelles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 Milieu de travail GC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s’assure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que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différents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environnements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 travail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sont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offerts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satisfaire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aux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préférences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 travail de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chacun</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et aux exigences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inhérentes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tâche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précise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PLANIFICATION DU CHANGEMENT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Le Milieu de travail GC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un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modèle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adaptable qui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s’appuie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sur un cadre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modulaire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avec des dimensions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uniformes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afin</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faciliter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l’adaptation</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dans le temps. La planification du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changement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au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moyen</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d’espaces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plus flexibles optimise la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fonctionnalité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d’un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espace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t>
            </a:r>
            <a:endParaRPr lang="en-CA" b="0"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423758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sz="1200" b="0" u="none" strike="noStrike" kern="1200" dirty="0">
                <a:solidFill>
                  <a:schemeClr val="tx1"/>
                </a:solidFill>
                <a:effectLst/>
                <a:latin typeface="+mn-lt"/>
                <a:ea typeface="+mn-ea"/>
                <a:cs typeface="+mn-cs"/>
              </a:rPr>
              <a:t>Milieu de travail 2.0 n'a pas été conçu de manière centrée sur l'utilisateur mais plutôt sur une prescription basée uniquement sur un modèle hiérarchique, sans consultation au niveau individuel. </a:t>
            </a:r>
          </a:p>
          <a:p>
            <a:pPr marL="171450" indent="-171450">
              <a:buFontTx/>
              <a:buChar char="-"/>
            </a:pPr>
            <a:r>
              <a:rPr lang="fr-FR" sz="1200" b="0" u="none" strike="noStrike" kern="1200" dirty="0">
                <a:solidFill>
                  <a:schemeClr val="tx1"/>
                </a:solidFill>
                <a:effectLst/>
                <a:latin typeface="+mn-lt"/>
                <a:ea typeface="+mn-ea"/>
                <a:cs typeface="+mn-cs"/>
              </a:rPr>
              <a:t>Milieu de travail GC est conçu pour les personnes </a:t>
            </a:r>
          </a:p>
          <a:p>
            <a:pPr marL="171450" indent="-171450">
              <a:buFontTx/>
              <a:buChar char="-"/>
            </a:pPr>
            <a:r>
              <a:rPr lang="fr-FR" sz="1200" b="0" u="none" strike="noStrike" kern="1200" dirty="0">
                <a:solidFill>
                  <a:schemeClr val="tx1"/>
                </a:solidFill>
                <a:effectLst/>
                <a:latin typeface="+mn-lt"/>
                <a:ea typeface="+mn-ea"/>
                <a:cs typeface="+mn-cs"/>
              </a:rPr>
              <a:t>Savoir que les gens ont différentes capacités, incapacités, préférences et fonctions</a:t>
            </a:r>
          </a:p>
          <a:p>
            <a:pPr marL="171450" indent="-171450">
              <a:buFontTx/>
              <a:buChar char="-"/>
            </a:pPr>
            <a:r>
              <a:rPr lang="fr-FR" sz="1200" b="0" u="none" strike="noStrike" kern="1200" dirty="0">
                <a:solidFill>
                  <a:schemeClr val="tx1"/>
                </a:solidFill>
                <a:effectLst/>
                <a:latin typeface="+mn-lt"/>
                <a:ea typeface="+mn-ea"/>
                <a:cs typeface="+mn-cs"/>
              </a:rPr>
              <a:t>Ce n'est pas une solution entièrement personnalisée, toujours basée sur un kit standard de pièces et un processus standard, mais offre suffisamment de flexibilité pour prendre en charge tous les utilisateurs </a:t>
            </a:r>
          </a:p>
          <a:p>
            <a:pPr marL="171450" indent="-171450">
              <a:buFontTx/>
              <a:buChar char="-"/>
            </a:pPr>
            <a:r>
              <a:rPr lang="fr-FR" sz="1200" b="0" u="none" strike="noStrike" kern="1200" dirty="0">
                <a:solidFill>
                  <a:schemeClr val="tx1"/>
                </a:solidFill>
                <a:effectLst/>
                <a:latin typeface="+mn-lt"/>
                <a:ea typeface="+mn-ea"/>
                <a:cs typeface="+mn-cs"/>
              </a:rPr>
              <a:t>Une approche de conception centrée sur l'utilisateur garantit qu'un PROCESSUS approprié est suivi pour la collecte des exigences qui repose sur un</a:t>
            </a:r>
            <a:r>
              <a:rPr lang="fr-FR" sz="1200" b="0" u="none" strike="noStrike" kern="1200" baseline="0" dirty="0">
                <a:solidFill>
                  <a:schemeClr val="tx1"/>
                </a:solidFill>
                <a:effectLst/>
                <a:latin typeface="+mn-lt"/>
                <a:ea typeface="+mn-ea"/>
                <a:cs typeface="+mn-cs"/>
              </a:rPr>
              <a:t> sondage </a:t>
            </a:r>
            <a:r>
              <a:rPr lang="fr-FR" sz="1200" b="0" u="none" strike="noStrike" kern="1200" dirty="0">
                <a:solidFill>
                  <a:schemeClr val="tx1"/>
                </a:solidFill>
                <a:effectLst/>
                <a:latin typeface="+mn-lt"/>
                <a:ea typeface="+mn-ea"/>
                <a:cs typeface="+mn-cs"/>
              </a:rPr>
              <a:t>auprès des utilisateurs. Ce processus conduit ensuite à la solution de conception idéale pour l'organisation</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666115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Les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postes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de travail non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attribués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favorisent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l’égalité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d’accès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offrant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à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tous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choix</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travailler</a:t>
            </a:r>
            <a:r>
              <a:rPr lang="en-CA" sz="1800" dirty="0">
                <a:effectLst/>
                <a:latin typeface="Calibri" panose="020F0502020204030204" pitchFamily="34" charset="0"/>
                <a:ea typeface="Calibri" panose="020F0502020204030204" pitchFamily="34" charset="0"/>
                <a:cs typeface="Times New Roman" panose="02020603050405020304" pitchFamily="18" charset="0"/>
              </a:rPr>
              <a:t> dans un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espace</a:t>
            </a:r>
            <a:r>
              <a:rPr lang="en-CA" sz="1800" dirty="0">
                <a:effectLst/>
                <a:latin typeface="Calibri" panose="020F0502020204030204" pitchFamily="34" charset="0"/>
                <a:ea typeface="Calibri" panose="020F0502020204030204" pitchFamily="34" charset="0"/>
                <a:cs typeface="Times New Roman" panose="02020603050405020304" pitchFamily="18" charset="0"/>
              </a:rPr>
              <a:t> fermé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ou</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ouvert</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non plus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fonction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l’ancienneté</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mettant</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disposition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variété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points de travail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faciliter</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tenue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nombreuses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activités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tenir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compte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différents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styles de travail;</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optimisant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l’espace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façon</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réduire</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sièges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vacants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dus</a:t>
            </a:r>
            <a:r>
              <a:rPr lang="en-CA" sz="1800" dirty="0">
                <a:effectLst/>
                <a:latin typeface="Calibri" panose="020F0502020204030204" pitchFamily="34" charset="0"/>
                <a:ea typeface="Calibri" panose="020F0502020204030204" pitchFamily="34" charset="0"/>
                <a:cs typeface="Times New Roman" panose="02020603050405020304" pitchFamily="18" charset="0"/>
              </a:rPr>
              <a:t> aux absences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ou</a:t>
            </a:r>
            <a:r>
              <a:rPr lang="en-CA" sz="1800" dirty="0">
                <a:effectLst/>
                <a:latin typeface="Calibri" panose="020F0502020204030204" pitchFamily="34" charset="0"/>
                <a:ea typeface="Calibri" panose="020F0502020204030204" pitchFamily="34" charset="0"/>
                <a:cs typeface="Times New Roman" panose="02020603050405020304" pitchFamily="18" charset="0"/>
              </a:rPr>
              <a:t> au travail à distance. </a:t>
            </a: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831642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strike="noStrike" kern="1200" dirty="0">
                <a:solidFill>
                  <a:schemeClr val="tx1"/>
                </a:solidFill>
                <a:effectLst/>
                <a:latin typeface="+mn-lt"/>
                <a:ea typeface="+mn-ea"/>
                <a:cs typeface="+mn-cs"/>
              </a:rPr>
              <a:t>Alors qu'auparavant nous tenions toutes les réunions dans un cadre formel et fermé, il existe maintenant une variété de points de travail collaboratifs qui peuvent répondre à différentes exigences.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strike="noStrike" kern="1200" dirty="0">
                <a:solidFill>
                  <a:schemeClr val="tx1"/>
                </a:solidFill>
                <a:effectLst/>
                <a:latin typeface="+mn-lt"/>
                <a:ea typeface="+mn-ea"/>
                <a:cs typeface="+mn-cs"/>
              </a:rPr>
              <a:t>Par exemple, une zone d’équipe ouverte et plus décontractée peut encourager l’idéation et le brainstorming, tandis qu’une salle de projet peut être reconfigurée pour répondre au projet «diviser pour conquérir» d’un groupe pendant une journée.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200" b="0" u="none" strike="noStrike" kern="1200" dirty="0">
              <a:solidFill>
                <a:schemeClr val="tx1"/>
              </a:solidFill>
              <a:effectLst/>
              <a:latin typeface="+mn-lt"/>
              <a:ea typeface="+mn-ea"/>
              <a:cs typeface="+mn-cs"/>
            </a:endParaRPr>
          </a:p>
          <a:p>
            <a:pPr marL="0" marR="0">
              <a:lnSpc>
                <a:spcPct val="107000"/>
              </a:lnSpc>
              <a:spcBef>
                <a:spcPts val="0"/>
              </a:spcBef>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QU’EST-CE QU’UN MILIEU DE TRAVAIL AXÉ SUR LES ACTIVITÉS?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Un milieu de travail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axé</a:t>
            </a:r>
            <a:r>
              <a:rPr lang="en-CA" sz="1800" dirty="0">
                <a:effectLst/>
                <a:latin typeface="Calibri" panose="020F0502020204030204" pitchFamily="34" charset="0"/>
                <a:ea typeface="Calibri" panose="020F0502020204030204" pitchFamily="34" charset="0"/>
                <a:cs typeface="Times New Roman" panose="02020603050405020304" pitchFamily="18" charset="0"/>
              </a:rPr>
              <a:t> sur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activités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vise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permettre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aux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se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réunir</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partir</a:t>
            </a:r>
            <a:r>
              <a:rPr lang="en-CA" sz="1800" dirty="0">
                <a:effectLst/>
                <a:latin typeface="Calibri" panose="020F0502020204030204" pitchFamily="34" charset="0"/>
                <a:ea typeface="Calibri" panose="020F0502020204030204" pitchFamily="34" charset="0"/>
                <a:cs typeface="Times New Roman" panose="02020603050405020304" pitchFamily="18" charset="0"/>
              </a:rPr>
              <a:t> d’un point fixe et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choisir</a:t>
            </a:r>
            <a:r>
              <a:rPr lang="en-CA" sz="1800" dirty="0">
                <a:effectLst/>
                <a:latin typeface="Calibri" panose="020F0502020204030204" pitchFamily="34" charset="0"/>
                <a:ea typeface="Calibri" panose="020F0502020204030204" pitchFamily="34" charset="0"/>
                <a:cs typeface="Times New Roman" panose="02020603050405020304" pitchFamily="18" charset="0"/>
              </a:rPr>
              <a:t> un cadre de travail optimal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effectuer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a:t>
            </a:r>
            <a:r>
              <a:rPr lang="en-CA" sz="1800" dirty="0">
                <a:effectLst/>
                <a:latin typeface="Calibri" panose="020F0502020204030204" pitchFamily="34" charset="0"/>
                <a:ea typeface="Calibri" panose="020F0502020204030204" pitchFamily="34" charset="0"/>
                <a:cs typeface="Times New Roman" panose="02020603050405020304" pitchFamily="18" charset="0"/>
              </a:rPr>
              <a:t> travail tout au long de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journée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Pour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plupart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d’entre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eux</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journée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travail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ponctuée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plusieurs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activités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différentes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aux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besoins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fonctionnels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variés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qui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peuvent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être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appuyées</a:t>
            </a:r>
            <a:r>
              <a:rPr lang="en-CA" sz="1800" dirty="0">
                <a:effectLst/>
                <a:latin typeface="Calibri" panose="020F0502020204030204" pitchFamily="34" charset="0"/>
                <a:ea typeface="Calibri" panose="020F0502020204030204" pitchFamily="34" charset="0"/>
                <a:cs typeface="Times New Roman" panose="02020603050405020304" pitchFamily="18" charset="0"/>
              </a:rPr>
              <a:t> par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gamme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solutions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conceptuelles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dirty="0"/>
          </a:p>
        </p:txBody>
      </p:sp>
    </p:spTree>
    <p:extLst>
      <p:ext uri="{BB962C8B-B14F-4D97-AF65-F5344CB8AC3E}">
        <p14:creationId xmlns:p14="http://schemas.microsoft.com/office/powerpoint/2010/main" val="4002564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strike="noStrike" kern="1200" dirty="0">
                <a:solidFill>
                  <a:schemeClr val="tx1"/>
                </a:solidFill>
                <a:effectLst/>
                <a:latin typeface="+mn-lt"/>
                <a:ea typeface="+mn-ea"/>
                <a:cs typeface="+mn-cs"/>
              </a:rPr>
              <a:t>Il en va de même pour les postes de travail individuels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strike="noStrike" kern="1200" dirty="0">
                <a:solidFill>
                  <a:schemeClr val="tx1"/>
                </a:solidFill>
                <a:effectLst/>
                <a:latin typeface="+mn-lt"/>
                <a:ea typeface="+mn-ea"/>
                <a:cs typeface="+mn-cs"/>
              </a:rPr>
              <a:t>Où avant nous faisions une multitude de tâches différentes à partir d'un seul endroit; des appels téléphoniques au travail de concentration, peu importe ce que votre voisin faisait (ou essayait de faire)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u="none" strike="noStrike" kern="1200" dirty="0">
                <a:solidFill>
                  <a:schemeClr val="tx1"/>
                </a:solidFill>
                <a:effectLst/>
                <a:latin typeface="+mn-lt"/>
                <a:ea typeface="+mn-ea"/>
                <a:cs typeface="+mn-cs"/>
              </a:rPr>
              <a:t>(La diapositive suivante montre une variété de points de travail et de zones)</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33830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9BAFD-0AFE-FC47-B839-C833EEBF7EC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136989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strike="noStrike" kern="1200" dirty="0">
                <a:solidFill>
                  <a:schemeClr val="tx1"/>
                </a:solidFill>
                <a:effectLst/>
                <a:latin typeface="+mn-lt"/>
                <a:ea typeface="+mn-ea"/>
                <a:cs typeface="+mn-cs"/>
              </a:rPr>
              <a:t>La solution au problème du lieu de travail à aire ouverte, c'est le ZONAGE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strike="noStrike" kern="1200" dirty="0">
                <a:solidFill>
                  <a:schemeClr val="tx1"/>
                </a:solidFill>
                <a:effectLst/>
                <a:latin typeface="+mn-lt"/>
                <a:ea typeface="+mn-ea"/>
                <a:cs typeface="+mn-cs"/>
              </a:rPr>
              <a:t>Le lieu de travail est conçu dans des zones fonctionnelles, ce qui garantit que les activités similaires sont regroupées, réduisant ainsi les perturbations sonores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strike="noStrike" kern="1200" dirty="0">
                <a:solidFill>
                  <a:schemeClr val="tx1"/>
                </a:solidFill>
                <a:effectLst/>
                <a:latin typeface="+mn-lt"/>
                <a:ea typeface="+mn-ea"/>
                <a:cs typeface="+mn-cs"/>
              </a:rPr>
              <a:t>Revenons au principe centré sur l'utilisateur: tous les lieux de travail doivent avoir des zones, la taille et la quantité doivent être basées sur les exigences capturées dans la</a:t>
            </a:r>
            <a:r>
              <a:rPr lang="fr-FR" sz="1200" b="0" u="none" strike="noStrike" kern="1200" baseline="0" dirty="0">
                <a:solidFill>
                  <a:schemeClr val="tx1"/>
                </a:solidFill>
                <a:effectLst/>
                <a:latin typeface="+mn-lt"/>
                <a:ea typeface="+mn-ea"/>
                <a:cs typeface="+mn-cs"/>
              </a:rPr>
              <a:t> PF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strike="noStrike" kern="1200" dirty="0">
                <a:solidFill>
                  <a:schemeClr val="tx1"/>
                </a:solidFill>
                <a:effectLst/>
                <a:latin typeface="+mn-lt"/>
                <a:ea typeface="+mn-ea"/>
                <a:cs typeface="+mn-cs"/>
              </a:rPr>
              <a:t>Si tout le monde est capable de CHOISIR (accès égal), il peut se rendre dans la zone qui lui convient le mieux.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strike="noStrike" kern="1200" dirty="0">
                <a:solidFill>
                  <a:schemeClr val="tx1"/>
                </a:solidFill>
                <a:effectLst/>
                <a:latin typeface="+mn-lt"/>
                <a:ea typeface="+mn-ea"/>
                <a:cs typeface="+mn-cs"/>
              </a:rPr>
              <a:t>Si vous assignez, vous ne pouvez pas dicter qui siège dans quelle zone (Julie bruyante)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strike="noStrike" kern="1200" dirty="0">
                <a:solidFill>
                  <a:schemeClr val="tx1"/>
                </a:solidFill>
                <a:effectLst/>
                <a:latin typeface="+mn-lt"/>
                <a:ea typeface="+mn-ea"/>
                <a:cs typeface="+mn-cs"/>
              </a:rPr>
              <a:t>Les quantités et tailles des zones sont basées sur les besoins des utilisateurs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strike="noStrike" kern="1200" dirty="0">
                <a:solidFill>
                  <a:schemeClr val="tx1"/>
                </a:solidFill>
                <a:effectLst/>
                <a:latin typeface="+mn-lt"/>
                <a:ea typeface="+mn-ea"/>
                <a:cs typeface="+mn-cs"/>
              </a:rPr>
              <a:t>La distribution des points de travail dans un Milieu de travail GC permet aux utilisateurs de trouver le bon point de travail, dans le bon paramètre.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u="none" strike="noStrike" kern="1200" dirty="0">
                <a:solidFill>
                  <a:schemeClr val="tx1"/>
                </a:solidFill>
                <a:effectLst/>
                <a:latin typeface="+mn-lt"/>
                <a:ea typeface="+mn-ea"/>
                <a:cs typeface="+mn-cs"/>
              </a:rPr>
              <a:t>(la diapositive suivante montre les zones en surbrillance)</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0757231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L’environnement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du Milieu de travail GC repose sur un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équilibre</a:t>
            </a:r>
            <a:r>
              <a:rPr lang="en-CA" sz="1800" dirty="0">
                <a:effectLst/>
                <a:latin typeface="Calibri" panose="020F0502020204030204" pitchFamily="34" charset="0"/>
                <a:ea typeface="Calibri" panose="020F0502020204030204" pitchFamily="34" charset="0"/>
                <a:cs typeface="Times New Roman" panose="02020603050405020304" pitchFamily="18" charset="0"/>
              </a:rPr>
              <a:t> entre trois zones qui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créent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différents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cadres de travail : la zone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silencieuse</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zone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transitionnelle</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la zone interactive.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Une </a:t>
            </a:r>
            <a:r>
              <a:rPr lang="en-CA" sz="1800" b="1"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zone </a:t>
            </a:r>
            <a:r>
              <a:rPr lang="en-CA" sz="1800" b="1"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tranquille</a:t>
            </a:r>
            <a:r>
              <a:rPr lang="en-CA" sz="1800" b="1"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comprend</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des points de travail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individuels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ouverts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semi-</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fermés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fermés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Dans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zones,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l’objectif</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d’encourager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 travail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individuel</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exigeant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 la concentration et de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soutenir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besoin</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d’espaces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tranquilles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ou</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privés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Tx/>
              <a:buChar char="-"/>
              <a:tabLst>
                <a:tab pos="457200" algn="l"/>
              </a:tabLst>
            </a:pP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Dans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zone interactive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la socialisation et la collaboration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groupe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sont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favorisées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fortement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encouragées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 fait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d’offrir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variété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 points de travail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collectifs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et de les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tenir</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éloignés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 la zone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tranquille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permet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d’atteindre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un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équilibre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au sein du milieu de travail qui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soutient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tous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les types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d’activités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et de styles de travail.</a:t>
            </a:r>
          </a:p>
          <a:p>
            <a:pPr marL="0" marR="0" lvl="0" indent="0">
              <a:lnSpc>
                <a:spcPct val="107000"/>
              </a:lnSpc>
              <a:spcBef>
                <a:spcPts val="0"/>
              </a:spcBef>
              <a:spcAft>
                <a:spcPts val="800"/>
              </a:spcAft>
              <a:buFontTx/>
              <a:buNone/>
              <a:tabLst>
                <a:tab pos="457200" algn="l"/>
              </a:tabLst>
            </a:pPr>
            <a:endPar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tabLst>
                <a:tab pos="457200" algn="l"/>
              </a:tabLst>
            </a:pP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Une </a:t>
            </a:r>
            <a:r>
              <a:rPr lang="en-CA" sz="1800" b="1"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zone de transition</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comprend</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une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variété</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d’espaces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ouverts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fermés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où</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la concentration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moins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intense. Les zones de transition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peuvent</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comprendre</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des points de travail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individuels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collectifs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ouverts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espaces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propices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à la collaboration semi-</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fermés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et des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locaux</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auxiliaires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tels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que des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casiers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ou</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aires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communes </a:t>
            </a:r>
            <a:r>
              <a:rPr lang="en-CA" sz="1800" dirty="0" err="1">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équipées</a:t>
            </a:r>
            <a:r>
              <a:rPr lang="en-CA" sz="1800" dirty="0">
                <a:solidFill>
                  <a:srgbClr val="BFBFBF"/>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931510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sz="1200" b="0" u="none" strike="noStrike" kern="1200" dirty="0">
                <a:solidFill>
                  <a:schemeClr val="tx1"/>
                </a:solidFill>
                <a:effectLst/>
                <a:latin typeface="+mn-lt"/>
                <a:ea typeface="+mn-ea"/>
                <a:cs typeface="+mn-cs"/>
              </a:rPr>
              <a:t>Il y a 3 zones différentes dans un Milieu de travail GC </a:t>
            </a:r>
          </a:p>
          <a:p>
            <a:pPr marL="171450" indent="-171450">
              <a:buFontTx/>
              <a:buChar char="-"/>
            </a:pPr>
            <a:r>
              <a:rPr lang="fr-FR" sz="1200" b="0" u="none" strike="noStrike" kern="1200" dirty="0">
                <a:solidFill>
                  <a:schemeClr val="tx1"/>
                </a:solidFill>
                <a:effectLst/>
                <a:latin typeface="+mn-lt"/>
                <a:ea typeface="+mn-ea"/>
                <a:cs typeface="+mn-cs"/>
              </a:rPr>
              <a:t>La zone TRANQUILLE, qui contient principalement des points de travail individuels, ouverts et fermés, offre le plus haut niveau d'intimité acoustique </a:t>
            </a:r>
          </a:p>
          <a:p>
            <a:pPr marL="171450" indent="-171450">
              <a:buFontTx/>
              <a:buChar char="-"/>
            </a:pPr>
            <a:r>
              <a:rPr lang="fr-FR" sz="1200" b="0" u="none" strike="noStrike" kern="1200" dirty="0">
                <a:solidFill>
                  <a:schemeClr val="tx1"/>
                </a:solidFill>
                <a:effectLst/>
                <a:latin typeface="+mn-lt"/>
                <a:ea typeface="+mn-ea"/>
                <a:cs typeface="+mn-cs"/>
              </a:rPr>
              <a:t>La zone INTERACTIVE, qui contient un mélange de points de travail individuels ouverts ou fermés collaboratifs et ouverts ou fermés, offre un espace de rencontre, de socialisation et de parole à un volume normal </a:t>
            </a:r>
          </a:p>
          <a:p>
            <a:pPr marL="171450" indent="-171450">
              <a:buFontTx/>
              <a:buChar char="-"/>
            </a:pPr>
            <a:r>
              <a:rPr lang="fr-FR" sz="1200" b="0" u="none" strike="noStrike" kern="1200" dirty="0">
                <a:solidFill>
                  <a:schemeClr val="tx1"/>
                </a:solidFill>
                <a:effectLst/>
                <a:latin typeface="+mn-lt"/>
                <a:ea typeface="+mn-ea"/>
                <a:cs typeface="+mn-cs"/>
              </a:rPr>
              <a:t>Et la zone TRANSITIONNELLE est la zone tampon qui permet aux deux autres de coexister.</a:t>
            </a:r>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84910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97781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sz="1200" b="0" u="none" strike="noStrike" kern="1200" dirty="0">
                <a:solidFill>
                  <a:schemeClr val="tx1"/>
                </a:solidFill>
                <a:effectLst/>
                <a:latin typeface="+mn-lt"/>
                <a:ea typeface="+mn-ea"/>
                <a:cs typeface="+mn-cs"/>
              </a:rPr>
              <a:t>Le lieu de travail est conçu avec la flexibilité à l'esprit. </a:t>
            </a:r>
          </a:p>
          <a:p>
            <a:pPr marL="171450" indent="-171450">
              <a:buFontTx/>
              <a:buChar char="-"/>
            </a:pPr>
            <a:r>
              <a:rPr lang="fr-FR" sz="1200" b="0" u="none" strike="noStrike" kern="1200" dirty="0">
                <a:solidFill>
                  <a:schemeClr val="tx1"/>
                </a:solidFill>
                <a:effectLst/>
                <a:latin typeface="+mn-lt"/>
                <a:ea typeface="+mn-ea"/>
                <a:cs typeface="+mn-cs"/>
              </a:rPr>
              <a:t>La variété des points de travail permet de s'adapter facilement aux changements d'activités ou de groupes </a:t>
            </a:r>
          </a:p>
          <a:p>
            <a:pPr marL="171450" indent="-171450">
              <a:buFontTx/>
              <a:buChar char="-"/>
            </a:pPr>
            <a:r>
              <a:rPr lang="fr-FR" sz="1200" b="0" u="none" strike="noStrike" kern="1200" dirty="0">
                <a:solidFill>
                  <a:schemeClr val="tx1"/>
                </a:solidFill>
                <a:effectLst/>
                <a:latin typeface="+mn-lt"/>
                <a:ea typeface="+mn-ea"/>
                <a:cs typeface="+mn-cs"/>
              </a:rPr>
              <a:t>La croissance peut être facilement absorbée et les changements de disposition facilités par une planification modulaire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L’importance que la construction, le design et le mobilier soient flexible.</a:t>
            </a:r>
          </a:p>
          <a:p>
            <a:pPr marL="171450" indent="-171450">
              <a:buFontTx/>
              <a:buChar char="-"/>
            </a:pPr>
            <a:endParaRPr lang="en-CA" dirty="0"/>
          </a:p>
          <a:p>
            <a:pPr marL="0" indent="0">
              <a:buFontTx/>
              <a:buNone/>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4386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panose="020B0604020202020204" pitchFamily="34" charset="0"/>
              <a:buChar char="•"/>
            </a:pPr>
            <a:r>
              <a:rPr lang="fr-FR" sz="1200" b="0" u="none" strike="noStrike" kern="1200" dirty="0">
                <a:solidFill>
                  <a:schemeClr val="tx1"/>
                </a:solidFill>
                <a:effectLst/>
                <a:latin typeface="+mn-lt"/>
                <a:ea typeface="+mn-ea"/>
                <a:cs typeface="+mn-cs"/>
              </a:rPr>
              <a:t>Le design du milieu de travail GC est </a:t>
            </a:r>
            <a:r>
              <a:rPr lang="fr-FR" sz="1200" b="1" u="none" strike="noStrike" kern="1200" dirty="0">
                <a:solidFill>
                  <a:schemeClr val="tx1"/>
                </a:solidFill>
                <a:effectLst/>
                <a:latin typeface="+mn-lt"/>
                <a:ea typeface="+mn-ea"/>
                <a:cs typeface="+mn-cs"/>
              </a:rPr>
              <a:t>intrinsèquement accessible et inclusif </a:t>
            </a:r>
            <a:r>
              <a:rPr lang="fr-FR" sz="1200" b="0" u="none" strike="noStrike" kern="1200" dirty="0">
                <a:solidFill>
                  <a:schemeClr val="tx1"/>
                </a:solidFill>
                <a:effectLst/>
                <a:latin typeface="+mn-lt"/>
                <a:ea typeface="+mn-ea"/>
                <a:cs typeface="+mn-cs"/>
              </a:rPr>
              <a:t>car il offre aux utilisateurs le choix de choisir eux-mêmes parmi une grande variété de paramètres fonctionnels, dont beaucoup peuvent être ajustés par l'utilisateur, en fonction des activités, des capacités et des préférences de chaque personne. </a:t>
            </a:r>
          </a:p>
          <a:p>
            <a:pPr marL="171450" indent="-171450">
              <a:buFont typeface="Arial" panose="020B0604020202020204" pitchFamily="34" charset="0"/>
              <a:buChar char="•"/>
            </a:pPr>
            <a:r>
              <a:rPr lang="fr-FR" sz="1200" b="0" u="none" strike="noStrike" kern="1200" dirty="0">
                <a:solidFill>
                  <a:schemeClr val="tx1"/>
                </a:solidFill>
                <a:effectLst/>
                <a:latin typeface="+mn-lt"/>
                <a:ea typeface="+mn-ea"/>
                <a:cs typeface="+mn-cs"/>
              </a:rPr>
              <a:t>Tout simplement parce que le lieu de travail est désormais plus accessible et inclusif, l’</a:t>
            </a:r>
            <a:r>
              <a:rPr lang="fr-FR" sz="1200" b="1" u="none" strike="noStrike" kern="1200" dirty="0">
                <a:solidFill>
                  <a:schemeClr val="tx1"/>
                </a:solidFill>
                <a:effectLst/>
                <a:latin typeface="+mn-lt"/>
                <a:ea typeface="+mn-ea"/>
                <a:cs typeface="+mn-cs"/>
              </a:rPr>
              <a:t>Obligation de prendre des mesures d'adaptation est toujours applicable </a:t>
            </a:r>
            <a:r>
              <a:rPr lang="fr-FR" sz="1200" b="0" u="none" strike="noStrike" kern="1200" dirty="0">
                <a:solidFill>
                  <a:schemeClr val="tx1"/>
                </a:solidFill>
                <a:effectLst/>
                <a:latin typeface="+mn-lt"/>
                <a:ea typeface="+mn-ea"/>
                <a:cs typeface="+mn-cs"/>
              </a:rPr>
              <a:t>lorsque le lieu de travail ne répond pas aux besoins spécifiques d'un employé</a:t>
            </a:r>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533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sz="1200" b="0" u="none" strike="noStrike" kern="1200" dirty="0">
                <a:solidFill>
                  <a:schemeClr val="tx1"/>
                </a:solidFill>
                <a:effectLst/>
                <a:latin typeface="+mn-lt"/>
                <a:ea typeface="+mn-ea"/>
                <a:cs typeface="+mn-cs"/>
              </a:rPr>
              <a:t>Un kit de pièces </a:t>
            </a:r>
          </a:p>
          <a:p>
            <a:pPr marL="171450" indent="-171450">
              <a:buFontTx/>
              <a:buChar char="-"/>
            </a:pPr>
            <a:r>
              <a:rPr lang="fr-FR" sz="1200" b="0" u="none" strike="noStrike" kern="1200" dirty="0">
                <a:solidFill>
                  <a:schemeClr val="tx1"/>
                </a:solidFill>
                <a:effectLst/>
                <a:latin typeface="+mn-lt"/>
                <a:ea typeface="+mn-ea"/>
                <a:cs typeface="+mn-cs"/>
              </a:rPr>
              <a:t>Mentionnez 3 catégories de points de travail et reportez-vous au Guide de conception et TRM pour plus d'informations </a:t>
            </a:r>
          </a:p>
          <a:p>
            <a:pPr marL="171450" indent="-171450">
              <a:buFontTx/>
              <a:buChar char="-"/>
            </a:pPr>
            <a:r>
              <a:rPr lang="fr-FR" sz="1200" b="0" u="none" strike="noStrike" kern="1200" dirty="0">
                <a:solidFill>
                  <a:schemeClr val="tx1"/>
                </a:solidFill>
                <a:effectLst/>
                <a:latin typeface="+mn-lt"/>
                <a:ea typeface="+mn-ea"/>
                <a:cs typeface="+mn-cs"/>
              </a:rPr>
              <a:t>Les points de travail sont distribués pour OPTIMISER le lieu de travail et refléter les fonctions des organisations. </a:t>
            </a:r>
          </a:p>
          <a:p>
            <a:pPr marL="171450" indent="-171450">
              <a:buFontTx/>
              <a:buChar char="-"/>
            </a:pPr>
            <a:r>
              <a:rPr lang="fr-FR" sz="1200" b="0" u="none" strike="noStrike" kern="1200" dirty="0">
                <a:solidFill>
                  <a:schemeClr val="tx1"/>
                </a:solidFill>
                <a:effectLst/>
                <a:latin typeface="+mn-lt"/>
                <a:ea typeface="+mn-ea"/>
                <a:cs typeface="+mn-cs"/>
              </a:rPr>
              <a:t>Les points de travail ne sont pas attribués ou conçus pour des individus mais plutôt pour la fonctionnalité optimale du lieu de travail. </a:t>
            </a:r>
          </a:p>
          <a:p>
            <a:pPr marL="171450" indent="-171450">
              <a:buFontTx/>
              <a:buChar char="-"/>
            </a:pPr>
            <a:r>
              <a:rPr lang="fr-FR" sz="1200" b="0" u="none" strike="noStrike" kern="1200" dirty="0">
                <a:solidFill>
                  <a:schemeClr val="tx1"/>
                </a:solidFill>
                <a:effectLst/>
                <a:latin typeface="+mn-lt"/>
                <a:ea typeface="+mn-ea"/>
                <a:cs typeface="+mn-cs"/>
              </a:rPr>
              <a:t>Les utilisateurs ont la liberté de choisir leur environnement de travail préféré </a:t>
            </a:r>
          </a:p>
          <a:p>
            <a:pPr marL="171450" indent="-171450">
              <a:buFontTx/>
              <a:buChar char="-"/>
            </a:pPr>
            <a:r>
              <a:rPr lang="fr-FR" sz="1200" b="0" u="none" strike="noStrike" kern="1200" dirty="0">
                <a:solidFill>
                  <a:schemeClr val="tx1"/>
                </a:solidFill>
                <a:effectLst/>
                <a:latin typeface="+mn-lt"/>
                <a:ea typeface="+mn-ea"/>
                <a:cs typeface="+mn-cs"/>
              </a:rPr>
              <a:t>Certains points de travail peuvent être affectés à des fonctions spéciales pendant la phase de conception (l'obligation d'accommodement demeure également) </a:t>
            </a:r>
          </a:p>
          <a:p>
            <a:pPr marL="171450" indent="-171450">
              <a:buFontTx/>
              <a:buChar char="-"/>
            </a:pPr>
            <a:r>
              <a:rPr lang="fr-FR" sz="1200" b="0" u="none" strike="noStrike" kern="1200" dirty="0">
                <a:solidFill>
                  <a:schemeClr val="tx1"/>
                </a:solidFill>
                <a:effectLst/>
                <a:latin typeface="+mn-lt"/>
                <a:ea typeface="+mn-ea"/>
                <a:cs typeface="+mn-cs"/>
              </a:rPr>
              <a:t>Le cahier de planification de l'espace Milieu de travail GC est l'outil qui détermine les ratios et les distributions des points de travail – et où la flexibilité des espaces entre également en jeu</a:t>
            </a:r>
          </a:p>
          <a:p>
            <a:endParaRPr lang="en-CA" sz="1200" b="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3461415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1" dirty="0"/>
              <a:t>LES PROFILS D'ACTIVITÉ </a:t>
            </a:r>
            <a:r>
              <a:rPr lang="fr-CA" sz="1200" b="0" dirty="0"/>
              <a:t>sont utilisés comme référence pour identifier le mode de travail de l'organisation et déterminer une </a:t>
            </a:r>
            <a:r>
              <a:rPr lang="fr-CA" sz="1200" b="1" dirty="0"/>
              <a:t>distribution de points de travail IDÉALE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0" dirty="0"/>
              <a:t>Nommer 3 profils d'activité, sur un spectre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0" dirty="0"/>
              <a:t>Grâce à la PF dans la phase de consultation, le profil d'activité idéal sera déterminé</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0" dirty="0"/>
              <a:t>Ils fournissent un point de départ pour la conception et la distribution des points de travail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0" dirty="0"/>
              <a:t>Ne passez pas trop de temps sur les profils d'activité car ils le sont sur la diapositive suivante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sz="1200" b="0" dirty="0"/>
              <a:t>Grâce à la Programmation Fonctionnelle en phase de consultation, le profil d'activité idéal sera déterminé</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1357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0000"/>
              </a:lnSpc>
              <a:buFontTx/>
              <a:buChar char="-"/>
            </a:pPr>
            <a:r>
              <a:rPr lang="fr-CA" b="0" i="0" dirty="0">
                <a:solidFill>
                  <a:srgbClr val="000000"/>
                </a:solidFill>
                <a:effectLst/>
                <a:latin typeface="Roboto" panose="02000000000000000000" pitchFamily="2" charset="0"/>
              </a:rPr>
              <a:t>Le Milieu de travail GC, contrairement aux stratégies de travail précédentes, établit un profil d'activité basé sur le type de tâches effectuées </a:t>
            </a:r>
            <a:r>
              <a:rPr lang="fr-CA" b="1" i="0" dirty="0">
                <a:solidFill>
                  <a:srgbClr val="000000"/>
                </a:solidFill>
                <a:effectLst/>
                <a:latin typeface="Roboto" panose="02000000000000000000" pitchFamily="2" charset="0"/>
              </a:rPr>
              <a:t>dans le milieu de travail </a:t>
            </a:r>
            <a:r>
              <a:rPr lang="fr-CA" b="0" i="0" dirty="0">
                <a:solidFill>
                  <a:srgbClr val="000000"/>
                </a:solidFill>
                <a:effectLst/>
                <a:latin typeface="Roboto" panose="02000000000000000000" pitchFamily="2" charset="0"/>
              </a:rPr>
              <a:t>et le niveau de mobilité INTERNE du groupe. </a:t>
            </a:r>
          </a:p>
          <a:p>
            <a:pPr marL="171450" indent="-171450">
              <a:lnSpc>
                <a:spcPct val="110000"/>
              </a:lnSpc>
              <a:buFontTx/>
              <a:buChar char="-"/>
            </a:pPr>
            <a:r>
              <a:rPr lang="fr-CA" b="0" i="0" dirty="0">
                <a:solidFill>
                  <a:srgbClr val="000000"/>
                </a:solidFill>
                <a:effectLst/>
                <a:latin typeface="Roboto" panose="02000000000000000000" pitchFamily="2" charset="0"/>
              </a:rPr>
              <a:t>Ces facteurs influencent les proportions attribuées aux espaces de travail individuels et collaboratifs propres au groupe. </a:t>
            </a:r>
          </a:p>
          <a:p>
            <a:pPr marL="171450" indent="-171450">
              <a:lnSpc>
                <a:spcPct val="110000"/>
              </a:lnSpc>
              <a:buFontTx/>
              <a:buChar char="-"/>
            </a:pPr>
            <a:r>
              <a:rPr lang="fr-CA" b="0" i="0" dirty="0">
                <a:solidFill>
                  <a:srgbClr val="000000"/>
                </a:solidFill>
                <a:effectLst/>
                <a:latin typeface="Roboto" panose="02000000000000000000" pitchFamily="2" charset="0"/>
              </a:rPr>
              <a:t>L'accent est mis sur des solutions de conception plus flexibles et adaptées aux exigences fonctionnelles spécifiques de ses utilisateurs. </a:t>
            </a:r>
          </a:p>
          <a:p>
            <a:pPr marL="171450" indent="-171450">
              <a:lnSpc>
                <a:spcPct val="110000"/>
              </a:lnSpc>
              <a:buFontTx/>
              <a:buChar char="-"/>
            </a:pPr>
            <a:r>
              <a:rPr lang="fr-CA" b="0" i="0" dirty="0">
                <a:solidFill>
                  <a:srgbClr val="000000"/>
                </a:solidFill>
                <a:effectLst/>
                <a:latin typeface="Roboto" panose="02000000000000000000" pitchFamily="2" charset="0"/>
              </a:rPr>
              <a:t>Les nouvelles technologies influencent également la façon dont les employés travaillent et interagissent, et modifient par la suite la façon dont le lieu de travail est conçu pour prendre en charge une variété d'activités. </a:t>
            </a:r>
          </a:p>
          <a:p>
            <a:pPr marL="171450" indent="-171450">
              <a:lnSpc>
                <a:spcPct val="110000"/>
              </a:lnSpc>
              <a:buFontTx/>
              <a:buChar char="-"/>
            </a:pPr>
            <a:r>
              <a:rPr lang="fr-CA" b="0" i="0" dirty="0">
                <a:solidFill>
                  <a:srgbClr val="000000"/>
                </a:solidFill>
                <a:effectLst/>
                <a:latin typeface="Roboto" panose="02000000000000000000" pitchFamily="2" charset="0"/>
              </a:rPr>
              <a:t>Les limites supérieure et inférieure des quantités de points de travail restent </a:t>
            </a:r>
            <a:r>
              <a:rPr lang="fr-CA" b="1" i="0" dirty="0">
                <a:solidFill>
                  <a:srgbClr val="000000"/>
                </a:solidFill>
                <a:effectLst/>
                <a:latin typeface="Roboto" panose="02000000000000000000" pitchFamily="2" charset="0"/>
              </a:rPr>
              <a:t>cohérentes</a:t>
            </a:r>
            <a:r>
              <a:rPr lang="fr-CA" b="0" i="0" dirty="0">
                <a:solidFill>
                  <a:srgbClr val="000000"/>
                </a:solidFill>
                <a:effectLst/>
                <a:latin typeface="Roboto" panose="02000000000000000000" pitchFamily="2" charset="0"/>
              </a:rPr>
              <a:t> d'un profil d'activité à l'autre </a:t>
            </a:r>
            <a:endParaRPr lang="en-CA"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6211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err="1">
                <a:solidFill>
                  <a:srgbClr val="000000"/>
                </a:solidFill>
                <a:effectLst/>
                <a:latin typeface="Calibri" panose="020F0502020204030204" pitchFamily="34" charset="0"/>
                <a:ea typeface="Calibri" panose="020F0502020204030204" pitchFamily="34" charset="0"/>
              </a:rPr>
              <a:t>Travailler</a:t>
            </a:r>
            <a:r>
              <a:rPr lang="en-CA" sz="1800" dirty="0">
                <a:solidFill>
                  <a:srgbClr val="000000"/>
                </a:solidFill>
                <a:effectLst/>
                <a:latin typeface="Calibri" panose="020F0502020204030204" pitchFamily="34" charset="0"/>
                <a:ea typeface="Calibri" panose="020F0502020204030204" pitchFamily="34" charset="0"/>
              </a:rPr>
              <a:t> de la </a:t>
            </a:r>
            <a:r>
              <a:rPr lang="en-CA" sz="1800" dirty="0" err="1">
                <a:solidFill>
                  <a:srgbClr val="000000"/>
                </a:solidFill>
                <a:effectLst/>
                <a:latin typeface="Calibri" panose="020F0502020204030204" pitchFamily="34" charset="0"/>
                <a:ea typeface="Calibri" panose="020F0502020204030204" pitchFamily="34" charset="0"/>
              </a:rPr>
              <a:t>maison</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est</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notre</a:t>
            </a:r>
            <a:r>
              <a:rPr lang="en-CA" sz="1800" dirty="0">
                <a:solidFill>
                  <a:srgbClr val="000000"/>
                </a:solidFill>
                <a:effectLst/>
                <a:latin typeface="Calibri" panose="020F0502020204030204" pitchFamily="34" charset="0"/>
                <a:ea typeface="Calibri" panose="020F0502020204030204" pitchFamily="34" charset="0"/>
              </a:rPr>
              <a:t> nouvelle </a:t>
            </a:r>
            <a:r>
              <a:rPr lang="en-CA" sz="1800" dirty="0" err="1">
                <a:solidFill>
                  <a:srgbClr val="000000"/>
                </a:solidFill>
                <a:effectLst/>
                <a:latin typeface="Calibri" panose="020F0502020204030204" pitchFamily="34" charset="0"/>
                <a:ea typeface="Calibri" panose="020F0502020204030204" pitchFamily="34" charset="0"/>
              </a:rPr>
              <a:t>réalité</a:t>
            </a:r>
            <a:r>
              <a:rPr lang="en-CA" sz="1800" dirty="0">
                <a:solidFill>
                  <a:srgbClr val="000000"/>
                </a:solidFill>
                <a:effectLst/>
                <a:latin typeface="Calibri" panose="020F0502020204030204" pitchFamily="34" charset="0"/>
                <a:ea typeface="Calibri" panose="020F0502020204030204" pitchFamily="34" charset="0"/>
              </a:rPr>
              <a:t>. Et </a:t>
            </a:r>
            <a:r>
              <a:rPr lang="en-CA" sz="1800" dirty="0" err="1">
                <a:solidFill>
                  <a:srgbClr val="000000"/>
                </a:solidFill>
                <a:effectLst/>
                <a:latin typeface="Calibri" panose="020F0502020204030204" pitchFamily="34" charset="0"/>
                <a:ea typeface="Calibri" panose="020F0502020204030204" pitchFamily="34" charset="0"/>
              </a:rPr>
              <a:t>comme</a:t>
            </a:r>
            <a:r>
              <a:rPr lang="en-CA" sz="1800" dirty="0">
                <a:solidFill>
                  <a:srgbClr val="000000"/>
                </a:solidFill>
                <a:effectLst/>
                <a:latin typeface="Calibri" panose="020F0502020204030204" pitchFamily="34" charset="0"/>
                <a:ea typeface="Calibri" panose="020F0502020204030204" pitchFamily="34" charset="0"/>
              </a:rPr>
              <a:t> on </a:t>
            </a:r>
            <a:r>
              <a:rPr lang="en-CA" sz="1800" dirty="0" err="1">
                <a:solidFill>
                  <a:srgbClr val="000000"/>
                </a:solidFill>
                <a:effectLst/>
                <a:latin typeface="Calibri" panose="020F0502020204030204" pitchFamily="34" charset="0"/>
                <a:ea typeface="Calibri" panose="020F0502020204030204" pitchFamily="34" charset="0"/>
              </a:rPr>
              <a:t>peut</a:t>
            </a:r>
            <a:r>
              <a:rPr lang="en-CA" sz="1800" dirty="0">
                <a:solidFill>
                  <a:srgbClr val="000000"/>
                </a:solidFill>
                <a:effectLst/>
                <a:latin typeface="Calibri" panose="020F0502020204030204" pitchFamily="34" charset="0"/>
                <a:ea typeface="Calibri" panose="020F0502020204030204" pitchFamily="34" charset="0"/>
              </a:rPr>
              <a:t> le </a:t>
            </a:r>
            <a:r>
              <a:rPr lang="en-CA" sz="1800" dirty="0" err="1">
                <a:solidFill>
                  <a:srgbClr val="000000"/>
                </a:solidFill>
                <a:effectLst/>
                <a:latin typeface="Calibri" panose="020F0502020204030204" pitchFamily="34" charset="0"/>
                <a:ea typeface="Calibri" panose="020F0502020204030204" pitchFamily="34" charset="0"/>
              </a:rPr>
              <a:t>voir</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ici</a:t>
            </a:r>
            <a:r>
              <a:rPr lang="en-CA" sz="1800" dirty="0">
                <a:solidFill>
                  <a:srgbClr val="000000"/>
                </a:solidFill>
                <a:effectLst/>
                <a:latin typeface="Calibri" panose="020F0502020204030204" pitchFamily="34" charset="0"/>
                <a:ea typeface="Calibri" panose="020F0502020204030204" pitchFamily="34" charset="0"/>
              </a:rPr>
              <a:t>, 84 % des </a:t>
            </a:r>
            <a:r>
              <a:rPr lang="en-CA" sz="1800" dirty="0" err="1">
                <a:solidFill>
                  <a:srgbClr val="000000"/>
                </a:solidFill>
                <a:effectLst/>
                <a:latin typeface="Calibri" panose="020F0502020204030204" pitchFamily="34" charset="0"/>
                <a:ea typeface="Calibri" panose="020F0502020204030204" pitchFamily="34" charset="0"/>
              </a:rPr>
              <a:t>employés</a:t>
            </a:r>
            <a:r>
              <a:rPr lang="en-CA" sz="1800" dirty="0">
                <a:solidFill>
                  <a:srgbClr val="000000"/>
                </a:solidFill>
                <a:effectLst/>
                <a:latin typeface="Calibri" panose="020F0502020204030204" pitchFamily="34" charset="0"/>
                <a:ea typeface="Calibri" panose="020F0502020204030204" pitchFamily="34" charset="0"/>
              </a:rPr>
              <a:t> du </a:t>
            </a:r>
            <a:r>
              <a:rPr lang="en-CA" sz="1800" dirty="0" err="1">
                <a:solidFill>
                  <a:srgbClr val="000000"/>
                </a:solidFill>
                <a:effectLst/>
                <a:latin typeface="Calibri" panose="020F0502020204030204" pitchFamily="34" charset="0"/>
                <a:ea typeface="Calibri" panose="020F0502020204030204" pitchFamily="34" charset="0"/>
              </a:rPr>
              <a:t>gouvernement</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fédéral</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interrogés</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désire</a:t>
            </a:r>
            <a:r>
              <a:rPr lang="en-CA" sz="1800" dirty="0">
                <a:solidFill>
                  <a:srgbClr val="000000"/>
                </a:solidFill>
                <a:effectLst/>
                <a:latin typeface="Calibri" panose="020F0502020204030204" pitchFamily="34" charset="0"/>
                <a:ea typeface="Calibri" panose="020F0502020204030204" pitchFamily="34" charset="0"/>
              </a:rPr>
              <a:t> continuer à </a:t>
            </a:r>
            <a:r>
              <a:rPr lang="en-CA" sz="1800" dirty="0" err="1">
                <a:solidFill>
                  <a:srgbClr val="000000"/>
                </a:solidFill>
                <a:effectLst/>
                <a:latin typeface="Calibri" panose="020F0502020204030204" pitchFamily="34" charset="0"/>
                <a:ea typeface="Calibri" panose="020F0502020204030204" pitchFamily="34" charset="0"/>
              </a:rPr>
              <a:t>travailler</a:t>
            </a:r>
            <a:r>
              <a:rPr lang="en-CA" sz="1800" dirty="0">
                <a:solidFill>
                  <a:srgbClr val="000000"/>
                </a:solidFill>
                <a:effectLst/>
                <a:latin typeface="Calibri" panose="020F0502020204030204" pitchFamily="34" charset="0"/>
                <a:ea typeface="Calibri" panose="020F0502020204030204" pitchFamily="34" charset="0"/>
              </a:rPr>
              <a:t> de la </a:t>
            </a:r>
            <a:r>
              <a:rPr lang="en-CA" sz="1800" dirty="0" err="1">
                <a:solidFill>
                  <a:srgbClr val="000000"/>
                </a:solidFill>
                <a:effectLst/>
                <a:latin typeface="Calibri" panose="020F0502020204030204" pitchFamily="34" charset="0"/>
                <a:ea typeface="Calibri" panose="020F0502020204030204" pitchFamily="34" charset="0"/>
              </a:rPr>
              <a:t>maison</a:t>
            </a:r>
            <a:r>
              <a:rPr lang="en-CA" sz="1800" dirty="0">
                <a:solidFill>
                  <a:srgbClr val="000000"/>
                </a:solidFill>
                <a:effectLst/>
                <a:latin typeface="Calibri" panose="020F0502020204030204" pitchFamily="34" charset="0"/>
                <a:ea typeface="Calibri" panose="020F0502020204030204" pitchFamily="34" charset="0"/>
              </a:rPr>
              <a:t> à temps </a:t>
            </a:r>
            <a:r>
              <a:rPr lang="en-CA" sz="1800" dirty="0" err="1">
                <a:solidFill>
                  <a:srgbClr val="000000"/>
                </a:solidFill>
                <a:effectLst/>
                <a:latin typeface="Calibri" panose="020F0502020204030204" pitchFamily="34" charset="0"/>
                <a:ea typeface="Calibri" panose="020F0502020204030204" pitchFamily="34" charset="0"/>
              </a:rPr>
              <a:t>partiel</a:t>
            </a:r>
            <a:r>
              <a:rPr lang="en-CA" sz="1800" dirty="0">
                <a:solidFill>
                  <a:srgbClr val="000000"/>
                </a:solidFill>
                <a:effectLst/>
                <a:latin typeface="Calibri" panose="020F0502020204030204" pitchFamily="34" charset="0"/>
                <a:ea typeface="Calibri" panose="020F0502020204030204" pitchFamily="34" charset="0"/>
              </a:rPr>
              <a:t> (de 1 à 4 </a:t>
            </a:r>
            <a:r>
              <a:rPr lang="en-CA" sz="1800" dirty="0" err="1">
                <a:solidFill>
                  <a:srgbClr val="000000"/>
                </a:solidFill>
                <a:effectLst/>
                <a:latin typeface="Calibri" panose="020F0502020204030204" pitchFamily="34" charset="0"/>
                <a:ea typeface="Calibri" panose="020F0502020204030204" pitchFamily="34" charset="0"/>
              </a:rPr>
              <a:t>jours</a:t>
            </a:r>
            <a:r>
              <a:rPr lang="en-CA" sz="1800" dirty="0">
                <a:solidFill>
                  <a:srgbClr val="000000"/>
                </a:solidFill>
                <a:effectLst/>
                <a:latin typeface="Calibri" panose="020F0502020204030204" pitchFamily="34" charset="0"/>
                <a:ea typeface="Calibri" panose="020F0502020204030204" pitchFamily="34" charset="0"/>
              </a:rPr>
              <a:t> par </a:t>
            </a:r>
            <a:r>
              <a:rPr lang="en-CA" sz="1800" dirty="0" err="1">
                <a:solidFill>
                  <a:srgbClr val="000000"/>
                </a:solidFill>
                <a:effectLst/>
                <a:latin typeface="Calibri" panose="020F0502020204030204" pitchFamily="34" charset="0"/>
                <a:ea typeface="Calibri" panose="020F0502020204030204" pitchFamily="34" charset="0"/>
              </a:rPr>
              <a:t>semaine</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ou</a:t>
            </a:r>
            <a:r>
              <a:rPr lang="en-CA" sz="1800" dirty="0">
                <a:solidFill>
                  <a:srgbClr val="000000"/>
                </a:solidFill>
                <a:effectLst/>
                <a:latin typeface="Calibri" panose="020F0502020204030204" pitchFamily="34" charset="0"/>
                <a:ea typeface="Calibri" panose="020F0502020204030204" pitchFamily="34" charset="0"/>
              </a:rPr>
              <a:t> à temps plein post-</a:t>
            </a:r>
            <a:r>
              <a:rPr lang="en-CA" sz="1800" dirty="0" err="1">
                <a:solidFill>
                  <a:srgbClr val="000000"/>
                </a:solidFill>
                <a:effectLst/>
                <a:latin typeface="Calibri" panose="020F0502020204030204" pitchFamily="34" charset="0"/>
                <a:ea typeface="Calibri" panose="020F0502020204030204" pitchFamily="34" charset="0"/>
              </a:rPr>
              <a:t>pandémique</a:t>
            </a:r>
            <a:r>
              <a:rPr lang="en-CA" sz="1800" dirty="0">
                <a:solidFill>
                  <a:srgbClr val="000000"/>
                </a:solidFill>
                <a:effectLst/>
                <a:latin typeface="Calibri" panose="020F0502020204030204" pitchFamily="34" charset="0"/>
                <a:ea typeface="Calibri" panose="020F0502020204030204" pitchFamily="34" charset="0"/>
              </a:rPr>
              <a:t>. La </a:t>
            </a:r>
            <a:r>
              <a:rPr lang="en-CA" sz="1800" dirty="0" err="1">
                <a:solidFill>
                  <a:srgbClr val="000000"/>
                </a:solidFill>
                <a:effectLst/>
                <a:latin typeface="Calibri" panose="020F0502020204030204" pitchFamily="34" charset="0"/>
                <a:ea typeface="Calibri" panose="020F0502020204030204" pitchFamily="34" charset="0"/>
              </a:rPr>
              <a:t>fonction</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publique</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est</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maintenant</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équipée</a:t>
            </a:r>
            <a:r>
              <a:rPr lang="en-CA" sz="1800" dirty="0">
                <a:solidFill>
                  <a:srgbClr val="000000"/>
                </a:solidFill>
                <a:effectLst/>
                <a:latin typeface="Calibri" panose="020F0502020204030204" pitchFamily="34" charset="0"/>
                <a:ea typeface="Calibri" panose="020F0502020204030204" pitchFamily="34" charset="0"/>
              </a:rPr>
              <a:t> et a </a:t>
            </a:r>
            <a:r>
              <a:rPr lang="en-CA" sz="1800" dirty="0" err="1">
                <a:solidFill>
                  <a:srgbClr val="000000"/>
                </a:solidFill>
                <a:effectLst/>
                <a:latin typeface="Calibri" panose="020F0502020204030204" pitchFamily="34" charset="0"/>
                <a:ea typeface="Calibri" panose="020F0502020204030204" pitchFamily="34" charset="0"/>
              </a:rPr>
              <a:t>permis</a:t>
            </a:r>
            <a:r>
              <a:rPr lang="en-CA" sz="1800" dirty="0">
                <a:solidFill>
                  <a:srgbClr val="000000"/>
                </a:solidFill>
                <a:effectLst/>
                <a:latin typeface="Calibri" panose="020F0502020204030204" pitchFamily="34" charset="0"/>
                <a:ea typeface="Calibri" panose="020F0502020204030204" pitchFamily="34" charset="0"/>
              </a:rPr>
              <a:t> d’ </a:t>
            </a:r>
            <a:r>
              <a:rPr lang="en-CA" sz="1800" dirty="0" err="1">
                <a:solidFill>
                  <a:srgbClr val="000000"/>
                </a:solidFill>
                <a:effectLst/>
                <a:latin typeface="Calibri" panose="020F0502020204030204" pitchFamily="34" charset="0"/>
                <a:ea typeface="Calibri" panose="020F0502020204030204" pitchFamily="34" charset="0"/>
              </a:rPr>
              <a:t>être</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pleinement</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productif</a:t>
            </a:r>
            <a:r>
              <a:rPr lang="en-CA" sz="1800" dirty="0">
                <a:solidFill>
                  <a:srgbClr val="000000"/>
                </a:solidFill>
                <a:effectLst/>
                <a:latin typeface="Calibri" panose="020F0502020204030204" pitchFamily="34" charset="0"/>
                <a:ea typeface="Calibri" panose="020F0502020204030204" pitchFamily="34" charset="0"/>
              </a:rPr>
              <a:t> dans un </a:t>
            </a:r>
            <a:r>
              <a:rPr lang="en-CA" sz="1800" dirty="0" err="1">
                <a:solidFill>
                  <a:srgbClr val="000000"/>
                </a:solidFill>
                <a:effectLst/>
                <a:latin typeface="Calibri" panose="020F0502020204030204" pitchFamily="34" charset="0"/>
                <a:ea typeface="Calibri" panose="020F0502020204030204" pitchFamily="34" charset="0"/>
              </a:rPr>
              <a:t>modèle</a:t>
            </a:r>
            <a:r>
              <a:rPr lang="en-CA" sz="1800" dirty="0">
                <a:solidFill>
                  <a:srgbClr val="000000"/>
                </a:solidFill>
                <a:effectLst/>
                <a:latin typeface="Calibri" panose="020F0502020204030204" pitchFamily="34" charset="0"/>
                <a:ea typeface="Calibri" panose="020F0502020204030204" pitchFamily="34" charset="0"/>
              </a:rPr>
              <a:t> de travail à distance, </a:t>
            </a:r>
            <a:r>
              <a:rPr lang="en-CA" sz="1800" dirty="0" err="1">
                <a:solidFill>
                  <a:srgbClr val="000000"/>
                </a:solidFill>
                <a:effectLst/>
                <a:latin typeface="Calibri" panose="020F0502020204030204" pitchFamily="34" charset="0"/>
                <a:ea typeface="Calibri" panose="020F0502020204030204" pitchFamily="34" charset="0"/>
              </a:rPr>
              <a:t>l’attitude</a:t>
            </a:r>
            <a:r>
              <a:rPr lang="en-CA" sz="1800" dirty="0">
                <a:solidFill>
                  <a:srgbClr val="000000"/>
                </a:solidFill>
                <a:effectLst/>
                <a:latin typeface="Calibri" panose="020F0502020204030204" pitchFamily="34" charset="0"/>
                <a:ea typeface="Calibri" panose="020F0502020204030204" pitchFamily="34" charset="0"/>
              </a:rPr>
              <a:t> et le </a:t>
            </a:r>
            <a:r>
              <a:rPr lang="en-CA" sz="1800" dirty="0" err="1">
                <a:solidFill>
                  <a:srgbClr val="000000"/>
                </a:solidFill>
                <a:effectLst/>
                <a:latin typeface="Calibri" panose="020F0502020204030204" pitchFamily="34" charset="0"/>
                <a:ea typeface="Calibri" panose="020F0502020204030204" pitchFamily="34" charset="0"/>
              </a:rPr>
              <a:t>comportement</a:t>
            </a:r>
            <a:r>
              <a:rPr lang="en-CA" sz="1800" dirty="0">
                <a:solidFill>
                  <a:srgbClr val="000000"/>
                </a:solidFill>
                <a:effectLst/>
                <a:latin typeface="Calibri" panose="020F0502020204030204" pitchFamily="34" charset="0"/>
                <a:ea typeface="Calibri" panose="020F0502020204030204" pitchFamily="34" charset="0"/>
              </a:rPr>
              <a:t> de </a:t>
            </a:r>
            <a:r>
              <a:rPr lang="en-CA" sz="1800" dirty="0" err="1">
                <a:solidFill>
                  <a:srgbClr val="000000"/>
                </a:solidFill>
                <a:effectLst/>
                <a:latin typeface="Calibri" panose="020F0502020204030204" pitchFamily="34" charset="0"/>
                <a:ea typeface="Calibri" panose="020F0502020204030204" pitchFamily="34" charset="0"/>
              </a:rPr>
              <a:t>l’effectif</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ont</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changé</a:t>
            </a:r>
            <a:r>
              <a:rPr lang="en-CA" sz="1800" dirty="0">
                <a:solidFill>
                  <a:srgbClr val="000000"/>
                </a:solidFill>
                <a:effectLst/>
                <a:latin typeface="Calibri" panose="020F0502020204030204" pitchFamily="34" charset="0"/>
                <a:ea typeface="Calibri" panose="020F0502020204030204" pitchFamily="34" charset="0"/>
              </a:rPr>
              <a:t>, les </a:t>
            </a:r>
            <a:r>
              <a:rPr lang="en-CA" sz="1800" dirty="0" err="1">
                <a:solidFill>
                  <a:srgbClr val="000000"/>
                </a:solidFill>
                <a:effectLst/>
                <a:latin typeface="Calibri" panose="020F0502020204030204" pitchFamily="34" charset="0"/>
                <a:ea typeface="Calibri" panose="020F0502020204030204" pitchFamily="34" charset="0"/>
              </a:rPr>
              <a:t>employés</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ont</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maintenant</a:t>
            </a:r>
            <a:r>
              <a:rPr lang="en-CA" sz="1800" dirty="0">
                <a:solidFill>
                  <a:srgbClr val="000000"/>
                </a:solidFill>
                <a:effectLst/>
                <a:latin typeface="Calibri" panose="020F0502020204030204" pitchFamily="34" charset="0"/>
                <a:ea typeface="Calibri" panose="020F0502020204030204" pitchFamily="34" charset="0"/>
              </a:rPr>
              <a:t> le </a:t>
            </a:r>
            <a:r>
              <a:rPr lang="en-CA" sz="1800" dirty="0" err="1">
                <a:solidFill>
                  <a:srgbClr val="000000"/>
                </a:solidFill>
                <a:effectLst/>
                <a:latin typeface="Calibri" panose="020F0502020204030204" pitchFamily="34" charset="0"/>
                <a:ea typeface="Calibri" panose="020F0502020204030204" pitchFamily="34" charset="0"/>
              </a:rPr>
              <a:t>pouvoir</a:t>
            </a:r>
            <a:r>
              <a:rPr lang="en-CA" sz="1800" dirty="0">
                <a:solidFill>
                  <a:srgbClr val="000000"/>
                </a:solidFill>
                <a:effectLst/>
                <a:latin typeface="Calibri" panose="020F0502020204030204" pitchFamily="34" charset="0"/>
                <a:ea typeface="Calibri" panose="020F0502020204030204" pitchFamily="34" charset="0"/>
              </a:rPr>
              <a:t> de </a:t>
            </a:r>
            <a:r>
              <a:rPr lang="en-CA" sz="1800" dirty="0" err="1">
                <a:solidFill>
                  <a:srgbClr val="000000"/>
                </a:solidFill>
                <a:effectLst/>
                <a:latin typeface="Calibri" panose="020F0502020204030204" pitchFamily="34" charset="0"/>
                <a:ea typeface="Calibri" panose="020F0502020204030204" pitchFamily="34" charset="0"/>
              </a:rPr>
              <a:t>choisir</a:t>
            </a:r>
            <a:r>
              <a:rPr lang="en-CA" sz="1800" dirty="0">
                <a:solidFill>
                  <a:srgbClr val="000000"/>
                </a:solidFill>
                <a:effectLst/>
                <a:latin typeface="Calibri" panose="020F0502020204030204" pitchFamily="34" charset="0"/>
                <a:ea typeface="Calibri" panose="020F0502020204030204" pitchFamily="34" charset="0"/>
              </a:rPr>
              <a:t> </a:t>
            </a:r>
            <a:r>
              <a:rPr lang="en-CA" sz="1800" dirty="0" err="1">
                <a:solidFill>
                  <a:srgbClr val="000000"/>
                </a:solidFill>
                <a:effectLst/>
                <a:latin typeface="Calibri" panose="020F0502020204030204" pitchFamily="34" charset="0"/>
                <a:ea typeface="Calibri" panose="020F0502020204030204" pitchFamily="34" charset="0"/>
              </a:rPr>
              <a:t>une</a:t>
            </a:r>
            <a:r>
              <a:rPr lang="en-CA" sz="1800" dirty="0">
                <a:solidFill>
                  <a:srgbClr val="000000"/>
                </a:solidFill>
                <a:effectLst/>
                <a:latin typeface="Calibri" panose="020F0502020204030204" pitchFamily="34" charset="0"/>
                <a:ea typeface="Calibri" panose="020F0502020204030204" pitchFamily="34" charset="0"/>
              </a:rPr>
              <a:t> solution alternative qui  </a:t>
            </a:r>
            <a:r>
              <a:rPr lang="en-CA" sz="1800" dirty="0" err="1">
                <a:solidFill>
                  <a:srgbClr val="000000"/>
                </a:solidFill>
                <a:effectLst/>
                <a:latin typeface="Calibri" panose="020F0502020204030204" pitchFamily="34" charset="0"/>
                <a:ea typeface="Calibri" panose="020F0502020204030204" pitchFamily="34" charset="0"/>
              </a:rPr>
              <a:t>surclasse</a:t>
            </a:r>
            <a:r>
              <a:rPr lang="en-CA" sz="1800" dirty="0">
                <a:solidFill>
                  <a:srgbClr val="000000"/>
                </a:solidFill>
                <a:effectLst/>
                <a:latin typeface="Calibri" panose="020F0502020204030204" pitchFamily="34" charset="0"/>
                <a:ea typeface="Calibri" panose="020F0502020204030204" pitchFamily="34" charset="0"/>
              </a:rPr>
              <a:t> le travail au bureau</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51982-54BC-4306-9E12-F9F79E24FB95}"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980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comprendre</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nature de la vision du Milieu de travail GC, 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important de savoir POURQUOI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elle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existe</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contexte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sa</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création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Si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examinons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situation des bureaux du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gouvernement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fédéral</a:t>
            </a:r>
            <a:r>
              <a:rPr lang="en-CA" sz="1800" dirty="0">
                <a:effectLst/>
                <a:latin typeface="Calibri" panose="020F0502020204030204" pitchFamily="34" charset="0"/>
                <a:ea typeface="Calibri" panose="020F0502020204030204" pitchFamily="34" charset="0"/>
                <a:cs typeface="Times New Roman" panose="02020603050405020304" pitchFamily="18" charset="0"/>
              </a:rPr>
              <a:t>, je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pense</a:t>
            </a:r>
            <a:r>
              <a:rPr lang="en-CA" sz="1800" dirty="0">
                <a:effectLst/>
                <a:latin typeface="Calibri" panose="020F0502020204030204" pitchFamily="34" charset="0"/>
                <a:ea typeface="Calibri" panose="020F0502020204030204" pitchFamily="34" charset="0"/>
                <a:cs typeface="Times New Roman" panose="02020603050405020304" pitchFamily="18" charset="0"/>
              </a:rPr>
              <a:t> que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pouvons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convenir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qu’elle</a:t>
            </a:r>
            <a:r>
              <a:rPr lang="en-CA" sz="1800" dirty="0">
                <a:effectLst/>
                <a:latin typeface="Calibri" panose="020F0502020204030204" pitchFamily="34" charset="0"/>
                <a:ea typeface="Calibri" panose="020F0502020204030204" pitchFamily="34" charset="0"/>
                <a:cs typeface="Times New Roman" panose="02020603050405020304" pitchFamily="18" charset="0"/>
              </a:rPr>
              <a:t> 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évolué</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qu’elle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poursuit</a:t>
            </a:r>
            <a:r>
              <a:rPr lang="en-CA" sz="1800" dirty="0">
                <a:effectLst/>
                <a:latin typeface="Calibri" panose="020F0502020204030204" pitchFamily="34" charset="0"/>
                <a:ea typeface="Calibri" panose="020F0502020204030204" pitchFamily="34" charset="0"/>
                <a:cs typeface="Times New Roman" panose="02020603050405020304" pitchFamily="18" charset="0"/>
              </a:rPr>
              <a:t> son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évolution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qu’elle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continuera</a:t>
            </a:r>
            <a:r>
              <a:rPr lang="en-CA" sz="1800" dirty="0">
                <a:effectLst/>
                <a:latin typeface="Calibri" panose="020F0502020204030204" pitchFamily="34" charset="0"/>
                <a:ea typeface="Calibri" panose="020F0502020204030204" pitchFamily="34" charset="0"/>
                <a:cs typeface="Times New Roman" panose="02020603050405020304" pitchFamily="18" charset="0"/>
              </a:rPr>
              <a:t> sur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cette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voie</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Un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changement</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comportement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train de se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produire</a:t>
            </a:r>
            <a:r>
              <a:rPr lang="en-CA" sz="1800" dirty="0">
                <a:effectLst/>
                <a:latin typeface="Calibri" panose="020F0502020204030204" pitchFamily="34" charset="0"/>
                <a:ea typeface="Calibri" panose="020F0502020204030204" pitchFamily="34" charset="0"/>
                <a:cs typeface="Times New Roman" panose="02020603050405020304" pitchFamily="18" charset="0"/>
              </a:rPr>
              <a:t>. Le monde qui nous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entoure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pleine</a:t>
            </a:r>
            <a:r>
              <a:rPr lang="en-CA" sz="1800" dirty="0">
                <a:effectLst/>
                <a:latin typeface="Calibri" panose="020F0502020204030204" pitchFamily="34" charset="0"/>
                <a:ea typeface="Calibri" panose="020F0502020204030204" pitchFamily="34" charset="0"/>
                <a:cs typeface="Times New Roman" panose="02020603050405020304" pitchFamily="18" charset="0"/>
              </a:rPr>
              <a:t> mutation :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citoyens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connectés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24 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heures</a:t>
            </a:r>
            <a:r>
              <a:rPr lang="en-CA" sz="1800" dirty="0">
                <a:effectLst/>
                <a:latin typeface="Calibri" panose="020F0502020204030204" pitchFamily="34" charset="0"/>
                <a:ea typeface="Calibri" panose="020F0502020204030204" pitchFamily="34" charset="0"/>
                <a:cs typeface="Times New Roman" panose="02020603050405020304" pitchFamily="18" charset="0"/>
              </a:rPr>
              <a:t> sur 24, 7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jours</a:t>
            </a:r>
            <a:r>
              <a:rPr lang="en-CA" sz="1800" dirty="0">
                <a:effectLst/>
                <a:latin typeface="Calibri" panose="020F0502020204030204" pitchFamily="34" charset="0"/>
                <a:ea typeface="Calibri" panose="020F0502020204030204" pitchFamily="34" charset="0"/>
                <a:cs typeface="Times New Roman" panose="02020603050405020304" pitchFamily="18" charset="0"/>
              </a:rPr>
              <a:t> sur 7,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attentes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élevées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ils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veulent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services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temps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réel</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L’idée</a:t>
            </a:r>
            <a:r>
              <a:rPr lang="en-CA" sz="1800" dirty="0">
                <a:effectLst/>
                <a:latin typeface="Calibri" panose="020F0502020204030204" pitchFamily="34" charset="0"/>
                <a:ea typeface="Calibri" panose="020F0502020204030204" pitchFamily="34" charset="0"/>
                <a:cs typeface="Times New Roman" panose="02020603050405020304" pitchFamily="18" charset="0"/>
              </a:rPr>
              <a:t> que le travail et la vie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personnelle</a:t>
            </a:r>
            <a:r>
              <a:rPr lang="en-CA" sz="1800" dirty="0">
                <a:effectLst/>
                <a:latin typeface="Calibri" panose="020F0502020204030204" pitchFamily="34" charset="0"/>
                <a:ea typeface="Calibri" panose="020F0502020204030204" pitchFamily="34" charset="0"/>
                <a:cs typeface="Times New Roman" panose="02020603050405020304" pitchFamily="18" charset="0"/>
              </a:rPr>
              <a:t> existent dans deux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univers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distincts</a:t>
            </a:r>
            <a:r>
              <a:rPr lang="en-CA" sz="1800" dirty="0">
                <a:effectLst/>
                <a:latin typeface="Calibri" panose="020F0502020204030204" pitchFamily="34" charset="0"/>
                <a:ea typeface="Calibri" panose="020F0502020204030204" pitchFamily="34" charset="0"/>
                <a:cs typeface="Times New Roman" panose="02020603050405020304" pitchFamily="18" charset="0"/>
              </a:rPr>
              <a:t> 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remise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question par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technologie</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maintenant</a:t>
            </a:r>
            <a:r>
              <a:rPr lang="en-CA" sz="1800" dirty="0">
                <a:effectLst/>
                <a:latin typeface="Calibri" panose="020F0502020204030204" pitchFamily="34" charset="0"/>
                <a:ea typeface="Calibri" panose="020F0502020204030204" pitchFamily="34" charset="0"/>
                <a:cs typeface="Times New Roman" panose="02020603050405020304" pitchFamily="18" charset="0"/>
              </a:rPr>
              <a:t> 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peut</a:t>
            </a:r>
            <a:r>
              <a:rPr lang="en-CA" sz="1800" dirty="0">
                <a:effectLst/>
                <a:latin typeface="Calibri" panose="020F0502020204030204" pitchFamily="34" charset="0"/>
                <a:ea typeface="Calibri" panose="020F0502020204030204" pitchFamily="34" charset="0"/>
                <a:cs typeface="Times New Roman" panose="02020603050405020304" pitchFamily="18" charset="0"/>
              </a:rPr>
              <a:t> dire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pandémie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aussi</a:t>
            </a:r>
            <a:r>
              <a:rPr lang="en-CA" sz="1800" dirty="0">
                <a:effectLst/>
                <a:latin typeface="Calibri" panose="020F0502020204030204" pitchFamily="34" charset="0"/>
                <a:ea typeface="Calibri" panose="020F0502020204030204" pitchFamily="34" charset="0"/>
                <a:cs typeface="Times New Roman" panose="02020603050405020304" pitchFamily="18" charset="0"/>
              </a:rPr>
              <a:t> 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changé</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choses. </a:t>
            </a:r>
          </a:p>
          <a:p>
            <a:endParaRPr lang="fr-CA" dirty="0"/>
          </a:p>
          <a:p>
            <a:pPr marL="0" marR="0">
              <a:lnSpc>
                <a:spcPct val="107000"/>
              </a:lnSpc>
              <a:spcBef>
                <a:spcPts val="0"/>
              </a:spcBef>
              <a:spcAft>
                <a:spcPts val="800"/>
              </a:spcAft>
            </a:pPr>
            <a:r>
              <a:rPr lang="en-CA" sz="1800" dirty="0" err="1">
                <a:effectLst/>
                <a:latin typeface="Calibri" panose="020F0502020204030204" pitchFamily="34" charset="0"/>
                <a:ea typeface="Calibri" panose="020F0502020204030204" pitchFamily="34" charset="0"/>
                <a:cs typeface="Times New Roman" panose="02020603050405020304" pitchFamily="18" charset="0"/>
              </a:rPr>
              <a:t>Ces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derniers</a:t>
            </a:r>
            <a:r>
              <a:rPr lang="en-CA" sz="1800" dirty="0">
                <a:effectLst/>
                <a:latin typeface="Calibri" panose="020F0502020204030204" pitchFamily="34" charset="0"/>
                <a:ea typeface="Calibri" panose="020F0502020204030204" pitchFamily="34" charset="0"/>
                <a:cs typeface="Times New Roman" panose="02020603050405020304" pitchFamily="18" charset="0"/>
              </a:rPr>
              <a:t> temps,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nombreuses</a:t>
            </a:r>
            <a:r>
              <a:rPr lang="en-CA" sz="1800" dirty="0">
                <a:effectLst/>
                <a:latin typeface="Calibri" panose="020F0502020204030204" pitchFamily="34" charset="0"/>
                <a:ea typeface="Calibri" panose="020F0502020204030204" pitchFamily="34" charset="0"/>
                <a:cs typeface="Times New Roman" panose="02020603050405020304" pitchFamily="18" charset="0"/>
              </a:rPr>
              <a:t> discussions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porté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sur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habilitation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Avec les bons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outils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soutien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a:t>
            </a:r>
            <a:r>
              <a:rPr lang="en-CA" sz="1800" dirty="0">
                <a:effectLst/>
                <a:latin typeface="Calibri" panose="020F0502020204030204" pitchFamily="34" charset="0"/>
                <a:ea typeface="Calibri" panose="020F0502020204030204" pitchFamily="34" charset="0"/>
                <a:cs typeface="Times New Roman" panose="02020603050405020304" pitchFamily="18" charset="0"/>
              </a:rPr>
              <a:t> organisation,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peuvent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être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habilités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décider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où</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comment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ils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veulent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travailler</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être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aussi</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productifs</a:t>
            </a:r>
            <a:r>
              <a:rPr lang="en-CA" sz="1800" dirty="0">
                <a:effectLst/>
                <a:latin typeface="Calibri" panose="020F0502020204030204" pitchFamily="34" charset="0"/>
                <a:ea typeface="Calibri" panose="020F0502020204030204" pitchFamily="34" charset="0"/>
                <a:cs typeface="Times New Roman" panose="02020603050405020304" pitchFamily="18" charset="0"/>
              </a:rPr>
              <a:t> que possible. Le milieu de travail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peut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être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adapté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aux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besoins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non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l’inverse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La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génération</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Z</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composée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personnes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pratiquement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nées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avec un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téléphone</a:t>
            </a:r>
            <a:r>
              <a:rPr lang="en-CA" sz="1800" dirty="0">
                <a:effectLst/>
                <a:latin typeface="Calibri" panose="020F0502020204030204" pitchFamily="34" charset="0"/>
                <a:ea typeface="Calibri" panose="020F0502020204030204" pitchFamily="34" charset="0"/>
                <a:cs typeface="Times New Roman" panose="02020603050405020304" pitchFamily="18" charset="0"/>
              </a:rPr>
              <a:t> portable à la main et qui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compétitives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reconnues</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quête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incessante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d’idées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d’expériences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nouvelles</a:t>
            </a:r>
            <a:r>
              <a:rPr lang="en-CA" sz="1800" dirty="0">
                <a:effectLst/>
                <a:latin typeface="Calibri" panose="020F0502020204030204" pitchFamily="34" charset="0"/>
                <a:ea typeface="Calibri" panose="020F0502020204030204" pitchFamily="34" charset="0"/>
                <a:cs typeface="Times New Roman" panose="02020603050405020304" pitchFamily="18" charset="0"/>
              </a:rPr>
              <a:t>.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gouvernement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du Canada doit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être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mesure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d’attirer</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retenir</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nouvelles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générations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travailleurs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ainsi</a:t>
            </a:r>
            <a:r>
              <a:rPr lang="en-CA" sz="1800" dirty="0">
                <a:effectLst/>
                <a:latin typeface="Calibri" panose="020F0502020204030204" pitchFamily="34" charset="0"/>
                <a:ea typeface="Calibri" panose="020F0502020204030204" pitchFamily="34" charset="0"/>
                <a:cs typeface="Times New Roman" panose="02020603050405020304" pitchFamily="18" charset="0"/>
              </a:rPr>
              <a:t> que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professionnels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expérimentés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qui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gravi</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échelons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y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parvenir</a:t>
            </a:r>
            <a:r>
              <a:rPr lang="en-CA" sz="1800" dirty="0">
                <a:effectLst/>
                <a:latin typeface="Calibri" panose="020F0502020204030204" pitchFamily="34" charset="0"/>
                <a:ea typeface="Calibri" panose="020F0502020204030204" pitchFamily="34" charset="0"/>
                <a:cs typeface="Times New Roman" panose="02020603050405020304" pitchFamily="18" charset="0"/>
              </a:rPr>
              <a:t>, 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nécessaire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d’anticiper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besoins</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Mesurons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-nous le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rendement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comme</a:t>
            </a:r>
            <a:r>
              <a:rPr lang="en-CA" sz="1800" dirty="0">
                <a:effectLst/>
                <a:latin typeface="Calibri" panose="020F0502020204030204" pitchFamily="34" charset="0"/>
                <a:ea typeface="Calibri" panose="020F0502020204030204" pitchFamily="34" charset="0"/>
                <a:cs typeface="Times New Roman" panose="02020603050405020304" pitchFamily="18" charset="0"/>
              </a:rPr>
              <a:t> il se doit? Le succès ne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devrait</a:t>
            </a:r>
            <a:r>
              <a:rPr lang="en-CA" sz="1800" dirty="0">
                <a:effectLst/>
                <a:latin typeface="Calibri" panose="020F0502020204030204" pitchFamily="34" charset="0"/>
                <a:ea typeface="Calibri" panose="020F0502020204030204" pitchFamily="34" charset="0"/>
                <a:cs typeface="Times New Roman" panose="02020603050405020304" pitchFamily="18" charset="0"/>
              </a:rPr>
              <a:t> plus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être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mesuré</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selon</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présence</a:t>
            </a:r>
            <a:r>
              <a:rPr lang="en-CA" sz="1800" dirty="0">
                <a:effectLst/>
                <a:latin typeface="Calibri" panose="020F0502020204030204" pitchFamily="34" charset="0"/>
                <a:ea typeface="Calibri" panose="020F0502020204030204" pitchFamily="34" charset="0"/>
                <a:cs typeface="Times New Roman" panose="02020603050405020304" pitchFamily="18" charset="0"/>
              </a:rPr>
              <a:t> physique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mais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plutôt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fonction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résultats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livrables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créativité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l’engagement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Comment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gouvernement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du Canada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peut</a:t>
            </a:r>
            <a:r>
              <a:rPr lang="en-CA" sz="1800" dirty="0">
                <a:effectLst/>
                <a:latin typeface="Calibri" panose="020F0502020204030204" pitchFamily="34" charset="0"/>
                <a:ea typeface="Calibri" panose="020F0502020204030204" pitchFamily="34" charset="0"/>
                <a:cs typeface="Times New Roman" panose="02020603050405020304" pitchFamily="18" charset="0"/>
              </a:rPr>
              <a:t>-il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suivre</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tendance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s’adapter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aux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nouvelles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réalités</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CA"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effectLst/>
                <a:latin typeface="Calibri" panose="020F0502020204030204" pitchFamily="34" charset="0"/>
                <a:ea typeface="Calibri" panose="020F0502020204030204" pitchFamily="34" charset="0"/>
                <a:cs typeface="Times New Roman" panose="02020603050405020304" pitchFamily="18" charset="0"/>
              </a:rPr>
              <a:t>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pandémie</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COVID-19 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provoqué</a:t>
            </a:r>
            <a:r>
              <a:rPr lang="en-CA" sz="1800" dirty="0">
                <a:effectLst/>
                <a:latin typeface="Calibri" panose="020F0502020204030204" pitchFamily="34" charset="0"/>
                <a:ea typeface="Calibri" panose="020F0502020204030204" pitchFamily="34" charset="0"/>
                <a:cs typeface="Times New Roman" panose="02020603050405020304" pitchFamily="18" charset="0"/>
              </a:rPr>
              <a:t> des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changements</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comportement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accéléré</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modernisation : le travail et la vie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personnelle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commencé</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s’intégrer</a:t>
            </a:r>
            <a:r>
              <a:rPr lang="en-CA" sz="18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employés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munis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d’outils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modernes</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ils</a:t>
            </a:r>
            <a:r>
              <a:rPr lang="en-CA" sz="1800" dirty="0">
                <a:effectLst/>
                <a:latin typeface="Calibri" panose="020F0502020204030204" pitchFamily="34" charset="0"/>
                <a:ea typeface="Calibri" panose="020F0502020204030204" pitchFamily="34" charset="0"/>
                <a:cs typeface="Times New Roman" panose="02020603050405020304" pitchFamily="18" charset="0"/>
              </a:rPr>
              <a:t> ne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sont</a:t>
            </a:r>
            <a:r>
              <a:rPr lang="en-CA" sz="1800" dirty="0">
                <a:effectLst/>
                <a:latin typeface="Calibri" panose="020F0502020204030204" pitchFamily="34" charset="0"/>
                <a:ea typeface="Calibri" panose="020F0502020204030204" pitchFamily="34" charset="0"/>
                <a:cs typeface="Times New Roman" panose="02020603050405020304" pitchFamily="18" charset="0"/>
              </a:rPr>
              <a:t> plus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évalués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seulement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fonction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leur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présence</a:t>
            </a:r>
            <a:r>
              <a:rPr lang="en-CA" sz="1800" dirty="0">
                <a:effectLst/>
                <a:latin typeface="Calibri" panose="020F0502020204030204" pitchFamily="34" charset="0"/>
                <a:ea typeface="Calibri" panose="020F0502020204030204" pitchFamily="34" charset="0"/>
                <a:cs typeface="Times New Roman" panose="02020603050405020304" pitchFamily="18" charset="0"/>
              </a:rPr>
              <a:t> physique au bureau. Notre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futur</a:t>
            </a:r>
            <a:r>
              <a:rPr lang="en-CA" sz="1800" dirty="0">
                <a:effectLst/>
                <a:latin typeface="Calibri" panose="020F0502020204030204" pitchFamily="34" charset="0"/>
                <a:ea typeface="Calibri" panose="020F0502020204030204" pitchFamily="34" charset="0"/>
                <a:cs typeface="Times New Roman" panose="02020603050405020304" pitchFamily="18" charset="0"/>
              </a:rPr>
              <a:t> milieu de travail doit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refléter</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aménager</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favoriser</a:t>
            </a:r>
            <a:r>
              <a:rPr lang="en-CA" sz="1800" dirty="0">
                <a:effectLst/>
                <a:latin typeface="Calibri" panose="020F0502020204030204" pitchFamily="34" charset="0"/>
                <a:ea typeface="Calibri" panose="020F0502020204030204" pitchFamily="34" charset="0"/>
                <a:cs typeface="Times New Roman" panose="02020603050405020304" pitchFamily="18" charset="0"/>
              </a:rPr>
              <a:t>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diversité</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notre</a:t>
            </a:r>
            <a:r>
              <a:rPr lang="en-CA" sz="1800" dirty="0">
                <a:effectLst/>
                <a:latin typeface="Calibri" panose="020F0502020204030204" pitchFamily="34" charset="0"/>
                <a:ea typeface="Calibri" panose="020F0502020204030204" pitchFamily="34" charset="0"/>
                <a:cs typeface="Times New Roman" panose="02020603050405020304" pitchFamily="18" charset="0"/>
              </a:rPr>
              <a:t> personnel et de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ses</a:t>
            </a:r>
            <a:r>
              <a:rPr lang="en-CA" sz="1800" dirty="0">
                <a:effectLst/>
                <a:latin typeface="Calibri" panose="020F0502020204030204" pitchFamily="34" charset="0"/>
                <a:ea typeface="Calibri" panose="020F0502020204030204" pitchFamily="34" charset="0"/>
                <a:cs typeface="Times New Roman" panose="02020603050405020304" pitchFamily="18" charset="0"/>
              </a:rPr>
              <a:t> contributions.</a:t>
            </a:r>
            <a:endParaRPr lang="fr-CA" dirty="0"/>
          </a:p>
        </p:txBody>
      </p:sp>
      <p:sp>
        <p:nvSpPr>
          <p:cNvPr id="4" name="Espace réservé du numéro de diapositive 3"/>
          <p:cNvSpPr>
            <a:spLocks noGrp="1"/>
          </p:cNvSpPr>
          <p:nvPr>
            <p:ph type="sldNum" sz="quarter" idx="10"/>
          </p:nvPr>
        </p:nvSpPr>
        <p:spPr/>
        <p:txBody>
          <a:bodyPr/>
          <a:lstStyle/>
          <a:p>
            <a:fld id="{11F9BAFD-0AFE-FC47-B839-C833EEBF7ECA}" type="slidenum">
              <a:rPr lang="en-US" smtClean="0">
                <a:solidFill>
                  <a:prstClr val="black"/>
                </a:solidFill>
              </a:rPr>
              <a:pPr/>
              <a:t>7</a:t>
            </a:fld>
            <a:endParaRPr lang="fr-FR" dirty="0">
              <a:solidFill>
                <a:prstClr val="black"/>
              </a:solidFill>
            </a:endParaRPr>
          </a:p>
        </p:txBody>
      </p:sp>
    </p:spTree>
    <p:extLst>
      <p:ext uri="{BB962C8B-B14F-4D97-AF65-F5344CB8AC3E}">
        <p14:creationId xmlns:p14="http://schemas.microsoft.com/office/powerpoint/2010/main" val="59776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Le milieu de travail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est</a:t>
            </a:r>
            <a:r>
              <a:rPr lang="en-CA" sz="1800" dirty="0">
                <a:effectLst/>
                <a:latin typeface="Calibri" panose="020F0502020204030204" pitchFamily="34" charset="0"/>
                <a:ea typeface="Calibri" panose="020F0502020204030204" pitchFamily="34" charset="0"/>
                <a:cs typeface="Times New Roman" panose="02020603050405020304" pitchFamily="18" charset="0"/>
              </a:rPr>
              <a:t> un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outil</a:t>
            </a:r>
            <a:r>
              <a:rPr lang="en-CA" sz="1800" dirty="0">
                <a:effectLst/>
                <a:latin typeface="Calibri" panose="020F0502020204030204" pitchFamily="34" charset="0"/>
                <a:ea typeface="Calibri" panose="020F0502020204030204" pitchFamily="34" charset="0"/>
                <a:cs typeface="Times New Roman" panose="02020603050405020304" pitchFamily="18" charset="0"/>
              </a:rPr>
              <a:t> que les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ministères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peuvent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utiliser</a:t>
            </a:r>
            <a:r>
              <a:rPr lang="en-CA" sz="18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appuyer</a:t>
            </a:r>
            <a:r>
              <a:rPr lang="en-CA" sz="1800" dirty="0">
                <a:effectLst/>
                <a:latin typeface="Calibri" panose="020F0502020204030204" pitchFamily="34" charset="0"/>
                <a:ea typeface="Calibri" panose="020F0502020204030204" pitchFamily="34" charset="0"/>
                <a:cs typeface="Times New Roman" panose="02020603050405020304" pitchFamily="18" charset="0"/>
              </a:rPr>
              <a:t> le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renouvellement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de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fonction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publique</a:t>
            </a:r>
            <a:r>
              <a:rPr lang="en-CA" sz="1800" dirty="0">
                <a:effectLst/>
                <a:latin typeface="Calibri" panose="020F0502020204030204" pitchFamily="34" charset="0"/>
                <a:ea typeface="Calibri" panose="020F0502020204030204" pitchFamily="34" charset="0"/>
                <a:cs typeface="Times New Roman" panose="02020603050405020304" pitchFamily="18" charset="0"/>
              </a:rPr>
              <a:t> et pour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adhérer</a:t>
            </a:r>
            <a:r>
              <a:rPr lang="en-CA" sz="1800" dirty="0">
                <a:effectLst/>
                <a:latin typeface="Calibri" panose="020F0502020204030204" pitchFamily="34" charset="0"/>
                <a:ea typeface="Calibri" panose="020F0502020204030204" pitchFamily="34" charset="0"/>
                <a:cs typeface="Times New Roman" panose="02020603050405020304" pitchFamily="18" charset="0"/>
              </a:rPr>
              <a:t> à la vision de la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fonction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publique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ce</a:t>
            </a:r>
            <a:r>
              <a:rPr lang="en-CA" sz="1800" dirty="0">
                <a:effectLst/>
                <a:latin typeface="Calibri" panose="020F0502020204030204" pitchFamily="34" charset="0"/>
                <a:ea typeface="Calibri" panose="020F0502020204030204" pitchFamily="34" charset="0"/>
                <a:cs typeface="Times New Roman" panose="02020603050405020304" pitchFamily="18" charset="0"/>
              </a:rPr>
              <a:t> qui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concerne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l’</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effectif</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b="1" dirty="0">
                <a:effectLst/>
                <a:latin typeface="Calibri" panose="020F0502020204030204" pitchFamily="34" charset="0"/>
                <a:ea typeface="Times New Roman" panose="02020603050405020304" pitchFamily="18" charset="0"/>
                <a:cs typeface="Times New Roman" panose="02020603050405020304" pitchFamily="18" charset="0"/>
              </a:rPr>
              <a:t>La vision du Milieu de travail GC </a:t>
            </a:r>
            <a:r>
              <a:rPr lang="en-CA" sz="1800" b="1" dirty="0" err="1">
                <a:effectLst/>
                <a:latin typeface="Calibri" panose="020F0502020204030204" pitchFamily="34" charset="0"/>
                <a:ea typeface="Times New Roman" panose="02020603050405020304" pitchFamily="18" charset="0"/>
                <a:cs typeface="Times New Roman" panose="02020603050405020304" pitchFamily="18" charset="0"/>
              </a:rPr>
              <a:t>est</a:t>
            </a:r>
            <a:r>
              <a:rPr lang="en-CA"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favoriser</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culture de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l’innovation</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même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améliorer</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façon</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on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exploite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technologie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numérique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pour encourager la </a:t>
            </a:r>
            <a:r>
              <a:rPr lang="en-C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collaboration</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à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l’échelle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du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gouvernement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 </a:t>
            </a:r>
            <a:r>
              <a:rPr lang="en-C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flexibilité</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r>
              <a:rPr lang="en-C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efficacité</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Il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s’agit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également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mettre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place des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mesures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qui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intègrent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a:t>
            </a:r>
            <a:r>
              <a:rPr lang="en-C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durabilité</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permettent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d’améliorer</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l’état</a:t>
            </a:r>
            <a:r>
              <a:rPr lang="en-C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 </a:t>
            </a:r>
            <a:r>
              <a:rPr lang="en-C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santé</a:t>
            </a:r>
            <a:r>
              <a:rPr lang="en-C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le bien-</a:t>
            </a:r>
            <a:r>
              <a:rPr lang="en-C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être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général</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des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employés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plus de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garantir</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l’inclusivité</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pour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tous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b="1" dirty="0">
                <a:effectLst/>
                <a:latin typeface="Calibri" panose="020F0502020204030204" pitchFamily="34" charset="0"/>
                <a:ea typeface="Times New Roman" panose="02020603050405020304" pitchFamily="18" charset="0"/>
                <a:cs typeface="Times New Roman" panose="02020603050405020304" pitchFamily="18" charset="0"/>
              </a:rPr>
              <a:t>Au-</a:t>
            </a:r>
            <a:r>
              <a:rPr lang="en-CA" sz="1800" b="1" dirty="0" err="1">
                <a:effectLst/>
                <a:latin typeface="Calibri" panose="020F0502020204030204" pitchFamily="34" charset="0"/>
                <a:ea typeface="Times New Roman" panose="02020603050405020304" pitchFamily="18" charset="0"/>
                <a:cs typeface="Times New Roman" panose="02020603050405020304" pitchFamily="18" charset="0"/>
              </a:rPr>
              <a:t>delà</a:t>
            </a:r>
            <a:r>
              <a:rPr lang="en-CA" sz="1800" b="1" dirty="0">
                <a:effectLst/>
                <a:latin typeface="Calibri" panose="020F0502020204030204" pitchFamily="34" charset="0"/>
                <a:ea typeface="Times New Roman" panose="02020603050405020304" pitchFamily="18" charset="0"/>
                <a:cs typeface="Times New Roman" panose="02020603050405020304" pitchFamily="18" charset="0"/>
              </a:rPr>
              <a:t> de 2020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À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époque de plus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plus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caractérisée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par les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données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 numérique, les nouveaux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aménagements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des milieux de travail, les cultures de travail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moins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hiérarchisées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la collaboration entre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plusieurs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générations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il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essentiel</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d’examiner</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d’adopter</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des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mentalités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des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comportements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qui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répondent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aux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attentes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évolution</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des Canadiens. Le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résultat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souhaité</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est</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fonction</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publique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plus</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agile, plus inclusive et </a:t>
            </a:r>
            <a:r>
              <a:rPr lang="en-C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mieux</a:t>
            </a:r>
            <a:r>
              <a:rPr lang="en-CA"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b="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outillée</a:t>
            </a:r>
            <a:r>
              <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p>
          <a:p>
            <a:pPr marL="0" marR="0">
              <a:lnSpc>
                <a:spcPct val="107000"/>
              </a:lnSpc>
              <a:spcBef>
                <a:spcPts val="0"/>
              </a:spcBef>
              <a:spcAft>
                <a:spcPts val="800"/>
              </a:spcAft>
            </a:pPr>
            <a:endParaRPr lang="en-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texte</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supplémentaire</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au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besoin</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Zones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d’intérêt</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Au-</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delà</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de 2020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b="1"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Agile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A-1 : Mobiliser les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ressources</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et les gens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fonction</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des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priorités</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clés</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A-2 :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Habiliter</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le personnel à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répondre</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aux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attentes</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A-3 :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Relever</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les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défis</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liés</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à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l’incertitude</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et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tirer</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parti des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expériences</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b="1"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Inclusive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I-1 :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Créer</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un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contexte</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où</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les gens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peuvent</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s’exprimer</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toute</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sécurité</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I-2 :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Élargir</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les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partenariats</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et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éliminer</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les obstacles à la collaboration.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I-3 :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Créer</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conjointement</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en</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apportant</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différents</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points de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vue</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dans les discussions.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b="1"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Équipée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E-1 : Adapter les milieux de travail pour optimiser le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rendement</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E-2 : Faire de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l’apprentissage</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un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élément</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fondamental</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de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l’emploi</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E-3 : Explorer la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technologie</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et les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outils</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qui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pourraient</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 augmenter </a:t>
            </a:r>
            <a:r>
              <a:rPr lang="en-CA" sz="1800" dirty="0" err="1">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l’efficacité</a:t>
            </a:r>
            <a:r>
              <a:rPr lang="en-CA" sz="1800" dirty="0">
                <a:solidFill>
                  <a:srgbClr val="A5A5A5"/>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CA" sz="1200" kern="120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11F9BAFD-0AFE-FC47-B839-C833EEBF7EC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29631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Afin de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développer</a:t>
            </a:r>
            <a:r>
              <a:rPr lang="en-CA" sz="1100" dirty="0">
                <a:effectLst/>
                <a:latin typeface="Calibri" panose="020F0502020204030204" pitchFamily="34" charset="0"/>
                <a:ea typeface="Calibri" panose="020F0502020204030204" pitchFamily="34" charset="0"/>
                <a:cs typeface="Times New Roman" panose="02020603050405020304" pitchFamily="18" charset="0"/>
              </a:rPr>
              <a:t> et de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préciser</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100" dirty="0">
                <a:effectLst/>
                <a:latin typeface="Calibri" panose="020F0502020204030204" pitchFamily="34" charset="0"/>
                <a:ea typeface="Calibri" panose="020F0502020204030204" pitchFamily="34" charset="0"/>
                <a:cs typeface="Times New Roman" panose="02020603050405020304" pitchFamily="18" charset="0"/>
              </a:rPr>
              <a:t> vision pour un</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a:t>
            </a:r>
            <a:r>
              <a:rPr lang="en-CA" sz="1100" b="1" u="sng" dirty="0">
                <a:effectLst/>
                <a:latin typeface="Calibri" panose="020F0502020204030204" pitchFamily="34" charset="0"/>
                <a:ea typeface="Calibri" panose="020F0502020204030204" pitchFamily="34" charset="0"/>
                <a:cs typeface="Times New Roman" panose="02020603050405020304" pitchFamily="18" charset="0"/>
              </a:rPr>
              <a:t>MILIEU DE TRAVAIL MODERNE</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a:effectLst/>
                <a:latin typeface="Calibri" panose="020F0502020204030204" pitchFamily="34" charset="0"/>
                <a:ea typeface="Calibri" panose="020F0502020204030204" pitchFamily="34" charset="0"/>
                <a:cs typeface="Times New Roman" panose="02020603050405020304" pitchFamily="18" charset="0"/>
              </a:rPr>
              <a:t>pour le GC, il a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été</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tenu</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compte</a:t>
            </a:r>
            <a:r>
              <a:rPr lang="en-CA" sz="1100" dirty="0">
                <a:effectLst/>
                <a:latin typeface="Calibri" panose="020F0502020204030204" pitchFamily="34" charset="0"/>
                <a:ea typeface="Calibri" panose="020F0502020204030204" pitchFamily="34" charset="0"/>
                <a:cs typeface="Times New Roman" panose="02020603050405020304" pitchFamily="18" charset="0"/>
              </a:rPr>
              <a:t> de trois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éléments</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principaux</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100" b="1" dirty="0" err="1">
                <a:effectLst/>
                <a:latin typeface="Calibri" panose="020F0502020204030204" pitchFamily="34" charset="0"/>
                <a:ea typeface="Calibri" panose="020F0502020204030204" pitchFamily="34" charset="0"/>
                <a:cs typeface="Times New Roman" panose="02020603050405020304" pitchFamily="18" charset="0"/>
              </a:rPr>
              <a:t>Premièrement</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les </a:t>
            </a:r>
            <a:r>
              <a:rPr lang="en-CA" sz="1100" b="1" dirty="0" err="1">
                <a:effectLst/>
                <a:latin typeface="Calibri" panose="020F0502020204030204" pitchFamily="34" charset="0"/>
                <a:ea typeface="Calibri" panose="020F0502020204030204" pitchFamily="34" charset="0"/>
                <a:cs typeface="Times New Roman" panose="02020603050405020304" pitchFamily="18" charset="0"/>
              </a:rPr>
              <a:t>leçons</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a:t>
            </a:r>
            <a:r>
              <a:rPr lang="en-CA" sz="1100" b="1" dirty="0" err="1">
                <a:effectLst/>
                <a:latin typeface="Calibri" panose="020F0502020204030204" pitchFamily="34" charset="0"/>
                <a:ea typeface="Calibri" panose="020F0502020204030204" pitchFamily="34" charset="0"/>
                <a:cs typeface="Times New Roman" panose="02020603050405020304" pitchFamily="18" charset="0"/>
              </a:rPr>
              <a:t>tirées</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des initiatives </a:t>
            </a:r>
            <a:r>
              <a:rPr lang="en-CA" sz="1100" b="1" dirty="0" err="1">
                <a:effectLst/>
                <a:latin typeface="Calibri" panose="020F0502020204030204" pitchFamily="34" charset="0"/>
                <a:ea typeface="Calibri" panose="020F0502020204030204" pitchFamily="34" charset="0"/>
                <a:cs typeface="Times New Roman" panose="02020603050405020304" pitchFamily="18" charset="0"/>
              </a:rPr>
              <a:t>antérieures</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(p. ex., Milieu de travail 2.0)</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Symbol" panose="05050102010706020507" pitchFamily="18" charset="2"/>
              <a:buChar char=""/>
            </a:pPr>
            <a:r>
              <a:rPr lang="en-CA" sz="1100" dirty="0">
                <a:effectLst/>
                <a:latin typeface="Calibri" panose="020F0502020204030204" pitchFamily="34" charset="0"/>
                <a:ea typeface="Calibri" panose="020F0502020204030204" pitchFamily="34" charset="0"/>
                <a:cs typeface="Times New Roman" panose="02020603050405020304" pitchFamily="18" charset="0"/>
              </a:rPr>
              <a:t>Les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principales</a:t>
            </a:r>
            <a:r>
              <a:rPr lang="en-CA" sz="1100" dirty="0">
                <a:effectLst/>
                <a:latin typeface="Calibri" panose="020F0502020204030204" pitchFamily="34" charset="0"/>
                <a:ea typeface="Calibri" panose="020F0502020204030204" pitchFamily="34" charset="0"/>
                <a:cs typeface="Times New Roman" panose="02020603050405020304" pitchFamily="18" charset="0"/>
              </a:rPr>
              <a:t> observations du MT2.0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visaient</a:t>
            </a:r>
            <a:r>
              <a:rPr lang="en-CA" sz="1100" dirty="0">
                <a:effectLst/>
                <a:latin typeface="Calibri" panose="020F0502020204030204" pitchFamily="34" charset="0"/>
                <a:ea typeface="Calibri" panose="020F0502020204030204" pitchFamily="34" charset="0"/>
                <a:cs typeface="Times New Roman" panose="02020603050405020304" pitchFamily="18" charset="0"/>
              </a:rPr>
              <a:t> à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résoudre</a:t>
            </a:r>
            <a:r>
              <a:rPr lang="en-CA" sz="1100" dirty="0">
                <a:effectLst/>
                <a:latin typeface="Calibri" panose="020F0502020204030204" pitchFamily="34" charset="0"/>
                <a:ea typeface="Calibri" panose="020F0502020204030204" pitchFamily="34" charset="0"/>
                <a:cs typeface="Times New Roman" panose="02020603050405020304" pitchFamily="18" charset="0"/>
              </a:rPr>
              <a:t> les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besoins</a:t>
            </a:r>
            <a:r>
              <a:rPr lang="en-CA" sz="1100" dirty="0">
                <a:effectLst/>
                <a:latin typeface="Calibri" panose="020F0502020204030204" pitchFamily="34" charset="0"/>
                <a:ea typeface="Calibri" panose="020F0502020204030204" pitchFamily="34" charset="0"/>
                <a:cs typeface="Times New Roman" panose="02020603050405020304" pitchFamily="18" charset="0"/>
              </a:rPr>
              <a:t> des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employés</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100" dirty="0">
                <a:effectLst/>
                <a:latin typeface="Calibri" panose="020F0502020204030204" pitchFamily="34" charset="0"/>
                <a:ea typeface="Calibri" panose="020F0502020204030204" pitchFamily="34" charset="0"/>
                <a:cs typeface="Times New Roman" panose="02020603050405020304" pitchFamily="18" charset="0"/>
              </a:rPr>
              <a:t> matière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d’espaces</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calmes</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d’intimité</a:t>
            </a:r>
            <a:r>
              <a:rPr lang="en-CA" sz="1100" dirty="0">
                <a:effectLst/>
                <a:latin typeface="Calibri" panose="020F0502020204030204" pitchFamily="34" charset="0"/>
                <a:ea typeface="Calibri" panose="020F0502020204030204" pitchFamily="34" charset="0"/>
                <a:cs typeface="Times New Roman" panose="02020603050405020304" pitchFamily="18" charset="0"/>
              </a:rPr>
              <a:t> et de concentration. </a:t>
            </a:r>
          </a:p>
          <a:p>
            <a:pPr marL="742950" marR="0" lvl="1" indent="-285750">
              <a:lnSpc>
                <a:spcPct val="107000"/>
              </a:lnSpc>
              <a:spcBef>
                <a:spcPts val="0"/>
              </a:spcBef>
              <a:spcAft>
                <a:spcPts val="800"/>
              </a:spcAft>
              <a:buFont typeface="Symbol" panose="05050102010706020507" pitchFamily="18" charset="2"/>
              <a:buChar char=""/>
            </a:pPr>
            <a:r>
              <a:rPr lang="en-CA" sz="1100" dirty="0">
                <a:effectLst/>
                <a:latin typeface="Calibri" panose="020F0502020204030204" pitchFamily="34" charset="0"/>
                <a:ea typeface="Calibri" panose="020F0502020204030204" pitchFamily="34" charset="0"/>
                <a:cs typeface="Times New Roman" panose="02020603050405020304" pitchFamily="18" charset="0"/>
              </a:rPr>
              <a:t>Les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enseignements</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tirés</a:t>
            </a:r>
            <a:r>
              <a:rPr lang="en-CA" sz="1100" dirty="0">
                <a:effectLst/>
                <a:latin typeface="Calibri" panose="020F0502020204030204" pitchFamily="34" charset="0"/>
                <a:ea typeface="Calibri" panose="020F0502020204030204" pitchFamily="34" charset="0"/>
                <a:cs typeface="Times New Roman" panose="02020603050405020304" pitchFamily="18" charset="0"/>
              </a:rPr>
              <a:t> de la mise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œuvre</a:t>
            </a:r>
            <a:r>
              <a:rPr lang="en-CA" sz="1100" dirty="0">
                <a:effectLst/>
                <a:latin typeface="Calibri" panose="020F0502020204030204" pitchFamily="34" charset="0"/>
                <a:ea typeface="Calibri" panose="020F0502020204030204" pitchFamily="34" charset="0"/>
                <a:cs typeface="Times New Roman" panose="02020603050405020304" pitchFamily="18" charset="0"/>
              </a:rPr>
              <a:t> des premiers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projets</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pilotes</a:t>
            </a:r>
            <a:r>
              <a:rPr lang="en-CA" sz="1100" dirty="0">
                <a:effectLst/>
                <a:latin typeface="Calibri" panose="020F0502020204030204" pitchFamily="34" charset="0"/>
                <a:ea typeface="Calibri" panose="020F0502020204030204" pitchFamily="34" charset="0"/>
                <a:cs typeface="Times New Roman" panose="02020603050405020304" pitchFamily="18" charset="0"/>
              </a:rPr>
              <a:t> sur le milieu de travail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axé</a:t>
            </a:r>
            <a:r>
              <a:rPr lang="en-CA" sz="1100" dirty="0">
                <a:effectLst/>
                <a:latin typeface="Calibri" panose="020F0502020204030204" pitchFamily="34" charset="0"/>
                <a:ea typeface="Calibri" panose="020F0502020204030204" pitchFamily="34" charset="0"/>
                <a:cs typeface="Times New Roman" panose="02020603050405020304" pitchFamily="18" charset="0"/>
              </a:rPr>
              <a:t> sur les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activités</a:t>
            </a:r>
            <a:r>
              <a:rPr lang="en-CA" sz="1100" dirty="0">
                <a:effectLst/>
                <a:latin typeface="Calibri" panose="020F0502020204030204" pitchFamily="34" charset="0"/>
                <a:ea typeface="Calibri" panose="020F0502020204030204" pitchFamily="34" charset="0"/>
                <a:cs typeface="Times New Roman" panose="02020603050405020304" pitchFamily="18" charset="0"/>
              </a:rPr>
              <a:t>.</a:t>
            </a:r>
          </a:p>
          <a:p>
            <a:pPr marL="228600" marR="0">
              <a:lnSpc>
                <a:spcPct val="107000"/>
              </a:lnSpc>
              <a:spcBef>
                <a:spcPts val="0"/>
              </a:spcBef>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100" b="1" dirty="0" err="1">
                <a:effectLst/>
                <a:latin typeface="Calibri" panose="020F0502020204030204" pitchFamily="34" charset="0"/>
                <a:ea typeface="Calibri" panose="020F0502020204030204" pitchFamily="34" charset="0"/>
                <a:cs typeface="Times New Roman" panose="02020603050405020304" pitchFamily="18" charset="0"/>
              </a:rPr>
              <a:t>Deuxièmement</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la </a:t>
            </a:r>
            <a:r>
              <a:rPr lang="en-CA" sz="1100" b="1" dirty="0" err="1">
                <a:effectLst/>
                <a:latin typeface="Calibri" panose="020F0502020204030204" pitchFamily="34" charset="0"/>
                <a:ea typeface="Calibri" panose="020F0502020204030204" pitchFamily="34" charset="0"/>
                <a:cs typeface="Times New Roman" panose="02020603050405020304" pitchFamily="18" charset="0"/>
              </a:rPr>
              <a:t>conformité</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à la vision Objectif 2020 :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100" dirty="0">
                <a:effectLst/>
                <a:latin typeface="Calibri" panose="020F0502020204030204" pitchFamily="34" charset="0"/>
                <a:ea typeface="Calibri" panose="020F0502020204030204" pitchFamily="34" charset="0"/>
                <a:cs typeface="Times New Roman" panose="02020603050405020304" pitchFamily="18" charset="0"/>
              </a:rPr>
              <a:t> 2013, le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greffier</a:t>
            </a:r>
            <a:r>
              <a:rPr lang="en-CA" sz="1100" dirty="0">
                <a:effectLst/>
                <a:latin typeface="Calibri" panose="020F0502020204030204" pitchFamily="34" charset="0"/>
                <a:ea typeface="Calibri" panose="020F0502020204030204" pitchFamily="34" charset="0"/>
                <a:cs typeface="Times New Roman" panose="02020603050405020304" pitchFamily="18" charset="0"/>
              </a:rPr>
              <a:t> du Conseil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privé</a:t>
            </a:r>
            <a:r>
              <a:rPr lang="en-CA" sz="1100" dirty="0">
                <a:effectLst/>
                <a:latin typeface="Calibri" panose="020F0502020204030204" pitchFamily="34" charset="0"/>
                <a:ea typeface="Calibri" panose="020F0502020204030204" pitchFamily="34" charset="0"/>
                <a:cs typeface="Times New Roman" panose="02020603050405020304" pitchFamily="18" charset="0"/>
              </a:rPr>
              <a:t> a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collaboré</a:t>
            </a:r>
            <a:r>
              <a:rPr lang="en-CA" sz="1100" dirty="0">
                <a:effectLst/>
                <a:latin typeface="Calibri" panose="020F0502020204030204" pitchFamily="34" charset="0"/>
                <a:ea typeface="Calibri" panose="020F0502020204030204" pitchFamily="34" charset="0"/>
                <a:cs typeface="Times New Roman" panose="02020603050405020304" pitchFamily="18" charset="0"/>
              </a:rPr>
              <a:t> avec des fonctionnaires de tout le pays pour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dégager</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une</a:t>
            </a:r>
            <a:r>
              <a:rPr lang="en-CA" sz="1100" dirty="0">
                <a:effectLst/>
                <a:latin typeface="Calibri" panose="020F0502020204030204" pitchFamily="34" charset="0"/>
                <a:ea typeface="Calibri" panose="020F0502020204030204" pitchFamily="34" charset="0"/>
                <a:cs typeface="Times New Roman" panose="02020603050405020304" pitchFamily="18" charset="0"/>
              </a:rPr>
              <a:t> vision de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renouvellement</a:t>
            </a:r>
            <a:r>
              <a:rPr lang="en-CA" sz="1100" dirty="0">
                <a:effectLst/>
                <a:latin typeface="Calibri" panose="020F0502020204030204" pitchFamily="34" charset="0"/>
                <a:ea typeface="Calibri" panose="020F0502020204030204" pitchFamily="34" charset="0"/>
                <a:cs typeface="Times New Roman" panose="02020603050405020304" pitchFamily="18" charset="0"/>
              </a:rPr>
              <a:t> de la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fonction</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publique</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appelée</a:t>
            </a:r>
            <a:r>
              <a:rPr lang="en-CA" sz="1100" dirty="0">
                <a:effectLst/>
                <a:latin typeface="Calibri" panose="020F0502020204030204" pitchFamily="34" charset="0"/>
                <a:ea typeface="Calibri" panose="020F0502020204030204" pitchFamily="34" charset="0"/>
                <a:cs typeface="Times New Roman" panose="02020603050405020304" pitchFamily="18" charset="0"/>
              </a:rPr>
              <a:t> Objectif 2020,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dont</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l’une</a:t>
            </a:r>
            <a:r>
              <a:rPr lang="en-CA" sz="1100" dirty="0">
                <a:effectLst/>
                <a:latin typeface="Calibri" panose="020F0502020204030204" pitchFamily="34" charset="0"/>
                <a:ea typeface="Calibri" panose="020F0502020204030204" pitchFamily="34" charset="0"/>
                <a:cs typeface="Times New Roman" panose="02020603050405020304" pitchFamily="18" charset="0"/>
              </a:rPr>
              <a:t> des quatre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grandes</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priorités</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était</a:t>
            </a:r>
            <a:r>
              <a:rPr lang="en-CA" sz="1100" dirty="0">
                <a:effectLst/>
                <a:latin typeface="Calibri" panose="020F0502020204030204" pitchFamily="34" charset="0"/>
                <a:ea typeface="Calibri" panose="020F0502020204030204" pitchFamily="34" charset="0"/>
                <a:cs typeface="Times New Roman" panose="02020603050405020304" pitchFamily="18" charset="0"/>
              </a:rPr>
              <a:t> un MILIEU DE TRAVAIL MODERNE. La vision du Milieu de travail GC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reflète</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en</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partie</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ce</a:t>
            </a:r>
            <a:r>
              <a:rPr lang="en-CA" sz="1100" dirty="0">
                <a:effectLst/>
                <a:latin typeface="Calibri" panose="020F0502020204030204" pitchFamily="34" charset="0"/>
                <a:ea typeface="Calibri" panose="020F0502020204030204" pitchFamily="34" charset="0"/>
                <a:cs typeface="Times New Roman" panose="02020603050405020304" pitchFamily="18" charset="0"/>
              </a:rPr>
              <a:t> qui a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été</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collectivement</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entendu</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lors</a:t>
            </a:r>
            <a:r>
              <a:rPr lang="en-CA" sz="1100" dirty="0">
                <a:effectLst/>
                <a:latin typeface="Calibri" panose="020F0502020204030204" pitchFamily="34" charset="0"/>
                <a:ea typeface="Calibri" panose="020F0502020204030204" pitchFamily="34" charset="0"/>
                <a:cs typeface="Times New Roman" panose="02020603050405020304" pitchFamily="18" charset="0"/>
              </a:rPr>
              <a:t> des consultations et des séances de mobilisation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entourant</a:t>
            </a:r>
            <a:r>
              <a:rPr lang="en-CA" sz="1100" dirty="0">
                <a:effectLst/>
                <a:latin typeface="Calibri" panose="020F0502020204030204" pitchFamily="34" charset="0"/>
                <a:ea typeface="Calibri" panose="020F0502020204030204" pitchFamily="34" charset="0"/>
                <a:cs typeface="Times New Roman" panose="02020603050405020304" pitchFamily="18" charset="0"/>
              </a:rPr>
              <a:t> Objectif 2020. </a:t>
            </a:r>
          </a:p>
          <a:p>
            <a:pPr marL="0" marR="0">
              <a:lnSpc>
                <a:spcPct val="107000"/>
              </a:lnSpc>
              <a:spcBef>
                <a:spcPts val="0"/>
              </a:spcBef>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100" b="1" dirty="0" err="1">
                <a:effectLst/>
                <a:latin typeface="Calibri" panose="020F0502020204030204" pitchFamily="34" charset="0"/>
                <a:ea typeface="Calibri" panose="020F0502020204030204" pitchFamily="34" charset="0"/>
                <a:cs typeface="Times New Roman" panose="02020603050405020304" pitchFamily="18" charset="0"/>
              </a:rPr>
              <a:t>Troisièmement</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les tendances </a:t>
            </a:r>
            <a:r>
              <a:rPr lang="en-CA" sz="1100" b="1" dirty="0" err="1">
                <a:effectLst/>
                <a:latin typeface="Calibri" panose="020F0502020204030204" pitchFamily="34" charset="0"/>
                <a:ea typeface="Calibri" panose="020F0502020204030204" pitchFamily="34" charset="0"/>
                <a:cs typeface="Times New Roman" panose="02020603050405020304" pitchFamily="18" charset="0"/>
              </a:rPr>
              <a:t>mondiales</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 </a:t>
            </a:r>
            <a:r>
              <a:rPr lang="en-CA" sz="1100" dirty="0">
                <a:effectLst/>
                <a:latin typeface="Calibri" panose="020F0502020204030204" pitchFamily="34" charset="0"/>
                <a:ea typeface="Calibri" panose="020F0502020204030204" pitchFamily="34" charset="0"/>
                <a:cs typeface="Times New Roman" panose="02020603050405020304" pitchFamily="18" charset="0"/>
              </a:rPr>
              <a:t>la démarche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suivait</a:t>
            </a:r>
            <a:r>
              <a:rPr lang="en-CA" sz="1100" dirty="0">
                <a:effectLst/>
                <a:latin typeface="Calibri" panose="020F0502020204030204" pitchFamily="34" charset="0"/>
                <a:ea typeface="Calibri" panose="020F0502020204030204" pitchFamily="34" charset="0"/>
                <a:cs typeface="Times New Roman" panose="02020603050405020304" pitchFamily="18" charset="0"/>
              </a:rPr>
              <a:t> les tendances de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l’époque</a:t>
            </a:r>
            <a:r>
              <a:rPr lang="en-CA" sz="1100" dirty="0">
                <a:effectLst/>
                <a:latin typeface="Calibri" panose="020F0502020204030204" pitchFamily="34" charset="0"/>
                <a:ea typeface="Calibri" panose="020F0502020204030204" pitchFamily="34" charset="0"/>
                <a:cs typeface="Times New Roman" panose="02020603050405020304" pitchFamily="18" charset="0"/>
              </a:rPr>
              <a:t> à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l’échelle</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mondiale</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i="1" dirty="0">
                <a:solidFill>
                  <a:srgbClr val="0464C5"/>
                </a:solidFill>
                <a:effectLst/>
                <a:latin typeface="Calibri" panose="020F0502020204030204" pitchFamily="34" charset="0"/>
                <a:ea typeface="Calibri" panose="020F0502020204030204" pitchFamily="34" charset="0"/>
                <a:cs typeface="Times New Roman" panose="02020603050405020304" pitchFamily="18" charset="0"/>
              </a:rPr>
              <a:t>[CLIQUEZ POUR ANIMER LA DIAPOSITIVE]</a:t>
            </a:r>
            <a:r>
              <a:rPr lang="en-CA" sz="1100" dirty="0">
                <a:effectLst/>
                <a:latin typeface="Calibri" panose="020F0502020204030204" pitchFamily="34" charset="0"/>
                <a:ea typeface="Calibri" panose="020F0502020204030204" pitchFamily="34" charset="0"/>
                <a:cs typeface="Times New Roman" panose="02020603050405020304" pitchFamily="18" charset="0"/>
              </a:rPr>
              <a:t>, et la vision ne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cesse</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d’évoluer</a:t>
            </a:r>
            <a:r>
              <a:rPr lang="en-CA" sz="1100" dirty="0">
                <a:effectLst/>
                <a:latin typeface="Calibri" panose="020F0502020204030204" pitchFamily="34" charset="0"/>
                <a:ea typeface="Calibri" panose="020F0502020204030204" pitchFamily="34" charset="0"/>
                <a:cs typeface="Times New Roman" panose="02020603050405020304" pitchFamily="18" charset="0"/>
              </a:rPr>
              <a:t> pour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garder</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sa</a:t>
            </a:r>
            <a:r>
              <a:rPr lang="en-CA" sz="1100" dirty="0">
                <a:effectLst/>
                <a:latin typeface="Calibri" panose="020F0502020204030204" pitchFamily="34" charset="0"/>
                <a:ea typeface="Calibri" panose="020F0502020204030204" pitchFamily="34" charset="0"/>
                <a:cs typeface="Times New Roman" panose="02020603050405020304" pitchFamily="18" charset="0"/>
              </a:rPr>
              <a:t> pertinence dans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ce</a:t>
            </a: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climat</a:t>
            </a:r>
            <a:r>
              <a:rPr lang="en-CA" sz="1100" dirty="0">
                <a:effectLst/>
                <a:latin typeface="Calibri" panose="020F0502020204030204" pitchFamily="34" charset="0"/>
                <a:ea typeface="Calibri" panose="020F0502020204030204" pitchFamily="34" charset="0"/>
                <a:cs typeface="Times New Roman" panose="02020603050405020304" pitchFamily="18" charset="0"/>
              </a:rPr>
              <a:t> de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changement</a:t>
            </a:r>
            <a:r>
              <a:rPr lang="en-CA" sz="1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solidFill>
                <a:srgbClr val="000000"/>
              </a:solidFill>
            </a:endParaRPr>
          </a:p>
        </p:txBody>
      </p:sp>
      <p:sp>
        <p:nvSpPr>
          <p:cNvPr id="4" name="Slide Number Placeholder 3"/>
          <p:cNvSpPr>
            <a:spLocks noGrp="1"/>
          </p:cNvSpPr>
          <p:nvPr>
            <p:ph type="sldNum" sz="quarter" idx="10"/>
          </p:nvPr>
        </p:nvSpPr>
        <p:spPr/>
        <p:txBody>
          <a:bodyPr/>
          <a:lstStyle/>
          <a:p>
            <a:fld id="{11F9BAFD-0AFE-FC47-B839-C833EEBF7EC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07217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1.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1.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5.xml"/><Relationship Id="rId1" Type="http://schemas.openxmlformats.org/officeDocument/2006/relationships/tags" Target="../tags/tag27.xml"/><Relationship Id="rId4" Type="http://schemas.openxmlformats.org/officeDocument/2006/relationships/image" Target="../media/image1.emf"/></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5.xml"/><Relationship Id="rId1" Type="http://schemas.openxmlformats.org/officeDocument/2006/relationships/tags" Target="../tags/tag28.xml"/><Relationship Id="rId4" Type="http://schemas.openxmlformats.org/officeDocument/2006/relationships/image" Target="../media/image1.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5.xml"/><Relationship Id="rId1" Type="http://schemas.openxmlformats.org/officeDocument/2006/relationships/tags" Target="../tags/tag29.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5.xml"/><Relationship Id="rId1" Type="http://schemas.openxmlformats.org/officeDocument/2006/relationships/tags" Target="../tags/tag30.xml"/><Relationship Id="rId4" Type="http://schemas.openxmlformats.org/officeDocument/2006/relationships/image" Target="../media/image1.em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5.xml"/><Relationship Id="rId1" Type="http://schemas.openxmlformats.org/officeDocument/2006/relationships/tags" Target="../tags/tag31.xml"/><Relationship Id="rId4" Type="http://schemas.openxmlformats.org/officeDocument/2006/relationships/image" Target="../media/image1.emf"/></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6.xml"/><Relationship Id="rId1" Type="http://schemas.openxmlformats.org/officeDocument/2006/relationships/tags" Target="../tags/tag33.xml"/><Relationship Id="rId4" Type="http://schemas.openxmlformats.org/officeDocument/2006/relationships/image" Target="../media/image1.emf"/></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6.xml"/><Relationship Id="rId1" Type="http://schemas.openxmlformats.org/officeDocument/2006/relationships/tags" Target="../tags/tag34.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6.xml"/><Relationship Id="rId1" Type="http://schemas.openxmlformats.org/officeDocument/2006/relationships/tags" Target="../tags/tag35.xml"/><Relationship Id="rId4" Type="http://schemas.openxmlformats.org/officeDocument/2006/relationships/image" Target="../media/image1.emf"/></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6.xml"/><Relationship Id="rId1" Type="http://schemas.openxmlformats.org/officeDocument/2006/relationships/tags" Target="../tags/tag36.xml"/><Relationship Id="rId4" Type="http://schemas.openxmlformats.org/officeDocument/2006/relationships/image" Target="../media/image1.emf"/></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6.xml"/><Relationship Id="rId1" Type="http://schemas.openxmlformats.org/officeDocument/2006/relationships/tags" Target="../tags/tag37.xml"/><Relationship Id="rId4" Type="http://schemas.openxmlformats.org/officeDocument/2006/relationships/image" Target="../media/image1.emf"/></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7.xml"/><Relationship Id="rId1" Type="http://schemas.openxmlformats.org/officeDocument/2006/relationships/tags" Target="../tags/tag39.xml"/><Relationship Id="rId4" Type="http://schemas.openxmlformats.org/officeDocument/2006/relationships/image" Target="../media/image1.emf"/></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7.xml"/><Relationship Id="rId1" Type="http://schemas.openxmlformats.org/officeDocument/2006/relationships/tags" Target="../tags/tag40.xml"/><Relationship Id="rId4" Type="http://schemas.openxmlformats.org/officeDocument/2006/relationships/image" Target="../media/image1.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7.xml"/><Relationship Id="rId1" Type="http://schemas.openxmlformats.org/officeDocument/2006/relationships/tags" Target="../tags/tag41.xml"/><Relationship Id="rId4" Type="http://schemas.openxmlformats.org/officeDocument/2006/relationships/image" Target="../media/image1.emf"/></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7.xml"/><Relationship Id="rId1" Type="http://schemas.openxmlformats.org/officeDocument/2006/relationships/tags" Target="../tags/tag42.xml"/><Relationship Id="rId4" Type="http://schemas.openxmlformats.org/officeDocument/2006/relationships/image" Target="../media/image1.emf"/></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7.xml"/><Relationship Id="rId1" Type="http://schemas.openxmlformats.org/officeDocument/2006/relationships/tags" Target="../tags/tag43.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8.xml"/><Relationship Id="rId1" Type="http://schemas.openxmlformats.org/officeDocument/2006/relationships/tags" Target="../tags/tag45.xml"/><Relationship Id="rId4" Type="http://schemas.openxmlformats.org/officeDocument/2006/relationships/image" Target="../media/image1.emf"/></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8.xml"/><Relationship Id="rId1" Type="http://schemas.openxmlformats.org/officeDocument/2006/relationships/tags" Target="../tags/tag46.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8.xml"/><Relationship Id="rId1" Type="http://schemas.openxmlformats.org/officeDocument/2006/relationships/tags" Target="../tags/tag47.xml"/><Relationship Id="rId4" Type="http://schemas.openxmlformats.org/officeDocument/2006/relationships/image" Target="../media/image1.emf"/></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8.xml"/><Relationship Id="rId1" Type="http://schemas.openxmlformats.org/officeDocument/2006/relationships/tags" Target="../tags/tag48.xml"/><Relationship Id="rId4" Type="http://schemas.openxmlformats.org/officeDocument/2006/relationships/image" Target="../media/image1.emf"/></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8.xml"/><Relationship Id="rId1" Type="http://schemas.openxmlformats.org/officeDocument/2006/relationships/tags" Target="../tags/tag49.xml"/><Relationship Id="rId4" Type="http://schemas.openxmlformats.org/officeDocument/2006/relationships/image" Target="../media/image1.emf"/></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9.xml"/><Relationship Id="rId1" Type="http://schemas.openxmlformats.org/officeDocument/2006/relationships/tags" Target="../tags/tag51.xml"/><Relationship Id="rId4" Type="http://schemas.openxmlformats.org/officeDocument/2006/relationships/image" Target="../media/image1.emf"/></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9.xml"/><Relationship Id="rId1" Type="http://schemas.openxmlformats.org/officeDocument/2006/relationships/tags" Target="../tags/tag52.xml"/><Relationship Id="rId4" Type="http://schemas.openxmlformats.org/officeDocument/2006/relationships/image" Target="../media/image1.emf"/></Relationships>
</file>

<file path=ppt/slideLayouts/_rels/slideLayout234.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9.xml"/><Relationship Id="rId1" Type="http://schemas.openxmlformats.org/officeDocument/2006/relationships/tags" Target="../tags/tag53.xml"/><Relationship Id="rId4" Type="http://schemas.openxmlformats.org/officeDocument/2006/relationships/image" Target="../media/image1.emf"/></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9.xml"/><Relationship Id="rId1" Type="http://schemas.openxmlformats.org/officeDocument/2006/relationships/tags" Target="../tags/tag54.xml"/><Relationship Id="rId4" Type="http://schemas.openxmlformats.org/officeDocument/2006/relationships/image" Target="../media/image1.emf"/></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9.xml"/><Relationship Id="rId1" Type="http://schemas.openxmlformats.org/officeDocument/2006/relationships/tags" Target="../tags/tag55.xml"/><Relationship Id="rId4" Type="http://schemas.openxmlformats.org/officeDocument/2006/relationships/image" Target="../media/image1.emf"/></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10.xml"/><Relationship Id="rId1" Type="http://schemas.openxmlformats.org/officeDocument/2006/relationships/tags" Target="../tags/tag5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10.xml"/><Relationship Id="rId1" Type="http://schemas.openxmlformats.org/officeDocument/2006/relationships/tags" Target="../tags/tag58.xml"/><Relationship Id="rId4" Type="http://schemas.openxmlformats.org/officeDocument/2006/relationships/image" Target="../media/image1.emf"/></Relationships>
</file>

<file path=ppt/slideLayouts/_rels/slideLayout262.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10.xml"/><Relationship Id="rId1" Type="http://schemas.openxmlformats.org/officeDocument/2006/relationships/tags" Target="../tags/tag59.xml"/><Relationship Id="rId4" Type="http://schemas.openxmlformats.org/officeDocument/2006/relationships/image" Target="../media/image1.emf"/></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10.xml"/><Relationship Id="rId1" Type="http://schemas.openxmlformats.org/officeDocument/2006/relationships/tags" Target="../tags/tag60.xml"/><Relationship Id="rId4" Type="http://schemas.openxmlformats.org/officeDocument/2006/relationships/image" Target="../media/image1.emf"/></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10.xml"/><Relationship Id="rId1" Type="http://schemas.openxmlformats.org/officeDocument/2006/relationships/tags" Target="../tags/tag61.xml"/><Relationship Id="rId4" Type="http://schemas.openxmlformats.org/officeDocument/2006/relationships/image" Target="../media/image1.emf"/></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11.xml"/><Relationship Id="rId1" Type="http://schemas.openxmlformats.org/officeDocument/2006/relationships/tags" Target="../tags/tag63.xml"/><Relationship Id="rId4" Type="http://schemas.openxmlformats.org/officeDocument/2006/relationships/image" Target="../media/image1.emf"/></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emf"/></Relationships>
</file>

<file path=ppt/slideLayouts/_rels/slideLayout290.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11.xml"/><Relationship Id="rId1" Type="http://schemas.openxmlformats.org/officeDocument/2006/relationships/tags" Target="../tags/tag64.xml"/><Relationship Id="rId4" Type="http://schemas.openxmlformats.org/officeDocument/2006/relationships/image" Target="../media/image1.emf"/></Relationships>
</file>

<file path=ppt/slideLayouts/_rels/slideLayout291.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11.xml"/><Relationship Id="rId1" Type="http://schemas.openxmlformats.org/officeDocument/2006/relationships/tags" Target="../tags/tag65.xml"/><Relationship Id="rId4" Type="http://schemas.openxmlformats.org/officeDocument/2006/relationships/image" Target="../media/image1.emf"/></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11.xml"/><Relationship Id="rId1" Type="http://schemas.openxmlformats.org/officeDocument/2006/relationships/tags" Target="../tags/tag66.xml"/><Relationship Id="rId4" Type="http://schemas.openxmlformats.org/officeDocument/2006/relationships/image" Target="../media/image1.emf"/></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11.xml"/><Relationship Id="rId1" Type="http://schemas.openxmlformats.org/officeDocument/2006/relationships/tags" Target="../tags/tag67.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1.emf"/></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11.xml"/><Relationship Id="rId1" Type="http://schemas.openxmlformats.org/officeDocument/2006/relationships/tags" Target="../tags/tag68.xml"/><Relationship Id="rId4" Type="http://schemas.openxmlformats.org/officeDocument/2006/relationships/image" Target="../media/image1.emf"/></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11.xml"/><Relationship Id="rId1" Type="http://schemas.openxmlformats.org/officeDocument/2006/relationships/tags" Target="../tags/tag69.xml"/><Relationship Id="rId4" Type="http://schemas.openxmlformats.org/officeDocument/2006/relationships/image" Target="../media/image1.emf"/></Relationships>
</file>

<file path=ppt/slideLayouts/_rels/slideLayout314.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11.xml"/><Relationship Id="rId1" Type="http://schemas.openxmlformats.org/officeDocument/2006/relationships/tags" Target="../tags/tag70.xml"/><Relationship Id="rId4" Type="http://schemas.openxmlformats.org/officeDocument/2006/relationships/image" Target="../media/image1.emf"/></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11.xml"/><Relationship Id="rId1" Type="http://schemas.openxmlformats.org/officeDocument/2006/relationships/tags" Target="../tags/tag71.xml"/><Relationship Id="rId4" Type="http://schemas.openxmlformats.org/officeDocument/2006/relationships/image" Target="../media/image1.emf"/></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11.xml"/><Relationship Id="rId1" Type="http://schemas.openxmlformats.org/officeDocument/2006/relationships/tags" Target="../tags/tag72.xml"/><Relationship Id="rId4" Type="http://schemas.openxmlformats.org/officeDocument/2006/relationships/image" Target="../media/image1.emf"/></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emf"/></Relationships>
</file>

<file path=ppt/slideLayouts/_rels/slideLayout320.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11.xml"/><Relationship Id="rId1" Type="http://schemas.openxmlformats.org/officeDocument/2006/relationships/tags" Target="../tags/tag73.xml"/><Relationship Id="rId4" Type="http://schemas.openxmlformats.org/officeDocument/2006/relationships/image" Target="../media/image1.emf"/></Relationships>
</file>

<file path=ppt/slideLayouts/_rels/slideLayout32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11.xml"/><Relationship Id="rId1" Type="http://schemas.openxmlformats.org/officeDocument/2006/relationships/tags" Target="../tags/tag74.xml"/><Relationship Id="rId4" Type="http://schemas.openxmlformats.org/officeDocument/2006/relationships/image" Target="../media/image1.emf"/></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11.xml"/><Relationship Id="rId1" Type="http://schemas.openxmlformats.org/officeDocument/2006/relationships/tags" Target="../tags/tag75.xml"/><Relationship Id="rId4" Type="http://schemas.openxmlformats.org/officeDocument/2006/relationships/image" Target="../media/image1.emf"/></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11.xml"/><Relationship Id="rId1" Type="http://schemas.openxmlformats.org/officeDocument/2006/relationships/tags" Target="../tags/tag76.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11.xml"/><Relationship Id="rId1" Type="http://schemas.openxmlformats.org/officeDocument/2006/relationships/tags" Target="../tags/tag77.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3.xml"/><Relationship Id="rId1" Type="http://schemas.openxmlformats.org/officeDocument/2006/relationships/tags" Target="../tags/tag15.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3.xml"/><Relationship Id="rId1" Type="http://schemas.openxmlformats.org/officeDocument/2006/relationships/tags" Target="../tags/tag18.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3.xml"/><Relationship Id="rId1" Type="http://schemas.openxmlformats.org/officeDocument/2006/relationships/tags" Target="../tags/tag19.xml"/><Relationship Id="rId4" Type="http://schemas.openxmlformats.org/officeDocument/2006/relationships/image" Target="../media/image1.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1.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1.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1.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3886657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47494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652493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87281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53956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59601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4862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984444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125636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249594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92802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7958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4158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653969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99952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556791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508273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1" y="1013552"/>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1"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1"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615957"/>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CDBB-3E6C-46A1-856B-F1C4F622E7F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B55BCD-2C63-42A0-BC76-27E1D1D6F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2961C3-A24A-4072-8690-7F8A3A29A2D3}"/>
              </a:ext>
            </a:extLst>
          </p:cNvPr>
          <p:cNvSpPr>
            <a:spLocks noGrp="1"/>
          </p:cNvSpPr>
          <p:nvPr>
            <p:ph type="dt" sz="half" idx="10"/>
          </p:nvPr>
        </p:nvSpPr>
        <p:spPr>
          <a:xfrm>
            <a:off x="609600" y="6356352"/>
            <a:ext cx="2844800" cy="365125"/>
          </a:xfrm>
          <a:prstGeom prst="rect">
            <a:avLst/>
          </a:prstGeom>
        </p:spPr>
        <p:txBody>
          <a:bodyPr/>
          <a:lstStyle/>
          <a:p>
            <a:endParaRPr lang="en-CA" dirty="0">
              <a:solidFill>
                <a:srgbClr val="000000"/>
              </a:solidFill>
            </a:endParaRPr>
          </a:p>
        </p:txBody>
      </p:sp>
      <p:sp>
        <p:nvSpPr>
          <p:cNvPr id="5" name="Footer Placeholder 4">
            <a:extLst>
              <a:ext uri="{FF2B5EF4-FFF2-40B4-BE49-F238E27FC236}">
                <a16:creationId xmlns:a16="http://schemas.microsoft.com/office/drawing/2014/main" id="{6FB2E1FD-36CD-4CF4-AA30-AE9E967F3626}"/>
              </a:ext>
            </a:extLst>
          </p:cNvPr>
          <p:cNvSpPr>
            <a:spLocks noGrp="1"/>
          </p:cNvSpPr>
          <p:nvPr>
            <p:ph type="ftr" sz="quarter" idx="11"/>
          </p:nvPr>
        </p:nvSpPr>
        <p:spPr>
          <a:xfrm>
            <a:off x="4165600" y="6356352"/>
            <a:ext cx="3860800" cy="365125"/>
          </a:xfrm>
          <a:prstGeom prst="rect">
            <a:avLst/>
          </a:prstGeom>
        </p:spPr>
        <p:txBody>
          <a:bodyPr/>
          <a:lstStyle/>
          <a:p>
            <a:endParaRPr lang="en-CA" dirty="0">
              <a:solidFill>
                <a:srgbClr val="000000"/>
              </a:solidFill>
            </a:endParaRPr>
          </a:p>
        </p:txBody>
      </p:sp>
      <p:sp>
        <p:nvSpPr>
          <p:cNvPr id="6" name="Slide Number Placeholder 5">
            <a:extLst>
              <a:ext uri="{FF2B5EF4-FFF2-40B4-BE49-F238E27FC236}">
                <a16:creationId xmlns:a16="http://schemas.microsoft.com/office/drawing/2014/main" id="{E46CE123-B385-4407-93CA-FBF9E9C245A9}"/>
              </a:ext>
            </a:extLst>
          </p:cNvPr>
          <p:cNvSpPr>
            <a:spLocks noGrp="1"/>
          </p:cNvSpPr>
          <p:nvPr>
            <p:ph type="sldNum" sz="quarter" idx="12"/>
          </p:nvPr>
        </p:nvSpPr>
        <p:spPr>
          <a:xfrm>
            <a:off x="8737600" y="6356352"/>
            <a:ext cx="2844800" cy="365125"/>
          </a:xfrm>
          <a:prstGeom prst="rect">
            <a:avLst/>
          </a:prstGeom>
        </p:spPr>
        <p:txBody>
          <a:bodyPr/>
          <a:lstStyle/>
          <a:p>
            <a:fld id="{9EF731D2-3804-4D75-AFD1-6954DB8D479E}" type="slidenum">
              <a:rPr lang="en-CA">
                <a:solidFill>
                  <a:srgbClr val="000000"/>
                </a:solidFill>
              </a:rPr>
              <a:pPr/>
              <a:t>‹#›</a:t>
            </a:fld>
            <a:endParaRPr lang="en-CA" dirty="0">
              <a:solidFill>
                <a:srgbClr val="000000"/>
              </a:solidFill>
            </a:endParaRPr>
          </a:p>
        </p:txBody>
      </p:sp>
    </p:spTree>
    <p:extLst>
      <p:ext uri="{BB962C8B-B14F-4D97-AF65-F5344CB8AC3E}">
        <p14:creationId xmlns:p14="http://schemas.microsoft.com/office/powerpoint/2010/main" val="84471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34277122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28101259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05575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173561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49812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828969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732406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1558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09926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239032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43791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691678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03474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366065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4534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91755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11777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06235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778063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673371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89148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927603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775363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29690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478482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2315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16585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373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991413"/>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33737016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CDBB-3E6C-46A1-856B-F1C4F622E7F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B55BCD-2C63-42A0-BC76-27E1D1D6F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2961C3-A24A-4072-8690-7F8A3A29A2D3}"/>
              </a:ext>
            </a:extLst>
          </p:cNvPr>
          <p:cNvSpPr>
            <a:spLocks noGrp="1"/>
          </p:cNvSpPr>
          <p:nvPr>
            <p:ph type="dt" sz="half" idx="10"/>
          </p:nvPr>
        </p:nvSpPr>
        <p:spPr>
          <a:xfrm>
            <a:off x="609600" y="6356352"/>
            <a:ext cx="2844800" cy="365125"/>
          </a:xfrm>
          <a:prstGeom prst="rect">
            <a:avLst/>
          </a:prstGeom>
        </p:spPr>
        <p:txBody>
          <a:bodyPr/>
          <a:lstStyle/>
          <a:p>
            <a:endParaRPr lang="en-CA" dirty="0">
              <a:solidFill>
                <a:srgbClr val="000000"/>
              </a:solidFill>
            </a:endParaRPr>
          </a:p>
        </p:txBody>
      </p:sp>
      <p:sp>
        <p:nvSpPr>
          <p:cNvPr id="5" name="Footer Placeholder 4">
            <a:extLst>
              <a:ext uri="{FF2B5EF4-FFF2-40B4-BE49-F238E27FC236}">
                <a16:creationId xmlns:a16="http://schemas.microsoft.com/office/drawing/2014/main" id="{6FB2E1FD-36CD-4CF4-AA30-AE9E967F3626}"/>
              </a:ext>
            </a:extLst>
          </p:cNvPr>
          <p:cNvSpPr>
            <a:spLocks noGrp="1"/>
          </p:cNvSpPr>
          <p:nvPr>
            <p:ph type="ftr" sz="quarter" idx="11"/>
          </p:nvPr>
        </p:nvSpPr>
        <p:spPr>
          <a:xfrm>
            <a:off x="4165600" y="6356352"/>
            <a:ext cx="3860800" cy="365125"/>
          </a:xfrm>
          <a:prstGeom prst="rect">
            <a:avLst/>
          </a:prstGeom>
        </p:spPr>
        <p:txBody>
          <a:bodyPr/>
          <a:lstStyle/>
          <a:p>
            <a:endParaRPr lang="en-CA" dirty="0">
              <a:solidFill>
                <a:srgbClr val="000000"/>
              </a:solidFill>
            </a:endParaRPr>
          </a:p>
        </p:txBody>
      </p:sp>
      <p:sp>
        <p:nvSpPr>
          <p:cNvPr id="6" name="Slide Number Placeholder 5">
            <a:extLst>
              <a:ext uri="{FF2B5EF4-FFF2-40B4-BE49-F238E27FC236}">
                <a16:creationId xmlns:a16="http://schemas.microsoft.com/office/drawing/2014/main" id="{E46CE123-B385-4407-93CA-FBF9E9C245A9}"/>
              </a:ext>
            </a:extLst>
          </p:cNvPr>
          <p:cNvSpPr>
            <a:spLocks noGrp="1"/>
          </p:cNvSpPr>
          <p:nvPr>
            <p:ph type="sldNum" sz="quarter" idx="12"/>
          </p:nvPr>
        </p:nvSpPr>
        <p:spPr>
          <a:xfrm>
            <a:off x="8737600" y="6356352"/>
            <a:ext cx="2844800" cy="365125"/>
          </a:xfrm>
          <a:prstGeom prst="rect">
            <a:avLst/>
          </a:prstGeom>
        </p:spPr>
        <p:txBody>
          <a:bodyPr/>
          <a:lstStyle/>
          <a:p>
            <a:fld id="{9EF731D2-3804-4D75-AFD1-6954DB8D479E}" type="slidenum">
              <a:rPr lang="en-CA">
                <a:solidFill>
                  <a:srgbClr val="000000"/>
                </a:solidFill>
              </a:rPr>
              <a:pPr/>
              <a:t>‹#›</a:t>
            </a:fld>
            <a:endParaRPr lang="en-CA" dirty="0">
              <a:solidFill>
                <a:srgbClr val="000000"/>
              </a:solidFill>
            </a:endParaRPr>
          </a:p>
        </p:txBody>
      </p:sp>
    </p:spTree>
    <p:extLst>
      <p:ext uri="{BB962C8B-B14F-4D97-AF65-F5344CB8AC3E}">
        <p14:creationId xmlns:p14="http://schemas.microsoft.com/office/powerpoint/2010/main" val="57505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normAutofit/>
          </a:bodyPr>
          <a:lstStyle>
            <a:lvl1pPr>
              <a:defRPr sz="4267" b="0" i="0">
                <a:solidFill>
                  <a:schemeClr val="bg1"/>
                </a:solidFill>
                <a:latin typeface="Frutiger LT Pro 65 Bold"/>
                <a:cs typeface="Frutiger LT Pro 65 Bold"/>
              </a:defRPr>
            </a:lvl1p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lnSpc>
                <a:spcPts val="3733"/>
              </a:lnSpc>
              <a:spcBef>
                <a:spcPts val="0"/>
              </a:spcBef>
              <a:buNone/>
              <a:defRPr sz="2933" b="0" i="0">
                <a:solidFill>
                  <a:srgbClr val="FFFFFF"/>
                </a:solidFill>
                <a:latin typeface="Frutiger LT Pro 45 Light"/>
                <a:cs typeface="Frutiger LT Pro 45 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3735530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26DA66C1-2C78-4776-B34D-B900153256A5}" type="slidenum">
              <a:rPr lang="en-US" altLang="en-US">
                <a:solidFill>
                  <a:srgbClr val="5B1A51"/>
                </a:solidFill>
              </a:rPr>
              <a:pPr>
                <a:defRPr/>
              </a:pPr>
              <a:t>‹#›</a:t>
            </a:fld>
            <a:endParaRPr lang="en-US" altLang="en-US">
              <a:solidFill>
                <a:srgbClr val="5B1A51"/>
              </a:solidFill>
            </a:endParaRPr>
          </a:p>
        </p:txBody>
      </p:sp>
      <p:sp>
        <p:nvSpPr>
          <p:cNvPr id="5" name="Title 1"/>
          <p:cNvSpPr>
            <a:spLocks noGrp="1"/>
          </p:cNvSpPr>
          <p:nvPr>
            <p:ph type="title"/>
          </p:nvPr>
        </p:nvSpPr>
        <p:spPr>
          <a:xfrm>
            <a:off x="914400" y="908720"/>
            <a:ext cx="10363200" cy="843880"/>
          </a:xfrm>
        </p:spPr>
        <p:txBody>
          <a:bodyPr/>
          <a:lstStyle/>
          <a:p>
            <a:r>
              <a:rPr lang="en-US"/>
              <a:t>Click to edit Master title style</a:t>
            </a:r>
          </a:p>
        </p:txBody>
      </p:sp>
    </p:spTree>
    <p:extLst>
      <p:ext uri="{BB962C8B-B14F-4D97-AF65-F5344CB8AC3E}">
        <p14:creationId xmlns:p14="http://schemas.microsoft.com/office/powerpoint/2010/main" val="12482795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Small Four Icon Layou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EBD1B75-AA83-9347-963D-827679CB41D3}"/>
              </a:ext>
            </a:extLst>
          </p:cNvPr>
          <p:cNvSpPr>
            <a:spLocks noGrp="1"/>
          </p:cNvSpPr>
          <p:nvPr>
            <p:ph type="sldNum" sz="quarter" idx="12"/>
          </p:nvPr>
        </p:nvSpPr>
        <p:spPr>
          <a:xfrm>
            <a:off x="8901112" y="6456366"/>
            <a:ext cx="2743200" cy="247541"/>
          </a:xfrm>
          <a:prstGeom prst="rect">
            <a:avLst/>
          </a:prstGeom>
        </p:spPr>
        <p:txBody>
          <a:bodyPr/>
          <a:lstStyle/>
          <a:p>
            <a:fld id="{FBBDB041-EBC2-4440-B05F-7E65F943D643}" type="slidenum">
              <a:rPr lang="en-US">
                <a:solidFill>
                  <a:srgbClr val="000000"/>
                </a:solidFill>
              </a:rPr>
              <a:pPr/>
              <a:t>‹#›</a:t>
            </a:fld>
            <a:endParaRPr lang="en-US" dirty="0">
              <a:solidFill>
                <a:srgbClr val="000000"/>
              </a:solidFill>
            </a:endParaRPr>
          </a:p>
        </p:txBody>
      </p:sp>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4">
            <a:extLst>
              <a:ext uri="{FF2B5EF4-FFF2-40B4-BE49-F238E27FC236}">
                <a16:creationId xmlns:a16="http://schemas.microsoft.com/office/drawing/2014/main" id="{FC9C42F6-418B-564A-8B49-BA5C3DE05D79}"/>
              </a:ext>
            </a:extLst>
          </p:cNvPr>
          <p:cNvSpPr>
            <a:spLocks noGrp="1"/>
          </p:cNvSpPr>
          <p:nvPr>
            <p:ph type="body" sz="quarter" idx="30"/>
          </p:nvPr>
        </p:nvSpPr>
        <p:spPr>
          <a:xfrm>
            <a:off x="528638" y="6456366"/>
            <a:ext cx="6551612" cy="211684"/>
          </a:xfrm>
        </p:spPr>
        <p:txBody>
          <a:bodyPr>
            <a:normAutofit/>
          </a:bodyPr>
          <a:lstStyle>
            <a:lvl1pPr marL="0" indent="0">
              <a:lnSpc>
                <a:spcPct val="100000"/>
              </a:lnSpc>
              <a:buNone/>
              <a:defRPr sz="800"/>
            </a:lvl1pPr>
            <a:lvl2pPr marL="457200" indent="0">
              <a:buNone/>
              <a:defRPr/>
            </a:lvl2pPr>
          </a:lstStyle>
          <a:p>
            <a:pPr lvl="0"/>
            <a:r>
              <a:rPr lang="en-US" dirty="0"/>
              <a:t>Edit Master text styles</a:t>
            </a:r>
          </a:p>
        </p:txBody>
      </p:sp>
      <p:sp>
        <p:nvSpPr>
          <p:cNvPr id="32" name="Text Placeholder 6">
            <a:extLst>
              <a:ext uri="{FF2B5EF4-FFF2-40B4-BE49-F238E27FC236}">
                <a16:creationId xmlns:a16="http://schemas.microsoft.com/office/drawing/2014/main" id="{B313E449-AF87-2545-978C-35A6F4CF96C4}"/>
              </a:ext>
            </a:extLst>
          </p:cNvPr>
          <p:cNvSpPr>
            <a:spLocks noGrp="1"/>
          </p:cNvSpPr>
          <p:nvPr>
            <p:ph type="body" sz="quarter" idx="14"/>
          </p:nvPr>
        </p:nvSpPr>
        <p:spPr>
          <a:xfrm>
            <a:off x="528638" y="200025"/>
            <a:ext cx="2428875" cy="236533"/>
          </a:xfrm>
        </p:spPr>
        <p:txBody>
          <a:bodyPr>
            <a:normAutofit/>
          </a:bodyPr>
          <a:lstStyle>
            <a:lvl1pPr marL="0" indent="0" algn="l">
              <a:lnSpc>
                <a:spcPct val="100000"/>
              </a:lnSpc>
              <a:buNone/>
              <a:defRPr sz="800"/>
            </a:lvl1pPr>
          </a:lstStyle>
          <a:p>
            <a:pPr lvl="0"/>
            <a:r>
              <a:rPr lang="en-US" dirty="0"/>
              <a:t>Edit Master text styles</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1690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6798211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23211931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4625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08560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6493586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55097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595027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475662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80965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02315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75378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890576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42324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6968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68192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86216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66911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52468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65344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38525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106504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465871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51041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05245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47740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75256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37283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4221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984441"/>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4420806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CDBB-3E6C-46A1-856B-F1C4F622E7F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B55BCD-2C63-42A0-BC76-27E1D1D6F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2961C3-A24A-4072-8690-7F8A3A29A2D3}"/>
              </a:ext>
            </a:extLst>
          </p:cNvPr>
          <p:cNvSpPr>
            <a:spLocks noGrp="1"/>
          </p:cNvSpPr>
          <p:nvPr>
            <p:ph type="dt" sz="half" idx="10"/>
          </p:nvPr>
        </p:nvSpPr>
        <p:spPr>
          <a:xfrm>
            <a:off x="609600" y="6356352"/>
            <a:ext cx="2844800" cy="365125"/>
          </a:xfrm>
          <a:prstGeom prst="rect">
            <a:avLst/>
          </a:prstGeom>
        </p:spPr>
        <p:txBody>
          <a:bodyPr/>
          <a:lstStyle/>
          <a:p>
            <a:endParaRPr lang="en-CA" dirty="0">
              <a:solidFill>
                <a:srgbClr val="000000"/>
              </a:solidFill>
            </a:endParaRPr>
          </a:p>
        </p:txBody>
      </p:sp>
      <p:sp>
        <p:nvSpPr>
          <p:cNvPr id="5" name="Footer Placeholder 4">
            <a:extLst>
              <a:ext uri="{FF2B5EF4-FFF2-40B4-BE49-F238E27FC236}">
                <a16:creationId xmlns:a16="http://schemas.microsoft.com/office/drawing/2014/main" id="{6FB2E1FD-36CD-4CF4-AA30-AE9E967F3626}"/>
              </a:ext>
            </a:extLst>
          </p:cNvPr>
          <p:cNvSpPr>
            <a:spLocks noGrp="1"/>
          </p:cNvSpPr>
          <p:nvPr>
            <p:ph type="ftr" sz="quarter" idx="11"/>
          </p:nvPr>
        </p:nvSpPr>
        <p:spPr>
          <a:xfrm>
            <a:off x="4165600" y="6356352"/>
            <a:ext cx="3860800" cy="365125"/>
          </a:xfrm>
          <a:prstGeom prst="rect">
            <a:avLst/>
          </a:prstGeom>
        </p:spPr>
        <p:txBody>
          <a:bodyPr/>
          <a:lstStyle/>
          <a:p>
            <a:endParaRPr lang="en-CA" dirty="0">
              <a:solidFill>
                <a:srgbClr val="000000"/>
              </a:solidFill>
            </a:endParaRPr>
          </a:p>
        </p:txBody>
      </p:sp>
      <p:sp>
        <p:nvSpPr>
          <p:cNvPr id="6" name="Slide Number Placeholder 5">
            <a:extLst>
              <a:ext uri="{FF2B5EF4-FFF2-40B4-BE49-F238E27FC236}">
                <a16:creationId xmlns:a16="http://schemas.microsoft.com/office/drawing/2014/main" id="{E46CE123-B385-4407-93CA-FBF9E9C245A9}"/>
              </a:ext>
            </a:extLst>
          </p:cNvPr>
          <p:cNvSpPr>
            <a:spLocks noGrp="1"/>
          </p:cNvSpPr>
          <p:nvPr>
            <p:ph type="sldNum" sz="quarter" idx="12"/>
          </p:nvPr>
        </p:nvSpPr>
        <p:spPr>
          <a:xfrm>
            <a:off x="8737600" y="6356352"/>
            <a:ext cx="2844800" cy="365125"/>
          </a:xfrm>
          <a:prstGeom prst="rect">
            <a:avLst/>
          </a:prstGeom>
        </p:spPr>
        <p:txBody>
          <a:bodyPr/>
          <a:lstStyle/>
          <a:p>
            <a:fld id="{9EF731D2-3804-4D75-AFD1-6954DB8D479E}" type="slidenum">
              <a:rPr lang="en-CA">
                <a:solidFill>
                  <a:srgbClr val="000000"/>
                </a:solidFill>
              </a:rPr>
              <a:pPr/>
              <a:t>‹#›</a:t>
            </a:fld>
            <a:endParaRPr lang="en-CA" dirty="0">
              <a:solidFill>
                <a:srgbClr val="000000"/>
              </a:solidFill>
            </a:endParaRPr>
          </a:p>
        </p:txBody>
      </p:sp>
    </p:spTree>
    <p:extLst>
      <p:ext uri="{BB962C8B-B14F-4D97-AF65-F5344CB8AC3E}">
        <p14:creationId xmlns:p14="http://schemas.microsoft.com/office/powerpoint/2010/main" val="173957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normAutofit/>
          </a:bodyPr>
          <a:lstStyle>
            <a:lvl1pPr>
              <a:defRPr sz="4267" b="0" i="0">
                <a:solidFill>
                  <a:schemeClr val="bg1"/>
                </a:solidFill>
                <a:latin typeface="Frutiger LT Pro 65 Bold"/>
                <a:cs typeface="Frutiger LT Pro 65 Bold"/>
              </a:defRPr>
            </a:lvl1p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lnSpc>
                <a:spcPts val="3733"/>
              </a:lnSpc>
              <a:spcBef>
                <a:spcPts val="0"/>
              </a:spcBef>
              <a:buNone/>
              <a:defRPr sz="2933" b="0" i="0">
                <a:solidFill>
                  <a:srgbClr val="FFFFFF"/>
                </a:solidFill>
                <a:latin typeface="Frutiger LT Pro 45 Light"/>
                <a:cs typeface="Frutiger LT Pro 45 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1247710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26DA66C1-2C78-4776-B34D-B900153256A5}" type="slidenum">
              <a:rPr lang="en-US" altLang="en-US">
                <a:solidFill>
                  <a:srgbClr val="5B1A51"/>
                </a:solidFill>
              </a:rPr>
              <a:pPr>
                <a:defRPr/>
              </a:pPr>
              <a:t>‹#›</a:t>
            </a:fld>
            <a:endParaRPr lang="en-US" altLang="en-US">
              <a:solidFill>
                <a:srgbClr val="5B1A51"/>
              </a:solidFill>
            </a:endParaRPr>
          </a:p>
        </p:txBody>
      </p:sp>
      <p:sp>
        <p:nvSpPr>
          <p:cNvPr id="5" name="Title 1"/>
          <p:cNvSpPr>
            <a:spLocks noGrp="1"/>
          </p:cNvSpPr>
          <p:nvPr>
            <p:ph type="title"/>
          </p:nvPr>
        </p:nvSpPr>
        <p:spPr>
          <a:xfrm>
            <a:off x="914400" y="908720"/>
            <a:ext cx="10363200" cy="843880"/>
          </a:xfrm>
        </p:spPr>
        <p:txBody>
          <a:bodyPr/>
          <a:lstStyle/>
          <a:p>
            <a:r>
              <a:rPr lang="en-US"/>
              <a:t>Click to edit Master title style</a:t>
            </a:r>
          </a:p>
        </p:txBody>
      </p:sp>
    </p:spTree>
    <p:extLst>
      <p:ext uri="{BB962C8B-B14F-4D97-AF65-F5344CB8AC3E}">
        <p14:creationId xmlns:p14="http://schemas.microsoft.com/office/powerpoint/2010/main" val="10774913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Small Four Icon Layou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EBD1B75-AA83-9347-963D-827679CB41D3}"/>
              </a:ext>
            </a:extLst>
          </p:cNvPr>
          <p:cNvSpPr>
            <a:spLocks noGrp="1"/>
          </p:cNvSpPr>
          <p:nvPr>
            <p:ph type="sldNum" sz="quarter" idx="12"/>
          </p:nvPr>
        </p:nvSpPr>
        <p:spPr>
          <a:xfrm>
            <a:off x="8901112" y="6456366"/>
            <a:ext cx="2743200" cy="247541"/>
          </a:xfrm>
          <a:prstGeom prst="rect">
            <a:avLst/>
          </a:prstGeom>
        </p:spPr>
        <p:txBody>
          <a:bodyPr/>
          <a:lstStyle/>
          <a:p>
            <a:fld id="{FBBDB041-EBC2-4440-B05F-7E65F943D643}" type="slidenum">
              <a:rPr lang="en-US">
                <a:solidFill>
                  <a:srgbClr val="000000"/>
                </a:solidFill>
              </a:rPr>
              <a:pPr/>
              <a:t>‹#›</a:t>
            </a:fld>
            <a:endParaRPr lang="en-US" dirty="0">
              <a:solidFill>
                <a:srgbClr val="000000"/>
              </a:solidFill>
            </a:endParaRPr>
          </a:p>
        </p:txBody>
      </p:sp>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4">
            <a:extLst>
              <a:ext uri="{FF2B5EF4-FFF2-40B4-BE49-F238E27FC236}">
                <a16:creationId xmlns:a16="http://schemas.microsoft.com/office/drawing/2014/main" id="{FC9C42F6-418B-564A-8B49-BA5C3DE05D79}"/>
              </a:ext>
            </a:extLst>
          </p:cNvPr>
          <p:cNvSpPr>
            <a:spLocks noGrp="1"/>
          </p:cNvSpPr>
          <p:nvPr>
            <p:ph type="body" sz="quarter" idx="30"/>
          </p:nvPr>
        </p:nvSpPr>
        <p:spPr>
          <a:xfrm>
            <a:off x="528638" y="6456366"/>
            <a:ext cx="6551612" cy="211684"/>
          </a:xfrm>
        </p:spPr>
        <p:txBody>
          <a:bodyPr>
            <a:normAutofit/>
          </a:bodyPr>
          <a:lstStyle>
            <a:lvl1pPr marL="0" indent="0">
              <a:lnSpc>
                <a:spcPct val="100000"/>
              </a:lnSpc>
              <a:buNone/>
              <a:defRPr sz="800"/>
            </a:lvl1pPr>
            <a:lvl2pPr marL="457200" indent="0">
              <a:buNone/>
              <a:defRPr/>
            </a:lvl2pPr>
          </a:lstStyle>
          <a:p>
            <a:pPr lvl="0"/>
            <a:r>
              <a:rPr lang="en-US" dirty="0"/>
              <a:t>Edit Master text styles</a:t>
            </a:r>
          </a:p>
        </p:txBody>
      </p:sp>
      <p:sp>
        <p:nvSpPr>
          <p:cNvPr id="32" name="Text Placeholder 6">
            <a:extLst>
              <a:ext uri="{FF2B5EF4-FFF2-40B4-BE49-F238E27FC236}">
                <a16:creationId xmlns:a16="http://schemas.microsoft.com/office/drawing/2014/main" id="{B313E449-AF87-2545-978C-35A6F4CF96C4}"/>
              </a:ext>
            </a:extLst>
          </p:cNvPr>
          <p:cNvSpPr>
            <a:spLocks noGrp="1"/>
          </p:cNvSpPr>
          <p:nvPr>
            <p:ph type="body" sz="quarter" idx="14"/>
          </p:nvPr>
        </p:nvSpPr>
        <p:spPr>
          <a:xfrm>
            <a:off x="528638" y="200025"/>
            <a:ext cx="2428875" cy="236533"/>
          </a:xfrm>
        </p:spPr>
        <p:txBody>
          <a:bodyPr>
            <a:normAutofit/>
          </a:bodyPr>
          <a:lstStyle>
            <a:lvl1pPr marL="0" indent="0" algn="l">
              <a:lnSpc>
                <a:spcPct val="100000"/>
              </a:lnSpc>
              <a:buNone/>
              <a:defRPr sz="800"/>
            </a:lvl1pPr>
          </a:lstStyle>
          <a:p>
            <a:pPr lvl="0"/>
            <a:r>
              <a:rPr lang="en-US" dirty="0"/>
              <a:t>Edit Master text styles</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256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18194908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681273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42243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289082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180281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93532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31201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686562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171112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66393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744712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47172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73297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633630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275700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34186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77389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71848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93581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98259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723202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38582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8379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0267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735563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070007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69539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327085"/>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480642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26DA66C1-2C78-4776-B34D-B900153256A5}" type="slidenum">
              <a:rPr lang="en-US" altLang="en-US">
                <a:solidFill>
                  <a:srgbClr val="5B1A51"/>
                </a:solidFill>
              </a:rPr>
              <a:pPr>
                <a:defRPr/>
              </a:pPr>
              <a:t>‹#›</a:t>
            </a:fld>
            <a:endParaRPr lang="en-US" altLang="en-US">
              <a:solidFill>
                <a:srgbClr val="5B1A51"/>
              </a:solidFill>
            </a:endParaRPr>
          </a:p>
        </p:txBody>
      </p:sp>
      <p:sp>
        <p:nvSpPr>
          <p:cNvPr id="5" name="Title 1"/>
          <p:cNvSpPr>
            <a:spLocks noGrp="1"/>
          </p:cNvSpPr>
          <p:nvPr>
            <p:ph type="title"/>
          </p:nvPr>
        </p:nvSpPr>
        <p:spPr>
          <a:xfrm>
            <a:off x="914400" y="908720"/>
            <a:ext cx="10363200" cy="843880"/>
          </a:xfrm>
        </p:spPr>
        <p:txBody>
          <a:bodyPr/>
          <a:lstStyle/>
          <a:p>
            <a:r>
              <a:rPr lang="en-US"/>
              <a:t>Click to edit Master title style</a:t>
            </a:r>
          </a:p>
        </p:txBody>
      </p:sp>
    </p:spTree>
    <p:extLst>
      <p:ext uri="{BB962C8B-B14F-4D97-AF65-F5344CB8AC3E}">
        <p14:creationId xmlns:p14="http://schemas.microsoft.com/office/powerpoint/2010/main" val="33639213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178814667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CDBB-3E6C-46A1-856B-F1C4F622E7F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B55BCD-2C63-42A0-BC76-27E1D1D6F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2961C3-A24A-4072-8690-7F8A3A29A2D3}"/>
              </a:ext>
            </a:extLst>
          </p:cNvPr>
          <p:cNvSpPr>
            <a:spLocks noGrp="1"/>
          </p:cNvSpPr>
          <p:nvPr>
            <p:ph type="dt" sz="half" idx="10"/>
          </p:nvPr>
        </p:nvSpPr>
        <p:spPr>
          <a:xfrm>
            <a:off x="609600" y="6356352"/>
            <a:ext cx="2844800" cy="365125"/>
          </a:xfrm>
          <a:prstGeom prst="rect">
            <a:avLst/>
          </a:prstGeom>
        </p:spPr>
        <p:txBody>
          <a:bodyPr/>
          <a:lstStyle/>
          <a:p>
            <a:endParaRPr lang="en-CA" dirty="0">
              <a:solidFill>
                <a:srgbClr val="000000"/>
              </a:solidFill>
            </a:endParaRPr>
          </a:p>
        </p:txBody>
      </p:sp>
      <p:sp>
        <p:nvSpPr>
          <p:cNvPr id="5" name="Footer Placeholder 4">
            <a:extLst>
              <a:ext uri="{FF2B5EF4-FFF2-40B4-BE49-F238E27FC236}">
                <a16:creationId xmlns:a16="http://schemas.microsoft.com/office/drawing/2014/main" id="{6FB2E1FD-36CD-4CF4-AA30-AE9E967F3626}"/>
              </a:ext>
            </a:extLst>
          </p:cNvPr>
          <p:cNvSpPr>
            <a:spLocks noGrp="1"/>
          </p:cNvSpPr>
          <p:nvPr>
            <p:ph type="ftr" sz="quarter" idx="11"/>
          </p:nvPr>
        </p:nvSpPr>
        <p:spPr>
          <a:xfrm>
            <a:off x="4165600" y="6356352"/>
            <a:ext cx="3860800" cy="365125"/>
          </a:xfrm>
          <a:prstGeom prst="rect">
            <a:avLst/>
          </a:prstGeom>
        </p:spPr>
        <p:txBody>
          <a:bodyPr/>
          <a:lstStyle/>
          <a:p>
            <a:endParaRPr lang="en-CA" dirty="0">
              <a:solidFill>
                <a:srgbClr val="000000"/>
              </a:solidFill>
            </a:endParaRPr>
          </a:p>
        </p:txBody>
      </p:sp>
      <p:sp>
        <p:nvSpPr>
          <p:cNvPr id="6" name="Slide Number Placeholder 5">
            <a:extLst>
              <a:ext uri="{FF2B5EF4-FFF2-40B4-BE49-F238E27FC236}">
                <a16:creationId xmlns:a16="http://schemas.microsoft.com/office/drawing/2014/main" id="{E46CE123-B385-4407-93CA-FBF9E9C245A9}"/>
              </a:ext>
            </a:extLst>
          </p:cNvPr>
          <p:cNvSpPr>
            <a:spLocks noGrp="1"/>
          </p:cNvSpPr>
          <p:nvPr>
            <p:ph type="sldNum" sz="quarter" idx="12"/>
          </p:nvPr>
        </p:nvSpPr>
        <p:spPr>
          <a:xfrm>
            <a:off x="8737600" y="6356352"/>
            <a:ext cx="2844800" cy="365125"/>
          </a:xfrm>
          <a:prstGeom prst="rect">
            <a:avLst/>
          </a:prstGeom>
        </p:spPr>
        <p:txBody>
          <a:bodyPr/>
          <a:lstStyle/>
          <a:p>
            <a:fld id="{9EF731D2-3804-4D75-AFD1-6954DB8D479E}" type="slidenum">
              <a:rPr lang="en-CA">
                <a:solidFill>
                  <a:srgbClr val="000000"/>
                </a:solidFill>
              </a:rPr>
              <a:pPr/>
              <a:t>‹#›</a:t>
            </a:fld>
            <a:endParaRPr lang="en-CA" dirty="0">
              <a:solidFill>
                <a:srgbClr val="000000"/>
              </a:solidFill>
            </a:endParaRPr>
          </a:p>
        </p:txBody>
      </p:sp>
    </p:spTree>
    <p:extLst>
      <p:ext uri="{BB962C8B-B14F-4D97-AF65-F5344CB8AC3E}">
        <p14:creationId xmlns:p14="http://schemas.microsoft.com/office/powerpoint/2010/main" val="318027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normAutofit/>
          </a:bodyPr>
          <a:lstStyle>
            <a:lvl1pPr>
              <a:defRPr sz="4267" b="0" i="0">
                <a:solidFill>
                  <a:schemeClr val="bg1"/>
                </a:solidFill>
                <a:latin typeface="Frutiger LT Pro 65 Bold"/>
                <a:cs typeface="Frutiger LT Pro 65 Bold"/>
              </a:defRPr>
            </a:lvl1p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lnSpc>
                <a:spcPts val="3733"/>
              </a:lnSpc>
              <a:spcBef>
                <a:spcPts val="0"/>
              </a:spcBef>
              <a:buNone/>
              <a:defRPr sz="2933" b="0" i="0">
                <a:solidFill>
                  <a:srgbClr val="FFFFFF"/>
                </a:solidFill>
                <a:latin typeface="Frutiger LT Pro 45 Light"/>
                <a:cs typeface="Frutiger LT Pro 45 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36174572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721612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33856227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19645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968542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4673180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88394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016512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877775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718976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540101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15663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82802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38916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5202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092723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044679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131319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453967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73475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19752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090292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83893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103679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239122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176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576875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4808247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8904568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3385204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5191148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6508793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943155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14265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39413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79558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10940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97365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042558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39505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37126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5403114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745601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25263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23127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89415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483803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0498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86014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50233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421158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022327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3083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6899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5210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980410"/>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0B10EFB8-5EA3-4B45-9AE9-F3D97C4A0210}"/>
              </a:ext>
            </a:extLst>
          </p:cNvPr>
          <p:cNvSpPr>
            <a:spLocks noChangeArrowheads="1"/>
          </p:cNvSpPr>
          <p:nvPr userDrawn="1"/>
        </p:nvSpPr>
        <p:spPr bwMode="auto">
          <a:xfrm>
            <a:off x="3498314" y="6431359"/>
            <a:ext cx="5495831" cy="47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9pPr>
          </a:lstStyle>
          <a:p>
            <a:pPr defTabSz="685800">
              <a:tabLst>
                <a:tab pos="2228850" algn="ctr"/>
                <a:tab pos="3429000" algn="ctr"/>
                <a:tab pos="4457700" algn="r"/>
                <a:tab pos="6515100" algn="r"/>
              </a:tabLst>
            </a:pPr>
            <a:endParaRPr lang="en-US" altLang="en-US" sz="600" dirty="0">
              <a:solidFill>
                <a:srgbClr val="000000"/>
              </a:solidFill>
            </a:endParaRPr>
          </a:p>
          <a:p>
            <a:pPr algn="ctr" defTabSz="685800">
              <a:tabLst>
                <a:tab pos="2228850" algn="ctr"/>
                <a:tab pos="3429000" algn="ctr"/>
                <a:tab pos="4457700" algn="r"/>
                <a:tab pos="6515100" algn="r"/>
              </a:tabLst>
            </a:pPr>
            <a:r>
              <a:rPr lang="en-CA" altLang="en-US" sz="675" dirty="0">
                <a:solidFill>
                  <a:srgbClr val="000000"/>
                </a:solidFill>
                <a:latin typeface="Tw Cen MT" panose="020B0602020104020603" pitchFamily="34" charset="0"/>
                <a:ea typeface="Calibri" panose="020F0502020204030204" pitchFamily="34" charset="0"/>
                <a:cs typeface="Times New Roman" panose="02020603050405020304" pitchFamily="18" charset="0"/>
              </a:rPr>
              <a:t>TENANT FACILTIES MANAGEMENT SERVICES     |    BGIS</a:t>
            </a:r>
            <a:endParaRPr lang="en-US" altLang="en-US" sz="600" dirty="0">
              <a:solidFill>
                <a:srgbClr val="000000"/>
              </a:solidFill>
            </a:endParaRPr>
          </a:p>
          <a:p>
            <a:pPr defTabSz="685800">
              <a:tabLst>
                <a:tab pos="2228850" algn="ctr"/>
                <a:tab pos="3429000" algn="ctr"/>
                <a:tab pos="4457700" algn="r"/>
                <a:tab pos="6515100" algn="r"/>
              </a:tabLst>
            </a:pPr>
            <a:endParaRPr lang="en-US" altLang="en-US" sz="1350" dirty="0">
              <a:solidFill>
                <a:srgbClr val="000000"/>
              </a:solidFill>
            </a:endParaRPr>
          </a:p>
        </p:txBody>
      </p:sp>
      <p:sp>
        <p:nvSpPr>
          <p:cNvPr id="8" name="Rectangle 4">
            <a:extLst>
              <a:ext uri="{FF2B5EF4-FFF2-40B4-BE49-F238E27FC236}">
                <a16:creationId xmlns:a16="http://schemas.microsoft.com/office/drawing/2014/main" id="{D9B67DF8-4A16-4908-BD36-1D00C1B33651}"/>
              </a:ext>
            </a:extLst>
          </p:cNvPr>
          <p:cNvSpPr>
            <a:spLocks noChangeArrowheads="1"/>
          </p:cNvSpPr>
          <p:nvPr userDrawn="1"/>
        </p:nvSpPr>
        <p:spPr bwMode="auto">
          <a:xfrm>
            <a:off x="11277601" y="6350568"/>
            <a:ext cx="68985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4572000" algn="ctr"/>
                <a:tab pos="5943600" algn="r"/>
                <a:tab pos="8686800" algn="r"/>
              </a:tabLst>
              <a:defRPr>
                <a:solidFill>
                  <a:schemeClr val="tx1"/>
                </a:solidFill>
                <a:latin typeface="Arial" panose="020B0604020202020204" pitchFamily="34" charset="0"/>
              </a:defRPr>
            </a:lvl9pPr>
          </a:lstStyle>
          <a:p>
            <a:pPr defTabSz="685800">
              <a:tabLst>
                <a:tab pos="2228850" algn="ctr"/>
                <a:tab pos="3429000" algn="ctr"/>
                <a:tab pos="4457700" algn="r"/>
                <a:tab pos="6515100" algn="r"/>
              </a:tabLst>
            </a:pPr>
            <a:fld id="{C24E9D9A-F0B2-4B24-9916-49E82EF0B6F9}" type="slidenum">
              <a:rPr lang="en-US" altLang="en-US" b="1" smtClean="0">
                <a:solidFill>
                  <a:srgbClr val="4CB6A0">
                    <a:lumMod val="50000"/>
                  </a:srgbClr>
                </a:solidFill>
                <a:latin typeface="Tw Cen MT" panose="020B0602020104020603" pitchFamily="34" charset="0"/>
                <a:ea typeface="Calibri" panose="020F0502020204030204" pitchFamily="34" charset="0"/>
                <a:cs typeface="Times New Roman" panose="02020603050405020304" pitchFamily="18" charset="0"/>
              </a:rPr>
              <a:pPr defTabSz="685800">
                <a:tabLst>
                  <a:tab pos="2228850" algn="ctr"/>
                  <a:tab pos="3429000" algn="ctr"/>
                  <a:tab pos="4457700" algn="r"/>
                  <a:tab pos="6515100" algn="r"/>
                </a:tabLst>
              </a:pPr>
              <a:t>‹#›</a:t>
            </a:fld>
            <a:endParaRPr lang="en-US" altLang="en-US" sz="600" dirty="0">
              <a:solidFill>
                <a:srgbClr val="4CB6A0">
                  <a:lumMod val="50000"/>
                </a:srgbClr>
              </a:solidFill>
              <a:latin typeface="Tw Cen MT" panose="020B0602020104020603" pitchFamily="34" charset="0"/>
            </a:endParaRPr>
          </a:p>
          <a:p>
            <a:pPr defTabSz="685800">
              <a:tabLst>
                <a:tab pos="2228850" algn="ctr"/>
                <a:tab pos="3429000" algn="ctr"/>
                <a:tab pos="4457700" algn="r"/>
                <a:tab pos="6515100" algn="r"/>
              </a:tabLst>
            </a:pPr>
            <a:endParaRPr lang="en-US" altLang="en-US" sz="1350" dirty="0">
              <a:solidFill>
                <a:srgbClr val="000000"/>
              </a:solidFill>
            </a:endParaRPr>
          </a:p>
        </p:txBody>
      </p:sp>
      <p:grpSp>
        <p:nvGrpSpPr>
          <p:cNvPr id="9" name="Group 8">
            <a:extLst>
              <a:ext uri="{FF2B5EF4-FFF2-40B4-BE49-F238E27FC236}">
                <a16:creationId xmlns:a16="http://schemas.microsoft.com/office/drawing/2014/main" id="{EC563982-9BE2-4D10-9F0D-E2BCFADA1130}"/>
              </a:ext>
            </a:extLst>
          </p:cNvPr>
          <p:cNvGrpSpPr/>
          <p:nvPr userDrawn="1"/>
        </p:nvGrpSpPr>
        <p:grpSpPr>
          <a:xfrm>
            <a:off x="-18466" y="4001"/>
            <a:ext cx="12210468" cy="594360"/>
            <a:chOff x="-13851" y="4000"/>
            <a:chExt cx="9157851" cy="594360"/>
          </a:xfrm>
        </p:grpSpPr>
        <p:sp>
          <p:nvSpPr>
            <p:cNvPr id="10" name="Rectangle 9">
              <a:extLst>
                <a:ext uri="{FF2B5EF4-FFF2-40B4-BE49-F238E27FC236}">
                  <a16:creationId xmlns:a16="http://schemas.microsoft.com/office/drawing/2014/main" id="{2DD58FFB-656B-410E-B5B8-B162FB2C79C0}"/>
                </a:ext>
              </a:extLst>
            </p:cNvPr>
            <p:cNvSpPr/>
            <p:nvPr/>
          </p:nvSpPr>
          <p:spPr>
            <a:xfrm>
              <a:off x="-13851" y="4000"/>
              <a:ext cx="9157851" cy="594360"/>
            </a:xfrm>
            <a:prstGeom prst="rect">
              <a:avLst/>
            </a:prstGeom>
            <a:solidFill>
              <a:srgbClr val="4FB9A2">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1" name="Graphic 14" descr="Playbook">
              <a:extLst>
                <a:ext uri="{FF2B5EF4-FFF2-40B4-BE49-F238E27FC236}">
                  <a16:creationId xmlns:a16="http://schemas.microsoft.com/office/drawing/2014/main" id="{7F77BE69-2E3F-4BC8-A1AA-A9ABC7EA551C}"/>
                </a:ext>
              </a:extLst>
            </p:cNvPr>
            <p:cNvGrpSpPr>
              <a:grpSpLocks noChangeAspect="1"/>
            </p:cNvGrpSpPr>
            <p:nvPr/>
          </p:nvGrpSpPr>
          <p:grpSpPr>
            <a:xfrm rot="5400000">
              <a:off x="221581" y="291"/>
              <a:ext cx="506163" cy="579719"/>
              <a:chOff x="4035601" y="1520792"/>
              <a:chExt cx="934177" cy="1069932"/>
            </a:xfrm>
            <a:solidFill>
              <a:schemeClr val="bg1"/>
            </a:solidFill>
          </p:grpSpPr>
          <p:sp>
            <p:nvSpPr>
              <p:cNvPr id="13" name="Freeform: Shape 12">
                <a:extLst>
                  <a:ext uri="{FF2B5EF4-FFF2-40B4-BE49-F238E27FC236}">
                    <a16:creationId xmlns:a16="http://schemas.microsoft.com/office/drawing/2014/main" id="{4DA4CA46-0574-4865-A4BE-88E09A0C1A31}"/>
                  </a:ext>
                </a:extLst>
              </p:cNvPr>
              <p:cNvSpPr/>
              <p:nvPr/>
            </p:nvSpPr>
            <p:spPr>
              <a:xfrm>
                <a:off x="4036433" y="1520792"/>
                <a:ext cx="933345" cy="1069932"/>
              </a:xfrm>
              <a:custGeom>
                <a:avLst/>
                <a:gdLst>
                  <a:gd name="connsiteX0" fmla="*/ 222011 w 933344"/>
                  <a:gd name="connsiteY0" fmla="*/ 769191 h 1069931"/>
                  <a:gd name="connsiteX1" fmla="*/ 313069 w 933344"/>
                  <a:gd name="connsiteY1" fmla="*/ 860249 h 1069931"/>
                  <a:gd name="connsiteX2" fmla="*/ 222011 w 933344"/>
                  <a:gd name="connsiteY2" fmla="*/ 951307 h 1069931"/>
                  <a:gd name="connsiteX3" fmla="*/ 130953 w 933344"/>
                  <a:gd name="connsiteY3" fmla="*/ 860249 h 1069931"/>
                  <a:gd name="connsiteX4" fmla="*/ 222011 w 933344"/>
                  <a:gd name="connsiteY4" fmla="*/ 769191 h 1069931"/>
                  <a:gd name="connsiteX5" fmla="*/ 222011 w 933344"/>
                  <a:gd name="connsiteY5" fmla="*/ 1042365 h 1069931"/>
                  <a:gd name="connsiteX6" fmla="*/ 401851 w 933344"/>
                  <a:gd name="connsiteY6" fmla="*/ 883014 h 1069931"/>
                  <a:gd name="connsiteX7" fmla="*/ 267540 w 933344"/>
                  <a:gd name="connsiteY7" fmla="*/ 684962 h 1069931"/>
                  <a:gd name="connsiteX8" fmla="*/ 267540 w 933344"/>
                  <a:gd name="connsiteY8" fmla="*/ 632604 h 1069931"/>
                  <a:gd name="connsiteX9" fmla="*/ 313069 w 933344"/>
                  <a:gd name="connsiteY9" fmla="*/ 587075 h 1069931"/>
                  <a:gd name="connsiteX10" fmla="*/ 631772 w 933344"/>
                  <a:gd name="connsiteY10" fmla="*/ 587075 h 1069931"/>
                  <a:gd name="connsiteX11" fmla="*/ 768359 w 933344"/>
                  <a:gd name="connsiteY11" fmla="*/ 450488 h 1069931"/>
                  <a:gd name="connsiteX12" fmla="*/ 768359 w 933344"/>
                  <a:gd name="connsiteY12" fmla="*/ 195526 h 1069931"/>
                  <a:gd name="connsiteX13" fmla="*/ 827547 w 933344"/>
                  <a:gd name="connsiteY13" fmla="*/ 254713 h 1069931"/>
                  <a:gd name="connsiteX14" fmla="*/ 891288 w 933344"/>
                  <a:gd name="connsiteY14" fmla="*/ 254713 h 1069931"/>
                  <a:gd name="connsiteX15" fmla="*/ 891288 w 933344"/>
                  <a:gd name="connsiteY15" fmla="*/ 190973 h 1069931"/>
                  <a:gd name="connsiteX16" fmla="*/ 754701 w 933344"/>
                  <a:gd name="connsiteY16" fmla="*/ 54386 h 1069931"/>
                  <a:gd name="connsiteX17" fmla="*/ 722830 w 933344"/>
                  <a:gd name="connsiteY17" fmla="*/ 40727 h 1069931"/>
                  <a:gd name="connsiteX18" fmla="*/ 690960 w 933344"/>
                  <a:gd name="connsiteY18" fmla="*/ 54386 h 1069931"/>
                  <a:gd name="connsiteX19" fmla="*/ 554373 w 933344"/>
                  <a:gd name="connsiteY19" fmla="*/ 190973 h 1069931"/>
                  <a:gd name="connsiteX20" fmla="*/ 554373 w 933344"/>
                  <a:gd name="connsiteY20" fmla="*/ 254713 h 1069931"/>
                  <a:gd name="connsiteX21" fmla="*/ 618114 w 933344"/>
                  <a:gd name="connsiteY21" fmla="*/ 254713 h 1069931"/>
                  <a:gd name="connsiteX22" fmla="*/ 677301 w 933344"/>
                  <a:gd name="connsiteY22" fmla="*/ 195526 h 1069931"/>
                  <a:gd name="connsiteX23" fmla="*/ 677301 w 933344"/>
                  <a:gd name="connsiteY23" fmla="*/ 450488 h 1069931"/>
                  <a:gd name="connsiteX24" fmla="*/ 631772 w 933344"/>
                  <a:gd name="connsiteY24" fmla="*/ 496017 h 1069931"/>
                  <a:gd name="connsiteX25" fmla="*/ 313069 w 933344"/>
                  <a:gd name="connsiteY25" fmla="*/ 496017 h 1069931"/>
                  <a:gd name="connsiteX26" fmla="*/ 176482 w 933344"/>
                  <a:gd name="connsiteY26" fmla="*/ 632604 h 1069931"/>
                  <a:gd name="connsiteX27" fmla="*/ 176482 w 933344"/>
                  <a:gd name="connsiteY27" fmla="*/ 684962 h 1069931"/>
                  <a:gd name="connsiteX28" fmla="*/ 42172 w 933344"/>
                  <a:gd name="connsiteY28" fmla="*/ 883014 h 1069931"/>
                  <a:gd name="connsiteX29" fmla="*/ 222011 w 933344"/>
                  <a:gd name="connsiteY29" fmla="*/ 1042365 h 10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3344" h="1069931">
                    <a:moveTo>
                      <a:pt x="222011" y="769191"/>
                    </a:moveTo>
                    <a:cubicBezTo>
                      <a:pt x="272093" y="769191"/>
                      <a:pt x="313069" y="810167"/>
                      <a:pt x="313069" y="860249"/>
                    </a:cubicBezTo>
                    <a:cubicBezTo>
                      <a:pt x="313069" y="910331"/>
                      <a:pt x="272093" y="951307"/>
                      <a:pt x="222011" y="951307"/>
                    </a:cubicBezTo>
                    <a:cubicBezTo>
                      <a:pt x="171929" y="951307"/>
                      <a:pt x="130953" y="910331"/>
                      <a:pt x="130953" y="860249"/>
                    </a:cubicBezTo>
                    <a:cubicBezTo>
                      <a:pt x="130953" y="810167"/>
                      <a:pt x="171929" y="769191"/>
                      <a:pt x="222011" y="769191"/>
                    </a:cubicBezTo>
                    <a:close/>
                    <a:moveTo>
                      <a:pt x="222011" y="1042365"/>
                    </a:moveTo>
                    <a:cubicBezTo>
                      <a:pt x="313069" y="1042365"/>
                      <a:pt x="390469" y="974072"/>
                      <a:pt x="401851" y="883014"/>
                    </a:cubicBezTo>
                    <a:cubicBezTo>
                      <a:pt x="413233" y="791956"/>
                      <a:pt x="356322" y="707727"/>
                      <a:pt x="267540" y="684962"/>
                    </a:cubicBezTo>
                    <a:lnTo>
                      <a:pt x="267540" y="632604"/>
                    </a:lnTo>
                    <a:cubicBezTo>
                      <a:pt x="267540" y="607563"/>
                      <a:pt x="288028" y="587075"/>
                      <a:pt x="313069" y="587075"/>
                    </a:cubicBezTo>
                    <a:lnTo>
                      <a:pt x="631772" y="587075"/>
                    </a:lnTo>
                    <a:cubicBezTo>
                      <a:pt x="706895" y="587075"/>
                      <a:pt x="768359" y="525611"/>
                      <a:pt x="768359" y="450488"/>
                    </a:cubicBezTo>
                    <a:lnTo>
                      <a:pt x="768359" y="195526"/>
                    </a:lnTo>
                    <a:lnTo>
                      <a:pt x="827547" y="254713"/>
                    </a:lnTo>
                    <a:cubicBezTo>
                      <a:pt x="845759" y="272925"/>
                      <a:pt x="873076" y="272925"/>
                      <a:pt x="891288" y="254713"/>
                    </a:cubicBezTo>
                    <a:cubicBezTo>
                      <a:pt x="909499" y="236502"/>
                      <a:pt x="909499" y="209184"/>
                      <a:pt x="891288" y="190973"/>
                    </a:cubicBezTo>
                    <a:lnTo>
                      <a:pt x="754701" y="54386"/>
                    </a:lnTo>
                    <a:cubicBezTo>
                      <a:pt x="745595" y="45280"/>
                      <a:pt x="734213" y="40727"/>
                      <a:pt x="722830" y="40727"/>
                    </a:cubicBezTo>
                    <a:cubicBezTo>
                      <a:pt x="711448" y="40727"/>
                      <a:pt x="700066" y="45280"/>
                      <a:pt x="690960" y="54386"/>
                    </a:cubicBezTo>
                    <a:lnTo>
                      <a:pt x="554373" y="190973"/>
                    </a:lnTo>
                    <a:cubicBezTo>
                      <a:pt x="536161" y="209184"/>
                      <a:pt x="536161" y="236502"/>
                      <a:pt x="554373" y="254713"/>
                    </a:cubicBezTo>
                    <a:cubicBezTo>
                      <a:pt x="572585" y="272925"/>
                      <a:pt x="599902" y="272925"/>
                      <a:pt x="618114" y="254713"/>
                    </a:cubicBezTo>
                    <a:lnTo>
                      <a:pt x="677301" y="195526"/>
                    </a:lnTo>
                    <a:lnTo>
                      <a:pt x="677301" y="450488"/>
                    </a:lnTo>
                    <a:cubicBezTo>
                      <a:pt x="677301" y="475529"/>
                      <a:pt x="656813" y="496017"/>
                      <a:pt x="631772" y="496017"/>
                    </a:cubicBezTo>
                    <a:lnTo>
                      <a:pt x="313069" y="496017"/>
                    </a:lnTo>
                    <a:cubicBezTo>
                      <a:pt x="237946" y="496017"/>
                      <a:pt x="176482" y="557481"/>
                      <a:pt x="176482" y="632604"/>
                    </a:cubicBezTo>
                    <a:lnTo>
                      <a:pt x="176482" y="684962"/>
                    </a:lnTo>
                    <a:cubicBezTo>
                      <a:pt x="87701" y="707727"/>
                      <a:pt x="30789" y="794232"/>
                      <a:pt x="42172" y="883014"/>
                    </a:cubicBezTo>
                    <a:cubicBezTo>
                      <a:pt x="53554" y="974072"/>
                      <a:pt x="130953" y="1042365"/>
                      <a:pt x="222011" y="1042365"/>
                    </a:cubicBezTo>
                    <a:close/>
                  </a:path>
                </a:pathLst>
              </a:custGeom>
              <a:grpFill/>
              <a:ln w="22721" cap="flat">
                <a:noFill/>
                <a:prstDash val="solid"/>
                <a:miter/>
              </a:ln>
            </p:spPr>
            <p:txBody>
              <a:bodyPr rtlCol="0" anchor="ctr"/>
              <a:lstStyle/>
              <a:p>
                <a:endParaRPr lang="en-US">
                  <a:solidFill>
                    <a:srgbClr val="000000"/>
                  </a:solidFill>
                </a:endParaRPr>
              </a:p>
            </p:txBody>
          </p:sp>
          <p:sp>
            <p:nvSpPr>
              <p:cNvPr id="14" name="Freeform: Shape 13">
                <a:extLst>
                  <a:ext uri="{FF2B5EF4-FFF2-40B4-BE49-F238E27FC236}">
                    <a16:creationId xmlns:a16="http://schemas.microsoft.com/office/drawing/2014/main" id="{592ACF4D-9542-42E5-B11D-AFF97B141EEA}"/>
                  </a:ext>
                </a:extLst>
              </p:cNvPr>
              <p:cNvSpPr/>
              <p:nvPr/>
            </p:nvSpPr>
            <p:spPr>
              <a:xfrm>
                <a:off x="4536420" y="2158198"/>
                <a:ext cx="432526" cy="432526"/>
              </a:xfrm>
              <a:custGeom>
                <a:avLst/>
                <a:gdLst>
                  <a:gd name="connsiteX0" fmla="*/ 391300 w 432525"/>
                  <a:gd name="connsiteY0" fmla="*/ 54386 h 432525"/>
                  <a:gd name="connsiteX1" fmla="*/ 359430 w 432525"/>
                  <a:gd name="connsiteY1" fmla="*/ 40727 h 432525"/>
                  <a:gd name="connsiteX2" fmla="*/ 327560 w 432525"/>
                  <a:gd name="connsiteY2" fmla="*/ 54386 h 432525"/>
                  <a:gd name="connsiteX3" fmla="*/ 222843 w 432525"/>
                  <a:gd name="connsiteY3" fmla="*/ 159103 h 432525"/>
                  <a:gd name="connsiteX4" fmla="*/ 118126 w 432525"/>
                  <a:gd name="connsiteY4" fmla="*/ 54386 h 432525"/>
                  <a:gd name="connsiteX5" fmla="*/ 54386 w 432525"/>
                  <a:gd name="connsiteY5" fmla="*/ 54386 h 432525"/>
                  <a:gd name="connsiteX6" fmla="*/ 54386 w 432525"/>
                  <a:gd name="connsiteY6" fmla="*/ 118126 h 432525"/>
                  <a:gd name="connsiteX7" fmla="*/ 159103 w 432525"/>
                  <a:gd name="connsiteY7" fmla="*/ 222843 h 432525"/>
                  <a:gd name="connsiteX8" fmla="*/ 54386 w 432525"/>
                  <a:gd name="connsiteY8" fmla="*/ 327560 h 432525"/>
                  <a:gd name="connsiteX9" fmla="*/ 54386 w 432525"/>
                  <a:gd name="connsiteY9" fmla="*/ 391300 h 432525"/>
                  <a:gd name="connsiteX10" fmla="*/ 118126 w 432525"/>
                  <a:gd name="connsiteY10" fmla="*/ 391300 h 432525"/>
                  <a:gd name="connsiteX11" fmla="*/ 222843 w 432525"/>
                  <a:gd name="connsiteY11" fmla="*/ 286584 h 432525"/>
                  <a:gd name="connsiteX12" fmla="*/ 327560 w 432525"/>
                  <a:gd name="connsiteY12" fmla="*/ 391300 h 432525"/>
                  <a:gd name="connsiteX13" fmla="*/ 391300 w 432525"/>
                  <a:gd name="connsiteY13" fmla="*/ 391300 h 432525"/>
                  <a:gd name="connsiteX14" fmla="*/ 391300 w 432525"/>
                  <a:gd name="connsiteY14" fmla="*/ 327560 h 432525"/>
                  <a:gd name="connsiteX15" fmla="*/ 286584 w 432525"/>
                  <a:gd name="connsiteY15" fmla="*/ 222843 h 432525"/>
                  <a:gd name="connsiteX16" fmla="*/ 391300 w 432525"/>
                  <a:gd name="connsiteY16" fmla="*/ 118126 h 432525"/>
                  <a:gd name="connsiteX17" fmla="*/ 391300 w 432525"/>
                  <a:gd name="connsiteY17" fmla="*/ 54386 h 43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25" h="432525">
                    <a:moveTo>
                      <a:pt x="391300" y="54386"/>
                    </a:moveTo>
                    <a:cubicBezTo>
                      <a:pt x="382195" y="45280"/>
                      <a:pt x="370812" y="40727"/>
                      <a:pt x="359430" y="40727"/>
                    </a:cubicBezTo>
                    <a:cubicBezTo>
                      <a:pt x="348048" y="40727"/>
                      <a:pt x="336666" y="45280"/>
                      <a:pt x="327560" y="54386"/>
                    </a:cubicBezTo>
                    <a:lnTo>
                      <a:pt x="222843" y="159103"/>
                    </a:lnTo>
                    <a:lnTo>
                      <a:pt x="118126" y="54386"/>
                    </a:lnTo>
                    <a:cubicBezTo>
                      <a:pt x="99915" y="36174"/>
                      <a:pt x="72597" y="36174"/>
                      <a:pt x="54386" y="54386"/>
                    </a:cubicBezTo>
                    <a:cubicBezTo>
                      <a:pt x="36174" y="72597"/>
                      <a:pt x="36174" y="99915"/>
                      <a:pt x="54386" y="118126"/>
                    </a:cubicBezTo>
                    <a:lnTo>
                      <a:pt x="159103" y="222843"/>
                    </a:lnTo>
                    <a:lnTo>
                      <a:pt x="54386" y="327560"/>
                    </a:lnTo>
                    <a:cubicBezTo>
                      <a:pt x="36174" y="345771"/>
                      <a:pt x="36174" y="373089"/>
                      <a:pt x="54386" y="391300"/>
                    </a:cubicBezTo>
                    <a:cubicBezTo>
                      <a:pt x="72597" y="409512"/>
                      <a:pt x="99915" y="409512"/>
                      <a:pt x="118126" y="391300"/>
                    </a:cubicBezTo>
                    <a:lnTo>
                      <a:pt x="222843" y="286584"/>
                    </a:lnTo>
                    <a:lnTo>
                      <a:pt x="327560" y="391300"/>
                    </a:lnTo>
                    <a:cubicBezTo>
                      <a:pt x="345771" y="409512"/>
                      <a:pt x="373089" y="409512"/>
                      <a:pt x="391300" y="391300"/>
                    </a:cubicBezTo>
                    <a:cubicBezTo>
                      <a:pt x="409512" y="373089"/>
                      <a:pt x="409512" y="345771"/>
                      <a:pt x="391300" y="327560"/>
                    </a:cubicBezTo>
                    <a:lnTo>
                      <a:pt x="286584" y="222843"/>
                    </a:lnTo>
                    <a:lnTo>
                      <a:pt x="391300" y="118126"/>
                    </a:lnTo>
                    <a:cubicBezTo>
                      <a:pt x="409512" y="99915"/>
                      <a:pt x="409512" y="72597"/>
                      <a:pt x="391300" y="54386"/>
                    </a:cubicBezTo>
                    <a:close/>
                  </a:path>
                </a:pathLst>
              </a:custGeom>
              <a:grpFill/>
              <a:ln w="22721" cap="flat">
                <a:noFill/>
                <a:prstDash val="solid"/>
                <a:miter/>
              </a:ln>
            </p:spPr>
            <p:txBody>
              <a:bodyPr rtlCol="0" anchor="ctr"/>
              <a:lstStyle/>
              <a:p>
                <a:endParaRPr lang="en-US">
                  <a:solidFill>
                    <a:srgbClr val="000000"/>
                  </a:solidFill>
                </a:endParaRPr>
              </a:p>
            </p:txBody>
          </p:sp>
          <p:sp>
            <p:nvSpPr>
              <p:cNvPr id="15" name="Freeform: Shape 14">
                <a:extLst>
                  <a:ext uri="{FF2B5EF4-FFF2-40B4-BE49-F238E27FC236}">
                    <a16:creationId xmlns:a16="http://schemas.microsoft.com/office/drawing/2014/main" id="{7C56B2B0-0ECE-4578-A448-E77BC4693DC0}"/>
                  </a:ext>
                </a:extLst>
              </p:cNvPr>
              <p:cNvSpPr/>
              <p:nvPr/>
            </p:nvSpPr>
            <p:spPr>
              <a:xfrm>
                <a:off x="4035601" y="1520792"/>
                <a:ext cx="432526" cy="432526"/>
              </a:xfrm>
              <a:custGeom>
                <a:avLst/>
                <a:gdLst>
                  <a:gd name="connsiteX0" fmla="*/ 54386 w 432525"/>
                  <a:gd name="connsiteY0" fmla="*/ 391300 h 432525"/>
                  <a:gd name="connsiteX1" fmla="*/ 86256 w 432525"/>
                  <a:gd name="connsiteY1" fmla="*/ 404959 h 432525"/>
                  <a:gd name="connsiteX2" fmla="*/ 118126 w 432525"/>
                  <a:gd name="connsiteY2" fmla="*/ 391300 h 432525"/>
                  <a:gd name="connsiteX3" fmla="*/ 222843 w 432525"/>
                  <a:gd name="connsiteY3" fmla="*/ 286584 h 432525"/>
                  <a:gd name="connsiteX4" fmla="*/ 327560 w 432525"/>
                  <a:gd name="connsiteY4" fmla="*/ 391300 h 432525"/>
                  <a:gd name="connsiteX5" fmla="*/ 391300 w 432525"/>
                  <a:gd name="connsiteY5" fmla="*/ 391300 h 432525"/>
                  <a:gd name="connsiteX6" fmla="*/ 391300 w 432525"/>
                  <a:gd name="connsiteY6" fmla="*/ 327560 h 432525"/>
                  <a:gd name="connsiteX7" fmla="*/ 286584 w 432525"/>
                  <a:gd name="connsiteY7" fmla="*/ 222843 h 432525"/>
                  <a:gd name="connsiteX8" fmla="*/ 391300 w 432525"/>
                  <a:gd name="connsiteY8" fmla="*/ 118126 h 432525"/>
                  <a:gd name="connsiteX9" fmla="*/ 391300 w 432525"/>
                  <a:gd name="connsiteY9" fmla="*/ 54386 h 432525"/>
                  <a:gd name="connsiteX10" fmla="*/ 327560 w 432525"/>
                  <a:gd name="connsiteY10" fmla="*/ 54386 h 432525"/>
                  <a:gd name="connsiteX11" fmla="*/ 222843 w 432525"/>
                  <a:gd name="connsiteY11" fmla="*/ 159103 h 432525"/>
                  <a:gd name="connsiteX12" fmla="*/ 118126 w 432525"/>
                  <a:gd name="connsiteY12" fmla="*/ 54386 h 432525"/>
                  <a:gd name="connsiteX13" fmla="*/ 54386 w 432525"/>
                  <a:gd name="connsiteY13" fmla="*/ 54386 h 432525"/>
                  <a:gd name="connsiteX14" fmla="*/ 54386 w 432525"/>
                  <a:gd name="connsiteY14" fmla="*/ 118126 h 432525"/>
                  <a:gd name="connsiteX15" fmla="*/ 159103 w 432525"/>
                  <a:gd name="connsiteY15" fmla="*/ 222843 h 432525"/>
                  <a:gd name="connsiteX16" fmla="*/ 54386 w 432525"/>
                  <a:gd name="connsiteY16" fmla="*/ 327560 h 432525"/>
                  <a:gd name="connsiteX17" fmla="*/ 54386 w 432525"/>
                  <a:gd name="connsiteY17" fmla="*/ 391300 h 43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25" h="432525">
                    <a:moveTo>
                      <a:pt x="54386" y="391300"/>
                    </a:moveTo>
                    <a:cubicBezTo>
                      <a:pt x="63492" y="400406"/>
                      <a:pt x="74874" y="404959"/>
                      <a:pt x="86256" y="404959"/>
                    </a:cubicBezTo>
                    <a:cubicBezTo>
                      <a:pt x="97638" y="404959"/>
                      <a:pt x="109021" y="400406"/>
                      <a:pt x="118126" y="391300"/>
                    </a:cubicBezTo>
                    <a:lnTo>
                      <a:pt x="222843" y="286584"/>
                    </a:lnTo>
                    <a:lnTo>
                      <a:pt x="327560" y="391300"/>
                    </a:lnTo>
                    <a:cubicBezTo>
                      <a:pt x="345771" y="409512"/>
                      <a:pt x="373089" y="409512"/>
                      <a:pt x="391300" y="391300"/>
                    </a:cubicBezTo>
                    <a:cubicBezTo>
                      <a:pt x="409512" y="373089"/>
                      <a:pt x="409512" y="345771"/>
                      <a:pt x="391300" y="327560"/>
                    </a:cubicBezTo>
                    <a:lnTo>
                      <a:pt x="286584" y="222843"/>
                    </a:lnTo>
                    <a:lnTo>
                      <a:pt x="391300" y="118126"/>
                    </a:lnTo>
                    <a:cubicBezTo>
                      <a:pt x="409512" y="99915"/>
                      <a:pt x="409512" y="72597"/>
                      <a:pt x="391300" y="54386"/>
                    </a:cubicBezTo>
                    <a:cubicBezTo>
                      <a:pt x="373089" y="36174"/>
                      <a:pt x="345771" y="36174"/>
                      <a:pt x="327560" y="54386"/>
                    </a:cubicBezTo>
                    <a:lnTo>
                      <a:pt x="222843" y="159103"/>
                    </a:lnTo>
                    <a:lnTo>
                      <a:pt x="118126" y="54386"/>
                    </a:lnTo>
                    <a:cubicBezTo>
                      <a:pt x="99915" y="36174"/>
                      <a:pt x="72597" y="36174"/>
                      <a:pt x="54386" y="54386"/>
                    </a:cubicBezTo>
                    <a:cubicBezTo>
                      <a:pt x="36174" y="72597"/>
                      <a:pt x="36174" y="99915"/>
                      <a:pt x="54386" y="118126"/>
                    </a:cubicBezTo>
                    <a:lnTo>
                      <a:pt x="159103" y="222843"/>
                    </a:lnTo>
                    <a:lnTo>
                      <a:pt x="54386" y="327560"/>
                    </a:lnTo>
                    <a:cubicBezTo>
                      <a:pt x="36174" y="345771"/>
                      <a:pt x="36174" y="373089"/>
                      <a:pt x="54386" y="391300"/>
                    </a:cubicBezTo>
                    <a:close/>
                  </a:path>
                </a:pathLst>
              </a:custGeom>
              <a:grpFill/>
              <a:ln w="22721" cap="flat">
                <a:noFill/>
                <a:prstDash val="solid"/>
                <a:miter/>
              </a:ln>
            </p:spPr>
            <p:txBody>
              <a:bodyPr rtlCol="0" anchor="ctr"/>
              <a:lstStyle/>
              <a:p>
                <a:endParaRPr lang="en-US">
                  <a:solidFill>
                    <a:srgbClr val="000000"/>
                  </a:solidFill>
                </a:endParaRPr>
              </a:p>
            </p:txBody>
          </p:sp>
        </p:grpSp>
        <p:sp>
          <p:nvSpPr>
            <p:cNvPr id="12" name="TextBox 11">
              <a:extLst>
                <a:ext uri="{FF2B5EF4-FFF2-40B4-BE49-F238E27FC236}">
                  <a16:creationId xmlns:a16="http://schemas.microsoft.com/office/drawing/2014/main" id="{1B9AA3FC-6104-4737-B56C-2A4D198D484B}"/>
                </a:ext>
              </a:extLst>
            </p:cNvPr>
            <p:cNvSpPr txBox="1"/>
            <p:nvPr/>
          </p:nvSpPr>
          <p:spPr>
            <a:xfrm>
              <a:off x="5329808" y="154246"/>
              <a:ext cx="3744917" cy="307777"/>
            </a:xfrm>
            <a:prstGeom prst="rect">
              <a:avLst/>
            </a:prstGeom>
            <a:noFill/>
          </p:spPr>
          <p:txBody>
            <a:bodyPr wrap="square" rtlCol="0">
              <a:spAutoFit/>
            </a:bodyPr>
            <a:lstStyle/>
            <a:p>
              <a:pPr algn="r"/>
              <a:r>
                <a:rPr lang="en-US" sz="1400" dirty="0">
                  <a:solidFill>
                    <a:srgbClr val="FFFFFF"/>
                  </a:solidFill>
                  <a:latin typeface="Tw Cen MT" panose="020B0602020104020603" pitchFamily="34" charset="0"/>
                </a:rPr>
                <a:t>Tenant Facilities Management Services</a:t>
              </a:r>
            </a:p>
          </p:txBody>
        </p:sp>
      </p:grpSp>
      <p:sp>
        <p:nvSpPr>
          <p:cNvPr id="18" name="Text Placeholder 17">
            <a:extLst>
              <a:ext uri="{FF2B5EF4-FFF2-40B4-BE49-F238E27FC236}">
                <a16:creationId xmlns:a16="http://schemas.microsoft.com/office/drawing/2014/main" id="{DF5323C6-7C8F-4CD3-A59D-AE6E8CC8457B}"/>
              </a:ext>
            </a:extLst>
          </p:cNvPr>
          <p:cNvSpPr>
            <a:spLocks noGrp="1"/>
          </p:cNvSpPr>
          <p:nvPr>
            <p:ph type="body" sz="quarter" idx="10"/>
          </p:nvPr>
        </p:nvSpPr>
        <p:spPr>
          <a:xfrm>
            <a:off x="431372" y="869268"/>
            <a:ext cx="5495925" cy="989410"/>
          </a:xfrm>
        </p:spPr>
        <p:txBody>
          <a:bodyPr>
            <a:noAutofit/>
          </a:bodyPr>
          <a:lstStyle>
            <a:lvl1pPr marL="0" indent="0">
              <a:buNone/>
              <a:defRPr lang="en-US" sz="3200" b="1" kern="0" spc="-150" dirty="0" smtClean="0">
                <a:solidFill>
                  <a:schemeClr val="tx1">
                    <a:lumMod val="65000"/>
                    <a:lumOff val="35000"/>
                  </a:schemeClr>
                </a:solidFill>
                <a:latin typeface="Tw Cen MT" panose="020B0602020104020603" pitchFamily="34" charset="0"/>
                <a:ea typeface="+mj-ea"/>
                <a:cs typeface="Arial" pitchFamily="34" charset="0"/>
              </a:defRPr>
            </a:lvl1pPr>
            <a:lvl2pPr>
              <a:defRPr lang="en-US" sz="3200" b="1" kern="0" spc="-150" dirty="0" smtClean="0">
                <a:solidFill>
                  <a:schemeClr val="tx1">
                    <a:lumMod val="65000"/>
                    <a:lumOff val="35000"/>
                  </a:schemeClr>
                </a:solidFill>
                <a:latin typeface="Tw Cen MT" panose="020B0602020104020603" pitchFamily="34" charset="0"/>
                <a:ea typeface="+mj-ea"/>
                <a:cs typeface="Arial" pitchFamily="34" charset="0"/>
              </a:defRPr>
            </a:lvl2pPr>
            <a:lvl3pPr>
              <a:defRPr lang="en-US" sz="3200" b="1" kern="0" spc="-150" dirty="0" smtClean="0">
                <a:solidFill>
                  <a:schemeClr val="tx1">
                    <a:lumMod val="65000"/>
                    <a:lumOff val="35000"/>
                  </a:schemeClr>
                </a:solidFill>
                <a:latin typeface="Tw Cen MT" panose="020B0602020104020603" pitchFamily="34" charset="0"/>
                <a:ea typeface="+mj-ea"/>
                <a:cs typeface="Arial" pitchFamily="34" charset="0"/>
              </a:defRPr>
            </a:lvl3pPr>
            <a:lvl4pPr>
              <a:defRPr lang="en-US" sz="3200" b="1" kern="0" spc="-150" dirty="0" smtClean="0">
                <a:solidFill>
                  <a:schemeClr val="tx1">
                    <a:lumMod val="65000"/>
                    <a:lumOff val="35000"/>
                  </a:schemeClr>
                </a:solidFill>
                <a:latin typeface="Tw Cen MT" panose="020B0602020104020603" pitchFamily="34" charset="0"/>
                <a:ea typeface="+mj-ea"/>
                <a:cs typeface="Arial" pitchFamily="34" charset="0"/>
              </a:defRPr>
            </a:lvl4pPr>
            <a:lvl5pPr>
              <a:defRPr lang="en-US" sz="3200" b="1" kern="0" spc="-150" dirty="0">
                <a:solidFill>
                  <a:schemeClr val="tx1">
                    <a:lumMod val="65000"/>
                    <a:lumOff val="35000"/>
                  </a:schemeClr>
                </a:solidFill>
                <a:latin typeface="Tw Cen MT" panose="020B0602020104020603" pitchFamily="34" charset="0"/>
                <a:ea typeface="+mj-ea"/>
                <a:cs typeface="Arial" pitchFamily="34" charset="0"/>
              </a:defRPr>
            </a:lvl5pPr>
          </a:lstStyle>
          <a:p>
            <a:pPr lvl="0"/>
            <a:r>
              <a:rPr lang="en-US" dirty="0"/>
              <a:t>Edit Master text styles</a:t>
            </a:r>
          </a:p>
        </p:txBody>
      </p:sp>
    </p:spTree>
    <p:extLst>
      <p:ext uri="{BB962C8B-B14F-4D97-AF65-F5344CB8AC3E}">
        <p14:creationId xmlns:p14="http://schemas.microsoft.com/office/powerpoint/2010/main" val="445601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4" name="Title 10"/>
          <p:cNvSpPr>
            <a:spLocks noGrp="1"/>
          </p:cNvSpPr>
          <p:nvPr>
            <p:ph type="title" hasCustomPrompt="1"/>
          </p:nvPr>
        </p:nvSpPr>
        <p:spPr>
          <a:xfrm>
            <a:off x="631190" y="484897"/>
            <a:ext cx="10515600" cy="540311"/>
          </a:xfrm>
          <a:prstGeom prst="rect">
            <a:avLst/>
          </a:prstGeom>
        </p:spPr>
        <p:txBody>
          <a:bodyPr/>
          <a:lstStyle>
            <a:lvl1pPr>
              <a:defRPr sz="3200" spc="-80" baseline="0">
                <a:solidFill>
                  <a:schemeClr val="bg2">
                    <a:lumMod val="10000"/>
                  </a:schemeClr>
                </a:solidFill>
                <a:latin typeface="+mj-lt"/>
                <a:cs typeface="Segoe UI" panose="020B0502040204020203" pitchFamily="34" charset="0"/>
              </a:defRPr>
            </a:lvl1pPr>
          </a:lstStyle>
          <a:p>
            <a:r>
              <a:rPr lang="en-US"/>
              <a:t>Click to edit master title style</a:t>
            </a:r>
          </a:p>
        </p:txBody>
      </p:sp>
      <p:sp>
        <p:nvSpPr>
          <p:cNvPr id="16" name="Text Placeholder 15"/>
          <p:cNvSpPr>
            <a:spLocks noGrp="1"/>
          </p:cNvSpPr>
          <p:nvPr>
            <p:ph type="body" sz="quarter" idx="10" hasCustomPrompt="1"/>
          </p:nvPr>
        </p:nvSpPr>
        <p:spPr>
          <a:xfrm>
            <a:off x="560070" y="1257604"/>
            <a:ext cx="4705350" cy="314325"/>
          </a:xfrm>
          <a:prstGeom prst="rect">
            <a:avLst/>
          </a:prstGeom>
        </p:spPr>
        <p:txBody>
          <a:bodyPr vert="horz" lIns="0" tIns="0" rIns="0" bIns="0" numCol="1" rtlCol="0">
            <a:noAutofit/>
          </a:bodyPr>
          <a:lstStyle>
            <a:lvl1pPr>
              <a:defRPr lang="en-US" spc="-30" dirty="0">
                <a:solidFill>
                  <a:schemeClr val="accent6"/>
                </a:solidFill>
                <a:latin typeface="Segoe UI" panose="020B0502040204020203" pitchFamily="34" charset="0"/>
                <a:ea typeface="Calibri Light" charset="0"/>
                <a:cs typeface="Segoe UI" panose="020B0502040204020203" pitchFamily="34" charset="0"/>
              </a:defRPr>
            </a:lvl1pPr>
          </a:lstStyle>
          <a:p>
            <a:pPr lvl="0" eaLnBrk="0" fontAlgn="base" hangingPunct="0">
              <a:lnSpc>
                <a:spcPct val="100000"/>
              </a:lnSpc>
              <a:spcBef>
                <a:spcPct val="0"/>
              </a:spcBef>
              <a:spcAft>
                <a:spcPct val="0"/>
              </a:spcAft>
              <a:buClr>
                <a:schemeClr val="accent5"/>
              </a:buClr>
              <a:buSzPct val="75000"/>
            </a:pPr>
            <a:r>
              <a:rPr lang="en-US" sz="1200">
                <a:solidFill>
                  <a:schemeClr val="accent6"/>
                </a:solidFill>
                <a:latin typeface="Segoe UI" panose="020B0502040204020203" pitchFamily="34" charset="0"/>
                <a:ea typeface="Calibri Light" charset="0"/>
                <a:cs typeface="Segoe UI" panose="020B0502040204020203" pitchFamily="34" charset="0"/>
              </a:rPr>
              <a:t>Click to edit tagline</a:t>
            </a:r>
            <a:r>
              <a:rPr lang="en-US" sz="1200" baseline="0">
                <a:solidFill>
                  <a:schemeClr val="accent6"/>
                </a:solidFill>
                <a:latin typeface="Segoe UI" panose="020B0502040204020203" pitchFamily="34" charset="0"/>
                <a:ea typeface="Calibri Light" charset="0"/>
                <a:cs typeface="Segoe UI" panose="020B0502040204020203" pitchFamily="34" charset="0"/>
              </a:rPr>
              <a:t> description…</a:t>
            </a:r>
            <a:endParaRPr lang="en-US" sz="1200">
              <a:solidFill>
                <a:schemeClr val="accent6"/>
              </a:solidFill>
              <a:latin typeface="Segoe UI" panose="020B0502040204020203" pitchFamily="34" charset="0"/>
              <a:ea typeface="Calibri Light" charset="0"/>
              <a:cs typeface="Segoe UI" panose="020B0502040204020203" pitchFamily="34" charset="0"/>
            </a:endParaRPr>
          </a:p>
        </p:txBody>
      </p:sp>
      <p:sp>
        <p:nvSpPr>
          <p:cNvPr id="21" name="Text Placeholder 18"/>
          <p:cNvSpPr>
            <a:spLocks noGrp="1"/>
          </p:cNvSpPr>
          <p:nvPr>
            <p:ph type="body" sz="quarter" idx="11" hasCustomPrompt="1"/>
          </p:nvPr>
        </p:nvSpPr>
        <p:spPr>
          <a:xfrm>
            <a:off x="741045" y="402284"/>
            <a:ext cx="3685181" cy="253710"/>
          </a:xfrm>
          <a:prstGeom prst="rect">
            <a:avLst/>
          </a:prstGeom>
        </p:spPr>
        <p:txBody>
          <a:bodyPr vert="horz" lIns="0" tIns="0" rIns="0" bIns="0" rtlCol="0">
            <a:noAutofit/>
          </a:bodyPr>
          <a:lstStyle>
            <a:lvl1pPr>
              <a:defRPr lang="en-US" sz="900" kern="0" cap="all" spc="250" baseline="0" dirty="0">
                <a:solidFill>
                  <a:srgbClr val="9C9C9C"/>
                </a:solidFill>
                <a:latin typeface="Segoe UI Semilight" panose="020B0402040204020203" pitchFamily="34" charset="0"/>
                <a:ea typeface="Open Sans Light" panose="020B0306030504020204" pitchFamily="34" charset="0"/>
                <a:cs typeface="Segoe UI Semilight" panose="020B0402040204020203" pitchFamily="34" charset="0"/>
              </a:defRPr>
            </a:lvl1pPr>
          </a:lstStyle>
          <a:p>
            <a:pPr marL="228600" lvl="0" indent="-228600">
              <a:lnSpc>
                <a:spcPct val="90000"/>
              </a:lnSpc>
              <a:spcBef>
                <a:spcPts val="1000"/>
              </a:spcBef>
            </a:pPr>
            <a:r>
              <a:rPr lang="en-US">
                <a:solidFill>
                  <a:srgbClr val="9C9C9C"/>
                </a:solidFill>
                <a:latin typeface="Segoe UI Semilight" panose="020B0402040204020203" pitchFamily="34" charset="0"/>
                <a:cs typeface="Segoe UI Semilight" panose="020B0402040204020203" pitchFamily="34" charset="0"/>
              </a:rPr>
              <a:t>Mobilizing COVID-19 Rapid response Area</a:t>
            </a:r>
          </a:p>
        </p:txBody>
      </p:sp>
    </p:spTree>
    <p:extLst>
      <p:ext uri="{BB962C8B-B14F-4D97-AF65-F5344CB8AC3E}">
        <p14:creationId xmlns:p14="http://schemas.microsoft.com/office/powerpoint/2010/main" val="299974742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1490541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400323"/>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7699630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125596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5041769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95509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422010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024771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2676541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88502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33368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4537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26DA66C1-2C78-4776-B34D-B900153256A5}" type="slidenum">
              <a:rPr lang="en-US" altLang="en-US">
                <a:solidFill>
                  <a:srgbClr val="5B1A51"/>
                </a:solidFill>
              </a:rPr>
              <a:pPr>
                <a:defRPr/>
              </a:pPr>
              <a:t>‹#›</a:t>
            </a:fld>
            <a:endParaRPr lang="en-US" altLang="en-US">
              <a:solidFill>
                <a:srgbClr val="5B1A51"/>
              </a:solidFill>
            </a:endParaRPr>
          </a:p>
        </p:txBody>
      </p:sp>
      <p:sp>
        <p:nvSpPr>
          <p:cNvPr id="5" name="Title 1"/>
          <p:cNvSpPr>
            <a:spLocks noGrp="1"/>
          </p:cNvSpPr>
          <p:nvPr>
            <p:ph type="title"/>
          </p:nvPr>
        </p:nvSpPr>
        <p:spPr>
          <a:xfrm>
            <a:off x="914400" y="908720"/>
            <a:ext cx="10363200" cy="843880"/>
          </a:xfrm>
        </p:spPr>
        <p:txBody>
          <a:bodyPr/>
          <a:lstStyle/>
          <a:p>
            <a:r>
              <a:rPr lang="en-US"/>
              <a:t>Click to edit Master title style</a:t>
            </a:r>
          </a:p>
        </p:txBody>
      </p:sp>
    </p:spTree>
    <p:extLst>
      <p:ext uri="{BB962C8B-B14F-4D97-AF65-F5344CB8AC3E}">
        <p14:creationId xmlns:p14="http://schemas.microsoft.com/office/powerpoint/2010/main" val="41448093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81349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875326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36401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31799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0623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856912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8062769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973607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555893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1833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Small Four Icon Layou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EBD1B75-AA83-9347-963D-827679CB41D3}"/>
              </a:ext>
            </a:extLst>
          </p:cNvPr>
          <p:cNvSpPr>
            <a:spLocks noGrp="1"/>
          </p:cNvSpPr>
          <p:nvPr>
            <p:ph type="sldNum" sz="quarter" idx="12"/>
          </p:nvPr>
        </p:nvSpPr>
        <p:spPr>
          <a:xfrm>
            <a:off x="8901112" y="6456366"/>
            <a:ext cx="2743200" cy="247541"/>
          </a:xfrm>
          <a:prstGeom prst="rect">
            <a:avLst/>
          </a:prstGeom>
        </p:spPr>
        <p:txBody>
          <a:bodyPr/>
          <a:lstStyle/>
          <a:p>
            <a:fld id="{FBBDB041-EBC2-4440-B05F-7E65F943D643}" type="slidenum">
              <a:rPr lang="en-US">
                <a:solidFill>
                  <a:srgbClr val="000000"/>
                </a:solidFill>
              </a:rPr>
              <a:pPr/>
              <a:t>‹#›</a:t>
            </a:fld>
            <a:endParaRPr lang="en-US" dirty="0">
              <a:solidFill>
                <a:srgbClr val="000000"/>
              </a:solidFill>
            </a:endParaRPr>
          </a:p>
        </p:txBody>
      </p:sp>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4">
            <a:extLst>
              <a:ext uri="{FF2B5EF4-FFF2-40B4-BE49-F238E27FC236}">
                <a16:creationId xmlns:a16="http://schemas.microsoft.com/office/drawing/2014/main" id="{FC9C42F6-418B-564A-8B49-BA5C3DE05D79}"/>
              </a:ext>
            </a:extLst>
          </p:cNvPr>
          <p:cNvSpPr>
            <a:spLocks noGrp="1"/>
          </p:cNvSpPr>
          <p:nvPr>
            <p:ph type="body" sz="quarter" idx="30"/>
          </p:nvPr>
        </p:nvSpPr>
        <p:spPr>
          <a:xfrm>
            <a:off x="528638" y="6456366"/>
            <a:ext cx="6551612" cy="211684"/>
          </a:xfrm>
        </p:spPr>
        <p:txBody>
          <a:bodyPr>
            <a:normAutofit/>
          </a:bodyPr>
          <a:lstStyle>
            <a:lvl1pPr marL="0" indent="0">
              <a:lnSpc>
                <a:spcPct val="100000"/>
              </a:lnSpc>
              <a:buNone/>
              <a:defRPr sz="800"/>
            </a:lvl1pPr>
            <a:lvl2pPr marL="457200" indent="0">
              <a:buNone/>
              <a:defRPr/>
            </a:lvl2pPr>
          </a:lstStyle>
          <a:p>
            <a:pPr lvl="0"/>
            <a:r>
              <a:rPr lang="en-US" dirty="0"/>
              <a:t>Edit Master text styles</a:t>
            </a:r>
          </a:p>
        </p:txBody>
      </p:sp>
      <p:sp>
        <p:nvSpPr>
          <p:cNvPr id="32" name="Text Placeholder 6">
            <a:extLst>
              <a:ext uri="{FF2B5EF4-FFF2-40B4-BE49-F238E27FC236}">
                <a16:creationId xmlns:a16="http://schemas.microsoft.com/office/drawing/2014/main" id="{B313E449-AF87-2545-978C-35A6F4CF96C4}"/>
              </a:ext>
            </a:extLst>
          </p:cNvPr>
          <p:cNvSpPr>
            <a:spLocks noGrp="1"/>
          </p:cNvSpPr>
          <p:nvPr>
            <p:ph type="body" sz="quarter" idx="14"/>
          </p:nvPr>
        </p:nvSpPr>
        <p:spPr>
          <a:xfrm>
            <a:off x="528638" y="200025"/>
            <a:ext cx="2428875" cy="236533"/>
          </a:xfrm>
        </p:spPr>
        <p:txBody>
          <a:bodyPr>
            <a:normAutofit/>
          </a:bodyPr>
          <a:lstStyle>
            <a:lvl1pPr marL="0" indent="0" algn="l">
              <a:lnSpc>
                <a:spcPct val="100000"/>
              </a:lnSpc>
              <a:buNone/>
              <a:defRPr sz="800"/>
            </a:lvl1pPr>
          </a:lstStyle>
          <a:p>
            <a:pPr lvl="0"/>
            <a:r>
              <a:rPr lang="en-US" dirty="0"/>
              <a:t>Edit Master text styles</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970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38304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8947201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175388"/>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0487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26DA66C1-2C78-4776-B34D-B900153256A5}" type="slidenum">
              <a:rPr lang="en-US" altLang="en-US">
                <a:solidFill>
                  <a:srgbClr val="5B1A51"/>
                </a:solidFill>
              </a:rPr>
              <a:pPr>
                <a:defRPr/>
              </a:pPr>
              <a:t>‹#›</a:t>
            </a:fld>
            <a:endParaRPr lang="en-US" altLang="en-US">
              <a:solidFill>
                <a:srgbClr val="5B1A51"/>
              </a:solidFill>
            </a:endParaRPr>
          </a:p>
        </p:txBody>
      </p:sp>
      <p:sp>
        <p:nvSpPr>
          <p:cNvPr id="5" name="Title 1"/>
          <p:cNvSpPr>
            <a:spLocks noGrp="1"/>
          </p:cNvSpPr>
          <p:nvPr>
            <p:ph type="title"/>
          </p:nvPr>
        </p:nvSpPr>
        <p:spPr>
          <a:xfrm>
            <a:off x="914400" y="908720"/>
            <a:ext cx="10363200" cy="843880"/>
          </a:xfrm>
        </p:spPr>
        <p:txBody>
          <a:bodyPr/>
          <a:lstStyle/>
          <a:p>
            <a:r>
              <a:rPr lang="en-US"/>
              <a:t>Click to edit Master title style</a:t>
            </a:r>
          </a:p>
        </p:txBody>
      </p:sp>
    </p:spTree>
    <p:extLst>
      <p:ext uri="{BB962C8B-B14F-4D97-AF65-F5344CB8AC3E}">
        <p14:creationId xmlns:p14="http://schemas.microsoft.com/office/powerpoint/2010/main" val="13762252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402323356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CDBB-3E6C-46A1-856B-F1C4F622E7F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B55BCD-2C63-42A0-BC76-27E1D1D6F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2961C3-A24A-4072-8690-7F8A3A29A2D3}"/>
              </a:ext>
            </a:extLst>
          </p:cNvPr>
          <p:cNvSpPr>
            <a:spLocks noGrp="1"/>
          </p:cNvSpPr>
          <p:nvPr>
            <p:ph type="dt" sz="half" idx="10"/>
          </p:nvPr>
        </p:nvSpPr>
        <p:spPr>
          <a:xfrm>
            <a:off x="609600" y="6356352"/>
            <a:ext cx="2844800" cy="365125"/>
          </a:xfrm>
          <a:prstGeom prst="rect">
            <a:avLst/>
          </a:prstGeom>
        </p:spPr>
        <p:txBody>
          <a:bodyPr/>
          <a:lstStyle/>
          <a:p>
            <a:endParaRPr lang="en-CA" dirty="0">
              <a:solidFill>
                <a:srgbClr val="000000"/>
              </a:solidFill>
            </a:endParaRPr>
          </a:p>
        </p:txBody>
      </p:sp>
      <p:sp>
        <p:nvSpPr>
          <p:cNvPr id="5" name="Footer Placeholder 4">
            <a:extLst>
              <a:ext uri="{FF2B5EF4-FFF2-40B4-BE49-F238E27FC236}">
                <a16:creationId xmlns:a16="http://schemas.microsoft.com/office/drawing/2014/main" id="{6FB2E1FD-36CD-4CF4-AA30-AE9E967F3626}"/>
              </a:ext>
            </a:extLst>
          </p:cNvPr>
          <p:cNvSpPr>
            <a:spLocks noGrp="1"/>
          </p:cNvSpPr>
          <p:nvPr>
            <p:ph type="ftr" sz="quarter" idx="11"/>
          </p:nvPr>
        </p:nvSpPr>
        <p:spPr>
          <a:xfrm>
            <a:off x="4165600" y="6356352"/>
            <a:ext cx="3860800" cy="365125"/>
          </a:xfrm>
          <a:prstGeom prst="rect">
            <a:avLst/>
          </a:prstGeom>
        </p:spPr>
        <p:txBody>
          <a:bodyPr/>
          <a:lstStyle/>
          <a:p>
            <a:endParaRPr lang="en-CA" dirty="0">
              <a:solidFill>
                <a:srgbClr val="000000"/>
              </a:solidFill>
            </a:endParaRPr>
          </a:p>
        </p:txBody>
      </p:sp>
      <p:sp>
        <p:nvSpPr>
          <p:cNvPr id="6" name="Slide Number Placeholder 5">
            <a:extLst>
              <a:ext uri="{FF2B5EF4-FFF2-40B4-BE49-F238E27FC236}">
                <a16:creationId xmlns:a16="http://schemas.microsoft.com/office/drawing/2014/main" id="{E46CE123-B385-4407-93CA-FBF9E9C245A9}"/>
              </a:ext>
            </a:extLst>
          </p:cNvPr>
          <p:cNvSpPr>
            <a:spLocks noGrp="1"/>
          </p:cNvSpPr>
          <p:nvPr>
            <p:ph type="sldNum" sz="quarter" idx="12"/>
          </p:nvPr>
        </p:nvSpPr>
        <p:spPr>
          <a:xfrm>
            <a:off x="8737600" y="6356352"/>
            <a:ext cx="2844800" cy="365125"/>
          </a:xfrm>
          <a:prstGeom prst="rect">
            <a:avLst/>
          </a:prstGeom>
        </p:spPr>
        <p:txBody>
          <a:bodyPr/>
          <a:lstStyle/>
          <a:p>
            <a:fld id="{9EF731D2-3804-4D75-AFD1-6954DB8D479E}" type="slidenum">
              <a:rPr lang="en-CA" smtClean="0">
                <a:solidFill>
                  <a:srgbClr val="000000"/>
                </a:solidFill>
              </a:rPr>
              <a:pPr/>
              <a:t>‹#›</a:t>
            </a:fld>
            <a:endParaRPr lang="en-CA" dirty="0">
              <a:solidFill>
                <a:srgbClr val="000000"/>
              </a:solidFill>
            </a:endParaRPr>
          </a:p>
        </p:txBody>
      </p:sp>
    </p:spTree>
    <p:extLst>
      <p:ext uri="{BB962C8B-B14F-4D97-AF65-F5344CB8AC3E}">
        <p14:creationId xmlns:p14="http://schemas.microsoft.com/office/powerpoint/2010/main" val="219050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normAutofit/>
          </a:bodyPr>
          <a:lstStyle>
            <a:lvl1pPr>
              <a:defRPr sz="4267" b="0" i="0">
                <a:solidFill>
                  <a:schemeClr val="bg1"/>
                </a:solidFill>
                <a:latin typeface="Frutiger LT Pro 65 Bold"/>
                <a:cs typeface="Frutiger LT Pro 65 Bold"/>
              </a:defRPr>
            </a:lvl1p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lnSpc>
                <a:spcPts val="3733"/>
              </a:lnSpc>
              <a:spcBef>
                <a:spcPts val="0"/>
              </a:spcBef>
              <a:buNone/>
              <a:defRPr sz="2933" b="0" i="0">
                <a:solidFill>
                  <a:srgbClr val="FFFFFF"/>
                </a:solidFill>
                <a:latin typeface="Frutiger LT Pro 45 Light"/>
                <a:cs typeface="Frutiger LT Pro 45 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133287825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60753737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a:t>Edit Master text styles</a:t>
            </a:r>
          </a:p>
        </p:txBody>
      </p:sp>
    </p:spTree>
    <p:extLst>
      <p:ext uri="{BB962C8B-B14F-4D97-AF65-F5344CB8AC3E}">
        <p14:creationId xmlns:p14="http://schemas.microsoft.com/office/powerpoint/2010/main" val="2655352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89098576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2212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a:p>
          <a:p>
            <a:endParaRPr lang="en-US"/>
          </a:p>
          <a:p>
            <a:endParaRPr lang="en-US"/>
          </a:p>
          <a:p>
            <a:endParaRPr lang="en-US"/>
          </a:p>
          <a:p>
            <a:endParaRPr lang="en-US"/>
          </a:p>
          <a:p>
            <a:endParaRPr lang="en-US"/>
          </a:p>
          <a:p>
            <a:endParaRPr lang="en-US"/>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2499923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922418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4995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112074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823279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787242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970942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39075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975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0078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234614884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666833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4241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441935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441603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11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756838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06319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26537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007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8183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5621272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00286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Large Three icon layout with testmonial">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a:p>
        </p:txBody>
      </p:sp>
      <p:sp>
        <p:nvSpPr>
          <p:cNvPr id="21"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a:p>
        </p:txBody>
      </p:sp>
      <p:sp>
        <p:nvSpPr>
          <p:cNvPr id="22"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49567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49567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675243"/>
            <a:ext cx="3543300" cy="455102"/>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7"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606537"/>
            <a:ext cx="3543300" cy="380630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186846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_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2" name="Text Placeholder 6">
            <a:extLst>
              <a:ext uri="{FF2B5EF4-FFF2-40B4-BE49-F238E27FC236}">
                <a16:creationId xmlns:a16="http://schemas.microsoft.com/office/drawing/2014/main" id="{B313E449-AF87-2545-978C-35A6F4CF96C4}"/>
              </a:ext>
            </a:extLst>
          </p:cNvPr>
          <p:cNvSpPr>
            <a:spLocks noGrp="1"/>
          </p:cNvSpPr>
          <p:nvPr>
            <p:ph type="body" sz="quarter" idx="14"/>
          </p:nvPr>
        </p:nvSpPr>
        <p:spPr>
          <a:xfrm>
            <a:off x="528638" y="200025"/>
            <a:ext cx="2428875" cy="236533"/>
          </a:xfrm>
        </p:spPr>
        <p:txBody>
          <a:bodyPr>
            <a:normAutofit/>
          </a:bodyPr>
          <a:lstStyle>
            <a:lvl1pPr marL="0" indent="0" algn="l">
              <a:lnSpc>
                <a:spcPct val="100000"/>
              </a:lnSpc>
              <a:buNone/>
              <a:defRPr sz="800"/>
            </a:lvl1pPr>
          </a:lstStyle>
          <a:p>
            <a:pPr lvl="0"/>
            <a:r>
              <a:rPr lang="en-US"/>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0010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7" name="Object 6"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4639262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485094" y="3622894"/>
            <a:ext cx="11115674" cy="939581"/>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463322" y="2085280"/>
            <a:ext cx="11115674" cy="1621662"/>
          </a:xfrm>
        </p:spPr>
        <p:txBody>
          <a:bodyPr anchor="b">
            <a:normAutofit/>
          </a:bodyPr>
          <a:lstStyle>
            <a:lvl1pPr marL="0" indent="0">
              <a:buNone/>
              <a:defRPr sz="6600" b="1"/>
            </a:lvl1pPr>
          </a:lstStyle>
          <a:p>
            <a:pPr lvl="0"/>
            <a:r>
              <a:rPr lang="en-US"/>
              <a:t>Edit Master text styles</a:t>
            </a:r>
          </a:p>
        </p:txBody>
      </p:sp>
    </p:spTree>
    <p:extLst>
      <p:ext uri="{BB962C8B-B14F-4D97-AF65-F5344CB8AC3E}">
        <p14:creationId xmlns:p14="http://schemas.microsoft.com/office/powerpoint/2010/main" val="353687016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09623"/>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09623"/>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2"/>
            <a:ext cx="5434841" cy="835027"/>
          </a:xfrm>
        </p:spPr>
        <p:txBody>
          <a:bodyPr anchor="b">
            <a:normAutofit/>
          </a:bodyPr>
          <a:lstStyle>
            <a:lvl1pPr>
              <a:defRPr sz="2000"/>
            </a:lvl1pPr>
          </a:lstStyle>
          <a:p>
            <a:r>
              <a:rPr lang="en-US"/>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4"/>
            <a:ext cx="5327650" cy="835025"/>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91028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Small Two icon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95834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49567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49567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761621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1272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Large photography or infographic">
    <p:spTree>
      <p:nvGrpSpPr>
        <p:cNvPr id="1" name=""/>
        <p:cNvGrpSpPr/>
        <p:nvPr/>
      </p:nvGrpSpPr>
      <p:grpSpPr>
        <a:xfrm>
          <a:off x="0" y="0"/>
          <a:ext cx="0" cy="0"/>
          <a:chOff x="0" y="0"/>
          <a:chExt cx="0" cy="0"/>
        </a:xfrm>
      </p:grpSpPr>
      <p:sp>
        <p:nvSpPr>
          <p:cNvPr id="3" name="Picture Placeholder 2"/>
          <p:cNvSpPr>
            <a:spLocks noGrp="1"/>
          </p:cNvSpPr>
          <p:nvPr>
            <p:ph type="pic" sz="quarter" idx="16"/>
          </p:nvPr>
        </p:nvSpPr>
        <p:spPr>
          <a:xfrm>
            <a:off x="0" y="655981"/>
            <a:ext cx="12192000" cy="4776706"/>
          </a:xfrm>
        </p:spPr>
        <p:txBody>
          <a:bodyPr/>
          <a:lstStyle/>
          <a:p>
            <a:endParaRPr lang="en-US"/>
          </a:p>
        </p:txBody>
      </p:sp>
      <p:sp>
        <p:nvSpPr>
          <p:cNvPr id="6"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950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13706640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Content with Caption on Left">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3676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Wide content with caption on left">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719130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631697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2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30634"/>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251946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208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1"/>
            <a:ext cx="3355354" cy="4135313"/>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69210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solidFill>
                  <a:schemeClr val="bg1"/>
                </a:solidFill>
              </a:defRPr>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164955818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_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2581275"/>
            <a:ext cx="8291512" cy="1798749"/>
          </a:xfrm>
        </p:spPr>
        <p:txBody>
          <a:bodyPr anchor="b">
            <a:noAutofit/>
          </a:bodyPr>
          <a:lstStyle>
            <a:lvl1pPr>
              <a:defRPr sz="4400">
                <a:solidFill>
                  <a:schemeClr val="accent1"/>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4638674"/>
            <a:ext cx="8291511" cy="942975"/>
          </a:xfrm>
        </p:spPr>
        <p:txBody>
          <a:bodyPr>
            <a:noAutofit/>
          </a:bodyPr>
          <a:lstStyle>
            <a:lvl1pPr marL="0" indent="0">
              <a:lnSpc>
                <a:spcPct val="100000"/>
              </a:lnSpc>
              <a:buNone/>
              <a:defRPr sz="2000" b="1">
                <a:solidFill>
                  <a:schemeClr val="tx1">
                    <a:lumMod val="75000"/>
                    <a:lumOff val="25000"/>
                  </a:schemeClr>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86684" y="865239"/>
            <a:ext cx="3205316" cy="5992761"/>
          </a:xfrm>
          <a:prstGeom prst="rect">
            <a:avLst/>
          </a:prstGeom>
        </p:spPr>
      </p:pic>
    </p:spTree>
    <p:extLst>
      <p:ext uri="{BB962C8B-B14F-4D97-AF65-F5344CB8AC3E}">
        <p14:creationId xmlns:p14="http://schemas.microsoft.com/office/powerpoint/2010/main" val="146267567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3_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42924" y="2581155"/>
            <a:ext cx="10464600" cy="1883900"/>
          </a:xfrm>
        </p:spPr>
        <p:txBody>
          <a:bodyPr anchor="ctr">
            <a:noAutofit/>
          </a:bodyPr>
          <a:lstStyle>
            <a:lvl1pPr>
              <a:defRPr sz="4800">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326690106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_Title &amp;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283330"/>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4068165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52684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3_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28000" y="651600"/>
            <a:ext cx="11136000" cy="757255"/>
          </a:xfrm>
          <a:prstGeom prst="rect">
            <a:avLst/>
          </a:prstGeom>
        </p:spPr>
        <p:txBody>
          <a:bodyPr lIns="0" tIns="0" rIns="0" bIns="0">
            <a:noAutofit/>
          </a:bodyPr>
          <a:lstStyle>
            <a:lvl1pPr marL="0" indent="0">
              <a:buNone/>
              <a:defRPr sz="2000" b="0">
                <a:solidFill>
                  <a:srgbClr val="575757"/>
                </a:solidFill>
              </a:defRPr>
            </a:lvl1pPr>
          </a:lstStyle>
          <a:p>
            <a:pPr lvl="0"/>
            <a:r>
              <a:rPr lang="en-CA" noProof="0"/>
              <a:t>Click to add subtitle</a:t>
            </a:r>
          </a:p>
        </p:txBody>
      </p:sp>
      <p:sp>
        <p:nvSpPr>
          <p:cNvPr id="11" name="Title Placeholder 1"/>
          <p:cNvSpPr>
            <a:spLocks noGrp="1"/>
          </p:cNvSpPr>
          <p:nvPr>
            <p:ph type="title" hasCustomPrompt="1"/>
          </p:nvPr>
        </p:nvSpPr>
        <p:spPr>
          <a:xfrm>
            <a:off x="528000" y="295683"/>
            <a:ext cx="11136000" cy="469492"/>
          </a:xfrm>
          <a:prstGeom prst="rect">
            <a:avLst/>
          </a:prstGeom>
        </p:spPr>
        <p:txBody>
          <a:bodyPr vert="horz" lIns="0" tIns="0" rIns="0" bIns="0" rtlCol="0" anchor="t" anchorCtr="0">
            <a:noAutofit/>
          </a:bodyPr>
          <a:lstStyle>
            <a:lvl1pPr>
              <a:defRPr/>
            </a:lvl1pPr>
          </a:lstStyle>
          <a:p>
            <a:r>
              <a:rPr lang="en-CA" noProof="0"/>
              <a:t>Click to add title</a:t>
            </a:r>
          </a:p>
        </p:txBody>
      </p:sp>
    </p:spTree>
    <p:extLst>
      <p:ext uri="{BB962C8B-B14F-4D97-AF65-F5344CB8AC3E}">
        <p14:creationId xmlns:p14="http://schemas.microsoft.com/office/powerpoint/2010/main" val="4283708152"/>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4_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a:solidFill>
                <a:srgbClr val="000000"/>
              </a:solidFill>
            </a:endParaRPr>
          </a:p>
        </p:txBody>
      </p:sp>
      <p:sp>
        <p:nvSpPr>
          <p:cNvPr id="14"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lvl1pPr>
              <a:defRPr/>
            </a:lvl1pPr>
          </a:lstStyle>
          <a:p>
            <a:endParaRPr lang="en-US"/>
          </a:p>
          <a:p>
            <a:endParaRPr lang="en-US"/>
          </a:p>
          <a:p>
            <a:endParaRPr lang="en-US"/>
          </a:p>
          <a:p>
            <a:endParaRPr lang="en-US"/>
          </a:p>
          <a:p>
            <a:endParaRPr lang="en-US"/>
          </a:p>
          <a:p>
            <a:endParaRPr lang="en-US"/>
          </a:p>
          <a:p>
            <a:r>
              <a:rPr lang="en-US"/>
              <a:t>Audience:</a:t>
            </a:r>
          </a:p>
        </p:txBody>
      </p:sp>
    </p:spTree>
    <p:extLst>
      <p:ext uri="{BB962C8B-B14F-4D97-AF65-F5344CB8AC3E}">
        <p14:creationId xmlns:p14="http://schemas.microsoft.com/office/powerpoint/2010/main" val="144108406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solidFill>
                  <a:srgbClr val="000000"/>
                </a:solidFill>
              </a:rPr>
              <a:pPr algn="r"/>
              <a:t>‹#›</a:t>
            </a:fld>
            <a:endParaRPr lang="en">
              <a:solidFill>
                <a:srgbClr val="000000"/>
              </a:solidFill>
            </a:endParaRPr>
          </a:p>
        </p:txBody>
      </p:sp>
    </p:spTree>
    <p:extLst>
      <p:ext uri="{BB962C8B-B14F-4D97-AF65-F5344CB8AC3E}">
        <p14:creationId xmlns:p14="http://schemas.microsoft.com/office/powerpoint/2010/main" val="20339225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1589108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1631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654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13837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03796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00345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95159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858914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10387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7540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671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024891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2160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64942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21615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04475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95015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71434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06523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14555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2447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49822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720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818756"/>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2897550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CDBB-3E6C-46A1-856B-F1C4F622E7F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B55BCD-2C63-42A0-BC76-27E1D1D6F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2961C3-A24A-4072-8690-7F8A3A29A2D3}"/>
              </a:ext>
            </a:extLst>
          </p:cNvPr>
          <p:cNvSpPr>
            <a:spLocks noGrp="1"/>
          </p:cNvSpPr>
          <p:nvPr>
            <p:ph type="dt" sz="half" idx="10"/>
          </p:nvPr>
        </p:nvSpPr>
        <p:spPr>
          <a:xfrm>
            <a:off x="609600" y="6356352"/>
            <a:ext cx="2844800" cy="365125"/>
          </a:xfrm>
          <a:prstGeom prst="rect">
            <a:avLst/>
          </a:prstGeom>
        </p:spPr>
        <p:txBody>
          <a:bodyPr/>
          <a:lstStyle/>
          <a:p>
            <a:endParaRPr lang="en-CA" dirty="0">
              <a:solidFill>
                <a:srgbClr val="000000"/>
              </a:solidFill>
            </a:endParaRPr>
          </a:p>
        </p:txBody>
      </p:sp>
      <p:sp>
        <p:nvSpPr>
          <p:cNvPr id="5" name="Footer Placeholder 4">
            <a:extLst>
              <a:ext uri="{FF2B5EF4-FFF2-40B4-BE49-F238E27FC236}">
                <a16:creationId xmlns:a16="http://schemas.microsoft.com/office/drawing/2014/main" id="{6FB2E1FD-36CD-4CF4-AA30-AE9E967F3626}"/>
              </a:ext>
            </a:extLst>
          </p:cNvPr>
          <p:cNvSpPr>
            <a:spLocks noGrp="1"/>
          </p:cNvSpPr>
          <p:nvPr>
            <p:ph type="ftr" sz="quarter" idx="11"/>
          </p:nvPr>
        </p:nvSpPr>
        <p:spPr>
          <a:xfrm>
            <a:off x="4165600" y="6356352"/>
            <a:ext cx="3860800" cy="365125"/>
          </a:xfrm>
          <a:prstGeom prst="rect">
            <a:avLst/>
          </a:prstGeom>
        </p:spPr>
        <p:txBody>
          <a:bodyPr/>
          <a:lstStyle/>
          <a:p>
            <a:endParaRPr lang="en-CA" dirty="0">
              <a:solidFill>
                <a:srgbClr val="000000"/>
              </a:solidFill>
            </a:endParaRPr>
          </a:p>
        </p:txBody>
      </p:sp>
      <p:sp>
        <p:nvSpPr>
          <p:cNvPr id="6" name="Slide Number Placeholder 5">
            <a:extLst>
              <a:ext uri="{FF2B5EF4-FFF2-40B4-BE49-F238E27FC236}">
                <a16:creationId xmlns:a16="http://schemas.microsoft.com/office/drawing/2014/main" id="{E46CE123-B385-4407-93CA-FBF9E9C245A9}"/>
              </a:ext>
            </a:extLst>
          </p:cNvPr>
          <p:cNvSpPr>
            <a:spLocks noGrp="1"/>
          </p:cNvSpPr>
          <p:nvPr>
            <p:ph type="sldNum" sz="quarter" idx="12"/>
          </p:nvPr>
        </p:nvSpPr>
        <p:spPr>
          <a:xfrm>
            <a:off x="8737600" y="6356352"/>
            <a:ext cx="2844800" cy="365125"/>
          </a:xfrm>
          <a:prstGeom prst="rect">
            <a:avLst/>
          </a:prstGeom>
        </p:spPr>
        <p:txBody>
          <a:bodyPr/>
          <a:lstStyle/>
          <a:p>
            <a:fld id="{9EF731D2-3804-4D75-AFD1-6954DB8D479E}" type="slidenum">
              <a:rPr lang="en-CA">
                <a:solidFill>
                  <a:srgbClr val="000000"/>
                </a:solidFill>
              </a:rPr>
              <a:pPr/>
              <a:t>‹#›</a:t>
            </a:fld>
            <a:endParaRPr lang="en-CA" dirty="0">
              <a:solidFill>
                <a:srgbClr val="000000"/>
              </a:solidFill>
            </a:endParaRPr>
          </a:p>
        </p:txBody>
      </p:sp>
    </p:spTree>
    <p:extLst>
      <p:ext uri="{BB962C8B-B14F-4D97-AF65-F5344CB8AC3E}">
        <p14:creationId xmlns:p14="http://schemas.microsoft.com/office/powerpoint/2010/main" val="76654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normAutofit/>
          </a:bodyPr>
          <a:lstStyle>
            <a:lvl1pPr>
              <a:defRPr sz="4267" b="0" i="0">
                <a:solidFill>
                  <a:schemeClr val="bg1"/>
                </a:solidFill>
                <a:latin typeface="Frutiger LT Pro 65 Bold"/>
                <a:cs typeface="Frutiger LT Pro 65 Bold"/>
              </a:defRPr>
            </a:lvl1p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lnSpc>
                <a:spcPts val="3733"/>
              </a:lnSpc>
              <a:spcBef>
                <a:spcPts val="0"/>
              </a:spcBef>
              <a:buNone/>
              <a:defRPr sz="2933" b="0" i="0">
                <a:solidFill>
                  <a:srgbClr val="FFFFFF"/>
                </a:solidFill>
                <a:latin typeface="Frutiger LT Pro 45 Light"/>
                <a:cs typeface="Frutiger LT Pro 45 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1526665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26DA66C1-2C78-4776-B34D-B900153256A5}" type="slidenum">
              <a:rPr lang="en-US" altLang="en-US">
                <a:solidFill>
                  <a:srgbClr val="5B1A51"/>
                </a:solidFill>
              </a:rPr>
              <a:pPr>
                <a:defRPr/>
              </a:pPr>
              <a:t>‹#›</a:t>
            </a:fld>
            <a:endParaRPr lang="en-US" altLang="en-US">
              <a:solidFill>
                <a:srgbClr val="5B1A51"/>
              </a:solidFill>
            </a:endParaRPr>
          </a:p>
        </p:txBody>
      </p:sp>
      <p:sp>
        <p:nvSpPr>
          <p:cNvPr id="5" name="Title 1"/>
          <p:cNvSpPr>
            <a:spLocks noGrp="1"/>
          </p:cNvSpPr>
          <p:nvPr>
            <p:ph type="title"/>
          </p:nvPr>
        </p:nvSpPr>
        <p:spPr>
          <a:xfrm>
            <a:off x="914400" y="908720"/>
            <a:ext cx="10363200" cy="843880"/>
          </a:xfrm>
        </p:spPr>
        <p:txBody>
          <a:bodyPr/>
          <a:lstStyle/>
          <a:p>
            <a:r>
              <a:rPr lang="en-US"/>
              <a:t>Click to edit Master title style</a:t>
            </a:r>
          </a:p>
        </p:txBody>
      </p:sp>
    </p:spTree>
    <p:extLst>
      <p:ext uri="{BB962C8B-B14F-4D97-AF65-F5344CB8AC3E}">
        <p14:creationId xmlns:p14="http://schemas.microsoft.com/office/powerpoint/2010/main" val="326215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Small Four Icon Layou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EBD1B75-AA83-9347-963D-827679CB41D3}"/>
              </a:ext>
            </a:extLst>
          </p:cNvPr>
          <p:cNvSpPr>
            <a:spLocks noGrp="1"/>
          </p:cNvSpPr>
          <p:nvPr>
            <p:ph type="sldNum" sz="quarter" idx="12"/>
          </p:nvPr>
        </p:nvSpPr>
        <p:spPr>
          <a:xfrm>
            <a:off x="8901112" y="6456366"/>
            <a:ext cx="2743200" cy="247541"/>
          </a:xfrm>
          <a:prstGeom prst="rect">
            <a:avLst/>
          </a:prstGeom>
        </p:spPr>
        <p:txBody>
          <a:bodyPr/>
          <a:lstStyle/>
          <a:p>
            <a:fld id="{FBBDB041-EBC2-4440-B05F-7E65F943D643}" type="slidenum">
              <a:rPr lang="en-US">
                <a:solidFill>
                  <a:srgbClr val="000000"/>
                </a:solidFill>
              </a:rPr>
              <a:pPr/>
              <a:t>‹#›</a:t>
            </a:fld>
            <a:endParaRPr lang="en-US" dirty="0">
              <a:solidFill>
                <a:srgbClr val="000000"/>
              </a:solidFill>
            </a:endParaRPr>
          </a:p>
        </p:txBody>
      </p:sp>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4">
            <a:extLst>
              <a:ext uri="{FF2B5EF4-FFF2-40B4-BE49-F238E27FC236}">
                <a16:creationId xmlns:a16="http://schemas.microsoft.com/office/drawing/2014/main" id="{FC9C42F6-418B-564A-8B49-BA5C3DE05D79}"/>
              </a:ext>
            </a:extLst>
          </p:cNvPr>
          <p:cNvSpPr>
            <a:spLocks noGrp="1"/>
          </p:cNvSpPr>
          <p:nvPr>
            <p:ph type="body" sz="quarter" idx="30"/>
          </p:nvPr>
        </p:nvSpPr>
        <p:spPr>
          <a:xfrm>
            <a:off x="528638" y="6456366"/>
            <a:ext cx="6551612" cy="211684"/>
          </a:xfrm>
        </p:spPr>
        <p:txBody>
          <a:bodyPr>
            <a:normAutofit/>
          </a:bodyPr>
          <a:lstStyle>
            <a:lvl1pPr marL="0" indent="0">
              <a:lnSpc>
                <a:spcPct val="100000"/>
              </a:lnSpc>
              <a:buNone/>
              <a:defRPr sz="800"/>
            </a:lvl1pPr>
            <a:lvl2pPr marL="457200" indent="0">
              <a:buNone/>
              <a:defRPr/>
            </a:lvl2pPr>
          </a:lstStyle>
          <a:p>
            <a:pPr lvl="0"/>
            <a:r>
              <a:rPr lang="en-US" dirty="0"/>
              <a:t>Edit Master text styles</a:t>
            </a:r>
          </a:p>
        </p:txBody>
      </p:sp>
      <p:sp>
        <p:nvSpPr>
          <p:cNvPr id="32" name="Text Placeholder 6">
            <a:extLst>
              <a:ext uri="{FF2B5EF4-FFF2-40B4-BE49-F238E27FC236}">
                <a16:creationId xmlns:a16="http://schemas.microsoft.com/office/drawing/2014/main" id="{B313E449-AF87-2545-978C-35A6F4CF96C4}"/>
              </a:ext>
            </a:extLst>
          </p:cNvPr>
          <p:cNvSpPr>
            <a:spLocks noGrp="1"/>
          </p:cNvSpPr>
          <p:nvPr>
            <p:ph type="body" sz="quarter" idx="14"/>
          </p:nvPr>
        </p:nvSpPr>
        <p:spPr>
          <a:xfrm>
            <a:off x="528638" y="200025"/>
            <a:ext cx="2428875" cy="236533"/>
          </a:xfrm>
        </p:spPr>
        <p:txBody>
          <a:bodyPr>
            <a:normAutofit/>
          </a:bodyPr>
          <a:lstStyle>
            <a:lvl1pPr marL="0" indent="0" algn="l">
              <a:lnSpc>
                <a:spcPct val="100000"/>
              </a:lnSpc>
              <a:buNone/>
              <a:defRPr sz="800"/>
            </a:lvl1pPr>
          </a:lstStyle>
          <a:p>
            <a:pPr lvl="0"/>
            <a:r>
              <a:rPr lang="en-US" dirty="0"/>
              <a:t>Edit Master text styles</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261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245496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7506977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24868689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32115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548746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360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0931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97271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2123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66793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58480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386517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60370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99205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846358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4216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724493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873225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0490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423450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054562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74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70040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3693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55268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606018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21955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2407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1821"/>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19918419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CDBB-3E6C-46A1-856B-F1C4F622E7F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B55BCD-2C63-42A0-BC76-27E1D1D6F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2961C3-A24A-4072-8690-7F8A3A29A2D3}"/>
              </a:ext>
            </a:extLst>
          </p:cNvPr>
          <p:cNvSpPr>
            <a:spLocks noGrp="1"/>
          </p:cNvSpPr>
          <p:nvPr>
            <p:ph type="dt" sz="half" idx="10"/>
          </p:nvPr>
        </p:nvSpPr>
        <p:spPr>
          <a:xfrm>
            <a:off x="609600" y="6356352"/>
            <a:ext cx="2844800" cy="365125"/>
          </a:xfrm>
          <a:prstGeom prst="rect">
            <a:avLst/>
          </a:prstGeom>
        </p:spPr>
        <p:txBody>
          <a:bodyPr/>
          <a:lstStyle/>
          <a:p>
            <a:endParaRPr lang="en-CA" dirty="0">
              <a:solidFill>
                <a:srgbClr val="000000"/>
              </a:solidFill>
            </a:endParaRPr>
          </a:p>
        </p:txBody>
      </p:sp>
      <p:sp>
        <p:nvSpPr>
          <p:cNvPr id="5" name="Footer Placeholder 4">
            <a:extLst>
              <a:ext uri="{FF2B5EF4-FFF2-40B4-BE49-F238E27FC236}">
                <a16:creationId xmlns:a16="http://schemas.microsoft.com/office/drawing/2014/main" id="{6FB2E1FD-36CD-4CF4-AA30-AE9E967F3626}"/>
              </a:ext>
            </a:extLst>
          </p:cNvPr>
          <p:cNvSpPr>
            <a:spLocks noGrp="1"/>
          </p:cNvSpPr>
          <p:nvPr>
            <p:ph type="ftr" sz="quarter" idx="11"/>
          </p:nvPr>
        </p:nvSpPr>
        <p:spPr>
          <a:xfrm>
            <a:off x="4165600" y="6356352"/>
            <a:ext cx="3860800" cy="365125"/>
          </a:xfrm>
          <a:prstGeom prst="rect">
            <a:avLst/>
          </a:prstGeom>
        </p:spPr>
        <p:txBody>
          <a:bodyPr/>
          <a:lstStyle/>
          <a:p>
            <a:endParaRPr lang="en-CA" dirty="0">
              <a:solidFill>
                <a:srgbClr val="000000"/>
              </a:solidFill>
            </a:endParaRPr>
          </a:p>
        </p:txBody>
      </p:sp>
      <p:sp>
        <p:nvSpPr>
          <p:cNvPr id="6" name="Slide Number Placeholder 5">
            <a:extLst>
              <a:ext uri="{FF2B5EF4-FFF2-40B4-BE49-F238E27FC236}">
                <a16:creationId xmlns:a16="http://schemas.microsoft.com/office/drawing/2014/main" id="{E46CE123-B385-4407-93CA-FBF9E9C245A9}"/>
              </a:ext>
            </a:extLst>
          </p:cNvPr>
          <p:cNvSpPr>
            <a:spLocks noGrp="1"/>
          </p:cNvSpPr>
          <p:nvPr>
            <p:ph type="sldNum" sz="quarter" idx="12"/>
          </p:nvPr>
        </p:nvSpPr>
        <p:spPr>
          <a:xfrm>
            <a:off x="8737600" y="6356352"/>
            <a:ext cx="2844800" cy="365125"/>
          </a:xfrm>
          <a:prstGeom prst="rect">
            <a:avLst/>
          </a:prstGeom>
        </p:spPr>
        <p:txBody>
          <a:bodyPr/>
          <a:lstStyle/>
          <a:p>
            <a:fld id="{9EF731D2-3804-4D75-AFD1-6954DB8D479E}" type="slidenum">
              <a:rPr lang="en-CA">
                <a:solidFill>
                  <a:srgbClr val="000000"/>
                </a:solidFill>
              </a:rPr>
              <a:pPr/>
              <a:t>‹#›</a:t>
            </a:fld>
            <a:endParaRPr lang="en-CA" dirty="0">
              <a:solidFill>
                <a:srgbClr val="000000"/>
              </a:solidFill>
            </a:endParaRPr>
          </a:p>
        </p:txBody>
      </p:sp>
    </p:spTree>
    <p:extLst>
      <p:ext uri="{BB962C8B-B14F-4D97-AF65-F5344CB8AC3E}">
        <p14:creationId xmlns:p14="http://schemas.microsoft.com/office/powerpoint/2010/main" val="9559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normAutofit/>
          </a:bodyPr>
          <a:lstStyle>
            <a:lvl1pPr>
              <a:defRPr sz="4267" b="0" i="0">
                <a:solidFill>
                  <a:schemeClr val="bg1"/>
                </a:solidFill>
                <a:latin typeface="Frutiger LT Pro 65 Bold"/>
                <a:cs typeface="Frutiger LT Pro 65 Bold"/>
              </a:defRPr>
            </a:lvl1p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lnSpc>
                <a:spcPts val="3733"/>
              </a:lnSpc>
              <a:spcBef>
                <a:spcPts val="0"/>
              </a:spcBef>
              <a:buNone/>
              <a:defRPr sz="2933" b="0" i="0">
                <a:solidFill>
                  <a:srgbClr val="FFFFFF"/>
                </a:solidFill>
                <a:latin typeface="Frutiger LT Pro 45 Light"/>
                <a:cs typeface="Frutiger LT Pro 45 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8893699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26DA66C1-2C78-4776-B34D-B900153256A5}" type="slidenum">
              <a:rPr lang="en-US" altLang="en-US">
                <a:solidFill>
                  <a:srgbClr val="5B1A51"/>
                </a:solidFill>
              </a:rPr>
              <a:pPr>
                <a:defRPr/>
              </a:pPr>
              <a:t>‹#›</a:t>
            </a:fld>
            <a:endParaRPr lang="en-US" altLang="en-US">
              <a:solidFill>
                <a:srgbClr val="5B1A51"/>
              </a:solidFill>
            </a:endParaRPr>
          </a:p>
        </p:txBody>
      </p:sp>
      <p:sp>
        <p:nvSpPr>
          <p:cNvPr id="5" name="Title 1"/>
          <p:cNvSpPr>
            <a:spLocks noGrp="1"/>
          </p:cNvSpPr>
          <p:nvPr>
            <p:ph type="title"/>
          </p:nvPr>
        </p:nvSpPr>
        <p:spPr>
          <a:xfrm>
            <a:off x="914400" y="908720"/>
            <a:ext cx="10363200" cy="843880"/>
          </a:xfrm>
        </p:spPr>
        <p:txBody>
          <a:bodyPr/>
          <a:lstStyle/>
          <a:p>
            <a:r>
              <a:rPr lang="en-US"/>
              <a:t>Click to edit Master title style</a:t>
            </a:r>
          </a:p>
        </p:txBody>
      </p:sp>
    </p:spTree>
    <p:extLst>
      <p:ext uri="{BB962C8B-B14F-4D97-AF65-F5344CB8AC3E}">
        <p14:creationId xmlns:p14="http://schemas.microsoft.com/office/powerpoint/2010/main" val="4245627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23611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Small Four Icon Layou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EBD1B75-AA83-9347-963D-827679CB41D3}"/>
              </a:ext>
            </a:extLst>
          </p:cNvPr>
          <p:cNvSpPr>
            <a:spLocks noGrp="1"/>
          </p:cNvSpPr>
          <p:nvPr>
            <p:ph type="sldNum" sz="quarter" idx="12"/>
          </p:nvPr>
        </p:nvSpPr>
        <p:spPr>
          <a:xfrm>
            <a:off x="8901112" y="6456366"/>
            <a:ext cx="2743200" cy="247541"/>
          </a:xfrm>
          <a:prstGeom prst="rect">
            <a:avLst/>
          </a:prstGeom>
        </p:spPr>
        <p:txBody>
          <a:bodyPr/>
          <a:lstStyle/>
          <a:p>
            <a:fld id="{FBBDB041-EBC2-4440-B05F-7E65F943D643}" type="slidenum">
              <a:rPr lang="en-US">
                <a:solidFill>
                  <a:srgbClr val="000000"/>
                </a:solidFill>
              </a:rPr>
              <a:pPr/>
              <a:t>‹#›</a:t>
            </a:fld>
            <a:endParaRPr lang="en-US" dirty="0">
              <a:solidFill>
                <a:srgbClr val="000000"/>
              </a:solidFill>
            </a:endParaRPr>
          </a:p>
        </p:txBody>
      </p:sp>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301016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4">
            <a:extLst>
              <a:ext uri="{FF2B5EF4-FFF2-40B4-BE49-F238E27FC236}">
                <a16:creationId xmlns:a16="http://schemas.microsoft.com/office/drawing/2014/main" id="{FC9C42F6-418B-564A-8B49-BA5C3DE05D79}"/>
              </a:ext>
            </a:extLst>
          </p:cNvPr>
          <p:cNvSpPr>
            <a:spLocks noGrp="1"/>
          </p:cNvSpPr>
          <p:nvPr>
            <p:ph type="body" sz="quarter" idx="30"/>
          </p:nvPr>
        </p:nvSpPr>
        <p:spPr>
          <a:xfrm>
            <a:off x="528638" y="6456366"/>
            <a:ext cx="6551612" cy="211684"/>
          </a:xfrm>
        </p:spPr>
        <p:txBody>
          <a:bodyPr>
            <a:normAutofit/>
          </a:bodyPr>
          <a:lstStyle>
            <a:lvl1pPr marL="0" indent="0">
              <a:lnSpc>
                <a:spcPct val="100000"/>
              </a:lnSpc>
              <a:buNone/>
              <a:defRPr sz="800"/>
            </a:lvl1pPr>
            <a:lvl2pPr marL="457200" indent="0">
              <a:buNone/>
              <a:defRPr/>
            </a:lvl2pPr>
          </a:lstStyle>
          <a:p>
            <a:pPr lvl="0"/>
            <a:r>
              <a:rPr lang="en-US" dirty="0"/>
              <a:t>Edit Master text styles</a:t>
            </a:r>
          </a:p>
        </p:txBody>
      </p:sp>
      <p:sp>
        <p:nvSpPr>
          <p:cNvPr id="32" name="Text Placeholder 6">
            <a:extLst>
              <a:ext uri="{FF2B5EF4-FFF2-40B4-BE49-F238E27FC236}">
                <a16:creationId xmlns:a16="http://schemas.microsoft.com/office/drawing/2014/main" id="{B313E449-AF87-2545-978C-35A6F4CF96C4}"/>
              </a:ext>
            </a:extLst>
          </p:cNvPr>
          <p:cNvSpPr>
            <a:spLocks noGrp="1"/>
          </p:cNvSpPr>
          <p:nvPr>
            <p:ph type="body" sz="quarter" idx="14"/>
          </p:nvPr>
        </p:nvSpPr>
        <p:spPr>
          <a:xfrm>
            <a:off x="528638" y="200025"/>
            <a:ext cx="2428875" cy="236533"/>
          </a:xfrm>
        </p:spPr>
        <p:txBody>
          <a:bodyPr>
            <a:normAutofit/>
          </a:bodyPr>
          <a:lstStyle>
            <a:lvl1pPr marL="0" indent="0" algn="l">
              <a:lnSpc>
                <a:spcPct val="100000"/>
              </a:lnSpc>
              <a:buNone/>
              <a:defRPr sz="800"/>
            </a:lvl1pPr>
          </a:lstStyle>
          <a:p>
            <a:pPr lvl="0"/>
            <a:r>
              <a:rPr lang="en-US" dirty="0"/>
              <a:t>Edit Master text styles</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1703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37331531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38772960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311751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2034617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55293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86799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36846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060037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50342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 Id="rId35"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18" Type="http://schemas.openxmlformats.org/officeDocument/2006/relationships/slideLayout" Target="../slideLayouts/slideLayout276.xml"/><Relationship Id="rId26" Type="http://schemas.openxmlformats.org/officeDocument/2006/relationships/slideLayout" Target="../slideLayouts/slideLayout284.xml"/><Relationship Id="rId3" Type="http://schemas.openxmlformats.org/officeDocument/2006/relationships/slideLayout" Target="../slideLayouts/slideLayout261.xml"/><Relationship Id="rId21" Type="http://schemas.openxmlformats.org/officeDocument/2006/relationships/slideLayout" Target="../slideLayouts/slideLayout279.xml"/><Relationship Id="rId34"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17" Type="http://schemas.openxmlformats.org/officeDocument/2006/relationships/slideLayout" Target="../slideLayouts/slideLayout275.xml"/><Relationship Id="rId25" Type="http://schemas.openxmlformats.org/officeDocument/2006/relationships/slideLayout" Target="../slideLayouts/slideLayout283.xml"/><Relationship Id="rId33" Type="http://schemas.openxmlformats.org/officeDocument/2006/relationships/image" Target="../media/image1.emf"/><Relationship Id="rId2" Type="http://schemas.openxmlformats.org/officeDocument/2006/relationships/slideLayout" Target="../slideLayouts/slideLayout260.xml"/><Relationship Id="rId16" Type="http://schemas.openxmlformats.org/officeDocument/2006/relationships/slideLayout" Target="../slideLayouts/slideLayout274.xml"/><Relationship Id="rId20" Type="http://schemas.openxmlformats.org/officeDocument/2006/relationships/slideLayout" Target="../slideLayouts/slideLayout278.xml"/><Relationship Id="rId29" Type="http://schemas.openxmlformats.org/officeDocument/2006/relationships/slideLayout" Target="../slideLayouts/slideLayout287.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24" Type="http://schemas.openxmlformats.org/officeDocument/2006/relationships/slideLayout" Target="../slideLayouts/slideLayout282.xml"/><Relationship Id="rId32" Type="http://schemas.openxmlformats.org/officeDocument/2006/relationships/oleObject" Target="../embeddings/oleObject55.bin"/><Relationship Id="rId37" Type="http://schemas.openxmlformats.org/officeDocument/2006/relationships/image" Target="../media/image6.png"/><Relationship Id="rId5" Type="http://schemas.openxmlformats.org/officeDocument/2006/relationships/slideLayout" Target="../slideLayouts/slideLayout263.xml"/><Relationship Id="rId15" Type="http://schemas.openxmlformats.org/officeDocument/2006/relationships/slideLayout" Target="../slideLayouts/slideLayout273.xml"/><Relationship Id="rId23" Type="http://schemas.openxmlformats.org/officeDocument/2006/relationships/slideLayout" Target="../slideLayouts/slideLayout281.xml"/><Relationship Id="rId28" Type="http://schemas.openxmlformats.org/officeDocument/2006/relationships/slideLayout" Target="../slideLayouts/slideLayout286.xml"/><Relationship Id="rId36" Type="http://schemas.openxmlformats.org/officeDocument/2006/relationships/image" Target="../media/image5.jpeg"/><Relationship Id="rId10" Type="http://schemas.openxmlformats.org/officeDocument/2006/relationships/slideLayout" Target="../slideLayouts/slideLayout268.xml"/><Relationship Id="rId19" Type="http://schemas.openxmlformats.org/officeDocument/2006/relationships/slideLayout" Target="../slideLayouts/slideLayout277.xml"/><Relationship Id="rId31" Type="http://schemas.openxmlformats.org/officeDocument/2006/relationships/tags" Target="../tags/tag56.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 Id="rId22" Type="http://schemas.openxmlformats.org/officeDocument/2006/relationships/slideLayout" Target="../slideLayouts/slideLayout280.xml"/><Relationship Id="rId27" Type="http://schemas.openxmlformats.org/officeDocument/2006/relationships/slideLayout" Target="../slideLayouts/slideLayout285.xml"/><Relationship Id="rId30" Type="http://schemas.openxmlformats.org/officeDocument/2006/relationships/theme" Target="../theme/theme10.xml"/><Relationship Id="rId35"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26" Type="http://schemas.openxmlformats.org/officeDocument/2006/relationships/slideLayout" Target="../slideLayouts/slideLayout313.xml"/><Relationship Id="rId39" Type="http://schemas.openxmlformats.org/officeDocument/2006/relationships/slideLayout" Target="../slideLayouts/slideLayout326.xml"/><Relationship Id="rId3" Type="http://schemas.openxmlformats.org/officeDocument/2006/relationships/slideLayout" Target="../slideLayouts/slideLayout290.xml"/><Relationship Id="rId21" Type="http://schemas.openxmlformats.org/officeDocument/2006/relationships/slideLayout" Target="../slideLayouts/slideLayout308.xml"/><Relationship Id="rId34" Type="http://schemas.openxmlformats.org/officeDocument/2006/relationships/slideLayout" Target="../slideLayouts/slideLayout321.xml"/><Relationship Id="rId42" Type="http://schemas.openxmlformats.org/officeDocument/2006/relationships/slideLayout" Target="../slideLayouts/slideLayout329.xml"/><Relationship Id="rId47" Type="http://schemas.openxmlformats.org/officeDocument/2006/relationships/theme" Target="../theme/theme11.xml"/><Relationship Id="rId50" Type="http://schemas.openxmlformats.org/officeDocument/2006/relationships/image" Target="../media/image1.emf"/><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5" Type="http://schemas.openxmlformats.org/officeDocument/2006/relationships/slideLayout" Target="../slideLayouts/slideLayout312.xml"/><Relationship Id="rId33" Type="http://schemas.openxmlformats.org/officeDocument/2006/relationships/slideLayout" Target="../slideLayouts/slideLayout320.xml"/><Relationship Id="rId38" Type="http://schemas.openxmlformats.org/officeDocument/2006/relationships/slideLayout" Target="../slideLayouts/slideLayout325.xml"/><Relationship Id="rId46" Type="http://schemas.openxmlformats.org/officeDocument/2006/relationships/slideLayout" Target="../slideLayouts/slideLayout333.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slideLayout" Target="../slideLayouts/slideLayout307.xml"/><Relationship Id="rId29" Type="http://schemas.openxmlformats.org/officeDocument/2006/relationships/slideLayout" Target="../slideLayouts/slideLayout316.xml"/><Relationship Id="rId41" Type="http://schemas.openxmlformats.org/officeDocument/2006/relationships/slideLayout" Target="../slideLayouts/slideLayout328.xml"/><Relationship Id="rId54" Type="http://schemas.openxmlformats.org/officeDocument/2006/relationships/image" Target="../media/image8.png"/><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24" Type="http://schemas.openxmlformats.org/officeDocument/2006/relationships/slideLayout" Target="../slideLayouts/slideLayout311.xml"/><Relationship Id="rId32" Type="http://schemas.openxmlformats.org/officeDocument/2006/relationships/slideLayout" Target="../slideLayouts/slideLayout319.xml"/><Relationship Id="rId37" Type="http://schemas.openxmlformats.org/officeDocument/2006/relationships/slideLayout" Target="../slideLayouts/slideLayout324.xml"/><Relationship Id="rId40" Type="http://schemas.openxmlformats.org/officeDocument/2006/relationships/slideLayout" Target="../slideLayouts/slideLayout327.xml"/><Relationship Id="rId45" Type="http://schemas.openxmlformats.org/officeDocument/2006/relationships/slideLayout" Target="../slideLayouts/slideLayout332.xml"/><Relationship Id="rId53" Type="http://schemas.openxmlformats.org/officeDocument/2006/relationships/image" Target="../media/image7.jpeg"/><Relationship Id="rId5" Type="http://schemas.openxmlformats.org/officeDocument/2006/relationships/slideLayout" Target="../slideLayouts/slideLayout292.xml"/><Relationship Id="rId15" Type="http://schemas.openxmlformats.org/officeDocument/2006/relationships/slideLayout" Target="../slideLayouts/slideLayout302.xml"/><Relationship Id="rId23" Type="http://schemas.openxmlformats.org/officeDocument/2006/relationships/slideLayout" Target="../slideLayouts/slideLayout310.xml"/><Relationship Id="rId28" Type="http://schemas.openxmlformats.org/officeDocument/2006/relationships/slideLayout" Target="../slideLayouts/slideLayout315.xml"/><Relationship Id="rId36" Type="http://schemas.openxmlformats.org/officeDocument/2006/relationships/slideLayout" Target="../slideLayouts/slideLayout323.xml"/><Relationship Id="rId49" Type="http://schemas.openxmlformats.org/officeDocument/2006/relationships/oleObject" Target="../embeddings/oleObject61.bin"/><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31" Type="http://schemas.openxmlformats.org/officeDocument/2006/relationships/slideLayout" Target="../slideLayouts/slideLayout318.xml"/><Relationship Id="rId44" Type="http://schemas.openxmlformats.org/officeDocument/2006/relationships/slideLayout" Target="../slideLayouts/slideLayout331.xml"/><Relationship Id="rId52" Type="http://schemas.openxmlformats.org/officeDocument/2006/relationships/image" Target="../media/image2.png"/><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slideLayout" Target="../slideLayouts/slideLayout309.xml"/><Relationship Id="rId27" Type="http://schemas.openxmlformats.org/officeDocument/2006/relationships/slideLayout" Target="../slideLayouts/slideLayout314.xml"/><Relationship Id="rId30" Type="http://schemas.openxmlformats.org/officeDocument/2006/relationships/slideLayout" Target="../slideLayouts/slideLayout317.xml"/><Relationship Id="rId35" Type="http://schemas.openxmlformats.org/officeDocument/2006/relationships/slideLayout" Target="../slideLayouts/slideLayout322.xml"/><Relationship Id="rId43" Type="http://schemas.openxmlformats.org/officeDocument/2006/relationships/slideLayout" Target="../slideLayouts/slideLayout330.xml"/><Relationship Id="rId48" Type="http://schemas.openxmlformats.org/officeDocument/2006/relationships/tags" Target="../tags/tag62.xml"/><Relationship Id="rId8" Type="http://schemas.openxmlformats.org/officeDocument/2006/relationships/slideLayout" Target="../slideLayouts/slideLayout295.xml"/><Relationship Id="rId5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image" Target="../media/image4.png"/><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oleObject" Target="../embeddings/oleObject7.bin"/><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tags" Target="../tags/tag8.xml"/><Relationship Id="rId38" Type="http://schemas.openxmlformats.org/officeDocument/2006/relationships/image" Target="../media/image3.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theme" Target="../theme/theme2.xml"/><Relationship Id="rId37" Type="http://schemas.openxmlformats.org/officeDocument/2006/relationships/image" Target="../media/image2.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image" Target="../media/image4.png"/><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oleObject" Target="../embeddings/oleObject13.bin"/><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tags" Target="../tags/tag14.xml"/><Relationship Id="rId38" Type="http://schemas.openxmlformats.org/officeDocument/2006/relationships/image" Target="../media/image3.png"/><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theme" Target="../theme/theme3.xml"/><Relationship Id="rId37" Type="http://schemas.openxmlformats.org/officeDocument/2006/relationships/image" Target="../media/image2.pn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theme" Target="../theme/theme4.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image" Target="../media/image3.png"/><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oleObject" Target="../embeddings/oleObject19.bin"/><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image" Target="../media/image2.png"/><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image" Target="../media/image4.pn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tags" Target="../tags/tag20.xml"/><Relationship Id="rId30"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image" Target="../media/image4.png"/><Relationship Id="rId3" Type="http://schemas.openxmlformats.org/officeDocument/2006/relationships/slideLayout" Target="../slideLayouts/slideLayout118.xml"/><Relationship Id="rId21" Type="http://schemas.openxmlformats.org/officeDocument/2006/relationships/slideLayout" Target="../slideLayouts/slideLayout136.xml"/><Relationship Id="rId34" Type="http://schemas.openxmlformats.org/officeDocument/2006/relationships/oleObject" Target="../embeddings/oleObject25.bin"/><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tags" Target="../tags/tag26.xml"/><Relationship Id="rId38" Type="http://schemas.openxmlformats.org/officeDocument/2006/relationships/image" Target="../media/image3.png"/><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theme" Target="../theme/theme5.xml"/><Relationship Id="rId37" Type="http://schemas.openxmlformats.org/officeDocument/2006/relationships/image" Target="../media/image2.png"/><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9" Type="http://schemas.openxmlformats.org/officeDocument/2006/relationships/image" Target="../media/image4.png"/><Relationship Id="rId3" Type="http://schemas.openxmlformats.org/officeDocument/2006/relationships/slideLayout" Target="../slideLayouts/slideLayout149.xml"/><Relationship Id="rId21" Type="http://schemas.openxmlformats.org/officeDocument/2006/relationships/slideLayout" Target="../slideLayouts/slideLayout167.xml"/><Relationship Id="rId34" Type="http://schemas.openxmlformats.org/officeDocument/2006/relationships/oleObject" Target="../embeddings/oleObject31.bin"/><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tags" Target="../tags/tag32.xml"/><Relationship Id="rId38" Type="http://schemas.openxmlformats.org/officeDocument/2006/relationships/image" Target="../media/image3.png"/><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theme" Target="../theme/theme6.xml"/><Relationship Id="rId37" Type="http://schemas.openxmlformats.org/officeDocument/2006/relationships/image" Target="../media/image2.png"/><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3" Type="http://schemas.openxmlformats.org/officeDocument/2006/relationships/slideLayout" Target="../slideLayouts/slideLayout180.xml"/><Relationship Id="rId21" Type="http://schemas.openxmlformats.org/officeDocument/2006/relationships/slideLayout" Target="../slideLayouts/slideLayout198.xml"/><Relationship Id="rId34"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image" Target="../media/image1.emf"/><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oleObject" Target="../embeddings/oleObject37.bin"/><Relationship Id="rId37" Type="http://schemas.openxmlformats.org/officeDocument/2006/relationships/image" Target="../media/image6.png"/><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36" Type="http://schemas.openxmlformats.org/officeDocument/2006/relationships/image" Target="../media/image5.jpeg"/><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tags" Target="../tags/tag38.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theme" Target="../theme/theme7.xml"/><Relationship Id="rId35"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tags" Target="../tags/tag44.xml"/><Relationship Id="rId3" Type="http://schemas.openxmlformats.org/officeDocument/2006/relationships/slideLayout" Target="../slideLayouts/slideLayout209.xml"/><Relationship Id="rId21" Type="http://schemas.openxmlformats.org/officeDocument/2006/relationships/slideLayout" Target="../slideLayouts/slideLayout227.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theme" Target="../theme/theme8.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29"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32" Type="http://schemas.openxmlformats.org/officeDocument/2006/relationships/image" Target="../media/image6.png"/><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image" Target="../media/image1.emf"/><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31" Type="http://schemas.openxmlformats.org/officeDocument/2006/relationships/image" Target="../media/image5.jpeg"/><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oleObject" Target="../embeddings/oleObject43.bin"/><Relationship Id="rId30"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slideLayout" Target="../slideLayouts/slideLayout256.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34" Type="http://schemas.openxmlformats.org/officeDocument/2006/relationships/image" Target="../media/image2.png"/><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29" Type="http://schemas.openxmlformats.org/officeDocument/2006/relationships/theme" Target="../theme/theme9.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image" Target="../media/image1.emf"/><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36" Type="http://schemas.openxmlformats.org/officeDocument/2006/relationships/image" Target="../media/image6.png"/><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31" Type="http://schemas.openxmlformats.org/officeDocument/2006/relationships/oleObject" Target="../embeddings/oleObject49.bin"/><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tags" Target="../tags/tag50.xml"/><Relationship Id="rId35"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0"/>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1" imgW="473" imgH="473" progId="TCLayout.ActiveDocument.1">
                  <p:embed/>
                </p:oleObj>
              </mc:Choice>
              <mc:Fallback>
                <p:oleObj name="think-cell Slide" r:id="rId31" imgW="473" imgH="473" progId="TCLayout.ActiveDocument.1">
                  <p:embed/>
                  <p:pic>
                    <p:nvPicPr>
                      <p:cNvPr id="0" name=""/>
                      <p:cNvPicPr/>
                      <p:nvPr/>
                    </p:nvPicPr>
                    <p:blipFill>
                      <a:blip r:embed="rId32"/>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3"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10" name="Picture 4" descr="GCworkplace-FullColour-FR-grey.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0131426" y="193640"/>
            <a:ext cx="1598612" cy="296476"/>
          </a:xfrm>
          <a:prstGeom prst="rect">
            <a:avLst/>
          </a:prstGeom>
        </p:spPr>
      </p:pic>
      <p:pic>
        <p:nvPicPr>
          <p:cNvPr id="11" name="Picture 9" descr="goc_fip_2c_f.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15684" y="6396331"/>
            <a:ext cx="2294641" cy="217128"/>
          </a:xfrm>
          <a:prstGeom prst="rect">
            <a:avLst/>
          </a:prstGeom>
        </p:spPr>
      </p:pic>
    </p:spTree>
    <p:extLst>
      <p:ext uri="{BB962C8B-B14F-4D97-AF65-F5344CB8AC3E}">
        <p14:creationId xmlns:p14="http://schemas.microsoft.com/office/powerpoint/2010/main" val="70129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90" r:id="rId27"/>
    <p:sldLayoutId id="2147483691" r:id="rId28"/>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2" imgW="473" imgH="473" progId="TCLayout.ActiveDocument.1">
                  <p:embed/>
                </p:oleObj>
              </mc:Choice>
              <mc:Fallback>
                <p:oleObj name="think-cell Slide" r:id="rId32" imgW="473" imgH="473" progId="TCLayout.ActiveDocument.1">
                  <p:embed/>
                  <p:pic>
                    <p:nvPicPr>
                      <p:cNvPr id="4" name="Object 3" hidden="1"/>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4"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2956878301"/>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 id="2147483982" r:id="rId20"/>
    <p:sldLayoutId id="2147483983" r:id="rId21"/>
    <p:sldLayoutId id="2147483984" r:id="rId22"/>
    <p:sldLayoutId id="2147483985" r:id="rId23"/>
    <p:sldLayoutId id="2147483986" r:id="rId24"/>
    <p:sldLayoutId id="2147483987" r:id="rId25"/>
    <p:sldLayoutId id="2147483988" r:id="rId26"/>
    <p:sldLayoutId id="2147483989" r:id="rId27"/>
    <p:sldLayoutId id="2147483990" r:id="rId28"/>
    <p:sldLayoutId id="2147483991" r:id="rId29"/>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4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9" imgW="473" imgH="473" progId="TCLayout.ActiveDocument.1">
                  <p:embed/>
                </p:oleObj>
              </mc:Choice>
              <mc:Fallback>
                <p:oleObj name="think-cell Slide" r:id="rId49" imgW="473" imgH="473" progId="TCLayout.ActiveDocument.1">
                  <p:embed/>
                  <p:pic>
                    <p:nvPicPr>
                      <p:cNvPr id="4" name="Object 3" hidden="1"/>
                      <p:cNvPicPr/>
                      <p:nvPr/>
                    </p:nvPicPr>
                    <p:blipFill>
                      <a:blip r:embed="rId50"/>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Image result for canada wordmark">
            <a:hlinkClick r:id="rId5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52" cstate="email">
            <a:extLst>
              <a:ext uri="{28A0092B-C50C-407E-A947-70E740481C1C}">
                <a14:useLocalDpi xmlns:a14="http://schemas.microsoft.com/office/drawing/2010/main"/>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53" cstate="email">
            <a:extLst>
              <a:ext uri="{28A0092B-C50C-407E-A947-70E740481C1C}">
                <a14:useLocalDpi xmlns:a14="http://schemas.microsoft.com/office/drawing/2010/main"/>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54" cstate="email">
            <a:extLst>
              <a:ext uri="{28A0092B-C50C-407E-A947-70E740481C1C}">
                <a14:useLocalDpi xmlns:a14="http://schemas.microsoft.com/office/drawing/2010/main"/>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402670938"/>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 id="2147484014" r:id="rId22"/>
    <p:sldLayoutId id="2147484015" r:id="rId23"/>
    <p:sldLayoutId id="2147484016" r:id="rId24"/>
    <p:sldLayoutId id="2147484017" r:id="rId25"/>
    <p:sldLayoutId id="2147484018" r:id="rId26"/>
    <p:sldLayoutId id="2147484019" r:id="rId27"/>
    <p:sldLayoutId id="2147484020" r:id="rId28"/>
    <p:sldLayoutId id="2147484021" r:id="rId29"/>
    <p:sldLayoutId id="2147484022" r:id="rId30"/>
    <p:sldLayoutId id="2147484023" r:id="rId31"/>
    <p:sldLayoutId id="2147484024" r:id="rId32"/>
    <p:sldLayoutId id="2147484025" r:id="rId33"/>
    <p:sldLayoutId id="2147484026" r:id="rId34"/>
    <p:sldLayoutId id="2147484027" r:id="rId35"/>
    <p:sldLayoutId id="2147484028" r:id="rId36"/>
    <p:sldLayoutId id="2147484029" r:id="rId37"/>
    <p:sldLayoutId id="2147484030" r:id="rId38"/>
    <p:sldLayoutId id="2147484031" r:id="rId39"/>
    <p:sldLayoutId id="2147484032" r:id="rId40"/>
    <p:sldLayoutId id="2147484035" r:id="rId41"/>
    <p:sldLayoutId id="2147484036" r:id="rId42"/>
    <p:sldLayoutId id="2147484037" r:id="rId43"/>
    <p:sldLayoutId id="2147484038" r:id="rId44"/>
    <p:sldLayoutId id="2147484039" r:id="rId45"/>
    <p:sldLayoutId id="2147484040" r:id="rId46"/>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4" imgW="473" imgH="473" progId="TCLayout.ActiveDocument.1">
                  <p:embed/>
                </p:oleObj>
              </mc:Choice>
              <mc:Fallback>
                <p:oleObj name="think-cell Slide" r:id="rId34" imgW="473" imgH="473" progId="TCLayout.ActiveDocument.1">
                  <p:embed/>
                  <p:pic>
                    <p:nvPicPr>
                      <p:cNvPr id="0" name=""/>
                      <p:cNvPicPr/>
                      <p:nvPr/>
                    </p:nvPicPr>
                    <p:blipFill>
                      <a:blip r:embed="rId35"/>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6"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10" name="Picture 4" descr="GCworkplace-FullColour-FR-grey.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0131426" y="193640"/>
            <a:ext cx="1598612" cy="296476"/>
          </a:xfrm>
          <a:prstGeom prst="rect">
            <a:avLst/>
          </a:prstGeom>
        </p:spPr>
      </p:pic>
      <p:pic>
        <p:nvPicPr>
          <p:cNvPr id="11" name="Picture 9" descr="goc_fip_2c_f.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15684" y="6396331"/>
            <a:ext cx="2294641" cy="217128"/>
          </a:xfrm>
          <a:prstGeom prst="rect">
            <a:avLst/>
          </a:prstGeom>
        </p:spPr>
      </p:pic>
    </p:spTree>
    <p:extLst>
      <p:ext uri="{BB962C8B-B14F-4D97-AF65-F5344CB8AC3E}">
        <p14:creationId xmlns:p14="http://schemas.microsoft.com/office/powerpoint/2010/main" val="347309303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4" imgW="473" imgH="473" progId="TCLayout.ActiveDocument.1">
                  <p:embed/>
                </p:oleObj>
              </mc:Choice>
              <mc:Fallback>
                <p:oleObj name="think-cell Slide" r:id="rId34" imgW="473" imgH="473" progId="TCLayout.ActiveDocument.1">
                  <p:embed/>
                  <p:pic>
                    <p:nvPicPr>
                      <p:cNvPr id="0" name=""/>
                      <p:cNvPicPr/>
                      <p:nvPr/>
                    </p:nvPicPr>
                    <p:blipFill>
                      <a:blip r:embed="rId35"/>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6"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10" name="Picture 4" descr="GCworkplace-FullColour-FR-grey.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0131426" y="193640"/>
            <a:ext cx="1598612" cy="296476"/>
          </a:xfrm>
          <a:prstGeom prst="rect">
            <a:avLst/>
          </a:prstGeom>
        </p:spPr>
      </p:pic>
      <p:pic>
        <p:nvPicPr>
          <p:cNvPr id="11" name="Picture 9" descr="goc_fip_2c_f.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15684" y="6396331"/>
            <a:ext cx="2294641" cy="217128"/>
          </a:xfrm>
          <a:prstGeom prst="rect">
            <a:avLst/>
          </a:prstGeom>
        </p:spPr>
      </p:pic>
    </p:spTree>
    <p:extLst>
      <p:ext uri="{BB962C8B-B14F-4D97-AF65-F5344CB8AC3E}">
        <p14:creationId xmlns:p14="http://schemas.microsoft.com/office/powerpoint/2010/main" val="134652528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goc_fip_2c_f.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15684" y="6396331"/>
            <a:ext cx="2294641" cy="217128"/>
          </a:xfrm>
          <a:prstGeom prst="rect">
            <a:avLst/>
          </a:prstGeom>
        </p:spPr>
      </p:pic>
      <p:graphicFrame>
        <p:nvGraphicFramePr>
          <p:cNvPr id="4" name="Object 3" hidden="1"/>
          <p:cNvGraphicFramePr>
            <a:graphicFrameLocks noChangeAspect="1"/>
          </p:cNvGraphicFramePr>
          <p:nvPr userDrawn="1">
            <p:custDataLst>
              <p:tags r:id="rId2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9" imgW="473" imgH="473" progId="TCLayout.ActiveDocument.1">
                  <p:embed/>
                </p:oleObj>
              </mc:Choice>
              <mc:Fallback>
                <p:oleObj name="think-cell Slide" r:id="rId29" imgW="473" imgH="473" progId="TCLayout.ActiveDocument.1">
                  <p:embed/>
                  <p:pic>
                    <p:nvPicPr>
                      <p:cNvPr id="0" name=""/>
                      <p:cNvPicPr/>
                      <p:nvPr/>
                    </p:nvPicPr>
                    <p:blipFill>
                      <a:blip r:embed="rId30"/>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11" name="Picture 10" descr="GCworkplace-FullColour-FR-grey.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0131426" y="166746"/>
            <a:ext cx="1598612" cy="296476"/>
          </a:xfrm>
          <a:prstGeom prst="rect">
            <a:avLst/>
          </a:prstGeom>
        </p:spPr>
      </p:pic>
    </p:spTree>
    <p:extLst>
      <p:ext uri="{BB962C8B-B14F-4D97-AF65-F5344CB8AC3E}">
        <p14:creationId xmlns:p14="http://schemas.microsoft.com/office/powerpoint/2010/main" val="135755545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2" r:id="rId25"/>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4" imgW="473" imgH="473" progId="TCLayout.ActiveDocument.1">
                  <p:embed/>
                </p:oleObj>
              </mc:Choice>
              <mc:Fallback>
                <p:oleObj name="think-cell Slide" r:id="rId34" imgW="473" imgH="473" progId="TCLayout.ActiveDocument.1">
                  <p:embed/>
                  <p:pic>
                    <p:nvPicPr>
                      <p:cNvPr id="0" name=""/>
                      <p:cNvPicPr/>
                      <p:nvPr/>
                    </p:nvPicPr>
                    <p:blipFill>
                      <a:blip r:embed="rId35"/>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6"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10" name="Picture 4" descr="GCworkplace-FullColour-FR-grey.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0131426" y="193640"/>
            <a:ext cx="1598612" cy="296476"/>
          </a:xfrm>
          <a:prstGeom prst="rect">
            <a:avLst/>
          </a:prstGeom>
        </p:spPr>
      </p:pic>
      <p:pic>
        <p:nvPicPr>
          <p:cNvPr id="11" name="Picture 9" descr="goc_fip_2c_f.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15684" y="6396331"/>
            <a:ext cx="2294641" cy="217128"/>
          </a:xfrm>
          <a:prstGeom prst="rect">
            <a:avLst/>
          </a:prstGeom>
        </p:spPr>
      </p:pic>
    </p:spTree>
    <p:extLst>
      <p:ext uri="{BB962C8B-B14F-4D97-AF65-F5344CB8AC3E}">
        <p14:creationId xmlns:p14="http://schemas.microsoft.com/office/powerpoint/2010/main" val="355898300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4" imgW="473" imgH="473" progId="TCLayout.ActiveDocument.1">
                  <p:embed/>
                </p:oleObj>
              </mc:Choice>
              <mc:Fallback>
                <p:oleObj name="think-cell Slide" r:id="rId34" imgW="473" imgH="473" progId="TCLayout.ActiveDocument.1">
                  <p:embed/>
                  <p:pic>
                    <p:nvPicPr>
                      <p:cNvPr id="0" name=""/>
                      <p:cNvPicPr/>
                      <p:nvPr/>
                    </p:nvPicPr>
                    <p:blipFill>
                      <a:blip r:embed="rId35"/>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6"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10" name="Picture 4" descr="GCworkplace-FullColour-FR-grey.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0131426" y="193640"/>
            <a:ext cx="1598612" cy="296476"/>
          </a:xfrm>
          <a:prstGeom prst="rect">
            <a:avLst/>
          </a:prstGeom>
        </p:spPr>
      </p:pic>
      <p:pic>
        <p:nvPicPr>
          <p:cNvPr id="11" name="Picture 9" descr="goc_fip_2c_f.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15684" y="6396331"/>
            <a:ext cx="2294641" cy="217128"/>
          </a:xfrm>
          <a:prstGeom prst="rect">
            <a:avLst/>
          </a:prstGeom>
        </p:spPr>
      </p:pic>
    </p:spTree>
    <p:extLst>
      <p:ext uri="{BB962C8B-B14F-4D97-AF65-F5344CB8AC3E}">
        <p14:creationId xmlns:p14="http://schemas.microsoft.com/office/powerpoint/2010/main" val="157867474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 id="2147483870" r:id="rId25"/>
    <p:sldLayoutId id="2147483871" r:id="rId26"/>
    <p:sldLayoutId id="2147483872" r:id="rId27"/>
    <p:sldLayoutId id="2147483873" r:id="rId28"/>
    <p:sldLayoutId id="2147483874" r:id="rId29"/>
    <p:sldLayoutId id="2147483875" r:id="rId30"/>
    <p:sldLayoutId id="2147483876" r:id="rId31"/>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2" imgW="473" imgH="473" progId="TCLayout.ActiveDocument.1">
                  <p:embed/>
                </p:oleObj>
              </mc:Choice>
              <mc:Fallback>
                <p:oleObj name="think-cell Slide" r:id="rId32" imgW="473" imgH="473" progId="TCLayout.ActiveDocument.1">
                  <p:embed/>
                  <p:pic>
                    <p:nvPicPr>
                      <p:cNvPr id="0" name=""/>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4"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56500954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 id="2147483902" r:id="rId25"/>
    <p:sldLayoutId id="2147483903" r:id="rId26"/>
    <p:sldLayoutId id="2147483904" r:id="rId27"/>
    <p:sldLayoutId id="2147483905" r:id="rId28"/>
    <p:sldLayoutId id="2147483906" r:id="rId29"/>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6"/>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7" imgW="473" imgH="473" progId="TCLayout.ActiveDocument.1">
                  <p:embed/>
                </p:oleObj>
              </mc:Choice>
              <mc:Fallback>
                <p:oleObj name="think-cell Slide" r:id="rId27" imgW="473" imgH="473" progId="TCLayout.ActiveDocument.1">
                  <p:embed/>
                  <p:pic>
                    <p:nvPicPr>
                      <p:cNvPr id="0" name=""/>
                      <p:cNvPicPr/>
                      <p:nvPr/>
                    </p:nvPicPr>
                    <p:blipFill>
                      <a:blip r:embed="rId28"/>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29"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334869725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0"/>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1" imgW="473" imgH="473" progId="TCLayout.ActiveDocument.1">
                  <p:embed/>
                </p:oleObj>
              </mc:Choice>
              <mc:Fallback>
                <p:oleObj name="think-cell Slide" r:id="rId31" imgW="473" imgH="473" progId="TCLayout.ActiveDocument.1">
                  <p:embed/>
                  <p:pic>
                    <p:nvPicPr>
                      <p:cNvPr id="0" name=""/>
                      <p:cNvPicPr/>
                      <p:nvPr/>
                    </p:nvPicPr>
                    <p:blipFill>
                      <a:blip r:embed="rId32"/>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3"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3644417627"/>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1" r:id="rId28"/>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xml"/><Relationship Id="rId7"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1.emf"/><Relationship Id="rId5" Type="http://schemas.openxmlformats.org/officeDocument/2006/relationships/oleObject" Target="../embeddings/oleObject77.bin"/><Relationship Id="rId10" Type="http://schemas.openxmlformats.org/officeDocument/2006/relationships/image" Target="../media/image4.png"/><Relationship Id="rId4" Type="http://schemas.openxmlformats.org/officeDocument/2006/relationships/image" Target="../media/image10.jp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112.xml"/><Relationship Id="rId7" Type="http://schemas.openxmlformats.org/officeDocument/2006/relationships/tags" Target="../tags/tag116.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31.png"/><Relationship Id="rId5" Type="http://schemas.openxmlformats.org/officeDocument/2006/relationships/tags" Target="../tags/tag114.xml"/><Relationship Id="rId10" Type="http://schemas.openxmlformats.org/officeDocument/2006/relationships/image" Target="../media/image30.png"/><Relationship Id="rId4" Type="http://schemas.openxmlformats.org/officeDocument/2006/relationships/tags" Target="../tags/tag113.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32.png"/><Relationship Id="rId5" Type="http://schemas.openxmlformats.org/officeDocument/2006/relationships/notesSlide" Target="../notesSlides/notesSlide11.xml"/><Relationship Id="rId4"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20.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3" Type="http://schemas.openxmlformats.org/officeDocument/2006/relationships/tags" Target="../tags/tag122.xml"/><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notesSlide" Target="../notesSlides/notesSlide19.xml"/><Relationship Id="rId11" Type="http://schemas.openxmlformats.org/officeDocument/2006/relationships/image" Target="../media/image48.png"/><Relationship Id="rId5" Type="http://schemas.openxmlformats.org/officeDocument/2006/relationships/slideLayout" Target="../slideLayouts/slideLayout129.xml"/><Relationship Id="rId10" Type="http://schemas.openxmlformats.org/officeDocument/2006/relationships/image" Target="../media/image47.png"/><Relationship Id="rId4" Type="http://schemas.openxmlformats.org/officeDocument/2006/relationships/tags" Target="../tags/tag123.xml"/><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3" Type="http://schemas.openxmlformats.org/officeDocument/2006/relationships/hyperlink" Target="https://gcconnex.gc.ca/groups/profile/81414482/gcworkplace-transformation-and-enablement-sharing-group-groupe-de-partage-transformation-et-habilitation-milieu-de-travail-gc?language=fr" TargetMode="External"/><Relationship Id="rId2" Type="http://schemas.openxmlformats.org/officeDocument/2006/relationships/notesSlide" Target="../notesSlides/notesSlide21.xml"/><Relationship Id="rId1" Type="http://schemas.openxmlformats.org/officeDocument/2006/relationships/slideLayout" Target="../slideLayouts/slideLayout267.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hyperlink" Target="https://gcconnex.gc.ca/groups/profile/81414482/gcworkplace-transformation-and-enablement-sharing-group-groupe-de-partage-transformation-et-habilitation-milieu-de-travail-gc?language=fr" TargetMode="External"/><Relationship Id="rId13" Type="http://schemas.openxmlformats.org/officeDocument/2006/relationships/image" Target="../media/image54.png"/><Relationship Id="rId18" Type="http://schemas.openxmlformats.org/officeDocument/2006/relationships/hyperlink" Target="http://www.gcpedia.gc.ca/wiki/Centre_for_GCworkplace_Innovation" TargetMode="External"/><Relationship Id="rId26" Type="http://schemas.openxmlformats.org/officeDocument/2006/relationships/image" Target="../media/image62.jpg"/><Relationship Id="rId3" Type="http://schemas.openxmlformats.org/officeDocument/2006/relationships/tags" Target="../tags/tag126.xml"/><Relationship Id="rId21" Type="http://schemas.openxmlformats.org/officeDocument/2006/relationships/image" Target="../media/image58.png"/><Relationship Id="rId7" Type="http://schemas.openxmlformats.org/officeDocument/2006/relationships/hyperlink" Target="https://gccollab.ca/file/group/4935361/all#6950252" TargetMode="External"/><Relationship Id="rId12" Type="http://schemas.openxmlformats.org/officeDocument/2006/relationships/hyperlink" Target="http://www.gcpedia.gc.ca/wiki/GCworkplace_Project_Story_Collection" TargetMode="External"/><Relationship Id="rId17" Type="http://schemas.openxmlformats.org/officeDocument/2006/relationships/image" Target="../media/image56.png"/><Relationship Id="rId25" Type="http://schemas.openxmlformats.org/officeDocument/2006/relationships/image" Target="../media/image61.png"/><Relationship Id="rId2" Type="http://schemas.openxmlformats.org/officeDocument/2006/relationships/tags" Target="../tags/tag125.xml"/><Relationship Id="rId16" Type="http://schemas.openxmlformats.org/officeDocument/2006/relationships/hyperlink" Target="https://www.youtube.com/playlist?list=PL5gT_sS8PEiWo4pOSWvcyh-LGPOz296qR" TargetMode="External"/><Relationship Id="rId20" Type="http://schemas.openxmlformats.org/officeDocument/2006/relationships/hyperlink" Target="http://www.gcpedia.gc.ca/wiki/GCcoworking" TargetMode="External"/><Relationship Id="rId1" Type="http://schemas.openxmlformats.org/officeDocument/2006/relationships/tags" Target="../tags/tag124.xml"/><Relationship Id="rId6" Type="http://schemas.openxmlformats.org/officeDocument/2006/relationships/hyperlink" Target="https://www.gcpedia.gc.ca/wiki/Transformationethabilitation/outils" TargetMode="External"/><Relationship Id="rId11" Type="http://schemas.openxmlformats.org/officeDocument/2006/relationships/image" Target="../media/image53.png"/><Relationship Id="rId24" Type="http://schemas.openxmlformats.org/officeDocument/2006/relationships/image" Target="../media/image60.png"/><Relationship Id="rId5" Type="http://schemas.openxmlformats.org/officeDocument/2006/relationships/notesSlide" Target="../notesSlides/notesSlide22.xml"/><Relationship Id="rId15" Type="http://schemas.openxmlformats.org/officeDocument/2006/relationships/image" Target="../media/image55.png"/><Relationship Id="rId23" Type="http://schemas.openxmlformats.org/officeDocument/2006/relationships/image" Target="../media/image59.png"/><Relationship Id="rId10" Type="http://schemas.openxmlformats.org/officeDocument/2006/relationships/hyperlink" Target="http://www.gcpedia.gc.ca/wiki/Pop-up_GCworkplace" TargetMode="External"/><Relationship Id="rId19" Type="http://schemas.openxmlformats.org/officeDocument/2006/relationships/image" Target="../media/image57.png"/><Relationship Id="rId4" Type="http://schemas.openxmlformats.org/officeDocument/2006/relationships/slideLayout" Target="../slideLayouts/slideLayout121.xml"/><Relationship Id="rId9" Type="http://schemas.openxmlformats.org/officeDocument/2006/relationships/hyperlink" Target="https://www.gcpedia.gc.ca/wiki/Transformationethabilitation" TargetMode="External"/><Relationship Id="rId14" Type="http://schemas.openxmlformats.org/officeDocument/2006/relationships/hyperlink" Target="https://www.gcpedia.gc.ca/wiki/GCworkplace_testimonials" TargetMode="External"/><Relationship Id="rId22" Type="http://schemas.openxmlformats.org/officeDocument/2006/relationships/hyperlink" Target="https://gcconnex.gc.ca/groups/profile/177195/gcworkplace-milieu-de-travail-gc-milieu-de-travail-gc-gcworkplace?language=fr" TargetMode="External"/></Relationships>
</file>

<file path=ppt/slides/_rels/slide23.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tags" Target="../tags/tag139.xml"/><Relationship Id="rId18" Type="http://schemas.openxmlformats.org/officeDocument/2006/relationships/notesSlide" Target="../notesSlides/notesSlide23.xml"/><Relationship Id="rId3" Type="http://schemas.openxmlformats.org/officeDocument/2006/relationships/tags" Target="../tags/tag129.xml"/><Relationship Id="rId21" Type="http://schemas.openxmlformats.org/officeDocument/2006/relationships/image" Target="../media/image65.png"/><Relationship Id="rId7" Type="http://schemas.openxmlformats.org/officeDocument/2006/relationships/tags" Target="../tags/tag133.xml"/><Relationship Id="rId12" Type="http://schemas.openxmlformats.org/officeDocument/2006/relationships/tags" Target="../tags/tag138.xml"/><Relationship Id="rId17" Type="http://schemas.openxmlformats.org/officeDocument/2006/relationships/slideLayout" Target="../slideLayouts/slideLayout129.xml"/><Relationship Id="rId2" Type="http://schemas.openxmlformats.org/officeDocument/2006/relationships/tags" Target="../tags/tag128.xml"/><Relationship Id="rId16" Type="http://schemas.openxmlformats.org/officeDocument/2006/relationships/tags" Target="../tags/tag142.xml"/><Relationship Id="rId20" Type="http://schemas.openxmlformats.org/officeDocument/2006/relationships/image" Target="../media/image64.png"/><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tags" Target="../tags/tag137.xml"/><Relationship Id="rId5" Type="http://schemas.openxmlformats.org/officeDocument/2006/relationships/tags" Target="../tags/tag131.xml"/><Relationship Id="rId15" Type="http://schemas.openxmlformats.org/officeDocument/2006/relationships/tags" Target="../tags/tag141.xml"/><Relationship Id="rId10" Type="http://schemas.openxmlformats.org/officeDocument/2006/relationships/tags" Target="../tags/tag136.xml"/><Relationship Id="rId19" Type="http://schemas.openxmlformats.org/officeDocument/2006/relationships/image" Target="../media/image63.png"/><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tags" Target="../tags/tag140.xml"/></Relationships>
</file>

<file path=ppt/slides/_rels/slide24.xml.rels><?xml version="1.0" encoding="UTF-8" standalone="yes"?>
<Relationships xmlns="http://schemas.openxmlformats.org/package/2006/relationships"><Relationship Id="rId8" Type="http://schemas.openxmlformats.org/officeDocument/2006/relationships/hyperlink" Target="https://www.gcpedia.gc.ca/wiki/Cotravail_GC" TargetMode="External"/><Relationship Id="rId3" Type="http://schemas.openxmlformats.org/officeDocument/2006/relationships/hyperlink" Target="https://www.gcpedia.gc.ca/wiki/Collection_d%E2%80%99histoires_de_projet_du_Milieu_de_travail_du_GC" TargetMode="External"/><Relationship Id="rId7" Type="http://schemas.openxmlformats.org/officeDocument/2006/relationships/hyperlink" Target="https://www.gcpedia.gc.ca/wiki/Centre_d%E2%80%99innovation_Milieu_de_travail_GC" TargetMode="External"/><Relationship Id="rId2" Type="http://schemas.openxmlformats.org/officeDocument/2006/relationships/notesSlide" Target="../notesSlides/notesSlide24.xml"/><Relationship Id="rId1" Type="http://schemas.openxmlformats.org/officeDocument/2006/relationships/slideLayout" Target="../slideLayouts/slideLayout121.xml"/><Relationship Id="rId6" Type="http://schemas.openxmlformats.org/officeDocument/2006/relationships/hyperlink" Target="https://www.youtube.com/playlist?list=PL5gT_sS8PEiWo4pOSWvcyh-LGPOz296qR" TargetMode="External"/><Relationship Id="rId5" Type="http://schemas.openxmlformats.org/officeDocument/2006/relationships/hyperlink" Target="https://www.gcpedia.gc.ca/wiki/GCworkplace_testimonials" TargetMode="External"/><Relationship Id="rId10" Type="http://schemas.openxmlformats.org/officeDocument/2006/relationships/image" Target="../media/image66.png"/><Relationship Id="rId4" Type="http://schemas.openxmlformats.org/officeDocument/2006/relationships/hyperlink" Target="https://www.gcpedia.gc.ca/wiki/Milieu_de_travail_GC_t%C3%A9moignages" TargetMode="External"/><Relationship Id="rId9" Type="http://schemas.openxmlformats.org/officeDocument/2006/relationships/hyperlink" Target="https://www.gcpedia.gc.ca/wiki/Academie_du_Milieu_de_travail_G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hyperlink" Target="https://gccollab.ca/file/view/7851196/enoutil-engagement-des-hauts-dirigeantsfr" TargetMode="External"/><Relationship Id="rId2" Type="http://schemas.openxmlformats.org/officeDocument/2006/relationships/notesSlide" Target="../notesSlides/notesSlide26.xml"/><Relationship Id="rId1" Type="http://schemas.openxmlformats.org/officeDocument/2006/relationships/slideLayout" Target="../slideLayouts/slideLayout121.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21.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tags" Target="../tags/tag150.xml" /><Relationship Id="rId13" Type="http://schemas.openxmlformats.org/officeDocument/2006/relationships/tags" Target="../tags/tag155.xml" /><Relationship Id="rId18" Type="http://schemas.openxmlformats.org/officeDocument/2006/relationships/image" Target="../media/image72.png" /><Relationship Id="rId3" Type="http://schemas.openxmlformats.org/officeDocument/2006/relationships/tags" Target="../tags/tag145.xml" /><Relationship Id="rId21" Type="http://schemas.openxmlformats.org/officeDocument/2006/relationships/slide" Target="slide23.xml" /><Relationship Id="rId7" Type="http://schemas.openxmlformats.org/officeDocument/2006/relationships/tags" Target="../tags/tag149.xml" /><Relationship Id="rId12" Type="http://schemas.openxmlformats.org/officeDocument/2006/relationships/tags" Target="../tags/tag154.xml" /><Relationship Id="rId17" Type="http://schemas.openxmlformats.org/officeDocument/2006/relationships/slide" Target="slide17.xml" /><Relationship Id="rId2" Type="http://schemas.openxmlformats.org/officeDocument/2006/relationships/tags" Target="../tags/tag144.xml" /><Relationship Id="rId16" Type="http://schemas.openxmlformats.org/officeDocument/2006/relationships/image" Target="../media/image71.png" /><Relationship Id="rId20" Type="http://schemas.openxmlformats.org/officeDocument/2006/relationships/image" Target="../media/image73.png" /><Relationship Id="rId1" Type="http://schemas.openxmlformats.org/officeDocument/2006/relationships/tags" Target="../tags/tag143.xml" /><Relationship Id="rId6" Type="http://schemas.openxmlformats.org/officeDocument/2006/relationships/tags" Target="../tags/tag148.xml" /><Relationship Id="rId11" Type="http://schemas.openxmlformats.org/officeDocument/2006/relationships/tags" Target="../tags/tag153.xml" /><Relationship Id="rId5" Type="http://schemas.openxmlformats.org/officeDocument/2006/relationships/tags" Target="../tags/tag147.xml" /><Relationship Id="rId15" Type="http://schemas.openxmlformats.org/officeDocument/2006/relationships/notesSlide" Target="../notesSlides/notesSlide28.xml" /><Relationship Id="rId23" Type="http://schemas.openxmlformats.org/officeDocument/2006/relationships/hyperlink" Target="file:///C:\Users\FillionI\AppData\Roaming\OpenText\OTEdit\EC_TPSGC-PWGSC\c277621664\GCworkplace-Assessment%20Tool%20V2%20French.xlsm" TargetMode="External" /><Relationship Id="rId10" Type="http://schemas.openxmlformats.org/officeDocument/2006/relationships/tags" Target="../tags/tag152.xml" /><Relationship Id="rId19" Type="http://schemas.openxmlformats.org/officeDocument/2006/relationships/slide" Target="slide21.xml" /><Relationship Id="rId4" Type="http://schemas.openxmlformats.org/officeDocument/2006/relationships/tags" Target="../tags/tag146.xml" /><Relationship Id="rId9" Type="http://schemas.openxmlformats.org/officeDocument/2006/relationships/tags" Target="../tags/tag151.xml" /><Relationship Id="rId14" Type="http://schemas.openxmlformats.org/officeDocument/2006/relationships/slideLayout" Target="../slideLayouts/slideLayout129.xml" /><Relationship Id="rId22" Type="http://schemas.openxmlformats.org/officeDocument/2006/relationships/image" Target="../media/image74.png" /></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3" Type="http://schemas.openxmlformats.org/officeDocument/2006/relationships/hyperlink" Target="https://www.gcpedia.gc.ca/wiki/Milieu_de_travail_GC" TargetMode="External"/><Relationship Id="rId2" Type="http://schemas.openxmlformats.org/officeDocument/2006/relationships/notesSlide" Target="../notesSlides/notesSlide31.xml"/><Relationship Id="rId1" Type="http://schemas.openxmlformats.org/officeDocument/2006/relationships/slideLayout" Target="../slideLayouts/slideLayout129.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6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0.xml"/><Relationship Id="rId1" Type="http://schemas.openxmlformats.org/officeDocument/2006/relationships/tags" Target="../tags/tag156.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6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1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24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4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2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4.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23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png"/><Relationship Id="rId12" Type="http://schemas.openxmlformats.org/officeDocument/2006/relationships/image" Target="../media/image105.jpe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5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2.xml"/><Relationship Id="rId1" Type="http://schemas.openxmlformats.org/officeDocument/2006/relationships/slideLayout" Target="../slideLayouts/slideLayout104.xml"/><Relationship Id="rId5" Type="http://schemas.microsoft.com/office/2007/relationships/hdphoto" Target="../media/hdphoto1.wdp"/><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3.xml"/><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3" Type="http://schemas.openxmlformats.org/officeDocument/2006/relationships/image" Target="../media/image109.tif"/><Relationship Id="rId2" Type="http://schemas.openxmlformats.org/officeDocument/2006/relationships/notesSlide" Target="../notesSlides/notesSlide54.xml"/><Relationship Id="rId1" Type="http://schemas.openxmlformats.org/officeDocument/2006/relationships/slideLayout" Target="../slideLayouts/slideLayout10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04.xml"/><Relationship Id="rId1" Type="http://schemas.openxmlformats.org/officeDocument/2006/relationships/tags" Target="../tags/tag157.xml"/><Relationship Id="rId5" Type="http://schemas.openxmlformats.org/officeDocument/2006/relationships/image" Target="../media/image111.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96.xml"/><Relationship Id="rId5" Type="http://schemas.openxmlformats.org/officeDocument/2006/relationships/image" Target="../media/image115.png"/><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6.png"/><Relationship Id="rId7"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104.xml"/><Relationship Id="rId6" Type="http://schemas.openxmlformats.org/officeDocument/2006/relationships/image" Target="../media/image113.png"/><Relationship Id="rId5" Type="http://schemas.openxmlformats.org/officeDocument/2006/relationships/image" Target="../media/image118.png"/><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hyperlink" Target="https://www.gcpedia.gc.ca/wiki/Milieu_de_travail_GC/Ressources" TargetMode="External"/><Relationship Id="rId2" Type="http://schemas.openxmlformats.org/officeDocument/2006/relationships/hyperlink" Target="https://www.gcpedia.gc.ca/wiki/GCworkplace/Resources" TargetMode="External"/><Relationship Id="rId1" Type="http://schemas.openxmlformats.org/officeDocument/2006/relationships/slideLayout" Target="../slideLayouts/slideLayout180.xml"/><Relationship Id="rId4" Type="http://schemas.openxmlformats.org/officeDocument/2006/relationships/hyperlink" Target="mailto:TPSGC.SIMilieudeTravailGC-RPSGCWorkplace.PWGSC@tpsgc-pwgsc.gc.c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02.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18" Type="http://schemas.openxmlformats.org/officeDocument/2006/relationships/notesSlide" Target="../notesSlides/notesSlide7.xml"/><Relationship Id="rId3" Type="http://schemas.openxmlformats.org/officeDocument/2006/relationships/tags" Target="../tags/tag83.xml"/><Relationship Id="rId21" Type="http://schemas.openxmlformats.org/officeDocument/2006/relationships/image" Target="../media/image20.png"/><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slideLayout" Target="../slideLayouts/slideLayout28.xml"/><Relationship Id="rId2" Type="http://schemas.openxmlformats.org/officeDocument/2006/relationships/tags" Target="../tags/tag82.xml"/><Relationship Id="rId16" Type="http://schemas.openxmlformats.org/officeDocument/2006/relationships/tags" Target="../tags/tag96.xml"/><Relationship Id="rId20" Type="http://schemas.openxmlformats.org/officeDocument/2006/relationships/image" Target="../media/image19.png"/><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5" Type="http://schemas.openxmlformats.org/officeDocument/2006/relationships/tags" Target="../tags/tag85.xml"/><Relationship Id="rId15" Type="http://schemas.openxmlformats.org/officeDocument/2006/relationships/tags" Target="../tags/tag95.xml"/><Relationship Id="rId10" Type="http://schemas.openxmlformats.org/officeDocument/2006/relationships/tags" Target="../tags/tag90.xml"/><Relationship Id="rId19" Type="http://schemas.openxmlformats.org/officeDocument/2006/relationships/image" Target="../media/image18.png"/><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99.xml"/><Relationship Id="rId7" Type="http://schemas.openxmlformats.org/officeDocument/2006/relationships/image" Target="../media/image23.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22.png"/><Relationship Id="rId5" Type="http://schemas.openxmlformats.org/officeDocument/2006/relationships/notesSlide" Target="../notesSlides/notesSlide8.xml"/><Relationship Id="rId4" Type="http://schemas.openxmlformats.org/officeDocument/2006/relationships/slideLayout" Target="../slideLayouts/slideLayout16.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26.pn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notesSlide" Target="../notesSlides/notesSlide9.xml"/><Relationship Id="rId2" Type="http://schemas.openxmlformats.org/officeDocument/2006/relationships/tags" Target="../tags/tag101.xml"/><Relationship Id="rId16" Type="http://schemas.openxmlformats.org/officeDocument/2006/relationships/image" Target="../media/image29.png"/><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slideLayout" Target="../slideLayouts/slideLayout14.xml"/><Relationship Id="rId5" Type="http://schemas.openxmlformats.org/officeDocument/2006/relationships/tags" Target="../tags/tag104.xml"/><Relationship Id="rId15" Type="http://schemas.openxmlformats.org/officeDocument/2006/relationships/image" Target="../media/image28.png"/><Relationship Id="rId10" Type="http://schemas.openxmlformats.org/officeDocument/2006/relationships/tags" Target="../tags/tag109.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25698" y="988035"/>
            <a:ext cx="5712643" cy="1021556"/>
          </a:xfrm>
          <a:prstGeom prst="roundRect">
            <a:avLst/>
          </a:prstGeom>
          <a:solidFill>
            <a:schemeClr val="accent4"/>
          </a:solidFill>
        </p:spPr>
        <p:txBody>
          <a:bodyPr wrap="square" rtlCol="0">
            <a:spAutoFit/>
          </a:bodyPr>
          <a:lstStyle/>
          <a:p>
            <a:r>
              <a:rPr lang="fr-CA" dirty="0">
                <a:solidFill>
                  <a:srgbClr val="000000"/>
                </a:solidFill>
              </a:rPr>
              <a:t>Ceci est un répertoire à jour de diapos pour supporter la création de présentations. Ce n'est </a:t>
            </a:r>
            <a:r>
              <a:rPr lang="fr-CA" u="sng" dirty="0">
                <a:solidFill>
                  <a:srgbClr val="000000"/>
                </a:solidFill>
              </a:rPr>
              <a:t>pas</a:t>
            </a:r>
            <a:r>
              <a:rPr lang="fr-CA" dirty="0">
                <a:solidFill>
                  <a:srgbClr val="000000"/>
                </a:solidFill>
              </a:rPr>
              <a:t> une présentation à partager aux clients.</a:t>
            </a:r>
          </a:p>
        </p:txBody>
      </p:sp>
      <p:pic>
        <p:nvPicPr>
          <p:cNvPr id="6" name="Picture 5" descr="girl-pp-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8" y="-9848"/>
            <a:ext cx="12189212" cy="6867848"/>
          </a:xfrm>
          <a:prstGeom prst="rect">
            <a:avLst/>
          </a:prstGeom>
        </p:spPr>
      </p:pic>
      <p:graphicFrame>
        <p:nvGraphicFramePr>
          <p:cNvPr id="4" name="Object 3"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p:cNvSpPr/>
          <p:nvPr/>
        </p:nvSpPr>
        <p:spPr>
          <a:xfrm>
            <a:off x="-3" y="0"/>
            <a:ext cx="5852163" cy="6867848"/>
          </a:xfrm>
          <a:prstGeom prst="rect">
            <a:avLst/>
          </a:prstGeom>
          <a:gradFill flip="none" rotWithShape="1">
            <a:gsLst>
              <a:gs pos="0">
                <a:schemeClr val="tx1">
                  <a:alpha val="65000"/>
                </a:schemeClr>
              </a:gs>
              <a:gs pos="24000">
                <a:schemeClr val="tx1">
                  <a:alpha val="59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511882" y="1338416"/>
            <a:ext cx="5340277" cy="2889321"/>
          </a:xfrm>
        </p:spPr>
        <p:txBody>
          <a:bodyPr>
            <a:normAutofit/>
          </a:bodyPr>
          <a:lstStyle/>
          <a:p>
            <a:r>
              <a:rPr lang="fr-CA" dirty="0">
                <a:solidFill>
                  <a:schemeClr val="bg1"/>
                </a:solidFill>
              </a:rPr>
              <a:t>Bienvenue dans le Milieu de travail GC</a:t>
            </a:r>
          </a:p>
        </p:txBody>
      </p:sp>
      <p:sp>
        <p:nvSpPr>
          <p:cNvPr id="3" name="Subtitle 2"/>
          <p:cNvSpPr>
            <a:spLocks noGrp="1"/>
          </p:cNvSpPr>
          <p:nvPr>
            <p:ph type="subTitle" idx="1"/>
          </p:nvPr>
        </p:nvSpPr>
        <p:spPr>
          <a:xfrm>
            <a:off x="545307" y="4469923"/>
            <a:ext cx="4026693" cy="678352"/>
          </a:xfrm>
        </p:spPr>
        <p:txBody>
          <a:bodyPr>
            <a:normAutofit/>
          </a:bodyPr>
          <a:lstStyle/>
          <a:p>
            <a:r>
              <a:rPr lang="fr-CA" dirty="0">
                <a:solidFill>
                  <a:schemeClr val="accent2"/>
                </a:solidFill>
              </a:rPr>
              <a:t>Engagement et sensibilisation du projet de modernisation du milieu de travail</a:t>
            </a:r>
          </a:p>
          <a:p>
            <a:endParaRPr lang="en-US" dirty="0">
              <a:solidFill>
                <a:schemeClr val="accent2"/>
              </a:solidFill>
            </a:endParaRPr>
          </a:p>
        </p:txBody>
      </p:sp>
      <p:sp>
        <p:nvSpPr>
          <p:cNvPr id="9" name="Rectangle 8"/>
          <p:cNvSpPr/>
          <p:nvPr/>
        </p:nvSpPr>
        <p:spPr>
          <a:xfrm>
            <a:off x="-2" y="6130345"/>
            <a:ext cx="12192002" cy="73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4" name="Picture 13" descr="Image result for canada wordmark">
            <a:hlinkClick r:id="rId7"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2888" y="6396331"/>
            <a:ext cx="885392" cy="229331"/>
          </a:xfrm>
          <a:prstGeom prst="rect">
            <a:avLst/>
          </a:prstGeom>
          <a:noFill/>
          <a:ln>
            <a:noFill/>
          </a:ln>
        </p:spPr>
      </p:pic>
      <p:sp>
        <p:nvSpPr>
          <p:cNvPr id="7" name="Text Placeholder 6"/>
          <p:cNvSpPr>
            <a:spLocks noGrp="1"/>
          </p:cNvSpPr>
          <p:nvPr>
            <p:ph type="body" sz="quarter" idx="13"/>
          </p:nvPr>
        </p:nvSpPr>
        <p:spPr>
          <a:xfrm>
            <a:off x="563399" y="5498656"/>
            <a:ext cx="3494087" cy="526957"/>
          </a:xfrm>
        </p:spPr>
        <p:txBody>
          <a:bodyPr/>
          <a:lstStyle/>
          <a:p>
            <a:r>
              <a:rPr lang="fr-CA" dirty="0">
                <a:solidFill>
                  <a:schemeClr val="bg1"/>
                </a:solidFill>
              </a:rPr>
              <a:t>Date : octobre 2020</a:t>
            </a:r>
          </a:p>
        </p:txBody>
      </p:sp>
      <p:pic>
        <p:nvPicPr>
          <p:cNvPr id="12" name="Picture 14" descr="GCworkplace-FullColour-F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682" y="422911"/>
            <a:ext cx="2906818" cy="567491"/>
          </a:xfrm>
          <a:prstGeom prst="rect">
            <a:avLst/>
          </a:prstGeom>
        </p:spPr>
      </p:pic>
      <p:pic>
        <p:nvPicPr>
          <p:cNvPr id="15" name="Picture 11" descr="goc_fip_2c_f.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7023" y="6396331"/>
            <a:ext cx="2294641" cy="217128"/>
          </a:xfrm>
          <a:prstGeom prst="rect">
            <a:avLst/>
          </a:prstGeom>
        </p:spPr>
      </p:pic>
    </p:spTree>
    <p:extLst>
      <p:ext uri="{BB962C8B-B14F-4D97-AF65-F5344CB8AC3E}">
        <p14:creationId xmlns:p14="http://schemas.microsoft.com/office/powerpoint/2010/main" val="3066873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custDataLst>
              <p:tags r:id="rId2"/>
            </p:custDataLst>
          </p:nvPr>
        </p:nvCxnSpPr>
        <p:spPr>
          <a:xfrm>
            <a:off x="551384" y="1397876"/>
            <a:ext cx="10484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custDataLst>
              <p:tags r:id="rId3"/>
            </p:custDataLst>
          </p:nvPr>
        </p:nvSpPr>
        <p:spPr>
          <a:xfrm>
            <a:off x="623795" y="1550110"/>
            <a:ext cx="11006345" cy="707886"/>
          </a:xfrm>
          <a:prstGeom prst="rect">
            <a:avLst/>
          </a:prstGeom>
          <a:solidFill>
            <a:srgbClr val="FFFFFF">
              <a:alpha val="69804"/>
            </a:srgbClr>
          </a:solidFill>
        </p:spPr>
        <p:txBody>
          <a:bodyPr wrap="square" lIns="144000" rIns="144000" rtlCol="0">
            <a:spAutoFit/>
          </a:bodyPr>
          <a:lstStyle/>
          <a:p>
            <a:r>
              <a:rPr lang="fr-FR" sz="2000" b="1" dirty="0">
                <a:solidFill>
                  <a:srgbClr val="000000"/>
                </a:solidFill>
              </a:rPr>
              <a:t>Le Milieu de travail GC est un milieu de travail </a:t>
            </a:r>
            <a:r>
              <a:rPr lang="fr-FR" sz="2000" b="1" i="1" dirty="0">
                <a:solidFill>
                  <a:srgbClr val="000000"/>
                </a:solidFill>
              </a:rPr>
              <a:t>moderne</a:t>
            </a:r>
            <a:r>
              <a:rPr lang="fr-FR" sz="2000" b="1" dirty="0">
                <a:solidFill>
                  <a:srgbClr val="000000"/>
                </a:solidFill>
              </a:rPr>
              <a:t>, </a:t>
            </a:r>
            <a:r>
              <a:rPr lang="fr-FR" sz="2000" b="1" i="1" dirty="0">
                <a:solidFill>
                  <a:srgbClr val="000000"/>
                </a:solidFill>
              </a:rPr>
              <a:t>efficace</a:t>
            </a:r>
            <a:r>
              <a:rPr lang="fr-FR" sz="2000" b="1" dirty="0">
                <a:solidFill>
                  <a:srgbClr val="000000"/>
                </a:solidFill>
              </a:rPr>
              <a:t> et </a:t>
            </a:r>
            <a:r>
              <a:rPr lang="fr-FR" sz="2000" b="1" i="1" dirty="0">
                <a:solidFill>
                  <a:srgbClr val="000000"/>
                </a:solidFill>
              </a:rPr>
              <a:t>inclusif</a:t>
            </a:r>
            <a:r>
              <a:rPr lang="fr-FR" sz="2000" b="1" dirty="0">
                <a:solidFill>
                  <a:srgbClr val="000000"/>
                </a:solidFill>
              </a:rPr>
              <a:t> qui répond aux besoins de l’effectif de la fonction publique et qui favorise un régime de travail souple. </a:t>
            </a:r>
            <a:endParaRPr lang="fr-FR" sz="2000" dirty="0">
              <a:solidFill>
                <a:srgbClr val="000000"/>
              </a:solidFill>
              <a:cs typeface="Arial" panose="020B0604020202020204" pitchFamily="34" charset="0"/>
            </a:endParaRPr>
          </a:p>
        </p:txBody>
      </p:sp>
      <p:sp>
        <p:nvSpPr>
          <p:cNvPr id="8" name="Title 1"/>
          <p:cNvSpPr txBox="1">
            <a:spLocks/>
          </p:cNvSpPr>
          <p:nvPr>
            <p:custDataLst>
              <p:tags r:id="rId4"/>
            </p:custDataLst>
          </p:nvPr>
        </p:nvSpPr>
        <p:spPr>
          <a:xfrm>
            <a:off x="549474" y="571191"/>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fr-CA" dirty="0">
                <a:solidFill>
                  <a:srgbClr val="000000"/>
                </a:solidFill>
              </a:rPr>
              <a:t>En quoi consiste le Milieu de travail GC?</a:t>
            </a:r>
            <a:endParaRPr lang="fr-FR" dirty="0">
              <a:solidFill>
                <a:srgbClr val="000000"/>
              </a:solidFill>
            </a:endParaRPr>
          </a:p>
        </p:txBody>
      </p:sp>
      <p:pic>
        <p:nvPicPr>
          <p:cNvPr id="9" name="Picture 8"/>
          <p:cNvPicPr>
            <a:picLocks noChangeAspect="1"/>
          </p:cNvPicPr>
          <p:nvPr>
            <p:custDataLst>
              <p:tags r:id="rId5"/>
            </p:custDataLst>
          </p:nvPr>
        </p:nvPicPr>
        <p:blipFill rotWithShape="1">
          <a:blip r:embed="rId10"/>
          <a:srcRect r="4265"/>
          <a:stretch/>
        </p:blipFill>
        <p:spPr>
          <a:xfrm>
            <a:off x="5927075" y="2176141"/>
            <a:ext cx="6156959" cy="3754144"/>
          </a:xfrm>
          <a:prstGeom prst="rect">
            <a:avLst/>
          </a:prstGeom>
        </p:spPr>
      </p:pic>
      <p:sp>
        <p:nvSpPr>
          <p:cNvPr id="10" name="TextBox 9"/>
          <p:cNvSpPr txBox="1"/>
          <p:nvPr>
            <p:custDataLst>
              <p:tags r:id="rId6"/>
            </p:custDataLst>
          </p:nvPr>
        </p:nvSpPr>
        <p:spPr>
          <a:xfrm>
            <a:off x="628130" y="2545108"/>
            <a:ext cx="5147224" cy="3262432"/>
          </a:xfrm>
          <a:prstGeom prst="rect">
            <a:avLst/>
          </a:prstGeom>
          <a:noFill/>
        </p:spPr>
        <p:txBody>
          <a:bodyPr wrap="square" rtlCol="0">
            <a:spAutoFit/>
          </a:bodyPr>
          <a:lstStyle/>
          <a:p>
            <a:r>
              <a:rPr lang="fr-FR" sz="1600" dirty="0">
                <a:solidFill>
                  <a:srgbClr val="000000"/>
                </a:solidFill>
              </a:rPr>
              <a:t>Milieu de travail GC est le terme adopté par le gouvernement du Canada pour la modernisation du milieu de travail. </a:t>
            </a:r>
          </a:p>
          <a:p>
            <a:endParaRPr lang="fr-FR" sz="1600" dirty="0">
              <a:solidFill>
                <a:srgbClr val="000000"/>
              </a:solidFill>
            </a:endParaRPr>
          </a:p>
          <a:p>
            <a:r>
              <a:rPr lang="fr-FR" sz="1600" dirty="0">
                <a:solidFill>
                  <a:srgbClr val="000000"/>
                </a:solidFill>
              </a:rPr>
              <a:t>Il repose sur la mise en œuvre du travail axé sur les activités, qui est une méthode de travail offrant à tous les employés une utilisation partagée d’une </a:t>
            </a:r>
            <a:r>
              <a:rPr lang="fr-FR" sz="1600" b="1" dirty="0">
                <a:solidFill>
                  <a:srgbClr val="000000"/>
                </a:solidFill>
              </a:rPr>
              <a:t>VARIÉTÉ</a:t>
            </a:r>
            <a:r>
              <a:rPr lang="fr-FR" sz="1600" dirty="0">
                <a:solidFill>
                  <a:srgbClr val="000000"/>
                </a:solidFill>
              </a:rPr>
              <a:t> de points de travail, leur permettant de </a:t>
            </a:r>
            <a:r>
              <a:rPr lang="fr-FR" sz="1600" b="1" dirty="0">
                <a:solidFill>
                  <a:srgbClr val="000000"/>
                </a:solidFill>
              </a:rPr>
              <a:t>CHOISIR</a:t>
            </a:r>
            <a:r>
              <a:rPr lang="fr-FR" sz="1600" dirty="0">
                <a:solidFill>
                  <a:srgbClr val="000000"/>
                </a:solidFill>
              </a:rPr>
              <a:t> le cadre optimal pour accomplir leurs tâches et fonctions. Il optimise l’espace de bureau et repose sur les sept </a:t>
            </a:r>
            <a:r>
              <a:rPr lang="fr-FR" sz="1600" b="1" dirty="0">
                <a:solidFill>
                  <a:srgbClr val="000000"/>
                </a:solidFill>
              </a:rPr>
              <a:t>DIMENSIONS</a:t>
            </a:r>
            <a:r>
              <a:rPr lang="fr-FR" sz="1600" dirty="0">
                <a:solidFill>
                  <a:srgbClr val="000000"/>
                </a:solidFill>
              </a:rPr>
              <a:t> : créer un endroit souple, sain, efficace, inclusif, collaboratif, vert et numérique (avancé sur le plan technologique). </a:t>
            </a:r>
          </a:p>
          <a:p>
            <a:endParaRPr lang="fr-FR" sz="1400" b="1" dirty="0">
              <a:solidFill>
                <a:srgbClr val="000000"/>
              </a:solidFill>
              <a:cs typeface="Arial" panose="020B0604020202020204" pitchFamily="34" charset="0"/>
            </a:endParaRPr>
          </a:p>
        </p:txBody>
      </p:sp>
      <p:pic>
        <p:nvPicPr>
          <p:cNvPr id="11" name="Picture 10"/>
          <p:cNvPicPr>
            <a:picLocks noChangeAspect="1"/>
          </p:cNvPicPr>
          <p:nvPr>
            <p:custDataLst>
              <p:tags r:id="rId7"/>
            </p:custDataLst>
          </p:nvPr>
        </p:nvPicPr>
        <p:blipFill rotWithShape="1">
          <a:blip r:embed="rId11"/>
          <a:srcRect l="24469" t="20433" r="25159"/>
          <a:stretch/>
        </p:blipFill>
        <p:spPr>
          <a:xfrm>
            <a:off x="8416748" y="2664377"/>
            <a:ext cx="1084085" cy="1549814"/>
          </a:xfrm>
          <a:prstGeom prst="rect">
            <a:avLst/>
          </a:prstGeom>
        </p:spPr>
      </p:pic>
    </p:spTree>
    <p:custDataLst>
      <p:tags r:id="rId1"/>
    </p:custDataLst>
    <p:extLst>
      <p:ext uri="{BB962C8B-B14F-4D97-AF65-F5344CB8AC3E}">
        <p14:creationId xmlns:p14="http://schemas.microsoft.com/office/powerpoint/2010/main" val="271885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2"/>
            </p:custDataLst>
          </p:nvPr>
        </p:nvSpPr>
        <p:spPr>
          <a:xfrm>
            <a:off x="508759" y="483484"/>
            <a:ext cx="11006345" cy="835027"/>
          </a:xfrm>
        </p:spPr>
        <p:txBody>
          <a:bodyPr>
            <a:normAutofit/>
          </a:bodyPr>
          <a:lstStyle/>
          <a:p>
            <a:r>
              <a:rPr lang="fr-FR" dirty="0"/>
              <a:t>Comprendre le Milieu de travail GC : Flexibilité</a:t>
            </a:r>
            <a:endParaRPr lang="fr-FR" sz="2000" dirty="0"/>
          </a:p>
        </p:txBody>
      </p:sp>
      <p:pic>
        <p:nvPicPr>
          <p:cNvPr id="35" name="Image 3" descr="Je travaille de la maison&#10;&#10;« J’avais un rendez-vous près de chez moi ce matin et j’ai donc décidé de travailler de la maison cet après-midi. J’avais planifié ma semaine afin d’accomplir des tâches individuelles non urgentes. »&#10;&#10;Je travaille d’un cotravailGC&#10;&#10;« Je travaille sur un projet avec mon collègue aujourd’hui, et comme nous vivons dans le même quartier, nous avons décidé de nous rencontrer au cotravailGC tout près de la maison. Cela nous permettra d’économiser 30 minutes de trajet jusqu’au bureau ! »&#10;&#10;Je travaille du bureau&#10;&#10;« Aujourd’hui, mon équipe a organisé une séance de remue-méninges afin de développer un nouvel outil de communications. Le bureau est le meilleur endroit pour cette activité, car nous aurons besoin de beaucoup d’espace et d’un grand écran de télévision. »&#10;&#10;Je travaille d’un autre endroit&#10;&#10;« Ma journée est remplie de rencontres avec des clients ! Il n’y a pas d’espace de cotravailGC à proximité et je perdrais beaucoup de temps à faire l’aller-retour entre mon bureau et mes réunions, je travaillerai donc dans un café entre celles-ci. »&#10;" title="Petit diagramme pour expliquer la flexibilité"/>
          <p:cNvPicPr>
            <a:picLocks noChangeAspect="1"/>
          </p:cNvPicPr>
          <p:nvPr>
            <p:custDataLst>
              <p:tags r:id="rId3"/>
            </p:custDataLst>
          </p:nvPr>
        </p:nvPicPr>
        <p:blipFill>
          <a:blip r:embed="rId6"/>
          <a:stretch>
            <a:fillRect/>
          </a:stretch>
        </p:blipFill>
        <p:spPr>
          <a:xfrm>
            <a:off x="365768" y="1318511"/>
            <a:ext cx="11292326" cy="5176145"/>
          </a:xfrm>
          <a:prstGeom prst="rect">
            <a:avLst/>
          </a:prstGeom>
        </p:spPr>
      </p:pic>
    </p:spTree>
    <p:custDataLst>
      <p:tags r:id="rId1"/>
    </p:custDataLst>
    <p:extLst>
      <p:ext uri="{BB962C8B-B14F-4D97-AF65-F5344CB8AC3E}">
        <p14:creationId xmlns:p14="http://schemas.microsoft.com/office/powerpoint/2010/main" val="2522539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700" dirty="0"/>
              <a:t>Pourquoi le concept de milieu de travail axé sur l'activité (MTAA)?</a:t>
            </a:r>
            <a:endParaRPr lang="en-CA" sz="2700" dirty="0"/>
          </a:p>
        </p:txBody>
      </p:sp>
      <p:sp>
        <p:nvSpPr>
          <p:cNvPr id="3" name="TextBox 2"/>
          <p:cNvSpPr txBox="1"/>
          <p:nvPr/>
        </p:nvSpPr>
        <p:spPr>
          <a:xfrm>
            <a:off x="590039" y="1385888"/>
            <a:ext cx="10925064" cy="1323439"/>
          </a:xfrm>
          <a:prstGeom prst="rect">
            <a:avLst/>
          </a:prstGeom>
          <a:noFill/>
        </p:spPr>
        <p:txBody>
          <a:bodyPr wrap="square" rtlCol="0">
            <a:spAutoFit/>
          </a:bodyPr>
          <a:lstStyle/>
          <a:p>
            <a:r>
              <a:rPr lang="fr-FR" sz="1600" dirty="0">
                <a:solidFill>
                  <a:srgbClr val="000000"/>
                </a:solidFill>
              </a:rPr>
              <a:t>La </a:t>
            </a:r>
            <a:r>
              <a:rPr lang="fr-FR" sz="1600" b="1" dirty="0">
                <a:solidFill>
                  <a:srgbClr val="000000"/>
                </a:solidFill>
              </a:rPr>
              <a:t>transformation du milieu de travail </a:t>
            </a:r>
            <a:r>
              <a:rPr lang="fr-FR" sz="1600" dirty="0">
                <a:solidFill>
                  <a:srgbClr val="000000"/>
                </a:solidFill>
              </a:rPr>
              <a:t>est en cours dans le </a:t>
            </a:r>
            <a:r>
              <a:rPr lang="fr-FR" sz="1600" b="1" dirty="0">
                <a:solidFill>
                  <a:srgbClr val="000000"/>
                </a:solidFill>
              </a:rPr>
              <a:t>monde entier</a:t>
            </a:r>
            <a:r>
              <a:rPr lang="fr-FR" sz="1600" dirty="0">
                <a:solidFill>
                  <a:srgbClr val="000000"/>
                </a:solidFill>
              </a:rPr>
              <a:t>. Les principales tendances conduisent l'analyse de rentabilisation vers une conception d'espace agile qui améliore la flexibilité et le choix de la main-d'œuvre. Le MTAA est </a:t>
            </a:r>
            <a:r>
              <a:rPr lang="fr-FR" sz="1600" b="1" dirty="0">
                <a:solidFill>
                  <a:srgbClr val="000000"/>
                </a:solidFill>
              </a:rPr>
              <a:t>agile</a:t>
            </a:r>
            <a:r>
              <a:rPr lang="fr-FR" sz="1600" dirty="0">
                <a:solidFill>
                  <a:srgbClr val="000000"/>
                </a:solidFill>
              </a:rPr>
              <a:t>. C'est un concept qui peut potentiellement résoudre les problèmes du bureau traditionnel et ouvert (bruit, confidentialité, normalisation), qui tire le meilleur parti de la technologie de productivité moderne et de la capacité de la main-d'œuvre à être </a:t>
            </a:r>
            <a:r>
              <a:rPr lang="fr-FR" sz="1600" b="1" dirty="0">
                <a:solidFill>
                  <a:srgbClr val="000000"/>
                </a:solidFill>
              </a:rPr>
              <a:t>mobile</a:t>
            </a:r>
            <a:r>
              <a:rPr lang="fr-FR" sz="1600" dirty="0">
                <a:solidFill>
                  <a:srgbClr val="000000"/>
                </a:solidFill>
              </a:rPr>
              <a:t>.</a:t>
            </a:r>
            <a:endParaRPr lang="en-US" sz="1600" dirty="0">
              <a:solidFill>
                <a:srgbClr val="000000"/>
              </a:solidFill>
            </a:endParaRPr>
          </a:p>
        </p:txBody>
      </p:sp>
      <p:sp>
        <p:nvSpPr>
          <p:cNvPr id="7" name="TextBox 6"/>
          <p:cNvSpPr txBox="1"/>
          <p:nvPr/>
        </p:nvSpPr>
        <p:spPr>
          <a:xfrm>
            <a:off x="5421531" y="3022826"/>
            <a:ext cx="5613053" cy="3200876"/>
          </a:xfrm>
          <a:prstGeom prst="rect">
            <a:avLst/>
          </a:prstGeom>
          <a:noFill/>
        </p:spPr>
        <p:txBody>
          <a:bodyPr wrap="square" rtlCol="0">
            <a:spAutoFit/>
          </a:bodyPr>
          <a:lstStyle/>
          <a:p>
            <a:r>
              <a:rPr lang="en-US" sz="1600" b="1" dirty="0">
                <a:solidFill>
                  <a:srgbClr val="000000"/>
                </a:solidFill>
              </a:rPr>
              <a:t>POUR LES UTILISATEURS:</a:t>
            </a:r>
          </a:p>
          <a:p>
            <a:pPr marL="285750" indent="-285750">
              <a:buFont typeface="Arial" panose="020B0604020202020204" pitchFamily="34" charset="0"/>
              <a:buChar char="•"/>
            </a:pPr>
            <a:r>
              <a:rPr lang="fr-FR" sz="1400" dirty="0">
                <a:solidFill>
                  <a:srgbClr val="000000"/>
                </a:solidFill>
              </a:rPr>
              <a:t>CHOIX ET FLEXIBILITÉ DE OÙ ET COMMENT TRAVAILLER</a:t>
            </a:r>
          </a:p>
          <a:p>
            <a:pPr marL="285750" indent="-285750">
              <a:buFont typeface="Arial" panose="020B0604020202020204" pitchFamily="34" charset="0"/>
              <a:buChar char="•"/>
            </a:pPr>
            <a:r>
              <a:rPr lang="fr-FR" sz="1400" dirty="0">
                <a:solidFill>
                  <a:srgbClr val="000000"/>
                </a:solidFill>
              </a:rPr>
              <a:t>ADAPTATION AUX BESOINS ET PRÉFÉRENCES PERSONNELLES</a:t>
            </a:r>
          </a:p>
          <a:p>
            <a:pPr marL="285750" indent="-285750">
              <a:buFont typeface="Arial" panose="020B0604020202020204" pitchFamily="34" charset="0"/>
              <a:buChar char="•"/>
            </a:pPr>
            <a:r>
              <a:rPr lang="fr-FR" sz="1400" dirty="0">
                <a:solidFill>
                  <a:srgbClr val="000000"/>
                </a:solidFill>
              </a:rPr>
              <a:t>ACCÈS À UNE LARGE GAMME DE POINTS DE TRAVAIL ET DE COMMODITÉS</a:t>
            </a:r>
          </a:p>
          <a:p>
            <a:pPr marL="285750" indent="-285750">
              <a:buFont typeface="Arial" panose="020B0604020202020204" pitchFamily="34" charset="0"/>
              <a:buChar char="•"/>
            </a:pPr>
            <a:r>
              <a:rPr lang="fr-FR" sz="1400" dirty="0">
                <a:solidFill>
                  <a:srgbClr val="000000"/>
                </a:solidFill>
              </a:rPr>
              <a:t>ACCESSIBLE ET INCLUSIF</a:t>
            </a:r>
          </a:p>
          <a:p>
            <a:endParaRPr lang="en-US" sz="1400" b="1" dirty="0">
              <a:solidFill>
                <a:srgbClr val="000000"/>
              </a:solidFill>
            </a:endParaRPr>
          </a:p>
          <a:p>
            <a:r>
              <a:rPr lang="en-US" sz="1600" b="1" dirty="0">
                <a:solidFill>
                  <a:srgbClr val="000000"/>
                </a:solidFill>
              </a:rPr>
              <a:t>GESTION DES ACTIFS:</a:t>
            </a:r>
          </a:p>
          <a:p>
            <a:pPr marL="285750" indent="-285750">
              <a:buFont typeface="Arial" panose="020B0604020202020204" pitchFamily="34" charset="0"/>
              <a:buChar char="•"/>
            </a:pPr>
            <a:r>
              <a:rPr lang="fr-FR" sz="1400" dirty="0">
                <a:solidFill>
                  <a:srgbClr val="000000"/>
                </a:solidFill>
              </a:rPr>
              <a:t>FLEXIBILITÉ POUR S'ADAPTER À LA NORME DE CONCEPTION</a:t>
            </a:r>
          </a:p>
          <a:p>
            <a:pPr marL="285750" indent="-285750">
              <a:buFont typeface="Arial" panose="020B0604020202020204" pitchFamily="34" charset="0"/>
              <a:buChar char="•"/>
            </a:pPr>
            <a:r>
              <a:rPr lang="fr-FR" sz="1400" dirty="0">
                <a:solidFill>
                  <a:srgbClr val="000000"/>
                </a:solidFill>
              </a:rPr>
              <a:t>ÉLIMINE DE NOMBREUSES DEMANDES COURANTES AU</a:t>
            </a:r>
            <a:r>
              <a:rPr lang="en-US" sz="1400" dirty="0">
                <a:solidFill>
                  <a:srgbClr val="000000"/>
                </a:solidFill>
              </a:rPr>
              <a:t> </a:t>
            </a:r>
            <a:r>
              <a:rPr lang="fr-FR" sz="1400" dirty="0">
                <a:solidFill>
                  <a:srgbClr val="000000"/>
                </a:solidFill>
              </a:rPr>
              <a:t>SERVICES AUX LOCATAIRES</a:t>
            </a:r>
          </a:p>
          <a:p>
            <a:endParaRPr lang="en-US" sz="1400" b="1" dirty="0">
              <a:solidFill>
                <a:srgbClr val="000000"/>
              </a:solidFill>
            </a:endParaRPr>
          </a:p>
          <a:p>
            <a:r>
              <a:rPr lang="en-US" sz="1600" b="1" dirty="0">
                <a:solidFill>
                  <a:srgbClr val="000000"/>
                </a:solidFill>
              </a:rPr>
              <a:t>PORTFOLIO:</a:t>
            </a:r>
          </a:p>
          <a:p>
            <a:pPr marL="285750" indent="-285750">
              <a:buFont typeface="Arial" panose="020B0604020202020204" pitchFamily="34" charset="0"/>
              <a:buChar char="•"/>
            </a:pPr>
            <a:r>
              <a:rPr lang="en-US" sz="1400" dirty="0">
                <a:solidFill>
                  <a:srgbClr val="000000"/>
                </a:solidFill>
              </a:rPr>
              <a:t>OPTIMISE L'UTILISATION DE L'ESPACE</a:t>
            </a:r>
          </a:p>
        </p:txBody>
      </p:sp>
      <p:sp>
        <p:nvSpPr>
          <p:cNvPr id="10" name="TextBox 9"/>
          <p:cNvSpPr txBox="1"/>
          <p:nvPr/>
        </p:nvSpPr>
        <p:spPr>
          <a:xfrm>
            <a:off x="5421530" y="2561041"/>
            <a:ext cx="5613053" cy="369332"/>
          </a:xfrm>
          <a:prstGeom prst="rect">
            <a:avLst/>
          </a:prstGeom>
          <a:noFill/>
        </p:spPr>
        <p:txBody>
          <a:bodyPr wrap="square" rtlCol="0">
            <a:spAutoFit/>
          </a:bodyPr>
          <a:lstStyle/>
          <a:p>
            <a:r>
              <a:rPr lang="en-US" dirty="0">
                <a:solidFill>
                  <a:srgbClr val="000000"/>
                </a:solidFill>
              </a:rPr>
              <a:t>Un MTAA </a:t>
            </a:r>
            <a:r>
              <a:rPr lang="en-US" dirty="0" err="1">
                <a:solidFill>
                  <a:srgbClr val="000000"/>
                </a:solidFill>
              </a:rPr>
              <a:t>possède</a:t>
            </a:r>
            <a:r>
              <a:rPr lang="en-US" dirty="0">
                <a:solidFill>
                  <a:srgbClr val="000000"/>
                </a:solidFill>
              </a:rPr>
              <a:t> des </a:t>
            </a:r>
            <a:r>
              <a:rPr lang="en-US" b="1" dirty="0">
                <a:solidFill>
                  <a:srgbClr val="4FB29D"/>
                </a:solidFill>
              </a:rPr>
              <a:t>AVANTAGES</a:t>
            </a:r>
            <a:r>
              <a:rPr lang="en-US" dirty="0">
                <a:solidFill>
                  <a:srgbClr val="000000"/>
                </a:solidFill>
              </a:rPr>
              <a:t> à </a:t>
            </a:r>
            <a:r>
              <a:rPr lang="en-US" dirty="0" err="1">
                <a:solidFill>
                  <a:srgbClr val="000000"/>
                </a:solidFill>
              </a:rPr>
              <a:t>tous</a:t>
            </a:r>
            <a:r>
              <a:rPr lang="en-US" dirty="0">
                <a:solidFill>
                  <a:srgbClr val="000000"/>
                </a:solidFill>
              </a:rPr>
              <a:t> les </a:t>
            </a:r>
            <a:r>
              <a:rPr lang="en-US" dirty="0" err="1">
                <a:solidFill>
                  <a:srgbClr val="000000"/>
                </a:solidFill>
              </a:rPr>
              <a:t>niveaux</a:t>
            </a:r>
            <a:r>
              <a:rPr lang="en-US" dirty="0">
                <a:solidFill>
                  <a:srgbClr val="000000"/>
                </a:solidFill>
              </a:rPr>
              <a:t>: </a:t>
            </a:r>
          </a:p>
        </p:txBody>
      </p:sp>
      <p:pic>
        <p:nvPicPr>
          <p:cNvPr id="11" name="Image 2" descr="I work from home&#10;&#10;&quot;I had an appointment this morning close to home so I decided to work from home for the rest of the afternoon. I had planned my week in advance to save my non-urgent individual tasks this afternoon.&quot;&#10;&#10;I work from a GCcoworking&#10;&#10;&quot;I'm working on a project with my colleague today, and since we both live in the same neighbourhood, we decided to meet at our local GCcoworking site. This will save us 30 minutes of commute time to the office!&quot;&#10;&#10;I work in the office&#10;&#10;&quot;Today, my team is brainstorming for a new communications tool that we will be developing. The office is the best place for today's tasks as we will need a lot of space and a large TV monitor. &quot;&#10;&#10;I work from another location&#10;&#10;&quot;My day today is filled with client meetings! There is no GCcoworking locations nearby and I would lose a lot of time by commuting back and forth to the office so I will be working in a coffee shop in between my meetings.&quot;&#10;" title="Small drawing to explain flexibility"/>
          <p:cNvPicPr>
            <a:picLocks noChangeAspect="1"/>
          </p:cNvPicPr>
          <p:nvPr/>
        </p:nvPicPr>
        <p:blipFill rotWithShape="1">
          <a:blip r:embed="rId3"/>
          <a:srcRect l="52837" t="8062" r="26775" b="52250"/>
          <a:stretch/>
        </p:blipFill>
        <p:spPr>
          <a:xfrm>
            <a:off x="1143213" y="2698124"/>
            <a:ext cx="3679539" cy="3095485"/>
          </a:xfrm>
          <a:prstGeom prst="rect">
            <a:avLst/>
          </a:prstGeom>
        </p:spPr>
      </p:pic>
    </p:spTree>
    <p:extLst>
      <p:ext uri="{BB962C8B-B14F-4D97-AF65-F5344CB8AC3E}">
        <p14:creationId xmlns:p14="http://schemas.microsoft.com/office/powerpoint/2010/main" val="3900569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79376" y="736448"/>
            <a:ext cx="11006345" cy="835027"/>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fr-CA" dirty="0">
                <a:solidFill>
                  <a:srgbClr val="000000"/>
                </a:solidFill>
              </a:rPr>
              <a:t>Une approche intégrée</a:t>
            </a:r>
          </a:p>
        </p:txBody>
      </p:sp>
      <p:sp>
        <p:nvSpPr>
          <p:cNvPr id="6" name="Rectangle 5"/>
          <p:cNvSpPr/>
          <p:nvPr/>
        </p:nvSpPr>
        <p:spPr>
          <a:xfrm>
            <a:off x="479376" y="1381971"/>
            <a:ext cx="10865234" cy="369332"/>
          </a:xfrm>
          <a:prstGeom prst="rect">
            <a:avLst/>
          </a:prstGeom>
        </p:spPr>
        <p:txBody>
          <a:bodyPr wrap="square">
            <a:spAutoFit/>
          </a:bodyPr>
          <a:lstStyle/>
          <a:p>
            <a:pPr algn="ctr"/>
            <a:r>
              <a:rPr lang="fr-CA" dirty="0">
                <a:solidFill>
                  <a:srgbClr val="000000"/>
                </a:solidFill>
              </a:rPr>
              <a:t>Aller au-delà de l’espace, vers une </a:t>
            </a:r>
            <a:r>
              <a:rPr lang="fr-CA" b="1" dirty="0">
                <a:solidFill>
                  <a:srgbClr val="000000"/>
                </a:solidFill>
                <a:cs typeface="Arial" panose="020B0604020202020204" pitchFamily="34" charset="0"/>
              </a:rPr>
              <a:t>vision intégrée</a:t>
            </a:r>
            <a:r>
              <a:rPr lang="fr-CA" dirty="0">
                <a:solidFill>
                  <a:srgbClr val="000000"/>
                </a:solidFill>
              </a:rPr>
              <a:t> de la modernisation du milieu de travail.</a:t>
            </a:r>
          </a:p>
        </p:txBody>
      </p:sp>
      <p:sp>
        <p:nvSpPr>
          <p:cNvPr id="14" name="Title 4"/>
          <p:cNvSpPr txBox="1">
            <a:spLocks/>
          </p:cNvSpPr>
          <p:nvPr/>
        </p:nvSpPr>
        <p:spPr>
          <a:xfrm>
            <a:off x="508759" y="588375"/>
            <a:ext cx="11006345" cy="835027"/>
          </a:xfrm>
          <a:prstGeom prst="rect">
            <a:avLst/>
          </a:prstGeom>
        </p:spPr>
        <p:txBody>
          <a:bodyPr>
            <a:normAutofit fontScale="97500"/>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br>
              <a:rPr lang="fr-CA">
                <a:solidFill>
                  <a:srgbClr val="000000"/>
                </a:solidFill>
              </a:rPr>
            </a:br>
            <a:endParaRPr lang="fr-CA">
              <a:solidFill>
                <a:srgbClr val="000000"/>
              </a:solidFill>
            </a:endParaRPr>
          </a:p>
        </p:txBody>
      </p:sp>
      <p:sp>
        <p:nvSpPr>
          <p:cNvPr id="15" name="Slide Number Placeholder 2"/>
          <p:cNvSpPr txBox="1">
            <a:spLocks/>
          </p:cNvSpPr>
          <p:nvPr/>
        </p:nvSpPr>
        <p:spPr>
          <a:xfrm>
            <a:off x="4700024" y="6416121"/>
            <a:ext cx="2743200" cy="2475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000000"/>
              </a:solidFill>
              <a:latin typeface="Arial" panose="020B0604020202020204" pitchFamily="34" charset="0"/>
              <a:cs typeface="Arial" panose="020B0604020202020204" pitchFamily="34" charset="0"/>
            </a:endParaRPr>
          </a:p>
        </p:txBody>
      </p:sp>
      <p:sp>
        <p:nvSpPr>
          <p:cNvPr id="4" name="TextBox 3"/>
          <p:cNvSpPr txBox="1"/>
          <p:nvPr/>
        </p:nvSpPr>
        <p:spPr>
          <a:xfrm>
            <a:off x="6336422" y="2878648"/>
            <a:ext cx="4851546" cy="2031325"/>
          </a:xfrm>
          <a:prstGeom prst="rect">
            <a:avLst/>
          </a:prstGeom>
          <a:noFill/>
        </p:spPr>
        <p:txBody>
          <a:bodyPr wrap="square" rtlCol="0">
            <a:spAutoFit/>
          </a:bodyPr>
          <a:lstStyle/>
          <a:p>
            <a:r>
              <a:rPr lang="fr-CA" b="1" dirty="0">
                <a:solidFill>
                  <a:srgbClr val="4CB6A0"/>
                </a:solidFill>
              </a:rPr>
              <a:t>Un projet intégré comprend la gestion de tous les changements dans :</a:t>
            </a:r>
          </a:p>
          <a:p>
            <a:pPr marL="285750" indent="-285750">
              <a:buFont typeface="Arial" panose="020B0604020202020204" pitchFamily="34" charset="0"/>
              <a:buChar char="•"/>
            </a:pPr>
            <a:r>
              <a:rPr lang="fr-CA" i="1" dirty="0">
                <a:solidFill>
                  <a:srgbClr val="000000"/>
                </a:solidFill>
              </a:rPr>
              <a:t>l’aménagement de nos espaces de travail;</a:t>
            </a:r>
          </a:p>
          <a:p>
            <a:pPr marL="285750" indent="-285750">
              <a:buFont typeface="Arial" panose="020B0604020202020204" pitchFamily="34" charset="0"/>
              <a:buChar char="•"/>
            </a:pPr>
            <a:r>
              <a:rPr lang="fr-CA" i="1" dirty="0">
                <a:solidFill>
                  <a:srgbClr val="000000"/>
                </a:solidFill>
              </a:rPr>
              <a:t>la technologie que nous utilisons;</a:t>
            </a:r>
          </a:p>
          <a:p>
            <a:pPr marL="285750" indent="-285750">
              <a:buFont typeface="Arial" panose="020B0604020202020204" pitchFamily="34" charset="0"/>
              <a:buChar char="•"/>
            </a:pPr>
            <a:r>
              <a:rPr lang="fr-CA" i="1" dirty="0">
                <a:solidFill>
                  <a:srgbClr val="000000"/>
                </a:solidFill>
              </a:rPr>
              <a:t>les processus sur lesquels repose notre travail;</a:t>
            </a:r>
          </a:p>
          <a:p>
            <a:pPr marL="285750" indent="-285750">
              <a:buFont typeface="Arial" panose="020B0604020202020204" pitchFamily="34" charset="0"/>
              <a:buChar char="•"/>
            </a:pPr>
            <a:r>
              <a:rPr lang="fr-CA" i="1" dirty="0">
                <a:solidFill>
                  <a:srgbClr val="000000"/>
                </a:solidFill>
              </a:rPr>
              <a:t>la culture de nos organisations;</a:t>
            </a:r>
          </a:p>
          <a:p>
            <a:pPr marL="285750" indent="-285750">
              <a:buFont typeface="Arial" panose="020B0604020202020204" pitchFamily="34" charset="0"/>
              <a:buChar char="•"/>
            </a:pPr>
            <a:r>
              <a:rPr lang="fr-CA" i="1" dirty="0">
                <a:solidFill>
                  <a:srgbClr val="000000"/>
                </a:solidFill>
              </a:rPr>
              <a:t>la façon dont nous travaillons.</a:t>
            </a:r>
          </a:p>
        </p:txBody>
      </p:sp>
      <p:pic>
        <p:nvPicPr>
          <p:cNvPr id="16" name="Picture 4"/>
          <p:cNvPicPr>
            <a:picLocks noChangeAspect="1"/>
          </p:cNvPicPr>
          <p:nvPr/>
        </p:nvPicPr>
        <p:blipFill>
          <a:blip r:embed="rId3"/>
          <a:stretch>
            <a:fillRect/>
          </a:stretch>
        </p:blipFill>
        <p:spPr>
          <a:xfrm>
            <a:off x="1189577" y="1868111"/>
            <a:ext cx="4822354" cy="4548010"/>
          </a:xfrm>
          <a:prstGeom prst="rect">
            <a:avLst/>
          </a:prstGeom>
        </p:spPr>
      </p:pic>
    </p:spTree>
    <p:extLst>
      <p:ext uri="{BB962C8B-B14F-4D97-AF65-F5344CB8AC3E}">
        <p14:creationId xmlns:p14="http://schemas.microsoft.com/office/powerpoint/2010/main" val="1538291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054922"/>
            <a:ext cx="8192029" cy="1422580"/>
          </a:xfrm>
        </p:spPr>
        <p:txBody>
          <a:bodyPr>
            <a:normAutofit fontScale="90000"/>
          </a:bodyPr>
          <a:lstStyle/>
          <a:p>
            <a:r>
              <a:rPr lang="fr-CA" dirty="0">
                <a:solidFill>
                  <a:schemeClr val="accent2"/>
                </a:solidFill>
              </a:rPr>
              <a:t>Introduction à la feuille de route de modernisation du Milieu de travail GC</a:t>
            </a:r>
            <a:br>
              <a:rPr lang="fr-CA" dirty="0">
                <a:solidFill>
                  <a:schemeClr val="accent2"/>
                </a:solidFill>
              </a:rPr>
            </a:br>
            <a:r>
              <a:rPr lang="fr-CA" sz="3200" dirty="0">
                <a:solidFill>
                  <a:schemeClr val="accent2"/>
                </a:solidFill>
              </a:rPr>
              <a: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1211112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a:t>Feuille de route de modernisation du Milieu de travail GC</a:t>
            </a:r>
          </a:p>
        </p:txBody>
      </p:sp>
      <p:pic>
        <p:nvPicPr>
          <p:cNvPr id="56" name="Picture 55" descr="GCworkplace-Roadmap-bkgd-1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046" y="1382412"/>
            <a:ext cx="6092662" cy="2669916"/>
          </a:xfrm>
          <a:prstGeom prst="rect">
            <a:avLst/>
          </a:prstGeom>
        </p:spPr>
      </p:pic>
      <p:cxnSp>
        <p:nvCxnSpPr>
          <p:cNvPr id="57" name="Straight Connector 56"/>
          <p:cNvCxnSpPr>
            <a:endCxn id="141" idx="2"/>
          </p:cNvCxnSpPr>
          <p:nvPr/>
        </p:nvCxnSpPr>
        <p:spPr>
          <a:xfrm>
            <a:off x="3331812" y="3354692"/>
            <a:ext cx="22283" cy="2635749"/>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660198" y="3287852"/>
            <a:ext cx="22283" cy="2776814"/>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endCxn id="150" idx="2"/>
          </p:cNvCxnSpPr>
          <p:nvPr/>
        </p:nvCxnSpPr>
        <p:spPr>
          <a:xfrm>
            <a:off x="7943960" y="3120046"/>
            <a:ext cx="30174" cy="2491819"/>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10050344" y="3728059"/>
            <a:ext cx="0" cy="2336607"/>
          </a:xfrm>
          <a:prstGeom prst="line">
            <a:avLst/>
          </a:prstGeom>
          <a:ln w="38100"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cxnSpLocks/>
            <a:endCxn id="134" idx="0"/>
          </p:cNvCxnSpPr>
          <p:nvPr/>
        </p:nvCxnSpPr>
        <p:spPr>
          <a:xfrm>
            <a:off x="1550340" y="3266011"/>
            <a:ext cx="39196" cy="799111"/>
          </a:xfrm>
          <a:prstGeom prst="line">
            <a:avLst/>
          </a:prstGeom>
          <a:ln w="38100" cmpd="sng">
            <a:solidFill>
              <a:schemeClr val="accent5"/>
            </a:solidFill>
          </a:ln>
        </p:spPr>
        <p:style>
          <a:lnRef idx="2">
            <a:schemeClr val="accent1"/>
          </a:lnRef>
          <a:fillRef idx="0">
            <a:schemeClr val="accent1"/>
          </a:fillRef>
          <a:effectRef idx="1">
            <a:schemeClr val="accent1"/>
          </a:effectRef>
          <a:fontRef idx="minor">
            <a:schemeClr val="tx1"/>
          </a:fontRef>
        </p:style>
      </p:cxnSp>
      <p:pic>
        <p:nvPicPr>
          <p:cNvPr id="67" name="Picture 66" descr="roadmap-graphics-01.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978233" y="1495887"/>
            <a:ext cx="5886174" cy="2436165"/>
          </a:xfrm>
          <a:prstGeom prst="rect">
            <a:avLst/>
          </a:prstGeom>
        </p:spPr>
      </p:pic>
      <p:pic>
        <p:nvPicPr>
          <p:cNvPr id="116" name="Picture 115" descr="roadmap-graphics-0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9431" y="1442076"/>
            <a:ext cx="4387407" cy="2489975"/>
          </a:xfrm>
          <a:prstGeom prst="rect">
            <a:avLst/>
          </a:prstGeom>
        </p:spPr>
      </p:pic>
      <p:pic>
        <p:nvPicPr>
          <p:cNvPr id="117" name="Picture 116" descr="roadmap-graphics-09.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7725" y="1450894"/>
            <a:ext cx="1070683" cy="1070683"/>
          </a:xfrm>
          <a:prstGeom prst="rect">
            <a:avLst/>
          </a:prstGeom>
        </p:spPr>
      </p:pic>
      <p:sp>
        <p:nvSpPr>
          <p:cNvPr id="118" name="TextBox 117"/>
          <p:cNvSpPr txBox="1"/>
          <p:nvPr/>
        </p:nvSpPr>
        <p:spPr>
          <a:xfrm>
            <a:off x="995563" y="2370766"/>
            <a:ext cx="1192694" cy="301621"/>
          </a:xfrm>
          <a:prstGeom prst="rect">
            <a:avLst/>
          </a:prstGeom>
          <a:noFill/>
        </p:spPr>
        <p:txBody>
          <a:bodyPr wrap="square" rtlCol="0">
            <a:spAutoFit/>
          </a:bodyPr>
          <a:lstStyle/>
          <a:p>
            <a:pPr algn="ctr">
              <a:lnSpc>
                <a:spcPct val="80000"/>
              </a:lnSpc>
            </a:pPr>
            <a:r>
              <a:rPr lang="fr-CA" sz="1700" b="1" dirty="0">
                <a:solidFill>
                  <a:srgbClr val="17455C"/>
                </a:solidFill>
                <a:latin typeface="Arial"/>
                <a:cs typeface="Arial"/>
              </a:rPr>
              <a:t>Participer</a:t>
            </a:r>
          </a:p>
        </p:txBody>
      </p:sp>
      <p:sp>
        <p:nvSpPr>
          <p:cNvPr id="119" name="TextBox 118"/>
          <p:cNvSpPr txBox="1"/>
          <p:nvPr/>
        </p:nvSpPr>
        <p:spPr>
          <a:xfrm>
            <a:off x="2586898" y="2312257"/>
            <a:ext cx="1432585" cy="510909"/>
          </a:xfrm>
          <a:prstGeom prst="rect">
            <a:avLst/>
          </a:prstGeom>
          <a:noFill/>
        </p:spPr>
        <p:txBody>
          <a:bodyPr wrap="square" rtlCol="0">
            <a:spAutoFit/>
          </a:bodyPr>
          <a:lstStyle/>
          <a:p>
            <a:pPr algn="ctr">
              <a:lnSpc>
                <a:spcPct val="80000"/>
              </a:lnSpc>
            </a:pPr>
            <a:r>
              <a:rPr lang="fr-CA" sz="1700" b="1" dirty="0">
                <a:solidFill>
                  <a:srgbClr val="4CB6A0"/>
                </a:solidFill>
                <a:latin typeface="Arial"/>
                <a:cs typeface="Arial"/>
              </a:rPr>
              <a:t>Établir les fondements</a:t>
            </a:r>
          </a:p>
        </p:txBody>
      </p:sp>
      <p:sp>
        <p:nvSpPr>
          <p:cNvPr id="120" name="TextBox 119"/>
          <p:cNvSpPr txBox="1"/>
          <p:nvPr/>
        </p:nvSpPr>
        <p:spPr>
          <a:xfrm>
            <a:off x="4814575" y="2073762"/>
            <a:ext cx="1670763" cy="757130"/>
          </a:xfrm>
          <a:prstGeom prst="rect">
            <a:avLst/>
          </a:prstGeom>
          <a:noFill/>
        </p:spPr>
        <p:txBody>
          <a:bodyPr wrap="square" rtlCol="0">
            <a:spAutoFit/>
          </a:bodyPr>
          <a:lstStyle/>
          <a:p>
            <a:pPr algn="ctr">
              <a:lnSpc>
                <a:spcPct val="80000"/>
              </a:lnSpc>
            </a:pPr>
            <a:r>
              <a:rPr lang="fr-CA" b="1" dirty="0">
                <a:solidFill>
                  <a:srgbClr val="A8CE75">
                    <a:lumMod val="75000"/>
                  </a:srgbClr>
                </a:solidFill>
                <a:latin typeface="Arial"/>
                <a:cs typeface="Arial"/>
              </a:rPr>
              <a:t>Évaluer, imaginer et planifier</a:t>
            </a:r>
          </a:p>
        </p:txBody>
      </p:sp>
      <p:sp>
        <p:nvSpPr>
          <p:cNvPr id="122" name="TextBox 121"/>
          <p:cNvSpPr txBox="1"/>
          <p:nvPr/>
        </p:nvSpPr>
        <p:spPr>
          <a:xfrm>
            <a:off x="9332202" y="2246965"/>
            <a:ext cx="1290387" cy="569900"/>
          </a:xfrm>
          <a:prstGeom prst="rect">
            <a:avLst/>
          </a:prstGeom>
          <a:noFill/>
        </p:spPr>
        <p:txBody>
          <a:bodyPr wrap="square" rtlCol="0">
            <a:spAutoFit/>
          </a:bodyPr>
          <a:lstStyle/>
          <a:p>
            <a:pPr algn="ctr">
              <a:lnSpc>
                <a:spcPct val="80000"/>
              </a:lnSpc>
            </a:pPr>
            <a:r>
              <a:rPr lang="fr-CA" sz="1900" b="1">
                <a:solidFill>
                  <a:srgbClr val="F2A920"/>
                </a:solidFill>
                <a:latin typeface="Arial"/>
                <a:cs typeface="Arial"/>
              </a:rPr>
              <a:t>Maintenir et renforcer</a:t>
            </a:r>
          </a:p>
        </p:txBody>
      </p:sp>
      <p:sp>
        <p:nvSpPr>
          <p:cNvPr id="123" name="Rounded Rectangle 122"/>
          <p:cNvSpPr/>
          <p:nvPr/>
        </p:nvSpPr>
        <p:spPr>
          <a:xfrm>
            <a:off x="978233" y="4044630"/>
            <a:ext cx="1222001" cy="468923"/>
          </a:xfrm>
          <a:prstGeom prst="roundRect">
            <a:avLst>
              <a:gd name="adj" fmla="val 50000"/>
            </a:avLst>
          </a:prstGeom>
          <a:solidFill>
            <a:schemeClr val="bg1"/>
          </a:solidFill>
          <a:ln w="381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4" name="TextBox 123"/>
          <p:cNvSpPr txBox="1"/>
          <p:nvPr/>
        </p:nvSpPr>
        <p:spPr>
          <a:xfrm>
            <a:off x="6145079" y="1746355"/>
            <a:ext cx="1363016" cy="424732"/>
          </a:xfrm>
          <a:prstGeom prst="rect">
            <a:avLst/>
          </a:prstGeom>
          <a:noFill/>
        </p:spPr>
        <p:txBody>
          <a:bodyPr wrap="square" rtlCol="0">
            <a:spAutoFit/>
          </a:bodyPr>
          <a:lstStyle/>
          <a:p>
            <a:pPr algn="ctr">
              <a:lnSpc>
                <a:spcPct val="90000"/>
              </a:lnSpc>
            </a:pPr>
            <a:r>
              <a:rPr lang="fr-CA" sz="800" b="1" dirty="0">
                <a:solidFill>
                  <a:srgbClr val="77797C">
                    <a:lumMod val="75000"/>
                  </a:srgbClr>
                </a:solidFill>
                <a:latin typeface="Arial"/>
                <a:cs typeface="Arial"/>
              </a:rPr>
              <a:t>LANCEMENT </a:t>
            </a:r>
            <a:br>
              <a:rPr lang="fr-CA" sz="800" b="1" dirty="0">
                <a:solidFill>
                  <a:srgbClr val="77797C">
                    <a:lumMod val="75000"/>
                  </a:srgbClr>
                </a:solidFill>
                <a:latin typeface="Arial"/>
                <a:cs typeface="Arial"/>
              </a:rPr>
            </a:br>
            <a:r>
              <a:rPr lang="fr-CA" sz="800" b="1" dirty="0">
                <a:solidFill>
                  <a:srgbClr val="77797C">
                    <a:lumMod val="75000"/>
                  </a:srgbClr>
                </a:solidFill>
                <a:latin typeface="Arial"/>
                <a:cs typeface="Arial"/>
              </a:rPr>
              <a:t>DU PROJET D’AMÉNAGEMENT</a:t>
            </a:r>
          </a:p>
        </p:txBody>
      </p:sp>
      <p:sp>
        <p:nvSpPr>
          <p:cNvPr id="125" name="TextBox 124"/>
          <p:cNvSpPr txBox="1"/>
          <p:nvPr/>
        </p:nvSpPr>
        <p:spPr>
          <a:xfrm>
            <a:off x="995563" y="2712530"/>
            <a:ext cx="1192694" cy="507831"/>
          </a:xfrm>
          <a:prstGeom prst="rect">
            <a:avLst/>
          </a:prstGeom>
          <a:noFill/>
        </p:spPr>
        <p:txBody>
          <a:bodyPr wrap="square" rtlCol="0">
            <a:spAutoFit/>
          </a:bodyPr>
          <a:lstStyle/>
          <a:p>
            <a:pPr algn="ctr">
              <a:lnSpc>
                <a:spcPct val="90000"/>
              </a:lnSpc>
            </a:pPr>
            <a:r>
              <a:rPr lang="fr-CA" sz="1000" i="1" dirty="0">
                <a:solidFill>
                  <a:srgbClr val="17455C"/>
                </a:solidFill>
                <a:latin typeface="Arial"/>
                <a:cs typeface="Arial"/>
              </a:rPr>
              <a:t>Qu’est-ce que </a:t>
            </a:r>
          </a:p>
          <a:p>
            <a:pPr algn="ctr">
              <a:lnSpc>
                <a:spcPct val="90000"/>
              </a:lnSpc>
            </a:pPr>
            <a:r>
              <a:rPr lang="fr-CA" sz="1000" i="1" dirty="0">
                <a:solidFill>
                  <a:srgbClr val="17455C"/>
                </a:solidFill>
                <a:latin typeface="Arial"/>
                <a:cs typeface="Arial"/>
              </a:rPr>
              <a:t>Milieu de travail GC?</a:t>
            </a:r>
          </a:p>
        </p:txBody>
      </p:sp>
      <p:sp>
        <p:nvSpPr>
          <p:cNvPr id="126" name="TextBox 125"/>
          <p:cNvSpPr txBox="1"/>
          <p:nvPr/>
        </p:nvSpPr>
        <p:spPr>
          <a:xfrm>
            <a:off x="2629229" y="2777456"/>
            <a:ext cx="1290388" cy="510396"/>
          </a:xfrm>
          <a:prstGeom prst="rect">
            <a:avLst/>
          </a:prstGeom>
          <a:noFill/>
        </p:spPr>
        <p:txBody>
          <a:bodyPr wrap="square" rtlCol="0">
            <a:spAutoFit/>
          </a:bodyPr>
          <a:lstStyle/>
          <a:p>
            <a:pPr algn="ctr">
              <a:lnSpc>
                <a:spcPct val="90000"/>
              </a:lnSpc>
            </a:pPr>
            <a:r>
              <a:rPr lang="fr-CA" sz="1000" i="1" dirty="0">
                <a:solidFill>
                  <a:srgbClr val="17455C"/>
                </a:solidFill>
                <a:latin typeface="Arial"/>
                <a:cs typeface="Arial"/>
              </a:rPr>
              <a:t>Quels sont nos objectifs et qui nous aidera à les atteindre?</a:t>
            </a:r>
          </a:p>
        </p:txBody>
      </p:sp>
      <p:sp>
        <p:nvSpPr>
          <p:cNvPr id="129" name="TextBox 128"/>
          <p:cNvSpPr txBox="1"/>
          <p:nvPr/>
        </p:nvSpPr>
        <p:spPr>
          <a:xfrm>
            <a:off x="9123345" y="2993537"/>
            <a:ext cx="1709614" cy="371897"/>
          </a:xfrm>
          <a:prstGeom prst="rect">
            <a:avLst/>
          </a:prstGeom>
          <a:noFill/>
        </p:spPr>
        <p:txBody>
          <a:bodyPr wrap="square" rtlCol="0">
            <a:spAutoFit/>
          </a:bodyPr>
          <a:lstStyle/>
          <a:p>
            <a:pPr algn="ctr">
              <a:lnSpc>
                <a:spcPct val="90000"/>
              </a:lnSpc>
            </a:pPr>
            <a:r>
              <a:rPr lang="fr-CA" sz="1000" i="1">
                <a:solidFill>
                  <a:srgbClr val="17455C"/>
                </a:solidFill>
                <a:latin typeface="Arial"/>
                <a:cs typeface="Arial"/>
              </a:rPr>
              <a:t>Comment appuierons-nous </a:t>
            </a:r>
          </a:p>
          <a:p>
            <a:pPr algn="ctr">
              <a:lnSpc>
                <a:spcPct val="90000"/>
              </a:lnSpc>
            </a:pPr>
            <a:r>
              <a:rPr lang="fr-CA" sz="1000" i="1">
                <a:solidFill>
                  <a:srgbClr val="17455C"/>
                </a:solidFill>
                <a:latin typeface="Arial"/>
                <a:cs typeface="Arial"/>
              </a:rPr>
              <a:t>le changement?</a:t>
            </a:r>
          </a:p>
        </p:txBody>
      </p:sp>
      <p:sp>
        <p:nvSpPr>
          <p:cNvPr id="130" name="Rounded Rectangle 129"/>
          <p:cNvSpPr/>
          <p:nvPr/>
        </p:nvSpPr>
        <p:spPr>
          <a:xfrm>
            <a:off x="2340299" y="4044630"/>
            <a:ext cx="2027591" cy="468923"/>
          </a:xfrm>
          <a:prstGeom prst="roundRect">
            <a:avLst>
              <a:gd name="adj" fmla="val 50000"/>
            </a:avLst>
          </a:prstGeom>
          <a:solidFill>
            <a:schemeClr val="bg1"/>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1" name="Rounded Rectangle 130"/>
          <p:cNvSpPr/>
          <p:nvPr/>
        </p:nvSpPr>
        <p:spPr>
          <a:xfrm>
            <a:off x="4555704" y="4044630"/>
            <a:ext cx="2216424" cy="468923"/>
          </a:xfrm>
          <a:prstGeom prst="roundRect">
            <a:avLst>
              <a:gd name="adj" fmla="val 50000"/>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2" name="Rounded Rectangle 131"/>
          <p:cNvSpPr/>
          <p:nvPr/>
        </p:nvSpPr>
        <p:spPr>
          <a:xfrm>
            <a:off x="6979146" y="4044630"/>
            <a:ext cx="1989976" cy="468923"/>
          </a:xfrm>
          <a:prstGeom prst="roundRect">
            <a:avLst>
              <a:gd name="adj" fmla="val 50000"/>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3" name="Rounded Rectangle 132"/>
          <p:cNvSpPr/>
          <p:nvPr/>
        </p:nvSpPr>
        <p:spPr>
          <a:xfrm>
            <a:off x="9117415" y="4044630"/>
            <a:ext cx="1989976" cy="468923"/>
          </a:xfrm>
          <a:prstGeom prst="roundRect">
            <a:avLst>
              <a:gd name="adj" fmla="val 50000"/>
            </a:avLst>
          </a:prstGeom>
          <a:solidFill>
            <a:schemeClr val="bg1"/>
          </a:solid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4" name="TextBox 133"/>
          <p:cNvSpPr txBox="1"/>
          <p:nvPr/>
        </p:nvSpPr>
        <p:spPr>
          <a:xfrm>
            <a:off x="1011235" y="4065122"/>
            <a:ext cx="1156601" cy="466281"/>
          </a:xfrm>
          <a:prstGeom prst="rect">
            <a:avLst/>
          </a:prstGeom>
          <a:noFill/>
        </p:spPr>
        <p:txBody>
          <a:bodyPr wrap="square" rtlCol="0">
            <a:spAutoFit/>
          </a:bodyPr>
          <a:lstStyle/>
          <a:p>
            <a:pPr algn="ctr">
              <a:lnSpc>
                <a:spcPct val="90000"/>
              </a:lnSpc>
            </a:pPr>
            <a:r>
              <a:rPr lang="fr-CA" sz="900" dirty="0">
                <a:solidFill>
                  <a:srgbClr val="17455C"/>
                </a:solidFill>
                <a:latin typeface="Arial"/>
                <a:cs typeface="Arial"/>
              </a:rPr>
              <a:t>Sensibilisation à la modernisation du milieu de travail</a:t>
            </a:r>
          </a:p>
        </p:txBody>
      </p:sp>
      <p:sp>
        <p:nvSpPr>
          <p:cNvPr id="135" name="TextBox 134"/>
          <p:cNvSpPr txBox="1"/>
          <p:nvPr/>
        </p:nvSpPr>
        <p:spPr>
          <a:xfrm>
            <a:off x="2567360" y="4098103"/>
            <a:ext cx="1567183" cy="369332"/>
          </a:xfrm>
          <a:prstGeom prst="rect">
            <a:avLst/>
          </a:prstGeom>
          <a:noFill/>
        </p:spPr>
        <p:txBody>
          <a:bodyPr wrap="square" rtlCol="0">
            <a:spAutoFit/>
          </a:bodyPr>
          <a:lstStyle/>
          <a:p>
            <a:pPr algn="ctr">
              <a:lnSpc>
                <a:spcPct val="90000"/>
              </a:lnSpc>
            </a:pPr>
            <a:r>
              <a:rPr lang="fr-FR" sz="1000" dirty="0">
                <a:solidFill>
                  <a:srgbClr val="17455C"/>
                </a:solidFill>
                <a:latin typeface="Arial"/>
              </a:rPr>
              <a:t>Mobilisation des dirigeants</a:t>
            </a:r>
          </a:p>
        </p:txBody>
      </p:sp>
      <p:sp>
        <p:nvSpPr>
          <p:cNvPr id="136" name="Rounded Rectangle 135"/>
          <p:cNvSpPr/>
          <p:nvPr/>
        </p:nvSpPr>
        <p:spPr>
          <a:xfrm>
            <a:off x="2340299" y="4577081"/>
            <a:ext cx="2027591" cy="468923"/>
          </a:xfrm>
          <a:prstGeom prst="roundRect">
            <a:avLst>
              <a:gd name="adj" fmla="val 50000"/>
            </a:avLst>
          </a:prstGeom>
          <a:solidFill>
            <a:schemeClr val="bg1"/>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7" name="TextBox 136"/>
          <p:cNvSpPr txBox="1"/>
          <p:nvPr/>
        </p:nvSpPr>
        <p:spPr>
          <a:xfrm>
            <a:off x="2511655" y="4686254"/>
            <a:ext cx="1716260" cy="369332"/>
          </a:xfrm>
          <a:prstGeom prst="rect">
            <a:avLst/>
          </a:prstGeom>
          <a:noFill/>
        </p:spPr>
        <p:txBody>
          <a:bodyPr wrap="square" rtlCol="0">
            <a:spAutoFit/>
          </a:bodyPr>
          <a:lstStyle/>
          <a:p>
            <a:pPr algn="ctr">
              <a:lnSpc>
                <a:spcPct val="90000"/>
              </a:lnSpc>
            </a:pPr>
            <a:r>
              <a:rPr lang="fr-CA" sz="1000" dirty="0">
                <a:solidFill>
                  <a:srgbClr val="17455C"/>
                </a:solidFill>
                <a:latin typeface="Arial"/>
                <a:cs typeface="Arial"/>
              </a:rPr>
              <a:t>Vision pour le milieu de travail</a:t>
            </a:r>
          </a:p>
        </p:txBody>
      </p:sp>
      <p:sp>
        <p:nvSpPr>
          <p:cNvPr id="138" name="Rounded Rectangle 137"/>
          <p:cNvSpPr/>
          <p:nvPr/>
        </p:nvSpPr>
        <p:spPr>
          <a:xfrm>
            <a:off x="2340299" y="5113073"/>
            <a:ext cx="2027591" cy="468923"/>
          </a:xfrm>
          <a:prstGeom prst="roundRect">
            <a:avLst>
              <a:gd name="adj" fmla="val 50000"/>
            </a:avLst>
          </a:prstGeom>
          <a:solidFill>
            <a:schemeClr val="bg1"/>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9" name="TextBox 138"/>
          <p:cNvSpPr txBox="1"/>
          <p:nvPr/>
        </p:nvSpPr>
        <p:spPr>
          <a:xfrm>
            <a:off x="2340299" y="5222246"/>
            <a:ext cx="2027591" cy="233397"/>
          </a:xfrm>
          <a:prstGeom prst="rect">
            <a:avLst/>
          </a:prstGeom>
          <a:noFill/>
        </p:spPr>
        <p:txBody>
          <a:bodyPr wrap="square" rtlCol="0">
            <a:spAutoFit/>
          </a:bodyPr>
          <a:lstStyle/>
          <a:p>
            <a:pPr algn="ctr">
              <a:lnSpc>
                <a:spcPct val="90000"/>
              </a:lnSpc>
            </a:pPr>
            <a:r>
              <a:rPr lang="fr-CA" sz="1000">
                <a:solidFill>
                  <a:srgbClr val="17455C"/>
                </a:solidFill>
                <a:latin typeface="Arial"/>
                <a:cs typeface="Arial"/>
              </a:rPr>
              <a:t>Équipe de projet intégrée</a:t>
            </a:r>
          </a:p>
        </p:txBody>
      </p:sp>
      <p:sp>
        <p:nvSpPr>
          <p:cNvPr id="140" name="Rounded Rectangle 139"/>
          <p:cNvSpPr/>
          <p:nvPr/>
        </p:nvSpPr>
        <p:spPr>
          <a:xfrm>
            <a:off x="2340299" y="5676277"/>
            <a:ext cx="2027591" cy="468923"/>
          </a:xfrm>
          <a:prstGeom prst="roundRect">
            <a:avLst>
              <a:gd name="adj" fmla="val 50000"/>
            </a:avLst>
          </a:prstGeom>
          <a:solidFill>
            <a:schemeClr val="bg1"/>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1" name="TextBox 140"/>
          <p:cNvSpPr txBox="1"/>
          <p:nvPr/>
        </p:nvSpPr>
        <p:spPr>
          <a:xfrm>
            <a:off x="2340299" y="5759609"/>
            <a:ext cx="2027591" cy="230832"/>
          </a:xfrm>
          <a:prstGeom prst="rect">
            <a:avLst/>
          </a:prstGeom>
          <a:noFill/>
        </p:spPr>
        <p:txBody>
          <a:bodyPr wrap="square" rtlCol="0">
            <a:spAutoFit/>
          </a:bodyPr>
          <a:lstStyle/>
          <a:p>
            <a:pPr algn="ctr">
              <a:lnSpc>
                <a:spcPct val="90000"/>
              </a:lnSpc>
            </a:pPr>
            <a:r>
              <a:rPr lang="fr-CA" sz="1000" dirty="0">
                <a:solidFill>
                  <a:srgbClr val="17455C"/>
                </a:solidFill>
                <a:latin typeface="Arial"/>
                <a:cs typeface="Arial"/>
              </a:rPr>
              <a:t>Gouvernance et groupes de travail</a:t>
            </a:r>
          </a:p>
        </p:txBody>
      </p:sp>
      <p:sp>
        <p:nvSpPr>
          <p:cNvPr id="142" name="TextBox 141"/>
          <p:cNvSpPr txBox="1"/>
          <p:nvPr/>
        </p:nvSpPr>
        <p:spPr>
          <a:xfrm>
            <a:off x="4565378" y="4055100"/>
            <a:ext cx="2163237" cy="369332"/>
          </a:xfrm>
          <a:prstGeom prst="rect">
            <a:avLst/>
          </a:prstGeom>
          <a:noFill/>
        </p:spPr>
        <p:txBody>
          <a:bodyPr wrap="square" rtlCol="0">
            <a:spAutoFit/>
          </a:bodyPr>
          <a:lstStyle/>
          <a:p>
            <a:pPr algn="ctr">
              <a:lnSpc>
                <a:spcPct val="90000"/>
              </a:lnSpc>
            </a:pPr>
            <a:r>
              <a:rPr lang="fr-CA" sz="1000" dirty="0">
                <a:solidFill>
                  <a:srgbClr val="17455C"/>
                </a:solidFill>
                <a:latin typeface="Arial"/>
              </a:rPr>
              <a:t>État de préparation organisationnel et au changement</a:t>
            </a:r>
          </a:p>
        </p:txBody>
      </p:sp>
      <p:sp>
        <p:nvSpPr>
          <p:cNvPr id="143" name="Rounded Rectangle 142"/>
          <p:cNvSpPr/>
          <p:nvPr/>
        </p:nvSpPr>
        <p:spPr>
          <a:xfrm>
            <a:off x="4555704" y="4579308"/>
            <a:ext cx="2216424" cy="468923"/>
          </a:xfrm>
          <a:prstGeom prst="roundRect">
            <a:avLst>
              <a:gd name="adj" fmla="val 50000"/>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4" name="TextBox 143"/>
          <p:cNvSpPr txBox="1"/>
          <p:nvPr/>
        </p:nvSpPr>
        <p:spPr>
          <a:xfrm>
            <a:off x="4555704" y="4632781"/>
            <a:ext cx="2163237" cy="369332"/>
          </a:xfrm>
          <a:prstGeom prst="rect">
            <a:avLst/>
          </a:prstGeom>
          <a:noFill/>
        </p:spPr>
        <p:txBody>
          <a:bodyPr wrap="square" rtlCol="0">
            <a:spAutoFit/>
          </a:bodyPr>
          <a:lstStyle/>
          <a:p>
            <a:pPr algn="ctr">
              <a:lnSpc>
                <a:spcPct val="90000"/>
              </a:lnSpc>
            </a:pPr>
            <a:r>
              <a:rPr lang="fr-FR" sz="1000" dirty="0">
                <a:solidFill>
                  <a:srgbClr val="17455C"/>
                </a:solidFill>
                <a:latin typeface="Arial"/>
              </a:rPr>
              <a:t>Évaluation de la fonctionnalité et du rendement</a:t>
            </a:r>
          </a:p>
        </p:txBody>
      </p:sp>
      <p:sp>
        <p:nvSpPr>
          <p:cNvPr id="145" name="Rounded Rectangle 144"/>
          <p:cNvSpPr/>
          <p:nvPr/>
        </p:nvSpPr>
        <p:spPr>
          <a:xfrm>
            <a:off x="4555704" y="5115234"/>
            <a:ext cx="2216424" cy="468923"/>
          </a:xfrm>
          <a:prstGeom prst="roundRect">
            <a:avLst>
              <a:gd name="adj" fmla="val 50000"/>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6" name="Rounded Rectangle 145"/>
          <p:cNvSpPr/>
          <p:nvPr/>
        </p:nvSpPr>
        <p:spPr>
          <a:xfrm>
            <a:off x="4555704" y="5653224"/>
            <a:ext cx="2216424" cy="468923"/>
          </a:xfrm>
          <a:prstGeom prst="roundRect">
            <a:avLst>
              <a:gd name="adj" fmla="val 50000"/>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7" name="TextBox 146"/>
          <p:cNvSpPr txBox="1"/>
          <p:nvPr/>
        </p:nvSpPr>
        <p:spPr>
          <a:xfrm>
            <a:off x="4624958" y="5152867"/>
            <a:ext cx="2163237" cy="369332"/>
          </a:xfrm>
          <a:prstGeom prst="rect">
            <a:avLst/>
          </a:prstGeom>
          <a:noFill/>
        </p:spPr>
        <p:txBody>
          <a:bodyPr wrap="square" rtlCol="0">
            <a:spAutoFit/>
          </a:bodyPr>
          <a:lstStyle/>
          <a:p>
            <a:pPr algn="ctr">
              <a:lnSpc>
                <a:spcPct val="90000"/>
              </a:lnSpc>
            </a:pPr>
            <a:r>
              <a:rPr lang="fr-CA" sz="1000">
                <a:solidFill>
                  <a:srgbClr val="17455C"/>
                </a:solidFill>
                <a:latin typeface="Arial"/>
                <a:cs typeface="Arial"/>
              </a:rPr>
              <a:t>Plan du projet de modernisation du milieu de travail</a:t>
            </a:r>
          </a:p>
        </p:txBody>
      </p:sp>
      <p:sp>
        <p:nvSpPr>
          <p:cNvPr id="148" name="TextBox 147"/>
          <p:cNvSpPr txBox="1"/>
          <p:nvPr/>
        </p:nvSpPr>
        <p:spPr>
          <a:xfrm>
            <a:off x="7095000" y="4112859"/>
            <a:ext cx="1755548" cy="369332"/>
          </a:xfrm>
          <a:prstGeom prst="rect">
            <a:avLst/>
          </a:prstGeom>
          <a:noFill/>
        </p:spPr>
        <p:txBody>
          <a:bodyPr wrap="square" rtlCol="0">
            <a:spAutoFit/>
          </a:bodyPr>
          <a:lstStyle/>
          <a:p>
            <a:pPr algn="ctr">
              <a:lnSpc>
                <a:spcPct val="90000"/>
              </a:lnSpc>
            </a:pPr>
            <a:r>
              <a:rPr lang="fr-CA" sz="1000" dirty="0">
                <a:solidFill>
                  <a:srgbClr val="17455C"/>
                </a:solidFill>
                <a:latin typeface="Arial"/>
                <a:cs typeface="Arial"/>
              </a:rPr>
              <a:t>Conception du lieu de travail</a:t>
            </a:r>
          </a:p>
        </p:txBody>
      </p:sp>
      <p:sp>
        <p:nvSpPr>
          <p:cNvPr id="149" name="Rounded Rectangle 148"/>
          <p:cNvSpPr/>
          <p:nvPr/>
        </p:nvSpPr>
        <p:spPr>
          <a:xfrm>
            <a:off x="6953704" y="4599149"/>
            <a:ext cx="1989976" cy="468923"/>
          </a:xfrm>
          <a:prstGeom prst="roundRect">
            <a:avLst>
              <a:gd name="adj" fmla="val 50000"/>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0" name="Rounded Rectangle 149"/>
          <p:cNvSpPr/>
          <p:nvPr/>
        </p:nvSpPr>
        <p:spPr>
          <a:xfrm>
            <a:off x="6979146" y="5142942"/>
            <a:ext cx="1989976" cy="468923"/>
          </a:xfrm>
          <a:prstGeom prst="roundRect">
            <a:avLst>
              <a:gd name="adj" fmla="val 50000"/>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1" name="TextBox 150"/>
          <p:cNvSpPr txBox="1"/>
          <p:nvPr/>
        </p:nvSpPr>
        <p:spPr>
          <a:xfrm>
            <a:off x="9197960" y="4115529"/>
            <a:ext cx="1755548" cy="369332"/>
          </a:xfrm>
          <a:prstGeom prst="rect">
            <a:avLst/>
          </a:prstGeom>
          <a:noFill/>
        </p:spPr>
        <p:txBody>
          <a:bodyPr wrap="square" rtlCol="0">
            <a:spAutoFit/>
          </a:bodyPr>
          <a:lstStyle/>
          <a:p>
            <a:pPr algn="ctr">
              <a:lnSpc>
                <a:spcPct val="90000"/>
              </a:lnSpc>
            </a:pPr>
            <a:r>
              <a:rPr lang="fr-CA" sz="1000" dirty="0">
                <a:solidFill>
                  <a:srgbClr val="17455C"/>
                </a:solidFill>
                <a:latin typeface="Arial"/>
                <a:cs typeface="Arial"/>
              </a:rPr>
              <a:t>Évaluations du rendement du milieu de travail</a:t>
            </a:r>
          </a:p>
        </p:txBody>
      </p:sp>
      <p:sp>
        <p:nvSpPr>
          <p:cNvPr id="152" name="Rounded Rectangle 151"/>
          <p:cNvSpPr/>
          <p:nvPr/>
        </p:nvSpPr>
        <p:spPr>
          <a:xfrm>
            <a:off x="9117415" y="4570595"/>
            <a:ext cx="1989976" cy="468923"/>
          </a:xfrm>
          <a:prstGeom prst="roundRect">
            <a:avLst>
              <a:gd name="adj" fmla="val 50000"/>
            </a:avLst>
          </a:prstGeom>
          <a:solidFill>
            <a:schemeClr val="bg1"/>
          </a:solid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3" name="Rounded Rectangle 152"/>
          <p:cNvSpPr/>
          <p:nvPr/>
        </p:nvSpPr>
        <p:spPr>
          <a:xfrm>
            <a:off x="9117415" y="5101867"/>
            <a:ext cx="1989976" cy="468923"/>
          </a:xfrm>
          <a:prstGeom prst="roundRect">
            <a:avLst>
              <a:gd name="adj" fmla="val 50000"/>
            </a:avLst>
          </a:prstGeom>
          <a:solidFill>
            <a:schemeClr val="bg1"/>
          </a:solid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4" name="TextBox 153"/>
          <p:cNvSpPr txBox="1"/>
          <p:nvPr/>
        </p:nvSpPr>
        <p:spPr>
          <a:xfrm>
            <a:off x="9197960" y="5211040"/>
            <a:ext cx="1755548" cy="230832"/>
          </a:xfrm>
          <a:prstGeom prst="rect">
            <a:avLst/>
          </a:prstGeom>
          <a:noFill/>
        </p:spPr>
        <p:txBody>
          <a:bodyPr wrap="square" rtlCol="0">
            <a:spAutoFit/>
          </a:bodyPr>
          <a:lstStyle/>
          <a:p>
            <a:pPr algn="ctr">
              <a:lnSpc>
                <a:spcPct val="90000"/>
              </a:lnSpc>
            </a:pPr>
            <a:r>
              <a:rPr lang="fr-CA" sz="1000">
                <a:solidFill>
                  <a:srgbClr val="17455C"/>
                </a:solidFill>
                <a:latin typeface="Arial"/>
                <a:cs typeface="Arial"/>
              </a:rPr>
              <a:t>Célébrations!!!</a:t>
            </a:r>
          </a:p>
        </p:txBody>
      </p:sp>
      <p:sp>
        <p:nvSpPr>
          <p:cNvPr id="155" name="Rounded Rectangle 154"/>
          <p:cNvSpPr/>
          <p:nvPr/>
        </p:nvSpPr>
        <p:spPr>
          <a:xfrm>
            <a:off x="9117415" y="5627003"/>
            <a:ext cx="1989976" cy="468923"/>
          </a:xfrm>
          <a:prstGeom prst="roundRect">
            <a:avLst>
              <a:gd name="adj" fmla="val 50000"/>
            </a:avLst>
          </a:prstGeom>
          <a:solidFill>
            <a:schemeClr val="bg1"/>
          </a:solid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6" name="TextBox 155"/>
          <p:cNvSpPr txBox="1"/>
          <p:nvPr/>
        </p:nvSpPr>
        <p:spPr>
          <a:xfrm>
            <a:off x="9122626" y="4691002"/>
            <a:ext cx="1909431" cy="230832"/>
          </a:xfrm>
          <a:prstGeom prst="rect">
            <a:avLst/>
          </a:prstGeom>
          <a:noFill/>
        </p:spPr>
        <p:txBody>
          <a:bodyPr wrap="square" rtlCol="0">
            <a:spAutoFit/>
          </a:bodyPr>
          <a:lstStyle/>
          <a:p>
            <a:pPr algn="ctr">
              <a:lnSpc>
                <a:spcPct val="90000"/>
              </a:lnSpc>
            </a:pPr>
            <a:r>
              <a:rPr lang="fr-CA" sz="1000" dirty="0">
                <a:solidFill>
                  <a:srgbClr val="17455C"/>
                </a:solidFill>
                <a:latin typeface="Arial"/>
                <a:cs typeface="Arial"/>
              </a:rPr>
              <a:t>Maintien</a:t>
            </a:r>
          </a:p>
        </p:txBody>
      </p:sp>
      <p:pic>
        <p:nvPicPr>
          <p:cNvPr id="157" name="Picture 156"/>
          <p:cNvPicPr>
            <a:picLocks noChangeAspect="1"/>
          </p:cNvPicPr>
          <p:nvPr/>
        </p:nvPicPr>
        <p:blipFill rotWithShape="1">
          <a:blip r:embed="rId7" cstate="email">
            <a:extLst>
              <a:ext uri="{28A0092B-C50C-407E-A947-70E740481C1C}">
                <a14:useLocalDpi xmlns:a14="http://schemas.microsoft.com/office/drawing/2010/main"/>
              </a:ext>
            </a:extLst>
          </a:blip>
          <a:srcRect t="11508"/>
          <a:stretch/>
        </p:blipFill>
        <p:spPr>
          <a:xfrm>
            <a:off x="908231" y="4646623"/>
            <a:ext cx="1365589" cy="716110"/>
          </a:xfrm>
          <a:prstGeom prst="rect">
            <a:avLst/>
          </a:prstGeom>
        </p:spPr>
      </p:pic>
      <p:sp>
        <p:nvSpPr>
          <p:cNvPr id="158" name="TextBox 157"/>
          <p:cNvSpPr txBox="1"/>
          <p:nvPr/>
        </p:nvSpPr>
        <p:spPr>
          <a:xfrm>
            <a:off x="6887923" y="4675856"/>
            <a:ext cx="2163237" cy="230832"/>
          </a:xfrm>
          <a:prstGeom prst="rect">
            <a:avLst/>
          </a:prstGeom>
          <a:noFill/>
        </p:spPr>
        <p:txBody>
          <a:bodyPr wrap="square" rtlCol="0">
            <a:spAutoFit/>
          </a:bodyPr>
          <a:lstStyle/>
          <a:p>
            <a:pPr algn="ctr">
              <a:lnSpc>
                <a:spcPct val="90000"/>
              </a:lnSpc>
            </a:pPr>
            <a:r>
              <a:rPr lang="fr-CA" sz="1000">
                <a:solidFill>
                  <a:srgbClr val="17455C"/>
                </a:solidFill>
                <a:latin typeface="Arial"/>
                <a:cs typeface="Arial"/>
              </a:rPr>
              <a:t>Mise en œuvre du projet</a:t>
            </a:r>
          </a:p>
        </p:txBody>
      </p:sp>
      <p:sp>
        <p:nvSpPr>
          <p:cNvPr id="159" name="TextBox 158"/>
          <p:cNvSpPr txBox="1"/>
          <p:nvPr/>
        </p:nvSpPr>
        <p:spPr>
          <a:xfrm>
            <a:off x="9234629" y="5676277"/>
            <a:ext cx="1755548" cy="230832"/>
          </a:xfrm>
          <a:prstGeom prst="rect">
            <a:avLst/>
          </a:prstGeom>
          <a:noFill/>
        </p:spPr>
        <p:txBody>
          <a:bodyPr wrap="square" rtlCol="0">
            <a:spAutoFit/>
          </a:bodyPr>
          <a:lstStyle/>
          <a:p>
            <a:pPr algn="ctr">
              <a:lnSpc>
                <a:spcPct val="90000"/>
              </a:lnSpc>
            </a:pPr>
            <a:r>
              <a:rPr lang="fr-CA" sz="1000" dirty="0">
                <a:solidFill>
                  <a:srgbClr val="17455C"/>
                </a:solidFill>
                <a:latin typeface="Arial"/>
                <a:cs typeface="Arial"/>
              </a:rPr>
              <a:t>Changement de culture en milieu de travail</a:t>
            </a:r>
          </a:p>
        </p:txBody>
      </p:sp>
      <p:sp>
        <p:nvSpPr>
          <p:cNvPr id="160" name="TextBox 159"/>
          <p:cNvSpPr txBox="1"/>
          <p:nvPr/>
        </p:nvSpPr>
        <p:spPr>
          <a:xfrm>
            <a:off x="4555704" y="5676798"/>
            <a:ext cx="2163237" cy="369332"/>
          </a:xfrm>
          <a:prstGeom prst="rect">
            <a:avLst/>
          </a:prstGeom>
          <a:noFill/>
        </p:spPr>
        <p:txBody>
          <a:bodyPr wrap="square" rtlCol="0">
            <a:spAutoFit/>
          </a:bodyPr>
          <a:lstStyle/>
          <a:p>
            <a:pPr algn="ctr">
              <a:lnSpc>
                <a:spcPct val="90000"/>
              </a:lnSpc>
            </a:pPr>
            <a:r>
              <a:rPr lang="fr-CA" sz="1000">
                <a:solidFill>
                  <a:srgbClr val="17455C"/>
                </a:solidFill>
                <a:latin typeface="Arial"/>
                <a:cs typeface="Arial"/>
              </a:rPr>
              <a:t>Programme de gestion du changement en milieu de travail</a:t>
            </a:r>
          </a:p>
        </p:txBody>
      </p:sp>
      <p:sp>
        <p:nvSpPr>
          <p:cNvPr id="161" name="TextBox 160"/>
          <p:cNvSpPr txBox="1"/>
          <p:nvPr/>
        </p:nvSpPr>
        <p:spPr>
          <a:xfrm>
            <a:off x="6913905" y="5198201"/>
            <a:ext cx="2163237" cy="369332"/>
          </a:xfrm>
          <a:prstGeom prst="rect">
            <a:avLst/>
          </a:prstGeom>
          <a:noFill/>
        </p:spPr>
        <p:txBody>
          <a:bodyPr wrap="square" rtlCol="0">
            <a:spAutoFit/>
          </a:bodyPr>
          <a:lstStyle/>
          <a:p>
            <a:pPr algn="ctr">
              <a:lnSpc>
                <a:spcPct val="90000"/>
              </a:lnSpc>
            </a:pPr>
            <a:r>
              <a:rPr lang="fr-CA" sz="1000">
                <a:solidFill>
                  <a:srgbClr val="17455C"/>
                </a:solidFill>
                <a:latin typeface="Arial"/>
                <a:cs typeface="Arial"/>
              </a:rPr>
              <a:t>Mise en application de la gestion du changement</a:t>
            </a:r>
          </a:p>
        </p:txBody>
      </p:sp>
      <p:sp>
        <p:nvSpPr>
          <p:cNvPr id="162" name="TextBox 161"/>
          <p:cNvSpPr txBox="1"/>
          <p:nvPr/>
        </p:nvSpPr>
        <p:spPr>
          <a:xfrm>
            <a:off x="7068896" y="5702708"/>
            <a:ext cx="1989976" cy="341632"/>
          </a:xfrm>
          <a:prstGeom prst="homePlate">
            <a:avLst/>
          </a:prstGeom>
          <a:solidFill>
            <a:schemeClr val="accent6">
              <a:lumMod val="40000"/>
              <a:lumOff val="60000"/>
            </a:schemeClr>
          </a:solidFill>
        </p:spPr>
        <p:txBody>
          <a:bodyPr wrap="square" rtlCol="0">
            <a:spAutoFit/>
          </a:bodyPr>
          <a:lstStyle/>
          <a:p>
            <a:pPr algn="ctr">
              <a:lnSpc>
                <a:spcPct val="90000"/>
              </a:lnSpc>
            </a:pPr>
            <a:r>
              <a:rPr lang="fr-FR" sz="900" dirty="0">
                <a:solidFill>
                  <a:srgbClr val="17455C"/>
                </a:solidFill>
                <a:latin typeface="Arial"/>
              </a:rPr>
              <a:t>Il faut un projet officiel* pour entamer les étapes suivantes.</a:t>
            </a:r>
          </a:p>
        </p:txBody>
      </p:sp>
      <p:sp>
        <p:nvSpPr>
          <p:cNvPr id="59" name="TextBox 79"/>
          <p:cNvSpPr txBox="1"/>
          <p:nvPr/>
        </p:nvSpPr>
        <p:spPr>
          <a:xfrm>
            <a:off x="4745793" y="2832475"/>
            <a:ext cx="1834863" cy="715581"/>
          </a:xfrm>
          <a:prstGeom prst="rect">
            <a:avLst/>
          </a:prstGeom>
          <a:noFill/>
        </p:spPr>
        <p:txBody>
          <a:bodyPr wrap="square" rtlCol="0">
            <a:spAutoFit/>
          </a:bodyPr>
          <a:lstStyle/>
          <a:p>
            <a:pPr algn="ctr">
              <a:lnSpc>
                <a:spcPct val="90000"/>
              </a:lnSpc>
            </a:pPr>
            <a:r>
              <a:rPr lang="fr-FR" sz="900" i="1" dirty="0">
                <a:solidFill>
                  <a:srgbClr val="17455C"/>
                </a:solidFill>
                <a:latin typeface="Arial"/>
              </a:rPr>
              <a:t>Comment travaillons-nous </a:t>
            </a:r>
            <a:r>
              <a:rPr lang="fr-FR" sz="900" b="1" dirty="0">
                <a:solidFill>
                  <a:srgbClr val="17455C"/>
                </a:solidFill>
                <a:latin typeface="Arial"/>
              </a:rPr>
              <a:t>réellement</a:t>
            </a:r>
            <a:r>
              <a:rPr lang="fr-FR" sz="900" i="1" dirty="0">
                <a:solidFill>
                  <a:srgbClr val="17455C"/>
                </a:solidFill>
                <a:latin typeface="Arial"/>
              </a:rPr>
              <a:t>, comment </a:t>
            </a:r>
            <a:r>
              <a:rPr lang="fr-FR" sz="900" b="1" dirty="0">
                <a:solidFill>
                  <a:srgbClr val="17455C"/>
                </a:solidFill>
                <a:latin typeface="Arial"/>
              </a:rPr>
              <a:t>voulons-nous</a:t>
            </a:r>
            <a:r>
              <a:rPr lang="fr-FR" sz="900" i="1" dirty="0">
                <a:solidFill>
                  <a:srgbClr val="17455C"/>
                </a:solidFill>
                <a:latin typeface="Arial"/>
              </a:rPr>
              <a:t> travailler, et quel changement faut-il apporter pour concrétiser ce souhait?</a:t>
            </a:r>
          </a:p>
        </p:txBody>
      </p:sp>
      <p:sp>
        <p:nvSpPr>
          <p:cNvPr id="60" name="TextBox 74"/>
          <p:cNvSpPr txBox="1"/>
          <p:nvPr/>
        </p:nvSpPr>
        <p:spPr>
          <a:xfrm>
            <a:off x="7073832" y="2360351"/>
            <a:ext cx="1877392" cy="486287"/>
          </a:xfrm>
          <a:prstGeom prst="rect">
            <a:avLst/>
          </a:prstGeom>
          <a:noFill/>
        </p:spPr>
        <p:txBody>
          <a:bodyPr wrap="square" rtlCol="0">
            <a:spAutoFit/>
          </a:bodyPr>
          <a:lstStyle/>
          <a:p>
            <a:pPr algn="ctr">
              <a:lnSpc>
                <a:spcPct val="80000"/>
              </a:lnSpc>
            </a:pPr>
            <a:r>
              <a:rPr lang="fr-FR" sz="1600" b="1" dirty="0">
                <a:solidFill>
                  <a:srgbClr val="18853F"/>
                </a:solidFill>
                <a:latin typeface="Arial"/>
              </a:rPr>
              <a:t>Mettre en œuvre et appliquer</a:t>
            </a:r>
          </a:p>
        </p:txBody>
      </p:sp>
      <p:sp>
        <p:nvSpPr>
          <p:cNvPr id="61" name="TextBox 80"/>
          <p:cNvSpPr txBox="1"/>
          <p:nvPr/>
        </p:nvSpPr>
        <p:spPr>
          <a:xfrm>
            <a:off x="7089153" y="2748149"/>
            <a:ext cx="1709614" cy="341632"/>
          </a:xfrm>
          <a:prstGeom prst="rect">
            <a:avLst/>
          </a:prstGeom>
          <a:noFill/>
        </p:spPr>
        <p:txBody>
          <a:bodyPr wrap="square" rtlCol="0">
            <a:spAutoFit/>
          </a:bodyPr>
          <a:lstStyle/>
          <a:p>
            <a:pPr algn="ctr">
              <a:lnSpc>
                <a:spcPct val="90000"/>
              </a:lnSpc>
            </a:pPr>
            <a:r>
              <a:rPr lang="fr-FR" sz="900" i="1" dirty="0">
                <a:solidFill>
                  <a:srgbClr val="17455C"/>
                </a:solidFill>
                <a:latin typeface="Arial"/>
              </a:rPr>
              <a:t>Comment concrétiserons-nous le changement?</a:t>
            </a:r>
          </a:p>
        </p:txBody>
      </p:sp>
    </p:spTree>
    <p:extLst>
      <p:ext uri="{BB962C8B-B14F-4D97-AF65-F5344CB8AC3E}">
        <p14:creationId xmlns:p14="http://schemas.microsoft.com/office/powerpoint/2010/main" val="4065468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p:cNvCxnSpPr/>
          <p:nvPr/>
        </p:nvCxnSpPr>
        <p:spPr>
          <a:xfrm>
            <a:off x="4861158" y="1385888"/>
            <a:ext cx="0" cy="2052637"/>
          </a:xfrm>
          <a:prstGeom prst="line">
            <a:avLst/>
          </a:prstGeom>
          <a:ln w="9525">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945520" y="1385888"/>
            <a:ext cx="0" cy="2052637"/>
          </a:xfrm>
          <a:prstGeom prst="line">
            <a:avLst/>
          </a:prstGeom>
          <a:ln w="9525">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326944" y="1365154"/>
            <a:ext cx="0" cy="2052637"/>
          </a:xfrm>
          <a:prstGeom prst="line">
            <a:avLst/>
          </a:prstGeom>
          <a:ln w="9525">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94158" y="1387976"/>
            <a:ext cx="0" cy="2052637"/>
          </a:xfrm>
          <a:prstGeom prst="line">
            <a:avLst/>
          </a:prstGeom>
          <a:ln w="9525">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315803" y="1387976"/>
            <a:ext cx="0" cy="2052637"/>
          </a:xfrm>
          <a:prstGeom prst="line">
            <a:avLst/>
          </a:prstGeom>
          <a:ln w="9525">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14515" y="1573485"/>
            <a:ext cx="5201102" cy="1152581"/>
            <a:chOff x="241570" y="1451322"/>
            <a:chExt cx="11417061" cy="2530058"/>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570" y="1451322"/>
              <a:ext cx="6229522" cy="2530058"/>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8323" y="1568160"/>
              <a:ext cx="4190308" cy="2225422"/>
            </a:xfrm>
            <a:prstGeom prst="rect">
              <a:avLst/>
            </a:prstGeom>
          </p:spPr>
        </p:pic>
        <p:pic>
          <p:nvPicPr>
            <p:cNvPr id="40" name="Picture 39" descr="roadmap-graphics-09.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2249" y="2107663"/>
              <a:ext cx="1371290" cy="1371290"/>
            </a:xfrm>
            <a:prstGeom prst="rect">
              <a:avLst/>
            </a:prstGeom>
          </p:spPr>
        </p:pic>
        <p:sp>
          <p:nvSpPr>
            <p:cNvPr id="41" name="TextBox 40"/>
            <p:cNvSpPr txBox="1"/>
            <p:nvPr/>
          </p:nvSpPr>
          <p:spPr>
            <a:xfrm>
              <a:off x="295188" y="2491198"/>
              <a:ext cx="1639202" cy="445902"/>
            </a:xfrm>
            <a:prstGeom prst="rect">
              <a:avLst/>
            </a:prstGeom>
            <a:noFill/>
          </p:spPr>
          <p:txBody>
            <a:bodyPr wrap="square" rtlCol="0">
              <a:spAutoFit/>
            </a:bodyPr>
            <a:lstStyle/>
            <a:p>
              <a:pPr algn="ctr">
                <a:lnSpc>
                  <a:spcPct val="80000"/>
                </a:lnSpc>
              </a:pPr>
              <a:r>
                <a:rPr lang="en-US" sz="900" b="1" dirty="0" err="1">
                  <a:solidFill>
                    <a:srgbClr val="17455C"/>
                  </a:solidFill>
                  <a:latin typeface="Arial"/>
                  <a:cs typeface="Arial"/>
                </a:rPr>
                <a:t>Participer</a:t>
              </a:r>
              <a:endParaRPr lang="en-US" sz="900" b="1" dirty="0">
                <a:solidFill>
                  <a:srgbClr val="17455C"/>
                </a:solidFill>
                <a:latin typeface="Arial"/>
                <a:cs typeface="Arial"/>
              </a:endParaRPr>
            </a:p>
          </p:txBody>
        </p:sp>
        <p:sp>
          <p:nvSpPr>
            <p:cNvPr id="42" name="TextBox 41"/>
            <p:cNvSpPr txBox="1"/>
            <p:nvPr/>
          </p:nvSpPr>
          <p:spPr>
            <a:xfrm>
              <a:off x="1754669" y="2369588"/>
              <a:ext cx="1911805" cy="689120"/>
            </a:xfrm>
            <a:prstGeom prst="rect">
              <a:avLst/>
            </a:prstGeom>
            <a:noFill/>
          </p:spPr>
          <p:txBody>
            <a:bodyPr wrap="square" rtlCol="0">
              <a:spAutoFit/>
            </a:bodyPr>
            <a:lstStyle/>
            <a:p>
              <a:pPr algn="ctr">
                <a:lnSpc>
                  <a:spcPct val="80000"/>
                </a:lnSpc>
              </a:pPr>
              <a:r>
                <a:rPr lang="en-US" sz="900" b="1" dirty="0" err="1">
                  <a:solidFill>
                    <a:srgbClr val="21816C"/>
                  </a:solidFill>
                  <a:latin typeface="Arial"/>
                  <a:cs typeface="Arial"/>
                </a:rPr>
                <a:t>Établir</a:t>
              </a:r>
              <a:r>
                <a:rPr lang="en-US" sz="900" b="1" dirty="0">
                  <a:solidFill>
                    <a:srgbClr val="21816C"/>
                  </a:solidFill>
                  <a:latin typeface="Arial"/>
                  <a:cs typeface="Arial"/>
                </a:rPr>
                <a:t> les </a:t>
              </a:r>
              <a:r>
                <a:rPr lang="en-US" sz="900" b="1" dirty="0" err="1">
                  <a:solidFill>
                    <a:srgbClr val="21816C"/>
                  </a:solidFill>
                  <a:latin typeface="Arial"/>
                  <a:cs typeface="Arial"/>
                </a:rPr>
                <a:t>fondements</a:t>
              </a:r>
              <a:endParaRPr lang="en-US" sz="900" b="1" dirty="0">
                <a:solidFill>
                  <a:srgbClr val="21816C"/>
                </a:solidFill>
                <a:latin typeface="Arial"/>
                <a:cs typeface="Arial"/>
              </a:endParaRPr>
            </a:p>
          </p:txBody>
        </p:sp>
        <p:sp>
          <p:nvSpPr>
            <p:cNvPr id="55" name="TextBox 54"/>
            <p:cNvSpPr txBox="1"/>
            <p:nvPr/>
          </p:nvSpPr>
          <p:spPr>
            <a:xfrm>
              <a:off x="4215957" y="2193438"/>
              <a:ext cx="1730789" cy="932339"/>
            </a:xfrm>
            <a:prstGeom prst="rect">
              <a:avLst/>
            </a:prstGeom>
            <a:noFill/>
          </p:spPr>
          <p:txBody>
            <a:bodyPr wrap="square" rtlCol="0">
              <a:spAutoFit/>
            </a:bodyPr>
            <a:lstStyle/>
            <a:p>
              <a:pPr algn="ctr">
                <a:lnSpc>
                  <a:spcPct val="80000"/>
                </a:lnSpc>
              </a:pPr>
              <a:r>
                <a:rPr lang="en-US" sz="900" b="1" dirty="0" err="1">
                  <a:solidFill>
                    <a:srgbClr val="4C800A"/>
                  </a:solidFill>
                  <a:latin typeface="Arial"/>
                  <a:cs typeface="Arial"/>
                </a:rPr>
                <a:t>Évaluer</a:t>
              </a:r>
              <a:r>
                <a:rPr lang="en-US" sz="900" b="1" dirty="0">
                  <a:solidFill>
                    <a:srgbClr val="4C800A"/>
                  </a:solidFill>
                  <a:latin typeface="Arial"/>
                  <a:cs typeface="Arial"/>
                </a:rPr>
                <a:t>, imaginer et </a:t>
              </a:r>
              <a:r>
                <a:rPr lang="en-US" sz="900" b="1" dirty="0" err="1">
                  <a:solidFill>
                    <a:srgbClr val="4C800A"/>
                  </a:solidFill>
                  <a:latin typeface="Arial"/>
                  <a:cs typeface="Arial"/>
                </a:rPr>
                <a:t>planifier</a:t>
              </a:r>
              <a:endParaRPr lang="en-US" sz="900" b="1" dirty="0">
                <a:solidFill>
                  <a:srgbClr val="4C800A"/>
                </a:solidFill>
                <a:latin typeface="Arial"/>
                <a:cs typeface="Arial"/>
              </a:endParaRPr>
            </a:p>
          </p:txBody>
        </p:sp>
        <p:sp>
          <p:nvSpPr>
            <p:cNvPr id="56" name="TextBox 55"/>
            <p:cNvSpPr txBox="1"/>
            <p:nvPr/>
          </p:nvSpPr>
          <p:spPr>
            <a:xfrm>
              <a:off x="7650566" y="2440379"/>
              <a:ext cx="1660920" cy="932339"/>
            </a:xfrm>
            <a:prstGeom prst="rect">
              <a:avLst/>
            </a:prstGeom>
            <a:noFill/>
          </p:spPr>
          <p:txBody>
            <a:bodyPr wrap="square" rtlCol="0">
              <a:spAutoFit/>
            </a:bodyPr>
            <a:lstStyle/>
            <a:p>
              <a:pPr algn="ctr">
                <a:lnSpc>
                  <a:spcPct val="80000"/>
                </a:lnSpc>
              </a:pPr>
              <a:r>
                <a:rPr lang="en-US" sz="900" b="1" dirty="0" err="1">
                  <a:solidFill>
                    <a:srgbClr val="18853F"/>
                  </a:solidFill>
                  <a:latin typeface="Arial"/>
                  <a:cs typeface="Arial"/>
                </a:rPr>
                <a:t>Mettre</a:t>
              </a:r>
              <a:r>
                <a:rPr lang="en-US" sz="900" b="1" dirty="0">
                  <a:solidFill>
                    <a:srgbClr val="18853F"/>
                  </a:solidFill>
                  <a:latin typeface="Arial"/>
                  <a:cs typeface="Arial"/>
                </a:rPr>
                <a:t> </a:t>
              </a:r>
              <a:r>
                <a:rPr lang="en-US" sz="900" b="1" dirty="0" err="1">
                  <a:solidFill>
                    <a:srgbClr val="18853F"/>
                  </a:solidFill>
                  <a:latin typeface="Arial"/>
                  <a:cs typeface="Arial"/>
                </a:rPr>
                <a:t>en</a:t>
              </a:r>
              <a:r>
                <a:rPr lang="en-US" sz="900" b="1" dirty="0">
                  <a:solidFill>
                    <a:srgbClr val="18853F"/>
                  </a:solidFill>
                  <a:latin typeface="Arial"/>
                  <a:cs typeface="Arial"/>
                </a:rPr>
                <a:t> oeuvre et </a:t>
              </a:r>
              <a:r>
                <a:rPr lang="en-US" sz="900" b="1" dirty="0" err="1">
                  <a:solidFill>
                    <a:srgbClr val="18853F"/>
                  </a:solidFill>
                  <a:latin typeface="Arial"/>
                  <a:cs typeface="Arial"/>
                </a:rPr>
                <a:t>appliquer</a:t>
              </a:r>
              <a:endParaRPr lang="en-US" sz="900" b="1" dirty="0">
                <a:solidFill>
                  <a:srgbClr val="18853F"/>
                </a:solidFill>
                <a:latin typeface="Arial"/>
                <a:cs typeface="Arial"/>
              </a:endParaRPr>
            </a:p>
          </p:txBody>
        </p:sp>
        <p:sp>
          <p:nvSpPr>
            <p:cNvPr id="57" name="TextBox 56"/>
            <p:cNvSpPr txBox="1"/>
            <p:nvPr/>
          </p:nvSpPr>
          <p:spPr>
            <a:xfrm>
              <a:off x="9765552" y="2348124"/>
              <a:ext cx="1624152" cy="932339"/>
            </a:xfrm>
            <a:prstGeom prst="rect">
              <a:avLst/>
            </a:prstGeom>
            <a:noFill/>
          </p:spPr>
          <p:txBody>
            <a:bodyPr wrap="square" rtlCol="0">
              <a:spAutoFit/>
            </a:bodyPr>
            <a:lstStyle/>
            <a:p>
              <a:pPr algn="ctr">
                <a:lnSpc>
                  <a:spcPct val="80000"/>
                </a:lnSpc>
              </a:pPr>
              <a:r>
                <a:rPr lang="en-US" sz="900" b="1" dirty="0" err="1">
                  <a:solidFill>
                    <a:srgbClr val="97680A"/>
                  </a:solidFill>
                  <a:latin typeface="Arial"/>
                  <a:cs typeface="Arial"/>
                </a:rPr>
                <a:t>Maintenir</a:t>
              </a:r>
              <a:r>
                <a:rPr lang="en-US" sz="900" b="1" dirty="0">
                  <a:solidFill>
                    <a:srgbClr val="97680A"/>
                  </a:solidFill>
                  <a:latin typeface="Arial"/>
                  <a:cs typeface="Arial"/>
                </a:rPr>
                <a:t> et </a:t>
              </a:r>
              <a:r>
                <a:rPr lang="en-US" sz="900" b="1" dirty="0" err="1">
                  <a:solidFill>
                    <a:srgbClr val="97680A"/>
                  </a:solidFill>
                  <a:latin typeface="Arial"/>
                  <a:cs typeface="Arial"/>
                </a:rPr>
                <a:t>renforcer</a:t>
              </a:r>
              <a:endParaRPr lang="en-US" sz="900" b="1" dirty="0">
                <a:solidFill>
                  <a:srgbClr val="97680A"/>
                </a:solidFill>
                <a:latin typeface="Arial"/>
                <a:cs typeface="Arial"/>
              </a:endParaRPr>
            </a:p>
          </p:txBody>
        </p:sp>
        <p:sp>
          <p:nvSpPr>
            <p:cNvPr id="58" name="TextBox 57"/>
            <p:cNvSpPr txBox="1"/>
            <p:nvPr/>
          </p:nvSpPr>
          <p:spPr>
            <a:xfrm>
              <a:off x="6038259" y="2440379"/>
              <a:ext cx="1713057" cy="689120"/>
            </a:xfrm>
            <a:prstGeom prst="rect">
              <a:avLst/>
            </a:prstGeom>
            <a:noFill/>
          </p:spPr>
          <p:txBody>
            <a:bodyPr wrap="square" rtlCol="0">
              <a:spAutoFit/>
            </a:bodyPr>
            <a:lstStyle/>
            <a:p>
              <a:pPr algn="ctr">
                <a:lnSpc>
                  <a:spcPct val="90000"/>
                </a:lnSpc>
              </a:pPr>
              <a:r>
                <a:rPr lang="en-US" sz="800" b="1" dirty="0" err="1">
                  <a:solidFill>
                    <a:srgbClr val="77797C">
                      <a:lumMod val="75000"/>
                    </a:srgbClr>
                  </a:solidFill>
                  <a:latin typeface="Arial"/>
                  <a:cs typeface="Arial"/>
                </a:rPr>
                <a:t>Lancement</a:t>
              </a:r>
              <a:r>
                <a:rPr lang="en-US" sz="800" b="1" dirty="0">
                  <a:solidFill>
                    <a:srgbClr val="77797C">
                      <a:lumMod val="75000"/>
                    </a:srgbClr>
                  </a:solidFill>
                  <a:latin typeface="Arial"/>
                  <a:cs typeface="Arial"/>
                </a:rPr>
                <a:t> du </a:t>
              </a:r>
              <a:r>
                <a:rPr lang="en-US" sz="800" b="1" dirty="0" err="1">
                  <a:solidFill>
                    <a:srgbClr val="77797C">
                      <a:lumMod val="75000"/>
                    </a:srgbClr>
                  </a:solidFill>
                  <a:latin typeface="Arial"/>
                  <a:cs typeface="Arial"/>
                </a:rPr>
                <a:t>projet</a:t>
              </a:r>
              <a:endParaRPr lang="en-US" sz="800" b="1" dirty="0">
                <a:solidFill>
                  <a:srgbClr val="77797C">
                    <a:lumMod val="75000"/>
                  </a:srgbClr>
                </a:solidFill>
                <a:latin typeface="Arial"/>
                <a:cs typeface="Arial"/>
              </a:endParaRPr>
            </a:p>
          </p:txBody>
        </p:sp>
      </p:grpSp>
      <p:sp>
        <p:nvSpPr>
          <p:cNvPr id="4" name="Title 3"/>
          <p:cNvSpPr>
            <a:spLocks noGrp="1"/>
          </p:cNvSpPr>
          <p:nvPr>
            <p:ph type="title"/>
          </p:nvPr>
        </p:nvSpPr>
        <p:spPr/>
        <p:txBody>
          <a:bodyPr>
            <a:normAutofit/>
          </a:bodyPr>
          <a:lstStyle/>
          <a:p>
            <a:r>
              <a:rPr lang="en-CA" dirty="0"/>
              <a:t>Supporter les clients</a:t>
            </a:r>
          </a:p>
        </p:txBody>
      </p:sp>
      <p:sp>
        <p:nvSpPr>
          <p:cNvPr id="35" name="Rectangle 34"/>
          <p:cNvSpPr/>
          <p:nvPr/>
        </p:nvSpPr>
        <p:spPr>
          <a:xfrm>
            <a:off x="7227320" y="1850930"/>
            <a:ext cx="4274797" cy="1200329"/>
          </a:xfrm>
          <a:prstGeom prst="rect">
            <a:avLst/>
          </a:prstGeom>
        </p:spPr>
        <p:txBody>
          <a:bodyPr wrap="square">
            <a:spAutoFit/>
          </a:bodyPr>
          <a:lstStyle/>
          <a:p>
            <a:r>
              <a:rPr lang="en-CA" dirty="0">
                <a:solidFill>
                  <a:srgbClr val="000000"/>
                </a:solidFill>
                <a:ea typeface="Arial" charset="0"/>
                <a:cs typeface="Arial" charset="0"/>
              </a:rPr>
              <a:t>Des </a:t>
            </a:r>
            <a:r>
              <a:rPr lang="en-CA" dirty="0" err="1">
                <a:solidFill>
                  <a:srgbClr val="000000"/>
                </a:solidFill>
                <a:ea typeface="Arial" charset="0"/>
                <a:cs typeface="Arial" charset="0"/>
              </a:rPr>
              <a:t>équipes</a:t>
            </a:r>
            <a:r>
              <a:rPr lang="en-CA" dirty="0">
                <a:solidFill>
                  <a:srgbClr val="000000"/>
                </a:solidFill>
                <a:ea typeface="Arial" charset="0"/>
                <a:cs typeface="Arial" charset="0"/>
              </a:rPr>
              <a:t> </a:t>
            </a:r>
            <a:r>
              <a:rPr lang="en-CA" dirty="0" err="1">
                <a:solidFill>
                  <a:srgbClr val="000000"/>
                </a:solidFill>
                <a:ea typeface="Arial" charset="0"/>
                <a:cs typeface="Arial" charset="0"/>
              </a:rPr>
              <a:t>d’experts</a:t>
            </a:r>
            <a:r>
              <a:rPr lang="en-CA" dirty="0">
                <a:solidFill>
                  <a:srgbClr val="000000"/>
                </a:solidFill>
                <a:ea typeface="Arial" charset="0"/>
                <a:cs typeface="Arial" charset="0"/>
              </a:rPr>
              <a:t> </a:t>
            </a:r>
            <a:r>
              <a:rPr lang="en-CA" dirty="0" err="1">
                <a:solidFill>
                  <a:srgbClr val="000000"/>
                </a:solidFill>
                <a:ea typeface="Arial" charset="0"/>
                <a:cs typeface="Arial" charset="0"/>
              </a:rPr>
              <a:t>travaillent</a:t>
            </a:r>
            <a:r>
              <a:rPr lang="en-CA" dirty="0">
                <a:solidFill>
                  <a:srgbClr val="000000"/>
                </a:solidFill>
                <a:ea typeface="Arial" charset="0"/>
                <a:cs typeface="Arial" charset="0"/>
              </a:rPr>
              <a:t> avec les clients tout au long des 5 </a:t>
            </a:r>
            <a:r>
              <a:rPr lang="en-CA" dirty="0" err="1">
                <a:solidFill>
                  <a:srgbClr val="000000"/>
                </a:solidFill>
                <a:ea typeface="Arial" charset="0"/>
                <a:cs typeface="Arial" charset="0"/>
              </a:rPr>
              <a:t>étapes</a:t>
            </a:r>
            <a:r>
              <a:rPr lang="en-CA" dirty="0">
                <a:solidFill>
                  <a:srgbClr val="000000"/>
                </a:solidFill>
                <a:ea typeface="Arial" charset="0"/>
                <a:cs typeface="Arial" charset="0"/>
              </a:rPr>
              <a:t> de la </a:t>
            </a:r>
            <a:r>
              <a:rPr lang="en-CA" dirty="0" err="1">
                <a:solidFill>
                  <a:srgbClr val="000000"/>
                </a:solidFill>
                <a:ea typeface="Arial" charset="0"/>
                <a:cs typeface="Arial" charset="0"/>
              </a:rPr>
              <a:t>feuille</a:t>
            </a:r>
            <a:r>
              <a:rPr lang="en-CA" dirty="0">
                <a:solidFill>
                  <a:srgbClr val="000000"/>
                </a:solidFill>
                <a:ea typeface="Arial" charset="0"/>
                <a:cs typeface="Arial" charset="0"/>
              </a:rPr>
              <a:t> de route de la modernisation du Milieu de travail GC:</a:t>
            </a:r>
            <a:endParaRPr lang="en-CA" dirty="0">
              <a:solidFill>
                <a:srgbClr val="000000"/>
              </a:solidFill>
            </a:endParaRPr>
          </a:p>
        </p:txBody>
      </p:sp>
      <p:sp>
        <p:nvSpPr>
          <p:cNvPr id="3" name="Rectangle 2"/>
          <p:cNvSpPr/>
          <p:nvPr/>
        </p:nvSpPr>
        <p:spPr>
          <a:xfrm>
            <a:off x="3447764" y="4759925"/>
            <a:ext cx="2597197" cy="1107996"/>
          </a:xfrm>
          <a:prstGeom prst="rect">
            <a:avLst/>
          </a:prstGeom>
          <a:ln>
            <a:noFill/>
          </a:ln>
        </p:spPr>
        <p:txBody>
          <a:bodyPr wrap="square">
            <a:spAutoFit/>
          </a:bodyPr>
          <a:lstStyle/>
          <a:p>
            <a:pPr marL="171450" indent="-171450">
              <a:buFont typeface="Arial" panose="020B0604020202020204" pitchFamily="34" charset="0"/>
              <a:buChar char="•"/>
            </a:pPr>
            <a:r>
              <a:rPr lang="fr-FR" sz="1100" dirty="0">
                <a:solidFill>
                  <a:srgbClr val="000000"/>
                </a:solidFill>
              </a:rPr>
              <a:t>Faire connaître le programme et la vision du milieu de travail GC</a:t>
            </a:r>
          </a:p>
          <a:p>
            <a:pPr marL="171450" indent="-171450">
              <a:buFont typeface="Arial" panose="020B0604020202020204" pitchFamily="34" charset="0"/>
              <a:buChar char="•"/>
            </a:pPr>
            <a:r>
              <a:rPr lang="fr-FR" sz="1100" dirty="0">
                <a:solidFill>
                  <a:srgbClr val="000000"/>
                </a:solidFill>
              </a:rPr>
              <a:t>Fournir des pratiques exemplaires, des conseils et du soutien au client pour établir une base solide pour le programme du Milieu de travail GC</a:t>
            </a:r>
            <a:endParaRPr lang="en-CA" sz="1100" dirty="0">
              <a:solidFill>
                <a:srgbClr val="000000"/>
              </a:solidFill>
            </a:endParaRPr>
          </a:p>
        </p:txBody>
      </p:sp>
      <p:sp>
        <p:nvSpPr>
          <p:cNvPr id="64" name="Chevron 63"/>
          <p:cNvSpPr/>
          <p:nvPr/>
        </p:nvSpPr>
        <p:spPr>
          <a:xfrm>
            <a:off x="6492479" y="1720387"/>
            <a:ext cx="191266" cy="1285251"/>
          </a:xfrm>
          <a:prstGeom prst="chevron">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0000"/>
              </a:solidFill>
            </a:endParaRPr>
          </a:p>
        </p:txBody>
      </p:sp>
      <p:sp>
        <p:nvSpPr>
          <p:cNvPr id="70" name="Rectangle 69"/>
          <p:cNvSpPr/>
          <p:nvPr/>
        </p:nvSpPr>
        <p:spPr>
          <a:xfrm>
            <a:off x="3428530" y="4395905"/>
            <a:ext cx="2633722" cy="2946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solidFill>
                <a:srgbClr val="FFFFFF"/>
              </a:solidFill>
            </a:endParaRPr>
          </a:p>
        </p:txBody>
      </p:sp>
      <p:sp>
        <p:nvSpPr>
          <p:cNvPr id="71" name="TextBox 70"/>
          <p:cNvSpPr txBox="1"/>
          <p:nvPr/>
        </p:nvSpPr>
        <p:spPr>
          <a:xfrm>
            <a:off x="3450950" y="4387256"/>
            <a:ext cx="2633722" cy="276999"/>
          </a:xfrm>
          <a:prstGeom prst="rect">
            <a:avLst/>
          </a:prstGeom>
          <a:noFill/>
          <a:ln w="38100">
            <a:noFill/>
          </a:ln>
        </p:spPr>
        <p:txBody>
          <a:bodyPr wrap="square" rtlCol="0">
            <a:spAutoFit/>
          </a:bodyPr>
          <a:lstStyle/>
          <a:p>
            <a:pPr algn="ctr"/>
            <a:r>
              <a:rPr lang="fr-CA" sz="1200" b="1" dirty="0">
                <a:solidFill>
                  <a:srgbClr val="FFFFFF"/>
                </a:solidFill>
              </a:rPr>
              <a:t>Équipe </a:t>
            </a:r>
            <a:r>
              <a:rPr lang="en-CA" sz="1200" b="1" dirty="0">
                <a:solidFill>
                  <a:srgbClr val="FFFFFF"/>
                </a:solidFill>
              </a:rPr>
              <a:t>Transformation et Habilitation</a:t>
            </a:r>
          </a:p>
        </p:txBody>
      </p:sp>
      <p:sp>
        <p:nvSpPr>
          <p:cNvPr id="73" name="Rectangle 72"/>
          <p:cNvSpPr/>
          <p:nvPr/>
        </p:nvSpPr>
        <p:spPr>
          <a:xfrm>
            <a:off x="8780315" y="4780265"/>
            <a:ext cx="2623899" cy="1615827"/>
          </a:xfrm>
          <a:prstGeom prst="rect">
            <a:avLst/>
          </a:prstGeom>
        </p:spPr>
        <p:txBody>
          <a:bodyPr wrap="square">
            <a:spAutoFit/>
          </a:bodyPr>
          <a:lstStyle/>
          <a:p>
            <a:pPr marL="171450" indent="-171450">
              <a:buFont typeface="Arial" panose="020B0604020202020204" pitchFamily="34" charset="0"/>
              <a:buChar char="•"/>
            </a:pPr>
            <a:r>
              <a:rPr lang="fr-FR" sz="1100" dirty="0">
                <a:solidFill>
                  <a:srgbClr val="000000"/>
                </a:solidFill>
              </a:rPr>
              <a:t>Assurer la supervision à l'appui des activités de programmation fonctionnelle</a:t>
            </a:r>
          </a:p>
          <a:p>
            <a:pPr marL="171450" indent="-171450">
              <a:buFont typeface="Arial" panose="020B0604020202020204" pitchFamily="34" charset="0"/>
              <a:buChar char="•"/>
            </a:pPr>
            <a:r>
              <a:rPr lang="fr-FR" sz="1100" dirty="0">
                <a:solidFill>
                  <a:srgbClr val="000000"/>
                </a:solidFill>
              </a:rPr>
              <a:t>Aider à comprendre les principes de conception du lieu de travail du GC et surveiller le respect des normes</a:t>
            </a:r>
          </a:p>
          <a:p>
            <a:pPr marL="171450" indent="-171450">
              <a:buFont typeface="Arial" panose="020B0604020202020204" pitchFamily="34" charset="0"/>
              <a:buChar char="•"/>
            </a:pPr>
            <a:r>
              <a:rPr lang="fr-FR" sz="1100" dirty="0">
                <a:solidFill>
                  <a:srgbClr val="000000"/>
                </a:solidFill>
              </a:rPr>
              <a:t>Fournir des conseils continus pendant la mise en œuvre et la livraison du projet</a:t>
            </a:r>
            <a:endParaRPr lang="en-CA" sz="1200" dirty="0">
              <a:solidFill>
                <a:srgbClr val="000000"/>
              </a:solidFill>
              <a:ea typeface="Arial" charset="0"/>
              <a:cs typeface="Arial" charset="0"/>
            </a:endParaRPr>
          </a:p>
        </p:txBody>
      </p:sp>
      <p:sp>
        <p:nvSpPr>
          <p:cNvPr id="74" name="Rectangle 73"/>
          <p:cNvSpPr/>
          <p:nvPr/>
        </p:nvSpPr>
        <p:spPr>
          <a:xfrm>
            <a:off x="8817081" y="4374719"/>
            <a:ext cx="2587133" cy="294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solidFill>
                <a:srgbClr val="FFFFFF"/>
              </a:solidFill>
            </a:endParaRPr>
          </a:p>
        </p:txBody>
      </p:sp>
      <p:sp>
        <p:nvSpPr>
          <p:cNvPr id="75" name="TextBox 74"/>
          <p:cNvSpPr txBox="1"/>
          <p:nvPr/>
        </p:nvSpPr>
        <p:spPr>
          <a:xfrm>
            <a:off x="8850136" y="4370992"/>
            <a:ext cx="2554078" cy="461665"/>
          </a:xfrm>
          <a:prstGeom prst="rect">
            <a:avLst/>
          </a:prstGeom>
          <a:noFill/>
          <a:ln w="38100">
            <a:noFill/>
          </a:ln>
        </p:spPr>
        <p:txBody>
          <a:bodyPr wrap="square" rtlCol="0">
            <a:spAutoFit/>
          </a:bodyPr>
          <a:lstStyle/>
          <a:p>
            <a:pPr algn="ctr"/>
            <a:r>
              <a:rPr lang="en-CA" sz="1200" b="1" dirty="0">
                <a:solidFill>
                  <a:srgbClr val="FFFFFF"/>
                </a:solidFill>
              </a:rPr>
              <a:t>CEN du design </a:t>
            </a:r>
            <a:r>
              <a:rPr lang="en-CA" sz="1200" b="1" dirty="0" err="1">
                <a:solidFill>
                  <a:srgbClr val="FFFFFF"/>
                </a:solidFill>
              </a:rPr>
              <a:t>intérieur</a:t>
            </a:r>
            <a:endParaRPr lang="en-CA" sz="1200" b="1" dirty="0">
              <a:solidFill>
                <a:srgbClr val="FFFFFF"/>
              </a:solidFill>
            </a:endParaRPr>
          </a:p>
          <a:p>
            <a:pPr algn="ctr"/>
            <a:endParaRPr lang="en-CA" sz="1200" b="1" dirty="0">
              <a:solidFill>
                <a:srgbClr val="FFFFFF"/>
              </a:solidFill>
            </a:endParaRPr>
          </a:p>
        </p:txBody>
      </p:sp>
      <p:sp>
        <p:nvSpPr>
          <p:cNvPr id="77" name="Rectangle 76"/>
          <p:cNvSpPr/>
          <p:nvPr/>
        </p:nvSpPr>
        <p:spPr>
          <a:xfrm>
            <a:off x="6169662" y="4739466"/>
            <a:ext cx="2595485" cy="1446550"/>
          </a:xfrm>
          <a:prstGeom prst="rect">
            <a:avLst/>
          </a:prstGeom>
          <a:ln>
            <a:noFill/>
          </a:ln>
        </p:spPr>
        <p:txBody>
          <a:bodyPr wrap="square">
            <a:spAutoFit/>
          </a:bodyPr>
          <a:lstStyle/>
          <a:p>
            <a:pPr marL="171450" indent="-171450">
              <a:buFont typeface="Arial" panose="020B0604020202020204" pitchFamily="34" charset="0"/>
              <a:buChar char="•"/>
            </a:pPr>
            <a:r>
              <a:rPr lang="fr-FR" sz="1100" dirty="0">
                <a:solidFill>
                  <a:srgbClr val="000000"/>
                </a:solidFill>
              </a:rPr>
              <a:t>Fournir les meilleures pratiques, des conseils et un soutien dans la création d'un programme de gestion du changement en milieu de travail et comment soutenir le changement</a:t>
            </a:r>
          </a:p>
          <a:p>
            <a:pPr marL="171450" indent="-171450">
              <a:buFont typeface="Arial" panose="020B0604020202020204" pitchFamily="34" charset="0"/>
              <a:buChar char="•"/>
            </a:pPr>
            <a:r>
              <a:rPr lang="fr-FR" sz="1100" dirty="0">
                <a:solidFill>
                  <a:srgbClr val="000000"/>
                </a:solidFill>
              </a:rPr>
              <a:t>Superviser les progrès et dépanner la mise en œuvre de la gestion du changement</a:t>
            </a:r>
            <a:endParaRPr lang="en-CA" sz="1200" dirty="0">
              <a:solidFill>
                <a:srgbClr val="000000"/>
              </a:solidFill>
              <a:ea typeface="Arial" charset="0"/>
              <a:cs typeface="Arial" charset="0"/>
            </a:endParaRPr>
          </a:p>
        </p:txBody>
      </p:sp>
      <p:sp>
        <p:nvSpPr>
          <p:cNvPr id="78" name="Rectangle 77"/>
          <p:cNvSpPr/>
          <p:nvPr/>
        </p:nvSpPr>
        <p:spPr>
          <a:xfrm>
            <a:off x="6151417" y="4379957"/>
            <a:ext cx="2584059" cy="2946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solidFill>
                <a:srgbClr val="FFFFFF"/>
              </a:solidFill>
            </a:endParaRPr>
          </a:p>
        </p:txBody>
      </p:sp>
      <p:sp>
        <p:nvSpPr>
          <p:cNvPr id="79" name="TextBox 78"/>
          <p:cNvSpPr txBox="1"/>
          <p:nvPr/>
        </p:nvSpPr>
        <p:spPr>
          <a:xfrm>
            <a:off x="6184237" y="4381753"/>
            <a:ext cx="2487568" cy="276999"/>
          </a:xfrm>
          <a:prstGeom prst="rect">
            <a:avLst/>
          </a:prstGeom>
          <a:noFill/>
          <a:ln w="38100">
            <a:noFill/>
          </a:ln>
        </p:spPr>
        <p:txBody>
          <a:bodyPr wrap="square" rtlCol="0">
            <a:spAutoFit/>
          </a:bodyPr>
          <a:lstStyle/>
          <a:p>
            <a:pPr algn="ctr"/>
            <a:r>
              <a:rPr lang="en-CA" sz="1200" b="1" dirty="0">
                <a:solidFill>
                  <a:srgbClr val="FFFFFF"/>
                </a:solidFill>
              </a:rPr>
              <a:t>CEN de la </a:t>
            </a:r>
            <a:r>
              <a:rPr lang="en-CA" sz="1200" b="1" dirty="0" err="1">
                <a:solidFill>
                  <a:srgbClr val="FFFFFF"/>
                </a:solidFill>
              </a:rPr>
              <a:t>gestion</a:t>
            </a:r>
            <a:r>
              <a:rPr lang="en-CA" sz="1200" b="1" dirty="0">
                <a:solidFill>
                  <a:srgbClr val="FFFFFF"/>
                </a:solidFill>
              </a:rPr>
              <a:t> du </a:t>
            </a:r>
            <a:r>
              <a:rPr lang="en-CA" sz="1200" b="1" dirty="0" err="1">
                <a:solidFill>
                  <a:srgbClr val="FFFFFF"/>
                </a:solidFill>
              </a:rPr>
              <a:t>changement</a:t>
            </a:r>
            <a:r>
              <a:rPr lang="en-CA" sz="1200" b="1" dirty="0">
                <a:solidFill>
                  <a:srgbClr val="FFFFFF"/>
                </a:solidFill>
              </a:rPr>
              <a:t> </a:t>
            </a:r>
          </a:p>
        </p:txBody>
      </p:sp>
      <p:cxnSp>
        <p:nvCxnSpPr>
          <p:cNvPr id="30" name="Straight Arrow Connector 29"/>
          <p:cNvCxnSpPr/>
          <p:nvPr/>
        </p:nvCxnSpPr>
        <p:spPr>
          <a:xfrm>
            <a:off x="2194158" y="3043738"/>
            <a:ext cx="3475471" cy="0"/>
          </a:xfrm>
          <a:prstGeom prst="straightConnector1">
            <a:avLst/>
          </a:prstGeom>
          <a:ln w="254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803770" y="2821316"/>
            <a:ext cx="2517052" cy="0"/>
          </a:xfrm>
          <a:prstGeom prst="straightConnector1">
            <a:avLst/>
          </a:prstGeom>
          <a:ln w="25400">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194158" y="3286125"/>
            <a:ext cx="3073167" cy="0"/>
          </a:xfrm>
          <a:prstGeom prst="straightConnector1">
            <a:avLst/>
          </a:prstGeom>
          <a:ln w="25400">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659473" y="6533971"/>
            <a:ext cx="2271252" cy="246221"/>
          </a:xfrm>
          <a:prstGeom prst="rect">
            <a:avLst/>
          </a:prstGeom>
        </p:spPr>
        <p:txBody>
          <a:bodyPr wrap="square">
            <a:spAutoFit/>
          </a:bodyPr>
          <a:lstStyle/>
          <a:p>
            <a:pPr algn="ctr"/>
            <a:r>
              <a:rPr lang="en-CA" sz="1000" b="1" i="1" dirty="0">
                <a:solidFill>
                  <a:srgbClr val="77797C"/>
                </a:solidFill>
              </a:rPr>
              <a:t>CEN=Centre </a:t>
            </a:r>
            <a:r>
              <a:rPr lang="en-CA" sz="1000" b="1" i="1" dirty="0" err="1">
                <a:solidFill>
                  <a:srgbClr val="77797C"/>
                </a:solidFill>
              </a:rPr>
              <a:t>d’expertise</a:t>
            </a:r>
            <a:r>
              <a:rPr lang="en-CA" sz="1000" b="1" i="1" dirty="0">
                <a:solidFill>
                  <a:srgbClr val="77797C"/>
                </a:solidFill>
              </a:rPr>
              <a:t> national</a:t>
            </a:r>
          </a:p>
        </p:txBody>
      </p:sp>
      <p:cxnSp>
        <p:nvCxnSpPr>
          <p:cNvPr id="39" name="Straight Arrow Connector 38"/>
          <p:cNvCxnSpPr/>
          <p:nvPr/>
        </p:nvCxnSpPr>
        <p:spPr>
          <a:xfrm>
            <a:off x="703738" y="1453313"/>
            <a:ext cx="2925348" cy="0"/>
          </a:xfrm>
          <a:prstGeom prst="straightConnector1">
            <a:avLst/>
          </a:prstGeom>
          <a:ln w="25400">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797770" y="4841240"/>
            <a:ext cx="2559008" cy="1277273"/>
          </a:xfrm>
          <a:prstGeom prst="rect">
            <a:avLst/>
          </a:prstGeom>
          <a:ln>
            <a:noFill/>
            <a:prstDash val="sysDash"/>
          </a:ln>
        </p:spPr>
        <p:txBody>
          <a:bodyPr wrap="square">
            <a:spAutoFit/>
          </a:bodyPr>
          <a:lstStyle/>
          <a:p>
            <a:pPr marL="171450" indent="-171450">
              <a:buFont typeface="Arial" panose="020B0604020202020204" pitchFamily="34" charset="0"/>
              <a:buChar char="•"/>
            </a:pPr>
            <a:r>
              <a:rPr lang="fr-FR" sz="1100" dirty="0">
                <a:solidFill>
                  <a:srgbClr val="000000"/>
                </a:solidFill>
              </a:rPr>
              <a:t>Fournir un soutien dans la collecte des besoins d'espace et l'achèvement du QBLC à la lumière d'un projet d'aménagement à venir</a:t>
            </a:r>
          </a:p>
          <a:p>
            <a:pPr marL="171450" indent="-171450">
              <a:buFont typeface="Arial" panose="020B0604020202020204" pitchFamily="34" charset="0"/>
              <a:buChar char="•"/>
            </a:pPr>
            <a:r>
              <a:rPr lang="fr-FR" sz="1100" dirty="0">
                <a:solidFill>
                  <a:srgbClr val="000000"/>
                </a:solidFill>
              </a:rPr>
              <a:t>Collaborer au développement des besoins d'hébergement à court et à long terme</a:t>
            </a:r>
            <a:endParaRPr lang="en-CA" sz="1100" dirty="0">
              <a:solidFill>
                <a:srgbClr val="000000"/>
              </a:solidFill>
            </a:endParaRPr>
          </a:p>
        </p:txBody>
      </p:sp>
      <p:sp>
        <p:nvSpPr>
          <p:cNvPr id="45" name="TextBox 44"/>
          <p:cNvSpPr txBox="1"/>
          <p:nvPr/>
        </p:nvSpPr>
        <p:spPr>
          <a:xfrm>
            <a:off x="627558" y="4404134"/>
            <a:ext cx="2633722" cy="276999"/>
          </a:xfrm>
          <a:prstGeom prst="rect">
            <a:avLst/>
          </a:prstGeom>
          <a:noFill/>
          <a:ln w="38100">
            <a:noFill/>
          </a:ln>
        </p:spPr>
        <p:txBody>
          <a:bodyPr wrap="square" rtlCol="0">
            <a:spAutoFit/>
          </a:bodyPr>
          <a:lstStyle/>
          <a:p>
            <a:pPr algn="ctr"/>
            <a:r>
              <a:rPr lang="en-CA" sz="1200" b="1" dirty="0">
                <a:solidFill>
                  <a:srgbClr val="FFFFFF"/>
                </a:solidFill>
              </a:rPr>
              <a:t>Transformation and Enablement</a:t>
            </a:r>
          </a:p>
        </p:txBody>
      </p:sp>
      <p:sp>
        <p:nvSpPr>
          <p:cNvPr id="48" name="Rectangle 47"/>
          <p:cNvSpPr/>
          <p:nvPr/>
        </p:nvSpPr>
        <p:spPr>
          <a:xfrm>
            <a:off x="797770" y="4394283"/>
            <a:ext cx="2584059" cy="294670"/>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solidFill>
                <a:srgbClr val="000000"/>
              </a:solidFill>
            </a:endParaRPr>
          </a:p>
        </p:txBody>
      </p:sp>
      <p:sp>
        <p:nvSpPr>
          <p:cNvPr id="46" name="TextBox 45"/>
          <p:cNvSpPr txBox="1"/>
          <p:nvPr/>
        </p:nvSpPr>
        <p:spPr>
          <a:xfrm>
            <a:off x="702835" y="4381752"/>
            <a:ext cx="2763821" cy="276999"/>
          </a:xfrm>
          <a:prstGeom prst="rect">
            <a:avLst/>
          </a:prstGeom>
          <a:noFill/>
          <a:ln w="38100">
            <a:noFill/>
          </a:ln>
        </p:spPr>
        <p:txBody>
          <a:bodyPr wrap="square" rtlCol="0">
            <a:spAutoFit/>
          </a:bodyPr>
          <a:lstStyle/>
          <a:p>
            <a:pPr algn="ctr"/>
            <a:r>
              <a:rPr lang="en-CA" sz="1200" b="1" dirty="0" err="1">
                <a:solidFill>
                  <a:srgbClr val="000000"/>
                </a:solidFill>
              </a:rPr>
              <a:t>Gestionnaire</a:t>
            </a:r>
            <a:r>
              <a:rPr lang="en-CA" sz="1200" b="1" dirty="0">
                <a:solidFill>
                  <a:srgbClr val="000000"/>
                </a:solidFill>
              </a:rPr>
              <a:t> des accommodations SPAC</a:t>
            </a:r>
          </a:p>
        </p:txBody>
      </p:sp>
      <p:sp>
        <p:nvSpPr>
          <p:cNvPr id="2" name="Rounded Rectangle 1"/>
          <p:cNvSpPr/>
          <p:nvPr/>
        </p:nvSpPr>
        <p:spPr>
          <a:xfrm>
            <a:off x="757657" y="3814144"/>
            <a:ext cx="10689025" cy="4086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fr-FR" dirty="0">
                <a:solidFill>
                  <a:srgbClr val="000000"/>
                </a:solidFill>
                <a:latin typeface="Arial Rounded MT Bold" panose="020F0704030504030204" pitchFamily="34" charset="0"/>
                <a:cs typeface="Arial" panose="020B0604020202020204" pitchFamily="34" charset="0"/>
              </a:rPr>
              <a:t>Ensemble nous vous aidons à franchir les étapes et à atteindre les résultats</a:t>
            </a:r>
          </a:p>
        </p:txBody>
      </p:sp>
      <p:cxnSp>
        <p:nvCxnSpPr>
          <p:cNvPr id="43" name="Straight Arrow Connector 42"/>
          <p:cNvCxnSpPr>
            <a:endCxn id="40" idx="0"/>
          </p:cNvCxnSpPr>
          <p:nvPr/>
        </p:nvCxnSpPr>
        <p:spPr>
          <a:xfrm>
            <a:off x="3629086" y="1453313"/>
            <a:ext cx="4085" cy="419172"/>
          </a:xfrm>
          <a:prstGeom prst="straightConnector1">
            <a:avLst/>
          </a:prstGeom>
          <a:ln w="25400">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382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054922"/>
            <a:ext cx="8192029" cy="1422580"/>
          </a:xfrm>
        </p:spPr>
        <p:txBody>
          <a:bodyPr>
            <a:normAutofit fontScale="90000"/>
          </a:bodyPr>
          <a:lstStyle/>
          <a:p>
            <a:r>
              <a:rPr lang="fr-CA" dirty="0">
                <a:solidFill>
                  <a:schemeClr val="accent2"/>
                </a:solidFill>
              </a:rPr>
              <a:t>Principes clés de la conception </a:t>
            </a:r>
            <a:r>
              <a:rPr lang="fr-CA" dirty="0" err="1">
                <a:solidFill>
                  <a:schemeClr val="accent2"/>
                </a:solidFill>
              </a:rPr>
              <a:t>MilieudetravailGC</a:t>
            </a:r>
            <a:r>
              <a:rPr lang="fr-CA" sz="3200" dirty="0">
                <a:solidFill>
                  <a:schemeClr val="accent2"/>
                </a:solidFill>
              </a:rPr>
              <a: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557288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solidFill>
                  <a:srgbClr val="14455C"/>
                </a:solidFill>
              </a:rPr>
              <a:t>Comment un Milieu de travail GC est-il conçu?</a:t>
            </a:r>
            <a:br>
              <a:rPr lang="fr-FR" dirty="0">
                <a:solidFill>
                  <a:srgbClr val="14455C"/>
                </a:solidFill>
              </a:rPr>
            </a:br>
            <a:r>
              <a:rPr lang="fr-FR" dirty="0">
                <a:solidFill>
                  <a:srgbClr val="14455C"/>
                </a:solidFill>
              </a:rPr>
              <a:t>5 principes de conception clés</a:t>
            </a:r>
            <a:endParaRPr lang="en-CA" dirty="0">
              <a:solidFill>
                <a:srgbClr val="14455C"/>
              </a:solidFill>
            </a:endParaRPr>
          </a:p>
        </p:txBody>
      </p:sp>
      <p:sp>
        <p:nvSpPr>
          <p:cNvPr id="18" name="TextBox 17"/>
          <p:cNvSpPr txBox="1"/>
          <p:nvPr/>
        </p:nvSpPr>
        <p:spPr>
          <a:xfrm>
            <a:off x="1226665" y="7265294"/>
            <a:ext cx="1148466" cy="569387"/>
          </a:xfrm>
          <a:prstGeom prst="rect">
            <a:avLst/>
          </a:prstGeom>
          <a:noFill/>
        </p:spPr>
        <p:txBody>
          <a:bodyPr wrap="square" rtlCol="0">
            <a:spAutoFit/>
          </a:bodyPr>
          <a:lstStyle/>
          <a:p>
            <a:pPr algn="ctr"/>
            <a:r>
              <a:rPr lang="fr-CA" sz="1100" b="1" dirty="0">
                <a:solidFill>
                  <a:srgbClr val="000000"/>
                </a:solidFill>
                <a:latin typeface="Arial" panose="020B0604020202020204" pitchFamily="34" charset="0"/>
                <a:cs typeface="Arial" panose="020B0604020202020204" pitchFamily="34" charset="0"/>
              </a:rPr>
              <a:t>PLAN FOR CHANGE</a:t>
            </a:r>
          </a:p>
          <a:p>
            <a:pPr algn="ctr"/>
            <a:endParaRPr lang="fr-CA" sz="900" b="1" dirty="0">
              <a:solidFill>
                <a:srgbClr val="FFFFFF"/>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t="8100" r="18527" b="10549"/>
          <a:stretch/>
        </p:blipFill>
        <p:spPr>
          <a:xfrm>
            <a:off x="4693921" y="1481181"/>
            <a:ext cx="7112032" cy="4734268"/>
          </a:xfrm>
          <a:prstGeom prst="rect">
            <a:avLst/>
          </a:prstGeom>
        </p:spPr>
      </p:pic>
      <p:sp>
        <p:nvSpPr>
          <p:cNvPr id="31" name="Rectangle 30"/>
          <p:cNvSpPr/>
          <p:nvPr/>
        </p:nvSpPr>
        <p:spPr>
          <a:xfrm rot="-5400000">
            <a:off x="2300555" y="734285"/>
            <a:ext cx="4759773" cy="6253565"/>
          </a:xfrm>
          <a:prstGeom prst="rect">
            <a:avLst/>
          </a:prstGeom>
          <a:gradFill flip="none" rotWithShape="1">
            <a:gsLst>
              <a:gs pos="0">
                <a:schemeClr val="accent6">
                  <a:alpha val="0"/>
                </a:schemeClr>
              </a:gs>
              <a:gs pos="44000">
                <a:schemeClr val="bg2">
                  <a:lumMod val="100000"/>
                  <a:alpha val="74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grpSp>
        <p:nvGrpSpPr>
          <p:cNvPr id="5" name="Group 4"/>
          <p:cNvGrpSpPr/>
          <p:nvPr/>
        </p:nvGrpSpPr>
        <p:grpSpPr>
          <a:xfrm>
            <a:off x="591365" y="1540324"/>
            <a:ext cx="4218997" cy="828000"/>
            <a:chOff x="4499073" y="2259291"/>
            <a:chExt cx="1395146" cy="1235773"/>
          </a:xfrm>
          <a:solidFill>
            <a:schemeClr val="accent1">
              <a:lumMod val="20000"/>
              <a:lumOff val="80000"/>
            </a:schemeClr>
          </a:solidFill>
        </p:grpSpPr>
        <p:sp>
          <p:nvSpPr>
            <p:cNvPr id="6" name="Rectangle 5"/>
            <p:cNvSpPr/>
            <p:nvPr/>
          </p:nvSpPr>
          <p:spPr>
            <a:xfrm>
              <a:off x="4499073" y="2259291"/>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7" name="TextBox 6"/>
            <p:cNvSpPr txBox="1"/>
            <p:nvPr/>
          </p:nvSpPr>
          <p:spPr>
            <a:xfrm>
              <a:off x="4779735" y="2464628"/>
              <a:ext cx="1114484" cy="872765"/>
            </a:xfrm>
            <a:prstGeom prst="rect">
              <a:avLst/>
            </a:prstGeom>
            <a:noFill/>
            <a:ln>
              <a:noFill/>
            </a:ln>
          </p:spPr>
          <p:txBody>
            <a:bodyPr wrap="square" rtlCol="0">
              <a:spAutoFit/>
            </a:bodyPr>
            <a:lstStyle/>
            <a:p>
              <a:r>
                <a:rPr lang="en-CA" sz="1600" b="1" dirty="0">
                  <a:solidFill>
                    <a:srgbClr val="000000"/>
                  </a:solidFill>
                  <a:cs typeface="Arial" panose="020B0604020202020204" pitchFamily="34" charset="0"/>
                </a:rPr>
                <a:t>CONCEPTION CENTRÉE SUR L’UTILISATEUR</a:t>
              </a:r>
            </a:p>
          </p:txBody>
        </p:sp>
      </p:grpSp>
      <p:grpSp>
        <p:nvGrpSpPr>
          <p:cNvPr id="8" name="Group 7"/>
          <p:cNvGrpSpPr/>
          <p:nvPr/>
        </p:nvGrpSpPr>
        <p:grpSpPr>
          <a:xfrm>
            <a:off x="591367" y="2504466"/>
            <a:ext cx="4102552" cy="828000"/>
            <a:chOff x="1764000" y="4181902"/>
            <a:chExt cx="1356640" cy="1235773"/>
          </a:xfrm>
          <a:solidFill>
            <a:schemeClr val="accent1">
              <a:lumMod val="40000"/>
              <a:lumOff val="60000"/>
            </a:schemeClr>
          </a:solidFill>
        </p:grpSpPr>
        <p:sp>
          <p:nvSpPr>
            <p:cNvPr id="9" name="Rectangle 8"/>
            <p:cNvSpPr/>
            <p:nvPr/>
          </p:nvSpPr>
          <p:spPr>
            <a:xfrm>
              <a:off x="1764000" y="4181902"/>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10" name="TextBox 9"/>
            <p:cNvSpPr txBox="1"/>
            <p:nvPr/>
          </p:nvSpPr>
          <p:spPr>
            <a:xfrm>
              <a:off x="2044661" y="4407956"/>
              <a:ext cx="811100" cy="872765"/>
            </a:xfrm>
            <a:prstGeom prst="rect">
              <a:avLst/>
            </a:prstGeom>
            <a:noFill/>
          </p:spPr>
          <p:txBody>
            <a:bodyPr wrap="square" rtlCol="0">
              <a:spAutoFit/>
            </a:bodyPr>
            <a:lstStyle/>
            <a:p>
              <a:r>
                <a:rPr lang="en-CA" sz="1600" b="1" dirty="0">
                  <a:solidFill>
                    <a:srgbClr val="000000"/>
                  </a:solidFill>
                  <a:cs typeface="Arial" panose="020B0604020202020204" pitchFamily="34" charset="0"/>
                </a:rPr>
                <a:t>PROMOUVOIR L’ÉGALITÉ D’ACCÈS</a:t>
              </a:r>
            </a:p>
          </p:txBody>
        </p:sp>
      </p:grpSp>
      <p:grpSp>
        <p:nvGrpSpPr>
          <p:cNvPr id="11" name="Group 10"/>
          <p:cNvGrpSpPr/>
          <p:nvPr/>
        </p:nvGrpSpPr>
        <p:grpSpPr>
          <a:xfrm>
            <a:off x="591368" y="3457930"/>
            <a:ext cx="4731145" cy="828000"/>
            <a:chOff x="3254986" y="4208509"/>
            <a:chExt cx="1564504" cy="1235773"/>
          </a:xfrm>
          <a:solidFill>
            <a:schemeClr val="accent1">
              <a:lumMod val="60000"/>
              <a:lumOff val="40000"/>
            </a:schemeClr>
          </a:solidFill>
        </p:grpSpPr>
        <p:sp>
          <p:nvSpPr>
            <p:cNvPr id="12" name="Rectangle 11"/>
            <p:cNvSpPr/>
            <p:nvPr/>
          </p:nvSpPr>
          <p:spPr>
            <a:xfrm>
              <a:off x="3254986" y="4208509"/>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13" name="TextBox 12"/>
            <p:cNvSpPr txBox="1"/>
            <p:nvPr/>
          </p:nvSpPr>
          <p:spPr>
            <a:xfrm>
              <a:off x="3535647" y="4525503"/>
              <a:ext cx="1283843" cy="711993"/>
            </a:xfrm>
            <a:prstGeom prst="rect">
              <a:avLst/>
            </a:prstGeom>
            <a:noFill/>
          </p:spPr>
          <p:txBody>
            <a:bodyPr wrap="square" rtlCol="0">
              <a:spAutoFit/>
            </a:bodyPr>
            <a:lstStyle/>
            <a:p>
              <a:r>
                <a:rPr lang="en-CA" sz="1600" b="1" dirty="0">
                  <a:solidFill>
                    <a:srgbClr val="000000"/>
                  </a:solidFill>
                  <a:cs typeface="Arial" panose="020B0604020202020204" pitchFamily="34" charset="0"/>
                </a:rPr>
                <a:t>CONÇU POUR LES ACTIVITÉS</a:t>
              </a:r>
            </a:p>
            <a:p>
              <a:endParaRPr lang="en-CA" sz="900" dirty="0">
                <a:solidFill>
                  <a:srgbClr val="000000"/>
                </a:solidFill>
                <a:latin typeface="Arial" panose="020B0604020202020204" pitchFamily="34" charset="0"/>
                <a:cs typeface="Arial" panose="020B0604020202020204" pitchFamily="34" charset="0"/>
              </a:endParaRPr>
            </a:p>
          </p:txBody>
        </p:sp>
      </p:grpSp>
      <p:grpSp>
        <p:nvGrpSpPr>
          <p:cNvPr id="14" name="Group 13"/>
          <p:cNvGrpSpPr/>
          <p:nvPr/>
        </p:nvGrpSpPr>
        <p:grpSpPr>
          <a:xfrm>
            <a:off x="615233" y="4461950"/>
            <a:ext cx="4127722" cy="828000"/>
            <a:chOff x="8847709" y="1335640"/>
            <a:chExt cx="1364963" cy="1235773"/>
          </a:xfrm>
          <a:solidFill>
            <a:schemeClr val="accent1"/>
          </a:solidFill>
        </p:grpSpPr>
        <p:sp>
          <p:nvSpPr>
            <p:cNvPr id="15" name="Rectangle 14"/>
            <p:cNvSpPr/>
            <p:nvPr/>
          </p:nvSpPr>
          <p:spPr>
            <a:xfrm>
              <a:off x="8847709" y="1335640"/>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16" name="TextBox 15"/>
            <p:cNvSpPr txBox="1"/>
            <p:nvPr/>
          </p:nvSpPr>
          <p:spPr>
            <a:xfrm>
              <a:off x="9120479" y="1663057"/>
              <a:ext cx="1092193" cy="505285"/>
            </a:xfrm>
            <a:prstGeom prst="rect">
              <a:avLst/>
            </a:prstGeom>
            <a:noFill/>
          </p:spPr>
          <p:txBody>
            <a:bodyPr wrap="square" rtlCol="0">
              <a:spAutoFit/>
            </a:bodyPr>
            <a:lstStyle/>
            <a:p>
              <a:r>
                <a:rPr lang="fr-CA" sz="1600" b="1" dirty="0">
                  <a:solidFill>
                    <a:srgbClr val="000000"/>
                  </a:solidFill>
                  <a:cs typeface="Arial" panose="020B0604020202020204" pitchFamily="34" charset="0"/>
                </a:rPr>
                <a:t>DIVISER PAR FONCTION</a:t>
              </a:r>
            </a:p>
          </p:txBody>
        </p:sp>
      </p:grpSp>
      <p:sp>
        <p:nvSpPr>
          <p:cNvPr id="17" name="Rectangle 16"/>
          <p:cNvSpPr/>
          <p:nvPr/>
        </p:nvSpPr>
        <p:spPr>
          <a:xfrm>
            <a:off x="615234" y="5412954"/>
            <a:ext cx="4102553"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28" name="TextBox 27"/>
          <p:cNvSpPr txBox="1"/>
          <p:nvPr/>
        </p:nvSpPr>
        <p:spPr>
          <a:xfrm>
            <a:off x="1440104" y="5654434"/>
            <a:ext cx="3719292" cy="507831"/>
          </a:xfrm>
          <a:prstGeom prst="rect">
            <a:avLst/>
          </a:prstGeom>
          <a:noFill/>
        </p:spPr>
        <p:txBody>
          <a:bodyPr wrap="square" rtlCol="0">
            <a:spAutoFit/>
          </a:bodyPr>
          <a:lstStyle/>
          <a:p>
            <a:r>
              <a:rPr lang="fr-CA" sz="1600" b="1" dirty="0">
                <a:solidFill>
                  <a:srgbClr val="000000"/>
                </a:solidFill>
                <a:cs typeface="Arial" panose="020B0604020202020204" pitchFamily="34" charset="0"/>
              </a:rPr>
              <a:t>PLANIFIER POUR LA FLEXIBILITÉ</a:t>
            </a:r>
          </a:p>
          <a:p>
            <a:endParaRPr lang="en-CA" sz="1100" b="1" dirty="0">
              <a:solidFill>
                <a:srgbClr val="000000"/>
              </a:solidFill>
              <a:latin typeface="Arial" panose="020B0604020202020204" pitchFamily="34" charset="0"/>
              <a:cs typeface="Arial" panose="020B0604020202020204" pitchFamily="34" charset="0"/>
            </a:endParaRPr>
          </a:p>
        </p:txBody>
      </p:sp>
      <p:sp>
        <p:nvSpPr>
          <p:cNvPr id="3" name="Rectangle 2"/>
          <p:cNvSpPr/>
          <p:nvPr/>
        </p:nvSpPr>
        <p:spPr>
          <a:xfrm>
            <a:off x="751970" y="1680519"/>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26" name="Rectangle 25"/>
          <p:cNvSpPr/>
          <p:nvPr/>
        </p:nvSpPr>
        <p:spPr>
          <a:xfrm>
            <a:off x="768209" y="2655928"/>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27" name="Rectangle 26"/>
          <p:cNvSpPr/>
          <p:nvPr/>
        </p:nvSpPr>
        <p:spPr>
          <a:xfrm>
            <a:off x="772091" y="3581545"/>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29" name="Rectangle 28"/>
          <p:cNvSpPr/>
          <p:nvPr/>
        </p:nvSpPr>
        <p:spPr>
          <a:xfrm>
            <a:off x="772091" y="4585566"/>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32" name="Rectangle 31"/>
          <p:cNvSpPr/>
          <p:nvPr/>
        </p:nvSpPr>
        <p:spPr>
          <a:xfrm>
            <a:off x="772091" y="5541394"/>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Tree>
    <p:extLst>
      <p:ext uri="{BB962C8B-B14F-4D97-AF65-F5344CB8AC3E}">
        <p14:creationId xmlns:p14="http://schemas.microsoft.com/office/powerpoint/2010/main" val="2928511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259906" y="1243341"/>
            <a:ext cx="2670119" cy="523220"/>
          </a:xfrm>
          <a:prstGeom prst="rect">
            <a:avLst/>
          </a:prstGeom>
          <a:noFill/>
        </p:spPr>
        <p:txBody>
          <a:bodyPr wrap="square" rtlCol="0">
            <a:spAutoFit/>
          </a:bodyPr>
          <a:lstStyle/>
          <a:p>
            <a:r>
              <a:rPr lang="fr-CA" sz="1400" b="1">
                <a:solidFill>
                  <a:srgbClr val="424575"/>
                </a:solidFill>
                <a:latin typeface="Arial" panose="020B0604020202020204" pitchFamily="34" charset="0"/>
                <a:cs typeface="Arial" panose="020B0604020202020204" pitchFamily="34" charset="0"/>
              </a:rPr>
              <a:t>CRSNG/CRSH ‒</a:t>
            </a:r>
          </a:p>
          <a:p>
            <a:r>
              <a:rPr lang="fr-CA" sz="1400" b="1">
                <a:solidFill>
                  <a:srgbClr val="424575"/>
                </a:solidFill>
                <a:latin typeface="Arial" panose="020B0604020202020204" pitchFamily="34" charset="0"/>
                <a:cs typeface="Arial" panose="020B0604020202020204" pitchFamily="34" charset="0"/>
              </a:rPr>
              <a:t>Constitution Square, Ottawa</a:t>
            </a:r>
          </a:p>
        </p:txBody>
      </p:sp>
      <p:sp>
        <p:nvSpPr>
          <p:cNvPr id="2" name="Title 1"/>
          <p:cNvSpPr>
            <a:spLocks noGrp="1"/>
          </p:cNvSpPr>
          <p:nvPr>
            <p:ph type="title"/>
          </p:nvPr>
        </p:nvSpPr>
        <p:spPr/>
        <p:txBody>
          <a:bodyPr/>
          <a:lstStyle/>
          <a:p>
            <a:r>
              <a:rPr lang="fr-CA" dirty="0"/>
              <a:t>L’avenir se décide dès maintenant</a:t>
            </a:r>
          </a:p>
        </p:txBody>
      </p:sp>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6659" y="3738820"/>
            <a:ext cx="3044308" cy="2283231"/>
          </a:xfrm>
          <a:prstGeom prst="rect">
            <a:avLst/>
          </a:prstGeom>
        </p:spPr>
      </p:pic>
      <p:pic>
        <p:nvPicPr>
          <p:cNvPr id="6" name="Picture 5"/>
          <p:cNvPicPr>
            <a:picLocks noChangeAspect="1"/>
          </p:cNvPicPr>
          <p:nvPr/>
        </p:nvPicPr>
        <p:blipFill>
          <a:blip r:embed="rId8" cstate="email">
            <a:lum bright="6000"/>
            <a:extLst>
              <a:ext uri="{28A0092B-C50C-407E-A947-70E740481C1C}">
                <a14:useLocalDpi xmlns:a14="http://schemas.microsoft.com/office/drawing/2010/main"/>
              </a:ext>
            </a:extLst>
          </a:blip>
          <a:stretch>
            <a:fillRect/>
          </a:stretch>
        </p:blipFill>
        <p:spPr>
          <a:xfrm>
            <a:off x="8342641" y="3877558"/>
            <a:ext cx="2852774" cy="2139580"/>
          </a:xfrm>
          <a:prstGeom prst="rect">
            <a:avLst/>
          </a:prstGeom>
        </p:spPr>
      </p:pic>
      <p:sp>
        <p:nvSpPr>
          <p:cNvPr id="8" name="TextBox 7"/>
          <p:cNvSpPr txBox="1"/>
          <p:nvPr>
            <p:custDataLst>
              <p:tags r:id="rId1"/>
            </p:custDataLst>
          </p:nvPr>
        </p:nvSpPr>
        <p:spPr>
          <a:xfrm>
            <a:off x="379972" y="1349623"/>
            <a:ext cx="4472558" cy="307777"/>
          </a:xfrm>
          <a:prstGeom prst="rect">
            <a:avLst/>
          </a:prstGeom>
          <a:noFill/>
        </p:spPr>
        <p:txBody>
          <a:bodyPr wrap="square" rtlCol="0">
            <a:spAutoFit/>
          </a:bodyPr>
          <a:lstStyle/>
          <a:p>
            <a:pPr algn="ctr"/>
            <a:r>
              <a:rPr lang="fr-CA" sz="1400" b="1">
                <a:solidFill>
                  <a:srgbClr val="424575"/>
                </a:solidFill>
                <a:latin typeface="Arial" panose="020B0604020202020204" pitchFamily="34" charset="0"/>
                <a:cs typeface="Arial" panose="020B0604020202020204" pitchFamily="34" charset="0"/>
              </a:rPr>
              <a:t>SPAC – Les Terrasses de la Chaudière, Gatineau</a:t>
            </a:r>
          </a:p>
        </p:txBody>
      </p:sp>
      <p:sp>
        <p:nvSpPr>
          <p:cNvPr id="9" name="TextBox 8"/>
          <p:cNvSpPr txBox="1"/>
          <p:nvPr>
            <p:custDataLst>
              <p:tags r:id="rId2"/>
            </p:custDataLst>
          </p:nvPr>
        </p:nvSpPr>
        <p:spPr>
          <a:xfrm>
            <a:off x="0" y="6022051"/>
            <a:ext cx="4761429" cy="307777"/>
          </a:xfrm>
          <a:prstGeom prst="rect">
            <a:avLst/>
          </a:prstGeom>
          <a:noFill/>
        </p:spPr>
        <p:txBody>
          <a:bodyPr wrap="square" rtlCol="0">
            <a:spAutoFit/>
          </a:bodyPr>
          <a:lstStyle/>
          <a:p>
            <a:pPr algn="ctr"/>
            <a:r>
              <a:rPr lang="fr-CA" sz="1400" b="1" dirty="0">
                <a:solidFill>
                  <a:srgbClr val="424575"/>
                </a:solidFill>
                <a:latin typeface="Arial" panose="020B0604020202020204" pitchFamily="34" charset="0"/>
                <a:cs typeface="Arial" panose="020B0604020202020204" pitchFamily="34" charset="0"/>
              </a:rPr>
              <a:t>SPAC ‒ Place du Portage, Phase III – 9A1, Gatineau</a:t>
            </a:r>
          </a:p>
        </p:txBody>
      </p:sp>
      <p:sp>
        <p:nvSpPr>
          <p:cNvPr id="10" name="TextBox 9"/>
          <p:cNvSpPr txBox="1"/>
          <p:nvPr>
            <p:custDataLst>
              <p:tags r:id="rId3"/>
            </p:custDataLst>
          </p:nvPr>
        </p:nvSpPr>
        <p:spPr>
          <a:xfrm>
            <a:off x="4489978" y="6022050"/>
            <a:ext cx="3330881" cy="307777"/>
          </a:xfrm>
          <a:prstGeom prst="rect">
            <a:avLst/>
          </a:prstGeom>
          <a:noFill/>
        </p:spPr>
        <p:txBody>
          <a:bodyPr wrap="square" rtlCol="0">
            <a:spAutoFit/>
          </a:bodyPr>
          <a:lstStyle/>
          <a:p>
            <a:pPr algn="ctr"/>
            <a:r>
              <a:rPr lang="fr-CA" sz="1400" b="1">
                <a:solidFill>
                  <a:srgbClr val="424575"/>
                </a:solidFill>
                <a:latin typeface="Arial" panose="020B0604020202020204" pitchFamily="34" charset="0"/>
                <a:cs typeface="Arial" panose="020B0604020202020204" pitchFamily="34" charset="0"/>
              </a:rPr>
              <a:t>RNCan ‒ 580, rue Booth, Ottawa </a:t>
            </a:r>
          </a:p>
        </p:txBody>
      </p:sp>
      <p:sp>
        <p:nvSpPr>
          <p:cNvPr id="12" name="TextBox 11"/>
          <p:cNvSpPr txBox="1"/>
          <p:nvPr/>
        </p:nvSpPr>
        <p:spPr>
          <a:xfrm>
            <a:off x="8259906" y="6022051"/>
            <a:ext cx="3781562" cy="1015663"/>
          </a:xfrm>
          <a:prstGeom prst="rect">
            <a:avLst/>
          </a:prstGeom>
          <a:noFill/>
        </p:spPr>
        <p:txBody>
          <a:bodyPr wrap="square" rtlCol="0">
            <a:spAutoFit/>
          </a:bodyPr>
          <a:lstStyle/>
          <a:p>
            <a:r>
              <a:rPr lang="fr-CA" sz="1400" b="1">
                <a:solidFill>
                  <a:srgbClr val="424575"/>
                </a:solidFill>
                <a:latin typeface="Arial" panose="020B0604020202020204" pitchFamily="34" charset="0"/>
                <a:cs typeface="Arial" panose="020B0604020202020204" pitchFamily="34" charset="0"/>
              </a:rPr>
              <a:t>Ministère de la Justice </a:t>
            </a:r>
          </a:p>
          <a:p>
            <a:r>
              <a:rPr lang="fr-CA" sz="1400" b="1">
                <a:solidFill>
                  <a:srgbClr val="424575"/>
                </a:solidFill>
                <a:latin typeface="Arial" panose="020B0604020202020204" pitchFamily="34" charset="0"/>
                <a:cs typeface="Arial" panose="020B0604020202020204" pitchFamily="34" charset="0"/>
              </a:rPr>
              <a:t>Tour St. Andrews, Ottawa</a:t>
            </a:r>
          </a:p>
          <a:p>
            <a:endParaRPr lang="fr-CA" sz="1600" b="1" dirty="0">
              <a:solidFill>
                <a:srgbClr val="424575"/>
              </a:solidFill>
              <a:latin typeface="Arial" panose="020B0604020202020204" pitchFamily="34" charset="0"/>
              <a:cs typeface="Arial" panose="020B0604020202020204" pitchFamily="34" charset="0"/>
            </a:endParaRPr>
          </a:p>
          <a:p>
            <a:endParaRPr lang="en-CA" sz="1600" b="1" dirty="0">
              <a:solidFill>
                <a:srgbClr val="424575"/>
              </a:solidFill>
              <a:latin typeface="Arial" panose="020B0604020202020204" pitchFamily="34" charset="0"/>
              <a:cs typeface="Arial" panose="020B0604020202020204" pitchFamily="34" charset="0"/>
            </a:endParaRPr>
          </a:p>
        </p:txBody>
      </p:sp>
      <p:pic>
        <p:nvPicPr>
          <p:cNvPr id="16" name="Picture 15" descr="med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2112" y="3754717"/>
            <a:ext cx="1243584" cy="1597152"/>
          </a:xfrm>
          <a:prstGeom prst="rect">
            <a:avLst/>
          </a:prstGeom>
        </p:spPr>
      </p:pic>
      <p:sp>
        <p:nvSpPr>
          <p:cNvPr id="14" name="Flowchart: Connector 13"/>
          <p:cNvSpPr/>
          <p:nvPr/>
        </p:nvSpPr>
        <p:spPr>
          <a:xfrm>
            <a:off x="2950196" y="3577291"/>
            <a:ext cx="1651850" cy="145779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fr-CA" sz="1000" b="1" dirty="0">
              <a:solidFill>
                <a:srgbClr val="815708"/>
              </a:solidFill>
              <a:latin typeface="Arial" panose="020B0604020202020204" pitchFamily="34" charset="0"/>
              <a:cs typeface="Arial" panose="020B0604020202020204" pitchFamily="34" charset="0"/>
            </a:endParaRPr>
          </a:p>
          <a:p>
            <a:pPr algn="ctr">
              <a:lnSpc>
                <a:spcPct val="90000"/>
              </a:lnSpc>
            </a:pPr>
            <a:br>
              <a:rPr lang="fr-CA" sz="1000" b="1" dirty="0">
                <a:solidFill>
                  <a:srgbClr val="815708"/>
                </a:solidFill>
                <a:latin typeface="Arial" panose="020B0604020202020204" pitchFamily="34" charset="0"/>
                <a:cs typeface="Arial" panose="020B0604020202020204" pitchFamily="34" charset="0"/>
              </a:rPr>
            </a:br>
            <a:r>
              <a:rPr lang="fr-CA" sz="1000" b="1" dirty="0">
                <a:solidFill>
                  <a:srgbClr val="815708"/>
                </a:solidFill>
                <a:latin typeface="Arial" panose="020B0604020202020204" pitchFamily="34" charset="0"/>
                <a:cs typeface="Arial" panose="020B0604020202020204" pitchFamily="34" charset="0"/>
              </a:rPr>
              <a:t>LAURÉAT du REMMY </a:t>
            </a:r>
            <a:r>
              <a:rPr lang="fr-CA" sz="1000" b="1" dirty="0" err="1">
                <a:solidFill>
                  <a:srgbClr val="815708"/>
                </a:solidFill>
                <a:latin typeface="Arial" panose="020B0604020202020204" pitchFamily="34" charset="0"/>
                <a:cs typeface="Arial" panose="020B0604020202020204" pitchFamily="34" charset="0"/>
              </a:rPr>
              <a:t>Award</a:t>
            </a:r>
            <a:r>
              <a:rPr lang="fr-CA" sz="1000" b="1" dirty="0">
                <a:solidFill>
                  <a:srgbClr val="815708"/>
                </a:solidFill>
                <a:latin typeface="Arial" panose="020B0604020202020204" pitchFamily="34" charset="0"/>
                <a:cs typeface="Arial" panose="020B0604020202020204" pitchFamily="34" charset="0"/>
              </a:rPr>
              <a:t> de </a:t>
            </a:r>
            <a:r>
              <a:rPr lang="fr-CA" sz="1000" b="1" dirty="0" err="1">
                <a:solidFill>
                  <a:srgbClr val="815708"/>
                </a:solidFill>
                <a:latin typeface="Arial" panose="020B0604020202020204" pitchFamily="34" charset="0"/>
                <a:cs typeface="Arial" panose="020B0604020202020204" pitchFamily="34" charset="0"/>
              </a:rPr>
              <a:t>Corenet</a:t>
            </a:r>
            <a:r>
              <a:rPr lang="fr-CA" sz="1000" b="1" dirty="0">
                <a:solidFill>
                  <a:srgbClr val="815708"/>
                </a:solidFill>
                <a:latin typeface="Arial" panose="020B0604020202020204" pitchFamily="34" charset="0"/>
                <a:cs typeface="Arial" panose="020B0604020202020204" pitchFamily="34" charset="0"/>
              </a:rPr>
              <a:t> Global</a:t>
            </a:r>
          </a:p>
          <a:p>
            <a:pPr algn="ctr">
              <a:lnSpc>
                <a:spcPct val="90000"/>
              </a:lnSpc>
            </a:pPr>
            <a:r>
              <a:rPr lang="fr-CA" sz="800" dirty="0">
                <a:solidFill>
                  <a:srgbClr val="815708"/>
                </a:solidFill>
                <a:latin typeface="Arial" panose="020B0604020202020204" pitchFamily="34" charset="0"/>
                <a:cs typeface="Arial" panose="020B0604020202020204" pitchFamily="34" charset="0"/>
              </a:rPr>
              <a:t>2018</a:t>
            </a:r>
          </a:p>
        </p:txBody>
      </p:sp>
      <p:pic>
        <p:nvPicPr>
          <p:cNvPr id="17" name="Picture 16"/>
          <p:cNvPicPr>
            <a:picLocks noChangeAspect="1"/>
          </p:cNvPicPr>
          <p:nvPr/>
        </p:nvPicPr>
        <p:blipFill rotWithShape="1">
          <a:blip r:embed="rId10"/>
          <a:stretch/>
        </p:blipFill>
        <p:spPr>
          <a:xfrm>
            <a:off x="516659" y="1696862"/>
            <a:ext cx="4335871" cy="1954485"/>
          </a:xfrm>
          <a:prstGeom prst="rect">
            <a:avLst/>
          </a:prstGeom>
          <a:noFill/>
          <a:ln>
            <a:noFill/>
          </a:ln>
        </p:spPr>
      </p:pic>
      <p:pic>
        <p:nvPicPr>
          <p:cNvPr id="15" name="Picture 14" descr="med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3086" y="1744892"/>
            <a:ext cx="1243584" cy="1597152"/>
          </a:xfrm>
          <a:prstGeom prst="rect">
            <a:avLst/>
          </a:prstGeom>
        </p:spPr>
      </p:pic>
      <p:sp>
        <p:nvSpPr>
          <p:cNvPr id="13" name="Flowchart: Connector 12"/>
          <p:cNvSpPr/>
          <p:nvPr/>
        </p:nvSpPr>
        <p:spPr>
          <a:xfrm>
            <a:off x="4489978" y="1760494"/>
            <a:ext cx="1137804" cy="1083015"/>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fr-CA" sz="1000" b="1" dirty="0">
              <a:solidFill>
                <a:srgbClr val="F2A920">
                  <a:lumMod val="50000"/>
                </a:srgbClr>
              </a:solidFill>
              <a:latin typeface="Arial" panose="020B0604020202020204" pitchFamily="34" charset="0"/>
              <a:cs typeface="Arial" panose="020B0604020202020204" pitchFamily="34" charset="0"/>
            </a:endParaRPr>
          </a:p>
          <a:p>
            <a:pPr algn="ctr">
              <a:lnSpc>
                <a:spcPct val="90000"/>
              </a:lnSpc>
            </a:pPr>
            <a:r>
              <a:rPr lang="fr-CA" sz="1000" b="1" dirty="0">
                <a:solidFill>
                  <a:srgbClr val="F2A920">
                    <a:lumMod val="50000"/>
                  </a:srgbClr>
                </a:solidFill>
                <a:latin typeface="Arial" panose="020B0604020202020204" pitchFamily="34" charset="0"/>
                <a:cs typeface="Arial" panose="020B0604020202020204" pitchFamily="34" charset="0"/>
              </a:rPr>
              <a:t>LAURÉAT</a:t>
            </a:r>
          </a:p>
          <a:p>
            <a:pPr algn="ctr">
              <a:lnSpc>
                <a:spcPct val="90000"/>
              </a:lnSpc>
            </a:pPr>
            <a:r>
              <a:rPr lang="fr-CA" sz="1000" b="1" dirty="0">
                <a:solidFill>
                  <a:srgbClr val="F2A920">
                    <a:lumMod val="50000"/>
                  </a:srgbClr>
                </a:solidFill>
                <a:latin typeface="Arial" panose="020B0604020202020204" pitchFamily="34" charset="0"/>
                <a:cs typeface="Arial" panose="020B0604020202020204" pitchFamily="34" charset="0"/>
              </a:rPr>
              <a:t>du prix du Meilleur bureau </a:t>
            </a:r>
            <a:br>
              <a:rPr lang="fr-CA" sz="1000" b="1" dirty="0">
                <a:solidFill>
                  <a:srgbClr val="F2A920">
                    <a:lumMod val="50000"/>
                  </a:srgbClr>
                </a:solidFill>
                <a:latin typeface="Arial" panose="020B0604020202020204" pitchFamily="34" charset="0"/>
                <a:cs typeface="Arial" panose="020B0604020202020204" pitchFamily="34" charset="0"/>
              </a:rPr>
            </a:br>
            <a:r>
              <a:rPr lang="fr-CA" sz="800" dirty="0">
                <a:solidFill>
                  <a:srgbClr val="F2A920">
                    <a:lumMod val="50000"/>
                  </a:srgbClr>
                </a:solidFill>
                <a:latin typeface="Arial" panose="020B0604020202020204" pitchFamily="34" charset="0"/>
                <a:cs typeface="Arial" panose="020B0604020202020204" pitchFamily="34" charset="0"/>
              </a:rPr>
              <a:t>en 2018 - Ottawa</a:t>
            </a:r>
          </a:p>
        </p:txBody>
      </p:sp>
      <p:pic>
        <p:nvPicPr>
          <p:cNvPr id="18" name="Picture 17"/>
          <p:cNvPicPr>
            <a:picLocks noChangeAspect="1"/>
          </p:cNvPicPr>
          <p:nvPr/>
        </p:nvPicPr>
        <p:blipFill>
          <a:blip r:embed="rId11"/>
          <a:stretch>
            <a:fillRect/>
          </a:stretch>
        </p:blipFill>
        <p:spPr>
          <a:xfrm>
            <a:off x="6000883" y="1745505"/>
            <a:ext cx="2127167" cy="1596539"/>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42641" y="1736862"/>
            <a:ext cx="2852773" cy="1902571"/>
          </a:xfrm>
          <a:prstGeom prst="rect">
            <a:avLst/>
          </a:prstGeom>
        </p:spPr>
      </p:pic>
      <p:sp>
        <p:nvSpPr>
          <p:cNvPr id="19" name="TextBox 18"/>
          <p:cNvSpPr txBox="1"/>
          <p:nvPr>
            <p:custDataLst>
              <p:tags r:id="rId4"/>
            </p:custDataLst>
          </p:nvPr>
        </p:nvSpPr>
        <p:spPr>
          <a:xfrm>
            <a:off x="4929025" y="3331656"/>
            <a:ext cx="3330881" cy="307777"/>
          </a:xfrm>
          <a:prstGeom prst="rect">
            <a:avLst/>
          </a:prstGeom>
          <a:noFill/>
        </p:spPr>
        <p:txBody>
          <a:bodyPr wrap="square" rtlCol="0">
            <a:spAutoFit/>
          </a:bodyPr>
          <a:lstStyle/>
          <a:p>
            <a:pPr algn="ctr"/>
            <a:r>
              <a:rPr lang="fr-CA" sz="1400" b="1">
                <a:solidFill>
                  <a:srgbClr val="424575"/>
                </a:solidFill>
                <a:latin typeface="Arial" panose="020B0604020202020204" pitchFamily="34" charset="0"/>
                <a:cs typeface="Arial" panose="020B0604020202020204" pitchFamily="34" charset="0"/>
              </a:rPr>
              <a:t>SPAC ‒ Place Bonaventure, Montréal </a:t>
            </a:r>
          </a:p>
        </p:txBody>
      </p:sp>
      <p:pic>
        <p:nvPicPr>
          <p:cNvPr id="20" name="Picture 19"/>
          <p:cNvPicPr>
            <a:picLocks noChangeAspect="1"/>
          </p:cNvPicPr>
          <p:nvPr/>
        </p:nvPicPr>
        <p:blipFill rotWithShape="1">
          <a:blip r:embed="rId13" cstate="print">
            <a:extLst>
              <a:ext uri="{28A0092B-C50C-407E-A947-70E740481C1C}">
                <a14:useLocalDpi xmlns:a14="http://schemas.microsoft.com/office/drawing/2010/main" val="0"/>
              </a:ext>
            </a:extLst>
          </a:blip>
          <a:srcRect t="4489"/>
          <a:stretch/>
        </p:blipFill>
        <p:spPr>
          <a:xfrm>
            <a:off x="4761429" y="3877558"/>
            <a:ext cx="3366621" cy="2144492"/>
          </a:xfrm>
          <a:prstGeom prst="rect">
            <a:avLst/>
          </a:prstGeom>
        </p:spPr>
      </p:pic>
    </p:spTree>
    <p:extLst>
      <p:ext uri="{BB962C8B-B14F-4D97-AF65-F5344CB8AC3E}">
        <p14:creationId xmlns:p14="http://schemas.microsoft.com/office/powerpoint/2010/main" val="2023431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Aperçu</a:t>
            </a:r>
          </a:p>
        </p:txBody>
      </p:sp>
      <p:sp>
        <p:nvSpPr>
          <p:cNvPr id="4" name="TextBox 3"/>
          <p:cNvSpPr txBox="1"/>
          <p:nvPr/>
        </p:nvSpPr>
        <p:spPr>
          <a:xfrm>
            <a:off x="508759" y="1029315"/>
            <a:ext cx="10538714" cy="5324535"/>
          </a:xfrm>
          <a:prstGeom prst="rect">
            <a:avLst/>
          </a:prstGeom>
          <a:noFill/>
        </p:spPr>
        <p:txBody>
          <a:bodyPr wrap="square" rtlCol="0">
            <a:spAutoFit/>
          </a:bodyPr>
          <a:lstStyle/>
          <a:p>
            <a:endParaRPr lang="fr-CA" sz="2800" dirty="0">
              <a:solidFill>
                <a:srgbClr val="000000"/>
              </a:solidFill>
            </a:endParaRPr>
          </a:p>
          <a:p>
            <a:pPr marL="457200" indent="-457200">
              <a:buFont typeface="Wingdings" panose="05000000000000000000" pitchFamily="2" charset="2"/>
              <a:buChar char="v"/>
            </a:pPr>
            <a:r>
              <a:rPr lang="fr-CA" sz="2400" dirty="0">
                <a:solidFill>
                  <a:srgbClr val="000000"/>
                </a:solidFill>
                <a:latin typeface="Arial" panose="020B0604020202020204" pitchFamily="34" charset="0"/>
                <a:cs typeface="Arial" panose="020B0604020202020204" pitchFamily="34" charset="0"/>
              </a:rPr>
              <a:t>Vision du Milieu de travail GC</a:t>
            </a:r>
          </a:p>
          <a:p>
            <a:pPr marL="457200" indent="-457200">
              <a:buFont typeface="Wingdings" panose="05000000000000000000" pitchFamily="2" charset="2"/>
              <a:buChar char="v"/>
            </a:pPr>
            <a:endParaRPr lang="fr-CA" sz="2400" dirty="0">
              <a:solidFill>
                <a:srgbClr val="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fr-CA" sz="2400" dirty="0">
                <a:solidFill>
                  <a:srgbClr val="000000"/>
                </a:solidFill>
                <a:latin typeface="Arial" panose="020B0604020202020204" pitchFamily="34" charset="0"/>
                <a:cs typeface="Arial" panose="020B0604020202020204" pitchFamily="34" charset="0"/>
              </a:rPr>
              <a:t>Introduction à la feuille de route de modernisation du Milieu de travail GC</a:t>
            </a:r>
          </a:p>
          <a:p>
            <a:pPr marL="457200" indent="-457200">
              <a:buFont typeface="Wingdings" panose="05000000000000000000" pitchFamily="2" charset="2"/>
              <a:buChar char="v"/>
            </a:pPr>
            <a:endParaRPr lang="fr-CA" sz="2400" dirty="0">
              <a:solidFill>
                <a:srgbClr val="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fr-CA" sz="2400" dirty="0">
                <a:solidFill>
                  <a:srgbClr val="000000"/>
                </a:solidFill>
                <a:latin typeface="Arial" panose="020B0604020202020204" pitchFamily="34" charset="0"/>
                <a:cs typeface="Arial" panose="020B0604020202020204" pitchFamily="34" charset="0"/>
              </a:rPr>
              <a:t>Principe de conception clé du Milieu de travail GC</a:t>
            </a:r>
          </a:p>
          <a:p>
            <a:pPr marL="457200" indent="-457200">
              <a:buFont typeface="Wingdings" panose="05000000000000000000" pitchFamily="2" charset="2"/>
              <a:buChar char="v"/>
            </a:pPr>
            <a:endParaRPr lang="fr-CA" sz="2400" dirty="0">
              <a:solidFill>
                <a:srgbClr val="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fr-CA" sz="2400" dirty="0">
                <a:solidFill>
                  <a:srgbClr val="000000"/>
                </a:solidFill>
                <a:latin typeface="Arial" panose="020B0604020202020204" pitchFamily="34" charset="0"/>
                <a:cs typeface="Arial" panose="020B0604020202020204" pitchFamily="34" charset="0"/>
              </a:rPr>
              <a:t>Comment pouvons-nous offrir notre soutien?</a:t>
            </a:r>
          </a:p>
          <a:p>
            <a:pPr marL="457200" indent="-457200">
              <a:buFont typeface="Wingdings" panose="05000000000000000000" pitchFamily="2" charset="2"/>
              <a:buChar char="v"/>
            </a:pPr>
            <a:endParaRPr lang="fr-CA" sz="2400" dirty="0">
              <a:solidFill>
                <a:srgbClr val="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fr-CA" sz="2400" dirty="0">
                <a:solidFill>
                  <a:srgbClr val="000000"/>
                </a:solidFill>
                <a:latin typeface="Arial" panose="020B0604020202020204" pitchFamily="34" charset="0"/>
                <a:cs typeface="Arial" panose="020B0604020202020204" pitchFamily="34" charset="0"/>
              </a:rPr>
              <a:t>Premières étapes de la planification du programme de modernisation</a:t>
            </a:r>
          </a:p>
          <a:p>
            <a:pPr marL="457200" indent="-457200">
              <a:buFont typeface="Wingdings" panose="05000000000000000000" pitchFamily="2" charset="2"/>
              <a:buChar char="v"/>
            </a:pPr>
            <a:endParaRPr lang="fr-CA" sz="2400" dirty="0">
              <a:solidFill>
                <a:srgbClr val="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fr-CA" sz="2400" dirty="0">
                <a:solidFill>
                  <a:srgbClr val="000000"/>
                </a:solidFill>
                <a:latin typeface="Arial" panose="020B0604020202020204" pitchFamily="34" charset="0"/>
                <a:cs typeface="Arial" panose="020B0604020202020204" pitchFamily="34" charset="0"/>
              </a:rPr>
              <a:t>Annexe A: La gestion du changement</a:t>
            </a:r>
          </a:p>
          <a:p>
            <a:pPr marL="457200" indent="-457200">
              <a:buFont typeface="Wingdings" panose="05000000000000000000" pitchFamily="2" charset="2"/>
              <a:buChar char="v"/>
            </a:pPr>
            <a:endParaRPr lang="fr-CA" sz="2400" dirty="0">
              <a:solidFill>
                <a:srgbClr val="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fr-CA" sz="2400" dirty="0">
                <a:solidFill>
                  <a:srgbClr val="000000"/>
                </a:solidFill>
                <a:latin typeface="Arial" panose="020B0604020202020204" pitchFamily="34" charset="0"/>
                <a:cs typeface="Arial" panose="020B0604020202020204" pitchFamily="34" charset="0"/>
              </a:rPr>
              <a:t>Annexe B: Les principes-clés de la conception</a:t>
            </a:r>
          </a:p>
        </p:txBody>
      </p:sp>
    </p:spTree>
    <p:extLst>
      <p:ext uri="{BB962C8B-B14F-4D97-AF65-F5344CB8AC3E}">
        <p14:creationId xmlns:p14="http://schemas.microsoft.com/office/powerpoint/2010/main" val="1931651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054922"/>
            <a:ext cx="8192029" cy="1422580"/>
          </a:xfrm>
        </p:spPr>
        <p:txBody>
          <a:bodyPr>
            <a:normAutofit/>
          </a:bodyPr>
          <a:lstStyle/>
          <a:p>
            <a:r>
              <a:rPr lang="fr-CA" dirty="0">
                <a:solidFill>
                  <a:schemeClr val="accent2"/>
                </a:solidFill>
              </a:rPr>
              <a:t>Comment pouvons-nous offrir notre soutien?</a:t>
            </a:r>
            <a:endParaRPr lang="fr-CA" sz="3200" dirty="0">
              <a:solidFill>
                <a:schemeClr val="accent2"/>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3216260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346" y="541578"/>
            <a:ext cx="11006345" cy="835027"/>
          </a:xfrm>
        </p:spPr>
        <p:txBody>
          <a:bodyPr>
            <a:normAutofit/>
          </a:bodyPr>
          <a:lstStyle/>
          <a:p>
            <a:r>
              <a:rPr lang="en-US" dirty="0" err="1"/>
              <a:t>Équipe</a:t>
            </a:r>
            <a:r>
              <a:rPr lang="en-US" dirty="0"/>
              <a:t> de Transformation et Habilitation– R&amp;R</a:t>
            </a:r>
            <a:endParaRPr lang="en-CA" dirty="0">
              <a:solidFill>
                <a:schemeClr val="accent5"/>
              </a:solidFill>
            </a:endParaRPr>
          </a:p>
        </p:txBody>
      </p:sp>
      <p:sp>
        <p:nvSpPr>
          <p:cNvPr id="9" name="Content Placeholder 4"/>
          <p:cNvSpPr txBox="1">
            <a:spLocks/>
          </p:cNvSpPr>
          <p:nvPr/>
        </p:nvSpPr>
        <p:spPr>
          <a:xfrm>
            <a:off x="596267" y="1510793"/>
            <a:ext cx="11028966" cy="1190000"/>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endParaRPr kumimoji="0" lang="en-CA" sz="1050" b="1" i="1" u="none" strike="noStrike" kern="1200" cap="none" spc="0" normalizeH="0" baseline="0" noProof="0" dirty="0">
              <a:ln>
                <a:noFill/>
              </a:ln>
              <a:solidFill>
                <a:srgbClr val="17455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endParaRPr kumimoji="0" lang="en-CA" sz="1050" b="1" i="1" u="none" strike="noStrike" kern="1200" cap="none" spc="0" normalizeH="0" baseline="0" noProof="0" dirty="0">
              <a:ln>
                <a:noFill/>
              </a:ln>
              <a:solidFill>
                <a:srgbClr val="17455C"/>
              </a:solidFill>
              <a:effectLst/>
              <a:uLnTx/>
              <a:uFillTx/>
              <a:latin typeface="Arial" panose="020B0604020202020204" pitchFamily="34" charset="0"/>
              <a:ea typeface="+mn-ea"/>
              <a:cs typeface="Arial" panose="020B0604020202020204" pitchFamily="34" charset="0"/>
            </a:endParaRPr>
          </a:p>
        </p:txBody>
      </p:sp>
      <p:cxnSp>
        <p:nvCxnSpPr>
          <p:cNvPr id="12" name="Straight Connector 11"/>
          <p:cNvCxnSpPr/>
          <p:nvPr/>
        </p:nvCxnSpPr>
        <p:spPr>
          <a:xfrm flipV="1">
            <a:off x="253672" y="7101409"/>
            <a:ext cx="10698750" cy="35936"/>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96797" y="3623828"/>
            <a:ext cx="11427905" cy="2554545"/>
          </a:xfrm>
          <a:prstGeom prst="rect">
            <a:avLst/>
          </a:prstGeom>
          <a:solidFill>
            <a:srgbClr val="DDEEF7"/>
          </a:solidFill>
        </p:spPr>
        <p:txBody>
          <a:bodyPr wrap="square" rtlCol="0">
            <a:spAutoFit/>
          </a:bodyPr>
          <a:lstStyle/>
          <a:p>
            <a:pPr marL="285750" lvl="0" indent="-285750">
              <a:buFont typeface="Arial" panose="020B0604020202020204" pitchFamily="34" charset="0"/>
              <a:buChar char="•"/>
            </a:pPr>
            <a:r>
              <a:rPr lang="fr-CA" sz="2000" dirty="0"/>
              <a:t>Fournir au client des tours guidés et des présentations générales de sensibilisation sur le Milieu de travail GC</a:t>
            </a:r>
          </a:p>
          <a:p>
            <a:pPr marL="285750" lvl="0" indent="-285750">
              <a:buFont typeface="Arial" panose="020B0604020202020204" pitchFamily="34" charset="0"/>
              <a:buChar char="•"/>
            </a:pPr>
            <a:r>
              <a:rPr lang="fr-CA" sz="2000" dirty="0"/>
              <a:t>Établir des liens et s’engager auprès des dirigeants </a:t>
            </a:r>
            <a:r>
              <a:rPr lang="fr-CA" sz="2000" i="1" dirty="0"/>
              <a:t>appropriés </a:t>
            </a:r>
            <a:r>
              <a:rPr lang="fr-CA" sz="2000" dirty="0"/>
              <a:t>au sein des ministères clients	</a:t>
            </a:r>
          </a:p>
          <a:p>
            <a:pPr marL="285750" lvl="0" indent="-285750">
              <a:buFont typeface="Arial" panose="020B0604020202020204" pitchFamily="34" charset="0"/>
              <a:buChar char="•"/>
            </a:pPr>
            <a:r>
              <a:rPr lang="fr-CA" sz="2000" dirty="0"/>
              <a:t>Aider à définir une vision du milieu de travail</a:t>
            </a:r>
          </a:p>
          <a:p>
            <a:pPr marL="285750" lvl="0" indent="-285750">
              <a:buFont typeface="Arial" panose="020B0604020202020204" pitchFamily="34" charset="0"/>
              <a:buChar char="•"/>
            </a:pPr>
            <a:r>
              <a:rPr lang="fr-CA" sz="2000" dirty="0"/>
              <a:t>Promouvoir l’importance de la mise en place de groupes de travail sur la gouvernance et de groupes de travail d’employés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err="1">
                <a:ln>
                  <a:noFill/>
                </a:ln>
                <a:solidFill>
                  <a:srgbClr val="000000"/>
                </a:solidFill>
                <a:effectLst/>
                <a:uLnTx/>
                <a:uFillTx/>
                <a:latin typeface="Calibri"/>
                <a:ea typeface="+mn-ea"/>
                <a:cs typeface="+mn-cs"/>
              </a:rPr>
              <a:t>Fournir</a:t>
            </a:r>
            <a:r>
              <a:rPr kumimoji="0" lang="en-CA" sz="2000" b="0" i="0" u="none" strike="noStrike" kern="1200" cap="none" spc="0" normalizeH="0" baseline="0" noProof="0" dirty="0">
                <a:ln>
                  <a:noFill/>
                </a:ln>
                <a:solidFill>
                  <a:srgbClr val="000000"/>
                </a:solidFill>
                <a:effectLst/>
                <a:uLnTx/>
                <a:uFillTx/>
                <a:latin typeface="Calibri"/>
                <a:ea typeface="+mn-ea"/>
                <a:cs typeface="+mn-cs"/>
              </a:rPr>
              <a:t> </a:t>
            </a:r>
            <a:r>
              <a:rPr kumimoji="0" lang="en-CA" sz="2000" b="0" i="0" u="none" strike="noStrike" kern="1200" cap="none" spc="0" normalizeH="0" baseline="0" noProof="0" dirty="0" err="1">
                <a:ln>
                  <a:noFill/>
                </a:ln>
                <a:solidFill>
                  <a:srgbClr val="000000"/>
                </a:solidFill>
                <a:effectLst/>
                <a:uLnTx/>
                <a:uFillTx/>
                <a:latin typeface="Calibri"/>
                <a:ea typeface="+mn-ea"/>
                <a:cs typeface="+mn-cs"/>
              </a:rPr>
              <a:t>une</a:t>
            </a:r>
            <a:r>
              <a:rPr kumimoji="0" lang="en-CA" sz="2000" b="0" i="0" u="none" strike="noStrike" kern="1200" cap="none" spc="0" normalizeH="0" baseline="0" noProof="0" dirty="0">
                <a:ln>
                  <a:noFill/>
                </a:ln>
                <a:solidFill>
                  <a:srgbClr val="000000"/>
                </a:solidFill>
                <a:effectLst/>
                <a:uLnTx/>
                <a:uFillTx/>
                <a:latin typeface="Calibri"/>
                <a:ea typeface="+mn-ea"/>
                <a:cs typeface="+mn-cs"/>
              </a:rPr>
              <a:t> plate-</a:t>
            </a:r>
            <a:r>
              <a:rPr kumimoji="0" lang="en-CA" sz="2000" b="0" i="0" u="none" strike="noStrike" kern="1200" cap="none" spc="0" normalizeH="0" baseline="0" noProof="0" dirty="0" err="1">
                <a:ln>
                  <a:noFill/>
                </a:ln>
                <a:solidFill>
                  <a:srgbClr val="000000"/>
                </a:solidFill>
                <a:effectLst/>
                <a:uLnTx/>
                <a:uFillTx/>
                <a:latin typeface="Calibri"/>
                <a:ea typeface="+mn-ea"/>
                <a:cs typeface="+mn-cs"/>
              </a:rPr>
              <a:t>forme</a:t>
            </a:r>
            <a:r>
              <a:rPr kumimoji="0" lang="en-CA" sz="2000" b="0" i="0" u="none" strike="noStrike" kern="1200" cap="none" spc="0" normalizeH="0" baseline="0" noProof="0" dirty="0">
                <a:ln>
                  <a:noFill/>
                </a:ln>
                <a:solidFill>
                  <a:srgbClr val="000000"/>
                </a:solidFill>
                <a:effectLst/>
                <a:uLnTx/>
                <a:uFillTx/>
                <a:latin typeface="Calibri"/>
                <a:ea typeface="+mn-ea"/>
                <a:cs typeface="+mn-cs"/>
              </a:rPr>
              <a:t> d</a:t>
            </a:r>
            <a:r>
              <a:rPr lang="en-CA" sz="2000" dirty="0">
                <a:solidFill>
                  <a:srgbClr val="000000"/>
                </a:solidFill>
                <a:latin typeface="Calibri"/>
              </a:rPr>
              <a:t>’échange pour les </a:t>
            </a:r>
            <a:r>
              <a:rPr lang="en-CA" sz="2000" dirty="0" err="1">
                <a:solidFill>
                  <a:srgbClr val="000000"/>
                </a:solidFill>
                <a:latin typeface="Calibri"/>
              </a:rPr>
              <a:t>employés</a:t>
            </a:r>
            <a:r>
              <a:rPr lang="en-CA" sz="2000" dirty="0">
                <a:solidFill>
                  <a:srgbClr val="000000"/>
                </a:solidFill>
                <a:latin typeface="Calibri"/>
              </a:rPr>
              <a:t> des </a:t>
            </a:r>
            <a:r>
              <a:rPr lang="en-CA" sz="2000" dirty="0" err="1">
                <a:solidFill>
                  <a:srgbClr val="000000"/>
                </a:solidFill>
                <a:latin typeface="Calibri"/>
              </a:rPr>
              <a:t>ministères</a:t>
            </a:r>
            <a:r>
              <a:rPr lang="en-CA" sz="2000" dirty="0">
                <a:solidFill>
                  <a:srgbClr val="000000"/>
                </a:solidFill>
                <a:latin typeface="Calibri"/>
              </a:rPr>
              <a:t> participants, par </a:t>
            </a:r>
            <a:r>
              <a:rPr lang="en-CA" sz="2000" dirty="0" err="1">
                <a:solidFill>
                  <a:srgbClr val="000000"/>
                </a:solidFill>
                <a:latin typeface="Calibri"/>
              </a:rPr>
              <a:t>l’entremise</a:t>
            </a:r>
            <a:r>
              <a:rPr lang="en-CA" sz="2000" dirty="0">
                <a:solidFill>
                  <a:srgbClr val="000000"/>
                </a:solidFill>
                <a:latin typeface="Calibri"/>
              </a:rPr>
              <a:t> </a:t>
            </a:r>
            <a:r>
              <a:rPr lang="en-CA" sz="2000" dirty="0" err="1">
                <a:solidFill>
                  <a:srgbClr val="000000"/>
                </a:solidFill>
                <a:latin typeface="Calibri"/>
              </a:rPr>
              <a:t>d’une</a:t>
            </a:r>
            <a:r>
              <a:rPr lang="en-CA" sz="2000" dirty="0">
                <a:solidFill>
                  <a:srgbClr val="000000"/>
                </a:solidFill>
                <a:latin typeface="Calibri"/>
              </a:rPr>
              <a:t> page </a:t>
            </a:r>
            <a:r>
              <a:rPr lang="en-CA" sz="2000" dirty="0" err="1">
                <a:solidFill>
                  <a:srgbClr val="000000"/>
                </a:solidFill>
                <a:latin typeface="Calibri"/>
              </a:rPr>
              <a:t>GCconnex</a:t>
            </a:r>
            <a:r>
              <a:rPr lang="en-CA" sz="2000" dirty="0">
                <a:solidFill>
                  <a:srgbClr val="000000"/>
                </a:solidFill>
                <a:latin typeface="Calibri"/>
              </a:rPr>
              <a:t>:  </a:t>
            </a:r>
            <a:r>
              <a:rPr lang="fr-CA" sz="2000" u="sng" dirty="0">
                <a:solidFill>
                  <a:srgbClr val="0070C0"/>
                </a:solidFill>
                <a:latin typeface="Calibri" panose="020F0502020204030204" pitchFamily="34" charset="0"/>
              </a:rPr>
              <a:t>G</a:t>
            </a:r>
            <a:r>
              <a:rPr lang="fr-CA" sz="2000" u="sng" dirty="0">
                <a:solidFill>
                  <a:srgbClr val="0070C0"/>
                </a:solidFill>
                <a:effectLst/>
                <a:latin typeface="Calibri" panose="020F0502020204030204" pitchFamily="34" charset="0"/>
                <a:ea typeface="Calibri" panose="020F0502020204030204" pitchFamily="34" charset="0"/>
                <a:hlinkClick r:id="rId3" tooltip="https://gcconnex.gc.ca/groups/profile/81414482/transformation-and-enablement-sharing-group-groupe-de-partage-de-transformation-et-habilitation?language=fr"/>
              </a:rPr>
              <a:t>roupe de partage Transformation et Habilitation Milieu de travail GC</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TextBox 10"/>
          <p:cNvSpPr txBox="1"/>
          <p:nvPr/>
        </p:nvSpPr>
        <p:spPr>
          <a:xfrm>
            <a:off x="1470410" y="1504073"/>
            <a:ext cx="383689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Isabelle Filion</a:t>
            </a:r>
          </a:p>
          <a:p>
            <a:r>
              <a:rPr lang="fr-CA" sz="1600" dirty="0">
                <a:cs typeface="Arial" panose="020B0604020202020204" pitchFamily="34" charset="0"/>
              </a:rPr>
              <a:t>Transformation et habilitation au programme Milieu de travail GC</a:t>
            </a:r>
          </a:p>
          <a:p>
            <a:r>
              <a:rPr lang="fr-CA" sz="1600" dirty="0">
                <a:cs typeface="Arial" panose="020B0604020202020204" pitchFamily="34" charset="0"/>
              </a:rPr>
              <a:t>Conseillère principale</a:t>
            </a: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767" y="1464857"/>
            <a:ext cx="903643" cy="90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6765637" y="1409830"/>
            <a:ext cx="437951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Mélanie</a:t>
            </a:r>
            <a:r>
              <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Martel</a:t>
            </a:r>
          </a:p>
          <a:p>
            <a:r>
              <a:rPr lang="en-US" sz="1600" dirty="0" err="1">
                <a:solidFill>
                  <a:srgbClr val="000000"/>
                </a:solidFill>
                <a:cs typeface="Arial" panose="020B0604020202020204" pitchFamily="34" charset="0"/>
              </a:rPr>
              <a:t>Spécialiste</a:t>
            </a:r>
            <a:r>
              <a:rPr lang="en-US" sz="1600" dirty="0">
                <a:solidFill>
                  <a:srgbClr val="000000"/>
                </a:solidFill>
                <a:cs typeface="Arial" panose="020B0604020202020204" pitchFamily="34" charset="0"/>
              </a:rPr>
              <a:t> </a:t>
            </a:r>
            <a:r>
              <a:rPr lang="en-US" sz="1600" dirty="0" err="1">
                <a:solidFill>
                  <a:srgbClr val="000000"/>
                </a:solidFill>
                <a:cs typeface="Arial" panose="020B0604020202020204" pitchFamily="34" charset="0"/>
              </a:rPr>
              <a:t>fonctionelle</a:t>
            </a:r>
            <a:r>
              <a:rPr lang="en-US" sz="1600" dirty="0">
                <a:solidFill>
                  <a:srgbClr val="000000"/>
                </a:solidFill>
                <a:cs typeface="Arial" panose="020B0604020202020204" pitchFamily="34" charset="0"/>
              </a:rPr>
              <a:t> du Milieu de travail GC - RH</a:t>
            </a:r>
          </a:p>
          <a:p>
            <a:r>
              <a:rPr lang="en-US" sz="1600" dirty="0" err="1">
                <a:solidFill>
                  <a:srgbClr val="000000"/>
                </a:solidFill>
                <a:cs typeface="Arial" panose="020B0604020202020204" pitchFamily="34" charset="0"/>
              </a:rPr>
              <a:t>Conseillère</a:t>
            </a:r>
            <a:endParaRPr lang="en-CA" sz="1600" dirty="0">
              <a:solidFill>
                <a:srgbClr val="000000"/>
              </a:solidFill>
              <a:cs typeface="Arial" panose="020B0604020202020204" pitchFamily="34" charset="0"/>
            </a:endParaRPr>
          </a:p>
        </p:txBody>
      </p:sp>
      <p:pic>
        <p:nvPicPr>
          <p:cNvPr id="1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3055" y="1464857"/>
            <a:ext cx="854790" cy="85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98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3"/>
            <p:custDataLst>
              <p:tags r:id="rId1"/>
            </p:custDataLst>
          </p:nvPr>
        </p:nvSpPr>
        <p:spPr>
          <a:xfrm>
            <a:off x="6226267" y="1469227"/>
            <a:ext cx="5288837" cy="5110864"/>
          </a:xfrm>
        </p:spPr>
        <p:txBody>
          <a:bodyPr>
            <a:normAutofit/>
          </a:bodyPr>
          <a:lstStyle/>
          <a:p>
            <a:pPr marL="0" indent="0">
              <a:buNone/>
            </a:pPr>
            <a:r>
              <a:rPr lang="fr-CA" sz="1800" dirty="0"/>
              <a:t>Autres outils : </a:t>
            </a:r>
          </a:p>
          <a:p>
            <a:pPr marL="342900" indent="-342900"/>
            <a:r>
              <a:rPr lang="fr-CA" sz="1800" b="0" dirty="0">
                <a:hlinkClick r:id="rId6"/>
              </a:rPr>
              <a:t>Tours guidés virtuels et sensibilisation de Milieu de travail GC </a:t>
            </a:r>
            <a:endParaRPr lang="fr-CA" sz="1800" b="0" dirty="0">
              <a:hlinkClick r:id="" action="ppaction://noaction"/>
            </a:endParaRPr>
          </a:p>
          <a:p>
            <a:pPr marL="342900" indent="-342900"/>
            <a:r>
              <a:rPr lang="fr-CA" sz="1800" b="0" dirty="0">
                <a:hlinkClick r:id="" action="ppaction://noaction"/>
              </a:rPr>
              <a:t>Présentation générique du Milieu </a:t>
            </a:r>
            <a:r>
              <a:rPr lang="fr-CA" sz="1800" b="0" dirty="0">
                <a:hlinkClick r:id="rId7"/>
              </a:rPr>
              <a:t>de travail GC</a:t>
            </a:r>
            <a:endParaRPr lang="fr-CA" sz="1800" b="0" dirty="0"/>
          </a:p>
          <a:p>
            <a:pPr marL="342900" indent="-342900"/>
            <a:r>
              <a:rPr lang="fr-CA" sz="1800" b="0" dirty="0">
                <a:hlinkClick r:id="rId7"/>
              </a:rPr>
              <a:t>Outil ‘Engagement des hauts dirigeants</a:t>
            </a:r>
            <a:r>
              <a:rPr lang="fr-CA" sz="1800" b="0" dirty="0"/>
              <a:t>’</a:t>
            </a:r>
          </a:p>
          <a:p>
            <a:pPr marL="342900" indent="-342900"/>
            <a:r>
              <a:rPr lang="fr-CA" sz="1800" b="0" dirty="0">
                <a:hlinkClick r:id="rId7"/>
              </a:rPr>
              <a:t>Outil ‘Élaborer une vision convaincante</a:t>
            </a:r>
            <a:r>
              <a:rPr lang="fr-CA" sz="1800" b="0" dirty="0"/>
              <a:t>’</a:t>
            </a:r>
          </a:p>
          <a:p>
            <a:pPr marL="342900" indent="-342900"/>
            <a:r>
              <a:rPr lang="fr-FR" sz="1800" b="0" dirty="0">
                <a:hlinkClick r:id="rId6"/>
              </a:rPr>
              <a:t>Guide sur la transformation du milieu de travail GC</a:t>
            </a:r>
            <a:r>
              <a:rPr lang="fr-CA" sz="1800" b="0" dirty="0"/>
              <a:t>, conçu pour vous aider à déterminer où vous en êtes aujourd’hui et à établir des priorités pour vous rendre là où vous voulez aller.</a:t>
            </a:r>
          </a:p>
          <a:p>
            <a:pPr marL="342900" indent="-342900"/>
            <a:r>
              <a:rPr lang="fr-FR" sz="1800" b="0" spc="-7" dirty="0">
                <a:hlinkClick r:id="rId8"/>
              </a:rPr>
              <a:t>Groupe de partage de Transformation et Habilitation du Milieu de travail GC</a:t>
            </a:r>
            <a:endParaRPr lang="fr-CA" sz="1800" b="0" spc="-7" dirty="0"/>
          </a:p>
          <a:p>
            <a:pPr marL="342900" indent="-342900"/>
            <a:r>
              <a:rPr lang="fr-CA" sz="1800" b="0" dirty="0"/>
              <a:t>Visitez la </a:t>
            </a:r>
            <a:r>
              <a:rPr lang="fr-CA" sz="1800" b="0" dirty="0">
                <a:hlinkClick r:id="rId9"/>
              </a:rPr>
              <a:t>page </a:t>
            </a:r>
            <a:r>
              <a:rPr lang="fr-CA" sz="1800" b="0" dirty="0" err="1">
                <a:hlinkClick r:id="rId9"/>
              </a:rPr>
              <a:t>GCpedia</a:t>
            </a:r>
            <a:r>
              <a:rPr lang="fr-CA" sz="1800" b="0" dirty="0">
                <a:hlinkClick r:id="rId9"/>
              </a:rPr>
              <a:t> de Transformation et habilitation </a:t>
            </a:r>
            <a:r>
              <a:rPr lang="fr-CA" sz="1800" b="0" dirty="0"/>
              <a:t>pour plus de détails!</a:t>
            </a:r>
          </a:p>
          <a:p>
            <a:pPr marL="0" indent="0">
              <a:buNone/>
            </a:pPr>
            <a:endParaRPr lang="fr-CA" sz="2000" dirty="0">
              <a:latin typeface="+mn-lt"/>
            </a:endParaRPr>
          </a:p>
        </p:txBody>
      </p:sp>
      <p:sp>
        <p:nvSpPr>
          <p:cNvPr id="5" name="Title 4"/>
          <p:cNvSpPr>
            <a:spLocks noGrp="1"/>
          </p:cNvSpPr>
          <p:nvPr>
            <p:ph type="title"/>
            <p:custDataLst>
              <p:tags r:id="rId2"/>
            </p:custDataLst>
          </p:nvPr>
        </p:nvSpPr>
        <p:spPr>
          <a:xfrm>
            <a:off x="508760" y="456887"/>
            <a:ext cx="11006344" cy="835027"/>
          </a:xfrm>
        </p:spPr>
        <p:txBody>
          <a:bodyPr/>
          <a:lstStyle/>
          <a:p>
            <a:r>
              <a:rPr lang="fr-CA" dirty="0"/>
              <a:t>Nos outils et plateformes</a:t>
            </a:r>
          </a:p>
        </p:txBody>
      </p:sp>
      <p:grpSp>
        <p:nvGrpSpPr>
          <p:cNvPr id="27" name="Group 26"/>
          <p:cNvGrpSpPr/>
          <p:nvPr>
            <p:custDataLst>
              <p:tags r:id="rId3"/>
            </p:custDataLst>
          </p:nvPr>
        </p:nvGrpSpPr>
        <p:grpSpPr>
          <a:xfrm>
            <a:off x="508760" y="1385888"/>
            <a:ext cx="5167924" cy="5705231"/>
            <a:chOff x="341099" y="299682"/>
            <a:chExt cx="5611394" cy="6273770"/>
          </a:xfrm>
        </p:grpSpPr>
        <p:grpSp>
          <p:nvGrpSpPr>
            <p:cNvPr id="13" name="Group 12"/>
            <p:cNvGrpSpPr/>
            <p:nvPr/>
          </p:nvGrpSpPr>
          <p:grpSpPr>
            <a:xfrm>
              <a:off x="609386" y="409358"/>
              <a:ext cx="5168895" cy="6164094"/>
              <a:chOff x="609386" y="409358"/>
              <a:chExt cx="5168895" cy="6164094"/>
            </a:xfrm>
          </p:grpSpPr>
          <p:pic>
            <p:nvPicPr>
              <p:cNvPr id="14" name="Picture 5" descr="Pop-Up GCworkplace">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386" y="3686999"/>
                <a:ext cx="1261872" cy="5212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roject story collection">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386" y="1859177"/>
                <a:ext cx="1261872" cy="5212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GCworkplace testimonials">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386" y="2466427"/>
                <a:ext cx="1261872" cy="5257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Youtube Playlist">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386" y="3078749"/>
                <a:ext cx="1261872" cy="5212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enter for GCworkplace innovation">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9386" y="4294249"/>
                <a:ext cx="1261872" cy="5212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GCcoworking">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9386" y="4901999"/>
                <a:ext cx="1261872" cy="5212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Cworkplace on GCconnex">
                <a:hlinkClick r:id="rId2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9386" y="5509749"/>
                <a:ext cx="1261872" cy="5212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24"/>
              <a:stretch>
                <a:fillRect/>
              </a:stretch>
            </p:blipFill>
            <p:spPr>
              <a:xfrm>
                <a:off x="2165165" y="5007999"/>
                <a:ext cx="1941386" cy="1003500"/>
              </a:xfrm>
              <a:prstGeom prst="rect">
                <a:avLst/>
              </a:prstGeom>
            </p:spPr>
          </p:pic>
          <p:pic>
            <p:nvPicPr>
              <p:cNvPr id="23" name="Picture 2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63592" y="409358"/>
                <a:ext cx="1682357" cy="426685"/>
              </a:xfrm>
              <a:prstGeom prst="rect">
                <a:avLst/>
              </a:prstGeom>
            </p:spPr>
          </p:pic>
          <p:sp>
            <p:nvSpPr>
              <p:cNvPr id="21" name="TextBox 20"/>
              <p:cNvSpPr txBox="1"/>
              <p:nvPr/>
            </p:nvSpPr>
            <p:spPr>
              <a:xfrm>
                <a:off x="2145578" y="1936726"/>
                <a:ext cx="3632703" cy="4636726"/>
              </a:xfrm>
              <a:prstGeom prst="rect">
                <a:avLst/>
              </a:prstGeom>
              <a:noFill/>
            </p:spPr>
            <p:txBody>
              <a:bodyPr wrap="square" rtlCol="0">
                <a:spAutoFit/>
              </a:bodyPr>
              <a:lstStyle/>
              <a:p>
                <a:r>
                  <a:rPr lang="fr-CA" sz="900" b="1" dirty="0"/>
                  <a:t>À propos de Milieu de travail GC</a:t>
                </a:r>
              </a:p>
              <a:p>
                <a:r>
                  <a:rPr lang="fr-CA" sz="900" dirty="0"/>
                  <a:t>Milieu de travail GC remet en question ce que c’est que de travailler au gouvernement. Pour répondre aux exigences du Canada moderne, nous faisons les choses différemment, comme réaménager les environnements de travail afin de promouvoir la collaboration, utiliser la technologie de manière plus éclairée et favoriser une culture axée sur la souplesse et le bien-être. Il est temps d’adopter des méthodes et des endroits de travail sensés. Ensemble, nous transformerons l’expérience de travailler pour le GC.</a:t>
                </a:r>
              </a:p>
              <a:p>
                <a:endParaRPr lang="en-CA" sz="900" dirty="0"/>
              </a:p>
              <a:p>
                <a:r>
                  <a:rPr lang="fr-CA" sz="900" b="1" dirty="0"/>
                  <a:t>Pour les employés du GC</a:t>
                </a:r>
              </a:p>
              <a:p>
                <a:r>
                  <a:rPr lang="fr-CA" sz="900" dirty="0"/>
                  <a:t>Jetez un coup d’œil à la </a:t>
                </a:r>
                <a:r>
                  <a:rPr lang="fr-CA" sz="900" u="sng" dirty="0">
                    <a:solidFill>
                      <a:schemeClr val="accent3"/>
                    </a:solidFill>
                  </a:rPr>
                  <a:t>liste de lecture des vidéos</a:t>
                </a:r>
                <a:r>
                  <a:rPr lang="fr-CA" sz="900" dirty="0"/>
                  <a:t> de Milieu de travail GC sur </a:t>
                </a:r>
                <a:r>
                  <a:rPr lang="fr-CA" sz="900" u="sng" dirty="0">
                    <a:solidFill>
                      <a:schemeClr val="accent3"/>
                    </a:solidFill>
                  </a:rPr>
                  <a:t>YouTube</a:t>
                </a:r>
              </a:p>
              <a:p>
                <a:r>
                  <a:rPr lang="fr-CA" sz="900" dirty="0"/>
                  <a:t>Joignez-vous à la conversation en utilisant #GCworkplace #</a:t>
                </a:r>
                <a:r>
                  <a:rPr lang="fr-CA" sz="900" dirty="0" err="1"/>
                  <a:t>milieudetravailGC</a:t>
                </a:r>
                <a:r>
                  <a:rPr lang="fr-CA" sz="900" dirty="0"/>
                  <a:t> sur Twitter et sur le fil de </a:t>
                </a:r>
                <a:r>
                  <a:rPr lang="fr-CA" sz="900" dirty="0" err="1"/>
                  <a:t>Gcconnex</a:t>
                </a:r>
                <a:endParaRPr lang="fr-CA" sz="900" dirty="0"/>
              </a:p>
              <a:p>
                <a:r>
                  <a:rPr lang="fr-CA" sz="900" dirty="0"/>
                  <a:t>Rejoignez le groupe Milieu de travail GC sur </a:t>
                </a:r>
                <a:r>
                  <a:rPr lang="fr-CA" sz="900" u="sng" dirty="0" err="1">
                    <a:solidFill>
                      <a:schemeClr val="accent3"/>
                    </a:solidFill>
                  </a:rPr>
                  <a:t>GCconnex</a:t>
                </a:r>
                <a:r>
                  <a:rPr lang="fr-CA" sz="900" dirty="0"/>
                  <a:t> et obtenez des réponses aux questions qui vous brûlent les lèvres</a:t>
                </a:r>
              </a:p>
              <a:p>
                <a:r>
                  <a:rPr lang="fr-CA" sz="900" dirty="0"/>
                  <a:t>Regardez la vidéo suivante pour écouter des employés du GC expliquer ce qui, selon eux, favorise une expérience de travail positive et productive. </a:t>
                </a:r>
              </a:p>
              <a:p>
                <a:endParaRPr lang="en-US" sz="900" dirty="0">
                  <a:effectLst/>
                </a:endParaRPr>
              </a:p>
              <a:p>
                <a:r>
                  <a:rPr lang="fr-CA" sz="900" b="1" dirty="0"/>
                  <a:t>VIDÉO : Les employés du GC présentent… l’initiative Milieu de travail GC</a:t>
                </a:r>
              </a:p>
              <a:p>
                <a:r>
                  <a:rPr lang="fr-CA" sz="900" dirty="0"/>
                  <a:t>Téléchargez-la et regardez-la sur votre lecteur média : </a:t>
                </a:r>
                <a:r>
                  <a:rPr lang="fr-CA" sz="900" u="sng" dirty="0">
                    <a:solidFill>
                      <a:schemeClr val="accent3"/>
                    </a:solidFill>
                  </a:rPr>
                  <a:t>Les employés du GC présentent… l’initiative Milieu de travail GC (téléchargement de la vidéo)</a:t>
                </a:r>
                <a:r>
                  <a:rPr lang="fr-CA" sz="900" dirty="0"/>
                  <a:t> ou regardez-la à partir de la liste de lecture Milieu de travail GC sur la chaîne YouTube de SPAC.</a:t>
                </a:r>
              </a:p>
              <a:p>
                <a:endParaRPr lang="en-US" sz="800" dirty="0">
                  <a:effectLst/>
                </a:endParaRPr>
              </a:p>
              <a:p>
                <a:endParaRPr lang="en-CA" sz="800" dirty="0">
                  <a:effectLst/>
                </a:endParaRPr>
              </a:p>
            </p:txBody>
          </p:sp>
        </p:grpSp>
        <p:sp>
          <p:nvSpPr>
            <p:cNvPr id="25" name="Rounded Rectangle 24"/>
            <p:cNvSpPr/>
            <p:nvPr/>
          </p:nvSpPr>
          <p:spPr>
            <a:xfrm>
              <a:off x="341099" y="299682"/>
              <a:ext cx="5611394" cy="5918687"/>
            </a:xfrm>
            <a:prstGeom prst="roundRect">
              <a:avLst>
                <a:gd name="adj" fmla="val 7379"/>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2"/>
                </a:solidFill>
              </a:endParaRPr>
            </a:p>
          </p:txBody>
        </p:sp>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51411" y="933323"/>
              <a:ext cx="5168895" cy="838812"/>
            </a:xfrm>
            <a:prstGeom prst="rect">
              <a:avLst/>
            </a:prstGeom>
          </p:spPr>
        </p:pic>
      </p:grpSp>
    </p:spTree>
    <p:extLst>
      <p:ext uri="{BB962C8B-B14F-4D97-AF65-F5344CB8AC3E}">
        <p14:creationId xmlns:p14="http://schemas.microsoft.com/office/powerpoint/2010/main" val="2231654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3"/>
          <p:cNvSpPr>
            <a:spLocks noGrp="1"/>
          </p:cNvSpPr>
          <p:nvPr>
            <p:ph type="title"/>
            <p:custDataLst>
              <p:tags r:id="rId1"/>
            </p:custDataLst>
          </p:nvPr>
        </p:nvSpPr>
        <p:spPr>
          <a:xfrm>
            <a:off x="516034" y="360154"/>
            <a:ext cx="11297159" cy="998984"/>
          </a:xfrm>
        </p:spPr>
        <p:txBody>
          <a:bodyPr>
            <a:normAutofit/>
          </a:bodyPr>
          <a:lstStyle/>
          <a:p>
            <a:r>
              <a:rPr lang="fr-CA" dirty="0"/>
              <a:t>Où se situe notre équipe sur la feuille de route? </a:t>
            </a:r>
          </a:p>
        </p:txBody>
      </p:sp>
      <p:sp>
        <p:nvSpPr>
          <p:cNvPr id="6" name="TextBox 5"/>
          <p:cNvSpPr txBox="1"/>
          <p:nvPr>
            <p:custDataLst>
              <p:tags r:id="rId2"/>
            </p:custDataLst>
          </p:nvPr>
        </p:nvSpPr>
        <p:spPr>
          <a:xfrm>
            <a:off x="804595" y="6300148"/>
            <a:ext cx="8473539" cy="338554"/>
          </a:xfrm>
          <a:prstGeom prst="rect">
            <a:avLst/>
          </a:prstGeom>
          <a:solidFill>
            <a:schemeClr val="accent5">
              <a:lumMod val="60000"/>
              <a:lumOff val="40000"/>
            </a:schemeClr>
          </a:solidFill>
        </p:spPr>
        <p:txBody>
          <a:bodyPr wrap="square" rtlCol="0">
            <a:spAutoFit/>
          </a:bodyPr>
          <a:lstStyle/>
          <a:p>
            <a:r>
              <a:rPr lang="fr-CA" sz="1600" b="1" dirty="0"/>
              <a:t>Fournir des visites guidées de Milieu de travail GC afin sensibiliser et générer l’intérêt</a:t>
            </a:r>
          </a:p>
        </p:txBody>
      </p:sp>
      <p:sp>
        <p:nvSpPr>
          <p:cNvPr id="7" name="TextBox 6"/>
          <p:cNvSpPr txBox="1"/>
          <p:nvPr>
            <p:custDataLst>
              <p:tags r:id="rId3"/>
            </p:custDataLst>
          </p:nvPr>
        </p:nvSpPr>
        <p:spPr>
          <a:xfrm>
            <a:off x="1177457" y="5852153"/>
            <a:ext cx="10201662" cy="338554"/>
          </a:xfrm>
          <a:prstGeom prst="rect">
            <a:avLst/>
          </a:prstGeom>
          <a:solidFill>
            <a:schemeClr val="accent5">
              <a:lumMod val="40000"/>
              <a:lumOff val="60000"/>
            </a:schemeClr>
          </a:solidFill>
        </p:spPr>
        <p:txBody>
          <a:bodyPr wrap="square" rtlCol="0">
            <a:spAutoFit/>
          </a:bodyPr>
          <a:lstStyle/>
          <a:p>
            <a:r>
              <a:rPr lang="fr-CA" sz="1600" b="1" dirty="0"/>
              <a:t>Fournir aux clients une présentation générique sur l’initiative Milieu de travail GC</a:t>
            </a:r>
          </a:p>
        </p:txBody>
      </p:sp>
      <p:sp>
        <p:nvSpPr>
          <p:cNvPr id="8" name="TextBox 7"/>
          <p:cNvSpPr txBox="1"/>
          <p:nvPr>
            <p:custDataLst>
              <p:tags r:id="rId4"/>
            </p:custDataLst>
          </p:nvPr>
        </p:nvSpPr>
        <p:spPr>
          <a:xfrm>
            <a:off x="2032167" y="5281400"/>
            <a:ext cx="9556341" cy="523220"/>
          </a:xfrm>
          <a:prstGeom prst="rect">
            <a:avLst/>
          </a:prstGeom>
          <a:solidFill>
            <a:schemeClr val="accent5">
              <a:lumMod val="20000"/>
              <a:lumOff val="80000"/>
            </a:schemeClr>
          </a:solidFill>
        </p:spPr>
        <p:txBody>
          <a:bodyPr wrap="square" rtlCol="0">
            <a:spAutoFit/>
          </a:bodyPr>
          <a:lstStyle/>
          <a:p>
            <a:r>
              <a:rPr lang="fr-CA" sz="1400" b="1" dirty="0"/>
              <a:t>Aider le responsable du projet à élaborer présentation au leadership afin de mobiliser pleinement les hauts dirigeants de l’organisation</a:t>
            </a:r>
          </a:p>
        </p:txBody>
      </p:sp>
      <p:sp>
        <p:nvSpPr>
          <p:cNvPr id="9" name="TextBox 8"/>
          <p:cNvSpPr txBox="1"/>
          <p:nvPr>
            <p:custDataLst>
              <p:tags r:id="rId5"/>
            </p:custDataLst>
          </p:nvPr>
        </p:nvSpPr>
        <p:spPr>
          <a:xfrm>
            <a:off x="2690640" y="4860781"/>
            <a:ext cx="6794554" cy="338554"/>
          </a:xfrm>
          <a:prstGeom prst="rect">
            <a:avLst/>
          </a:prstGeom>
          <a:solidFill>
            <a:schemeClr val="accent2">
              <a:lumMod val="60000"/>
              <a:lumOff val="40000"/>
            </a:schemeClr>
          </a:solidFill>
        </p:spPr>
        <p:txBody>
          <a:bodyPr wrap="square" rtlCol="0">
            <a:spAutoFit/>
          </a:bodyPr>
          <a:lstStyle/>
          <a:p>
            <a:r>
              <a:rPr lang="fr-CA" sz="1600" b="1" dirty="0"/>
              <a:t>Aider les dirigeants à élaborer une vision convaincante de Milieu de travail GC</a:t>
            </a:r>
          </a:p>
        </p:txBody>
      </p:sp>
      <p:sp>
        <p:nvSpPr>
          <p:cNvPr id="10" name="TextBox 9"/>
          <p:cNvSpPr txBox="1"/>
          <p:nvPr>
            <p:custDataLst>
              <p:tags r:id="rId6"/>
            </p:custDataLst>
          </p:nvPr>
        </p:nvSpPr>
        <p:spPr>
          <a:xfrm>
            <a:off x="3181605" y="4404611"/>
            <a:ext cx="7978445" cy="338554"/>
          </a:xfrm>
          <a:prstGeom prst="rect">
            <a:avLst/>
          </a:prstGeom>
          <a:solidFill>
            <a:schemeClr val="accent2">
              <a:lumMod val="40000"/>
              <a:lumOff val="60000"/>
            </a:schemeClr>
          </a:solidFill>
        </p:spPr>
        <p:txBody>
          <a:bodyPr wrap="square" rtlCol="0">
            <a:spAutoFit/>
          </a:bodyPr>
          <a:lstStyle/>
          <a:p>
            <a:r>
              <a:rPr lang="fr-CA" sz="1600" b="1"/>
              <a:t>Encourager la mise en œuvre d’une gouvernance solide et de groupes de travail spécialisés</a:t>
            </a:r>
          </a:p>
        </p:txBody>
      </p:sp>
      <p:sp>
        <p:nvSpPr>
          <p:cNvPr id="11" name="TextBox 10"/>
          <p:cNvSpPr txBox="1"/>
          <p:nvPr>
            <p:custDataLst>
              <p:tags r:id="rId7"/>
            </p:custDataLst>
          </p:nvPr>
        </p:nvSpPr>
        <p:spPr>
          <a:xfrm>
            <a:off x="3573545" y="3917360"/>
            <a:ext cx="6264047" cy="338554"/>
          </a:xfrm>
          <a:prstGeom prst="rect">
            <a:avLst/>
          </a:prstGeom>
          <a:solidFill>
            <a:schemeClr val="accent2">
              <a:lumMod val="20000"/>
              <a:lumOff val="80000"/>
            </a:schemeClr>
          </a:solidFill>
        </p:spPr>
        <p:txBody>
          <a:bodyPr wrap="square" rtlCol="0">
            <a:spAutoFit/>
          </a:bodyPr>
          <a:lstStyle/>
          <a:p>
            <a:r>
              <a:rPr lang="fr-CA" sz="1600" b="1"/>
              <a:t>Présenter les détails du Guide de la transformation à l’équipe du projet</a:t>
            </a:r>
          </a:p>
        </p:txBody>
      </p:sp>
      <p:cxnSp>
        <p:nvCxnSpPr>
          <p:cNvPr id="32" name="Straight Connector 31"/>
          <p:cNvCxnSpPr/>
          <p:nvPr>
            <p:custDataLst>
              <p:tags r:id="rId8"/>
            </p:custDataLst>
          </p:nvPr>
        </p:nvCxnSpPr>
        <p:spPr>
          <a:xfrm>
            <a:off x="1177457" y="3557699"/>
            <a:ext cx="0" cy="26330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custDataLst>
              <p:tags r:id="rId9"/>
            </p:custDataLst>
          </p:nvPr>
        </p:nvCxnSpPr>
        <p:spPr>
          <a:xfrm>
            <a:off x="2008428" y="3557699"/>
            <a:ext cx="0" cy="21053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custDataLst>
              <p:tags r:id="rId10"/>
            </p:custDataLst>
          </p:nvPr>
        </p:nvCxnSpPr>
        <p:spPr>
          <a:xfrm>
            <a:off x="2690640" y="3546793"/>
            <a:ext cx="0" cy="165254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custDataLst>
              <p:tags r:id="rId11"/>
            </p:custDataLst>
          </p:nvPr>
        </p:nvCxnSpPr>
        <p:spPr>
          <a:xfrm>
            <a:off x="3181605" y="3557699"/>
            <a:ext cx="0" cy="118546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custDataLst>
              <p:tags r:id="rId12"/>
            </p:custDataLst>
          </p:nvPr>
        </p:nvCxnSpPr>
        <p:spPr>
          <a:xfrm>
            <a:off x="3573545" y="3563219"/>
            <a:ext cx="0" cy="7003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p:cNvGrpSpPr/>
          <p:nvPr>
            <p:custDataLst>
              <p:tags r:id="rId13"/>
            </p:custDataLst>
          </p:nvPr>
        </p:nvGrpSpPr>
        <p:grpSpPr>
          <a:xfrm>
            <a:off x="398601" y="1264550"/>
            <a:ext cx="11189907" cy="2401285"/>
            <a:chOff x="255342" y="1505068"/>
            <a:chExt cx="11403289" cy="2530058"/>
          </a:xfrm>
        </p:grpSpPr>
        <p:pic>
          <p:nvPicPr>
            <p:cNvPr id="156" name="Picture 15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5342" y="1505068"/>
              <a:ext cx="6229522" cy="2530058"/>
            </a:xfrm>
            <a:prstGeom prst="rect">
              <a:avLst/>
            </a:prstGeom>
          </p:spPr>
        </p:pic>
        <p:pic>
          <p:nvPicPr>
            <p:cNvPr id="157" name="Picture 15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68323" y="1568160"/>
              <a:ext cx="4190308" cy="2225422"/>
            </a:xfrm>
            <a:prstGeom prst="rect">
              <a:avLst/>
            </a:prstGeom>
          </p:spPr>
        </p:pic>
        <p:pic>
          <p:nvPicPr>
            <p:cNvPr id="158" name="Picture 157" descr="roadmap-graphics-09.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23710" y="2107663"/>
              <a:ext cx="1371290" cy="1371290"/>
            </a:xfrm>
            <a:prstGeom prst="rect">
              <a:avLst/>
            </a:prstGeom>
          </p:spPr>
        </p:pic>
        <p:sp>
          <p:nvSpPr>
            <p:cNvPr id="159" name="TextBox 158"/>
            <p:cNvSpPr txBox="1"/>
            <p:nvPr/>
          </p:nvSpPr>
          <p:spPr>
            <a:xfrm>
              <a:off x="478886" y="2382903"/>
              <a:ext cx="1192694" cy="544765"/>
            </a:xfrm>
            <a:prstGeom prst="rect">
              <a:avLst/>
            </a:prstGeom>
            <a:noFill/>
          </p:spPr>
          <p:txBody>
            <a:bodyPr wrap="square" rtlCol="0">
              <a:spAutoFit/>
            </a:bodyPr>
            <a:lstStyle/>
            <a:p>
              <a:pPr algn="ctr">
                <a:lnSpc>
                  <a:spcPct val="80000"/>
                </a:lnSpc>
              </a:pPr>
              <a:r>
                <a:rPr lang="fr-CA" b="1">
                  <a:solidFill>
                    <a:schemeClr val="accent5"/>
                  </a:solidFill>
                  <a:latin typeface="Arial"/>
                  <a:cs typeface="Arial"/>
                </a:rPr>
                <a:t>Montez</a:t>
              </a:r>
            </a:p>
            <a:p>
              <a:pPr algn="ctr">
                <a:lnSpc>
                  <a:spcPct val="80000"/>
                </a:lnSpc>
              </a:pPr>
              <a:r>
                <a:rPr lang="fr-CA" b="1">
                  <a:solidFill>
                    <a:schemeClr val="accent5"/>
                  </a:solidFill>
                  <a:latin typeface="Arial"/>
                  <a:cs typeface="Arial"/>
                </a:rPr>
                <a:t>à bord</a:t>
              </a:r>
            </a:p>
          </p:txBody>
        </p:sp>
        <p:sp>
          <p:nvSpPr>
            <p:cNvPr id="160" name="TextBox 159"/>
            <p:cNvSpPr txBox="1"/>
            <p:nvPr/>
          </p:nvSpPr>
          <p:spPr>
            <a:xfrm>
              <a:off x="1944655" y="2253484"/>
              <a:ext cx="1546175" cy="564250"/>
            </a:xfrm>
            <a:prstGeom prst="rect">
              <a:avLst/>
            </a:prstGeom>
            <a:noFill/>
          </p:spPr>
          <p:txBody>
            <a:bodyPr wrap="square" rtlCol="0">
              <a:spAutoFit/>
            </a:bodyPr>
            <a:lstStyle/>
            <a:p>
              <a:pPr algn="ctr">
                <a:lnSpc>
                  <a:spcPct val="80000"/>
                </a:lnSpc>
              </a:pPr>
              <a:r>
                <a:rPr lang="fr-CA" b="1" dirty="0">
                  <a:solidFill>
                    <a:srgbClr val="21816C"/>
                  </a:solidFill>
                  <a:latin typeface="Arial"/>
                  <a:cs typeface="Arial"/>
                </a:rPr>
                <a:t>Établir les</a:t>
              </a:r>
            </a:p>
            <a:p>
              <a:pPr algn="ctr">
                <a:lnSpc>
                  <a:spcPct val="80000"/>
                </a:lnSpc>
              </a:pPr>
              <a:r>
                <a:rPr lang="fr-CA" b="1" dirty="0">
                  <a:solidFill>
                    <a:srgbClr val="21816C"/>
                  </a:solidFill>
                  <a:latin typeface="Arial"/>
                  <a:cs typeface="Arial"/>
                </a:rPr>
                <a:t>fondements</a:t>
              </a:r>
            </a:p>
          </p:txBody>
        </p:sp>
        <p:sp>
          <p:nvSpPr>
            <p:cNvPr id="161" name="TextBox 160"/>
            <p:cNvSpPr txBox="1"/>
            <p:nvPr/>
          </p:nvSpPr>
          <p:spPr>
            <a:xfrm>
              <a:off x="4441489" y="1816724"/>
              <a:ext cx="1290387" cy="766364"/>
            </a:xfrm>
            <a:prstGeom prst="rect">
              <a:avLst/>
            </a:prstGeom>
            <a:noFill/>
          </p:spPr>
          <p:txBody>
            <a:bodyPr wrap="square" rtlCol="0">
              <a:spAutoFit/>
            </a:bodyPr>
            <a:lstStyle/>
            <a:p>
              <a:pPr algn="ctr">
                <a:lnSpc>
                  <a:spcPct val="80000"/>
                </a:lnSpc>
              </a:pPr>
              <a:r>
                <a:rPr lang="fr-CA" b="1" dirty="0">
                  <a:solidFill>
                    <a:srgbClr val="4C800A"/>
                  </a:solidFill>
                  <a:latin typeface="Arial"/>
                  <a:cs typeface="Arial"/>
                </a:rPr>
                <a:t>Évaluer, imaginer et planifier</a:t>
              </a:r>
            </a:p>
          </p:txBody>
        </p:sp>
        <p:sp>
          <p:nvSpPr>
            <p:cNvPr id="162" name="TextBox 161"/>
            <p:cNvSpPr txBox="1"/>
            <p:nvPr/>
          </p:nvSpPr>
          <p:spPr>
            <a:xfrm>
              <a:off x="7704793" y="2284788"/>
              <a:ext cx="1599408" cy="642078"/>
            </a:xfrm>
            <a:prstGeom prst="rect">
              <a:avLst/>
            </a:prstGeom>
            <a:noFill/>
          </p:spPr>
          <p:txBody>
            <a:bodyPr wrap="square" rtlCol="0">
              <a:spAutoFit/>
            </a:bodyPr>
            <a:lstStyle/>
            <a:p>
              <a:pPr algn="ctr">
                <a:lnSpc>
                  <a:spcPct val="80000"/>
                </a:lnSpc>
              </a:pPr>
              <a:r>
                <a:rPr lang="fr-CA" sz="1400" b="1" dirty="0">
                  <a:solidFill>
                    <a:schemeClr val="accent3"/>
                  </a:solidFill>
                  <a:latin typeface="Arial"/>
                  <a:cs typeface="Arial"/>
                </a:rPr>
                <a:t>Mise en œuvre et fonctionnement</a:t>
              </a:r>
            </a:p>
          </p:txBody>
        </p:sp>
        <p:sp>
          <p:nvSpPr>
            <p:cNvPr id="163" name="TextBox 162"/>
            <p:cNvSpPr txBox="1"/>
            <p:nvPr/>
          </p:nvSpPr>
          <p:spPr>
            <a:xfrm>
              <a:off x="9983638" y="2173812"/>
              <a:ext cx="1290387" cy="569900"/>
            </a:xfrm>
            <a:prstGeom prst="rect">
              <a:avLst/>
            </a:prstGeom>
            <a:noFill/>
          </p:spPr>
          <p:txBody>
            <a:bodyPr wrap="square" rtlCol="0">
              <a:spAutoFit/>
            </a:bodyPr>
            <a:lstStyle/>
            <a:p>
              <a:pPr algn="ctr">
                <a:lnSpc>
                  <a:spcPct val="80000"/>
                </a:lnSpc>
              </a:pPr>
              <a:r>
                <a:rPr lang="fr-CA" sz="1900" b="1" dirty="0">
                  <a:solidFill>
                    <a:srgbClr val="97680A"/>
                  </a:solidFill>
                  <a:latin typeface="Arial"/>
                  <a:cs typeface="Arial"/>
                </a:rPr>
                <a:t>Soutenir et renforcer</a:t>
              </a:r>
            </a:p>
          </p:txBody>
        </p:sp>
        <p:sp>
          <p:nvSpPr>
            <p:cNvPr id="164" name="TextBox 163"/>
            <p:cNvSpPr txBox="1"/>
            <p:nvPr/>
          </p:nvSpPr>
          <p:spPr>
            <a:xfrm>
              <a:off x="6223711" y="2524012"/>
              <a:ext cx="1329463" cy="505879"/>
            </a:xfrm>
            <a:prstGeom prst="rect">
              <a:avLst/>
            </a:prstGeom>
            <a:noFill/>
          </p:spPr>
          <p:txBody>
            <a:bodyPr wrap="square" rtlCol="0">
              <a:spAutoFit/>
            </a:bodyPr>
            <a:lstStyle/>
            <a:p>
              <a:pPr algn="ctr">
                <a:lnSpc>
                  <a:spcPct val="90000"/>
                </a:lnSpc>
              </a:pPr>
              <a:r>
                <a:rPr lang="fr-CA" sz="1400" b="1" dirty="0">
                  <a:solidFill>
                    <a:schemeClr val="tx2">
                      <a:lumMod val="75000"/>
                    </a:schemeClr>
                  </a:solidFill>
                  <a:latin typeface="Arial"/>
                  <a:cs typeface="Arial"/>
                </a:rPr>
                <a:t>LANCEMENT</a:t>
              </a:r>
            </a:p>
            <a:p>
              <a:pPr algn="ctr">
                <a:lnSpc>
                  <a:spcPct val="90000"/>
                </a:lnSpc>
              </a:pPr>
              <a:r>
                <a:rPr lang="fr-CA" sz="1400" b="1" dirty="0">
                  <a:solidFill>
                    <a:schemeClr val="tx2">
                      <a:lumMod val="75000"/>
                    </a:schemeClr>
                  </a:solidFill>
                  <a:latin typeface="Arial"/>
                  <a:cs typeface="Arial"/>
                </a:rPr>
                <a:t>DU PROJET</a:t>
              </a:r>
            </a:p>
          </p:txBody>
        </p:sp>
        <p:sp>
          <p:nvSpPr>
            <p:cNvPr id="165" name="TextBox 164"/>
            <p:cNvSpPr txBox="1"/>
            <p:nvPr/>
          </p:nvSpPr>
          <p:spPr>
            <a:xfrm>
              <a:off x="478886" y="2848102"/>
              <a:ext cx="1192694" cy="371897"/>
            </a:xfrm>
            <a:prstGeom prst="rect">
              <a:avLst/>
            </a:prstGeom>
            <a:noFill/>
          </p:spPr>
          <p:txBody>
            <a:bodyPr wrap="square" rtlCol="0">
              <a:spAutoFit/>
            </a:bodyPr>
            <a:lstStyle/>
            <a:p>
              <a:pPr algn="ctr">
                <a:lnSpc>
                  <a:spcPct val="90000"/>
                </a:lnSpc>
              </a:pPr>
              <a:r>
                <a:rPr lang="fr-CA" sz="1000" i="1">
                  <a:solidFill>
                    <a:schemeClr val="accent5"/>
                  </a:solidFill>
                  <a:latin typeface="Arial"/>
                  <a:cs typeface="Arial"/>
                </a:rPr>
                <a:t>Qu’est-ce que </a:t>
              </a:r>
            </a:p>
            <a:p>
              <a:pPr algn="ctr">
                <a:lnSpc>
                  <a:spcPct val="90000"/>
                </a:lnSpc>
              </a:pPr>
              <a:r>
                <a:rPr lang="fr-CA" sz="1000" i="1">
                  <a:solidFill>
                    <a:schemeClr val="accent5"/>
                  </a:solidFill>
                  <a:latin typeface="Arial"/>
                  <a:cs typeface="Arial"/>
                </a:rPr>
                <a:t>Milieu de travail GC?</a:t>
              </a:r>
            </a:p>
          </p:txBody>
        </p:sp>
        <p:sp>
          <p:nvSpPr>
            <p:cNvPr id="166" name="TextBox 165"/>
            <p:cNvSpPr txBox="1"/>
            <p:nvPr/>
          </p:nvSpPr>
          <p:spPr>
            <a:xfrm>
              <a:off x="2100575" y="2761822"/>
              <a:ext cx="1290388" cy="510396"/>
            </a:xfrm>
            <a:prstGeom prst="rect">
              <a:avLst/>
            </a:prstGeom>
            <a:noFill/>
          </p:spPr>
          <p:txBody>
            <a:bodyPr wrap="square" rtlCol="0">
              <a:spAutoFit/>
            </a:bodyPr>
            <a:lstStyle/>
            <a:p>
              <a:pPr algn="ctr">
                <a:lnSpc>
                  <a:spcPct val="90000"/>
                </a:lnSpc>
              </a:pPr>
              <a:r>
                <a:rPr lang="fr-CA" sz="1000" i="1" dirty="0">
                  <a:solidFill>
                    <a:schemeClr val="accent5"/>
                  </a:solidFill>
                  <a:latin typeface="Arial"/>
                  <a:cs typeface="Arial"/>
                </a:rPr>
                <a:t>Quels sont nos objectifs et qui nous aidera à les atteindre?</a:t>
              </a:r>
            </a:p>
          </p:txBody>
        </p:sp>
        <p:sp>
          <p:nvSpPr>
            <p:cNvPr id="167" name="TextBox 166"/>
            <p:cNvSpPr txBox="1"/>
            <p:nvPr/>
          </p:nvSpPr>
          <p:spPr>
            <a:xfrm>
              <a:off x="4154505" y="2848102"/>
              <a:ext cx="1834863" cy="648896"/>
            </a:xfrm>
            <a:prstGeom prst="rect">
              <a:avLst/>
            </a:prstGeom>
            <a:noFill/>
          </p:spPr>
          <p:txBody>
            <a:bodyPr wrap="square" rtlCol="0">
              <a:spAutoFit/>
            </a:bodyPr>
            <a:lstStyle/>
            <a:p>
              <a:pPr algn="ctr">
                <a:lnSpc>
                  <a:spcPct val="90000"/>
                </a:lnSpc>
              </a:pPr>
              <a:r>
                <a:rPr lang="fr-CA" sz="1000" i="1">
                  <a:solidFill>
                    <a:schemeClr val="accent5"/>
                  </a:solidFill>
                  <a:latin typeface="Arial"/>
                  <a:cs typeface="Arial"/>
                </a:rPr>
                <a:t>Comment travaillons-nous </a:t>
              </a:r>
              <a:r>
                <a:rPr lang="fr-CA" sz="1000" b="1">
                  <a:solidFill>
                    <a:schemeClr val="accent5"/>
                  </a:solidFill>
                  <a:latin typeface="Arial"/>
                  <a:cs typeface="Arial"/>
                </a:rPr>
                <a:t>présentement</a:t>
              </a:r>
              <a:r>
                <a:rPr lang="fr-CA" sz="1000" i="1">
                  <a:solidFill>
                    <a:schemeClr val="accent5"/>
                  </a:solidFill>
                  <a:latin typeface="Arial"/>
                  <a:cs typeface="Arial"/>
                </a:rPr>
                <a:t>, comment </a:t>
              </a:r>
              <a:r>
                <a:rPr lang="fr-CA" sz="1000" b="1">
                  <a:solidFill>
                    <a:schemeClr val="accent5"/>
                  </a:solidFill>
                  <a:latin typeface="Arial"/>
                  <a:cs typeface="Arial"/>
                </a:rPr>
                <a:t>voulons-nous</a:t>
              </a:r>
              <a:r>
                <a:rPr lang="fr-CA" sz="1000" i="1">
                  <a:solidFill>
                    <a:schemeClr val="accent5"/>
                  </a:solidFill>
                  <a:latin typeface="Arial"/>
                  <a:cs typeface="Arial"/>
                </a:rPr>
                <a:t> travailler, et quels sont les changements nécessaires pour concrétiser notre vision?</a:t>
              </a:r>
            </a:p>
          </p:txBody>
        </p:sp>
        <p:sp>
          <p:nvSpPr>
            <p:cNvPr id="168" name="TextBox 167"/>
            <p:cNvSpPr txBox="1"/>
            <p:nvPr/>
          </p:nvSpPr>
          <p:spPr>
            <a:xfrm>
              <a:off x="7669891" y="2818795"/>
              <a:ext cx="1709614" cy="371897"/>
            </a:xfrm>
            <a:prstGeom prst="rect">
              <a:avLst/>
            </a:prstGeom>
            <a:noFill/>
          </p:spPr>
          <p:txBody>
            <a:bodyPr wrap="square" rtlCol="0">
              <a:spAutoFit/>
            </a:bodyPr>
            <a:lstStyle/>
            <a:p>
              <a:pPr algn="ctr">
                <a:lnSpc>
                  <a:spcPct val="90000"/>
                </a:lnSpc>
              </a:pPr>
              <a:r>
                <a:rPr lang="fr-CA" sz="1000" i="1">
                  <a:solidFill>
                    <a:schemeClr val="accent5"/>
                  </a:solidFill>
                  <a:latin typeface="Arial"/>
                  <a:cs typeface="Arial"/>
                </a:rPr>
                <a:t>Comment réaliserons-nous le changement?</a:t>
              </a:r>
            </a:p>
          </p:txBody>
        </p:sp>
        <p:sp>
          <p:nvSpPr>
            <p:cNvPr id="169" name="TextBox 168"/>
            <p:cNvSpPr txBox="1"/>
            <p:nvPr/>
          </p:nvSpPr>
          <p:spPr>
            <a:xfrm>
              <a:off x="9735635" y="2859450"/>
              <a:ext cx="1709614" cy="371897"/>
            </a:xfrm>
            <a:prstGeom prst="rect">
              <a:avLst/>
            </a:prstGeom>
            <a:noFill/>
          </p:spPr>
          <p:txBody>
            <a:bodyPr wrap="square" rtlCol="0">
              <a:spAutoFit/>
            </a:bodyPr>
            <a:lstStyle/>
            <a:p>
              <a:pPr algn="ctr">
                <a:lnSpc>
                  <a:spcPct val="90000"/>
                </a:lnSpc>
              </a:pPr>
              <a:r>
                <a:rPr lang="fr-CA" sz="1000" i="1" dirty="0">
                  <a:solidFill>
                    <a:schemeClr val="accent5"/>
                  </a:solidFill>
                  <a:latin typeface="Arial"/>
                  <a:cs typeface="Arial"/>
                </a:rPr>
                <a:t>Comment appuierons-nous </a:t>
              </a:r>
            </a:p>
            <a:p>
              <a:pPr algn="ctr">
                <a:lnSpc>
                  <a:spcPct val="90000"/>
                </a:lnSpc>
              </a:pPr>
              <a:r>
                <a:rPr lang="fr-CA" sz="1000" i="1" dirty="0">
                  <a:solidFill>
                    <a:schemeClr val="accent5"/>
                  </a:solidFill>
                  <a:latin typeface="Arial"/>
                  <a:cs typeface="Arial"/>
                </a:rPr>
                <a:t>le changement?</a:t>
              </a:r>
            </a:p>
          </p:txBody>
        </p:sp>
      </p:grpSp>
      <p:sp>
        <p:nvSpPr>
          <p:cNvPr id="37" name="Bent-Up Arrow 36"/>
          <p:cNvSpPr/>
          <p:nvPr>
            <p:custDataLst>
              <p:tags r:id="rId14"/>
            </p:custDataLst>
          </p:nvPr>
        </p:nvSpPr>
        <p:spPr>
          <a:xfrm rot="5400000">
            <a:off x="3425195" y="415191"/>
            <a:ext cx="819105" cy="6060304"/>
          </a:xfrm>
          <a:prstGeom prst="bentUpArrow">
            <a:avLst/>
          </a:prstGeom>
          <a:solidFill>
            <a:schemeClr val="accent1">
              <a:alpha val="48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Bent-Up Arrow 55"/>
          <p:cNvSpPr/>
          <p:nvPr>
            <p:custDataLst>
              <p:tags r:id="rId15"/>
            </p:custDataLst>
          </p:nvPr>
        </p:nvSpPr>
        <p:spPr>
          <a:xfrm rot="5400000">
            <a:off x="6170009" y="-455388"/>
            <a:ext cx="795938" cy="7824962"/>
          </a:xfrm>
          <a:prstGeom prst="bentUpArrow">
            <a:avLst/>
          </a:prstGeom>
          <a:solidFill>
            <a:schemeClr val="accent1">
              <a:alpha val="48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custDataLst>
              <p:tags r:id="rId16"/>
            </p:custDataLst>
          </p:nvPr>
        </p:nvCxnSpPr>
        <p:spPr>
          <a:xfrm>
            <a:off x="804595" y="3524166"/>
            <a:ext cx="0" cy="311739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91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50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5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100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ppt_x"/>
                                          </p:val>
                                        </p:tav>
                                        <p:tav tm="100000">
                                          <p:val>
                                            <p:strVal val="#ppt_x"/>
                                          </p:val>
                                        </p:tav>
                                      </p:tavLst>
                                    </p:anim>
                                    <p:anim calcmode="lin" valueType="num">
                                      <p:cBhvr additive="base">
                                        <p:cTn id="35" dur="500" fill="hold"/>
                                        <p:tgtEl>
                                          <p:spTgt spid="3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10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par>
                          <p:cTn id="40" fill="hold">
                            <p:stCondLst>
                              <p:cond delay="4500"/>
                            </p:stCondLst>
                            <p:childTnLst>
                              <p:par>
                                <p:cTn id="41" presetID="2" presetClass="entr" presetSubtype="4" fill="hold" grpId="0" nodeType="afterEffect">
                                  <p:stCondLst>
                                    <p:cond delay="100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100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100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par>
                          <p:cTn id="53" fill="hold">
                            <p:stCondLst>
                              <p:cond delay="6000"/>
                            </p:stCondLst>
                            <p:childTnLst>
                              <p:par>
                                <p:cTn id="54" presetID="2" presetClass="entr" presetSubtype="4" fill="hold" nodeType="afterEffect">
                                  <p:stCondLst>
                                    <p:cond delay="100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500" fill="hold"/>
                                        <p:tgtEl>
                                          <p:spTgt spid="41"/>
                                        </p:tgtEl>
                                        <p:attrNameLst>
                                          <p:attrName>ppt_x</p:attrName>
                                        </p:attrNameLst>
                                      </p:cBhvr>
                                      <p:tavLst>
                                        <p:tav tm="0">
                                          <p:val>
                                            <p:strVal val="#ppt_x"/>
                                          </p:val>
                                        </p:tav>
                                        <p:tav tm="100000">
                                          <p:val>
                                            <p:strVal val="#ppt_x"/>
                                          </p:val>
                                        </p:tav>
                                      </p:tavLst>
                                    </p:anim>
                                    <p:anim calcmode="lin" valueType="num">
                                      <p:cBhvr additive="base">
                                        <p:cTn id="57" dur="500" fill="hold"/>
                                        <p:tgtEl>
                                          <p:spTgt spid="4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100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par>
                          <p:cTn id="62" fill="hold">
                            <p:stCondLst>
                              <p:cond delay="7500"/>
                            </p:stCondLst>
                            <p:childTnLst>
                              <p:par>
                                <p:cTn id="63" presetID="2" presetClass="entr" presetSubtype="4" fill="hold" nodeType="afterEffect">
                                  <p:stCondLst>
                                    <p:cond delay="100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500" fill="hold"/>
                                        <p:tgtEl>
                                          <p:spTgt spid="43"/>
                                        </p:tgtEl>
                                        <p:attrNameLst>
                                          <p:attrName>ppt_x</p:attrName>
                                        </p:attrNameLst>
                                      </p:cBhvr>
                                      <p:tavLst>
                                        <p:tav tm="0">
                                          <p:val>
                                            <p:strVal val="#ppt_x"/>
                                          </p:val>
                                        </p:tav>
                                        <p:tav tm="100000">
                                          <p:val>
                                            <p:strVal val="#ppt_x"/>
                                          </p:val>
                                        </p:tav>
                                      </p:tavLst>
                                    </p:anim>
                                    <p:anim calcmode="lin" valueType="num">
                                      <p:cBhvr additive="base">
                                        <p:cTn id="66" dur="500" fill="hold"/>
                                        <p:tgtEl>
                                          <p:spTgt spid="4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100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37" grpId="0" animBg="1"/>
      <p:bldP spid="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fr-CA" dirty="0">
                <a:hlinkClick r:id="rId3"/>
              </a:rPr>
              <a:t>Collections d’histoires de projets</a:t>
            </a:r>
            <a:endParaRPr lang="fr-CA" dirty="0"/>
          </a:p>
          <a:p>
            <a:r>
              <a:rPr lang="fr-CA" dirty="0">
                <a:hlinkClick r:id="rId4"/>
              </a:rPr>
              <a:t>Témoignages</a:t>
            </a:r>
            <a:endParaRPr lang="fr-CA" dirty="0">
              <a:hlinkClick r:id="rId5"/>
            </a:endParaRPr>
          </a:p>
          <a:p>
            <a:r>
              <a:rPr lang="fr-CA" dirty="0">
                <a:hlinkClick r:id="rId6"/>
              </a:rPr>
              <a:t>Liste de vidéos Milieu de travail GC sur Youtube</a:t>
            </a:r>
            <a:endParaRPr lang="fr-CA" dirty="0"/>
          </a:p>
          <a:p>
            <a:r>
              <a:rPr lang="fr-CA" dirty="0">
                <a:hlinkClick r:id="rId7"/>
              </a:rPr>
              <a:t>Centre d’innovation Milieu de travail GC</a:t>
            </a:r>
            <a:endParaRPr lang="fr-CA" dirty="0"/>
          </a:p>
          <a:p>
            <a:r>
              <a:rPr lang="fr-CA" dirty="0">
                <a:hlinkClick r:id="rId8"/>
              </a:rPr>
              <a:t>GCcotravail</a:t>
            </a:r>
            <a:endParaRPr lang="fr-CA" dirty="0"/>
          </a:p>
          <a:p>
            <a:r>
              <a:rPr lang="fr-CA" dirty="0">
                <a:hlinkClick r:id="rId9"/>
              </a:rPr>
              <a:t>Académie Milieu de travail GC</a:t>
            </a:r>
            <a:endParaRPr lang="en-CA" dirty="0"/>
          </a:p>
        </p:txBody>
      </p:sp>
      <p:pic>
        <p:nvPicPr>
          <p:cNvPr id="5" name="Content Placeholder 4"/>
          <p:cNvPicPr>
            <a:picLocks noGrp="1" noChangeAspect="1"/>
          </p:cNvPicPr>
          <p:nvPr>
            <p:ph idx="13"/>
          </p:nvPr>
        </p:nvPicPr>
        <p:blipFill>
          <a:blip r:embed="rId10"/>
          <a:stretch>
            <a:fillRect/>
          </a:stretch>
        </p:blipFill>
        <p:spPr>
          <a:xfrm>
            <a:off x="6729850" y="1657350"/>
            <a:ext cx="4282199" cy="4457700"/>
          </a:xfrm>
          <a:prstGeom prst="rect">
            <a:avLst/>
          </a:prstGeom>
        </p:spPr>
      </p:pic>
      <p:sp>
        <p:nvSpPr>
          <p:cNvPr id="4" name="Title 3"/>
          <p:cNvSpPr>
            <a:spLocks noGrp="1"/>
          </p:cNvSpPr>
          <p:nvPr>
            <p:ph type="title"/>
          </p:nvPr>
        </p:nvSpPr>
        <p:spPr/>
        <p:txBody>
          <a:bodyPr>
            <a:normAutofit/>
          </a:bodyPr>
          <a:lstStyle/>
          <a:p>
            <a:r>
              <a:rPr lang="fr-CA" dirty="0"/>
              <a:t>Tours guidés et sensibilisation du Milieu de travail GC	</a:t>
            </a:r>
            <a:endParaRPr lang="en-CA" dirty="0"/>
          </a:p>
        </p:txBody>
      </p:sp>
    </p:spTree>
    <p:extLst>
      <p:ext uri="{BB962C8B-B14F-4D97-AF65-F5344CB8AC3E}">
        <p14:creationId xmlns:p14="http://schemas.microsoft.com/office/powerpoint/2010/main" val="3527196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760" y="1385888"/>
            <a:ext cx="10784263" cy="4457700"/>
          </a:xfrm>
        </p:spPr>
        <p:txBody>
          <a:bodyPr>
            <a:normAutofit/>
          </a:bodyPr>
          <a:lstStyle/>
          <a:p>
            <a:r>
              <a:rPr lang="fr-CA" sz="1800" b="0" dirty="0"/>
              <a:t>La présentation de sensibilisation est une présentation générique de milieu de travail GC conçue pour vous sensibiliser à la vision de milieu de travail GC, pour vous donner un bref aperçu de la feuille de route de modernisation de milieu de travail GC et des services que l'équipe de transformation et d'habilitation peut vous offrir. </a:t>
            </a:r>
          </a:p>
          <a:p>
            <a:r>
              <a:rPr lang="fr-CA" sz="1800" b="0" dirty="0"/>
              <a:t>Le client peut nous contacter pour une présentation personnalisée d’intégration, en fonction de ses besoins. </a:t>
            </a:r>
            <a:endParaRPr lang="en-CA" sz="1800" b="0" dirty="0"/>
          </a:p>
        </p:txBody>
      </p:sp>
      <p:sp>
        <p:nvSpPr>
          <p:cNvPr id="4" name="Title 3"/>
          <p:cNvSpPr>
            <a:spLocks noGrp="1"/>
          </p:cNvSpPr>
          <p:nvPr>
            <p:ph type="title"/>
          </p:nvPr>
        </p:nvSpPr>
        <p:spPr/>
        <p:txBody>
          <a:bodyPr/>
          <a:lstStyle/>
          <a:p>
            <a:r>
              <a:rPr lang="fr-CA" dirty="0"/>
              <a:t>Présentation générique du Milieu de travail GC</a:t>
            </a:r>
            <a:endParaRPr lang="en-CA" dirty="0"/>
          </a:p>
        </p:txBody>
      </p:sp>
      <p:pic>
        <p:nvPicPr>
          <p:cNvPr id="5" name="Picture 4"/>
          <p:cNvPicPr>
            <a:picLocks noChangeAspect="1"/>
          </p:cNvPicPr>
          <p:nvPr/>
        </p:nvPicPr>
        <p:blipFill>
          <a:blip r:embed="rId3"/>
          <a:stretch>
            <a:fillRect/>
          </a:stretch>
        </p:blipFill>
        <p:spPr>
          <a:xfrm>
            <a:off x="3254553" y="3164387"/>
            <a:ext cx="5533974" cy="3061752"/>
          </a:xfrm>
          <a:prstGeom prst="rect">
            <a:avLst/>
          </a:prstGeom>
        </p:spPr>
      </p:pic>
    </p:spTree>
    <p:extLst>
      <p:ext uri="{BB962C8B-B14F-4D97-AF65-F5344CB8AC3E}">
        <p14:creationId xmlns:p14="http://schemas.microsoft.com/office/powerpoint/2010/main" val="2854913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fr-CA" sz="1800" b="0" dirty="0"/>
              <a:t>L’outil </a:t>
            </a:r>
            <a:r>
              <a:rPr lang="fr-CA" sz="1800" b="0" dirty="0">
                <a:hlinkClick r:id="rId3"/>
              </a:rPr>
              <a:t>Engagement des hauts dirigeants </a:t>
            </a:r>
            <a:r>
              <a:rPr lang="fr-CA" sz="1800" b="0" dirty="0"/>
              <a:t>est une présentation que le client doit bâtir lui-même. C’est un modèle destiné à aider le client à élaborer une étude de cas afin d’accroître l'engagement de l'équipe de direction et sa participation dans la modernisation du milieu de travail. </a:t>
            </a:r>
          </a:p>
          <a:p>
            <a:r>
              <a:rPr lang="fr-CA" sz="1800" b="0" dirty="0"/>
              <a:t>Cette présentation comprend les avantages de milieu de travail GC, les tendances mondiales, l’état présent du milieu de travail, les impacts de la pandémie et les opportunités de modernisation et de changement. </a:t>
            </a:r>
            <a:endParaRPr lang="en-CA" sz="1800" b="0" dirty="0"/>
          </a:p>
        </p:txBody>
      </p:sp>
      <p:sp>
        <p:nvSpPr>
          <p:cNvPr id="4" name="Title 3"/>
          <p:cNvSpPr>
            <a:spLocks noGrp="1"/>
          </p:cNvSpPr>
          <p:nvPr>
            <p:ph type="title"/>
          </p:nvPr>
        </p:nvSpPr>
        <p:spPr/>
        <p:txBody>
          <a:bodyPr/>
          <a:lstStyle/>
          <a:p>
            <a:r>
              <a:rPr lang="fr-CA" dirty="0"/>
              <a:t>Outil «Engagement des dirigeants» 	</a:t>
            </a:r>
            <a:endParaRPr lang="en-CA" dirty="0"/>
          </a:p>
        </p:txBody>
      </p:sp>
      <p:pic>
        <p:nvPicPr>
          <p:cNvPr id="3" name="Picture 2"/>
          <p:cNvPicPr>
            <a:picLocks noChangeAspect="1"/>
          </p:cNvPicPr>
          <p:nvPr/>
        </p:nvPicPr>
        <p:blipFill>
          <a:blip r:embed="rId4"/>
          <a:stretch>
            <a:fillRect/>
          </a:stretch>
        </p:blipFill>
        <p:spPr>
          <a:xfrm>
            <a:off x="5943601" y="3179252"/>
            <a:ext cx="6088938" cy="2935798"/>
          </a:xfrm>
          <a:prstGeom prst="rect">
            <a:avLst/>
          </a:prstGeom>
        </p:spPr>
      </p:pic>
    </p:spTree>
    <p:extLst>
      <p:ext uri="{BB962C8B-B14F-4D97-AF65-F5344CB8AC3E}">
        <p14:creationId xmlns:p14="http://schemas.microsoft.com/office/powerpoint/2010/main" val="1965237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fr-CA" sz="1600" b="0" dirty="0"/>
              <a:t>Cet outil aidera votre équipe de direction à élaborer une vision convaincante. </a:t>
            </a:r>
          </a:p>
          <a:p>
            <a:r>
              <a:rPr lang="fr-CA" sz="1600" b="0" dirty="0"/>
              <a:t>Un processus en 10 étapes afin d’articuler la vision de votre futur milieu de travail</a:t>
            </a:r>
            <a:endParaRPr lang="en-CA" sz="1600" b="0" dirty="0"/>
          </a:p>
        </p:txBody>
      </p:sp>
      <p:sp>
        <p:nvSpPr>
          <p:cNvPr id="4" name="Title 3"/>
          <p:cNvSpPr>
            <a:spLocks noGrp="1"/>
          </p:cNvSpPr>
          <p:nvPr>
            <p:ph type="title"/>
          </p:nvPr>
        </p:nvSpPr>
        <p:spPr/>
        <p:txBody>
          <a:bodyPr/>
          <a:lstStyle/>
          <a:p>
            <a:r>
              <a:rPr lang="fr-CA" dirty="0"/>
              <a:t>Outil «Élaborer une vision convaincante»</a:t>
            </a:r>
            <a:endParaRPr lang="en-CA" dirty="0"/>
          </a:p>
        </p:txBody>
      </p:sp>
      <p:sp>
        <p:nvSpPr>
          <p:cNvPr id="7" name="TextBox 6"/>
          <p:cNvSpPr txBox="1"/>
          <p:nvPr/>
        </p:nvSpPr>
        <p:spPr>
          <a:xfrm>
            <a:off x="2242964" y="4667126"/>
            <a:ext cx="1796454" cy="338554"/>
          </a:xfrm>
          <a:prstGeom prst="rect">
            <a:avLst/>
          </a:prstGeom>
          <a:noFill/>
        </p:spPr>
        <p:txBody>
          <a:bodyPr wrap="none" rtlCol="0">
            <a:spAutoFit/>
          </a:bodyPr>
          <a:lstStyle/>
          <a:p>
            <a:r>
              <a:rPr lang="fr-CA" sz="1600" dirty="0">
                <a:latin typeface="Arial" panose="020B0604020202020204" pitchFamily="34" charset="0"/>
                <a:cs typeface="Arial" panose="020B0604020202020204" pitchFamily="34" charset="0"/>
              </a:rPr>
              <a:t>Tableau de Vision</a:t>
            </a:r>
            <a:endParaRPr lang="en-CA" sz="1600" dirty="0">
              <a:latin typeface="Arial" panose="020B0604020202020204" pitchFamily="34" charset="0"/>
              <a:cs typeface="Arial" panose="020B0604020202020204" pitchFamily="34" charset="0"/>
            </a:endParaRPr>
          </a:p>
        </p:txBody>
      </p:sp>
      <p:sp>
        <p:nvSpPr>
          <p:cNvPr id="8" name="Right Arrow 7"/>
          <p:cNvSpPr/>
          <p:nvPr/>
        </p:nvSpPr>
        <p:spPr>
          <a:xfrm>
            <a:off x="4107749" y="4654562"/>
            <a:ext cx="904009" cy="363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p:cNvPicPr>
            <a:picLocks noChangeAspect="1"/>
          </p:cNvPicPr>
          <p:nvPr/>
        </p:nvPicPr>
        <p:blipFill>
          <a:blip r:embed="rId3"/>
          <a:stretch>
            <a:fillRect/>
          </a:stretch>
        </p:blipFill>
        <p:spPr>
          <a:xfrm>
            <a:off x="5412336" y="3117531"/>
            <a:ext cx="6428571" cy="3542857"/>
          </a:xfrm>
          <a:prstGeom prst="rect">
            <a:avLst/>
          </a:prstGeom>
        </p:spPr>
      </p:pic>
      <p:pic>
        <p:nvPicPr>
          <p:cNvPr id="10" name="Picture 9"/>
          <p:cNvPicPr>
            <a:picLocks noChangeAspect="1"/>
          </p:cNvPicPr>
          <p:nvPr/>
        </p:nvPicPr>
        <p:blipFill>
          <a:blip r:embed="rId4"/>
          <a:stretch>
            <a:fillRect/>
          </a:stretch>
        </p:blipFill>
        <p:spPr>
          <a:xfrm>
            <a:off x="6011932" y="1245869"/>
            <a:ext cx="5791200" cy="1600200"/>
          </a:xfrm>
          <a:prstGeom prst="rect">
            <a:avLst/>
          </a:prstGeom>
        </p:spPr>
      </p:pic>
    </p:spTree>
    <p:extLst>
      <p:ext uri="{BB962C8B-B14F-4D97-AF65-F5344CB8AC3E}">
        <p14:creationId xmlns:p14="http://schemas.microsoft.com/office/powerpoint/2010/main" val="2203277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17330" y="550861"/>
            <a:ext cx="11006345" cy="835027"/>
          </a:xfrm>
        </p:spPr>
        <p:txBody>
          <a:bodyPr/>
          <a:lstStyle/>
          <a:p>
            <a:r>
              <a:rPr lang="fr-CA" dirty="0"/>
              <a:t>Guide de la transformation du Milieu de travail GC</a:t>
            </a:r>
          </a:p>
        </p:txBody>
      </p:sp>
      <p:sp>
        <p:nvSpPr>
          <p:cNvPr id="20" name="Rectangle 19"/>
          <p:cNvSpPr/>
          <p:nvPr>
            <p:custDataLst>
              <p:tags r:id="rId2"/>
            </p:custDataLst>
          </p:nvPr>
        </p:nvSpPr>
        <p:spPr>
          <a:xfrm>
            <a:off x="684048" y="3416894"/>
            <a:ext cx="2218811" cy="830997"/>
          </a:xfrm>
          <a:prstGeom prst="rect">
            <a:avLst/>
          </a:prstGeom>
        </p:spPr>
        <p:txBody>
          <a:bodyPr wrap="square">
            <a:spAutoFit/>
          </a:bodyPr>
          <a:lstStyle/>
          <a:p>
            <a:pPr marL="16933" marR="6773"/>
            <a:r>
              <a:rPr lang="fr-CA" sz="1600" b="1">
                <a:solidFill>
                  <a:srgbClr val="EA222B"/>
                </a:solidFill>
                <a:latin typeface="Arial"/>
                <a:cs typeface="Arial"/>
              </a:rPr>
              <a:t>Quatre personnalités comportementales + un jour dans les parcours de vie</a:t>
            </a:r>
          </a:p>
        </p:txBody>
      </p:sp>
      <p:sp>
        <p:nvSpPr>
          <p:cNvPr id="22" name="Rectangle 21"/>
          <p:cNvSpPr/>
          <p:nvPr>
            <p:custDataLst>
              <p:tags r:id="rId3"/>
            </p:custDataLst>
          </p:nvPr>
        </p:nvSpPr>
        <p:spPr>
          <a:xfrm>
            <a:off x="3152098" y="3427571"/>
            <a:ext cx="2324470" cy="584775"/>
          </a:xfrm>
          <a:prstGeom prst="rect">
            <a:avLst/>
          </a:prstGeom>
        </p:spPr>
        <p:txBody>
          <a:bodyPr wrap="square">
            <a:spAutoFit/>
          </a:bodyPr>
          <a:lstStyle/>
          <a:p>
            <a:pPr marL="16933" marR="6773"/>
            <a:r>
              <a:rPr lang="fr-CA" sz="1600" b="1">
                <a:solidFill>
                  <a:srgbClr val="EA222B"/>
                </a:solidFill>
                <a:latin typeface="Arial"/>
                <a:cs typeface="Arial"/>
              </a:rPr>
              <a:t>Cinq expériences de base des employés</a:t>
            </a:r>
          </a:p>
        </p:txBody>
      </p:sp>
      <p:sp>
        <p:nvSpPr>
          <p:cNvPr id="23" name="Rectangle 22"/>
          <p:cNvSpPr/>
          <p:nvPr>
            <p:custDataLst>
              <p:tags r:id="rId4"/>
            </p:custDataLst>
          </p:nvPr>
        </p:nvSpPr>
        <p:spPr>
          <a:xfrm>
            <a:off x="5380632" y="3443192"/>
            <a:ext cx="2645136" cy="584775"/>
          </a:xfrm>
          <a:prstGeom prst="rect">
            <a:avLst/>
          </a:prstGeom>
        </p:spPr>
        <p:txBody>
          <a:bodyPr wrap="square">
            <a:spAutoFit/>
          </a:bodyPr>
          <a:lstStyle/>
          <a:p>
            <a:pPr marL="24553" marR="230288">
              <a:spcBef>
                <a:spcPts val="820"/>
              </a:spcBef>
            </a:pPr>
            <a:r>
              <a:rPr lang="fr-CA" sz="1600" b="1" dirty="0">
                <a:solidFill>
                  <a:srgbClr val="EA222B"/>
                </a:solidFill>
                <a:latin typeface="Arial"/>
                <a:cs typeface="Arial"/>
              </a:rPr>
              <a:t>Évaluation + plans d’action stratégiques</a:t>
            </a:r>
          </a:p>
        </p:txBody>
      </p:sp>
      <p:sp>
        <p:nvSpPr>
          <p:cNvPr id="24" name="Chevron 23"/>
          <p:cNvSpPr/>
          <p:nvPr>
            <p:custDataLst>
              <p:tags r:id="rId5"/>
            </p:custDataLst>
          </p:nvPr>
        </p:nvSpPr>
        <p:spPr>
          <a:xfrm rot="5400000">
            <a:off x="5629719" y="2117772"/>
            <a:ext cx="781563" cy="4759748"/>
          </a:xfrm>
          <a:prstGeom prst="chevron">
            <a:avLst>
              <a:gd name="adj" fmla="val 76301"/>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nvGrpSpPr>
          <p:cNvPr id="9" name="Group 8"/>
          <p:cNvGrpSpPr/>
          <p:nvPr>
            <p:custDataLst>
              <p:tags r:id="rId6"/>
            </p:custDataLst>
          </p:nvPr>
        </p:nvGrpSpPr>
        <p:grpSpPr>
          <a:xfrm>
            <a:off x="716253" y="1712140"/>
            <a:ext cx="1751682" cy="1687818"/>
            <a:chOff x="633736" y="1645235"/>
            <a:chExt cx="1751682" cy="1687818"/>
          </a:xfrm>
        </p:grpSpPr>
        <p:sp>
          <p:nvSpPr>
            <p:cNvPr id="4" name="Oval 3"/>
            <p:cNvSpPr/>
            <p:nvPr/>
          </p:nvSpPr>
          <p:spPr>
            <a:xfrm>
              <a:off x="633736" y="1645235"/>
              <a:ext cx="1751682" cy="168781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object 10"/>
            <p:cNvSpPr/>
            <p:nvPr/>
          </p:nvSpPr>
          <p:spPr>
            <a:xfrm>
              <a:off x="816726" y="1777048"/>
              <a:ext cx="1484400" cy="1472163"/>
            </a:xfrm>
            <a:prstGeom prst="rect">
              <a:avLst/>
            </a:prstGeom>
            <a:blipFill>
              <a:blip r:embed="rId16" cstate="print"/>
              <a:stretch>
                <a:fillRect/>
              </a:stretch>
            </a:blipFill>
          </p:spPr>
          <p:txBody>
            <a:bodyPr wrap="square" lIns="0" tIns="0" rIns="0" bIns="0" rtlCol="0"/>
            <a:lstStyle/>
            <a:p>
              <a:endParaRPr sz="2400"/>
            </a:p>
          </p:txBody>
        </p:sp>
      </p:grpSp>
      <p:grpSp>
        <p:nvGrpSpPr>
          <p:cNvPr id="3" name="Group 2"/>
          <p:cNvGrpSpPr/>
          <p:nvPr>
            <p:custDataLst>
              <p:tags r:id="rId7"/>
            </p:custDataLst>
          </p:nvPr>
        </p:nvGrpSpPr>
        <p:grpSpPr>
          <a:xfrm>
            <a:off x="3007184" y="1679003"/>
            <a:ext cx="1751682" cy="1687818"/>
            <a:chOff x="3007184" y="1679003"/>
            <a:chExt cx="1751682" cy="1687818"/>
          </a:xfrm>
        </p:grpSpPr>
        <p:sp>
          <p:nvSpPr>
            <p:cNvPr id="6" name="Oval 5"/>
            <p:cNvSpPr/>
            <p:nvPr/>
          </p:nvSpPr>
          <p:spPr>
            <a:xfrm>
              <a:off x="3007184" y="1679003"/>
              <a:ext cx="1751682" cy="168781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object 17">
              <a:hlinkClick r:id="rId17" action="ppaction://hlinksldjump"/>
            </p:cNvPr>
            <p:cNvSpPr/>
            <p:nvPr/>
          </p:nvSpPr>
          <p:spPr>
            <a:xfrm>
              <a:off x="3225225" y="1712140"/>
              <a:ext cx="1315600" cy="1654681"/>
            </a:xfrm>
            <a:prstGeom prst="rect">
              <a:avLst/>
            </a:prstGeom>
            <a:blipFill>
              <a:blip r:embed="rId18" cstate="print"/>
              <a:stretch>
                <a:fillRect/>
              </a:stretch>
            </a:blipFill>
          </p:spPr>
          <p:txBody>
            <a:bodyPr wrap="square" lIns="0" tIns="0" rIns="0" bIns="0" rtlCol="0"/>
            <a:lstStyle/>
            <a:p>
              <a:endParaRPr sz="2400"/>
            </a:p>
          </p:txBody>
        </p:sp>
      </p:grpSp>
      <p:grpSp>
        <p:nvGrpSpPr>
          <p:cNvPr id="10" name="Group 9"/>
          <p:cNvGrpSpPr/>
          <p:nvPr>
            <p:custDataLst>
              <p:tags r:id="rId8"/>
            </p:custDataLst>
          </p:nvPr>
        </p:nvGrpSpPr>
        <p:grpSpPr>
          <a:xfrm>
            <a:off x="5380632" y="1645235"/>
            <a:ext cx="1751682" cy="1687818"/>
            <a:chOff x="5380632" y="1645235"/>
            <a:chExt cx="1751682" cy="1687818"/>
          </a:xfrm>
        </p:grpSpPr>
        <p:sp>
          <p:nvSpPr>
            <p:cNvPr id="7" name="Oval 6"/>
            <p:cNvSpPr/>
            <p:nvPr/>
          </p:nvSpPr>
          <p:spPr>
            <a:xfrm>
              <a:off x="5380632" y="1645235"/>
              <a:ext cx="1751682" cy="168781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object 18">
              <a:hlinkClick r:id="rId19" action="ppaction://hlinksldjump"/>
            </p:cNvPr>
            <p:cNvSpPr/>
            <p:nvPr/>
          </p:nvSpPr>
          <p:spPr>
            <a:xfrm>
              <a:off x="5646843" y="1935254"/>
              <a:ext cx="1485471" cy="1077794"/>
            </a:xfrm>
            <a:prstGeom prst="rect">
              <a:avLst/>
            </a:prstGeom>
            <a:blipFill>
              <a:blip r:embed="rId20" cstate="print"/>
              <a:stretch>
                <a:fillRect/>
              </a:stretch>
            </a:blipFill>
          </p:spPr>
          <p:txBody>
            <a:bodyPr wrap="square" lIns="0" tIns="0" rIns="0" bIns="0" rtlCol="0"/>
            <a:lstStyle/>
            <a:p>
              <a:endParaRPr sz="2400"/>
            </a:p>
          </p:txBody>
        </p:sp>
      </p:grpSp>
      <p:sp>
        <p:nvSpPr>
          <p:cNvPr id="31" name="Rectangle 30"/>
          <p:cNvSpPr/>
          <p:nvPr>
            <p:custDataLst>
              <p:tags r:id="rId9"/>
            </p:custDataLst>
          </p:nvPr>
        </p:nvSpPr>
        <p:spPr>
          <a:xfrm>
            <a:off x="7552872" y="3391890"/>
            <a:ext cx="2645136" cy="338554"/>
          </a:xfrm>
          <a:prstGeom prst="rect">
            <a:avLst/>
          </a:prstGeom>
        </p:spPr>
        <p:txBody>
          <a:bodyPr wrap="square">
            <a:spAutoFit/>
          </a:bodyPr>
          <a:lstStyle/>
          <a:p>
            <a:pPr marL="24553" marR="230288">
              <a:spcBef>
                <a:spcPts val="820"/>
              </a:spcBef>
            </a:pPr>
            <a:r>
              <a:rPr lang="fr-CA" sz="1600" b="1" dirty="0">
                <a:solidFill>
                  <a:srgbClr val="EA222B"/>
                </a:solidFill>
                <a:latin typeface="Arial"/>
                <a:cs typeface="Arial"/>
              </a:rPr>
              <a:t>Listes de vérification tactiques</a:t>
            </a:r>
          </a:p>
        </p:txBody>
      </p:sp>
      <p:grpSp>
        <p:nvGrpSpPr>
          <p:cNvPr id="8" name="Group 7"/>
          <p:cNvGrpSpPr/>
          <p:nvPr>
            <p:custDataLst>
              <p:tags r:id="rId10"/>
            </p:custDataLst>
          </p:nvPr>
        </p:nvGrpSpPr>
        <p:grpSpPr>
          <a:xfrm>
            <a:off x="7671563" y="1571151"/>
            <a:ext cx="1751682" cy="1687818"/>
            <a:chOff x="7671563" y="1571151"/>
            <a:chExt cx="1751682" cy="1687818"/>
          </a:xfrm>
        </p:grpSpPr>
        <p:sp>
          <p:nvSpPr>
            <p:cNvPr id="30" name="Oval 29"/>
            <p:cNvSpPr/>
            <p:nvPr/>
          </p:nvSpPr>
          <p:spPr>
            <a:xfrm>
              <a:off x="7671563" y="1571151"/>
              <a:ext cx="1751682" cy="1687818"/>
            </a:xfrm>
            <a:prstGeom prst="ellipse">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2" name="Picture 31">
              <a:hlinkClick r:id="rId21" action="ppaction://hlinksldjump"/>
            </p:cNvPr>
            <p:cNvPicPr>
              <a:picLocks noChangeAspect="1"/>
            </p:cNvPicPr>
            <p:nvPr/>
          </p:nvPicPr>
          <p:blipFill rotWithShape="1">
            <a:blip r:embed="rId22"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50341" t="39192" r="22032" b="34371"/>
            <a:stretch/>
          </p:blipFill>
          <p:spPr>
            <a:xfrm rot="5400000" flipH="1">
              <a:off x="8106438" y="1860344"/>
              <a:ext cx="945515" cy="1106856"/>
            </a:xfrm>
            <a:prstGeom prst="rect">
              <a:avLst/>
            </a:prstGeom>
          </p:spPr>
        </p:pic>
      </p:grpSp>
      <p:grpSp>
        <p:nvGrpSpPr>
          <p:cNvPr id="12" name="Group 11"/>
          <p:cNvGrpSpPr/>
          <p:nvPr>
            <p:custDataLst>
              <p:tags r:id="rId11"/>
            </p:custDataLst>
          </p:nvPr>
        </p:nvGrpSpPr>
        <p:grpSpPr>
          <a:xfrm>
            <a:off x="10003349" y="1540615"/>
            <a:ext cx="1751682" cy="1687818"/>
            <a:chOff x="10003349" y="1540615"/>
            <a:chExt cx="1751682" cy="1687818"/>
          </a:xfrm>
        </p:grpSpPr>
        <p:sp>
          <p:nvSpPr>
            <p:cNvPr id="5" name="Oval 4"/>
            <p:cNvSpPr/>
            <p:nvPr/>
          </p:nvSpPr>
          <p:spPr>
            <a:xfrm>
              <a:off x="10003349" y="1540615"/>
              <a:ext cx="1751682" cy="168781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3" name="Picture 32">
              <a:hlinkClick r:id="" action="ppaction://noaction"/>
            </p:cNvPr>
            <p:cNvPicPr>
              <a:picLocks noChangeAspect="1"/>
            </p:cNvPicPr>
            <p:nvPr/>
          </p:nvPicPr>
          <p:blipFill rotWithShape="1">
            <a:blip r:embed="rId22"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48695" t="79040" r="28939" b="6771"/>
            <a:stretch/>
          </p:blipFill>
          <p:spPr>
            <a:xfrm rot="16200000">
              <a:off x="10171874" y="1926014"/>
              <a:ext cx="1330895" cy="1032962"/>
            </a:xfrm>
            <a:prstGeom prst="rect">
              <a:avLst/>
            </a:prstGeom>
          </p:spPr>
        </p:pic>
      </p:grpSp>
      <p:sp>
        <p:nvSpPr>
          <p:cNvPr id="34" name="Rectangle 33"/>
          <p:cNvSpPr/>
          <p:nvPr>
            <p:custDataLst>
              <p:tags r:id="rId12"/>
            </p:custDataLst>
          </p:nvPr>
        </p:nvSpPr>
        <p:spPr>
          <a:xfrm>
            <a:off x="9758504" y="3391890"/>
            <a:ext cx="2645136" cy="338554"/>
          </a:xfrm>
          <a:prstGeom prst="rect">
            <a:avLst/>
          </a:prstGeom>
        </p:spPr>
        <p:txBody>
          <a:bodyPr wrap="square">
            <a:spAutoFit/>
          </a:bodyPr>
          <a:lstStyle/>
          <a:p>
            <a:pPr marL="24553" marR="230288">
              <a:spcBef>
                <a:spcPts val="820"/>
              </a:spcBef>
            </a:pPr>
            <a:r>
              <a:rPr lang="fr-CA" sz="1600" b="1">
                <a:solidFill>
                  <a:srgbClr val="EA222B"/>
                </a:solidFill>
                <a:latin typeface="Arial"/>
                <a:cs typeface="Arial"/>
              </a:rPr>
              <a:t>Accélérants tactiques</a:t>
            </a:r>
          </a:p>
        </p:txBody>
      </p:sp>
      <p:sp>
        <p:nvSpPr>
          <p:cNvPr id="11" name="TextBox 10"/>
          <p:cNvSpPr txBox="1"/>
          <p:nvPr>
            <p:custDataLst>
              <p:tags r:id="rId13"/>
            </p:custDataLst>
          </p:nvPr>
        </p:nvSpPr>
        <p:spPr>
          <a:xfrm>
            <a:off x="633736" y="5217442"/>
            <a:ext cx="11418564" cy="923330"/>
          </a:xfrm>
          <a:prstGeom prst="rect">
            <a:avLst/>
          </a:prstGeom>
          <a:noFill/>
        </p:spPr>
        <p:txBody>
          <a:bodyPr wrap="square" rtlCol="0">
            <a:spAutoFit/>
          </a:bodyPr>
          <a:lstStyle/>
          <a:p>
            <a:pPr algn="ctr"/>
            <a:r>
              <a:rPr lang="fr-CA" b="1" dirty="0"/>
              <a:t>Le guide comprend un modèle de questionnaire sur l’effectif pour vous aider à mieux comprendre la composition de vos équipes, de même qu’un </a:t>
            </a:r>
            <a:r>
              <a:rPr lang="fr-CA" b="1" dirty="0">
                <a:hlinkClick r:id="rId23" action="ppaction://hlinkfile"/>
              </a:rPr>
              <a:t>outil d’évaluation de la maturité du GC </a:t>
            </a:r>
            <a:r>
              <a:rPr lang="fr-CA" b="1" dirty="0"/>
              <a:t>qui vous guidera pas à pas tout au long d’un modèle de maturité. </a:t>
            </a:r>
          </a:p>
        </p:txBody>
      </p:sp>
    </p:spTree>
    <p:extLst>
      <p:ext uri="{BB962C8B-B14F-4D97-AF65-F5344CB8AC3E}">
        <p14:creationId xmlns:p14="http://schemas.microsoft.com/office/powerpoint/2010/main" val="913784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fr-CA" dirty="0"/>
              <a:t>Application d'évaluation et de planification des espaces immobiliers</a:t>
            </a:r>
            <a:endParaRPr lang="en-CA"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029828832"/>
              </p:ext>
            </p:extLst>
          </p:nvPr>
        </p:nvGraphicFramePr>
        <p:xfrm>
          <a:off x="8552605" y="1385888"/>
          <a:ext cx="3288099" cy="6581775"/>
        </p:xfrm>
        <a:graphic>
          <a:graphicData uri="http://schemas.openxmlformats.org/drawingml/2006/table">
            <a:tbl>
              <a:tblPr/>
              <a:tblGrid>
                <a:gridCol w="3288099">
                  <a:extLst>
                    <a:ext uri="{9D8B030D-6E8A-4147-A177-3AD203B41FA5}">
                      <a16:colId xmlns:a16="http://schemas.microsoft.com/office/drawing/2014/main" val="20000"/>
                    </a:ext>
                  </a:extLst>
                </a:gridCol>
              </a:tblGrid>
              <a:tr h="4400738">
                <a:tc>
                  <a:txBody>
                    <a:bodyPr/>
                    <a:lstStyle/>
                    <a:p>
                      <a:pPr marL="0" indent="0" algn="l" fontAlgn="t">
                        <a:buFont typeface="Arial" panose="020B0604020202020204" pitchFamily="34" charset="0"/>
                        <a:buNone/>
                      </a:pPr>
                      <a:endParaRPr lang="en-CA" sz="1200" b="0" i="0" u="none" strike="noStrike" baseline="0" dirty="0">
                        <a:solidFill>
                          <a:srgbClr val="000000"/>
                        </a:solidFill>
                        <a:effectLst/>
                        <a:latin typeface="Arial" panose="020B0604020202020204" pitchFamily="34" charset="0"/>
                        <a:cs typeface="Arial" panose="020B0604020202020204" pitchFamily="34" charset="0"/>
                      </a:endParaRPr>
                    </a:p>
                    <a:p>
                      <a:pPr marL="171450" indent="-171450" algn="l" fontAlgn="t">
                        <a:buFont typeface="Arial" panose="020B0604020202020204" pitchFamily="34" charset="0"/>
                        <a:buChar char="•"/>
                      </a:pPr>
                      <a:r>
                        <a:rPr lang="fr-CA" sz="1200" b="0" i="0" u="none" strike="noStrike" baseline="0" dirty="0">
                          <a:solidFill>
                            <a:srgbClr val="000000"/>
                          </a:solidFill>
                          <a:effectLst/>
                          <a:latin typeface="Arial" panose="020B0604020202020204" pitchFamily="34" charset="0"/>
                          <a:cs typeface="Arial" panose="020B0604020202020204" pitchFamily="34" charset="0"/>
                        </a:rPr>
                        <a:t>Dans cet exemple, (scénario 1) 940 ETP sont répartis en fonction de leur mobilité externe.</a:t>
                      </a:r>
                    </a:p>
                    <a:p>
                      <a:pPr marL="171450" indent="-171450" algn="l" fontAlgn="t">
                        <a:buFont typeface="Arial" panose="020B0604020202020204" pitchFamily="34" charset="0"/>
                        <a:buChar char="•"/>
                      </a:pPr>
                      <a:endParaRPr lang="fr-CA" sz="1200" b="0" i="0" u="none" strike="noStrike" baseline="0" dirty="0">
                        <a:solidFill>
                          <a:srgbClr val="000000"/>
                        </a:solidFill>
                        <a:effectLst/>
                        <a:latin typeface="Arial" panose="020B0604020202020204" pitchFamily="34" charset="0"/>
                        <a:cs typeface="Arial" panose="020B0604020202020204" pitchFamily="34" charset="0"/>
                      </a:endParaRPr>
                    </a:p>
                    <a:p>
                      <a:pPr marL="171450" indent="-171450" algn="l" fontAlgn="t">
                        <a:buFont typeface="Arial" panose="020B0604020202020204" pitchFamily="34" charset="0"/>
                        <a:buChar char="•"/>
                      </a:pPr>
                      <a:r>
                        <a:rPr lang="fr-CA" sz="1200" b="0" i="0" u="none" strike="noStrike" baseline="0" dirty="0">
                          <a:solidFill>
                            <a:srgbClr val="000000"/>
                          </a:solidFill>
                          <a:effectLst/>
                          <a:latin typeface="Arial" panose="020B0604020202020204" pitchFamily="34" charset="0"/>
                          <a:cs typeface="Arial" panose="020B0604020202020204" pitchFamily="34" charset="0"/>
                        </a:rPr>
                        <a:t>Les pourcentages de ce tableau sont renseignés de manière à représenter un taux de mobilité externe moyen-élevé de 70 % de la répartition de la population, sur la base des pourcentages suivants                                        ( 0 / 1 / 2 / 3 / 4 / 5 jours)             </a:t>
                      </a:r>
                    </a:p>
                    <a:p>
                      <a:pPr marL="171450" indent="-171450" algn="l" fontAlgn="t">
                        <a:buFont typeface="Arial" panose="020B0604020202020204" pitchFamily="34" charset="0"/>
                        <a:buChar char="•"/>
                      </a:pPr>
                      <a:r>
                        <a:rPr lang="fr-CA" sz="1200" b="0" i="0" u="none" strike="noStrike" baseline="0" dirty="0">
                          <a:solidFill>
                            <a:srgbClr val="000000"/>
                          </a:solidFill>
                          <a:effectLst/>
                          <a:latin typeface="Arial" panose="020B0604020202020204" pitchFamily="34" charset="0"/>
                          <a:cs typeface="Arial" panose="020B0604020202020204" pitchFamily="34" charset="0"/>
                        </a:rPr>
                        <a:t>(7% / 7% / 15% / 15% / 30% / 30%)</a:t>
                      </a:r>
                    </a:p>
                    <a:p>
                      <a:pPr marL="171450" indent="-171450" algn="l" fontAlgn="t">
                        <a:buFont typeface="Arial" panose="020B0604020202020204" pitchFamily="34" charset="0"/>
                        <a:buChar char="•"/>
                      </a:pPr>
                      <a:endParaRPr lang="fr-CA" sz="1200" b="0" i="0" u="none" strike="noStrike" baseline="0" dirty="0">
                        <a:solidFill>
                          <a:srgbClr val="000000"/>
                        </a:solidFill>
                        <a:effectLst/>
                        <a:latin typeface="Arial" panose="020B0604020202020204" pitchFamily="34" charset="0"/>
                        <a:cs typeface="Arial" panose="020B0604020202020204" pitchFamily="34" charset="0"/>
                      </a:endParaRPr>
                    </a:p>
                    <a:p>
                      <a:pPr marL="171450" indent="-171450" algn="l" fontAlgn="t">
                        <a:buFont typeface="Arial" panose="020B0604020202020204" pitchFamily="34" charset="0"/>
                        <a:buChar char="•"/>
                      </a:pPr>
                      <a:r>
                        <a:rPr lang="fr-CA" sz="1200" b="0" i="0" u="none" strike="noStrike" baseline="0" dirty="0">
                          <a:solidFill>
                            <a:srgbClr val="000000"/>
                          </a:solidFill>
                          <a:effectLst/>
                          <a:latin typeface="Arial" panose="020B0604020202020204" pitchFamily="34" charset="0"/>
                          <a:cs typeface="Arial" panose="020B0604020202020204" pitchFamily="34" charset="0"/>
                        </a:rPr>
                        <a:t>Avec cela, le nombre total minimum d'occupants sur le lieu de travail serait de 272 (par semaine). </a:t>
                      </a:r>
                    </a:p>
                    <a:p>
                      <a:pPr marL="171450" indent="-171450" algn="l" fontAlgn="t">
                        <a:buFont typeface="Arial" panose="020B0604020202020204" pitchFamily="34" charset="0"/>
                        <a:buChar char="•"/>
                      </a:pPr>
                      <a:endParaRPr lang="fr-CA" sz="1200" b="0" i="0" u="none" strike="noStrike" baseline="0" dirty="0">
                        <a:solidFill>
                          <a:srgbClr val="000000"/>
                        </a:solidFill>
                        <a:effectLst/>
                        <a:latin typeface="Arial" panose="020B0604020202020204" pitchFamily="34" charset="0"/>
                        <a:cs typeface="Arial" panose="020B0604020202020204" pitchFamily="34" charset="0"/>
                      </a:endParaRPr>
                    </a:p>
                    <a:p>
                      <a:pPr marL="171450" indent="-171450" algn="l" fontAlgn="t">
                        <a:buFont typeface="Arial" panose="020B0604020202020204" pitchFamily="34" charset="0"/>
                        <a:buChar char="•"/>
                      </a:pPr>
                      <a:r>
                        <a:rPr lang="fr-CA" sz="1200" b="0" i="0" u="none" strike="noStrike" baseline="0" dirty="0">
                          <a:solidFill>
                            <a:srgbClr val="000000"/>
                          </a:solidFill>
                          <a:effectLst/>
                          <a:latin typeface="Arial" panose="020B0604020202020204" pitchFamily="34" charset="0"/>
                          <a:cs typeface="Arial" panose="020B0604020202020204" pitchFamily="34" charset="0"/>
                        </a:rPr>
                        <a:t>En tenant compte de l'atténuation des risques et des changements en matière de mobilité, de personnel et de périodes de pointe tout au long d'une occupation moyenne (5 ans), nous pouvons recommander une limite suggérée d'allocation d'espace calculée avec 606 occupants</a:t>
                      </a:r>
                      <a:r>
                        <a:rPr lang="en-CA" sz="1200" b="0" i="0" u="none" strike="noStrike" baseline="0" dirty="0">
                          <a:solidFill>
                            <a:schemeClr val="accent2"/>
                          </a:solidFill>
                          <a:effectLst/>
                          <a:latin typeface="Arial" panose="020B0604020202020204" pitchFamily="34" charset="0"/>
                          <a:cs typeface="Arial" panose="020B0604020202020204" pitchFamily="34" charset="0"/>
                        </a:rPr>
                        <a:t>.</a:t>
                      </a:r>
                      <a:endParaRPr lang="en-US" sz="1200" dirty="0">
                        <a:solidFill>
                          <a:schemeClr val="accent2"/>
                        </a:solidFill>
                        <a:latin typeface="Arial" panose="020B0604020202020204" pitchFamily="34" charset="0"/>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n-CA" sz="1400" dirty="0">
                        <a:solidFill>
                          <a:srgbClr val="000000"/>
                        </a:solidFill>
                        <a:latin typeface="Arial" panose="020B0604020202020204" pitchFamily="34" charset="0"/>
                        <a:cs typeface="Arial" panose="020B0604020202020204" pitchFamily="34" charset="0"/>
                      </a:endParaRPr>
                    </a:p>
                    <a:p>
                      <a:pPr marL="0" indent="0" algn="l" fontAlgn="t">
                        <a:buFont typeface="Arial" panose="020B0604020202020204" pitchFamily="34" charset="0"/>
                        <a:buNone/>
                      </a:pPr>
                      <a:endParaRPr lang="en-US" sz="1400" b="0" i="0" u="none" strike="noStrike" baseline="0" dirty="0">
                        <a:solidFill>
                          <a:srgbClr val="000000"/>
                        </a:solidFill>
                        <a:effectLst/>
                        <a:latin typeface="Arial" panose="020B0604020202020204" pitchFamily="34" charset="0"/>
                        <a:cs typeface="Arial" panose="020B0604020202020204" pitchFamily="34" charset="0"/>
                      </a:endParaRPr>
                    </a:p>
                    <a:p>
                      <a:pPr marL="0" indent="0" algn="l" fontAlgn="t">
                        <a:buFont typeface="Arial" panose="020B0604020202020204" pitchFamily="34" charset="0"/>
                        <a:buNone/>
                      </a:pPr>
                      <a:endParaRPr lang="en-US" sz="1400" b="0" i="0" u="none" strike="noStrike" baseline="0" dirty="0">
                        <a:solidFill>
                          <a:srgbClr val="000000"/>
                        </a:solidFill>
                        <a:effectLst/>
                        <a:latin typeface="Arial" panose="020B0604020202020204" pitchFamily="34" charset="0"/>
                        <a:cs typeface="Arial" panose="020B0604020202020204" pitchFamily="34" charset="0"/>
                      </a:endParaRPr>
                    </a:p>
                    <a:p>
                      <a:pPr marL="0" indent="0" algn="l" fontAlgn="t">
                        <a:buFont typeface="Arial" panose="020B0604020202020204" pitchFamily="34" charset="0"/>
                        <a:buNone/>
                      </a:pPr>
                      <a:endParaRPr lang="en-US" sz="1400" b="0" i="0" u="none" strike="noStrike" baseline="0" dirty="0">
                        <a:solidFill>
                          <a:srgbClr val="000000"/>
                        </a:solidFill>
                        <a:effectLst/>
                        <a:latin typeface="Arial" panose="020B0604020202020204" pitchFamily="34" charset="0"/>
                        <a:cs typeface="Arial" panose="020B0604020202020204" pitchFamily="34" charset="0"/>
                      </a:endParaRPr>
                    </a:p>
                    <a:p>
                      <a:pPr marL="0" indent="0" algn="l" fontAlgn="t">
                        <a:buFont typeface="Arial" panose="020B0604020202020204" pitchFamily="34" charset="0"/>
                        <a:buNone/>
                      </a:pPr>
                      <a:endParaRPr lang="en-CA" sz="1400" b="0" i="0" u="none" strike="noStrike" baseline="0" dirty="0">
                        <a:solidFill>
                          <a:srgbClr val="000000"/>
                        </a:solidFill>
                        <a:effectLst/>
                        <a:latin typeface="Arial" panose="020B0604020202020204" pitchFamily="34" charset="0"/>
                        <a:cs typeface="Arial" panose="020B0604020202020204" pitchFamily="34" charset="0"/>
                      </a:endParaRPr>
                    </a:p>
                    <a:p>
                      <a:pPr marL="171450" indent="-171450" algn="l" fontAlgn="t">
                        <a:buFont typeface="Arial" panose="020B0604020202020204" pitchFamily="34" charset="0"/>
                        <a:buChar char="•"/>
                      </a:pPr>
                      <a:endParaRPr lang="en-CA" sz="1400" b="0" i="0" u="none" strike="noStrike" baseline="0" dirty="0">
                        <a:solidFill>
                          <a:srgbClr val="000000"/>
                        </a:solidFill>
                        <a:effectLst/>
                        <a:latin typeface="Arial" panose="020B0604020202020204" pitchFamily="34" charset="0"/>
                        <a:cs typeface="Arial" panose="020B0604020202020204" pitchFamily="34" charset="0"/>
                      </a:endParaRPr>
                    </a:p>
                    <a:p>
                      <a:pPr marL="0" indent="0" algn="l" fontAlgn="t">
                        <a:buFont typeface="Arial" panose="020B0604020202020204" pitchFamily="34" charset="0"/>
                        <a:buNone/>
                      </a:pPr>
                      <a:br>
                        <a:rPr lang="en-CA" sz="1400" b="0" i="0" u="none" strike="noStrike" dirty="0">
                          <a:solidFill>
                            <a:srgbClr val="000000"/>
                          </a:solidFill>
                          <a:effectLst/>
                          <a:latin typeface="Arial" panose="020B0604020202020204" pitchFamily="34" charset="0"/>
                          <a:cs typeface="Arial" panose="020B0604020202020204" pitchFamily="34" charset="0"/>
                        </a:rPr>
                      </a:br>
                      <a:br>
                        <a:rPr lang="en-CA" sz="1400" b="0" i="0" u="none" strike="noStrike" dirty="0">
                          <a:solidFill>
                            <a:srgbClr val="000000"/>
                          </a:solidFill>
                          <a:effectLst/>
                          <a:latin typeface="Arial" panose="020B0604020202020204" pitchFamily="34" charset="0"/>
                          <a:cs typeface="Arial" panose="020B0604020202020204" pitchFamily="34" charset="0"/>
                        </a:rPr>
                      </a:br>
                      <a:endParaRPr lang="en-CA"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a:noFill/>
                    </a:lnL>
                    <a:lnR>
                      <a:noFill/>
                    </a:lnR>
                    <a:lnT>
                      <a:noFill/>
                    </a:lnT>
                    <a:lnB>
                      <a:noFill/>
                    </a:lnB>
                  </a:tcPr>
                </a:tc>
                <a:extLst>
                  <a:ext uri="{0D108BD9-81ED-4DB2-BD59-A6C34878D82A}">
                    <a16:rowId xmlns:a16="http://schemas.microsoft.com/office/drawing/2014/main" val="10000"/>
                  </a:ext>
                </a:extLst>
              </a:tr>
              <a:tr h="159853">
                <a:tc>
                  <a:txBody>
                    <a:bodyPr/>
                    <a:lstStyle/>
                    <a:p>
                      <a:pPr marL="0" indent="0" algn="l" fontAlgn="t">
                        <a:buFont typeface="Arial" panose="020B0604020202020204" pitchFamily="34" charset="0"/>
                        <a:buNone/>
                      </a:pPr>
                      <a:endParaRPr lang="en-CA"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a:noFill/>
                    </a:lnL>
                    <a:lnR>
                      <a:noFill/>
                    </a:lnR>
                    <a:lnT>
                      <a:noFill/>
                    </a:lnT>
                    <a:lnB>
                      <a:noFill/>
                    </a:lnB>
                  </a:tcPr>
                </a:tc>
                <a:extLst>
                  <a:ext uri="{0D108BD9-81ED-4DB2-BD59-A6C34878D82A}">
                    <a16:rowId xmlns:a16="http://schemas.microsoft.com/office/drawing/2014/main" val="10001"/>
                  </a:ext>
                </a:extLst>
              </a:tr>
              <a:tr h="159853">
                <a:tc>
                  <a:txBody>
                    <a:bodyPr/>
                    <a:lstStyle/>
                    <a:p>
                      <a:pPr marL="171450" indent="-171450" algn="l" fontAlgn="t">
                        <a:buFont typeface="Arial" panose="020B0604020202020204" pitchFamily="34" charset="0"/>
                        <a:buChar char="•"/>
                      </a:pPr>
                      <a:endParaRPr lang="en-CA"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a:noFill/>
                    </a:lnL>
                    <a:lnR>
                      <a:noFill/>
                    </a:lnR>
                    <a:lnT>
                      <a:noFill/>
                    </a:lnT>
                    <a:lnB>
                      <a:noFill/>
                    </a:lnB>
                  </a:tcPr>
                </a:tc>
                <a:extLst>
                  <a:ext uri="{0D108BD9-81ED-4DB2-BD59-A6C34878D82A}">
                    <a16:rowId xmlns:a16="http://schemas.microsoft.com/office/drawing/2014/main" val="10002"/>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60" y="1385888"/>
            <a:ext cx="7833223" cy="4487627"/>
          </a:xfrm>
          <a:prstGeom prst="rect">
            <a:avLst/>
          </a:prstGeom>
        </p:spPr>
      </p:pic>
    </p:spTree>
    <p:extLst>
      <p:ext uri="{BB962C8B-B14F-4D97-AF65-F5344CB8AC3E}">
        <p14:creationId xmlns:p14="http://schemas.microsoft.com/office/powerpoint/2010/main" val="2328788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custDataLst>
              <p:tags r:id="rId1"/>
            </p:custDataLst>
          </p:nvPr>
        </p:nvSpPr>
        <p:spPr/>
        <p:txBody>
          <a:bodyPr/>
          <a:lstStyle/>
          <a:p>
            <a:r>
              <a:rPr lang="fr-CA"/>
              <a:t>Comment utiliser le présent modèle</a:t>
            </a:r>
          </a:p>
        </p:txBody>
      </p:sp>
      <p:sp>
        <p:nvSpPr>
          <p:cNvPr id="8" name="TextBox 7"/>
          <p:cNvSpPr txBox="1"/>
          <p:nvPr>
            <p:custDataLst>
              <p:tags r:id="rId2"/>
            </p:custDataLst>
          </p:nvPr>
        </p:nvSpPr>
        <p:spPr>
          <a:xfrm>
            <a:off x="508759" y="1644604"/>
            <a:ext cx="11006345" cy="4431983"/>
          </a:xfrm>
          <a:prstGeom prst="rect">
            <a:avLst/>
          </a:prstGeom>
          <a:noFill/>
        </p:spPr>
        <p:txBody>
          <a:bodyPr wrap="square" rtlCol="0">
            <a:spAutoFit/>
          </a:bodyPr>
          <a:lstStyle/>
          <a:p>
            <a:r>
              <a:rPr lang="fr-CA" b="1" dirty="0">
                <a:solidFill>
                  <a:srgbClr val="4CB6A0"/>
                </a:solidFill>
              </a:rPr>
              <a:t>Généralités</a:t>
            </a:r>
          </a:p>
          <a:p>
            <a:pPr marL="342900" indent="-342900">
              <a:buFont typeface="Arial" panose="020B0604020202020204" pitchFamily="34" charset="0"/>
              <a:buChar char="•"/>
            </a:pPr>
            <a:r>
              <a:rPr lang="fr-CA" dirty="0">
                <a:solidFill>
                  <a:srgbClr val="000000"/>
                </a:solidFill>
              </a:rPr>
              <a:t>Cette présentation est divisée en sections.</a:t>
            </a:r>
          </a:p>
          <a:p>
            <a:pPr marL="342900" indent="-342900">
              <a:buFont typeface="Arial" panose="020B0604020202020204" pitchFamily="34" charset="0"/>
              <a:buChar char="•"/>
            </a:pPr>
            <a:r>
              <a:rPr lang="fr-CA" dirty="0">
                <a:solidFill>
                  <a:srgbClr val="000000"/>
                </a:solidFill>
              </a:rPr>
              <a:t>Remarque : La diapositive d’instructions est CACHÉE et NE S’AFFICHERA PAS en mode présentation (sauf si vous commencez la présentation par cette diapositive).</a:t>
            </a:r>
          </a:p>
          <a:p>
            <a:endParaRPr lang="en-US" dirty="0">
              <a:solidFill>
                <a:srgbClr val="000000"/>
              </a:solidFill>
            </a:endParaRPr>
          </a:p>
          <a:p>
            <a:r>
              <a:rPr lang="fr-CA" b="1" dirty="0">
                <a:solidFill>
                  <a:srgbClr val="4CB6A0"/>
                </a:solidFill>
              </a:rPr>
              <a:t>Instructions</a:t>
            </a:r>
          </a:p>
          <a:p>
            <a:pPr marL="342900" indent="-342900">
              <a:buFont typeface="+mj-lt"/>
              <a:buAutoNum type="arabicPeriod"/>
            </a:pPr>
            <a:r>
              <a:rPr lang="fr-CA" dirty="0">
                <a:solidFill>
                  <a:srgbClr val="000000"/>
                </a:solidFill>
              </a:rPr>
              <a:t>Cliquez sur </a:t>
            </a:r>
            <a:r>
              <a:rPr lang="fr-CA" u="sng" dirty="0">
                <a:solidFill>
                  <a:srgbClr val="000000"/>
                </a:solidFill>
              </a:rPr>
              <a:t>Enregistrer sous</a:t>
            </a:r>
            <a:r>
              <a:rPr lang="fr-CA" dirty="0">
                <a:solidFill>
                  <a:srgbClr val="000000"/>
                </a:solidFill>
              </a:rPr>
              <a:t> avant de commencer.</a:t>
            </a:r>
          </a:p>
          <a:p>
            <a:pPr marL="342900" indent="-342900">
              <a:buFont typeface="+mj-lt"/>
              <a:buAutoNum type="arabicPeriod"/>
            </a:pPr>
            <a:r>
              <a:rPr lang="fr-CA" dirty="0">
                <a:solidFill>
                  <a:srgbClr val="000000"/>
                </a:solidFill>
              </a:rPr>
              <a:t>En fonction de votre public, </a:t>
            </a:r>
            <a:r>
              <a:rPr lang="fr-CA" u="sng" dirty="0">
                <a:solidFill>
                  <a:srgbClr val="000000"/>
                </a:solidFill>
              </a:rPr>
              <a:t>EXAMINEZ et SUPPRIMEZ les sections qui NE sont PAS nécessaires</a:t>
            </a:r>
            <a:r>
              <a:rPr lang="fr-CA" dirty="0">
                <a:solidFill>
                  <a:srgbClr val="000000"/>
                </a:solidFill>
              </a:rPr>
              <a:t>.</a:t>
            </a:r>
          </a:p>
          <a:p>
            <a:pPr marL="800100" lvl="1" indent="-342900">
              <a:buFont typeface="Wingdings" panose="05000000000000000000" pitchFamily="2" charset="2"/>
              <a:buChar char="Ø"/>
            </a:pPr>
            <a:r>
              <a:rPr lang="fr-CA" sz="1600" dirty="0">
                <a:solidFill>
                  <a:srgbClr val="000000">
                    <a:lumMod val="50000"/>
                    <a:lumOff val="50000"/>
                  </a:srgbClr>
                </a:solidFill>
              </a:rPr>
              <a:t>Pour supprimer une section, cliquez sur la section avec le bouton droit de la souris et sélectionnez « Supprimer la section et les diapositives ».</a:t>
            </a:r>
          </a:p>
          <a:p>
            <a:pPr marL="342900" indent="-342900">
              <a:buFont typeface="+mj-lt"/>
              <a:buAutoNum type="arabicPeriod"/>
            </a:pPr>
            <a:r>
              <a:rPr lang="fr-CA" dirty="0">
                <a:solidFill>
                  <a:srgbClr val="000000"/>
                </a:solidFill>
              </a:rPr>
              <a:t>Modifiez la </a:t>
            </a:r>
            <a:r>
              <a:rPr lang="fr-CA" u="sng" dirty="0">
                <a:solidFill>
                  <a:srgbClr val="000000"/>
                </a:solidFill>
              </a:rPr>
              <a:t>diapositive titre</a:t>
            </a:r>
            <a:r>
              <a:rPr lang="fr-CA" dirty="0">
                <a:solidFill>
                  <a:srgbClr val="000000"/>
                </a:solidFill>
              </a:rPr>
              <a:t> selon votre public : </a:t>
            </a:r>
          </a:p>
          <a:p>
            <a:pPr marL="800100" lvl="1" indent="-342900">
              <a:buFont typeface="Wingdings" panose="05000000000000000000" pitchFamily="2" charset="2"/>
              <a:buChar char="Ø"/>
            </a:pPr>
            <a:r>
              <a:rPr lang="fr-CA" sz="1600" dirty="0">
                <a:solidFill>
                  <a:srgbClr val="000000">
                    <a:lumMod val="50000"/>
                    <a:lumOff val="50000"/>
                  </a:srgbClr>
                </a:solidFill>
              </a:rPr>
              <a:t>P. ex. Gérer le changement dans le cadre d’un projet de modernisation du milieu de travail, Mener le changement, etc.</a:t>
            </a:r>
          </a:p>
          <a:p>
            <a:pPr marL="342900" indent="-342900">
              <a:buFont typeface="+mj-lt"/>
              <a:buAutoNum type="arabicPeriod"/>
            </a:pPr>
            <a:r>
              <a:rPr lang="fr-CA" dirty="0">
                <a:solidFill>
                  <a:srgbClr val="000000"/>
                </a:solidFill>
              </a:rPr>
              <a:t>Modifiez la diapositive </a:t>
            </a:r>
            <a:r>
              <a:rPr lang="fr-CA" b="1" dirty="0">
                <a:solidFill>
                  <a:srgbClr val="000000"/>
                </a:solidFill>
              </a:rPr>
              <a:t>Aperçu</a:t>
            </a:r>
            <a:r>
              <a:rPr lang="fr-CA" dirty="0">
                <a:solidFill>
                  <a:srgbClr val="000000"/>
                </a:solidFill>
              </a:rPr>
              <a:t> en fonction des sections que vous avez choisi de conserver.</a:t>
            </a:r>
          </a:p>
          <a:p>
            <a:pPr marL="342900" indent="-342900">
              <a:buFont typeface="+mj-lt"/>
              <a:buAutoNum type="arabicPeriod"/>
            </a:pPr>
            <a:r>
              <a:rPr lang="fr-CA" dirty="0">
                <a:solidFill>
                  <a:srgbClr val="000000"/>
                </a:solidFill>
              </a:rPr>
              <a:t>Modifiez la diapositive </a:t>
            </a:r>
            <a:r>
              <a:rPr lang="fr-CA" b="1" dirty="0">
                <a:solidFill>
                  <a:srgbClr val="000000"/>
                </a:solidFill>
              </a:rPr>
              <a:t>Merci</a:t>
            </a:r>
            <a:r>
              <a:rPr lang="fr-CA" dirty="0">
                <a:solidFill>
                  <a:srgbClr val="000000"/>
                </a:solidFill>
              </a:rPr>
              <a:t> en y inscrivant les noms appropriés.</a:t>
            </a:r>
          </a:p>
          <a:p>
            <a:pPr marL="342900" indent="-342900">
              <a:buFont typeface="+mj-lt"/>
              <a:buAutoNum type="arabicPeriod"/>
            </a:pPr>
            <a:r>
              <a:rPr lang="fr-CA" dirty="0">
                <a:solidFill>
                  <a:srgbClr val="000000"/>
                </a:solidFill>
              </a:rPr>
              <a:t>Utilisez le </a:t>
            </a:r>
            <a:r>
              <a:rPr lang="fr-CA" b="1" dirty="0">
                <a:solidFill>
                  <a:srgbClr val="000000"/>
                </a:solidFill>
              </a:rPr>
              <a:t>document Word d’accompagnement</a:t>
            </a:r>
            <a:r>
              <a:rPr lang="fr-CA" dirty="0">
                <a:solidFill>
                  <a:srgbClr val="000000"/>
                </a:solidFill>
              </a:rPr>
              <a:t> pour prendre des notes sur chaque diapositive (n’oubliez pas de supprimer les sections qui NE sont PAS nécessaires pour votre public).</a:t>
            </a:r>
          </a:p>
        </p:txBody>
      </p:sp>
      <p:sp>
        <p:nvSpPr>
          <p:cNvPr id="4" name="TextBox 3"/>
          <p:cNvSpPr txBox="1"/>
          <p:nvPr/>
        </p:nvSpPr>
        <p:spPr>
          <a:xfrm>
            <a:off x="6883817" y="990373"/>
            <a:ext cx="4754002" cy="919401"/>
          </a:xfrm>
          <a:prstGeom prst="roundRect">
            <a:avLst/>
          </a:prstGeom>
          <a:solidFill>
            <a:schemeClr val="accent4"/>
          </a:solidFill>
        </p:spPr>
        <p:txBody>
          <a:bodyPr wrap="square" rtlCol="0">
            <a:spAutoFit/>
          </a:bodyPr>
          <a:lstStyle/>
          <a:p>
            <a:r>
              <a:rPr lang="fr-CA" sz="1600" dirty="0">
                <a:solidFill>
                  <a:srgbClr val="000000"/>
                </a:solidFill>
              </a:rPr>
              <a:t>Ceci est un répertoire à jour de diapos pour supporter la création de présentations. Ce n'est </a:t>
            </a:r>
            <a:r>
              <a:rPr lang="fr-CA" sz="1600" u="sng" dirty="0">
                <a:solidFill>
                  <a:srgbClr val="000000"/>
                </a:solidFill>
              </a:rPr>
              <a:t>pas</a:t>
            </a:r>
            <a:r>
              <a:rPr lang="fr-CA" sz="1600" dirty="0">
                <a:solidFill>
                  <a:srgbClr val="000000"/>
                </a:solidFill>
              </a:rPr>
              <a:t> une présentation à partager aux clients.</a:t>
            </a:r>
          </a:p>
        </p:txBody>
      </p:sp>
    </p:spTree>
    <p:extLst>
      <p:ext uri="{BB962C8B-B14F-4D97-AF65-F5344CB8AC3E}">
        <p14:creationId xmlns:p14="http://schemas.microsoft.com/office/powerpoint/2010/main" val="3323234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552" y="2982685"/>
            <a:ext cx="7352619" cy="2601685"/>
          </a:xfrm>
        </p:spPr>
        <p:txBody>
          <a:bodyPr>
            <a:noAutofit/>
          </a:bodyPr>
          <a:lstStyle/>
          <a:p>
            <a:r>
              <a:rPr lang="fr-CA" dirty="0">
                <a:solidFill>
                  <a:schemeClr val="accent2"/>
                </a:solidFill>
              </a:rPr>
              <a:t>Premières étapes</a:t>
            </a:r>
            <a:br>
              <a:rPr lang="fr-CA" dirty="0">
                <a:solidFill>
                  <a:schemeClr val="accent2"/>
                </a:solidFill>
              </a:rPr>
            </a:br>
            <a:r>
              <a:rPr lang="fr-CA" dirty="0">
                <a:solidFill>
                  <a:schemeClr val="accent2"/>
                </a:solidFill>
              </a:rPr>
              <a:t>de la planification d’un programme de modernisation</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1941051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89613" y="1857430"/>
            <a:ext cx="6238578" cy="2236510"/>
          </a:xfrm>
          <a:prstGeom prst="rect">
            <a:avLst/>
          </a:prstGeom>
        </p:spPr>
        <p:txBody>
          <a:bodyPr wrap="square">
            <a:spAutoFit/>
          </a:bodyPr>
          <a:lstStyle/>
          <a:p>
            <a:pPr marL="285750" indent="-285750">
              <a:spcAft>
                <a:spcPts val="800"/>
              </a:spcAft>
              <a:buFont typeface="Arial" panose="020B0604020202020204" pitchFamily="34" charset="0"/>
              <a:buChar char="•"/>
              <a:tabLst>
                <a:tab pos="457200" algn="l"/>
                <a:tab pos="589280" algn="l"/>
              </a:tabLst>
            </a:pPr>
            <a:r>
              <a:rPr lang="fr-CA" b="1" dirty="0">
                <a:cs typeface="Arial" panose="020B0604020202020204" pitchFamily="34" charset="0"/>
              </a:rPr>
              <a:t>Familiarisez-vous </a:t>
            </a:r>
            <a:r>
              <a:rPr lang="fr-CA" dirty="0">
                <a:cs typeface="Arial" panose="020B0604020202020204" pitchFamily="34" charset="0"/>
              </a:rPr>
              <a:t>avec la vision du Milieu de travail GC en visitant notre</a:t>
            </a:r>
            <a:r>
              <a:rPr lang="fr-CA" b="1" dirty="0">
                <a:cs typeface="Arial" panose="020B0604020202020204" pitchFamily="34" charset="0"/>
              </a:rPr>
              <a:t> </a:t>
            </a:r>
            <a:r>
              <a:rPr lang="fr-CA" dirty="0">
                <a:cs typeface="Arial" panose="020B0604020202020204" pitchFamily="34" charset="0"/>
                <a:hlinkClick r:id="rId3"/>
              </a:rPr>
              <a:t>page </a:t>
            </a:r>
            <a:r>
              <a:rPr lang="fr-CA" dirty="0" err="1">
                <a:cs typeface="Arial" panose="020B0604020202020204" pitchFamily="34" charset="0"/>
                <a:hlinkClick r:id="rId3"/>
              </a:rPr>
              <a:t>GCpedia</a:t>
            </a:r>
            <a:endParaRPr lang="fr-CA" dirty="0">
              <a:cs typeface="Arial" panose="020B0604020202020204" pitchFamily="34" charset="0"/>
            </a:endParaRPr>
          </a:p>
          <a:p>
            <a:pPr marL="285750" indent="-285750">
              <a:spcAft>
                <a:spcPts val="800"/>
              </a:spcAft>
              <a:buFont typeface="Arial" panose="020B0604020202020204" pitchFamily="34" charset="0"/>
              <a:buChar char="•"/>
              <a:tabLst>
                <a:tab pos="457200" algn="l"/>
                <a:tab pos="589280" algn="l"/>
              </a:tabLst>
            </a:pPr>
            <a:r>
              <a:rPr lang="en-US" dirty="0">
                <a:cs typeface="Arial" panose="020B0604020202020204" pitchFamily="34" charset="0"/>
              </a:rPr>
              <a:t>Le </a:t>
            </a:r>
            <a:r>
              <a:rPr lang="en-US" dirty="0" err="1">
                <a:cs typeface="Arial" panose="020B0604020202020204" pitchFamily="34" charset="0"/>
              </a:rPr>
              <a:t>voir</a:t>
            </a:r>
            <a:r>
              <a:rPr lang="en-US" dirty="0">
                <a:cs typeface="Arial" panose="020B0604020202020204" pitchFamily="34" charset="0"/>
              </a:rPr>
              <a:t> </a:t>
            </a:r>
            <a:r>
              <a:rPr lang="en-US" dirty="0" err="1">
                <a:cs typeface="Arial" panose="020B0604020202020204" pitchFamily="34" charset="0"/>
              </a:rPr>
              <a:t>est</a:t>
            </a:r>
            <a:r>
              <a:rPr lang="en-US" dirty="0">
                <a:cs typeface="Arial" panose="020B0604020202020204" pitchFamily="34" charset="0"/>
              </a:rPr>
              <a:t> le </a:t>
            </a:r>
            <a:r>
              <a:rPr lang="en-US" dirty="0" err="1">
                <a:cs typeface="Arial" panose="020B0604020202020204" pitchFamily="34" charset="0"/>
              </a:rPr>
              <a:t>croire</a:t>
            </a:r>
            <a:r>
              <a:rPr lang="en-US" dirty="0">
                <a:cs typeface="Arial" panose="020B0604020202020204" pitchFamily="34" charset="0"/>
              </a:rPr>
              <a:t>! </a:t>
            </a:r>
            <a:r>
              <a:rPr lang="en-US" dirty="0" err="1">
                <a:cs typeface="Arial" panose="020B0604020202020204" pitchFamily="34" charset="0"/>
              </a:rPr>
              <a:t>Réservez</a:t>
            </a:r>
            <a:r>
              <a:rPr lang="en-US" dirty="0">
                <a:cs typeface="Arial" panose="020B0604020202020204" pitchFamily="34" charset="0"/>
              </a:rPr>
              <a:t> </a:t>
            </a:r>
            <a:r>
              <a:rPr lang="en-US" dirty="0" err="1">
                <a:cs typeface="Arial" panose="020B0604020202020204" pitchFamily="34" charset="0"/>
              </a:rPr>
              <a:t>une</a:t>
            </a:r>
            <a:r>
              <a:rPr lang="en-US" dirty="0">
                <a:cs typeface="Arial" panose="020B0604020202020204" pitchFamily="34" charset="0"/>
              </a:rPr>
              <a:t> </a:t>
            </a:r>
            <a:r>
              <a:rPr lang="en-US" dirty="0" err="1">
                <a:cs typeface="Arial" panose="020B0604020202020204" pitchFamily="34" charset="0"/>
              </a:rPr>
              <a:t>visite</a:t>
            </a:r>
            <a:r>
              <a:rPr lang="en-US" dirty="0">
                <a:cs typeface="Arial" panose="020B0604020202020204" pitchFamily="34" charset="0"/>
              </a:rPr>
              <a:t> </a:t>
            </a:r>
            <a:r>
              <a:rPr lang="en-US" dirty="0" err="1">
                <a:cs typeface="Arial" panose="020B0604020202020204" pitchFamily="34" charset="0"/>
              </a:rPr>
              <a:t>guidée</a:t>
            </a:r>
            <a:r>
              <a:rPr lang="en-US" dirty="0">
                <a:cs typeface="Arial" panose="020B0604020202020204" pitchFamily="34" charset="0"/>
              </a:rPr>
              <a:t> </a:t>
            </a:r>
            <a:r>
              <a:rPr lang="en-US" dirty="0" err="1">
                <a:cs typeface="Arial" panose="020B0604020202020204" pitchFamily="34" charset="0"/>
              </a:rPr>
              <a:t>en</a:t>
            </a:r>
            <a:r>
              <a:rPr lang="en-US" dirty="0">
                <a:cs typeface="Arial" panose="020B0604020202020204" pitchFamily="34" charset="0"/>
              </a:rPr>
              <a:t> </a:t>
            </a:r>
            <a:r>
              <a:rPr lang="en-US" dirty="0" err="1">
                <a:cs typeface="Arial" panose="020B0604020202020204" pitchFamily="34" charset="0"/>
              </a:rPr>
              <a:t>personne</a:t>
            </a:r>
            <a:r>
              <a:rPr lang="en-US" dirty="0">
                <a:cs typeface="Arial" panose="020B0604020202020204" pitchFamily="34" charset="0"/>
              </a:rPr>
              <a:t> </a:t>
            </a:r>
            <a:r>
              <a:rPr lang="en-US" dirty="0" err="1">
                <a:cs typeface="Arial" panose="020B0604020202020204" pitchFamily="34" charset="0"/>
              </a:rPr>
              <a:t>ou</a:t>
            </a:r>
            <a:r>
              <a:rPr lang="en-US" dirty="0">
                <a:cs typeface="Arial" panose="020B0604020202020204" pitchFamily="34" charset="0"/>
              </a:rPr>
              <a:t> </a:t>
            </a:r>
            <a:r>
              <a:rPr lang="en-US" dirty="0" err="1">
                <a:cs typeface="Arial" panose="020B0604020202020204" pitchFamily="34" charset="0"/>
              </a:rPr>
              <a:t>organisez</a:t>
            </a:r>
            <a:r>
              <a:rPr lang="en-US" dirty="0">
                <a:cs typeface="Arial" panose="020B0604020202020204" pitchFamily="34" charset="0"/>
              </a:rPr>
              <a:t> </a:t>
            </a:r>
            <a:r>
              <a:rPr lang="en-US" dirty="0" err="1">
                <a:cs typeface="Arial" panose="020B0604020202020204" pitchFamily="34" charset="0"/>
              </a:rPr>
              <a:t>une</a:t>
            </a:r>
            <a:r>
              <a:rPr lang="en-US" dirty="0">
                <a:cs typeface="Arial" panose="020B0604020202020204" pitchFamily="34" charset="0"/>
              </a:rPr>
              <a:t> </a:t>
            </a:r>
            <a:r>
              <a:rPr lang="en-US" dirty="0" err="1">
                <a:cs typeface="Arial" panose="020B0604020202020204" pitchFamily="34" charset="0"/>
              </a:rPr>
              <a:t>visite</a:t>
            </a:r>
            <a:r>
              <a:rPr lang="en-US" dirty="0">
                <a:cs typeface="Arial" panose="020B0604020202020204" pitchFamily="34" charset="0"/>
              </a:rPr>
              <a:t> </a:t>
            </a:r>
            <a:r>
              <a:rPr lang="en-US" dirty="0" err="1">
                <a:cs typeface="Arial" panose="020B0604020202020204" pitchFamily="34" charset="0"/>
              </a:rPr>
              <a:t>virtuelle</a:t>
            </a:r>
            <a:r>
              <a:rPr lang="en-US" dirty="0">
                <a:cs typeface="Arial" panose="020B0604020202020204" pitchFamily="34" charset="0"/>
              </a:rPr>
              <a:t> d’un </a:t>
            </a:r>
            <a:r>
              <a:rPr lang="en-US" dirty="0" err="1">
                <a:cs typeface="Arial" panose="020B0604020202020204" pitchFamily="34" charset="0"/>
              </a:rPr>
              <a:t>espace</a:t>
            </a:r>
            <a:r>
              <a:rPr lang="en-US" dirty="0">
                <a:cs typeface="Arial" panose="020B0604020202020204" pitchFamily="34" charset="0"/>
              </a:rPr>
              <a:t> Milieu de travail GC, </a:t>
            </a:r>
            <a:r>
              <a:rPr lang="en-US" dirty="0" err="1">
                <a:cs typeface="Arial" panose="020B0604020202020204" pitchFamily="34" charset="0"/>
              </a:rPr>
              <a:t>ou</a:t>
            </a:r>
            <a:r>
              <a:rPr lang="en-US" dirty="0">
                <a:cs typeface="Arial" panose="020B0604020202020204" pitchFamily="34" charset="0"/>
              </a:rPr>
              <a:t> essayer un de </a:t>
            </a:r>
            <a:r>
              <a:rPr lang="en-US" dirty="0" err="1">
                <a:cs typeface="Arial" panose="020B0604020202020204" pitchFamily="34" charset="0"/>
              </a:rPr>
              <a:t>nos</a:t>
            </a:r>
            <a:r>
              <a:rPr lang="en-US" dirty="0">
                <a:cs typeface="Arial" panose="020B0604020202020204" pitchFamily="34" charset="0"/>
              </a:rPr>
              <a:t> 5 sites </a:t>
            </a:r>
            <a:r>
              <a:rPr lang="en-US" dirty="0" err="1">
                <a:cs typeface="Arial" panose="020B0604020202020204" pitchFamily="34" charset="0"/>
              </a:rPr>
              <a:t>coTravail</a:t>
            </a:r>
            <a:r>
              <a:rPr lang="en-US" dirty="0">
                <a:cs typeface="Arial" panose="020B0604020202020204" pitchFamily="34" charset="0"/>
              </a:rPr>
              <a:t> qui </a:t>
            </a:r>
            <a:r>
              <a:rPr lang="en-US" dirty="0" err="1">
                <a:cs typeface="Arial" panose="020B0604020202020204" pitchFamily="34" charset="0"/>
              </a:rPr>
              <a:t>ont</a:t>
            </a:r>
            <a:r>
              <a:rPr lang="en-US" dirty="0">
                <a:cs typeface="Arial" panose="020B0604020202020204" pitchFamily="34" charset="0"/>
              </a:rPr>
              <a:t> </a:t>
            </a:r>
            <a:r>
              <a:rPr lang="en-US" dirty="0" err="1">
                <a:cs typeface="Arial" panose="020B0604020202020204" pitchFamily="34" charset="0"/>
              </a:rPr>
              <a:t>été</a:t>
            </a:r>
            <a:r>
              <a:rPr lang="en-US" dirty="0">
                <a:cs typeface="Arial" panose="020B0604020202020204" pitchFamily="34" charset="0"/>
              </a:rPr>
              <a:t> </a:t>
            </a:r>
            <a:r>
              <a:rPr lang="en-US" dirty="0" err="1">
                <a:cs typeface="Arial" panose="020B0604020202020204" pitchFamily="34" charset="0"/>
              </a:rPr>
              <a:t>établis</a:t>
            </a:r>
            <a:r>
              <a:rPr lang="en-US" dirty="0">
                <a:cs typeface="Arial" panose="020B0604020202020204" pitchFamily="34" charset="0"/>
              </a:rPr>
              <a:t> </a:t>
            </a:r>
            <a:r>
              <a:rPr lang="en-US" dirty="0" err="1">
                <a:cs typeface="Arial" panose="020B0604020202020204" pitchFamily="34" charset="0"/>
              </a:rPr>
              <a:t>dans</a:t>
            </a:r>
            <a:r>
              <a:rPr lang="en-US" dirty="0">
                <a:cs typeface="Arial" panose="020B0604020202020204" pitchFamily="34" charset="0"/>
              </a:rPr>
              <a:t> la RCN.</a:t>
            </a:r>
            <a:endParaRPr lang="en-US" i="1" dirty="0">
              <a:cs typeface="Arial" panose="020B0604020202020204" pitchFamily="34" charset="0"/>
            </a:endParaRPr>
          </a:p>
          <a:p>
            <a:pPr>
              <a:spcAft>
                <a:spcPts val="800"/>
              </a:spcAft>
              <a:tabLst>
                <a:tab pos="457200" algn="l"/>
                <a:tab pos="589280" algn="l"/>
              </a:tabLst>
            </a:pPr>
            <a:endParaRPr lang="en-US" b="1" dirty="0">
              <a:cs typeface="Arial" panose="020B0604020202020204" pitchFamily="34" charset="0"/>
            </a:endParaRPr>
          </a:p>
        </p:txBody>
      </p:sp>
      <p:sp>
        <p:nvSpPr>
          <p:cNvPr id="6" name="Freeform 5" descr="Arrow"/>
          <p:cNvSpPr>
            <a:spLocks noEditPoints="1"/>
          </p:cNvSpPr>
          <p:nvPr/>
        </p:nvSpPr>
        <p:spPr bwMode="auto">
          <a:xfrm rot="15136868" flipH="1">
            <a:off x="2738737" y="3058592"/>
            <a:ext cx="1040228" cy="1997827"/>
          </a:xfrm>
          <a:custGeom>
            <a:avLst/>
            <a:gdLst>
              <a:gd name="T0" fmla="*/ 863 w 1110"/>
              <a:gd name="T1" fmla="*/ 1194 h 1194"/>
              <a:gd name="T2" fmla="*/ 855 w 1110"/>
              <a:gd name="T3" fmla="*/ 1186 h 1194"/>
              <a:gd name="T4" fmla="*/ 832 w 1110"/>
              <a:gd name="T5" fmla="*/ 1161 h 1194"/>
              <a:gd name="T6" fmla="*/ 783 w 1110"/>
              <a:gd name="T7" fmla="*/ 1109 h 1194"/>
              <a:gd name="T8" fmla="*/ 486 w 1110"/>
              <a:gd name="T9" fmla="*/ 921 h 1194"/>
              <a:gd name="T10" fmla="*/ 480 w 1110"/>
              <a:gd name="T11" fmla="*/ 918 h 1194"/>
              <a:gd name="T12" fmla="*/ 472 w 1110"/>
              <a:gd name="T13" fmla="*/ 916 h 1194"/>
              <a:gd name="T14" fmla="*/ 438 w 1110"/>
              <a:gd name="T15" fmla="*/ 894 h 1194"/>
              <a:gd name="T16" fmla="*/ 436 w 1110"/>
              <a:gd name="T17" fmla="*/ 863 h 1194"/>
              <a:gd name="T18" fmla="*/ 472 w 1110"/>
              <a:gd name="T19" fmla="*/ 835 h 1194"/>
              <a:gd name="T20" fmla="*/ 500 w 1110"/>
              <a:gd name="T21" fmla="*/ 842 h 1194"/>
              <a:gd name="T22" fmla="*/ 507 w 1110"/>
              <a:gd name="T23" fmla="*/ 845 h 1194"/>
              <a:gd name="T24" fmla="*/ 824 w 1110"/>
              <a:gd name="T25" fmla="*/ 1060 h 1194"/>
              <a:gd name="T26" fmla="*/ 672 w 1110"/>
              <a:gd name="T27" fmla="*/ 564 h 1194"/>
              <a:gd name="T28" fmla="*/ 447 w 1110"/>
              <a:gd name="T29" fmla="*/ 225 h 1194"/>
              <a:gd name="T30" fmla="*/ 128 w 1110"/>
              <a:gd name="T31" fmla="*/ 68 h 1194"/>
              <a:gd name="T32" fmla="*/ 64 w 1110"/>
              <a:gd name="T33" fmla="*/ 61 h 1194"/>
              <a:gd name="T34" fmla="*/ 0 w 1110"/>
              <a:gd name="T35" fmla="*/ 54 h 1194"/>
              <a:gd name="T36" fmla="*/ 2 w 1110"/>
              <a:gd name="T37" fmla="*/ 7 h 1194"/>
              <a:gd name="T38" fmla="*/ 31 w 1110"/>
              <a:gd name="T39" fmla="*/ 4 h 1194"/>
              <a:gd name="T40" fmla="*/ 85 w 1110"/>
              <a:gd name="T41" fmla="*/ 0 h 1194"/>
              <a:gd name="T42" fmla="*/ 100 w 1110"/>
              <a:gd name="T43" fmla="*/ 0 h 1194"/>
              <a:gd name="T44" fmla="*/ 632 w 1110"/>
              <a:gd name="T45" fmla="*/ 311 h 1194"/>
              <a:gd name="T46" fmla="*/ 844 w 1110"/>
              <a:gd name="T47" fmla="*/ 748 h 1194"/>
              <a:gd name="T48" fmla="*/ 891 w 1110"/>
              <a:gd name="T49" fmla="*/ 937 h 1194"/>
              <a:gd name="T50" fmla="*/ 901 w 1110"/>
              <a:gd name="T51" fmla="*/ 982 h 1194"/>
              <a:gd name="T52" fmla="*/ 924 w 1110"/>
              <a:gd name="T53" fmla="*/ 947 h 1194"/>
              <a:gd name="T54" fmla="*/ 1027 w 1110"/>
              <a:gd name="T55" fmla="*/ 827 h 1194"/>
              <a:gd name="T56" fmla="*/ 1061 w 1110"/>
              <a:gd name="T57" fmla="*/ 814 h 1194"/>
              <a:gd name="T58" fmla="*/ 1068 w 1110"/>
              <a:gd name="T59" fmla="*/ 813 h 1194"/>
              <a:gd name="T60" fmla="*/ 1110 w 1110"/>
              <a:gd name="T61" fmla="*/ 804 h 1194"/>
              <a:gd name="T62" fmla="*/ 1095 w 1110"/>
              <a:gd name="T63" fmla="*/ 845 h 1194"/>
              <a:gd name="T64" fmla="*/ 1093 w 1110"/>
              <a:gd name="T65" fmla="*/ 852 h 1194"/>
              <a:gd name="T66" fmla="*/ 1076 w 1110"/>
              <a:gd name="T67" fmla="*/ 882 h 1194"/>
              <a:gd name="T68" fmla="*/ 920 w 1110"/>
              <a:gd name="T69" fmla="*/ 1085 h 1194"/>
              <a:gd name="T70" fmla="*/ 918 w 1110"/>
              <a:gd name="T71" fmla="*/ 1102 h 1194"/>
              <a:gd name="T72" fmla="*/ 917 w 1110"/>
              <a:gd name="T73" fmla="*/ 1120 h 1194"/>
              <a:gd name="T74" fmla="*/ 910 w 1110"/>
              <a:gd name="T75" fmla="*/ 1158 h 1194"/>
              <a:gd name="T76" fmla="*/ 907 w 1110"/>
              <a:gd name="T77" fmla="*/ 1173 h 1194"/>
              <a:gd name="T78" fmla="*/ 904 w 1110"/>
              <a:gd name="T79" fmla="*/ 1191 h 1194"/>
              <a:gd name="T80" fmla="*/ 885 w 1110"/>
              <a:gd name="T81" fmla="*/ 1192 h 1194"/>
              <a:gd name="T82" fmla="*/ 876 w 1110"/>
              <a:gd name="T83" fmla="*/ 1193 h 1194"/>
              <a:gd name="T84" fmla="*/ 863 w 1110"/>
              <a:gd name="T85" fmla="*/ 1194 h 1194"/>
              <a:gd name="T86" fmla="*/ 721 w 1110"/>
              <a:gd name="T87" fmla="*/ 556 h 1194"/>
              <a:gd name="T88" fmla="*/ 838 w 1110"/>
              <a:gd name="T89" fmla="*/ 919 h 1194"/>
              <a:gd name="T90" fmla="*/ 798 w 1110"/>
              <a:gd name="T91" fmla="*/ 762 h 1194"/>
              <a:gd name="T92" fmla="*/ 721 w 1110"/>
              <a:gd name="T93" fmla="*/ 556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0" h="1194">
                <a:moveTo>
                  <a:pt x="863" y="1194"/>
                </a:moveTo>
                <a:cubicBezTo>
                  <a:pt x="855" y="1186"/>
                  <a:pt x="855" y="1186"/>
                  <a:pt x="855" y="1186"/>
                </a:cubicBezTo>
                <a:cubicBezTo>
                  <a:pt x="848" y="1177"/>
                  <a:pt x="840" y="1169"/>
                  <a:pt x="832" y="1161"/>
                </a:cubicBezTo>
                <a:cubicBezTo>
                  <a:pt x="816" y="1143"/>
                  <a:pt x="800" y="1126"/>
                  <a:pt x="783" y="1109"/>
                </a:cubicBezTo>
                <a:cubicBezTo>
                  <a:pt x="684" y="1010"/>
                  <a:pt x="590" y="950"/>
                  <a:pt x="486" y="921"/>
                </a:cubicBezTo>
                <a:cubicBezTo>
                  <a:pt x="483" y="920"/>
                  <a:pt x="481" y="919"/>
                  <a:pt x="480" y="918"/>
                </a:cubicBezTo>
                <a:cubicBezTo>
                  <a:pt x="478" y="918"/>
                  <a:pt x="475" y="917"/>
                  <a:pt x="472" y="916"/>
                </a:cubicBezTo>
                <a:cubicBezTo>
                  <a:pt x="462" y="913"/>
                  <a:pt x="446" y="909"/>
                  <a:pt x="438" y="894"/>
                </a:cubicBezTo>
                <a:cubicBezTo>
                  <a:pt x="435" y="888"/>
                  <a:pt x="432" y="877"/>
                  <a:pt x="436" y="863"/>
                </a:cubicBezTo>
                <a:cubicBezTo>
                  <a:pt x="442" y="845"/>
                  <a:pt x="455" y="835"/>
                  <a:pt x="472" y="835"/>
                </a:cubicBezTo>
                <a:cubicBezTo>
                  <a:pt x="483" y="835"/>
                  <a:pt x="493" y="839"/>
                  <a:pt x="500" y="842"/>
                </a:cubicBezTo>
                <a:cubicBezTo>
                  <a:pt x="503" y="844"/>
                  <a:pt x="505" y="845"/>
                  <a:pt x="507" y="845"/>
                </a:cubicBezTo>
                <a:cubicBezTo>
                  <a:pt x="623" y="883"/>
                  <a:pt x="725" y="952"/>
                  <a:pt x="824" y="1060"/>
                </a:cubicBezTo>
                <a:cubicBezTo>
                  <a:pt x="780" y="881"/>
                  <a:pt x="737" y="719"/>
                  <a:pt x="672" y="564"/>
                </a:cubicBezTo>
                <a:cubicBezTo>
                  <a:pt x="619" y="436"/>
                  <a:pt x="543" y="322"/>
                  <a:pt x="447" y="225"/>
                </a:cubicBezTo>
                <a:cubicBezTo>
                  <a:pt x="365" y="142"/>
                  <a:pt x="261" y="91"/>
                  <a:pt x="128" y="68"/>
                </a:cubicBezTo>
                <a:cubicBezTo>
                  <a:pt x="107" y="64"/>
                  <a:pt x="86" y="63"/>
                  <a:pt x="64" y="61"/>
                </a:cubicBezTo>
                <a:cubicBezTo>
                  <a:pt x="43" y="59"/>
                  <a:pt x="22" y="58"/>
                  <a:pt x="0" y="54"/>
                </a:cubicBezTo>
                <a:cubicBezTo>
                  <a:pt x="2" y="7"/>
                  <a:pt x="2" y="7"/>
                  <a:pt x="2" y="7"/>
                </a:cubicBezTo>
                <a:cubicBezTo>
                  <a:pt x="12" y="6"/>
                  <a:pt x="21" y="5"/>
                  <a:pt x="31" y="4"/>
                </a:cubicBezTo>
                <a:cubicBezTo>
                  <a:pt x="49" y="2"/>
                  <a:pt x="67" y="0"/>
                  <a:pt x="85" y="0"/>
                </a:cubicBezTo>
                <a:cubicBezTo>
                  <a:pt x="90" y="0"/>
                  <a:pt x="95" y="0"/>
                  <a:pt x="100" y="0"/>
                </a:cubicBezTo>
                <a:cubicBezTo>
                  <a:pt x="314" y="15"/>
                  <a:pt x="488" y="117"/>
                  <a:pt x="632" y="311"/>
                </a:cubicBezTo>
                <a:cubicBezTo>
                  <a:pt x="724" y="435"/>
                  <a:pt x="793" y="578"/>
                  <a:pt x="844" y="748"/>
                </a:cubicBezTo>
                <a:cubicBezTo>
                  <a:pt x="863" y="810"/>
                  <a:pt x="877" y="875"/>
                  <a:pt x="891" y="937"/>
                </a:cubicBezTo>
                <a:cubicBezTo>
                  <a:pt x="894" y="952"/>
                  <a:pt x="898" y="967"/>
                  <a:pt x="901" y="982"/>
                </a:cubicBezTo>
                <a:cubicBezTo>
                  <a:pt x="908" y="970"/>
                  <a:pt x="915" y="958"/>
                  <a:pt x="924" y="947"/>
                </a:cubicBezTo>
                <a:cubicBezTo>
                  <a:pt x="956" y="905"/>
                  <a:pt x="992" y="865"/>
                  <a:pt x="1027" y="827"/>
                </a:cubicBezTo>
                <a:cubicBezTo>
                  <a:pt x="1037" y="816"/>
                  <a:pt x="1051" y="815"/>
                  <a:pt x="1061" y="814"/>
                </a:cubicBezTo>
                <a:cubicBezTo>
                  <a:pt x="1063" y="814"/>
                  <a:pt x="1066" y="814"/>
                  <a:pt x="1068" y="813"/>
                </a:cubicBezTo>
                <a:cubicBezTo>
                  <a:pt x="1110" y="804"/>
                  <a:pt x="1110" y="804"/>
                  <a:pt x="1110" y="804"/>
                </a:cubicBezTo>
                <a:cubicBezTo>
                  <a:pt x="1095" y="845"/>
                  <a:pt x="1095" y="845"/>
                  <a:pt x="1095" y="845"/>
                </a:cubicBezTo>
                <a:cubicBezTo>
                  <a:pt x="1095" y="847"/>
                  <a:pt x="1094" y="849"/>
                  <a:pt x="1093" y="852"/>
                </a:cubicBezTo>
                <a:cubicBezTo>
                  <a:pt x="1091" y="861"/>
                  <a:pt x="1088" y="874"/>
                  <a:pt x="1076" y="882"/>
                </a:cubicBezTo>
                <a:cubicBezTo>
                  <a:pt x="1006" y="931"/>
                  <a:pt x="964" y="1003"/>
                  <a:pt x="920" y="1085"/>
                </a:cubicBezTo>
                <a:cubicBezTo>
                  <a:pt x="918" y="1088"/>
                  <a:pt x="918" y="1096"/>
                  <a:pt x="918" y="1102"/>
                </a:cubicBezTo>
                <a:cubicBezTo>
                  <a:pt x="918" y="1107"/>
                  <a:pt x="918" y="1114"/>
                  <a:pt x="917" y="1120"/>
                </a:cubicBezTo>
                <a:cubicBezTo>
                  <a:pt x="915" y="1133"/>
                  <a:pt x="912" y="1146"/>
                  <a:pt x="910" y="1158"/>
                </a:cubicBezTo>
                <a:cubicBezTo>
                  <a:pt x="909" y="1163"/>
                  <a:pt x="908" y="1168"/>
                  <a:pt x="907" y="1173"/>
                </a:cubicBezTo>
                <a:cubicBezTo>
                  <a:pt x="904" y="1191"/>
                  <a:pt x="904" y="1191"/>
                  <a:pt x="904" y="1191"/>
                </a:cubicBezTo>
                <a:cubicBezTo>
                  <a:pt x="885" y="1192"/>
                  <a:pt x="885" y="1192"/>
                  <a:pt x="885" y="1192"/>
                </a:cubicBezTo>
                <a:cubicBezTo>
                  <a:pt x="882" y="1192"/>
                  <a:pt x="879" y="1193"/>
                  <a:pt x="876" y="1193"/>
                </a:cubicBezTo>
                <a:lnTo>
                  <a:pt x="863" y="1194"/>
                </a:lnTo>
                <a:close/>
                <a:moveTo>
                  <a:pt x="721" y="556"/>
                </a:moveTo>
                <a:cubicBezTo>
                  <a:pt x="769" y="672"/>
                  <a:pt x="805" y="792"/>
                  <a:pt x="838" y="919"/>
                </a:cubicBezTo>
                <a:cubicBezTo>
                  <a:pt x="826" y="867"/>
                  <a:pt x="814" y="813"/>
                  <a:pt x="798" y="762"/>
                </a:cubicBezTo>
                <a:cubicBezTo>
                  <a:pt x="776" y="688"/>
                  <a:pt x="750" y="620"/>
                  <a:pt x="721" y="556"/>
                </a:cubicBezTo>
                <a:close/>
              </a:path>
            </a:pathLst>
          </a:custGeom>
          <a:solidFill>
            <a:schemeClr val="accent5">
              <a:lumMod val="75000"/>
              <a:alpha val="6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pic>
        <p:nvPicPr>
          <p:cNvPr id="10" name="Picture 2"/>
          <p:cNvPicPr>
            <a:picLocks noChangeAspect="1"/>
          </p:cNvPicPr>
          <p:nvPr/>
        </p:nvPicPr>
        <p:blipFill>
          <a:blip r:embed="rId4"/>
          <a:stretch>
            <a:fillRect/>
          </a:stretch>
        </p:blipFill>
        <p:spPr>
          <a:xfrm>
            <a:off x="636216" y="1678558"/>
            <a:ext cx="4142927" cy="1911745"/>
          </a:xfrm>
          <a:prstGeom prst="rect">
            <a:avLst/>
          </a:prstGeom>
        </p:spPr>
      </p:pic>
      <p:sp>
        <p:nvSpPr>
          <p:cNvPr id="9" name="Freeform 8" descr="Circle"/>
          <p:cNvSpPr>
            <a:spLocks/>
          </p:cNvSpPr>
          <p:nvPr/>
        </p:nvSpPr>
        <p:spPr bwMode="auto">
          <a:xfrm>
            <a:off x="331313" y="1545966"/>
            <a:ext cx="1219200" cy="2085097"/>
          </a:xfrm>
          <a:custGeom>
            <a:avLst/>
            <a:gdLst>
              <a:gd name="T0" fmla="*/ 274 w 326"/>
              <a:gd name="T1" fmla="*/ 34 h 180"/>
              <a:gd name="T2" fmla="*/ 209 w 326"/>
              <a:gd name="T3" fmla="*/ 11 h 180"/>
              <a:gd name="T4" fmla="*/ 63 w 326"/>
              <a:gd name="T5" fmla="*/ 43 h 180"/>
              <a:gd name="T6" fmla="*/ 18 w 326"/>
              <a:gd name="T7" fmla="*/ 101 h 180"/>
              <a:gd name="T8" fmla="*/ 39 w 326"/>
              <a:gd name="T9" fmla="*/ 145 h 180"/>
              <a:gd name="T10" fmla="*/ 97 w 326"/>
              <a:gd name="T11" fmla="*/ 158 h 180"/>
              <a:gd name="T12" fmla="*/ 246 w 326"/>
              <a:gd name="T13" fmla="*/ 144 h 180"/>
              <a:gd name="T14" fmla="*/ 294 w 326"/>
              <a:gd name="T15" fmla="*/ 118 h 180"/>
              <a:gd name="T16" fmla="*/ 291 w 326"/>
              <a:gd name="T17" fmla="*/ 71 h 180"/>
              <a:gd name="T18" fmla="*/ 227 w 326"/>
              <a:gd name="T19" fmla="*/ 48 h 180"/>
              <a:gd name="T20" fmla="*/ 208 w 326"/>
              <a:gd name="T21" fmla="*/ 42 h 180"/>
              <a:gd name="T22" fmla="*/ 202 w 326"/>
              <a:gd name="T23" fmla="*/ 32 h 180"/>
              <a:gd name="T24" fmla="*/ 213 w 326"/>
              <a:gd name="T25" fmla="*/ 26 h 180"/>
              <a:gd name="T26" fmla="*/ 283 w 326"/>
              <a:gd name="T27" fmla="*/ 50 h 180"/>
              <a:gd name="T28" fmla="*/ 311 w 326"/>
              <a:gd name="T29" fmla="*/ 71 h 180"/>
              <a:gd name="T30" fmla="*/ 317 w 326"/>
              <a:gd name="T31" fmla="*/ 115 h 180"/>
              <a:gd name="T32" fmla="*/ 276 w 326"/>
              <a:gd name="T33" fmla="*/ 152 h 180"/>
              <a:gd name="T34" fmla="*/ 194 w 326"/>
              <a:gd name="T35" fmla="*/ 174 h 180"/>
              <a:gd name="T36" fmla="*/ 54 w 326"/>
              <a:gd name="T37" fmla="*/ 165 h 180"/>
              <a:gd name="T38" fmla="*/ 29 w 326"/>
              <a:gd name="T39" fmla="*/ 154 h 180"/>
              <a:gd name="T40" fmla="*/ 5 w 326"/>
              <a:gd name="T41" fmla="*/ 100 h 180"/>
              <a:gd name="T42" fmla="*/ 49 w 326"/>
              <a:gd name="T43" fmla="*/ 38 h 180"/>
              <a:gd name="T44" fmla="*/ 149 w 326"/>
              <a:gd name="T45" fmla="*/ 4 h 180"/>
              <a:gd name="T46" fmla="*/ 242 w 326"/>
              <a:gd name="T47" fmla="*/ 10 h 180"/>
              <a:gd name="T48" fmla="*/ 274 w 326"/>
              <a:gd name="T49"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180">
                <a:moveTo>
                  <a:pt x="274" y="34"/>
                </a:moveTo>
                <a:cubicBezTo>
                  <a:pt x="256" y="14"/>
                  <a:pt x="232" y="12"/>
                  <a:pt x="209" y="11"/>
                </a:cubicBezTo>
                <a:cubicBezTo>
                  <a:pt x="158" y="8"/>
                  <a:pt x="108" y="15"/>
                  <a:pt x="63" y="43"/>
                </a:cubicBezTo>
                <a:cubicBezTo>
                  <a:pt x="41" y="57"/>
                  <a:pt x="24" y="75"/>
                  <a:pt x="18" y="101"/>
                </a:cubicBezTo>
                <a:cubicBezTo>
                  <a:pt x="13" y="121"/>
                  <a:pt x="19" y="138"/>
                  <a:pt x="39" y="145"/>
                </a:cubicBezTo>
                <a:cubicBezTo>
                  <a:pt x="57" y="151"/>
                  <a:pt x="77" y="155"/>
                  <a:pt x="97" y="158"/>
                </a:cubicBezTo>
                <a:cubicBezTo>
                  <a:pt x="147" y="164"/>
                  <a:pt x="197" y="160"/>
                  <a:pt x="246" y="144"/>
                </a:cubicBezTo>
                <a:cubicBezTo>
                  <a:pt x="263" y="138"/>
                  <a:pt x="280" y="131"/>
                  <a:pt x="294" y="118"/>
                </a:cubicBezTo>
                <a:cubicBezTo>
                  <a:pt x="314" y="101"/>
                  <a:pt x="313" y="86"/>
                  <a:pt x="291" y="71"/>
                </a:cubicBezTo>
                <a:cubicBezTo>
                  <a:pt x="272" y="58"/>
                  <a:pt x="249" y="53"/>
                  <a:pt x="227" y="48"/>
                </a:cubicBezTo>
                <a:cubicBezTo>
                  <a:pt x="220" y="46"/>
                  <a:pt x="214" y="44"/>
                  <a:pt x="208" y="42"/>
                </a:cubicBezTo>
                <a:cubicBezTo>
                  <a:pt x="203" y="41"/>
                  <a:pt x="200" y="37"/>
                  <a:pt x="202" y="32"/>
                </a:cubicBezTo>
                <a:cubicBezTo>
                  <a:pt x="203" y="27"/>
                  <a:pt x="207" y="24"/>
                  <a:pt x="213" y="26"/>
                </a:cubicBezTo>
                <a:cubicBezTo>
                  <a:pt x="236" y="34"/>
                  <a:pt x="260" y="41"/>
                  <a:pt x="283" y="50"/>
                </a:cubicBezTo>
                <a:cubicBezTo>
                  <a:pt x="293" y="55"/>
                  <a:pt x="303" y="63"/>
                  <a:pt x="311" y="71"/>
                </a:cubicBezTo>
                <a:cubicBezTo>
                  <a:pt x="324" y="84"/>
                  <a:pt x="326" y="99"/>
                  <a:pt x="317" y="115"/>
                </a:cubicBezTo>
                <a:cubicBezTo>
                  <a:pt x="308" y="132"/>
                  <a:pt x="293" y="143"/>
                  <a:pt x="276" y="152"/>
                </a:cubicBezTo>
                <a:cubicBezTo>
                  <a:pt x="251" y="165"/>
                  <a:pt x="223" y="171"/>
                  <a:pt x="194" y="174"/>
                </a:cubicBezTo>
                <a:cubicBezTo>
                  <a:pt x="147" y="180"/>
                  <a:pt x="100" y="176"/>
                  <a:pt x="54" y="165"/>
                </a:cubicBezTo>
                <a:cubicBezTo>
                  <a:pt x="45" y="162"/>
                  <a:pt x="37" y="159"/>
                  <a:pt x="29" y="154"/>
                </a:cubicBezTo>
                <a:cubicBezTo>
                  <a:pt x="8" y="143"/>
                  <a:pt x="0" y="122"/>
                  <a:pt x="5" y="100"/>
                </a:cubicBezTo>
                <a:cubicBezTo>
                  <a:pt x="11" y="73"/>
                  <a:pt x="27" y="53"/>
                  <a:pt x="49" y="38"/>
                </a:cubicBezTo>
                <a:cubicBezTo>
                  <a:pt x="79" y="18"/>
                  <a:pt x="113" y="8"/>
                  <a:pt x="149" y="4"/>
                </a:cubicBezTo>
                <a:cubicBezTo>
                  <a:pt x="180" y="0"/>
                  <a:pt x="212" y="2"/>
                  <a:pt x="242" y="10"/>
                </a:cubicBezTo>
                <a:cubicBezTo>
                  <a:pt x="260" y="15"/>
                  <a:pt x="269" y="22"/>
                  <a:pt x="274" y="34"/>
                </a:cubicBezTo>
              </a:path>
            </a:pathLst>
          </a:custGeom>
          <a:solidFill>
            <a:schemeClr val="accent5">
              <a:alpha val="6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8" name="Title 1"/>
          <p:cNvSpPr>
            <a:spLocks noGrp="1"/>
          </p:cNvSpPr>
          <p:nvPr>
            <p:ph type="title"/>
          </p:nvPr>
        </p:nvSpPr>
        <p:spPr/>
        <p:txBody>
          <a:bodyPr/>
          <a:lstStyle/>
          <a:p>
            <a:r>
              <a:rPr lang="fr-CA" dirty="0">
                <a:solidFill>
                  <a:schemeClr val="accent2"/>
                </a:solidFill>
              </a:rPr>
              <a:t>Participer!</a:t>
            </a:r>
            <a:endParaRPr lang="en-CA" dirty="0">
              <a:solidFill>
                <a:schemeClr val="accent2"/>
              </a:solidFill>
            </a:endParaRPr>
          </a:p>
        </p:txBody>
      </p:sp>
    </p:spTree>
    <p:extLst>
      <p:ext uri="{BB962C8B-B14F-4D97-AF65-F5344CB8AC3E}">
        <p14:creationId xmlns:p14="http://schemas.microsoft.com/office/powerpoint/2010/main" val="424751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5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solidFill>
                  <a:schemeClr val="accent2"/>
                </a:solidFill>
              </a:rPr>
              <a:t>L’importance d’établir les fondements</a:t>
            </a:r>
          </a:p>
        </p:txBody>
      </p:sp>
      <p:sp>
        <p:nvSpPr>
          <p:cNvPr id="64" name="Rectangle 63"/>
          <p:cNvSpPr/>
          <p:nvPr/>
        </p:nvSpPr>
        <p:spPr>
          <a:xfrm>
            <a:off x="5189613" y="1857430"/>
            <a:ext cx="6238578" cy="4196020"/>
          </a:xfrm>
          <a:prstGeom prst="rect">
            <a:avLst/>
          </a:prstGeom>
        </p:spPr>
        <p:txBody>
          <a:bodyPr wrap="square">
            <a:spAutoFit/>
          </a:bodyPr>
          <a:lstStyle/>
          <a:p>
            <a:pPr marL="285750" indent="-285750">
              <a:spcAft>
                <a:spcPts val="800"/>
              </a:spcAft>
              <a:buFont typeface="Arial" panose="020B0604020202020204" pitchFamily="34" charset="0"/>
              <a:buChar char="•"/>
              <a:tabLst>
                <a:tab pos="457200" algn="l"/>
                <a:tab pos="589280" algn="l"/>
              </a:tabLst>
            </a:pPr>
            <a:r>
              <a:rPr lang="fr-CA" dirty="0">
                <a:solidFill>
                  <a:srgbClr val="000000"/>
                </a:solidFill>
              </a:rPr>
              <a:t>S’assurer que tous les </a:t>
            </a:r>
            <a:r>
              <a:rPr lang="fr-CA" b="1" dirty="0">
                <a:solidFill>
                  <a:srgbClr val="000000"/>
                </a:solidFill>
                <a:cs typeface="Arial" panose="020B0604020202020204" pitchFamily="34" charset="0"/>
              </a:rPr>
              <a:t>dirigeants</a:t>
            </a:r>
            <a:r>
              <a:rPr lang="fr-CA" dirty="0">
                <a:solidFill>
                  <a:srgbClr val="000000"/>
                </a:solidFill>
              </a:rPr>
              <a:t> sont mobilisés et engagés envers le changement.</a:t>
            </a:r>
          </a:p>
          <a:p>
            <a:pPr marL="285750" indent="-285750">
              <a:spcAft>
                <a:spcPts val="800"/>
              </a:spcAft>
              <a:buFont typeface="Arial" panose="020B0604020202020204" pitchFamily="34" charset="0"/>
              <a:buChar char="•"/>
              <a:tabLst>
                <a:tab pos="457200" algn="l"/>
                <a:tab pos="589280" algn="l"/>
              </a:tabLst>
            </a:pPr>
            <a:r>
              <a:rPr lang="fr-CA" dirty="0">
                <a:solidFill>
                  <a:srgbClr val="000000"/>
                </a:solidFill>
              </a:rPr>
              <a:t>Trouver un </a:t>
            </a:r>
            <a:r>
              <a:rPr lang="fr-CA" b="1" dirty="0">
                <a:solidFill>
                  <a:srgbClr val="000000"/>
                </a:solidFill>
                <a:cs typeface="Arial" panose="020B0604020202020204" pitchFamily="34" charset="0"/>
              </a:rPr>
              <a:t>parrain </a:t>
            </a:r>
            <a:r>
              <a:rPr lang="fr-CA" dirty="0">
                <a:solidFill>
                  <a:srgbClr val="000000"/>
                </a:solidFill>
              </a:rPr>
              <a:t>et des </a:t>
            </a:r>
            <a:r>
              <a:rPr lang="fr-CA" b="1" dirty="0">
                <a:solidFill>
                  <a:srgbClr val="000000"/>
                </a:solidFill>
                <a:cs typeface="Arial" panose="020B0604020202020204" pitchFamily="34" charset="0"/>
              </a:rPr>
              <a:t>champions principaux</a:t>
            </a:r>
            <a:r>
              <a:rPr lang="fr-CA" dirty="0">
                <a:solidFill>
                  <a:srgbClr val="000000"/>
                </a:solidFill>
              </a:rPr>
              <a:t> du projet.</a:t>
            </a:r>
            <a:r>
              <a:rPr lang="fr-CA" b="1" dirty="0">
                <a:solidFill>
                  <a:srgbClr val="000000"/>
                </a:solidFill>
                <a:cs typeface="Arial" panose="020B0604020202020204" pitchFamily="34" charset="0"/>
              </a:rPr>
              <a:t> </a:t>
            </a:r>
          </a:p>
          <a:p>
            <a:pPr marL="285750" indent="-285750">
              <a:spcAft>
                <a:spcPts val="800"/>
              </a:spcAft>
              <a:buFont typeface="Arial" panose="020B0604020202020204" pitchFamily="34" charset="0"/>
              <a:buChar char="•"/>
              <a:tabLst>
                <a:tab pos="457200" algn="l"/>
                <a:tab pos="589280" algn="l"/>
              </a:tabLst>
            </a:pPr>
            <a:r>
              <a:rPr lang="fr-CA" dirty="0">
                <a:solidFill>
                  <a:srgbClr val="000000"/>
                </a:solidFill>
              </a:rPr>
              <a:t>Définir clairement une </a:t>
            </a:r>
            <a:r>
              <a:rPr lang="fr-CA" b="1" dirty="0">
                <a:solidFill>
                  <a:srgbClr val="000000"/>
                </a:solidFill>
                <a:ea typeface="Calibri" panose="020F0502020204030204" pitchFamily="34" charset="0"/>
                <a:cs typeface="Arial" panose="020B0604020202020204" pitchFamily="34" charset="0"/>
              </a:rPr>
              <a:t>vision</a:t>
            </a:r>
            <a:r>
              <a:rPr lang="fr-CA" dirty="0">
                <a:solidFill>
                  <a:srgbClr val="000000"/>
                </a:solidFill>
              </a:rPr>
              <a:t> pour l’initiative de modernisation.</a:t>
            </a:r>
          </a:p>
          <a:p>
            <a:pPr marL="285750" indent="-285750">
              <a:spcAft>
                <a:spcPts val="800"/>
              </a:spcAft>
              <a:buFont typeface="Arial" panose="020B0604020202020204" pitchFamily="34" charset="0"/>
              <a:buChar char="•"/>
              <a:tabLst>
                <a:tab pos="457200" algn="l"/>
                <a:tab pos="589280" algn="l"/>
              </a:tabLst>
            </a:pPr>
            <a:r>
              <a:rPr lang="fr-CA" dirty="0">
                <a:solidFill>
                  <a:srgbClr val="000000"/>
                </a:solidFill>
              </a:rPr>
              <a:t>Allouer les </a:t>
            </a:r>
            <a:r>
              <a:rPr lang="fr-CA" b="1" dirty="0">
                <a:solidFill>
                  <a:srgbClr val="000000"/>
                </a:solidFill>
                <a:cs typeface="Arial" panose="020B0604020202020204" pitchFamily="34" charset="0"/>
              </a:rPr>
              <a:t>ressources</a:t>
            </a:r>
            <a:r>
              <a:rPr lang="fr-CA" dirty="0">
                <a:solidFill>
                  <a:srgbClr val="000000"/>
                </a:solidFill>
              </a:rPr>
              <a:t> nécessaires.</a:t>
            </a:r>
            <a:r>
              <a:rPr lang="fr-CA" b="1" dirty="0">
                <a:solidFill>
                  <a:srgbClr val="000000"/>
                </a:solidFill>
                <a:cs typeface="Arial" panose="020B0604020202020204" pitchFamily="34" charset="0"/>
              </a:rPr>
              <a:t> </a:t>
            </a:r>
            <a:endParaRPr lang="fr-CA" dirty="0">
              <a:solidFill>
                <a:srgbClr val="000000"/>
              </a:solidFill>
            </a:endParaRPr>
          </a:p>
          <a:p>
            <a:pPr marL="742950" lvl="1" indent="-285750">
              <a:buClr>
                <a:srgbClr val="000000"/>
              </a:buClr>
              <a:buFont typeface="Wingdings" panose="05000000000000000000" pitchFamily="2" charset="2"/>
              <a:buChar char="q"/>
              <a:tabLst>
                <a:tab pos="457200" algn="l"/>
                <a:tab pos="589280" algn="l"/>
              </a:tabLst>
            </a:pPr>
            <a:r>
              <a:rPr lang="fr-CA" sz="1600" i="1" dirty="0">
                <a:solidFill>
                  <a:srgbClr val="000000"/>
                </a:solidFill>
                <a:cs typeface="Arial" panose="020B0604020202020204" pitchFamily="34" charset="0"/>
              </a:rPr>
              <a:t>Gestionnaire du changement du client</a:t>
            </a:r>
          </a:p>
          <a:p>
            <a:pPr marL="742950" lvl="1" indent="-285750">
              <a:buClr>
                <a:srgbClr val="000000"/>
              </a:buClr>
              <a:buFont typeface="Wingdings" panose="05000000000000000000" pitchFamily="2" charset="2"/>
              <a:buChar char="q"/>
              <a:tabLst>
                <a:tab pos="457200" algn="l"/>
                <a:tab pos="589280" algn="l"/>
              </a:tabLst>
            </a:pPr>
            <a:r>
              <a:rPr lang="fr-CA" sz="1600" i="1" dirty="0">
                <a:solidFill>
                  <a:srgbClr val="000000"/>
                </a:solidFill>
                <a:cs typeface="Arial" panose="020B0604020202020204" pitchFamily="34" charset="0"/>
              </a:rPr>
              <a:t>Gestionnaire de projet intégré du client</a:t>
            </a:r>
          </a:p>
          <a:p>
            <a:pPr marL="742950" lvl="1" indent="-285750">
              <a:buClr>
                <a:srgbClr val="000000"/>
              </a:buClr>
              <a:buFont typeface="Wingdings" panose="05000000000000000000" pitchFamily="2" charset="2"/>
              <a:buChar char="q"/>
              <a:tabLst>
                <a:tab pos="457200" algn="l"/>
                <a:tab pos="589280" algn="l"/>
              </a:tabLst>
            </a:pPr>
            <a:r>
              <a:rPr lang="fr-CA" sz="1600" i="1" dirty="0">
                <a:solidFill>
                  <a:srgbClr val="000000"/>
                </a:solidFill>
                <a:cs typeface="Arial" panose="020B0604020202020204" pitchFamily="34" charset="0"/>
              </a:rPr>
              <a:t>Équipe intégrée comprenant des représentants des secteurs habilitants (GI, TI, Sécurité, RH, Santé et sécurité au travail, Installations)</a:t>
            </a:r>
          </a:p>
          <a:p>
            <a:pPr lvl="1">
              <a:buClr>
                <a:srgbClr val="000000"/>
              </a:buClr>
              <a:tabLst>
                <a:tab pos="457200" algn="l"/>
                <a:tab pos="589280" algn="l"/>
              </a:tabLst>
            </a:pPr>
            <a:endParaRPr lang="en-CA" sz="1600" dirty="0">
              <a:solidFill>
                <a:srgbClr val="4CB6A0"/>
              </a:solidFill>
              <a:cs typeface="Arial" panose="020B0604020202020204" pitchFamily="34" charset="0"/>
            </a:endParaRPr>
          </a:p>
          <a:p>
            <a:pPr marL="285750" indent="-285750">
              <a:spcAft>
                <a:spcPts val="800"/>
              </a:spcAft>
              <a:buFont typeface="Arial" panose="020B0604020202020204" pitchFamily="34" charset="0"/>
              <a:buChar char="•"/>
              <a:tabLst>
                <a:tab pos="457200" algn="l"/>
                <a:tab pos="589280" algn="l"/>
              </a:tabLst>
            </a:pPr>
            <a:r>
              <a:rPr lang="fr-CA" dirty="0">
                <a:solidFill>
                  <a:srgbClr val="000000"/>
                </a:solidFill>
              </a:rPr>
              <a:t>Mettre en place la </a:t>
            </a:r>
            <a:r>
              <a:rPr lang="fr-CA" b="1" dirty="0">
                <a:solidFill>
                  <a:srgbClr val="000000"/>
                </a:solidFill>
                <a:cs typeface="Arial"/>
              </a:rPr>
              <a:t>gouvernance</a:t>
            </a:r>
            <a:r>
              <a:rPr lang="fr-CA" dirty="0">
                <a:solidFill>
                  <a:srgbClr val="000000"/>
                </a:solidFill>
              </a:rPr>
              <a:t> et établir des </a:t>
            </a:r>
            <a:r>
              <a:rPr lang="fr-CA" b="1" dirty="0">
                <a:solidFill>
                  <a:srgbClr val="000000"/>
                </a:solidFill>
                <a:cs typeface="Arial"/>
              </a:rPr>
              <a:t>groupes de travail</a:t>
            </a:r>
            <a:r>
              <a:rPr lang="fr-CA" dirty="0">
                <a:solidFill>
                  <a:srgbClr val="000000"/>
                </a:solidFill>
              </a:rPr>
              <a:t> d’employés.</a:t>
            </a:r>
          </a:p>
        </p:txBody>
      </p:sp>
      <p:sp>
        <p:nvSpPr>
          <p:cNvPr id="67" name="Freeform 66"/>
          <p:cNvSpPr>
            <a:spLocks noEditPoints="1"/>
          </p:cNvSpPr>
          <p:nvPr/>
        </p:nvSpPr>
        <p:spPr bwMode="auto">
          <a:xfrm rot="15511562" flipH="1">
            <a:off x="3693359" y="2897107"/>
            <a:ext cx="1040228" cy="1997827"/>
          </a:xfrm>
          <a:custGeom>
            <a:avLst/>
            <a:gdLst>
              <a:gd name="T0" fmla="*/ 863 w 1110"/>
              <a:gd name="T1" fmla="*/ 1194 h 1194"/>
              <a:gd name="T2" fmla="*/ 855 w 1110"/>
              <a:gd name="T3" fmla="*/ 1186 h 1194"/>
              <a:gd name="T4" fmla="*/ 832 w 1110"/>
              <a:gd name="T5" fmla="*/ 1161 h 1194"/>
              <a:gd name="T6" fmla="*/ 783 w 1110"/>
              <a:gd name="T7" fmla="*/ 1109 h 1194"/>
              <a:gd name="T8" fmla="*/ 486 w 1110"/>
              <a:gd name="T9" fmla="*/ 921 h 1194"/>
              <a:gd name="T10" fmla="*/ 480 w 1110"/>
              <a:gd name="T11" fmla="*/ 918 h 1194"/>
              <a:gd name="T12" fmla="*/ 472 w 1110"/>
              <a:gd name="T13" fmla="*/ 916 h 1194"/>
              <a:gd name="T14" fmla="*/ 438 w 1110"/>
              <a:gd name="T15" fmla="*/ 894 h 1194"/>
              <a:gd name="T16" fmla="*/ 436 w 1110"/>
              <a:gd name="T17" fmla="*/ 863 h 1194"/>
              <a:gd name="T18" fmla="*/ 472 w 1110"/>
              <a:gd name="T19" fmla="*/ 835 h 1194"/>
              <a:gd name="T20" fmla="*/ 500 w 1110"/>
              <a:gd name="T21" fmla="*/ 842 h 1194"/>
              <a:gd name="T22" fmla="*/ 507 w 1110"/>
              <a:gd name="T23" fmla="*/ 845 h 1194"/>
              <a:gd name="T24" fmla="*/ 824 w 1110"/>
              <a:gd name="T25" fmla="*/ 1060 h 1194"/>
              <a:gd name="T26" fmla="*/ 672 w 1110"/>
              <a:gd name="T27" fmla="*/ 564 h 1194"/>
              <a:gd name="T28" fmla="*/ 447 w 1110"/>
              <a:gd name="T29" fmla="*/ 225 h 1194"/>
              <a:gd name="T30" fmla="*/ 128 w 1110"/>
              <a:gd name="T31" fmla="*/ 68 h 1194"/>
              <a:gd name="T32" fmla="*/ 64 w 1110"/>
              <a:gd name="T33" fmla="*/ 61 h 1194"/>
              <a:gd name="T34" fmla="*/ 0 w 1110"/>
              <a:gd name="T35" fmla="*/ 54 h 1194"/>
              <a:gd name="T36" fmla="*/ 2 w 1110"/>
              <a:gd name="T37" fmla="*/ 7 h 1194"/>
              <a:gd name="T38" fmla="*/ 31 w 1110"/>
              <a:gd name="T39" fmla="*/ 4 h 1194"/>
              <a:gd name="T40" fmla="*/ 85 w 1110"/>
              <a:gd name="T41" fmla="*/ 0 h 1194"/>
              <a:gd name="T42" fmla="*/ 100 w 1110"/>
              <a:gd name="T43" fmla="*/ 0 h 1194"/>
              <a:gd name="T44" fmla="*/ 632 w 1110"/>
              <a:gd name="T45" fmla="*/ 311 h 1194"/>
              <a:gd name="T46" fmla="*/ 844 w 1110"/>
              <a:gd name="T47" fmla="*/ 748 h 1194"/>
              <a:gd name="T48" fmla="*/ 891 w 1110"/>
              <a:gd name="T49" fmla="*/ 937 h 1194"/>
              <a:gd name="T50" fmla="*/ 901 w 1110"/>
              <a:gd name="T51" fmla="*/ 982 h 1194"/>
              <a:gd name="T52" fmla="*/ 924 w 1110"/>
              <a:gd name="T53" fmla="*/ 947 h 1194"/>
              <a:gd name="T54" fmla="*/ 1027 w 1110"/>
              <a:gd name="T55" fmla="*/ 827 h 1194"/>
              <a:gd name="T56" fmla="*/ 1061 w 1110"/>
              <a:gd name="T57" fmla="*/ 814 h 1194"/>
              <a:gd name="T58" fmla="*/ 1068 w 1110"/>
              <a:gd name="T59" fmla="*/ 813 h 1194"/>
              <a:gd name="T60" fmla="*/ 1110 w 1110"/>
              <a:gd name="T61" fmla="*/ 804 h 1194"/>
              <a:gd name="T62" fmla="*/ 1095 w 1110"/>
              <a:gd name="T63" fmla="*/ 845 h 1194"/>
              <a:gd name="T64" fmla="*/ 1093 w 1110"/>
              <a:gd name="T65" fmla="*/ 852 h 1194"/>
              <a:gd name="T66" fmla="*/ 1076 w 1110"/>
              <a:gd name="T67" fmla="*/ 882 h 1194"/>
              <a:gd name="T68" fmla="*/ 920 w 1110"/>
              <a:gd name="T69" fmla="*/ 1085 h 1194"/>
              <a:gd name="T70" fmla="*/ 918 w 1110"/>
              <a:gd name="T71" fmla="*/ 1102 h 1194"/>
              <a:gd name="T72" fmla="*/ 917 w 1110"/>
              <a:gd name="T73" fmla="*/ 1120 h 1194"/>
              <a:gd name="T74" fmla="*/ 910 w 1110"/>
              <a:gd name="T75" fmla="*/ 1158 h 1194"/>
              <a:gd name="T76" fmla="*/ 907 w 1110"/>
              <a:gd name="T77" fmla="*/ 1173 h 1194"/>
              <a:gd name="T78" fmla="*/ 904 w 1110"/>
              <a:gd name="T79" fmla="*/ 1191 h 1194"/>
              <a:gd name="T80" fmla="*/ 885 w 1110"/>
              <a:gd name="T81" fmla="*/ 1192 h 1194"/>
              <a:gd name="T82" fmla="*/ 876 w 1110"/>
              <a:gd name="T83" fmla="*/ 1193 h 1194"/>
              <a:gd name="T84" fmla="*/ 863 w 1110"/>
              <a:gd name="T85" fmla="*/ 1194 h 1194"/>
              <a:gd name="T86" fmla="*/ 721 w 1110"/>
              <a:gd name="T87" fmla="*/ 556 h 1194"/>
              <a:gd name="T88" fmla="*/ 838 w 1110"/>
              <a:gd name="T89" fmla="*/ 919 h 1194"/>
              <a:gd name="T90" fmla="*/ 798 w 1110"/>
              <a:gd name="T91" fmla="*/ 762 h 1194"/>
              <a:gd name="T92" fmla="*/ 721 w 1110"/>
              <a:gd name="T93" fmla="*/ 556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0" h="1194">
                <a:moveTo>
                  <a:pt x="863" y="1194"/>
                </a:moveTo>
                <a:cubicBezTo>
                  <a:pt x="855" y="1186"/>
                  <a:pt x="855" y="1186"/>
                  <a:pt x="855" y="1186"/>
                </a:cubicBezTo>
                <a:cubicBezTo>
                  <a:pt x="848" y="1177"/>
                  <a:pt x="840" y="1169"/>
                  <a:pt x="832" y="1161"/>
                </a:cubicBezTo>
                <a:cubicBezTo>
                  <a:pt x="816" y="1143"/>
                  <a:pt x="800" y="1126"/>
                  <a:pt x="783" y="1109"/>
                </a:cubicBezTo>
                <a:cubicBezTo>
                  <a:pt x="684" y="1010"/>
                  <a:pt x="590" y="950"/>
                  <a:pt x="486" y="921"/>
                </a:cubicBezTo>
                <a:cubicBezTo>
                  <a:pt x="483" y="920"/>
                  <a:pt x="481" y="919"/>
                  <a:pt x="480" y="918"/>
                </a:cubicBezTo>
                <a:cubicBezTo>
                  <a:pt x="478" y="918"/>
                  <a:pt x="475" y="917"/>
                  <a:pt x="472" y="916"/>
                </a:cubicBezTo>
                <a:cubicBezTo>
                  <a:pt x="462" y="913"/>
                  <a:pt x="446" y="909"/>
                  <a:pt x="438" y="894"/>
                </a:cubicBezTo>
                <a:cubicBezTo>
                  <a:pt x="435" y="888"/>
                  <a:pt x="432" y="877"/>
                  <a:pt x="436" y="863"/>
                </a:cubicBezTo>
                <a:cubicBezTo>
                  <a:pt x="442" y="845"/>
                  <a:pt x="455" y="835"/>
                  <a:pt x="472" y="835"/>
                </a:cubicBezTo>
                <a:cubicBezTo>
                  <a:pt x="483" y="835"/>
                  <a:pt x="493" y="839"/>
                  <a:pt x="500" y="842"/>
                </a:cubicBezTo>
                <a:cubicBezTo>
                  <a:pt x="503" y="844"/>
                  <a:pt x="505" y="845"/>
                  <a:pt x="507" y="845"/>
                </a:cubicBezTo>
                <a:cubicBezTo>
                  <a:pt x="623" y="883"/>
                  <a:pt x="725" y="952"/>
                  <a:pt x="824" y="1060"/>
                </a:cubicBezTo>
                <a:cubicBezTo>
                  <a:pt x="780" y="881"/>
                  <a:pt x="737" y="719"/>
                  <a:pt x="672" y="564"/>
                </a:cubicBezTo>
                <a:cubicBezTo>
                  <a:pt x="619" y="436"/>
                  <a:pt x="543" y="322"/>
                  <a:pt x="447" y="225"/>
                </a:cubicBezTo>
                <a:cubicBezTo>
                  <a:pt x="365" y="142"/>
                  <a:pt x="261" y="91"/>
                  <a:pt x="128" y="68"/>
                </a:cubicBezTo>
                <a:cubicBezTo>
                  <a:pt x="107" y="64"/>
                  <a:pt x="86" y="63"/>
                  <a:pt x="64" y="61"/>
                </a:cubicBezTo>
                <a:cubicBezTo>
                  <a:pt x="43" y="59"/>
                  <a:pt x="22" y="58"/>
                  <a:pt x="0" y="54"/>
                </a:cubicBezTo>
                <a:cubicBezTo>
                  <a:pt x="2" y="7"/>
                  <a:pt x="2" y="7"/>
                  <a:pt x="2" y="7"/>
                </a:cubicBezTo>
                <a:cubicBezTo>
                  <a:pt x="12" y="6"/>
                  <a:pt x="21" y="5"/>
                  <a:pt x="31" y="4"/>
                </a:cubicBezTo>
                <a:cubicBezTo>
                  <a:pt x="49" y="2"/>
                  <a:pt x="67" y="0"/>
                  <a:pt x="85" y="0"/>
                </a:cubicBezTo>
                <a:cubicBezTo>
                  <a:pt x="90" y="0"/>
                  <a:pt x="95" y="0"/>
                  <a:pt x="100" y="0"/>
                </a:cubicBezTo>
                <a:cubicBezTo>
                  <a:pt x="314" y="15"/>
                  <a:pt x="488" y="117"/>
                  <a:pt x="632" y="311"/>
                </a:cubicBezTo>
                <a:cubicBezTo>
                  <a:pt x="724" y="435"/>
                  <a:pt x="793" y="578"/>
                  <a:pt x="844" y="748"/>
                </a:cubicBezTo>
                <a:cubicBezTo>
                  <a:pt x="863" y="810"/>
                  <a:pt x="877" y="875"/>
                  <a:pt x="891" y="937"/>
                </a:cubicBezTo>
                <a:cubicBezTo>
                  <a:pt x="894" y="952"/>
                  <a:pt x="898" y="967"/>
                  <a:pt x="901" y="982"/>
                </a:cubicBezTo>
                <a:cubicBezTo>
                  <a:pt x="908" y="970"/>
                  <a:pt x="915" y="958"/>
                  <a:pt x="924" y="947"/>
                </a:cubicBezTo>
                <a:cubicBezTo>
                  <a:pt x="956" y="905"/>
                  <a:pt x="992" y="865"/>
                  <a:pt x="1027" y="827"/>
                </a:cubicBezTo>
                <a:cubicBezTo>
                  <a:pt x="1037" y="816"/>
                  <a:pt x="1051" y="815"/>
                  <a:pt x="1061" y="814"/>
                </a:cubicBezTo>
                <a:cubicBezTo>
                  <a:pt x="1063" y="814"/>
                  <a:pt x="1066" y="814"/>
                  <a:pt x="1068" y="813"/>
                </a:cubicBezTo>
                <a:cubicBezTo>
                  <a:pt x="1110" y="804"/>
                  <a:pt x="1110" y="804"/>
                  <a:pt x="1110" y="804"/>
                </a:cubicBezTo>
                <a:cubicBezTo>
                  <a:pt x="1095" y="845"/>
                  <a:pt x="1095" y="845"/>
                  <a:pt x="1095" y="845"/>
                </a:cubicBezTo>
                <a:cubicBezTo>
                  <a:pt x="1095" y="847"/>
                  <a:pt x="1094" y="849"/>
                  <a:pt x="1093" y="852"/>
                </a:cubicBezTo>
                <a:cubicBezTo>
                  <a:pt x="1091" y="861"/>
                  <a:pt x="1088" y="874"/>
                  <a:pt x="1076" y="882"/>
                </a:cubicBezTo>
                <a:cubicBezTo>
                  <a:pt x="1006" y="931"/>
                  <a:pt x="964" y="1003"/>
                  <a:pt x="920" y="1085"/>
                </a:cubicBezTo>
                <a:cubicBezTo>
                  <a:pt x="918" y="1088"/>
                  <a:pt x="918" y="1096"/>
                  <a:pt x="918" y="1102"/>
                </a:cubicBezTo>
                <a:cubicBezTo>
                  <a:pt x="918" y="1107"/>
                  <a:pt x="918" y="1114"/>
                  <a:pt x="917" y="1120"/>
                </a:cubicBezTo>
                <a:cubicBezTo>
                  <a:pt x="915" y="1133"/>
                  <a:pt x="912" y="1146"/>
                  <a:pt x="910" y="1158"/>
                </a:cubicBezTo>
                <a:cubicBezTo>
                  <a:pt x="909" y="1163"/>
                  <a:pt x="908" y="1168"/>
                  <a:pt x="907" y="1173"/>
                </a:cubicBezTo>
                <a:cubicBezTo>
                  <a:pt x="904" y="1191"/>
                  <a:pt x="904" y="1191"/>
                  <a:pt x="904" y="1191"/>
                </a:cubicBezTo>
                <a:cubicBezTo>
                  <a:pt x="885" y="1192"/>
                  <a:pt x="885" y="1192"/>
                  <a:pt x="885" y="1192"/>
                </a:cubicBezTo>
                <a:cubicBezTo>
                  <a:pt x="882" y="1192"/>
                  <a:pt x="879" y="1193"/>
                  <a:pt x="876" y="1193"/>
                </a:cubicBezTo>
                <a:lnTo>
                  <a:pt x="863" y="1194"/>
                </a:lnTo>
                <a:close/>
                <a:moveTo>
                  <a:pt x="721" y="556"/>
                </a:moveTo>
                <a:cubicBezTo>
                  <a:pt x="769" y="672"/>
                  <a:pt x="805" y="792"/>
                  <a:pt x="838" y="919"/>
                </a:cubicBezTo>
                <a:cubicBezTo>
                  <a:pt x="826" y="867"/>
                  <a:pt x="814" y="813"/>
                  <a:pt x="798" y="762"/>
                </a:cubicBezTo>
                <a:cubicBezTo>
                  <a:pt x="776" y="688"/>
                  <a:pt x="750" y="620"/>
                  <a:pt x="721" y="556"/>
                </a:cubicBezTo>
                <a:close/>
              </a:path>
            </a:pathLst>
          </a:custGeom>
          <a:solidFill>
            <a:srgbClr val="94D3C6"/>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pic>
        <p:nvPicPr>
          <p:cNvPr id="10" name="Picture 2"/>
          <p:cNvPicPr>
            <a:picLocks noChangeAspect="1"/>
          </p:cNvPicPr>
          <p:nvPr/>
        </p:nvPicPr>
        <p:blipFill>
          <a:blip r:embed="rId3"/>
          <a:stretch>
            <a:fillRect/>
          </a:stretch>
        </p:blipFill>
        <p:spPr>
          <a:xfrm>
            <a:off x="674513" y="1631967"/>
            <a:ext cx="4142927" cy="1911745"/>
          </a:xfrm>
          <a:prstGeom prst="rect">
            <a:avLst/>
          </a:prstGeom>
        </p:spPr>
      </p:pic>
      <p:sp>
        <p:nvSpPr>
          <p:cNvPr id="65" name="Freeform 64"/>
          <p:cNvSpPr>
            <a:spLocks/>
          </p:cNvSpPr>
          <p:nvPr/>
        </p:nvSpPr>
        <p:spPr bwMode="auto">
          <a:xfrm>
            <a:off x="1088765" y="1704694"/>
            <a:ext cx="1219200" cy="2085097"/>
          </a:xfrm>
          <a:custGeom>
            <a:avLst/>
            <a:gdLst>
              <a:gd name="T0" fmla="*/ 274 w 326"/>
              <a:gd name="T1" fmla="*/ 34 h 180"/>
              <a:gd name="T2" fmla="*/ 209 w 326"/>
              <a:gd name="T3" fmla="*/ 11 h 180"/>
              <a:gd name="T4" fmla="*/ 63 w 326"/>
              <a:gd name="T5" fmla="*/ 43 h 180"/>
              <a:gd name="T6" fmla="*/ 18 w 326"/>
              <a:gd name="T7" fmla="*/ 101 h 180"/>
              <a:gd name="T8" fmla="*/ 39 w 326"/>
              <a:gd name="T9" fmla="*/ 145 h 180"/>
              <a:gd name="T10" fmla="*/ 97 w 326"/>
              <a:gd name="T11" fmla="*/ 158 h 180"/>
              <a:gd name="T12" fmla="*/ 246 w 326"/>
              <a:gd name="T13" fmla="*/ 144 h 180"/>
              <a:gd name="T14" fmla="*/ 294 w 326"/>
              <a:gd name="T15" fmla="*/ 118 h 180"/>
              <a:gd name="T16" fmla="*/ 291 w 326"/>
              <a:gd name="T17" fmla="*/ 71 h 180"/>
              <a:gd name="T18" fmla="*/ 227 w 326"/>
              <a:gd name="T19" fmla="*/ 48 h 180"/>
              <a:gd name="T20" fmla="*/ 208 w 326"/>
              <a:gd name="T21" fmla="*/ 42 h 180"/>
              <a:gd name="T22" fmla="*/ 202 w 326"/>
              <a:gd name="T23" fmla="*/ 32 h 180"/>
              <a:gd name="T24" fmla="*/ 213 w 326"/>
              <a:gd name="T25" fmla="*/ 26 h 180"/>
              <a:gd name="T26" fmla="*/ 283 w 326"/>
              <a:gd name="T27" fmla="*/ 50 h 180"/>
              <a:gd name="T28" fmla="*/ 311 w 326"/>
              <a:gd name="T29" fmla="*/ 71 h 180"/>
              <a:gd name="T30" fmla="*/ 317 w 326"/>
              <a:gd name="T31" fmla="*/ 115 h 180"/>
              <a:gd name="T32" fmla="*/ 276 w 326"/>
              <a:gd name="T33" fmla="*/ 152 h 180"/>
              <a:gd name="T34" fmla="*/ 194 w 326"/>
              <a:gd name="T35" fmla="*/ 174 h 180"/>
              <a:gd name="T36" fmla="*/ 54 w 326"/>
              <a:gd name="T37" fmla="*/ 165 h 180"/>
              <a:gd name="T38" fmla="*/ 29 w 326"/>
              <a:gd name="T39" fmla="*/ 154 h 180"/>
              <a:gd name="T40" fmla="*/ 5 w 326"/>
              <a:gd name="T41" fmla="*/ 100 h 180"/>
              <a:gd name="T42" fmla="*/ 49 w 326"/>
              <a:gd name="T43" fmla="*/ 38 h 180"/>
              <a:gd name="T44" fmla="*/ 149 w 326"/>
              <a:gd name="T45" fmla="*/ 4 h 180"/>
              <a:gd name="T46" fmla="*/ 242 w 326"/>
              <a:gd name="T47" fmla="*/ 10 h 180"/>
              <a:gd name="T48" fmla="*/ 274 w 326"/>
              <a:gd name="T49"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180">
                <a:moveTo>
                  <a:pt x="274" y="34"/>
                </a:moveTo>
                <a:cubicBezTo>
                  <a:pt x="256" y="14"/>
                  <a:pt x="232" y="12"/>
                  <a:pt x="209" y="11"/>
                </a:cubicBezTo>
                <a:cubicBezTo>
                  <a:pt x="158" y="8"/>
                  <a:pt x="108" y="15"/>
                  <a:pt x="63" y="43"/>
                </a:cubicBezTo>
                <a:cubicBezTo>
                  <a:pt x="41" y="57"/>
                  <a:pt x="24" y="75"/>
                  <a:pt x="18" y="101"/>
                </a:cubicBezTo>
                <a:cubicBezTo>
                  <a:pt x="13" y="121"/>
                  <a:pt x="19" y="138"/>
                  <a:pt x="39" y="145"/>
                </a:cubicBezTo>
                <a:cubicBezTo>
                  <a:pt x="57" y="151"/>
                  <a:pt x="77" y="155"/>
                  <a:pt x="97" y="158"/>
                </a:cubicBezTo>
                <a:cubicBezTo>
                  <a:pt x="147" y="164"/>
                  <a:pt x="197" y="160"/>
                  <a:pt x="246" y="144"/>
                </a:cubicBezTo>
                <a:cubicBezTo>
                  <a:pt x="263" y="138"/>
                  <a:pt x="280" y="131"/>
                  <a:pt x="294" y="118"/>
                </a:cubicBezTo>
                <a:cubicBezTo>
                  <a:pt x="314" y="101"/>
                  <a:pt x="313" y="86"/>
                  <a:pt x="291" y="71"/>
                </a:cubicBezTo>
                <a:cubicBezTo>
                  <a:pt x="272" y="58"/>
                  <a:pt x="249" y="53"/>
                  <a:pt x="227" y="48"/>
                </a:cubicBezTo>
                <a:cubicBezTo>
                  <a:pt x="220" y="46"/>
                  <a:pt x="214" y="44"/>
                  <a:pt x="208" y="42"/>
                </a:cubicBezTo>
                <a:cubicBezTo>
                  <a:pt x="203" y="41"/>
                  <a:pt x="200" y="37"/>
                  <a:pt x="202" y="32"/>
                </a:cubicBezTo>
                <a:cubicBezTo>
                  <a:pt x="203" y="27"/>
                  <a:pt x="207" y="24"/>
                  <a:pt x="213" y="26"/>
                </a:cubicBezTo>
                <a:cubicBezTo>
                  <a:pt x="236" y="34"/>
                  <a:pt x="260" y="41"/>
                  <a:pt x="283" y="50"/>
                </a:cubicBezTo>
                <a:cubicBezTo>
                  <a:pt x="293" y="55"/>
                  <a:pt x="303" y="63"/>
                  <a:pt x="311" y="71"/>
                </a:cubicBezTo>
                <a:cubicBezTo>
                  <a:pt x="324" y="84"/>
                  <a:pt x="326" y="99"/>
                  <a:pt x="317" y="115"/>
                </a:cubicBezTo>
                <a:cubicBezTo>
                  <a:pt x="308" y="132"/>
                  <a:pt x="293" y="143"/>
                  <a:pt x="276" y="152"/>
                </a:cubicBezTo>
                <a:cubicBezTo>
                  <a:pt x="251" y="165"/>
                  <a:pt x="223" y="171"/>
                  <a:pt x="194" y="174"/>
                </a:cubicBezTo>
                <a:cubicBezTo>
                  <a:pt x="147" y="180"/>
                  <a:pt x="100" y="176"/>
                  <a:pt x="54" y="165"/>
                </a:cubicBezTo>
                <a:cubicBezTo>
                  <a:pt x="45" y="162"/>
                  <a:pt x="37" y="159"/>
                  <a:pt x="29" y="154"/>
                </a:cubicBezTo>
                <a:cubicBezTo>
                  <a:pt x="8" y="143"/>
                  <a:pt x="0" y="122"/>
                  <a:pt x="5" y="100"/>
                </a:cubicBezTo>
                <a:cubicBezTo>
                  <a:pt x="11" y="73"/>
                  <a:pt x="27" y="53"/>
                  <a:pt x="49" y="38"/>
                </a:cubicBezTo>
                <a:cubicBezTo>
                  <a:pt x="79" y="18"/>
                  <a:pt x="113" y="8"/>
                  <a:pt x="149" y="4"/>
                </a:cubicBezTo>
                <a:cubicBezTo>
                  <a:pt x="180" y="0"/>
                  <a:pt x="212" y="2"/>
                  <a:pt x="242" y="10"/>
                </a:cubicBezTo>
                <a:cubicBezTo>
                  <a:pt x="260" y="15"/>
                  <a:pt x="269" y="22"/>
                  <a:pt x="274" y="34"/>
                </a:cubicBezTo>
              </a:path>
            </a:pathLst>
          </a:custGeom>
          <a:solidFill>
            <a:srgbClr val="4CB6A0">
              <a:alpha val="6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spTree>
    <p:extLst>
      <p:ext uri="{BB962C8B-B14F-4D97-AF65-F5344CB8AC3E}">
        <p14:creationId xmlns:p14="http://schemas.microsoft.com/office/powerpoint/2010/main" val="14600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500"/>
                                  </p:stCondLst>
                                  <p:childTnLst>
                                    <p:set>
                                      <p:cBhvr>
                                        <p:cTn id="1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6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59" y="532573"/>
            <a:ext cx="11006345" cy="835027"/>
          </a:xfrm>
        </p:spPr>
        <p:txBody>
          <a:bodyPr/>
          <a:lstStyle/>
          <a:p>
            <a:r>
              <a:rPr lang="fr-CA" dirty="0">
                <a:solidFill>
                  <a:schemeClr val="accent2"/>
                </a:solidFill>
              </a:rPr>
              <a:t>Établir les fondements</a:t>
            </a:r>
            <a:r>
              <a:rPr lang="fr-CA" dirty="0"/>
              <a:t>... Mobiliser les dirigeants</a:t>
            </a:r>
          </a:p>
        </p:txBody>
      </p:sp>
      <p:sp>
        <p:nvSpPr>
          <p:cNvPr id="9" name="Rectangle 8"/>
          <p:cNvSpPr/>
          <p:nvPr/>
        </p:nvSpPr>
        <p:spPr>
          <a:xfrm>
            <a:off x="2771992" y="1435123"/>
            <a:ext cx="9244417" cy="584775"/>
          </a:xfrm>
          <a:prstGeom prst="rect">
            <a:avLst/>
          </a:prstGeom>
        </p:spPr>
        <p:txBody>
          <a:bodyPr wrap="square">
            <a:spAutoFit/>
          </a:bodyPr>
          <a:lstStyle/>
          <a:p>
            <a:pPr algn="ctr">
              <a:spcAft>
                <a:spcPts val="800"/>
              </a:spcAft>
              <a:tabLst>
                <a:tab pos="457200" algn="l"/>
                <a:tab pos="589280" algn="l"/>
              </a:tabLst>
            </a:pPr>
            <a:r>
              <a:rPr lang="fr-CA" sz="1600" dirty="0">
                <a:solidFill>
                  <a:srgbClr val="000000"/>
                </a:solidFill>
              </a:rPr>
              <a:t>Mobilisez les </a:t>
            </a:r>
            <a:r>
              <a:rPr lang="fr-CA" sz="1600" b="1" dirty="0">
                <a:solidFill>
                  <a:srgbClr val="000000"/>
                </a:solidFill>
                <a:cs typeface="Arial" panose="020B0604020202020204" pitchFamily="34" charset="0"/>
              </a:rPr>
              <a:t>dirigeants</a:t>
            </a:r>
            <a:r>
              <a:rPr lang="fr-CA" sz="1600" dirty="0">
                <a:solidFill>
                  <a:srgbClr val="000000"/>
                </a:solidFill>
              </a:rPr>
              <a:t> et obtenez leur engagement en faveur du changement en milieu de travail. Ils doivent s’engager dans cette vision, être prêts à soutenir le changement et à devenir les </a:t>
            </a:r>
            <a:r>
              <a:rPr lang="fr-CA" sz="1600" b="1" dirty="0">
                <a:solidFill>
                  <a:srgbClr val="000000"/>
                </a:solidFill>
                <a:cs typeface="Arial" panose="020B0604020202020204" pitchFamily="34" charset="0"/>
              </a:rPr>
              <a:t>champions du changement</a:t>
            </a:r>
            <a:r>
              <a:rPr lang="fr-CA" sz="1600" dirty="0">
                <a:solidFill>
                  <a:srgbClr val="000000"/>
                </a:solidFill>
              </a:rPr>
              <a:t>.</a:t>
            </a:r>
          </a:p>
        </p:txBody>
      </p:sp>
      <p:graphicFrame>
        <p:nvGraphicFramePr>
          <p:cNvPr id="10" name="Table 9"/>
          <p:cNvGraphicFramePr>
            <a:graphicFrameLocks noGrp="1"/>
          </p:cNvGraphicFramePr>
          <p:nvPr/>
        </p:nvGraphicFramePr>
        <p:xfrm>
          <a:off x="760942" y="2168111"/>
          <a:ext cx="6962968" cy="2633354"/>
        </p:xfrm>
        <a:graphic>
          <a:graphicData uri="http://schemas.openxmlformats.org/drawingml/2006/table">
            <a:tbl>
              <a:tblPr firstRow="1" bandRow="1">
                <a:tableStyleId>{5940675A-B579-460E-94D1-54222C63F5DA}</a:tableStyleId>
              </a:tblPr>
              <a:tblGrid>
                <a:gridCol w="3481484">
                  <a:extLst>
                    <a:ext uri="{9D8B030D-6E8A-4147-A177-3AD203B41FA5}">
                      <a16:colId xmlns:a16="http://schemas.microsoft.com/office/drawing/2014/main" val="20000"/>
                    </a:ext>
                  </a:extLst>
                </a:gridCol>
                <a:gridCol w="3481484">
                  <a:extLst>
                    <a:ext uri="{9D8B030D-6E8A-4147-A177-3AD203B41FA5}">
                      <a16:colId xmlns:a16="http://schemas.microsoft.com/office/drawing/2014/main" val="20001"/>
                    </a:ext>
                  </a:extLst>
                </a:gridCol>
              </a:tblGrid>
              <a:tr h="367562">
                <a:tc>
                  <a:txBody>
                    <a:bodyPr/>
                    <a:lstStyle/>
                    <a:p>
                      <a:pPr algn="ctr"/>
                      <a:r>
                        <a:rPr lang="fr-CA" sz="1600" dirty="0">
                          <a:solidFill>
                            <a:schemeClr val="bg1"/>
                          </a:solidFill>
                        </a:rPr>
                        <a:t>Le </a:t>
                      </a:r>
                      <a:r>
                        <a:rPr lang="fr-CA" sz="1600" b="1" baseline="0" dirty="0">
                          <a:solidFill>
                            <a:schemeClr val="bg1"/>
                          </a:solidFill>
                        </a:rPr>
                        <a:t>parrain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r>
                        <a:rPr lang="fr-CA" sz="1600">
                          <a:solidFill>
                            <a:schemeClr val="bg1"/>
                          </a:solidFill>
                        </a:rPr>
                        <a:t>Le(s) </a:t>
                      </a:r>
                      <a:r>
                        <a:rPr lang="fr-CA" sz="1600" b="1" baseline="0">
                          <a:solidFill>
                            <a:schemeClr val="bg1"/>
                          </a:solidFill>
                        </a:rPr>
                        <a:t>champion</a:t>
                      </a:r>
                      <a:r>
                        <a:rPr lang="fr-CA" sz="1600" b="0" baseline="0">
                          <a:solidFill>
                            <a:schemeClr val="bg1"/>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2265792">
                <a:tc>
                  <a:txBody>
                    <a:bodyPr/>
                    <a:lstStyle/>
                    <a:p>
                      <a:pPr marL="285750" indent="-285750" algn="l">
                        <a:buFont typeface="Arial" panose="020B0604020202020204" pitchFamily="34" charset="0"/>
                        <a:buChar char="•"/>
                      </a:pPr>
                      <a:r>
                        <a:rPr lang="fr-CA" sz="1400" dirty="0">
                          <a:solidFill>
                            <a:schemeClr val="tx1"/>
                          </a:solidFill>
                        </a:rPr>
                        <a:t>« S’approprie » et dirige le processus de changement en milieu de travail.</a:t>
                      </a:r>
                    </a:p>
                    <a:p>
                      <a:pPr marL="285750" indent="-285750" algn="l">
                        <a:buFont typeface="Arial" panose="020B0604020202020204" pitchFamily="34" charset="0"/>
                        <a:buChar char="•"/>
                      </a:pPr>
                      <a:r>
                        <a:rPr lang="fr-CA" sz="1400" dirty="0">
                          <a:solidFill>
                            <a:schemeClr val="tx1"/>
                          </a:solidFill>
                        </a:rPr>
                        <a:t>Participe activement et visiblement. </a:t>
                      </a:r>
                    </a:p>
                    <a:p>
                      <a:pPr marL="285750" indent="-285750" algn="l">
                        <a:buFont typeface="Arial" panose="020B0604020202020204" pitchFamily="34" charset="0"/>
                        <a:buChar char="•"/>
                      </a:pPr>
                      <a:r>
                        <a:rPr lang="fr-CA" sz="1400" dirty="0">
                          <a:solidFill>
                            <a:schemeClr val="tx1"/>
                          </a:solidFill>
                        </a:rPr>
                        <a:t>Gère et supervise le changement ainsi que l’approche connexe.</a:t>
                      </a:r>
                    </a:p>
                    <a:p>
                      <a:pPr marL="285750" indent="-285750" algn="l">
                        <a:buFont typeface="Arial" panose="020B0604020202020204" pitchFamily="34" charset="0"/>
                        <a:buChar char="•"/>
                      </a:pPr>
                      <a:r>
                        <a:rPr lang="fr-CA" sz="1400" dirty="0">
                          <a:solidFill>
                            <a:schemeClr val="tx1"/>
                          </a:solidFill>
                        </a:rPr>
                        <a:t>Présente aux employés les avantages escomptés.</a:t>
                      </a:r>
                    </a:p>
                    <a:p>
                      <a:pPr marL="285750" indent="-285750" algn="l">
                        <a:buFont typeface="Arial" panose="020B0604020202020204" pitchFamily="34" charset="0"/>
                        <a:buChar char="•"/>
                      </a:pPr>
                      <a:r>
                        <a:rPr lang="fr-CA" sz="1400" dirty="0">
                          <a:solidFill>
                            <a:schemeClr val="tx1"/>
                          </a:solidFill>
                        </a:rPr>
                        <a:t>Obtient les ressources nécessaires à la réalisation du projet ($ + ÉTP).</a:t>
                      </a:r>
                    </a:p>
                  </a:txBody>
                  <a:tcPr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indent="-285750" algn="l">
                        <a:lnSpc>
                          <a:spcPct val="107000"/>
                        </a:lnSpc>
                        <a:buFont typeface="Arial" panose="020B0604020202020204" pitchFamily="34" charset="0"/>
                        <a:buChar char="•"/>
                      </a:pPr>
                      <a:r>
                        <a:rPr lang="fr-CA" sz="1400" dirty="0">
                          <a:solidFill>
                            <a:schemeClr val="tx1"/>
                          </a:solidFill>
                        </a:rPr>
                        <a:t>Participe activement et visiblement. </a:t>
                      </a:r>
                    </a:p>
                    <a:p>
                      <a:pPr marL="285750" indent="-285750" algn="l">
                        <a:lnSpc>
                          <a:spcPct val="107000"/>
                        </a:lnSpc>
                        <a:spcAft>
                          <a:spcPts val="0"/>
                        </a:spcAft>
                        <a:buFont typeface="Arial" panose="020B0604020202020204" pitchFamily="34" charset="0"/>
                        <a:buChar char="•"/>
                      </a:pPr>
                      <a:r>
                        <a:rPr lang="fr-CA" sz="1400" dirty="0">
                          <a:solidFill>
                            <a:schemeClr val="tx1"/>
                          </a:solidFill>
                        </a:rPr>
                        <a:t>Adopte rapidement le changement, s’adapte rapidement et plaide en faveur du changement.</a:t>
                      </a:r>
                    </a:p>
                    <a:p>
                      <a:pPr marL="285750" indent="-285750" algn="l">
                        <a:lnSpc>
                          <a:spcPct val="107000"/>
                        </a:lnSpc>
                        <a:spcAft>
                          <a:spcPts val="0"/>
                        </a:spcAft>
                        <a:buFont typeface="Arial" panose="020B0604020202020204" pitchFamily="34" charset="0"/>
                        <a:buChar char="•"/>
                      </a:pPr>
                      <a:r>
                        <a:rPr lang="fr-CA" sz="1400" dirty="0">
                          <a:solidFill>
                            <a:schemeClr val="tx1"/>
                          </a:solidFill>
                        </a:rPr>
                        <a:t>Montre sa détermination en mettant sur pied une coalition de soutien.</a:t>
                      </a:r>
                    </a:p>
                    <a:p>
                      <a:pPr algn="l" rtl="0"/>
                      <a:endParaRPr lang="en-CA" sz="1400" dirty="0">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1" name="TextBox 10"/>
          <p:cNvSpPr txBox="1"/>
          <p:nvPr/>
        </p:nvSpPr>
        <p:spPr>
          <a:xfrm>
            <a:off x="8265226" y="2544080"/>
            <a:ext cx="3075709" cy="3570208"/>
          </a:xfrm>
          <a:prstGeom prst="rect">
            <a:avLst/>
          </a:prstGeom>
          <a:solidFill>
            <a:schemeClr val="accent2">
              <a:lumMod val="20000"/>
              <a:lumOff val="80000"/>
            </a:schemeClr>
          </a:solidFill>
        </p:spPr>
        <p:txBody>
          <a:bodyPr wrap="square" rtlCol="0">
            <a:spAutoFit/>
          </a:bodyPr>
          <a:lstStyle/>
          <a:p>
            <a:r>
              <a:rPr lang="fr-CA" b="1" i="1" dirty="0">
                <a:solidFill>
                  <a:srgbClr val="000000"/>
                </a:solidFill>
              </a:rPr>
              <a:t>Demandez-vous…</a:t>
            </a:r>
          </a:p>
          <a:p>
            <a:endParaRPr lang="en-US" sz="1600" i="1" dirty="0">
              <a:solidFill>
                <a:srgbClr val="000000"/>
              </a:solidFill>
            </a:endParaRPr>
          </a:p>
          <a:p>
            <a:r>
              <a:rPr lang="fr-CA" sz="1600" i="1" dirty="0">
                <a:solidFill>
                  <a:srgbClr val="000000"/>
                </a:solidFill>
              </a:rPr>
              <a:t>Votre parrain et vos champions sont-ils conscients de l’importance qu’ils ont pour réussir le changement?</a:t>
            </a:r>
          </a:p>
          <a:p>
            <a:pPr fontAlgn="base"/>
            <a:endParaRPr lang="en-US" sz="1600" i="1" dirty="0">
              <a:solidFill>
                <a:srgbClr val="000000"/>
              </a:solidFill>
            </a:endParaRPr>
          </a:p>
          <a:p>
            <a:pPr fontAlgn="base"/>
            <a:r>
              <a:rPr lang="fr-CA" sz="1600" i="1" dirty="0">
                <a:solidFill>
                  <a:srgbClr val="000000"/>
                </a:solidFill>
              </a:rPr>
              <a:t>Vos champions créent-ils des coalitions nécessaires au succès du changement?</a:t>
            </a:r>
          </a:p>
          <a:p>
            <a:endParaRPr lang="en-CA" sz="1600" i="1" dirty="0">
              <a:solidFill>
                <a:srgbClr val="000000"/>
              </a:solidFill>
            </a:endParaRPr>
          </a:p>
          <a:p>
            <a:pPr fontAlgn="base"/>
            <a:r>
              <a:rPr lang="fr-CA" sz="1600" i="1" dirty="0">
                <a:solidFill>
                  <a:srgbClr val="000000"/>
                </a:solidFill>
              </a:rPr>
              <a:t>Vos champions communiquent-ils directement et efficacement avec les employés?</a:t>
            </a:r>
          </a:p>
        </p:txBody>
      </p:sp>
      <p:sp>
        <p:nvSpPr>
          <p:cNvPr id="13" name="Rectangle 12"/>
          <p:cNvSpPr/>
          <p:nvPr/>
        </p:nvSpPr>
        <p:spPr>
          <a:xfrm>
            <a:off x="2860040" y="4947112"/>
            <a:ext cx="3683000" cy="1169551"/>
          </a:xfrm>
          <a:prstGeom prst="rect">
            <a:avLst/>
          </a:prstGeom>
        </p:spPr>
        <p:txBody>
          <a:bodyPr wrap="square">
            <a:spAutoFit/>
          </a:bodyPr>
          <a:lstStyle/>
          <a:p>
            <a:pPr algn="ctr">
              <a:spcAft>
                <a:spcPts val="800"/>
              </a:spcAft>
              <a:tabLst>
                <a:tab pos="457200" algn="l"/>
                <a:tab pos="589280" algn="l"/>
              </a:tabLst>
            </a:pPr>
            <a:r>
              <a:rPr lang="fr-CA" sz="1400" i="1" dirty="0">
                <a:solidFill>
                  <a:srgbClr val="77797C"/>
                </a:solidFill>
                <a:ea typeface="Calibri" panose="020F0502020204030204" pitchFamily="34" charset="0"/>
                <a:cs typeface="Arial" panose="020B0604020202020204" pitchFamily="34" charset="0"/>
              </a:rPr>
              <a:t>Mobilisez les dirigeants à tous les niveaux pour assurer une forte coalition de soutien. Envisagez la mise en œuvre d’un programme d’intégration obligatoire en vertu duquel tous les dirigeants doivent accepter le changement.</a:t>
            </a:r>
          </a:p>
        </p:txBody>
      </p:sp>
      <p:sp>
        <p:nvSpPr>
          <p:cNvPr id="16" name="Chevron 15"/>
          <p:cNvSpPr/>
          <p:nvPr/>
        </p:nvSpPr>
        <p:spPr>
          <a:xfrm>
            <a:off x="2703554" y="1429602"/>
            <a:ext cx="163750" cy="56825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0000"/>
              </a:solidFill>
            </a:endParaRPr>
          </a:p>
        </p:txBody>
      </p:sp>
      <p:sp>
        <p:nvSpPr>
          <p:cNvPr id="14" name="Freeform 13" descr="LightBulb Icon"/>
          <p:cNvSpPr>
            <a:spLocks noEditPoints="1"/>
          </p:cNvSpPr>
          <p:nvPr/>
        </p:nvSpPr>
        <p:spPr bwMode="auto">
          <a:xfrm rot="21258215">
            <a:off x="2410294" y="4963607"/>
            <a:ext cx="571500" cy="855341"/>
          </a:xfrm>
          <a:custGeom>
            <a:avLst/>
            <a:gdLst>
              <a:gd name="T0" fmla="*/ 377 w 448"/>
              <a:gd name="T1" fmla="*/ 53 h 671"/>
              <a:gd name="T2" fmla="*/ 224 w 448"/>
              <a:gd name="T3" fmla="*/ 0 h 671"/>
              <a:gd name="T4" fmla="*/ 71 w 448"/>
              <a:gd name="T5" fmla="*/ 53 h 671"/>
              <a:gd name="T6" fmla="*/ 0 w 448"/>
              <a:gd name="T7" fmla="*/ 196 h 671"/>
              <a:gd name="T8" fmla="*/ 78 w 448"/>
              <a:gd name="T9" fmla="*/ 351 h 671"/>
              <a:gd name="T10" fmla="*/ 119 w 448"/>
              <a:gd name="T11" fmla="*/ 440 h 671"/>
              <a:gd name="T12" fmla="*/ 109 w 448"/>
              <a:gd name="T13" fmla="*/ 503 h 671"/>
              <a:gd name="T14" fmla="*/ 118 w 448"/>
              <a:gd name="T15" fmla="*/ 567 h 671"/>
              <a:gd name="T16" fmla="*/ 126 w 448"/>
              <a:gd name="T17" fmla="*/ 618 h 671"/>
              <a:gd name="T18" fmla="*/ 186 w 448"/>
              <a:gd name="T19" fmla="*/ 660 h 671"/>
              <a:gd name="T20" fmla="*/ 262 w 448"/>
              <a:gd name="T21" fmla="*/ 660 h 671"/>
              <a:gd name="T22" fmla="*/ 322 w 448"/>
              <a:gd name="T23" fmla="*/ 618 h 671"/>
              <a:gd name="T24" fmla="*/ 330 w 448"/>
              <a:gd name="T25" fmla="*/ 567 h 671"/>
              <a:gd name="T26" fmla="*/ 339 w 448"/>
              <a:gd name="T27" fmla="*/ 503 h 671"/>
              <a:gd name="T28" fmla="*/ 329 w 448"/>
              <a:gd name="T29" fmla="*/ 440 h 671"/>
              <a:gd name="T30" fmla="*/ 370 w 448"/>
              <a:gd name="T31" fmla="*/ 351 h 671"/>
              <a:gd name="T32" fmla="*/ 448 w 448"/>
              <a:gd name="T33" fmla="*/ 196 h 671"/>
              <a:gd name="T34" fmla="*/ 362 w 448"/>
              <a:gd name="T35" fmla="*/ 274 h 671"/>
              <a:gd name="T36" fmla="*/ 336 w 448"/>
              <a:gd name="T37" fmla="*/ 303 h 671"/>
              <a:gd name="T38" fmla="*/ 174 w 448"/>
              <a:gd name="T39" fmla="*/ 433 h 671"/>
              <a:gd name="T40" fmla="*/ 99 w 448"/>
              <a:gd name="T41" fmla="*/ 289 h 671"/>
              <a:gd name="T42" fmla="*/ 56 w 448"/>
              <a:gd name="T43" fmla="*/ 196 h 671"/>
              <a:gd name="T44" fmla="*/ 111 w 448"/>
              <a:gd name="T45" fmla="*/ 93 h 671"/>
              <a:gd name="T46" fmla="*/ 224 w 448"/>
              <a:gd name="T47" fmla="*/ 56 h 671"/>
              <a:gd name="T48" fmla="*/ 338 w 448"/>
              <a:gd name="T49" fmla="*/ 93 h 671"/>
              <a:gd name="T50" fmla="*/ 392 w 448"/>
              <a:gd name="T51" fmla="*/ 196 h 671"/>
              <a:gd name="T52" fmla="*/ 306 w 448"/>
              <a:gd name="T53" fmla="*/ 156 h 671"/>
              <a:gd name="T54" fmla="*/ 224 w 448"/>
              <a:gd name="T55" fmla="*/ 126 h 671"/>
              <a:gd name="T56" fmla="*/ 210 w 448"/>
              <a:gd name="T57" fmla="*/ 139 h 671"/>
              <a:gd name="T58" fmla="*/ 224 w 448"/>
              <a:gd name="T59" fmla="*/ 154 h 671"/>
              <a:gd name="T60" fmla="*/ 294 w 448"/>
              <a:gd name="T61" fmla="*/ 196 h 671"/>
              <a:gd name="T62" fmla="*/ 308 w 448"/>
              <a:gd name="T63" fmla="*/ 210 h 671"/>
              <a:gd name="T64" fmla="*/ 322 w 448"/>
              <a:gd name="T65" fmla="*/ 196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671">
                <a:moveTo>
                  <a:pt x="429" y="115"/>
                </a:moveTo>
                <a:cubicBezTo>
                  <a:pt x="416" y="90"/>
                  <a:pt x="398" y="69"/>
                  <a:pt x="377" y="53"/>
                </a:cubicBezTo>
                <a:cubicBezTo>
                  <a:pt x="356" y="36"/>
                  <a:pt x="332" y="23"/>
                  <a:pt x="306" y="14"/>
                </a:cubicBezTo>
                <a:cubicBezTo>
                  <a:pt x="279" y="4"/>
                  <a:pt x="252" y="0"/>
                  <a:pt x="224" y="0"/>
                </a:cubicBezTo>
                <a:cubicBezTo>
                  <a:pt x="196" y="0"/>
                  <a:pt x="169" y="4"/>
                  <a:pt x="142" y="14"/>
                </a:cubicBezTo>
                <a:cubicBezTo>
                  <a:pt x="116" y="23"/>
                  <a:pt x="92" y="36"/>
                  <a:pt x="71" y="53"/>
                </a:cubicBezTo>
                <a:cubicBezTo>
                  <a:pt x="50" y="69"/>
                  <a:pt x="32" y="90"/>
                  <a:pt x="20" y="115"/>
                </a:cubicBezTo>
                <a:cubicBezTo>
                  <a:pt x="7" y="140"/>
                  <a:pt x="0" y="167"/>
                  <a:pt x="0" y="196"/>
                </a:cubicBezTo>
                <a:cubicBezTo>
                  <a:pt x="0" y="241"/>
                  <a:pt x="15" y="280"/>
                  <a:pt x="45" y="313"/>
                </a:cubicBezTo>
                <a:cubicBezTo>
                  <a:pt x="58" y="327"/>
                  <a:pt x="69" y="340"/>
                  <a:pt x="78" y="351"/>
                </a:cubicBezTo>
                <a:cubicBezTo>
                  <a:pt x="86" y="362"/>
                  <a:pt x="95" y="376"/>
                  <a:pt x="104" y="393"/>
                </a:cubicBezTo>
                <a:cubicBezTo>
                  <a:pt x="112" y="409"/>
                  <a:pt x="117" y="425"/>
                  <a:pt x="119" y="440"/>
                </a:cubicBezTo>
                <a:cubicBezTo>
                  <a:pt x="105" y="448"/>
                  <a:pt x="98" y="460"/>
                  <a:pt x="98" y="475"/>
                </a:cubicBezTo>
                <a:cubicBezTo>
                  <a:pt x="98" y="486"/>
                  <a:pt x="102" y="496"/>
                  <a:pt x="109" y="503"/>
                </a:cubicBezTo>
                <a:cubicBezTo>
                  <a:pt x="102" y="511"/>
                  <a:pt x="98" y="521"/>
                  <a:pt x="98" y="531"/>
                </a:cubicBezTo>
                <a:cubicBezTo>
                  <a:pt x="98" y="547"/>
                  <a:pt x="105" y="558"/>
                  <a:pt x="118" y="567"/>
                </a:cubicBezTo>
                <a:cubicBezTo>
                  <a:pt x="114" y="574"/>
                  <a:pt x="112" y="580"/>
                  <a:pt x="112" y="587"/>
                </a:cubicBezTo>
                <a:cubicBezTo>
                  <a:pt x="112" y="601"/>
                  <a:pt x="117" y="611"/>
                  <a:pt x="126" y="618"/>
                </a:cubicBezTo>
                <a:cubicBezTo>
                  <a:pt x="135" y="626"/>
                  <a:pt x="146" y="629"/>
                  <a:pt x="160" y="629"/>
                </a:cubicBezTo>
                <a:cubicBezTo>
                  <a:pt x="166" y="642"/>
                  <a:pt x="174" y="652"/>
                  <a:pt x="186" y="660"/>
                </a:cubicBezTo>
                <a:cubicBezTo>
                  <a:pt x="198" y="668"/>
                  <a:pt x="210" y="671"/>
                  <a:pt x="224" y="671"/>
                </a:cubicBezTo>
                <a:cubicBezTo>
                  <a:pt x="238" y="671"/>
                  <a:pt x="250" y="668"/>
                  <a:pt x="262" y="660"/>
                </a:cubicBezTo>
                <a:cubicBezTo>
                  <a:pt x="274" y="652"/>
                  <a:pt x="283" y="642"/>
                  <a:pt x="288" y="629"/>
                </a:cubicBezTo>
                <a:cubicBezTo>
                  <a:pt x="302" y="629"/>
                  <a:pt x="313" y="626"/>
                  <a:pt x="322" y="618"/>
                </a:cubicBezTo>
                <a:cubicBezTo>
                  <a:pt x="331" y="611"/>
                  <a:pt x="336" y="601"/>
                  <a:pt x="336" y="587"/>
                </a:cubicBezTo>
                <a:cubicBezTo>
                  <a:pt x="336" y="580"/>
                  <a:pt x="334" y="574"/>
                  <a:pt x="330" y="567"/>
                </a:cubicBezTo>
                <a:cubicBezTo>
                  <a:pt x="343" y="558"/>
                  <a:pt x="350" y="547"/>
                  <a:pt x="350" y="531"/>
                </a:cubicBezTo>
                <a:cubicBezTo>
                  <a:pt x="350" y="521"/>
                  <a:pt x="346" y="511"/>
                  <a:pt x="339" y="503"/>
                </a:cubicBezTo>
                <a:cubicBezTo>
                  <a:pt x="346" y="496"/>
                  <a:pt x="350" y="486"/>
                  <a:pt x="350" y="475"/>
                </a:cubicBezTo>
                <a:cubicBezTo>
                  <a:pt x="350" y="460"/>
                  <a:pt x="343" y="448"/>
                  <a:pt x="329" y="440"/>
                </a:cubicBezTo>
                <a:cubicBezTo>
                  <a:pt x="331" y="425"/>
                  <a:pt x="336" y="409"/>
                  <a:pt x="344" y="393"/>
                </a:cubicBezTo>
                <a:cubicBezTo>
                  <a:pt x="353" y="376"/>
                  <a:pt x="362" y="362"/>
                  <a:pt x="370" y="351"/>
                </a:cubicBezTo>
                <a:cubicBezTo>
                  <a:pt x="379" y="340"/>
                  <a:pt x="390" y="327"/>
                  <a:pt x="403" y="313"/>
                </a:cubicBezTo>
                <a:cubicBezTo>
                  <a:pt x="433" y="280"/>
                  <a:pt x="448" y="241"/>
                  <a:pt x="448" y="196"/>
                </a:cubicBezTo>
                <a:cubicBezTo>
                  <a:pt x="448" y="167"/>
                  <a:pt x="442" y="140"/>
                  <a:pt x="429" y="115"/>
                </a:cubicBezTo>
                <a:close/>
                <a:moveTo>
                  <a:pt x="362" y="274"/>
                </a:moveTo>
                <a:cubicBezTo>
                  <a:pt x="359" y="278"/>
                  <a:pt x="355" y="282"/>
                  <a:pt x="349" y="289"/>
                </a:cubicBezTo>
                <a:cubicBezTo>
                  <a:pt x="343" y="295"/>
                  <a:pt x="338" y="300"/>
                  <a:pt x="336" y="303"/>
                </a:cubicBezTo>
                <a:cubicBezTo>
                  <a:pt x="298" y="348"/>
                  <a:pt x="278" y="391"/>
                  <a:pt x="274" y="433"/>
                </a:cubicBezTo>
                <a:cubicBezTo>
                  <a:pt x="174" y="433"/>
                  <a:pt x="174" y="433"/>
                  <a:pt x="174" y="433"/>
                </a:cubicBezTo>
                <a:cubicBezTo>
                  <a:pt x="170" y="391"/>
                  <a:pt x="150" y="348"/>
                  <a:pt x="112" y="303"/>
                </a:cubicBezTo>
                <a:cubicBezTo>
                  <a:pt x="110" y="300"/>
                  <a:pt x="105" y="295"/>
                  <a:pt x="99" y="289"/>
                </a:cubicBezTo>
                <a:cubicBezTo>
                  <a:pt x="93" y="282"/>
                  <a:pt x="89" y="278"/>
                  <a:pt x="86" y="274"/>
                </a:cubicBezTo>
                <a:cubicBezTo>
                  <a:pt x="66" y="251"/>
                  <a:pt x="56" y="225"/>
                  <a:pt x="56" y="196"/>
                </a:cubicBezTo>
                <a:cubicBezTo>
                  <a:pt x="56" y="175"/>
                  <a:pt x="61" y="155"/>
                  <a:pt x="71" y="137"/>
                </a:cubicBezTo>
                <a:cubicBezTo>
                  <a:pt x="81" y="119"/>
                  <a:pt x="94" y="104"/>
                  <a:pt x="111" y="93"/>
                </a:cubicBezTo>
                <a:cubicBezTo>
                  <a:pt x="127" y="81"/>
                  <a:pt x="145" y="72"/>
                  <a:pt x="164" y="65"/>
                </a:cubicBezTo>
                <a:cubicBezTo>
                  <a:pt x="184" y="59"/>
                  <a:pt x="204" y="56"/>
                  <a:pt x="224" y="56"/>
                </a:cubicBezTo>
                <a:cubicBezTo>
                  <a:pt x="244" y="56"/>
                  <a:pt x="264" y="59"/>
                  <a:pt x="284" y="65"/>
                </a:cubicBezTo>
                <a:cubicBezTo>
                  <a:pt x="303" y="72"/>
                  <a:pt x="321" y="81"/>
                  <a:pt x="338" y="93"/>
                </a:cubicBezTo>
                <a:cubicBezTo>
                  <a:pt x="354" y="104"/>
                  <a:pt x="367" y="119"/>
                  <a:pt x="377" y="137"/>
                </a:cubicBezTo>
                <a:cubicBezTo>
                  <a:pt x="387" y="155"/>
                  <a:pt x="392" y="175"/>
                  <a:pt x="392" y="196"/>
                </a:cubicBezTo>
                <a:cubicBezTo>
                  <a:pt x="392" y="225"/>
                  <a:pt x="382" y="251"/>
                  <a:pt x="362" y="274"/>
                </a:cubicBezTo>
                <a:close/>
                <a:moveTo>
                  <a:pt x="306" y="156"/>
                </a:moveTo>
                <a:cubicBezTo>
                  <a:pt x="295" y="145"/>
                  <a:pt x="282" y="137"/>
                  <a:pt x="268" y="133"/>
                </a:cubicBezTo>
                <a:cubicBezTo>
                  <a:pt x="253" y="128"/>
                  <a:pt x="239" y="126"/>
                  <a:pt x="224" y="126"/>
                </a:cubicBezTo>
                <a:cubicBezTo>
                  <a:pt x="214" y="130"/>
                  <a:pt x="214" y="130"/>
                  <a:pt x="214" y="130"/>
                </a:cubicBezTo>
                <a:cubicBezTo>
                  <a:pt x="210" y="139"/>
                  <a:pt x="210" y="139"/>
                  <a:pt x="210" y="139"/>
                </a:cubicBezTo>
                <a:cubicBezTo>
                  <a:pt x="214" y="149"/>
                  <a:pt x="214" y="149"/>
                  <a:pt x="214" y="149"/>
                </a:cubicBezTo>
                <a:cubicBezTo>
                  <a:pt x="224" y="154"/>
                  <a:pt x="224" y="154"/>
                  <a:pt x="224" y="154"/>
                </a:cubicBezTo>
                <a:cubicBezTo>
                  <a:pt x="239" y="154"/>
                  <a:pt x="255" y="157"/>
                  <a:pt x="270" y="164"/>
                </a:cubicBezTo>
                <a:cubicBezTo>
                  <a:pt x="286" y="172"/>
                  <a:pt x="294" y="182"/>
                  <a:pt x="294" y="196"/>
                </a:cubicBezTo>
                <a:cubicBezTo>
                  <a:pt x="298" y="205"/>
                  <a:pt x="298" y="205"/>
                  <a:pt x="298" y="205"/>
                </a:cubicBezTo>
                <a:cubicBezTo>
                  <a:pt x="308" y="210"/>
                  <a:pt x="308" y="210"/>
                  <a:pt x="308" y="210"/>
                </a:cubicBezTo>
                <a:cubicBezTo>
                  <a:pt x="318" y="205"/>
                  <a:pt x="318" y="205"/>
                  <a:pt x="318" y="205"/>
                </a:cubicBezTo>
                <a:cubicBezTo>
                  <a:pt x="322" y="196"/>
                  <a:pt x="322" y="196"/>
                  <a:pt x="322" y="196"/>
                </a:cubicBezTo>
                <a:cubicBezTo>
                  <a:pt x="322" y="180"/>
                  <a:pt x="317" y="167"/>
                  <a:pt x="306" y="156"/>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sp>
        <p:nvSpPr>
          <p:cNvPr id="3" name="Rounded Rectangle 2"/>
          <p:cNvSpPr/>
          <p:nvPr/>
        </p:nvSpPr>
        <p:spPr>
          <a:xfrm>
            <a:off x="356783" y="1460852"/>
            <a:ext cx="2225747" cy="505757"/>
          </a:xfrm>
          <a:prstGeom prst="roundRect">
            <a:avLst>
              <a:gd name="adj" fmla="val 50000"/>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17455C"/>
                </a:solidFill>
              </a:rPr>
              <a:t>Mobilisation</a:t>
            </a:r>
            <a:r>
              <a:rPr lang="en-US" sz="1400" dirty="0">
                <a:solidFill>
                  <a:srgbClr val="17455C"/>
                </a:solidFill>
              </a:rPr>
              <a:t> des </a:t>
            </a:r>
            <a:r>
              <a:rPr lang="en-US" sz="1400" dirty="0" err="1">
                <a:solidFill>
                  <a:srgbClr val="17455C"/>
                </a:solidFill>
              </a:rPr>
              <a:t>dirigeants</a:t>
            </a:r>
            <a:endParaRPr lang="en-CA" sz="1400" dirty="0">
              <a:solidFill>
                <a:srgbClr val="17455C"/>
              </a:solidFill>
            </a:endParaRPr>
          </a:p>
        </p:txBody>
      </p:sp>
    </p:spTree>
    <p:extLst>
      <p:ext uri="{BB962C8B-B14F-4D97-AF65-F5344CB8AC3E}">
        <p14:creationId xmlns:p14="http://schemas.microsoft.com/office/powerpoint/2010/main" val="226654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4"/>
                                        </p:tgtEl>
                                      </p:cBhvr>
                                    </p:animEffect>
                                    <p:animScale>
                                      <p:cBhvr>
                                        <p:cTn id="7" dur="10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solidFill>
                  <a:schemeClr val="accent2"/>
                </a:solidFill>
              </a:rPr>
              <a:t>Établir les fondements</a:t>
            </a:r>
            <a:r>
              <a:rPr lang="fr-CA" dirty="0"/>
              <a:t>... Définir une vision</a:t>
            </a:r>
          </a:p>
        </p:txBody>
      </p:sp>
      <p:pic>
        <p:nvPicPr>
          <p:cNvPr id="3" name="Picture 2"/>
          <p:cNvPicPr>
            <a:picLocks noChangeAspect="1"/>
          </p:cNvPicPr>
          <p:nvPr/>
        </p:nvPicPr>
        <p:blipFill>
          <a:blip r:embed="rId4"/>
          <a:stretch>
            <a:fillRect/>
          </a:stretch>
        </p:blipFill>
        <p:spPr>
          <a:xfrm>
            <a:off x="1674201" y="3687445"/>
            <a:ext cx="2298130" cy="1371064"/>
          </a:xfrm>
          <a:prstGeom prst="rect">
            <a:avLst/>
          </a:prstGeom>
        </p:spPr>
      </p:pic>
      <p:sp>
        <p:nvSpPr>
          <p:cNvPr id="7" name="TextBox 6"/>
          <p:cNvSpPr txBox="1"/>
          <p:nvPr/>
        </p:nvSpPr>
        <p:spPr>
          <a:xfrm>
            <a:off x="847133" y="5332959"/>
            <a:ext cx="3125198" cy="646986"/>
          </a:xfrm>
          <a:prstGeom prst="roundRect">
            <a:avLst/>
          </a:prstGeom>
          <a:solidFill>
            <a:schemeClr val="accent2">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CA" sz="1600" dirty="0">
                <a:solidFill>
                  <a:sysClr val="windowText" lastClr="000000"/>
                </a:solidFill>
              </a:rPr>
              <a:t>Autres priorités, initiatives et objectifs stratégiques ministériels</a:t>
            </a:r>
          </a:p>
        </p:txBody>
      </p:sp>
      <p:sp>
        <p:nvSpPr>
          <p:cNvPr id="9" name="Chevron 8"/>
          <p:cNvSpPr/>
          <p:nvPr/>
        </p:nvSpPr>
        <p:spPr>
          <a:xfrm>
            <a:off x="8408322" y="2679405"/>
            <a:ext cx="559935" cy="2964936"/>
          </a:xfrm>
          <a:prstGeom prst="chevron">
            <a:avLst>
              <a:gd name="adj" fmla="val 9006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0000"/>
              </a:solidFill>
            </a:endParaRPr>
          </a:p>
        </p:txBody>
      </p:sp>
      <p:sp>
        <p:nvSpPr>
          <p:cNvPr id="5" name="TextBox 4"/>
          <p:cNvSpPr txBox="1"/>
          <p:nvPr/>
        </p:nvSpPr>
        <p:spPr>
          <a:xfrm>
            <a:off x="4814649" y="1917622"/>
            <a:ext cx="1518301" cy="369332"/>
          </a:xfrm>
          <a:prstGeom prst="rect">
            <a:avLst/>
          </a:prstGeom>
          <a:noFill/>
        </p:spPr>
        <p:txBody>
          <a:bodyPr wrap="none" rtlCol="0">
            <a:spAutoFit/>
          </a:bodyPr>
          <a:lstStyle/>
          <a:p>
            <a:r>
              <a:rPr lang="fr-CA" b="1" i="1">
                <a:solidFill>
                  <a:srgbClr val="000000"/>
                </a:solidFill>
              </a:rPr>
              <a:t>Demandez-vous…</a:t>
            </a:r>
          </a:p>
        </p:txBody>
      </p:sp>
      <p:sp>
        <p:nvSpPr>
          <p:cNvPr id="6" name="TextBox 5"/>
          <p:cNvSpPr txBox="1"/>
          <p:nvPr/>
        </p:nvSpPr>
        <p:spPr>
          <a:xfrm>
            <a:off x="4500323" y="2330673"/>
            <a:ext cx="4407732" cy="1107996"/>
          </a:xfrm>
          <a:prstGeom prst="rect">
            <a:avLst/>
          </a:prstGeom>
          <a:noFill/>
        </p:spPr>
        <p:txBody>
          <a:bodyPr wrap="square" rtlCol="0">
            <a:spAutoFit/>
          </a:bodyPr>
          <a:lstStyle/>
          <a:p>
            <a:r>
              <a:rPr lang="fr-CA" b="1" dirty="0">
                <a:solidFill>
                  <a:srgbClr val="4CB6A0">
                    <a:lumMod val="60000"/>
                    <a:lumOff val="40000"/>
                  </a:srgbClr>
                </a:solidFill>
              </a:rPr>
              <a:t>BUT ORGANISATIONNEL</a:t>
            </a:r>
          </a:p>
          <a:p>
            <a:pPr marL="285750" indent="-285750">
              <a:buFont typeface="Arial" panose="020B0604020202020204" pitchFamily="34" charset="0"/>
              <a:buChar char="•"/>
            </a:pPr>
            <a:r>
              <a:rPr lang="fr-CA" sz="1600" dirty="0">
                <a:solidFill>
                  <a:srgbClr val="000000"/>
                </a:solidFill>
              </a:rPr>
              <a:t>Quels objectifs visons-nous?</a:t>
            </a:r>
          </a:p>
          <a:p>
            <a:pPr marL="285750" indent="-285750">
              <a:buFont typeface="Arial" panose="020B0604020202020204" pitchFamily="34" charset="0"/>
              <a:buChar char="•"/>
            </a:pPr>
            <a:r>
              <a:rPr lang="fr-CA" sz="1600" dirty="0">
                <a:solidFill>
                  <a:srgbClr val="000000"/>
                </a:solidFill>
              </a:rPr>
              <a:t>Quels sont les principaux objectifs?</a:t>
            </a:r>
          </a:p>
          <a:p>
            <a:pPr marL="285750" indent="-285750">
              <a:buFont typeface="Arial" panose="020B0604020202020204" pitchFamily="34" charset="0"/>
              <a:buChar char="•"/>
            </a:pPr>
            <a:r>
              <a:rPr lang="fr-CA" sz="1600" dirty="0">
                <a:solidFill>
                  <a:srgbClr val="000000"/>
                </a:solidFill>
              </a:rPr>
              <a:t>Quelle est notre vision de l’avenir?</a:t>
            </a:r>
          </a:p>
        </p:txBody>
      </p:sp>
      <p:sp>
        <p:nvSpPr>
          <p:cNvPr id="11" name="TextBox 10"/>
          <p:cNvSpPr txBox="1"/>
          <p:nvPr/>
        </p:nvSpPr>
        <p:spPr>
          <a:xfrm>
            <a:off x="4500323" y="3495312"/>
            <a:ext cx="4112664" cy="615553"/>
          </a:xfrm>
          <a:prstGeom prst="rect">
            <a:avLst/>
          </a:prstGeom>
          <a:noFill/>
        </p:spPr>
        <p:txBody>
          <a:bodyPr wrap="none" rtlCol="0">
            <a:spAutoFit/>
          </a:bodyPr>
          <a:lstStyle/>
          <a:p>
            <a:r>
              <a:rPr lang="fr-CA" b="1" dirty="0">
                <a:solidFill>
                  <a:srgbClr val="4CB6A0">
                    <a:lumMod val="60000"/>
                    <a:lumOff val="40000"/>
                  </a:srgbClr>
                </a:solidFill>
              </a:rPr>
              <a:t>AVANTAGES POUR L’ORGANISATION</a:t>
            </a:r>
          </a:p>
          <a:p>
            <a:pPr marL="285750" indent="-285750">
              <a:buFont typeface="Arial" panose="020B0604020202020204" pitchFamily="34" charset="0"/>
              <a:buChar char="•"/>
            </a:pPr>
            <a:r>
              <a:rPr lang="fr-CA" sz="1600" dirty="0">
                <a:solidFill>
                  <a:srgbClr val="000000"/>
                </a:solidFill>
              </a:rPr>
              <a:t>Comment les choses vont-elles s’améliorer?</a:t>
            </a:r>
          </a:p>
        </p:txBody>
      </p:sp>
      <p:sp>
        <p:nvSpPr>
          <p:cNvPr id="12" name="TextBox 11"/>
          <p:cNvSpPr txBox="1"/>
          <p:nvPr/>
        </p:nvSpPr>
        <p:spPr>
          <a:xfrm>
            <a:off x="4500323" y="4097261"/>
            <a:ext cx="4375789" cy="1107996"/>
          </a:xfrm>
          <a:prstGeom prst="rect">
            <a:avLst/>
          </a:prstGeom>
          <a:noFill/>
        </p:spPr>
        <p:txBody>
          <a:bodyPr wrap="square" rtlCol="0">
            <a:spAutoFit/>
          </a:bodyPr>
          <a:lstStyle/>
          <a:p>
            <a:r>
              <a:rPr lang="fr-CA" b="1">
                <a:solidFill>
                  <a:srgbClr val="4CB6A0">
                    <a:lumMod val="60000"/>
                    <a:lumOff val="40000"/>
                  </a:srgbClr>
                </a:solidFill>
              </a:rPr>
              <a:t>Parties prenantes concernées</a:t>
            </a:r>
          </a:p>
          <a:p>
            <a:pPr marL="285750" indent="-285750">
              <a:buFont typeface="Arial" panose="020B0604020202020204" pitchFamily="34" charset="0"/>
              <a:buChar char="•"/>
            </a:pPr>
            <a:r>
              <a:rPr lang="fr-CA" sz="1600">
                <a:solidFill>
                  <a:srgbClr val="000000"/>
                </a:solidFill>
              </a:rPr>
              <a:t>Quels sont les avantages escomptés?</a:t>
            </a:r>
          </a:p>
          <a:p>
            <a:pPr marL="285750" indent="-285750">
              <a:buFont typeface="Arial" panose="020B0604020202020204" pitchFamily="34" charset="0"/>
              <a:buChar char="•"/>
            </a:pPr>
            <a:r>
              <a:rPr lang="fr-CA" sz="1600">
                <a:solidFill>
                  <a:srgbClr val="000000"/>
                </a:solidFill>
              </a:rPr>
              <a:t>Quelles pourraient être les conséquences possibles de cette situation?</a:t>
            </a:r>
          </a:p>
        </p:txBody>
      </p:sp>
      <p:sp>
        <p:nvSpPr>
          <p:cNvPr id="13" name="TextBox 12"/>
          <p:cNvSpPr txBox="1"/>
          <p:nvPr/>
        </p:nvSpPr>
        <p:spPr>
          <a:xfrm>
            <a:off x="4513257" y="5170681"/>
            <a:ext cx="3508140" cy="892552"/>
          </a:xfrm>
          <a:prstGeom prst="rect">
            <a:avLst/>
          </a:prstGeom>
          <a:noFill/>
        </p:spPr>
        <p:txBody>
          <a:bodyPr wrap="none" rtlCol="0">
            <a:spAutoFit/>
          </a:bodyPr>
          <a:lstStyle/>
          <a:p>
            <a:r>
              <a:rPr lang="fr-CA" b="1" dirty="0">
                <a:solidFill>
                  <a:srgbClr val="4CB6A0">
                    <a:lumMod val="60000"/>
                    <a:lumOff val="40000"/>
                  </a:srgbClr>
                </a:solidFill>
              </a:rPr>
              <a:t>MESURES DE RÉUSSITE (indicateur </a:t>
            </a:r>
            <a:br>
              <a:rPr lang="fr-CA" b="1" dirty="0">
                <a:solidFill>
                  <a:srgbClr val="4CB6A0">
                    <a:lumMod val="60000"/>
                    <a:lumOff val="40000"/>
                  </a:srgbClr>
                </a:solidFill>
              </a:rPr>
            </a:br>
            <a:r>
              <a:rPr lang="fr-CA" b="1" dirty="0">
                <a:solidFill>
                  <a:srgbClr val="4CB6A0">
                    <a:lumMod val="60000"/>
                    <a:lumOff val="40000"/>
                  </a:srgbClr>
                </a:solidFill>
              </a:rPr>
              <a:t>de rendement clé)</a:t>
            </a:r>
          </a:p>
          <a:p>
            <a:pPr marL="285750" indent="-285750">
              <a:buFont typeface="Arial" panose="020B0604020202020204" pitchFamily="34" charset="0"/>
              <a:buChar char="•"/>
            </a:pPr>
            <a:r>
              <a:rPr lang="fr-CA" sz="1600" dirty="0">
                <a:solidFill>
                  <a:srgbClr val="000000"/>
                </a:solidFill>
              </a:rPr>
              <a:t>À quoi ressemble la réussite?</a:t>
            </a:r>
          </a:p>
        </p:txBody>
      </p:sp>
      <p:sp>
        <p:nvSpPr>
          <p:cNvPr id="14" name="Oval 13"/>
          <p:cNvSpPr/>
          <p:nvPr/>
        </p:nvSpPr>
        <p:spPr>
          <a:xfrm>
            <a:off x="476089" y="2286954"/>
            <a:ext cx="494652" cy="4946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CA">
                <a:solidFill>
                  <a:srgbClr val="FFFFFF"/>
                </a:solidFill>
                <a:latin typeface="Calibri Light"/>
                <a:cs typeface="Arial" panose="020B0604020202020204" pitchFamily="34" charset="0"/>
              </a:rPr>
              <a:t>1</a:t>
            </a:r>
          </a:p>
        </p:txBody>
      </p:sp>
      <p:sp>
        <p:nvSpPr>
          <p:cNvPr id="15" name="TextBox 14"/>
          <p:cNvSpPr txBox="1"/>
          <p:nvPr/>
        </p:nvSpPr>
        <p:spPr>
          <a:xfrm>
            <a:off x="937254" y="2386417"/>
            <a:ext cx="3235822" cy="369332"/>
          </a:xfrm>
          <a:prstGeom prst="rect">
            <a:avLst/>
          </a:prstGeom>
          <a:noFill/>
        </p:spPr>
        <p:txBody>
          <a:bodyPr wrap="none" rtlCol="0">
            <a:spAutoFit/>
          </a:bodyPr>
          <a:lstStyle/>
          <a:p>
            <a:r>
              <a:rPr lang="fr-CA" b="1" i="1" dirty="0">
                <a:solidFill>
                  <a:srgbClr val="000000"/>
                </a:solidFill>
              </a:rPr>
              <a:t>Regardez le portrait d’ensemble</a:t>
            </a:r>
          </a:p>
        </p:txBody>
      </p:sp>
      <p:sp>
        <p:nvSpPr>
          <p:cNvPr id="16" name="Oval 15"/>
          <p:cNvSpPr/>
          <p:nvPr/>
        </p:nvSpPr>
        <p:spPr>
          <a:xfrm>
            <a:off x="4367910" y="1872623"/>
            <a:ext cx="446740" cy="44674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CA">
                <a:solidFill>
                  <a:srgbClr val="FFFFFF"/>
                </a:solidFill>
                <a:latin typeface="Calibri Light"/>
                <a:cs typeface="Arial" panose="020B0604020202020204" pitchFamily="34" charset="0"/>
              </a:rPr>
              <a:t>2</a:t>
            </a:r>
          </a:p>
        </p:txBody>
      </p:sp>
      <p:sp>
        <p:nvSpPr>
          <p:cNvPr id="18" name="7-Point Star 17"/>
          <p:cNvSpPr/>
          <p:nvPr/>
        </p:nvSpPr>
        <p:spPr>
          <a:xfrm>
            <a:off x="9203463" y="2755749"/>
            <a:ext cx="2513105" cy="2207741"/>
          </a:xfrm>
          <a:prstGeom prst="star7">
            <a:avLst>
              <a:gd name="adj" fmla="val 35573"/>
              <a:gd name="hf" fmla="val 102572"/>
              <a:gd name="vf" fmla="val 1052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fr-CA" b="1" dirty="0">
                <a:solidFill>
                  <a:srgbClr val="FFFFFF"/>
                </a:solidFill>
              </a:rPr>
            </a:br>
            <a:r>
              <a:rPr lang="fr-CA" b="1" dirty="0">
                <a:solidFill>
                  <a:srgbClr val="FFFFFF"/>
                </a:solidFill>
              </a:rPr>
              <a:t>VOTRE FUTURE VISION DU MILIEU DE TRAVAIL</a:t>
            </a:r>
          </a:p>
        </p:txBody>
      </p:sp>
      <p:sp>
        <p:nvSpPr>
          <p:cNvPr id="20" name="Chevron 19"/>
          <p:cNvSpPr/>
          <p:nvPr/>
        </p:nvSpPr>
        <p:spPr>
          <a:xfrm rot="5400000">
            <a:off x="1642309" y="1711480"/>
            <a:ext cx="207847" cy="927170"/>
          </a:xfrm>
          <a:prstGeom prst="chevron">
            <a:avLst>
              <a:gd name="adj" fmla="val 763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0000"/>
              </a:solidFill>
            </a:endParaRPr>
          </a:p>
        </p:txBody>
      </p:sp>
      <p:pic>
        <p:nvPicPr>
          <p:cNvPr id="19" name="Picture 20"/>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l="12986" t="16821" r="15678" b="21770"/>
          <a:stretch/>
        </p:blipFill>
        <p:spPr>
          <a:xfrm>
            <a:off x="259251" y="3087187"/>
            <a:ext cx="1556658" cy="1338181"/>
          </a:xfrm>
          <a:prstGeom prst="rect">
            <a:avLst/>
          </a:prstGeom>
        </p:spPr>
      </p:pic>
      <p:sp>
        <p:nvSpPr>
          <p:cNvPr id="10" name="Rectangle 9"/>
          <p:cNvSpPr/>
          <p:nvPr/>
        </p:nvSpPr>
        <p:spPr>
          <a:xfrm>
            <a:off x="217231" y="2843739"/>
            <a:ext cx="1960590" cy="246221"/>
          </a:xfrm>
          <a:prstGeom prst="rect">
            <a:avLst/>
          </a:prstGeom>
        </p:spPr>
        <p:txBody>
          <a:bodyPr wrap="square">
            <a:spAutoFit/>
          </a:bodyPr>
          <a:lstStyle/>
          <a:p>
            <a:pPr algn="ctr" eaLnBrk="0" fontAlgn="base" hangingPunct="0">
              <a:spcBef>
                <a:spcPct val="0"/>
              </a:spcBef>
              <a:spcAft>
                <a:spcPct val="0"/>
              </a:spcAft>
            </a:pPr>
            <a:r>
              <a:rPr lang="fr-CA" sz="1000" b="1" dirty="0">
                <a:solidFill>
                  <a:prstClr val="black"/>
                </a:solidFill>
                <a:cs typeface="Arial"/>
              </a:rPr>
              <a:t>Au-delà de 2020</a:t>
            </a:r>
          </a:p>
        </p:txBody>
      </p:sp>
      <p:sp>
        <p:nvSpPr>
          <p:cNvPr id="21" name="Rounded Rectangle 20"/>
          <p:cNvSpPr/>
          <p:nvPr/>
        </p:nvSpPr>
        <p:spPr>
          <a:xfrm>
            <a:off x="779056" y="1460852"/>
            <a:ext cx="1934351" cy="505757"/>
          </a:xfrm>
          <a:prstGeom prst="roundRect">
            <a:avLst>
              <a:gd name="adj" fmla="val 50000"/>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17455C"/>
                </a:solidFill>
              </a:rPr>
              <a:t>Vision pour le milieu de travail</a:t>
            </a:r>
            <a:endParaRPr lang="en-CA" sz="1400" dirty="0">
              <a:solidFill>
                <a:srgbClr val="17455C"/>
              </a:solidFill>
            </a:endParaRPr>
          </a:p>
        </p:txBody>
      </p:sp>
    </p:spTree>
    <p:extLst>
      <p:ext uri="{BB962C8B-B14F-4D97-AF65-F5344CB8AC3E}">
        <p14:creationId xmlns:p14="http://schemas.microsoft.com/office/powerpoint/2010/main" val="416827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66667E-6 1.11022E-16 L 0.23203 1.11022E-16 " pathEditMode="relative" rAng="0" ptsTypes="AA">
                                      <p:cBhvr>
                                        <p:cTn id="14" dur="2000" fill="hold"/>
                                        <p:tgtEl>
                                          <p:spTgt spid="19"/>
                                        </p:tgtEl>
                                        <p:attrNameLst>
                                          <p:attrName>ppt_x</p:attrName>
                                          <p:attrName>ppt_y</p:attrName>
                                        </p:attrNameLst>
                                      </p:cBhvr>
                                      <p:rCtr x="11602" y="0"/>
                                    </p:animMotion>
                                  </p:childTnLst>
                                </p:cTn>
                              </p:par>
                              <p:par>
                                <p:cTn id="15" presetID="9" presetClass="exit" presetSubtype="0" fill="hold" nodeType="withEffect">
                                  <p:stCondLst>
                                    <p:cond delay="0"/>
                                  </p:stCondLst>
                                  <p:childTnLst>
                                    <p:animEffect transition="out" filter="dissolv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solidFill>
                  <a:schemeClr val="accent2"/>
                </a:solidFill>
              </a:rPr>
              <a:t>Établir les fondements</a:t>
            </a:r>
            <a:r>
              <a:rPr lang="fr-CA" dirty="0"/>
              <a:t>... Créer l’équipe de projet intégrée</a:t>
            </a:r>
          </a:p>
        </p:txBody>
      </p:sp>
      <p:sp>
        <p:nvSpPr>
          <p:cNvPr id="6" name="Rectangle 5"/>
          <p:cNvSpPr/>
          <p:nvPr/>
        </p:nvSpPr>
        <p:spPr>
          <a:xfrm>
            <a:off x="3104707" y="1385888"/>
            <a:ext cx="8217354" cy="1200329"/>
          </a:xfrm>
          <a:prstGeom prst="rect">
            <a:avLst/>
          </a:prstGeom>
        </p:spPr>
        <p:txBody>
          <a:bodyPr wrap="square">
            <a:spAutoFit/>
          </a:bodyPr>
          <a:lstStyle/>
          <a:p>
            <a:pPr algn="ctr"/>
            <a:r>
              <a:rPr lang="fr-CA" dirty="0">
                <a:solidFill>
                  <a:srgbClr val="000000"/>
                </a:solidFill>
              </a:rPr>
              <a:t>Les </a:t>
            </a:r>
            <a:r>
              <a:rPr lang="fr-CA" b="1" dirty="0">
                <a:solidFill>
                  <a:srgbClr val="000000"/>
                </a:solidFill>
                <a:cs typeface="Arial" panose="020B0604020202020204" pitchFamily="34" charset="0"/>
              </a:rPr>
              <a:t>principaux facteurs habilitants </a:t>
            </a:r>
            <a:r>
              <a:rPr lang="fr-CA" dirty="0">
                <a:solidFill>
                  <a:srgbClr val="000000"/>
                </a:solidFill>
              </a:rPr>
              <a:t>d’un milieu de travail moderne – </a:t>
            </a:r>
            <a:r>
              <a:rPr lang="fr-CA" dirty="0">
                <a:solidFill>
                  <a:srgbClr val="4CB6A0"/>
                </a:solidFill>
                <a:cs typeface="Arial" panose="020B0604020202020204" pitchFamily="34" charset="0"/>
              </a:rPr>
              <a:t>technologies de l’information, gestion de l’information, ressources humaines (y compris la santé et la sécurité au travail), sécurité et installations</a:t>
            </a:r>
            <a:r>
              <a:rPr lang="fr-CA" dirty="0">
                <a:solidFill>
                  <a:srgbClr val="000000"/>
                </a:solidFill>
              </a:rPr>
              <a:t> – doivent être harmonisés avec la vision du milieu de travail d’une organisation. </a:t>
            </a:r>
          </a:p>
        </p:txBody>
      </p:sp>
      <p:sp>
        <p:nvSpPr>
          <p:cNvPr id="9" name="TextBox 8"/>
          <p:cNvSpPr txBox="1"/>
          <p:nvPr/>
        </p:nvSpPr>
        <p:spPr>
          <a:xfrm>
            <a:off x="5481980" y="3128617"/>
            <a:ext cx="5362803" cy="2123658"/>
          </a:xfrm>
          <a:prstGeom prst="rect">
            <a:avLst/>
          </a:prstGeom>
          <a:solidFill>
            <a:schemeClr val="accent2">
              <a:lumMod val="20000"/>
              <a:lumOff val="80000"/>
            </a:schemeClr>
          </a:solidFill>
        </p:spPr>
        <p:txBody>
          <a:bodyPr wrap="square" rtlCol="0">
            <a:spAutoFit/>
          </a:bodyPr>
          <a:lstStyle/>
          <a:p>
            <a:r>
              <a:rPr lang="fr-CA" b="1" i="1" dirty="0">
                <a:solidFill>
                  <a:srgbClr val="000000"/>
                </a:solidFill>
              </a:rPr>
              <a:t>Demandez-vous…</a:t>
            </a:r>
          </a:p>
          <a:p>
            <a:endParaRPr lang="en-US" b="1" i="1" dirty="0">
              <a:solidFill>
                <a:srgbClr val="000000"/>
              </a:solidFill>
            </a:endParaRPr>
          </a:p>
          <a:p>
            <a:r>
              <a:rPr lang="fr-CA" sz="1600" i="1" dirty="0">
                <a:solidFill>
                  <a:srgbClr val="000000"/>
                </a:solidFill>
              </a:rPr>
              <a:t>Les ressources sont-elles disponibles :</a:t>
            </a:r>
          </a:p>
          <a:p>
            <a:pPr marL="285750" indent="-285750">
              <a:buFont typeface="Arial" panose="020B0604020202020204" pitchFamily="34" charset="0"/>
              <a:buChar char="•"/>
            </a:pPr>
            <a:r>
              <a:rPr lang="fr-CA" sz="1600" i="1" dirty="0">
                <a:solidFill>
                  <a:srgbClr val="000000"/>
                </a:solidFill>
              </a:rPr>
              <a:t>pour mettre en œuvre les principaux éléments habilitants?</a:t>
            </a:r>
          </a:p>
          <a:p>
            <a:pPr marL="285750" indent="-285750">
              <a:buFont typeface="Arial" panose="020B0604020202020204" pitchFamily="34" charset="0"/>
              <a:buChar char="•"/>
            </a:pPr>
            <a:r>
              <a:rPr lang="fr-CA" sz="1600" i="1" dirty="0">
                <a:solidFill>
                  <a:srgbClr val="000000"/>
                </a:solidFill>
              </a:rPr>
              <a:t>pour gérer </a:t>
            </a:r>
            <a:r>
              <a:rPr lang="fr-CA" sz="1600" b="1" i="1" dirty="0">
                <a:solidFill>
                  <a:srgbClr val="000000"/>
                </a:solidFill>
              </a:rPr>
              <a:t>l’intégration </a:t>
            </a:r>
            <a:r>
              <a:rPr lang="fr-CA" sz="1600" i="1" dirty="0">
                <a:solidFill>
                  <a:srgbClr val="000000"/>
                </a:solidFill>
              </a:rPr>
              <a:t>de tous les facteurs habilitants?</a:t>
            </a:r>
          </a:p>
          <a:p>
            <a:pPr marL="285750" indent="-285750">
              <a:buFont typeface="Arial" panose="020B0604020202020204" pitchFamily="34" charset="0"/>
              <a:buChar char="•"/>
            </a:pPr>
            <a:r>
              <a:rPr lang="fr-CA" sz="1600" i="1" dirty="0">
                <a:solidFill>
                  <a:srgbClr val="000000"/>
                </a:solidFill>
              </a:rPr>
              <a:t>pour offrir une formation aux employés?</a:t>
            </a:r>
          </a:p>
          <a:p>
            <a:pPr marL="285750" indent="-285750">
              <a:buFont typeface="Arial" panose="020B0604020202020204" pitchFamily="34" charset="0"/>
              <a:buChar char="•"/>
            </a:pPr>
            <a:r>
              <a:rPr lang="fr-CA" sz="1600" i="1" dirty="0">
                <a:solidFill>
                  <a:srgbClr val="000000"/>
                </a:solidFill>
              </a:rPr>
              <a:t>pour fournir des conseils en matière de communication et concevoir des produits de communication?</a:t>
            </a:r>
          </a:p>
        </p:txBody>
      </p:sp>
      <p:sp>
        <p:nvSpPr>
          <p:cNvPr id="10" name="Chevron 9"/>
          <p:cNvSpPr/>
          <p:nvPr/>
        </p:nvSpPr>
        <p:spPr>
          <a:xfrm>
            <a:off x="2940957" y="1435763"/>
            <a:ext cx="163750" cy="56825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0000"/>
              </a:solidFill>
            </a:endParaRPr>
          </a:p>
        </p:txBody>
      </p:sp>
      <p:pic>
        <p:nvPicPr>
          <p:cNvPr id="8" name="Picture 7"/>
          <p:cNvPicPr>
            <a:picLocks noChangeAspect="1"/>
          </p:cNvPicPr>
          <p:nvPr/>
        </p:nvPicPr>
        <p:blipFill>
          <a:blip r:embed="rId3"/>
          <a:stretch>
            <a:fillRect/>
          </a:stretch>
        </p:blipFill>
        <p:spPr>
          <a:xfrm>
            <a:off x="802439" y="2359093"/>
            <a:ext cx="4183037" cy="3945064"/>
          </a:xfrm>
          <a:prstGeom prst="rect">
            <a:avLst/>
          </a:prstGeom>
        </p:spPr>
      </p:pic>
      <p:sp>
        <p:nvSpPr>
          <p:cNvPr id="11" name="Rounded Rectangle 10"/>
          <p:cNvSpPr/>
          <p:nvPr/>
        </p:nvSpPr>
        <p:spPr>
          <a:xfrm>
            <a:off x="356783" y="1460852"/>
            <a:ext cx="2225747" cy="505757"/>
          </a:xfrm>
          <a:prstGeom prst="roundRect">
            <a:avLst>
              <a:gd name="adj" fmla="val 50000"/>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17455C"/>
                </a:solidFill>
              </a:rPr>
              <a:t>Équipe</a:t>
            </a:r>
            <a:r>
              <a:rPr lang="en-US" sz="1400" dirty="0">
                <a:solidFill>
                  <a:srgbClr val="17455C"/>
                </a:solidFill>
              </a:rPr>
              <a:t> de </a:t>
            </a:r>
            <a:r>
              <a:rPr lang="en-US" sz="1400" dirty="0" err="1">
                <a:solidFill>
                  <a:srgbClr val="17455C"/>
                </a:solidFill>
              </a:rPr>
              <a:t>projet</a:t>
            </a:r>
            <a:r>
              <a:rPr lang="en-US" sz="1400" dirty="0">
                <a:solidFill>
                  <a:srgbClr val="17455C"/>
                </a:solidFill>
              </a:rPr>
              <a:t> </a:t>
            </a:r>
            <a:r>
              <a:rPr lang="en-US" sz="1400" dirty="0" err="1">
                <a:solidFill>
                  <a:srgbClr val="17455C"/>
                </a:solidFill>
              </a:rPr>
              <a:t>intégrée</a:t>
            </a:r>
            <a:endParaRPr lang="en-CA" sz="1400" dirty="0">
              <a:solidFill>
                <a:srgbClr val="17455C"/>
              </a:solidFill>
            </a:endParaRPr>
          </a:p>
        </p:txBody>
      </p:sp>
    </p:spTree>
    <p:extLst>
      <p:ext uri="{BB962C8B-B14F-4D97-AF65-F5344CB8AC3E}">
        <p14:creationId xmlns:p14="http://schemas.microsoft.com/office/powerpoint/2010/main" val="180711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60" y="550861"/>
            <a:ext cx="8733212" cy="835027"/>
          </a:xfrm>
        </p:spPr>
        <p:txBody>
          <a:bodyPr>
            <a:normAutofit fontScale="90000"/>
          </a:bodyPr>
          <a:lstStyle/>
          <a:p>
            <a:r>
              <a:rPr lang="fr-CA" dirty="0">
                <a:solidFill>
                  <a:schemeClr val="accent2"/>
                </a:solidFill>
              </a:rPr>
              <a:t>Établir les fondements</a:t>
            </a:r>
            <a:r>
              <a:rPr lang="fr-CA" dirty="0"/>
              <a:t>... Mettre en place la gouvernance et les groupes de travail</a:t>
            </a:r>
          </a:p>
        </p:txBody>
      </p:sp>
      <p:sp>
        <p:nvSpPr>
          <p:cNvPr id="5" name="Rectangle 4"/>
          <p:cNvSpPr/>
          <p:nvPr/>
        </p:nvSpPr>
        <p:spPr>
          <a:xfrm>
            <a:off x="3184489" y="1459045"/>
            <a:ext cx="8125768" cy="646331"/>
          </a:xfrm>
          <a:prstGeom prst="rect">
            <a:avLst/>
          </a:prstGeom>
        </p:spPr>
        <p:txBody>
          <a:bodyPr wrap="square">
            <a:spAutoFit/>
          </a:bodyPr>
          <a:lstStyle/>
          <a:p>
            <a:pPr>
              <a:spcAft>
                <a:spcPts val="800"/>
              </a:spcAft>
              <a:tabLst>
                <a:tab pos="457200" algn="l"/>
                <a:tab pos="589280" algn="l"/>
              </a:tabLst>
            </a:pPr>
            <a:r>
              <a:rPr lang="fr-CA" dirty="0"/>
              <a:t>Mettre en place une </a:t>
            </a:r>
            <a:r>
              <a:rPr lang="fr-CA" b="1" dirty="0">
                <a:cs typeface="Arial"/>
              </a:rPr>
              <a:t>gouvernance</a:t>
            </a:r>
            <a:r>
              <a:rPr lang="fr-CA" dirty="0"/>
              <a:t>, ainsi que des comités et des groupes de travail qui soutiendront la réalisation du projet de modernisation du milieu de travail. </a:t>
            </a:r>
          </a:p>
        </p:txBody>
      </p:sp>
      <p:sp>
        <p:nvSpPr>
          <p:cNvPr id="6" name="TextBox 5"/>
          <p:cNvSpPr txBox="1"/>
          <p:nvPr/>
        </p:nvSpPr>
        <p:spPr>
          <a:xfrm>
            <a:off x="868561" y="2316694"/>
            <a:ext cx="1518301" cy="369332"/>
          </a:xfrm>
          <a:prstGeom prst="rect">
            <a:avLst/>
          </a:prstGeom>
          <a:noFill/>
        </p:spPr>
        <p:txBody>
          <a:bodyPr wrap="none" rtlCol="0">
            <a:spAutoFit/>
          </a:bodyPr>
          <a:lstStyle/>
          <a:p>
            <a:r>
              <a:rPr lang="fr-CA" b="1" i="1"/>
              <a:t>Demandez-vous…</a:t>
            </a:r>
          </a:p>
        </p:txBody>
      </p:sp>
      <p:graphicFrame>
        <p:nvGraphicFramePr>
          <p:cNvPr id="63" name="Diagram 62"/>
          <p:cNvGraphicFramePr/>
          <p:nvPr/>
        </p:nvGraphicFramePr>
        <p:xfrm>
          <a:off x="887471" y="2724457"/>
          <a:ext cx="10293422" cy="292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hevron 7"/>
          <p:cNvSpPr/>
          <p:nvPr/>
        </p:nvSpPr>
        <p:spPr>
          <a:xfrm>
            <a:off x="2940957" y="1435763"/>
            <a:ext cx="163750" cy="56825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Rounded Rectangle 8"/>
          <p:cNvSpPr/>
          <p:nvPr/>
        </p:nvSpPr>
        <p:spPr>
          <a:xfrm>
            <a:off x="356783" y="1460852"/>
            <a:ext cx="2225747" cy="505757"/>
          </a:xfrm>
          <a:prstGeom prst="roundRect">
            <a:avLst>
              <a:gd name="adj" fmla="val 50000"/>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accent5"/>
                </a:solidFill>
              </a:rPr>
              <a:t>Gouvernance</a:t>
            </a:r>
            <a:r>
              <a:rPr lang="en-US" sz="1200" dirty="0">
                <a:solidFill>
                  <a:schemeClr val="accent5"/>
                </a:solidFill>
              </a:rPr>
              <a:t> et </a:t>
            </a:r>
            <a:r>
              <a:rPr lang="en-US" sz="1200" dirty="0" err="1">
                <a:solidFill>
                  <a:schemeClr val="accent5"/>
                </a:solidFill>
              </a:rPr>
              <a:t>groupes</a:t>
            </a:r>
            <a:r>
              <a:rPr lang="en-US" sz="1200" dirty="0">
                <a:solidFill>
                  <a:schemeClr val="accent5"/>
                </a:solidFill>
              </a:rPr>
              <a:t> de travail</a:t>
            </a:r>
            <a:endParaRPr lang="en-CA" sz="1200" dirty="0">
              <a:solidFill>
                <a:schemeClr val="accent5"/>
              </a:solidFill>
            </a:endParaRPr>
          </a:p>
        </p:txBody>
      </p:sp>
    </p:spTree>
    <p:extLst>
      <p:ext uri="{BB962C8B-B14F-4D97-AF65-F5344CB8AC3E}">
        <p14:creationId xmlns:p14="http://schemas.microsoft.com/office/powerpoint/2010/main" val="2566881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849579"/>
            <a:ext cx="8458046" cy="1422580"/>
          </a:xfrm>
        </p:spPr>
        <p:txBody>
          <a:bodyPr>
            <a:normAutofit/>
          </a:bodyPr>
          <a:lstStyle/>
          <a:p>
            <a:r>
              <a:rPr lang="fr-CA" dirty="0">
                <a:solidFill>
                  <a:schemeClr val="accent2"/>
                </a:solidFill>
              </a:rPr>
              <a:t>Annexe A: La gestion du changement</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4063609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p:cNvSpPr txBox="1">
            <a:spLocks/>
          </p:cNvSpPr>
          <p:nvPr/>
        </p:nvSpPr>
        <p:spPr>
          <a:xfrm>
            <a:off x="502989" y="635288"/>
            <a:ext cx="11006345" cy="835027"/>
          </a:xfrm>
          <a:prstGeom prst="rect">
            <a:avLst/>
          </a:prstGeom>
        </p:spPr>
        <p:txBody>
          <a:bodyPr>
            <a:normAutofit fontScale="97500"/>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br>
              <a:rPr lang="en-CA" dirty="0">
                <a:solidFill>
                  <a:srgbClr val="000000"/>
                </a:solidFill>
              </a:rPr>
            </a:br>
            <a:endParaRPr lang="en-CA" sz="2500" dirty="0">
              <a:solidFill>
                <a:srgbClr val="000000"/>
              </a:solidFill>
            </a:endParaRPr>
          </a:p>
        </p:txBody>
      </p:sp>
      <p:sp>
        <p:nvSpPr>
          <p:cNvPr id="26" name="TextBox 25"/>
          <p:cNvSpPr txBox="1"/>
          <p:nvPr/>
        </p:nvSpPr>
        <p:spPr>
          <a:xfrm>
            <a:off x="10124574" y="3934326"/>
            <a:ext cx="184731" cy="369332"/>
          </a:xfrm>
          <a:prstGeom prst="rect">
            <a:avLst/>
          </a:prstGeom>
          <a:noFill/>
        </p:spPr>
        <p:txBody>
          <a:bodyPr wrap="none" rtlCol="0">
            <a:spAutoFit/>
          </a:bodyPr>
          <a:lstStyle/>
          <a:p>
            <a:endParaRPr lang="en-CA" dirty="0">
              <a:solidFill>
                <a:srgbClr val="000000"/>
              </a:solidFill>
            </a:endParaRPr>
          </a:p>
        </p:txBody>
      </p:sp>
      <p:sp>
        <p:nvSpPr>
          <p:cNvPr id="15" name="Slide Number Placeholder 2"/>
          <p:cNvSpPr txBox="1">
            <a:spLocks/>
          </p:cNvSpPr>
          <p:nvPr/>
        </p:nvSpPr>
        <p:spPr>
          <a:xfrm>
            <a:off x="4831131" y="6003624"/>
            <a:ext cx="2456991" cy="2217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000000"/>
              </a:solidFill>
              <a:latin typeface="Arial" panose="020B0604020202020204" pitchFamily="34" charset="0"/>
              <a:cs typeface="Arial" panose="020B0604020202020204" pitchFamily="34" charset="0"/>
            </a:endParaRPr>
          </a:p>
        </p:txBody>
      </p:sp>
      <p:sp>
        <p:nvSpPr>
          <p:cNvPr id="5" name="Oval 4"/>
          <p:cNvSpPr/>
          <p:nvPr/>
        </p:nvSpPr>
        <p:spPr>
          <a:xfrm>
            <a:off x="3794586" y="1814145"/>
            <a:ext cx="4423150" cy="4400018"/>
          </a:xfrm>
          <a:prstGeom prst="ellipse">
            <a:avLst/>
          </a:prstGeom>
          <a:solidFill>
            <a:schemeClr val="accent5">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pic>
        <p:nvPicPr>
          <p:cNvPr id="19" name="Picture 18" descr="pie-digi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6877" y="2437697"/>
            <a:ext cx="1503473" cy="1576457"/>
          </a:xfrm>
          <a:prstGeom prst="rect">
            <a:avLst/>
          </a:prstGeom>
        </p:spPr>
      </p:pic>
      <p:pic>
        <p:nvPicPr>
          <p:cNvPr id="20" name="Picture 19" descr="pie-faciliti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647" y="3559776"/>
            <a:ext cx="1576457" cy="1761349"/>
          </a:xfrm>
          <a:prstGeom prst="rect">
            <a:avLst/>
          </a:prstGeom>
        </p:spPr>
      </p:pic>
      <p:pic>
        <p:nvPicPr>
          <p:cNvPr id="21" name="Picture 20" descr="pie-humanresourc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9263" y="4081011"/>
            <a:ext cx="1853798" cy="1576457"/>
          </a:xfrm>
          <a:prstGeom prst="rect">
            <a:avLst/>
          </a:prstGeom>
        </p:spPr>
      </p:pic>
      <p:pic>
        <p:nvPicPr>
          <p:cNvPr id="22" name="Picture 21" descr="pie-securit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1037" y="3559776"/>
            <a:ext cx="1576457" cy="1761349"/>
          </a:xfrm>
          <a:prstGeom prst="rect">
            <a:avLst/>
          </a:prstGeom>
        </p:spPr>
      </p:pic>
      <p:pic>
        <p:nvPicPr>
          <p:cNvPr id="23" name="Picture 22" descr="pie-inf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0429" y="2435587"/>
            <a:ext cx="1498606" cy="1576457"/>
          </a:xfrm>
          <a:prstGeom prst="rect">
            <a:avLst/>
          </a:prstGeom>
        </p:spPr>
      </p:pic>
      <p:pic>
        <p:nvPicPr>
          <p:cNvPr id="24" name="Picture 23" descr="solo-purpleman.png"/>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08351" y="3306019"/>
            <a:ext cx="1397010" cy="1403824"/>
          </a:xfrm>
          <a:prstGeom prst="rect">
            <a:avLst/>
          </a:prstGeom>
        </p:spPr>
      </p:pic>
      <p:sp>
        <p:nvSpPr>
          <p:cNvPr id="17" name="Title 1"/>
          <p:cNvSpPr>
            <a:spLocks noGrp="1"/>
          </p:cNvSpPr>
          <p:nvPr>
            <p:ph type="title"/>
          </p:nvPr>
        </p:nvSpPr>
        <p:spPr>
          <a:xfrm>
            <a:off x="508759" y="550861"/>
            <a:ext cx="11006345" cy="835027"/>
          </a:xfrm>
        </p:spPr>
        <p:txBody>
          <a:bodyPr/>
          <a:lstStyle/>
          <a:p>
            <a:r>
              <a:rPr lang="en-CA" dirty="0" err="1">
                <a:solidFill>
                  <a:srgbClr val="000000"/>
                </a:solidFill>
              </a:rPr>
              <a:t>Qu’est-ce</a:t>
            </a:r>
            <a:r>
              <a:rPr lang="en-CA" dirty="0">
                <a:solidFill>
                  <a:srgbClr val="000000"/>
                </a:solidFill>
              </a:rPr>
              <a:t> que la </a:t>
            </a:r>
            <a:r>
              <a:rPr lang="en-CA" dirty="0" err="1">
                <a:solidFill>
                  <a:srgbClr val="000000"/>
                </a:solidFill>
              </a:rPr>
              <a:t>gestion</a:t>
            </a:r>
            <a:r>
              <a:rPr lang="en-CA" dirty="0">
                <a:solidFill>
                  <a:srgbClr val="000000"/>
                </a:solidFill>
              </a:rPr>
              <a:t> du </a:t>
            </a:r>
            <a:r>
              <a:rPr lang="en-CA" dirty="0" err="1">
                <a:solidFill>
                  <a:srgbClr val="000000"/>
                </a:solidFill>
              </a:rPr>
              <a:t>changement</a:t>
            </a:r>
            <a:r>
              <a:rPr lang="en-CA" dirty="0">
                <a:solidFill>
                  <a:srgbClr val="000000"/>
                </a:solidFill>
              </a:rPr>
              <a:t>?</a:t>
            </a:r>
          </a:p>
        </p:txBody>
      </p:sp>
      <p:sp>
        <p:nvSpPr>
          <p:cNvPr id="18" name="Flowchart: Process 17"/>
          <p:cNvSpPr/>
          <p:nvPr/>
        </p:nvSpPr>
        <p:spPr>
          <a:xfrm>
            <a:off x="638866" y="3239172"/>
            <a:ext cx="2901631" cy="1545743"/>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CA" dirty="0">
                <a:solidFill>
                  <a:srgbClr val="000000"/>
                </a:solidFill>
              </a:rPr>
              <a:t>La </a:t>
            </a:r>
            <a:r>
              <a:rPr lang="fr-CA" b="1" dirty="0">
                <a:solidFill>
                  <a:srgbClr val="000000"/>
                </a:solidFill>
              </a:rPr>
              <a:t>gestion de projet</a:t>
            </a:r>
            <a:r>
              <a:rPr lang="fr-CA" dirty="0">
                <a:solidFill>
                  <a:srgbClr val="000000"/>
                </a:solidFill>
              </a:rPr>
              <a:t> se concentre sur la mise en place du milieu de travail et de ses éléments habilitants d’une manière intégrée.</a:t>
            </a:r>
          </a:p>
        </p:txBody>
      </p:sp>
      <p:sp>
        <p:nvSpPr>
          <p:cNvPr id="25" name="Flowchart: Process 24"/>
          <p:cNvSpPr/>
          <p:nvPr/>
        </p:nvSpPr>
        <p:spPr>
          <a:xfrm>
            <a:off x="8393637" y="3182700"/>
            <a:ext cx="2901631" cy="1545743"/>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CA" dirty="0">
                <a:solidFill>
                  <a:srgbClr val="FFFFFF"/>
                </a:solidFill>
              </a:rPr>
              <a:t>La </a:t>
            </a:r>
            <a:r>
              <a:rPr lang="fr-CA" b="1" dirty="0">
                <a:solidFill>
                  <a:srgbClr val="FFFFFF"/>
                </a:solidFill>
              </a:rPr>
              <a:t>gestion du changement</a:t>
            </a:r>
            <a:r>
              <a:rPr lang="fr-CA" dirty="0">
                <a:solidFill>
                  <a:srgbClr val="FFFFFF"/>
                </a:solidFill>
              </a:rPr>
              <a:t> garantit que les changements sont acceptés, adoptés et utilisés par les employés.</a:t>
            </a:r>
          </a:p>
        </p:txBody>
      </p:sp>
      <p:sp>
        <p:nvSpPr>
          <p:cNvPr id="32" name="Curved Down Arrow 31"/>
          <p:cNvSpPr/>
          <p:nvPr/>
        </p:nvSpPr>
        <p:spPr>
          <a:xfrm flipH="1">
            <a:off x="2044757" y="1607036"/>
            <a:ext cx="7865474" cy="1316120"/>
          </a:xfrm>
          <a:prstGeom prst="curvedDownArrow">
            <a:avLst>
              <a:gd name="adj1" fmla="val 10938"/>
              <a:gd name="adj2" fmla="val 39460"/>
              <a:gd name="adj3" fmla="val 21836"/>
            </a:avLst>
          </a:prstGeom>
          <a:solidFill>
            <a:schemeClr val="bg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000000"/>
              </a:solidFill>
            </a:endParaRPr>
          </a:p>
        </p:txBody>
      </p:sp>
      <p:sp>
        <p:nvSpPr>
          <p:cNvPr id="33" name="Curved Down Arrow 32"/>
          <p:cNvSpPr/>
          <p:nvPr/>
        </p:nvSpPr>
        <p:spPr>
          <a:xfrm flipV="1">
            <a:off x="2110910" y="5068761"/>
            <a:ext cx="7865474" cy="1316120"/>
          </a:xfrm>
          <a:prstGeom prst="curvedDownArrow">
            <a:avLst>
              <a:gd name="adj1" fmla="val 10938"/>
              <a:gd name="adj2" fmla="val 39460"/>
              <a:gd name="adj3" fmla="val 21836"/>
            </a:avLst>
          </a:prstGeom>
          <a:solidFill>
            <a:schemeClr val="bg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000000"/>
              </a:solidFill>
            </a:endParaRPr>
          </a:p>
        </p:txBody>
      </p:sp>
    </p:spTree>
    <p:extLst>
      <p:ext uri="{BB962C8B-B14F-4D97-AF65-F5344CB8AC3E}">
        <p14:creationId xmlns:p14="http://schemas.microsoft.com/office/powerpoint/2010/main" val="3509824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err="1"/>
              <a:t>Qu’est-ce</a:t>
            </a:r>
            <a:r>
              <a:rPr lang="en-CA" dirty="0"/>
              <a:t> que la </a:t>
            </a:r>
            <a:r>
              <a:rPr lang="en-CA" dirty="0" err="1"/>
              <a:t>gestion</a:t>
            </a:r>
            <a:r>
              <a:rPr lang="en-CA" dirty="0"/>
              <a:t> du </a:t>
            </a:r>
            <a:r>
              <a:rPr lang="en-CA" dirty="0" err="1"/>
              <a:t>changement</a:t>
            </a:r>
            <a:r>
              <a:rPr lang="en-CA" dirty="0"/>
              <a:t>?</a:t>
            </a:r>
          </a:p>
        </p:txBody>
      </p:sp>
      <p:pic>
        <p:nvPicPr>
          <p:cNvPr id="7" name="Picture 6"/>
          <p:cNvPicPr>
            <a:picLocks noChangeAspect="1"/>
          </p:cNvPicPr>
          <p:nvPr/>
        </p:nvPicPr>
        <p:blipFill>
          <a:blip r:embed="rId3" cstate="print">
            <a:lum/>
            <a:extLst>
              <a:ext uri="{28A0092B-C50C-407E-A947-70E740481C1C}">
                <a14:useLocalDpi xmlns:a14="http://schemas.microsoft.com/office/drawing/2010/main" val="0"/>
              </a:ext>
            </a:extLst>
          </a:blip>
          <a:stretch>
            <a:fillRect/>
          </a:stretch>
        </p:blipFill>
        <p:spPr>
          <a:xfrm>
            <a:off x="793801" y="2178121"/>
            <a:ext cx="3550546" cy="3620907"/>
          </a:xfrm>
          <a:prstGeom prst="rect">
            <a:avLst/>
          </a:prstGeom>
        </p:spPr>
      </p:pic>
      <p:sp>
        <p:nvSpPr>
          <p:cNvPr id="3" name="Rectangle 2"/>
          <p:cNvSpPr/>
          <p:nvPr/>
        </p:nvSpPr>
        <p:spPr>
          <a:xfrm>
            <a:off x="987124" y="1668257"/>
            <a:ext cx="8949978" cy="369332"/>
          </a:xfrm>
          <a:prstGeom prst="rect">
            <a:avLst/>
          </a:prstGeom>
        </p:spPr>
        <p:txBody>
          <a:bodyPr wrap="square">
            <a:spAutoFit/>
          </a:bodyPr>
          <a:lstStyle/>
          <a:p>
            <a:r>
              <a:rPr lang="en-CA" dirty="0">
                <a:solidFill>
                  <a:srgbClr val="000000"/>
                </a:solidFill>
                <a:cs typeface="Arial" panose="020B0604020202020204" pitchFamily="34" charset="0"/>
              </a:rPr>
              <a:t>Il </a:t>
            </a:r>
            <a:r>
              <a:rPr lang="en-CA" dirty="0" err="1">
                <a:solidFill>
                  <a:srgbClr val="000000"/>
                </a:solidFill>
                <a:cs typeface="Arial" panose="020B0604020202020204" pitchFamily="34" charset="0"/>
              </a:rPr>
              <a:t>s’agit</a:t>
            </a:r>
            <a:r>
              <a:rPr lang="en-CA" dirty="0">
                <a:solidFill>
                  <a:srgbClr val="000000"/>
                </a:solidFill>
                <a:cs typeface="Arial" panose="020B0604020202020204" pitchFamily="34" charset="0"/>
              </a:rPr>
              <a:t> </a:t>
            </a:r>
            <a:r>
              <a:rPr lang="en-CA" dirty="0" err="1">
                <a:solidFill>
                  <a:srgbClr val="000000"/>
                </a:solidFill>
                <a:cs typeface="Arial" panose="020B0604020202020204" pitchFamily="34" charset="0"/>
              </a:rPr>
              <a:t>d’une</a:t>
            </a:r>
            <a:r>
              <a:rPr lang="en-CA" dirty="0">
                <a:solidFill>
                  <a:srgbClr val="000000"/>
                </a:solidFill>
                <a:cs typeface="Arial" panose="020B0604020202020204" pitchFamily="34" charset="0"/>
              </a:rPr>
              <a:t> </a:t>
            </a:r>
            <a:r>
              <a:rPr lang="en-CA" dirty="0" err="1">
                <a:solidFill>
                  <a:srgbClr val="000000"/>
                </a:solidFill>
                <a:cs typeface="Arial" panose="020B0604020202020204" pitchFamily="34" charset="0"/>
              </a:rPr>
              <a:t>approche</a:t>
            </a:r>
            <a:r>
              <a:rPr lang="en-CA" dirty="0">
                <a:solidFill>
                  <a:srgbClr val="000000"/>
                </a:solidFill>
                <a:cs typeface="Arial" panose="020B0604020202020204" pitchFamily="34" charset="0"/>
              </a:rPr>
              <a:t> pour </a:t>
            </a:r>
            <a:r>
              <a:rPr lang="en-CA" b="1" dirty="0">
                <a:solidFill>
                  <a:srgbClr val="000000"/>
                </a:solidFill>
                <a:cs typeface="Arial" panose="020B0604020202020204" pitchFamily="34" charset="0"/>
              </a:rPr>
              <a:t>mobiliser les </a:t>
            </a:r>
            <a:r>
              <a:rPr lang="en-CA" b="1" dirty="0" err="1">
                <a:solidFill>
                  <a:srgbClr val="000000"/>
                </a:solidFill>
                <a:cs typeface="Arial" panose="020B0604020202020204" pitchFamily="34" charset="0"/>
              </a:rPr>
              <a:t>employés</a:t>
            </a:r>
            <a:r>
              <a:rPr lang="en-CA" b="1" dirty="0">
                <a:solidFill>
                  <a:srgbClr val="000000"/>
                </a:solidFill>
                <a:cs typeface="Arial" panose="020B0604020202020204" pitchFamily="34" charset="0"/>
              </a:rPr>
              <a:t> </a:t>
            </a:r>
            <a:r>
              <a:rPr lang="en-CA" dirty="0">
                <a:solidFill>
                  <a:srgbClr val="000000"/>
                </a:solidFill>
                <a:cs typeface="Arial" panose="020B0604020202020204" pitchFamily="34" charset="0"/>
              </a:rPr>
              <a:t>qui </a:t>
            </a:r>
            <a:r>
              <a:rPr lang="en-CA" dirty="0" err="1">
                <a:solidFill>
                  <a:srgbClr val="000000"/>
                </a:solidFill>
                <a:cs typeface="Arial" panose="020B0604020202020204" pitchFamily="34" charset="0"/>
              </a:rPr>
              <a:t>sont</a:t>
            </a:r>
            <a:r>
              <a:rPr lang="en-CA" dirty="0">
                <a:solidFill>
                  <a:srgbClr val="000000"/>
                </a:solidFill>
                <a:cs typeface="Arial" panose="020B0604020202020204" pitchFamily="34" charset="0"/>
              </a:rPr>
              <a:t> </a:t>
            </a:r>
            <a:r>
              <a:rPr lang="en-CA" dirty="0" err="1">
                <a:solidFill>
                  <a:srgbClr val="000000"/>
                </a:solidFill>
                <a:cs typeface="Arial" panose="020B0604020202020204" pitchFamily="34" charset="0"/>
              </a:rPr>
              <a:t>touchés</a:t>
            </a:r>
            <a:r>
              <a:rPr lang="en-CA" dirty="0">
                <a:solidFill>
                  <a:srgbClr val="000000"/>
                </a:solidFill>
                <a:cs typeface="Arial" panose="020B0604020202020204" pitchFamily="34" charset="0"/>
              </a:rPr>
              <a:t> par le </a:t>
            </a:r>
            <a:r>
              <a:rPr lang="en-CA" dirty="0" err="1">
                <a:solidFill>
                  <a:srgbClr val="000000"/>
                </a:solidFill>
                <a:cs typeface="Arial" panose="020B0604020202020204" pitchFamily="34" charset="0"/>
              </a:rPr>
              <a:t>changement</a:t>
            </a:r>
            <a:endParaRPr lang="en-CA" dirty="0">
              <a:solidFill>
                <a:srgbClr val="000000"/>
              </a:solidFill>
              <a:cs typeface="Arial" panose="020B0604020202020204" pitchFamily="34" charset="0"/>
            </a:endParaRPr>
          </a:p>
        </p:txBody>
      </p:sp>
      <p:sp>
        <p:nvSpPr>
          <p:cNvPr id="33" name="Chevron 32"/>
          <p:cNvSpPr/>
          <p:nvPr/>
        </p:nvSpPr>
        <p:spPr>
          <a:xfrm>
            <a:off x="745119" y="1668257"/>
            <a:ext cx="191317" cy="369332"/>
          </a:xfrm>
          <a:prstGeom prst="chevron">
            <a:avLst>
              <a:gd name="adj" fmla="val 54158"/>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34" name="Chevron 33"/>
          <p:cNvSpPr/>
          <p:nvPr/>
        </p:nvSpPr>
        <p:spPr>
          <a:xfrm>
            <a:off x="602484" y="1668257"/>
            <a:ext cx="191317" cy="369332"/>
          </a:xfrm>
          <a:prstGeom prst="chevron">
            <a:avLst>
              <a:gd name="adj" fmla="val 54158"/>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21" name="Freeform 20" descr="Gear Icon"/>
          <p:cNvSpPr>
            <a:spLocks noEditPoints="1"/>
          </p:cNvSpPr>
          <p:nvPr/>
        </p:nvSpPr>
        <p:spPr bwMode="auto">
          <a:xfrm>
            <a:off x="5685100" y="3164764"/>
            <a:ext cx="2867531" cy="2867531"/>
          </a:xfrm>
          <a:custGeom>
            <a:avLst/>
            <a:gdLst>
              <a:gd name="T0" fmla="*/ 113 w 116"/>
              <a:gd name="T1" fmla="*/ 47 h 116"/>
              <a:gd name="T2" fmla="*/ 97 w 116"/>
              <a:gd name="T3" fmla="*/ 38 h 116"/>
              <a:gd name="T4" fmla="*/ 104 w 116"/>
              <a:gd name="T5" fmla="*/ 27 h 116"/>
              <a:gd name="T6" fmla="*/ 105 w 116"/>
              <a:gd name="T7" fmla="*/ 24 h 116"/>
              <a:gd name="T8" fmla="*/ 90 w 116"/>
              <a:gd name="T9" fmla="*/ 10 h 116"/>
              <a:gd name="T10" fmla="*/ 78 w 116"/>
              <a:gd name="T11" fmla="*/ 19 h 116"/>
              <a:gd name="T12" fmla="*/ 69 w 116"/>
              <a:gd name="T13" fmla="*/ 2 h 116"/>
              <a:gd name="T14" fmla="*/ 66 w 116"/>
              <a:gd name="T15" fmla="*/ 0 h 116"/>
              <a:gd name="T16" fmla="*/ 47 w 116"/>
              <a:gd name="T17" fmla="*/ 2 h 116"/>
              <a:gd name="T18" fmla="*/ 38 w 116"/>
              <a:gd name="T19" fmla="*/ 19 h 116"/>
              <a:gd name="T20" fmla="*/ 25 w 116"/>
              <a:gd name="T21" fmla="*/ 10 h 116"/>
              <a:gd name="T22" fmla="*/ 11 w 116"/>
              <a:gd name="T23" fmla="*/ 24 h 116"/>
              <a:gd name="T24" fmla="*/ 11 w 116"/>
              <a:gd name="T25" fmla="*/ 27 h 116"/>
              <a:gd name="T26" fmla="*/ 16 w 116"/>
              <a:gd name="T27" fmla="*/ 45 h 116"/>
              <a:gd name="T28" fmla="*/ 0 w 116"/>
              <a:gd name="T29" fmla="*/ 48 h 116"/>
              <a:gd name="T30" fmla="*/ 0 w 116"/>
              <a:gd name="T31" fmla="*/ 66 h 116"/>
              <a:gd name="T32" fmla="*/ 2 w 116"/>
              <a:gd name="T33" fmla="*/ 69 h 116"/>
              <a:gd name="T34" fmla="*/ 19 w 116"/>
              <a:gd name="T35" fmla="*/ 78 h 116"/>
              <a:gd name="T36" fmla="*/ 11 w 116"/>
              <a:gd name="T37" fmla="*/ 89 h 116"/>
              <a:gd name="T38" fmla="*/ 11 w 116"/>
              <a:gd name="T39" fmla="*/ 92 h 116"/>
              <a:gd name="T40" fmla="*/ 25 w 116"/>
              <a:gd name="T41" fmla="*/ 106 h 116"/>
              <a:gd name="T42" fmla="*/ 38 w 116"/>
              <a:gd name="T43" fmla="*/ 97 h 116"/>
              <a:gd name="T44" fmla="*/ 47 w 116"/>
              <a:gd name="T45" fmla="*/ 114 h 116"/>
              <a:gd name="T46" fmla="*/ 49 w 116"/>
              <a:gd name="T47" fmla="*/ 116 h 116"/>
              <a:gd name="T48" fmla="*/ 69 w 116"/>
              <a:gd name="T49" fmla="*/ 114 h 116"/>
              <a:gd name="T50" fmla="*/ 78 w 116"/>
              <a:gd name="T51" fmla="*/ 97 h 116"/>
              <a:gd name="T52" fmla="*/ 90 w 116"/>
              <a:gd name="T53" fmla="*/ 106 h 116"/>
              <a:gd name="T54" fmla="*/ 105 w 116"/>
              <a:gd name="T55" fmla="*/ 92 h 116"/>
              <a:gd name="T56" fmla="*/ 105 w 116"/>
              <a:gd name="T57" fmla="*/ 89 h 116"/>
              <a:gd name="T58" fmla="*/ 100 w 116"/>
              <a:gd name="T59" fmla="*/ 71 h 116"/>
              <a:gd name="T60" fmla="*/ 115 w 116"/>
              <a:gd name="T61" fmla="*/ 68 h 116"/>
              <a:gd name="T62" fmla="*/ 116 w 116"/>
              <a:gd name="T63" fmla="*/ 50 h 116"/>
              <a:gd name="T64" fmla="*/ 58 w 116"/>
              <a:gd name="T65" fmla="*/ 77 h 116"/>
              <a:gd name="T66" fmla="*/ 38 w 116"/>
              <a:gd name="T67" fmla="*/ 58 h 116"/>
              <a:gd name="T68" fmla="*/ 58 w 116"/>
              <a:gd name="T69" fmla="*/ 39 h 116"/>
              <a:gd name="T70" fmla="*/ 77 w 116"/>
              <a:gd name="T71" fmla="*/ 58 h 116"/>
              <a:gd name="T72" fmla="*/ 58 w 116"/>
              <a:gd name="T7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116">
                <a:moveTo>
                  <a:pt x="115" y="48"/>
                </a:moveTo>
                <a:cubicBezTo>
                  <a:pt x="113" y="47"/>
                  <a:pt x="113" y="47"/>
                  <a:pt x="113" y="47"/>
                </a:cubicBezTo>
                <a:cubicBezTo>
                  <a:pt x="100" y="45"/>
                  <a:pt x="100" y="45"/>
                  <a:pt x="100" y="45"/>
                </a:cubicBezTo>
                <a:cubicBezTo>
                  <a:pt x="99" y="43"/>
                  <a:pt x="98" y="40"/>
                  <a:pt x="97" y="38"/>
                </a:cubicBezTo>
                <a:cubicBezTo>
                  <a:pt x="97" y="36"/>
                  <a:pt x="99" y="35"/>
                  <a:pt x="101" y="32"/>
                </a:cubicBezTo>
                <a:cubicBezTo>
                  <a:pt x="102" y="30"/>
                  <a:pt x="104" y="28"/>
                  <a:pt x="104" y="27"/>
                </a:cubicBezTo>
                <a:cubicBezTo>
                  <a:pt x="105" y="26"/>
                  <a:pt x="105" y="26"/>
                  <a:pt x="105" y="26"/>
                </a:cubicBezTo>
                <a:cubicBezTo>
                  <a:pt x="105" y="24"/>
                  <a:pt x="105" y="24"/>
                  <a:pt x="105" y="24"/>
                </a:cubicBezTo>
                <a:cubicBezTo>
                  <a:pt x="103" y="21"/>
                  <a:pt x="99" y="17"/>
                  <a:pt x="92" y="11"/>
                </a:cubicBezTo>
                <a:cubicBezTo>
                  <a:pt x="90" y="10"/>
                  <a:pt x="90" y="10"/>
                  <a:pt x="90" y="10"/>
                </a:cubicBezTo>
                <a:cubicBezTo>
                  <a:pt x="88" y="11"/>
                  <a:pt x="88" y="11"/>
                  <a:pt x="88" y="11"/>
                </a:cubicBezTo>
                <a:cubicBezTo>
                  <a:pt x="78" y="19"/>
                  <a:pt x="78" y="19"/>
                  <a:pt x="78" y="19"/>
                </a:cubicBezTo>
                <a:cubicBezTo>
                  <a:pt x="76" y="18"/>
                  <a:pt x="73" y="17"/>
                  <a:pt x="71" y="16"/>
                </a:cubicBezTo>
                <a:cubicBezTo>
                  <a:pt x="69" y="2"/>
                  <a:pt x="69" y="2"/>
                  <a:pt x="69" y="2"/>
                </a:cubicBezTo>
                <a:cubicBezTo>
                  <a:pt x="68" y="1"/>
                  <a:pt x="68" y="1"/>
                  <a:pt x="68" y="1"/>
                </a:cubicBezTo>
                <a:cubicBezTo>
                  <a:pt x="66" y="0"/>
                  <a:pt x="66" y="0"/>
                  <a:pt x="66" y="0"/>
                </a:cubicBezTo>
                <a:cubicBezTo>
                  <a:pt x="49" y="0"/>
                  <a:pt x="49" y="0"/>
                  <a:pt x="49" y="0"/>
                </a:cubicBezTo>
                <a:cubicBezTo>
                  <a:pt x="48" y="0"/>
                  <a:pt x="47" y="1"/>
                  <a:pt x="47" y="2"/>
                </a:cubicBezTo>
                <a:cubicBezTo>
                  <a:pt x="46" y="5"/>
                  <a:pt x="45" y="10"/>
                  <a:pt x="44" y="16"/>
                </a:cubicBezTo>
                <a:cubicBezTo>
                  <a:pt x="42" y="17"/>
                  <a:pt x="40" y="18"/>
                  <a:pt x="38" y="19"/>
                </a:cubicBezTo>
                <a:cubicBezTo>
                  <a:pt x="27" y="11"/>
                  <a:pt x="27" y="11"/>
                  <a:pt x="27" y="11"/>
                </a:cubicBezTo>
                <a:cubicBezTo>
                  <a:pt x="25" y="10"/>
                  <a:pt x="25" y="10"/>
                  <a:pt x="25" y="10"/>
                </a:cubicBezTo>
                <a:cubicBezTo>
                  <a:pt x="24" y="10"/>
                  <a:pt x="22" y="12"/>
                  <a:pt x="18" y="16"/>
                </a:cubicBezTo>
                <a:cubicBezTo>
                  <a:pt x="14" y="19"/>
                  <a:pt x="12" y="22"/>
                  <a:pt x="11" y="24"/>
                </a:cubicBezTo>
                <a:cubicBezTo>
                  <a:pt x="10" y="26"/>
                  <a:pt x="10" y="26"/>
                  <a:pt x="10" y="26"/>
                </a:cubicBezTo>
                <a:cubicBezTo>
                  <a:pt x="11" y="27"/>
                  <a:pt x="11" y="27"/>
                  <a:pt x="11" y="27"/>
                </a:cubicBezTo>
                <a:cubicBezTo>
                  <a:pt x="14" y="31"/>
                  <a:pt x="17" y="35"/>
                  <a:pt x="19" y="38"/>
                </a:cubicBezTo>
                <a:cubicBezTo>
                  <a:pt x="18" y="40"/>
                  <a:pt x="17" y="42"/>
                  <a:pt x="16" y="45"/>
                </a:cubicBezTo>
                <a:cubicBezTo>
                  <a:pt x="2" y="47"/>
                  <a:pt x="2" y="47"/>
                  <a:pt x="2" y="47"/>
                </a:cubicBezTo>
                <a:cubicBezTo>
                  <a:pt x="0" y="48"/>
                  <a:pt x="0" y="48"/>
                  <a:pt x="0" y="48"/>
                </a:cubicBezTo>
                <a:cubicBezTo>
                  <a:pt x="0" y="50"/>
                  <a:pt x="0" y="50"/>
                  <a:pt x="0" y="50"/>
                </a:cubicBezTo>
                <a:cubicBezTo>
                  <a:pt x="0" y="66"/>
                  <a:pt x="0" y="66"/>
                  <a:pt x="0" y="66"/>
                </a:cubicBezTo>
                <a:cubicBezTo>
                  <a:pt x="0" y="68"/>
                  <a:pt x="0" y="68"/>
                  <a:pt x="0" y="68"/>
                </a:cubicBezTo>
                <a:cubicBezTo>
                  <a:pt x="2" y="69"/>
                  <a:pt x="2" y="69"/>
                  <a:pt x="2" y="69"/>
                </a:cubicBezTo>
                <a:cubicBezTo>
                  <a:pt x="16" y="71"/>
                  <a:pt x="16" y="71"/>
                  <a:pt x="16" y="71"/>
                </a:cubicBezTo>
                <a:cubicBezTo>
                  <a:pt x="17" y="74"/>
                  <a:pt x="18" y="76"/>
                  <a:pt x="19" y="78"/>
                </a:cubicBezTo>
                <a:cubicBezTo>
                  <a:pt x="18" y="80"/>
                  <a:pt x="17" y="82"/>
                  <a:pt x="15" y="84"/>
                </a:cubicBezTo>
                <a:cubicBezTo>
                  <a:pt x="13" y="86"/>
                  <a:pt x="12" y="88"/>
                  <a:pt x="11" y="89"/>
                </a:cubicBezTo>
                <a:cubicBezTo>
                  <a:pt x="10" y="91"/>
                  <a:pt x="10" y="91"/>
                  <a:pt x="10" y="91"/>
                </a:cubicBezTo>
                <a:cubicBezTo>
                  <a:pt x="11" y="92"/>
                  <a:pt x="11" y="92"/>
                  <a:pt x="11" y="92"/>
                </a:cubicBezTo>
                <a:cubicBezTo>
                  <a:pt x="13" y="95"/>
                  <a:pt x="17" y="99"/>
                  <a:pt x="23" y="105"/>
                </a:cubicBezTo>
                <a:cubicBezTo>
                  <a:pt x="25" y="106"/>
                  <a:pt x="25" y="106"/>
                  <a:pt x="25" y="106"/>
                </a:cubicBezTo>
                <a:cubicBezTo>
                  <a:pt x="27" y="105"/>
                  <a:pt x="27" y="105"/>
                  <a:pt x="27" y="105"/>
                </a:cubicBezTo>
                <a:cubicBezTo>
                  <a:pt x="38" y="97"/>
                  <a:pt x="38" y="97"/>
                  <a:pt x="38" y="97"/>
                </a:cubicBezTo>
                <a:cubicBezTo>
                  <a:pt x="40" y="98"/>
                  <a:pt x="42" y="99"/>
                  <a:pt x="45" y="100"/>
                </a:cubicBezTo>
                <a:cubicBezTo>
                  <a:pt x="47" y="114"/>
                  <a:pt x="47" y="114"/>
                  <a:pt x="47" y="114"/>
                </a:cubicBezTo>
                <a:cubicBezTo>
                  <a:pt x="48" y="115"/>
                  <a:pt x="48" y="115"/>
                  <a:pt x="48" y="115"/>
                </a:cubicBezTo>
                <a:cubicBezTo>
                  <a:pt x="49" y="116"/>
                  <a:pt x="49" y="116"/>
                  <a:pt x="49" y="116"/>
                </a:cubicBezTo>
                <a:cubicBezTo>
                  <a:pt x="66" y="116"/>
                  <a:pt x="66" y="116"/>
                  <a:pt x="66" y="116"/>
                </a:cubicBezTo>
                <a:cubicBezTo>
                  <a:pt x="68" y="116"/>
                  <a:pt x="68" y="115"/>
                  <a:pt x="69" y="114"/>
                </a:cubicBezTo>
                <a:cubicBezTo>
                  <a:pt x="69" y="111"/>
                  <a:pt x="70" y="107"/>
                  <a:pt x="71" y="100"/>
                </a:cubicBezTo>
                <a:cubicBezTo>
                  <a:pt x="73" y="99"/>
                  <a:pt x="76" y="98"/>
                  <a:pt x="78" y="97"/>
                </a:cubicBezTo>
                <a:cubicBezTo>
                  <a:pt x="88" y="105"/>
                  <a:pt x="88" y="105"/>
                  <a:pt x="88" y="105"/>
                </a:cubicBezTo>
                <a:cubicBezTo>
                  <a:pt x="90" y="106"/>
                  <a:pt x="90" y="106"/>
                  <a:pt x="90" y="106"/>
                </a:cubicBezTo>
                <a:cubicBezTo>
                  <a:pt x="91" y="106"/>
                  <a:pt x="94" y="104"/>
                  <a:pt x="97" y="100"/>
                </a:cubicBezTo>
                <a:cubicBezTo>
                  <a:pt x="101" y="97"/>
                  <a:pt x="103" y="94"/>
                  <a:pt x="105" y="92"/>
                </a:cubicBezTo>
                <a:cubicBezTo>
                  <a:pt x="105" y="91"/>
                  <a:pt x="105" y="91"/>
                  <a:pt x="105" y="91"/>
                </a:cubicBezTo>
                <a:cubicBezTo>
                  <a:pt x="105" y="89"/>
                  <a:pt x="105" y="89"/>
                  <a:pt x="105" y="89"/>
                </a:cubicBezTo>
                <a:cubicBezTo>
                  <a:pt x="101" y="84"/>
                  <a:pt x="98" y="81"/>
                  <a:pt x="97" y="78"/>
                </a:cubicBezTo>
                <a:cubicBezTo>
                  <a:pt x="98" y="76"/>
                  <a:pt x="99" y="74"/>
                  <a:pt x="100" y="71"/>
                </a:cubicBezTo>
                <a:cubicBezTo>
                  <a:pt x="114" y="69"/>
                  <a:pt x="114" y="69"/>
                  <a:pt x="114" y="69"/>
                </a:cubicBezTo>
                <a:cubicBezTo>
                  <a:pt x="115" y="68"/>
                  <a:pt x="115" y="68"/>
                  <a:pt x="115" y="68"/>
                </a:cubicBezTo>
                <a:cubicBezTo>
                  <a:pt x="116" y="67"/>
                  <a:pt x="116" y="67"/>
                  <a:pt x="116" y="67"/>
                </a:cubicBezTo>
                <a:cubicBezTo>
                  <a:pt x="116" y="50"/>
                  <a:pt x="116" y="50"/>
                  <a:pt x="116" y="50"/>
                </a:cubicBezTo>
                <a:lnTo>
                  <a:pt x="115" y="48"/>
                </a:lnTo>
                <a:close/>
                <a:moveTo>
                  <a:pt x="58" y="77"/>
                </a:moveTo>
                <a:cubicBezTo>
                  <a:pt x="52" y="77"/>
                  <a:pt x="48" y="75"/>
                  <a:pt x="44" y="72"/>
                </a:cubicBezTo>
                <a:cubicBezTo>
                  <a:pt x="40" y="68"/>
                  <a:pt x="38" y="63"/>
                  <a:pt x="38" y="58"/>
                </a:cubicBezTo>
                <a:cubicBezTo>
                  <a:pt x="38" y="53"/>
                  <a:pt x="40" y="48"/>
                  <a:pt x="44" y="44"/>
                </a:cubicBezTo>
                <a:cubicBezTo>
                  <a:pt x="48" y="41"/>
                  <a:pt x="52" y="39"/>
                  <a:pt x="58" y="39"/>
                </a:cubicBezTo>
                <a:cubicBezTo>
                  <a:pt x="63" y="39"/>
                  <a:pt x="68" y="41"/>
                  <a:pt x="71" y="44"/>
                </a:cubicBezTo>
                <a:cubicBezTo>
                  <a:pt x="75" y="48"/>
                  <a:pt x="77" y="53"/>
                  <a:pt x="77" y="58"/>
                </a:cubicBezTo>
                <a:cubicBezTo>
                  <a:pt x="77" y="63"/>
                  <a:pt x="75" y="68"/>
                  <a:pt x="71" y="72"/>
                </a:cubicBezTo>
                <a:cubicBezTo>
                  <a:pt x="68" y="75"/>
                  <a:pt x="63" y="77"/>
                  <a:pt x="58" y="77"/>
                </a:cubicBezTo>
                <a:close/>
              </a:path>
            </a:pathLst>
          </a:custGeom>
          <a:solidFill>
            <a:srgbClr val="9EC8E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sp>
        <p:nvSpPr>
          <p:cNvPr id="4" name="Oval 3"/>
          <p:cNvSpPr/>
          <p:nvPr/>
        </p:nvSpPr>
        <p:spPr>
          <a:xfrm>
            <a:off x="6304927" y="3784591"/>
            <a:ext cx="1627875" cy="1627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24" name="Freeform 23" descr="Gear Icon"/>
          <p:cNvSpPr>
            <a:spLocks noEditPoints="1"/>
          </p:cNvSpPr>
          <p:nvPr/>
        </p:nvSpPr>
        <p:spPr bwMode="auto">
          <a:xfrm rot="3600000">
            <a:off x="8198575" y="1942453"/>
            <a:ext cx="2867531" cy="2867531"/>
          </a:xfrm>
          <a:custGeom>
            <a:avLst/>
            <a:gdLst>
              <a:gd name="T0" fmla="*/ 113 w 116"/>
              <a:gd name="T1" fmla="*/ 47 h 116"/>
              <a:gd name="T2" fmla="*/ 97 w 116"/>
              <a:gd name="T3" fmla="*/ 38 h 116"/>
              <a:gd name="T4" fmla="*/ 104 w 116"/>
              <a:gd name="T5" fmla="*/ 27 h 116"/>
              <a:gd name="T6" fmla="*/ 105 w 116"/>
              <a:gd name="T7" fmla="*/ 24 h 116"/>
              <a:gd name="T8" fmla="*/ 90 w 116"/>
              <a:gd name="T9" fmla="*/ 10 h 116"/>
              <a:gd name="T10" fmla="*/ 78 w 116"/>
              <a:gd name="T11" fmla="*/ 19 h 116"/>
              <a:gd name="T12" fmla="*/ 69 w 116"/>
              <a:gd name="T13" fmla="*/ 2 h 116"/>
              <a:gd name="T14" fmla="*/ 66 w 116"/>
              <a:gd name="T15" fmla="*/ 0 h 116"/>
              <a:gd name="T16" fmla="*/ 47 w 116"/>
              <a:gd name="T17" fmla="*/ 2 h 116"/>
              <a:gd name="T18" fmla="*/ 38 w 116"/>
              <a:gd name="T19" fmla="*/ 19 h 116"/>
              <a:gd name="T20" fmla="*/ 25 w 116"/>
              <a:gd name="T21" fmla="*/ 10 h 116"/>
              <a:gd name="T22" fmla="*/ 11 w 116"/>
              <a:gd name="T23" fmla="*/ 24 h 116"/>
              <a:gd name="T24" fmla="*/ 11 w 116"/>
              <a:gd name="T25" fmla="*/ 27 h 116"/>
              <a:gd name="T26" fmla="*/ 16 w 116"/>
              <a:gd name="T27" fmla="*/ 45 h 116"/>
              <a:gd name="T28" fmla="*/ 0 w 116"/>
              <a:gd name="T29" fmla="*/ 48 h 116"/>
              <a:gd name="T30" fmla="*/ 0 w 116"/>
              <a:gd name="T31" fmla="*/ 66 h 116"/>
              <a:gd name="T32" fmla="*/ 2 w 116"/>
              <a:gd name="T33" fmla="*/ 69 h 116"/>
              <a:gd name="T34" fmla="*/ 19 w 116"/>
              <a:gd name="T35" fmla="*/ 78 h 116"/>
              <a:gd name="T36" fmla="*/ 11 w 116"/>
              <a:gd name="T37" fmla="*/ 89 h 116"/>
              <a:gd name="T38" fmla="*/ 11 w 116"/>
              <a:gd name="T39" fmla="*/ 92 h 116"/>
              <a:gd name="T40" fmla="*/ 25 w 116"/>
              <a:gd name="T41" fmla="*/ 106 h 116"/>
              <a:gd name="T42" fmla="*/ 38 w 116"/>
              <a:gd name="T43" fmla="*/ 97 h 116"/>
              <a:gd name="T44" fmla="*/ 47 w 116"/>
              <a:gd name="T45" fmla="*/ 114 h 116"/>
              <a:gd name="T46" fmla="*/ 49 w 116"/>
              <a:gd name="T47" fmla="*/ 116 h 116"/>
              <a:gd name="T48" fmla="*/ 69 w 116"/>
              <a:gd name="T49" fmla="*/ 114 h 116"/>
              <a:gd name="T50" fmla="*/ 78 w 116"/>
              <a:gd name="T51" fmla="*/ 97 h 116"/>
              <a:gd name="T52" fmla="*/ 90 w 116"/>
              <a:gd name="T53" fmla="*/ 106 h 116"/>
              <a:gd name="T54" fmla="*/ 105 w 116"/>
              <a:gd name="T55" fmla="*/ 92 h 116"/>
              <a:gd name="T56" fmla="*/ 105 w 116"/>
              <a:gd name="T57" fmla="*/ 89 h 116"/>
              <a:gd name="T58" fmla="*/ 100 w 116"/>
              <a:gd name="T59" fmla="*/ 71 h 116"/>
              <a:gd name="T60" fmla="*/ 115 w 116"/>
              <a:gd name="T61" fmla="*/ 68 h 116"/>
              <a:gd name="T62" fmla="*/ 116 w 116"/>
              <a:gd name="T63" fmla="*/ 50 h 116"/>
              <a:gd name="T64" fmla="*/ 58 w 116"/>
              <a:gd name="T65" fmla="*/ 77 h 116"/>
              <a:gd name="T66" fmla="*/ 38 w 116"/>
              <a:gd name="T67" fmla="*/ 58 h 116"/>
              <a:gd name="T68" fmla="*/ 58 w 116"/>
              <a:gd name="T69" fmla="*/ 39 h 116"/>
              <a:gd name="T70" fmla="*/ 77 w 116"/>
              <a:gd name="T71" fmla="*/ 58 h 116"/>
              <a:gd name="T72" fmla="*/ 58 w 116"/>
              <a:gd name="T7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116">
                <a:moveTo>
                  <a:pt x="115" y="48"/>
                </a:moveTo>
                <a:cubicBezTo>
                  <a:pt x="113" y="47"/>
                  <a:pt x="113" y="47"/>
                  <a:pt x="113" y="47"/>
                </a:cubicBezTo>
                <a:cubicBezTo>
                  <a:pt x="100" y="45"/>
                  <a:pt x="100" y="45"/>
                  <a:pt x="100" y="45"/>
                </a:cubicBezTo>
                <a:cubicBezTo>
                  <a:pt x="99" y="43"/>
                  <a:pt x="98" y="40"/>
                  <a:pt x="97" y="38"/>
                </a:cubicBezTo>
                <a:cubicBezTo>
                  <a:pt x="97" y="36"/>
                  <a:pt x="99" y="35"/>
                  <a:pt x="101" y="32"/>
                </a:cubicBezTo>
                <a:cubicBezTo>
                  <a:pt x="102" y="30"/>
                  <a:pt x="104" y="28"/>
                  <a:pt x="104" y="27"/>
                </a:cubicBezTo>
                <a:cubicBezTo>
                  <a:pt x="105" y="26"/>
                  <a:pt x="105" y="26"/>
                  <a:pt x="105" y="26"/>
                </a:cubicBezTo>
                <a:cubicBezTo>
                  <a:pt x="105" y="24"/>
                  <a:pt x="105" y="24"/>
                  <a:pt x="105" y="24"/>
                </a:cubicBezTo>
                <a:cubicBezTo>
                  <a:pt x="103" y="21"/>
                  <a:pt x="99" y="17"/>
                  <a:pt x="92" y="11"/>
                </a:cubicBezTo>
                <a:cubicBezTo>
                  <a:pt x="90" y="10"/>
                  <a:pt x="90" y="10"/>
                  <a:pt x="90" y="10"/>
                </a:cubicBezTo>
                <a:cubicBezTo>
                  <a:pt x="88" y="11"/>
                  <a:pt x="88" y="11"/>
                  <a:pt x="88" y="11"/>
                </a:cubicBezTo>
                <a:cubicBezTo>
                  <a:pt x="78" y="19"/>
                  <a:pt x="78" y="19"/>
                  <a:pt x="78" y="19"/>
                </a:cubicBezTo>
                <a:cubicBezTo>
                  <a:pt x="76" y="18"/>
                  <a:pt x="73" y="17"/>
                  <a:pt x="71" y="16"/>
                </a:cubicBezTo>
                <a:cubicBezTo>
                  <a:pt x="69" y="2"/>
                  <a:pt x="69" y="2"/>
                  <a:pt x="69" y="2"/>
                </a:cubicBezTo>
                <a:cubicBezTo>
                  <a:pt x="68" y="1"/>
                  <a:pt x="68" y="1"/>
                  <a:pt x="68" y="1"/>
                </a:cubicBezTo>
                <a:cubicBezTo>
                  <a:pt x="66" y="0"/>
                  <a:pt x="66" y="0"/>
                  <a:pt x="66" y="0"/>
                </a:cubicBezTo>
                <a:cubicBezTo>
                  <a:pt x="49" y="0"/>
                  <a:pt x="49" y="0"/>
                  <a:pt x="49" y="0"/>
                </a:cubicBezTo>
                <a:cubicBezTo>
                  <a:pt x="48" y="0"/>
                  <a:pt x="47" y="1"/>
                  <a:pt x="47" y="2"/>
                </a:cubicBezTo>
                <a:cubicBezTo>
                  <a:pt x="46" y="5"/>
                  <a:pt x="45" y="10"/>
                  <a:pt x="44" y="16"/>
                </a:cubicBezTo>
                <a:cubicBezTo>
                  <a:pt x="42" y="17"/>
                  <a:pt x="40" y="18"/>
                  <a:pt x="38" y="19"/>
                </a:cubicBezTo>
                <a:cubicBezTo>
                  <a:pt x="27" y="11"/>
                  <a:pt x="27" y="11"/>
                  <a:pt x="27" y="11"/>
                </a:cubicBezTo>
                <a:cubicBezTo>
                  <a:pt x="25" y="10"/>
                  <a:pt x="25" y="10"/>
                  <a:pt x="25" y="10"/>
                </a:cubicBezTo>
                <a:cubicBezTo>
                  <a:pt x="24" y="10"/>
                  <a:pt x="22" y="12"/>
                  <a:pt x="18" y="16"/>
                </a:cubicBezTo>
                <a:cubicBezTo>
                  <a:pt x="14" y="19"/>
                  <a:pt x="12" y="22"/>
                  <a:pt x="11" y="24"/>
                </a:cubicBezTo>
                <a:cubicBezTo>
                  <a:pt x="10" y="26"/>
                  <a:pt x="10" y="26"/>
                  <a:pt x="10" y="26"/>
                </a:cubicBezTo>
                <a:cubicBezTo>
                  <a:pt x="11" y="27"/>
                  <a:pt x="11" y="27"/>
                  <a:pt x="11" y="27"/>
                </a:cubicBezTo>
                <a:cubicBezTo>
                  <a:pt x="14" y="31"/>
                  <a:pt x="17" y="35"/>
                  <a:pt x="19" y="38"/>
                </a:cubicBezTo>
                <a:cubicBezTo>
                  <a:pt x="18" y="40"/>
                  <a:pt x="17" y="42"/>
                  <a:pt x="16" y="45"/>
                </a:cubicBezTo>
                <a:cubicBezTo>
                  <a:pt x="2" y="47"/>
                  <a:pt x="2" y="47"/>
                  <a:pt x="2" y="47"/>
                </a:cubicBezTo>
                <a:cubicBezTo>
                  <a:pt x="0" y="48"/>
                  <a:pt x="0" y="48"/>
                  <a:pt x="0" y="48"/>
                </a:cubicBezTo>
                <a:cubicBezTo>
                  <a:pt x="0" y="50"/>
                  <a:pt x="0" y="50"/>
                  <a:pt x="0" y="50"/>
                </a:cubicBezTo>
                <a:cubicBezTo>
                  <a:pt x="0" y="66"/>
                  <a:pt x="0" y="66"/>
                  <a:pt x="0" y="66"/>
                </a:cubicBezTo>
                <a:cubicBezTo>
                  <a:pt x="0" y="68"/>
                  <a:pt x="0" y="68"/>
                  <a:pt x="0" y="68"/>
                </a:cubicBezTo>
                <a:cubicBezTo>
                  <a:pt x="2" y="69"/>
                  <a:pt x="2" y="69"/>
                  <a:pt x="2" y="69"/>
                </a:cubicBezTo>
                <a:cubicBezTo>
                  <a:pt x="16" y="71"/>
                  <a:pt x="16" y="71"/>
                  <a:pt x="16" y="71"/>
                </a:cubicBezTo>
                <a:cubicBezTo>
                  <a:pt x="17" y="74"/>
                  <a:pt x="18" y="76"/>
                  <a:pt x="19" y="78"/>
                </a:cubicBezTo>
                <a:cubicBezTo>
                  <a:pt x="18" y="80"/>
                  <a:pt x="17" y="82"/>
                  <a:pt x="15" y="84"/>
                </a:cubicBezTo>
                <a:cubicBezTo>
                  <a:pt x="13" y="86"/>
                  <a:pt x="12" y="88"/>
                  <a:pt x="11" y="89"/>
                </a:cubicBezTo>
                <a:cubicBezTo>
                  <a:pt x="10" y="91"/>
                  <a:pt x="10" y="91"/>
                  <a:pt x="10" y="91"/>
                </a:cubicBezTo>
                <a:cubicBezTo>
                  <a:pt x="11" y="92"/>
                  <a:pt x="11" y="92"/>
                  <a:pt x="11" y="92"/>
                </a:cubicBezTo>
                <a:cubicBezTo>
                  <a:pt x="13" y="95"/>
                  <a:pt x="17" y="99"/>
                  <a:pt x="23" y="105"/>
                </a:cubicBezTo>
                <a:cubicBezTo>
                  <a:pt x="25" y="106"/>
                  <a:pt x="25" y="106"/>
                  <a:pt x="25" y="106"/>
                </a:cubicBezTo>
                <a:cubicBezTo>
                  <a:pt x="27" y="105"/>
                  <a:pt x="27" y="105"/>
                  <a:pt x="27" y="105"/>
                </a:cubicBezTo>
                <a:cubicBezTo>
                  <a:pt x="38" y="97"/>
                  <a:pt x="38" y="97"/>
                  <a:pt x="38" y="97"/>
                </a:cubicBezTo>
                <a:cubicBezTo>
                  <a:pt x="40" y="98"/>
                  <a:pt x="42" y="99"/>
                  <a:pt x="45" y="100"/>
                </a:cubicBezTo>
                <a:cubicBezTo>
                  <a:pt x="47" y="114"/>
                  <a:pt x="47" y="114"/>
                  <a:pt x="47" y="114"/>
                </a:cubicBezTo>
                <a:cubicBezTo>
                  <a:pt x="48" y="115"/>
                  <a:pt x="48" y="115"/>
                  <a:pt x="48" y="115"/>
                </a:cubicBezTo>
                <a:cubicBezTo>
                  <a:pt x="49" y="116"/>
                  <a:pt x="49" y="116"/>
                  <a:pt x="49" y="116"/>
                </a:cubicBezTo>
                <a:cubicBezTo>
                  <a:pt x="66" y="116"/>
                  <a:pt x="66" y="116"/>
                  <a:pt x="66" y="116"/>
                </a:cubicBezTo>
                <a:cubicBezTo>
                  <a:pt x="68" y="116"/>
                  <a:pt x="68" y="115"/>
                  <a:pt x="69" y="114"/>
                </a:cubicBezTo>
                <a:cubicBezTo>
                  <a:pt x="69" y="111"/>
                  <a:pt x="70" y="107"/>
                  <a:pt x="71" y="100"/>
                </a:cubicBezTo>
                <a:cubicBezTo>
                  <a:pt x="73" y="99"/>
                  <a:pt x="76" y="98"/>
                  <a:pt x="78" y="97"/>
                </a:cubicBezTo>
                <a:cubicBezTo>
                  <a:pt x="88" y="105"/>
                  <a:pt x="88" y="105"/>
                  <a:pt x="88" y="105"/>
                </a:cubicBezTo>
                <a:cubicBezTo>
                  <a:pt x="90" y="106"/>
                  <a:pt x="90" y="106"/>
                  <a:pt x="90" y="106"/>
                </a:cubicBezTo>
                <a:cubicBezTo>
                  <a:pt x="91" y="106"/>
                  <a:pt x="94" y="104"/>
                  <a:pt x="97" y="100"/>
                </a:cubicBezTo>
                <a:cubicBezTo>
                  <a:pt x="101" y="97"/>
                  <a:pt x="103" y="94"/>
                  <a:pt x="105" y="92"/>
                </a:cubicBezTo>
                <a:cubicBezTo>
                  <a:pt x="105" y="91"/>
                  <a:pt x="105" y="91"/>
                  <a:pt x="105" y="91"/>
                </a:cubicBezTo>
                <a:cubicBezTo>
                  <a:pt x="105" y="89"/>
                  <a:pt x="105" y="89"/>
                  <a:pt x="105" y="89"/>
                </a:cubicBezTo>
                <a:cubicBezTo>
                  <a:pt x="101" y="84"/>
                  <a:pt x="98" y="81"/>
                  <a:pt x="97" y="78"/>
                </a:cubicBezTo>
                <a:cubicBezTo>
                  <a:pt x="98" y="76"/>
                  <a:pt x="99" y="74"/>
                  <a:pt x="100" y="71"/>
                </a:cubicBezTo>
                <a:cubicBezTo>
                  <a:pt x="114" y="69"/>
                  <a:pt x="114" y="69"/>
                  <a:pt x="114" y="69"/>
                </a:cubicBezTo>
                <a:cubicBezTo>
                  <a:pt x="115" y="68"/>
                  <a:pt x="115" y="68"/>
                  <a:pt x="115" y="68"/>
                </a:cubicBezTo>
                <a:cubicBezTo>
                  <a:pt x="116" y="67"/>
                  <a:pt x="116" y="67"/>
                  <a:pt x="116" y="67"/>
                </a:cubicBezTo>
                <a:cubicBezTo>
                  <a:pt x="116" y="50"/>
                  <a:pt x="116" y="50"/>
                  <a:pt x="116" y="50"/>
                </a:cubicBezTo>
                <a:lnTo>
                  <a:pt x="115" y="48"/>
                </a:lnTo>
                <a:close/>
                <a:moveTo>
                  <a:pt x="58" y="77"/>
                </a:moveTo>
                <a:cubicBezTo>
                  <a:pt x="52" y="77"/>
                  <a:pt x="48" y="75"/>
                  <a:pt x="44" y="72"/>
                </a:cubicBezTo>
                <a:cubicBezTo>
                  <a:pt x="40" y="68"/>
                  <a:pt x="38" y="63"/>
                  <a:pt x="38" y="58"/>
                </a:cubicBezTo>
                <a:cubicBezTo>
                  <a:pt x="38" y="53"/>
                  <a:pt x="40" y="48"/>
                  <a:pt x="44" y="44"/>
                </a:cubicBezTo>
                <a:cubicBezTo>
                  <a:pt x="48" y="41"/>
                  <a:pt x="52" y="39"/>
                  <a:pt x="58" y="39"/>
                </a:cubicBezTo>
                <a:cubicBezTo>
                  <a:pt x="63" y="39"/>
                  <a:pt x="68" y="41"/>
                  <a:pt x="71" y="44"/>
                </a:cubicBezTo>
                <a:cubicBezTo>
                  <a:pt x="75" y="48"/>
                  <a:pt x="77" y="53"/>
                  <a:pt x="77" y="58"/>
                </a:cubicBezTo>
                <a:cubicBezTo>
                  <a:pt x="77" y="63"/>
                  <a:pt x="75" y="68"/>
                  <a:pt x="71" y="72"/>
                </a:cubicBezTo>
                <a:cubicBezTo>
                  <a:pt x="68" y="75"/>
                  <a:pt x="63" y="77"/>
                  <a:pt x="58" y="77"/>
                </a:cubicBezTo>
                <a:close/>
              </a:path>
            </a:pathLst>
          </a:custGeom>
          <a:solidFill>
            <a:srgbClr val="9EC8E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sp>
        <p:nvSpPr>
          <p:cNvPr id="25" name="Oval 24"/>
          <p:cNvSpPr/>
          <p:nvPr/>
        </p:nvSpPr>
        <p:spPr>
          <a:xfrm>
            <a:off x="8818402" y="2562280"/>
            <a:ext cx="1627875" cy="1627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6" name="Oval 15"/>
          <p:cNvSpPr/>
          <p:nvPr/>
        </p:nvSpPr>
        <p:spPr>
          <a:xfrm>
            <a:off x="7819865" y="3495218"/>
            <a:ext cx="1156443" cy="1156443"/>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solidFill>
                <a:srgbClr val="FFFFFF"/>
              </a:solidFill>
            </a:endParaRPr>
          </a:p>
        </p:txBody>
      </p:sp>
      <p:sp>
        <p:nvSpPr>
          <p:cNvPr id="17" name="TextBox 16"/>
          <p:cNvSpPr txBox="1"/>
          <p:nvPr/>
        </p:nvSpPr>
        <p:spPr>
          <a:xfrm>
            <a:off x="7532016" y="3557924"/>
            <a:ext cx="1826099" cy="1200329"/>
          </a:xfrm>
          <a:prstGeom prst="rect">
            <a:avLst/>
          </a:prstGeom>
          <a:noFill/>
        </p:spPr>
        <p:txBody>
          <a:bodyPr wrap="square" rtlCol="0">
            <a:spAutoFit/>
          </a:bodyPr>
          <a:lstStyle/>
          <a:p>
            <a:pPr algn="ctr"/>
            <a:r>
              <a:rPr lang="en-CA" sz="2400" b="1" dirty="0">
                <a:solidFill>
                  <a:srgbClr val="17455C"/>
                </a:solidFill>
              </a:rPr>
              <a:t>EXPÉRIENCE UTILISATEUR POSITIVE</a:t>
            </a:r>
            <a:endParaRPr lang="en-CA" sz="2400" dirty="0">
              <a:solidFill>
                <a:srgbClr val="17455C"/>
              </a:solidFill>
            </a:endParaRPr>
          </a:p>
        </p:txBody>
      </p:sp>
      <p:sp>
        <p:nvSpPr>
          <p:cNvPr id="22" name="TextBox 21"/>
          <p:cNvSpPr txBox="1"/>
          <p:nvPr/>
        </p:nvSpPr>
        <p:spPr>
          <a:xfrm>
            <a:off x="6390109" y="4224630"/>
            <a:ext cx="1582907" cy="800219"/>
          </a:xfrm>
          <a:prstGeom prst="rect">
            <a:avLst/>
          </a:prstGeom>
          <a:noFill/>
        </p:spPr>
        <p:txBody>
          <a:bodyPr wrap="square" rtlCol="0">
            <a:spAutoFit/>
          </a:bodyPr>
          <a:lstStyle/>
          <a:p>
            <a:pPr algn="ctr"/>
            <a:r>
              <a:rPr lang="fr-CA" sz="1600" dirty="0">
                <a:solidFill>
                  <a:srgbClr val="17455C"/>
                </a:solidFill>
              </a:rPr>
              <a:t>Gestion de projet</a:t>
            </a:r>
          </a:p>
          <a:p>
            <a:pPr algn="ctr"/>
            <a:r>
              <a:rPr lang="en-CA" sz="1400" dirty="0">
                <a:solidFill>
                  <a:srgbClr val="9EC8E5"/>
                </a:solidFill>
                <a:cs typeface="Arial" panose="020B0604020202020204" pitchFamily="34" charset="0"/>
              </a:rPr>
              <a:t>QUI, QUOI et </a:t>
            </a:r>
            <a:r>
              <a:rPr lang="en-CA" sz="1400" dirty="0" err="1">
                <a:solidFill>
                  <a:srgbClr val="9EC8E5"/>
                </a:solidFill>
                <a:cs typeface="Arial" panose="020B0604020202020204" pitchFamily="34" charset="0"/>
              </a:rPr>
              <a:t>O</a:t>
            </a:r>
            <a:r>
              <a:rPr lang="en-CA" sz="1400" cap="all" dirty="0" err="1">
                <a:solidFill>
                  <a:srgbClr val="9EC8E5"/>
                </a:solidFill>
                <a:cs typeface="Arial" panose="020B0604020202020204" pitchFamily="34" charset="0"/>
              </a:rPr>
              <a:t>ù</a:t>
            </a:r>
            <a:endParaRPr lang="en-CA" sz="1400" cap="all" dirty="0">
              <a:solidFill>
                <a:srgbClr val="9EC8E5"/>
              </a:solidFill>
            </a:endParaRPr>
          </a:p>
        </p:txBody>
      </p:sp>
      <p:sp>
        <p:nvSpPr>
          <p:cNvPr id="23" name="TextBox 22"/>
          <p:cNvSpPr txBox="1"/>
          <p:nvPr/>
        </p:nvSpPr>
        <p:spPr>
          <a:xfrm>
            <a:off x="8848503" y="2880794"/>
            <a:ext cx="1651519" cy="1015663"/>
          </a:xfrm>
          <a:prstGeom prst="rect">
            <a:avLst/>
          </a:prstGeom>
          <a:noFill/>
        </p:spPr>
        <p:txBody>
          <a:bodyPr wrap="square" rtlCol="0">
            <a:spAutoFit/>
          </a:bodyPr>
          <a:lstStyle/>
          <a:p>
            <a:pPr algn="ctr"/>
            <a:r>
              <a:rPr lang="fr-CA" sz="1600" dirty="0">
                <a:solidFill>
                  <a:srgbClr val="17455C"/>
                </a:solidFill>
              </a:rPr>
              <a:t>Gestion du changement</a:t>
            </a:r>
          </a:p>
          <a:p>
            <a:pPr algn="ctr"/>
            <a:r>
              <a:rPr lang="en-CA" sz="1400" dirty="0">
                <a:solidFill>
                  <a:srgbClr val="9EC8E5"/>
                </a:solidFill>
                <a:cs typeface="Arial" panose="020B0604020202020204" pitchFamily="34" charset="0"/>
              </a:rPr>
              <a:t>POURQUOI et COMMENT</a:t>
            </a:r>
            <a:endParaRPr lang="en-CA" sz="1400" dirty="0">
              <a:solidFill>
                <a:srgbClr val="9EC8E5"/>
              </a:solidFill>
            </a:endParaRPr>
          </a:p>
        </p:txBody>
      </p:sp>
    </p:spTree>
    <p:extLst>
      <p:ext uri="{BB962C8B-B14F-4D97-AF65-F5344CB8AC3E}">
        <p14:creationId xmlns:p14="http://schemas.microsoft.com/office/powerpoint/2010/main" val="152025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0695" y="1346091"/>
            <a:ext cx="10363200" cy="3687366"/>
          </a:xfrm>
        </p:spPr>
        <p:txBody>
          <a:bodyPr>
            <a:noAutofit/>
          </a:bodyPr>
          <a:lstStyle/>
          <a:p>
            <a:pPr marL="0" indent="0">
              <a:lnSpc>
                <a:spcPct val="150000"/>
              </a:lnSpc>
            </a:pPr>
            <a:r>
              <a:rPr lang="fr-CA" sz="2400" dirty="0"/>
              <a:t>Ceci est une session interactive, posez des questions!</a:t>
            </a:r>
          </a:p>
          <a:p>
            <a:pPr marL="0" indent="0">
              <a:lnSpc>
                <a:spcPct val="150000"/>
              </a:lnSpc>
            </a:pPr>
            <a:r>
              <a:rPr lang="fr-CA" sz="2400" dirty="0"/>
              <a:t>Levez la main à l’aide la fonction MS Teams et réactivez le son</a:t>
            </a:r>
          </a:p>
          <a:p>
            <a:pPr marL="0" indent="0">
              <a:lnSpc>
                <a:spcPct val="150000"/>
              </a:lnSpc>
            </a:pPr>
            <a:r>
              <a:rPr lang="fr-CA" sz="2400" dirty="0"/>
              <a:t>Ou utilisez la fonction de chat si vous préférez</a:t>
            </a:r>
          </a:p>
          <a:p>
            <a:pPr marL="0" indent="0">
              <a:lnSpc>
                <a:spcPct val="150000"/>
              </a:lnSpc>
            </a:pPr>
            <a:r>
              <a:rPr lang="fr-CA" sz="2400" dirty="0"/>
              <a:t>Si nécessaire, activez la fonction de sous-titrage codé</a:t>
            </a:r>
          </a:p>
          <a:p>
            <a:pPr marL="0" indent="0">
              <a:lnSpc>
                <a:spcPct val="150000"/>
              </a:lnSpc>
            </a:pPr>
            <a:r>
              <a:rPr lang="fr-CA" sz="2400" dirty="0"/>
              <a:t>La présentation est disponible dans </a:t>
            </a:r>
            <a:r>
              <a:rPr lang="fr-CA" sz="2400" dirty="0" err="1"/>
              <a:t>GCDocs</a:t>
            </a:r>
            <a:r>
              <a:rPr lang="fr-CA" sz="2400" dirty="0"/>
              <a:t> (le lien est dans l’invitation)</a:t>
            </a:r>
          </a:p>
          <a:p>
            <a:pPr marL="0" indent="0">
              <a:lnSpc>
                <a:spcPct val="150000"/>
              </a:lnSpc>
            </a:pPr>
            <a:r>
              <a:rPr lang="fr-CA" sz="2400" dirty="0"/>
              <a:t>Après la réunion, si vous ne souhaitez pas recevoir des fenêtres contextuelles du chat, veuillez quitter MS Teams Chat -&gt;Sélectionnez les trois points (…) puis Quitter.</a:t>
            </a:r>
            <a:endParaRPr lang="en-CA" sz="2400" dirty="0"/>
          </a:p>
        </p:txBody>
      </p:sp>
      <p:sp>
        <p:nvSpPr>
          <p:cNvPr id="2" name="Title 1"/>
          <p:cNvSpPr>
            <a:spLocks noGrp="1"/>
          </p:cNvSpPr>
          <p:nvPr>
            <p:ph type="title"/>
          </p:nvPr>
        </p:nvSpPr>
        <p:spPr>
          <a:xfrm>
            <a:off x="669961" y="263678"/>
            <a:ext cx="10363200" cy="843880"/>
          </a:xfrm>
        </p:spPr>
        <p:txBody>
          <a:bodyPr/>
          <a:lstStyle/>
          <a:p>
            <a:r>
              <a:rPr lang="fr-CA" dirty="0"/>
              <a:t>Règles de conduite </a:t>
            </a:r>
            <a:endParaRPr lang="en-CA" dirty="0"/>
          </a:p>
        </p:txBody>
      </p:sp>
      <p:pic>
        <p:nvPicPr>
          <p:cNvPr id="4" name="Picture 3"/>
          <p:cNvPicPr>
            <a:picLocks noChangeAspect="1"/>
          </p:cNvPicPr>
          <p:nvPr/>
        </p:nvPicPr>
        <p:blipFill>
          <a:blip r:embed="rId3"/>
          <a:stretch>
            <a:fillRect/>
          </a:stretch>
        </p:blipFill>
        <p:spPr>
          <a:xfrm>
            <a:off x="1045399" y="1725416"/>
            <a:ext cx="745296" cy="870820"/>
          </a:xfrm>
          <a:prstGeom prst="rect">
            <a:avLst/>
          </a:prstGeom>
        </p:spPr>
      </p:pic>
      <p:pic>
        <p:nvPicPr>
          <p:cNvPr id="5" name="Picture 4"/>
          <p:cNvPicPr>
            <a:picLocks noChangeAspect="1"/>
          </p:cNvPicPr>
          <p:nvPr/>
        </p:nvPicPr>
        <p:blipFill>
          <a:blip r:embed="rId4"/>
          <a:stretch>
            <a:fillRect/>
          </a:stretch>
        </p:blipFill>
        <p:spPr>
          <a:xfrm>
            <a:off x="669961" y="2596236"/>
            <a:ext cx="1120734" cy="1071579"/>
          </a:xfrm>
          <a:prstGeom prst="rect">
            <a:avLst/>
          </a:prstGeom>
        </p:spPr>
      </p:pic>
      <p:pic>
        <p:nvPicPr>
          <p:cNvPr id="6" name="Picture 5"/>
          <p:cNvPicPr>
            <a:picLocks noChangeAspect="1"/>
          </p:cNvPicPr>
          <p:nvPr/>
        </p:nvPicPr>
        <p:blipFill>
          <a:blip r:embed="rId5"/>
          <a:stretch>
            <a:fillRect/>
          </a:stretch>
        </p:blipFill>
        <p:spPr>
          <a:xfrm>
            <a:off x="9307158" y="3189774"/>
            <a:ext cx="1274479" cy="885918"/>
          </a:xfrm>
          <a:prstGeom prst="rect">
            <a:avLst/>
          </a:prstGeom>
        </p:spPr>
      </p:pic>
      <p:pic>
        <p:nvPicPr>
          <p:cNvPr id="7" name="Picture 6"/>
          <p:cNvPicPr>
            <a:picLocks noChangeAspect="1"/>
          </p:cNvPicPr>
          <p:nvPr/>
        </p:nvPicPr>
        <p:blipFill>
          <a:blip r:embed="rId6"/>
          <a:stretch>
            <a:fillRect/>
          </a:stretch>
        </p:blipFill>
        <p:spPr>
          <a:xfrm>
            <a:off x="247645" y="4794000"/>
            <a:ext cx="1543050" cy="714375"/>
          </a:xfrm>
          <a:prstGeom prst="rect">
            <a:avLst/>
          </a:prstGeom>
        </p:spPr>
      </p:pic>
      <p:sp>
        <p:nvSpPr>
          <p:cNvPr id="8" name="Title 6"/>
          <p:cNvSpPr txBox="1">
            <a:spLocks/>
          </p:cNvSpPr>
          <p:nvPr/>
        </p:nvSpPr>
        <p:spPr>
          <a:xfrm>
            <a:off x="508759" y="371147"/>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endParaRPr lang="en-CA" dirty="0"/>
          </a:p>
        </p:txBody>
      </p:sp>
      <p:cxnSp>
        <p:nvCxnSpPr>
          <p:cNvPr id="10" name="Straight Connector 9"/>
          <p:cNvCxnSpPr/>
          <p:nvPr/>
        </p:nvCxnSpPr>
        <p:spPr>
          <a:xfrm>
            <a:off x="669961" y="1107558"/>
            <a:ext cx="1084514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69282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err="1"/>
              <a:t>Qu’est-ce</a:t>
            </a:r>
            <a:r>
              <a:rPr lang="en-CA" dirty="0"/>
              <a:t> que la </a:t>
            </a:r>
            <a:r>
              <a:rPr lang="en-CA" dirty="0" err="1"/>
              <a:t>gestion</a:t>
            </a:r>
            <a:r>
              <a:rPr lang="en-CA" dirty="0"/>
              <a:t> du </a:t>
            </a:r>
            <a:r>
              <a:rPr lang="en-CA" dirty="0" err="1"/>
              <a:t>changement</a:t>
            </a:r>
            <a:r>
              <a:rPr lang="en-CA" dirty="0"/>
              <a:t>?</a:t>
            </a:r>
          </a:p>
        </p:txBody>
      </p:sp>
      <p:sp>
        <p:nvSpPr>
          <p:cNvPr id="2" name="Rectangle 1"/>
          <p:cNvSpPr/>
          <p:nvPr/>
        </p:nvSpPr>
        <p:spPr>
          <a:xfrm>
            <a:off x="988792" y="1439723"/>
            <a:ext cx="10526312" cy="646331"/>
          </a:xfrm>
          <a:prstGeom prst="rect">
            <a:avLst/>
          </a:prstGeom>
        </p:spPr>
        <p:txBody>
          <a:bodyPr wrap="square">
            <a:spAutoFit/>
          </a:bodyPr>
          <a:lstStyle/>
          <a:p>
            <a:r>
              <a:rPr lang="en-CA" dirty="0">
                <a:solidFill>
                  <a:srgbClr val="000000"/>
                </a:solidFill>
                <a:cs typeface="Arial" panose="020B0604020202020204" pitchFamily="34" charset="0"/>
              </a:rPr>
              <a:t>La </a:t>
            </a:r>
            <a:r>
              <a:rPr lang="en-CA" dirty="0" err="1">
                <a:solidFill>
                  <a:srgbClr val="000000"/>
                </a:solidFill>
                <a:cs typeface="Arial" panose="020B0604020202020204" pitchFamily="34" charset="0"/>
              </a:rPr>
              <a:t>gestion</a:t>
            </a:r>
            <a:r>
              <a:rPr lang="en-CA" dirty="0">
                <a:solidFill>
                  <a:srgbClr val="000000"/>
                </a:solidFill>
                <a:cs typeface="Arial" panose="020B0604020202020204" pitchFamily="34" charset="0"/>
              </a:rPr>
              <a:t> du </a:t>
            </a:r>
            <a:r>
              <a:rPr lang="en-CA" dirty="0" err="1">
                <a:solidFill>
                  <a:srgbClr val="000000"/>
                </a:solidFill>
                <a:cs typeface="Arial" panose="020B0604020202020204" pitchFamily="34" charset="0"/>
              </a:rPr>
              <a:t>changement</a:t>
            </a:r>
            <a:r>
              <a:rPr lang="en-CA" dirty="0">
                <a:solidFill>
                  <a:srgbClr val="000000"/>
                </a:solidFill>
                <a:cs typeface="Arial" panose="020B0604020202020204" pitchFamily="34" charset="0"/>
              </a:rPr>
              <a:t> commence </a:t>
            </a:r>
            <a:r>
              <a:rPr lang="en-CA" dirty="0" err="1">
                <a:solidFill>
                  <a:srgbClr val="000000"/>
                </a:solidFill>
                <a:cs typeface="Arial" panose="020B0604020202020204" pitchFamily="34" charset="0"/>
              </a:rPr>
              <a:t>quand</a:t>
            </a:r>
            <a:r>
              <a:rPr lang="en-CA" dirty="0">
                <a:solidFill>
                  <a:srgbClr val="000000"/>
                </a:solidFill>
                <a:cs typeface="Arial" panose="020B0604020202020204" pitchFamily="34" charset="0"/>
              </a:rPr>
              <a:t> le </a:t>
            </a:r>
            <a:r>
              <a:rPr lang="en-CA" b="1" dirty="0" err="1">
                <a:solidFill>
                  <a:srgbClr val="000000"/>
                </a:solidFill>
                <a:cs typeface="Arial" panose="020B0604020202020204" pitchFamily="34" charset="0"/>
              </a:rPr>
              <a:t>changement</a:t>
            </a:r>
            <a:r>
              <a:rPr lang="en-CA" b="1" dirty="0">
                <a:solidFill>
                  <a:srgbClr val="000000"/>
                </a:solidFill>
                <a:cs typeface="Arial" panose="020B0604020202020204" pitchFamily="34" charset="0"/>
              </a:rPr>
              <a:t> a </a:t>
            </a:r>
            <a:r>
              <a:rPr lang="en-CA" b="1" dirty="0" err="1">
                <a:solidFill>
                  <a:srgbClr val="000000"/>
                </a:solidFill>
                <a:cs typeface="Arial" panose="020B0604020202020204" pitchFamily="34" charset="0"/>
              </a:rPr>
              <a:t>été</a:t>
            </a:r>
            <a:r>
              <a:rPr lang="en-CA" b="1" dirty="0">
                <a:solidFill>
                  <a:srgbClr val="000000"/>
                </a:solidFill>
                <a:cs typeface="Arial" panose="020B0604020202020204" pitchFamily="34" charset="0"/>
              </a:rPr>
              <a:t> </a:t>
            </a:r>
            <a:r>
              <a:rPr lang="en-CA" b="1" dirty="0" err="1">
                <a:solidFill>
                  <a:srgbClr val="000000"/>
                </a:solidFill>
                <a:cs typeface="Arial" panose="020B0604020202020204" pitchFamily="34" charset="0"/>
              </a:rPr>
              <a:t>défini</a:t>
            </a:r>
            <a:r>
              <a:rPr lang="en-CA" b="1" dirty="0">
                <a:solidFill>
                  <a:srgbClr val="000000"/>
                </a:solidFill>
                <a:cs typeface="Arial" panose="020B0604020202020204" pitchFamily="34" charset="0"/>
              </a:rPr>
              <a:t> </a:t>
            </a:r>
            <a:r>
              <a:rPr lang="en-CA" dirty="0" err="1">
                <a:solidFill>
                  <a:srgbClr val="000000"/>
                </a:solidFill>
                <a:cs typeface="Arial" panose="020B0604020202020204" pitchFamily="34" charset="0"/>
              </a:rPr>
              <a:t>en</a:t>
            </a:r>
            <a:r>
              <a:rPr lang="en-CA" dirty="0">
                <a:solidFill>
                  <a:srgbClr val="000000"/>
                </a:solidFill>
                <a:cs typeface="Arial" panose="020B0604020202020204" pitchFamily="34" charset="0"/>
              </a:rPr>
              <a:t> </a:t>
            </a:r>
            <a:r>
              <a:rPr lang="en-CA" dirty="0" err="1">
                <a:solidFill>
                  <a:srgbClr val="000000"/>
                </a:solidFill>
                <a:cs typeface="Arial" panose="020B0604020202020204" pitchFamily="34" charset="0"/>
              </a:rPr>
              <a:t>fonction</a:t>
            </a:r>
            <a:r>
              <a:rPr lang="en-CA" dirty="0">
                <a:solidFill>
                  <a:srgbClr val="000000"/>
                </a:solidFill>
                <a:cs typeface="Arial" panose="020B0604020202020204" pitchFamily="34" charset="0"/>
              </a:rPr>
              <a:t> de la vision de </a:t>
            </a:r>
            <a:r>
              <a:rPr lang="en-CA" dirty="0" err="1">
                <a:solidFill>
                  <a:srgbClr val="000000"/>
                </a:solidFill>
                <a:cs typeface="Arial" panose="020B0604020202020204" pitchFamily="34" charset="0"/>
              </a:rPr>
              <a:t>votre</a:t>
            </a:r>
            <a:r>
              <a:rPr lang="en-CA" dirty="0">
                <a:solidFill>
                  <a:srgbClr val="000000"/>
                </a:solidFill>
                <a:cs typeface="Arial" panose="020B0604020202020204" pitchFamily="34" charset="0"/>
              </a:rPr>
              <a:t> future milieu de travail</a:t>
            </a:r>
          </a:p>
        </p:txBody>
      </p:sp>
      <p:sp>
        <p:nvSpPr>
          <p:cNvPr id="33" name="Chevron 32"/>
          <p:cNvSpPr/>
          <p:nvPr/>
        </p:nvSpPr>
        <p:spPr>
          <a:xfrm>
            <a:off x="745119" y="1571435"/>
            <a:ext cx="191317" cy="369332"/>
          </a:xfrm>
          <a:prstGeom prst="chevron">
            <a:avLst>
              <a:gd name="adj" fmla="val 54158"/>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34" name="Chevron 33"/>
          <p:cNvSpPr/>
          <p:nvPr/>
        </p:nvSpPr>
        <p:spPr>
          <a:xfrm>
            <a:off x="602484" y="1571435"/>
            <a:ext cx="191317" cy="369332"/>
          </a:xfrm>
          <a:prstGeom prst="chevron">
            <a:avLst>
              <a:gd name="adj" fmla="val 54158"/>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21" name="Rectangle 20"/>
          <p:cNvSpPr/>
          <p:nvPr/>
        </p:nvSpPr>
        <p:spPr>
          <a:xfrm>
            <a:off x="750195" y="2270597"/>
            <a:ext cx="2518336" cy="707886"/>
          </a:xfrm>
          <a:prstGeom prst="rect">
            <a:avLst/>
          </a:prstGeom>
          <a:solidFill>
            <a:schemeClr val="bg1"/>
          </a:solidFill>
          <a:ln w="57150">
            <a:solidFill>
              <a:srgbClr val="D4E7EE"/>
            </a:solidFill>
          </a:ln>
        </p:spPr>
        <p:txBody>
          <a:bodyPr wrap="square">
            <a:spAutoFit/>
          </a:bodyPr>
          <a:lstStyle/>
          <a:p>
            <a:pPr algn="ctr"/>
            <a:r>
              <a:rPr lang="en-CA" sz="2000" b="1" dirty="0">
                <a:solidFill>
                  <a:srgbClr val="000000"/>
                </a:solidFill>
              </a:rPr>
              <a:t>Le </a:t>
            </a:r>
            <a:r>
              <a:rPr lang="en-CA" sz="2000" b="1" dirty="0" err="1">
                <a:solidFill>
                  <a:srgbClr val="000000"/>
                </a:solidFill>
              </a:rPr>
              <a:t>changement</a:t>
            </a:r>
            <a:r>
              <a:rPr lang="en-CA" sz="2000" b="1" dirty="0">
                <a:solidFill>
                  <a:srgbClr val="000000"/>
                </a:solidFill>
              </a:rPr>
              <a:t> </a:t>
            </a:r>
            <a:r>
              <a:rPr lang="en-CA" sz="2000" b="1" dirty="0" err="1">
                <a:solidFill>
                  <a:srgbClr val="000000"/>
                </a:solidFill>
              </a:rPr>
              <a:t>est</a:t>
            </a:r>
            <a:r>
              <a:rPr lang="en-CA" sz="2000" b="1" dirty="0">
                <a:solidFill>
                  <a:srgbClr val="000000"/>
                </a:solidFill>
              </a:rPr>
              <a:t> </a:t>
            </a:r>
            <a:r>
              <a:rPr lang="en-CA" sz="2000" b="1" dirty="0" err="1">
                <a:solidFill>
                  <a:srgbClr val="000000"/>
                </a:solidFill>
              </a:rPr>
              <a:t>défini</a:t>
            </a:r>
            <a:endParaRPr lang="en-CA" sz="2000" b="1" dirty="0">
              <a:solidFill>
                <a:srgbClr val="000000"/>
              </a:solidFill>
            </a:endParaRPr>
          </a:p>
        </p:txBody>
      </p:sp>
      <p:pic>
        <p:nvPicPr>
          <p:cNvPr id="22" name="Picture 21"/>
          <p:cNvPicPr>
            <a:picLocks noChangeAspect="1"/>
          </p:cNvPicPr>
          <p:nvPr/>
        </p:nvPicPr>
        <p:blipFill rotWithShape="1">
          <a:blip r:embed="rId3"/>
          <a:srcRect l="1772" t="10097" r="19424" b="2754"/>
          <a:stretch/>
        </p:blipFill>
        <p:spPr>
          <a:xfrm>
            <a:off x="4537572" y="3116980"/>
            <a:ext cx="3106704" cy="2085067"/>
          </a:xfrm>
          <a:prstGeom prst="rect">
            <a:avLst/>
          </a:prstGeom>
        </p:spPr>
      </p:pic>
      <p:sp>
        <p:nvSpPr>
          <p:cNvPr id="24" name="Rectangle 23"/>
          <p:cNvSpPr/>
          <p:nvPr/>
        </p:nvSpPr>
        <p:spPr>
          <a:xfrm>
            <a:off x="750195" y="3116980"/>
            <a:ext cx="2518336" cy="2661250"/>
          </a:xfrm>
          <a:prstGeom prst="rect">
            <a:avLst/>
          </a:prstGeom>
          <a:solidFill>
            <a:schemeClr val="bg1">
              <a:lumMod val="85000"/>
            </a:schemeClr>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ounded Rectangle 4"/>
          <p:cNvSpPr/>
          <p:nvPr/>
        </p:nvSpPr>
        <p:spPr>
          <a:xfrm>
            <a:off x="823954" y="3170815"/>
            <a:ext cx="2370818" cy="19773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algn="ctr" defTabSz="800100">
              <a:lnSpc>
                <a:spcPct val="90000"/>
              </a:lnSpc>
              <a:spcBef>
                <a:spcPct val="0"/>
              </a:spcBef>
              <a:spcAft>
                <a:spcPct val="35000"/>
              </a:spcAft>
            </a:pPr>
            <a:r>
              <a:rPr lang="en-CA" b="1" dirty="0">
                <a:solidFill>
                  <a:srgbClr val="000000"/>
                </a:solidFill>
              </a:rPr>
              <a:t>« INTRANTS »</a:t>
            </a:r>
          </a:p>
          <a:p>
            <a:pPr marL="285750" indent="-285750" defTabSz="800100">
              <a:lnSpc>
                <a:spcPct val="90000"/>
              </a:lnSpc>
              <a:spcBef>
                <a:spcPct val="0"/>
              </a:spcBef>
              <a:spcAft>
                <a:spcPct val="35000"/>
              </a:spcAft>
              <a:buFontTx/>
              <a:buChar char="-"/>
            </a:pPr>
            <a:r>
              <a:rPr lang="en-CA" dirty="0">
                <a:solidFill>
                  <a:srgbClr val="000000"/>
                </a:solidFill>
              </a:rPr>
              <a:t>Comment nous </a:t>
            </a:r>
            <a:r>
              <a:rPr lang="en-CA" dirty="0" err="1">
                <a:solidFill>
                  <a:srgbClr val="000000"/>
                </a:solidFill>
              </a:rPr>
              <a:t>travaillons</a:t>
            </a:r>
            <a:endParaRPr lang="en-CA" dirty="0">
              <a:solidFill>
                <a:srgbClr val="000000"/>
              </a:solidFill>
            </a:endParaRPr>
          </a:p>
          <a:p>
            <a:pPr marL="285750" indent="-285750" defTabSz="800100">
              <a:lnSpc>
                <a:spcPct val="90000"/>
              </a:lnSpc>
              <a:spcBef>
                <a:spcPct val="0"/>
              </a:spcBef>
              <a:spcAft>
                <a:spcPct val="35000"/>
              </a:spcAft>
              <a:buFontTx/>
              <a:buChar char="-"/>
            </a:pPr>
            <a:r>
              <a:rPr lang="en-CA" dirty="0">
                <a:solidFill>
                  <a:srgbClr val="000000"/>
                </a:solidFill>
              </a:rPr>
              <a:t>Comment nous </a:t>
            </a:r>
            <a:r>
              <a:rPr lang="en-CA" dirty="0" err="1">
                <a:solidFill>
                  <a:srgbClr val="000000"/>
                </a:solidFill>
              </a:rPr>
              <a:t>utilisons</a:t>
            </a:r>
            <a:r>
              <a:rPr lang="en-CA" dirty="0">
                <a:solidFill>
                  <a:srgbClr val="000000"/>
                </a:solidFill>
              </a:rPr>
              <a:t> </a:t>
            </a:r>
            <a:r>
              <a:rPr lang="en-CA" dirty="0" err="1">
                <a:solidFill>
                  <a:srgbClr val="000000"/>
                </a:solidFill>
              </a:rPr>
              <a:t>l’espace</a:t>
            </a:r>
            <a:endParaRPr lang="en-CA" dirty="0">
              <a:solidFill>
                <a:srgbClr val="000000"/>
              </a:solidFill>
            </a:endParaRPr>
          </a:p>
          <a:p>
            <a:pPr marL="285750" indent="-285750" defTabSz="800100">
              <a:lnSpc>
                <a:spcPct val="90000"/>
              </a:lnSpc>
              <a:spcBef>
                <a:spcPct val="0"/>
              </a:spcBef>
              <a:spcAft>
                <a:spcPct val="35000"/>
              </a:spcAft>
              <a:buFontTx/>
              <a:buChar char="-"/>
            </a:pPr>
            <a:r>
              <a:rPr lang="en-CA" dirty="0">
                <a:solidFill>
                  <a:srgbClr val="000000"/>
                </a:solidFill>
              </a:rPr>
              <a:t>Comment </a:t>
            </a:r>
            <a:r>
              <a:rPr lang="en-CA" dirty="0" err="1">
                <a:solidFill>
                  <a:srgbClr val="000000"/>
                </a:solidFill>
              </a:rPr>
              <a:t>l’organisation</a:t>
            </a:r>
            <a:r>
              <a:rPr lang="en-CA" dirty="0">
                <a:solidFill>
                  <a:srgbClr val="000000"/>
                </a:solidFill>
              </a:rPr>
              <a:t> </a:t>
            </a:r>
            <a:r>
              <a:rPr lang="en-CA" dirty="0" err="1">
                <a:solidFill>
                  <a:srgbClr val="000000"/>
                </a:solidFill>
              </a:rPr>
              <a:t>fonctionne</a:t>
            </a:r>
            <a:endParaRPr lang="en-CA" dirty="0">
              <a:solidFill>
                <a:srgbClr val="000000"/>
              </a:solidFill>
            </a:endParaRPr>
          </a:p>
          <a:p>
            <a:pPr marL="285750" indent="-285750" defTabSz="800100">
              <a:lnSpc>
                <a:spcPct val="90000"/>
              </a:lnSpc>
              <a:spcBef>
                <a:spcPct val="0"/>
              </a:spcBef>
              <a:spcAft>
                <a:spcPct val="35000"/>
              </a:spcAft>
              <a:buFontTx/>
              <a:buChar char="-"/>
            </a:pPr>
            <a:endParaRPr lang="en-CA" dirty="0">
              <a:solidFill>
                <a:srgbClr val="000000"/>
              </a:solidFill>
            </a:endParaRPr>
          </a:p>
        </p:txBody>
      </p:sp>
      <p:sp>
        <p:nvSpPr>
          <p:cNvPr id="28" name="Rounded Rectangle 4"/>
          <p:cNvSpPr/>
          <p:nvPr/>
        </p:nvSpPr>
        <p:spPr>
          <a:xfrm>
            <a:off x="8881413" y="3116980"/>
            <a:ext cx="2518336" cy="2593156"/>
          </a:xfrm>
          <a:prstGeom prst="rect">
            <a:avLst/>
          </a:prstGeom>
          <a:solidFill>
            <a:schemeClr val="bg1">
              <a:lumMod val="85000"/>
            </a:schemeClr>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algn="ctr" defTabSz="800100">
              <a:lnSpc>
                <a:spcPct val="90000"/>
              </a:lnSpc>
              <a:spcBef>
                <a:spcPct val="0"/>
              </a:spcBef>
              <a:spcAft>
                <a:spcPct val="35000"/>
              </a:spcAft>
            </a:pPr>
            <a:r>
              <a:rPr lang="en-CA" b="1" dirty="0">
                <a:solidFill>
                  <a:srgbClr val="000000"/>
                </a:solidFill>
              </a:rPr>
              <a:t>« EXTRANTS »  </a:t>
            </a:r>
          </a:p>
          <a:p>
            <a:pPr marL="285750" indent="-285750" defTabSz="800100">
              <a:lnSpc>
                <a:spcPct val="90000"/>
              </a:lnSpc>
              <a:spcBef>
                <a:spcPct val="0"/>
              </a:spcBef>
              <a:spcAft>
                <a:spcPct val="35000"/>
              </a:spcAft>
              <a:buFontTx/>
              <a:buChar char="-"/>
            </a:pPr>
            <a:r>
              <a:rPr lang="en-CA" dirty="0">
                <a:solidFill>
                  <a:srgbClr val="000000"/>
                </a:solidFill>
              </a:rPr>
              <a:t>Les </a:t>
            </a:r>
            <a:r>
              <a:rPr lang="en-CA" dirty="0" err="1">
                <a:solidFill>
                  <a:srgbClr val="000000"/>
                </a:solidFill>
              </a:rPr>
              <a:t>employés</a:t>
            </a:r>
            <a:r>
              <a:rPr lang="en-CA" dirty="0">
                <a:solidFill>
                  <a:srgbClr val="000000"/>
                </a:solidFill>
              </a:rPr>
              <a:t> </a:t>
            </a:r>
            <a:r>
              <a:rPr lang="en-CA" dirty="0" err="1">
                <a:solidFill>
                  <a:srgbClr val="000000"/>
                </a:solidFill>
              </a:rPr>
              <a:t>adoptent</a:t>
            </a:r>
            <a:r>
              <a:rPr lang="en-CA" dirty="0">
                <a:solidFill>
                  <a:srgbClr val="000000"/>
                </a:solidFill>
              </a:rPr>
              <a:t> le </a:t>
            </a:r>
            <a:r>
              <a:rPr lang="en-CA" dirty="0" err="1">
                <a:solidFill>
                  <a:srgbClr val="000000"/>
                </a:solidFill>
              </a:rPr>
              <a:t>changement</a:t>
            </a:r>
            <a:endParaRPr lang="en-CA" dirty="0">
              <a:solidFill>
                <a:srgbClr val="000000"/>
              </a:solidFill>
            </a:endParaRPr>
          </a:p>
          <a:p>
            <a:pPr marL="285750" indent="-285750" defTabSz="800100">
              <a:lnSpc>
                <a:spcPct val="90000"/>
              </a:lnSpc>
              <a:spcBef>
                <a:spcPct val="0"/>
              </a:spcBef>
              <a:spcAft>
                <a:spcPct val="35000"/>
              </a:spcAft>
              <a:buFontTx/>
              <a:buChar char="-"/>
            </a:pPr>
            <a:r>
              <a:rPr lang="en-CA" dirty="0">
                <a:solidFill>
                  <a:srgbClr val="000000"/>
                </a:solidFill>
              </a:rPr>
              <a:t>Les </a:t>
            </a:r>
            <a:r>
              <a:rPr lang="en-CA" dirty="0" err="1">
                <a:solidFill>
                  <a:srgbClr val="000000"/>
                </a:solidFill>
              </a:rPr>
              <a:t>employés</a:t>
            </a:r>
            <a:r>
              <a:rPr lang="en-CA" dirty="0">
                <a:solidFill>
                  <a:srgbClr val="000000"/>
                </a:solidFill>
              </a:rPr>
              <a:t> </a:t>
            </a:r>
            <a:r>
              <a:rPr lang="en-CA" dirty="0" err="1">
                <a:solidFill>
                  <a:srgbClr val="000000"/>
                </a:solidFill>
              </a:rPr>
              <a:t>réalisent</a:t>
            </a:r>
            <a:r>
              <a:rPr lang="en-CA" dirty="0">
                <a:solidFill>
                  <a:srgbClr val="000000"/>
                </a:solidFill>
              </a:rPr>
              <a:t> la solution</a:t>
            </a:r>
          </a:p>
          <a:p>
            <a:pPr marL="285750" indent="-285750" defTabSz="800100">
              <a:lnSpc>
                <a:spcPct val="90000"/>
              </a:lnSpc>
              <a:spcBef>
                <a:spcPct val="0"/>
              </a:spcBef>
              <a:spcAft>
                <a:spcPct val="35000"/>
              </a:spcAft>
              <a:buFontTx/>
              <a:buChar char="-"/>
            </a:pPr>
            <a:r>
              <a:rPr lang="en-CA" dirty="0">
                <a:solidFill>
                  <a:srgbClr val="000000"/>
                </a:solidFill>
              </a:rPr>
              <a:t>Les </a:t>
            </a:r>
            <a:r>
              <a:rPr lang="en-CA" dirty="0" err="1">
                <a:solidFill>
                  <a:srgbClr val="000000"/>
                </a:solidFill>
              </a:rPr>
              <a:t>employés</a:t>
            </a:r>
            <a:r>
              <a:rPr lang="en-CA" dirty="0">
                <a:solidFill>
                  <a:srgbClr val="000000"/>
                </a:solidFill>
              </a:rPr>
              <a:t> </a:t>
            </a:r>
            <a:r>
              <a:rPr lang="en-CA" dirty="0" err="1">
                <a:solidFill>
                  <a:srgbClr val="000000"/>
                </a:solidFill>
              </a:rPr>
              <a:t>sont</a:t>
            </a:r>
            <a:r>
              <a:rPr lang="en-CA" dirty="0">
                <a:solidFill>
                  <a:srgbClr val="000000"/>
                </a:solidFill>
              </a:rPr>
              <a:t> </a:t>
            </a:r>
            <a:r>
              <a:rPr lang="en-CA" dirty="0" err="1">
                <a:solidFill>
                  <a:srgbClr val="000000"/>
                </a:solidFill>
              </a:rPr>
              <a:t>compétents</a:t>
            </a:r>
            <a:endParaRPr lang="en-CA" dirty="0">
              <a:solidFill>
                <a:srgbClr val="000000"/>
              </a:solidFill>
            </a:endParaRPr>
          </a:p>
          <a:p>
            <a:pPr defTabSz="800100">
              <a:lnSpc>
                <a:spcPct val="90000"/>
              </a:lnSpc>
              <a:spcBef>
                <a:spcPct val="0"/>
              </a:spcBef>
              <a:spcAft>
                <a:spcPct val="35000"/>
              </a:spcAft>
            </a:pPr>
            <a:endParaRPr lang="en-CA" dirty="0">
              <a:solidFill>
                <a:srgbClr val="000000"/>
              </a:solidFill>
            </a:endParaRPr>
          </a:p>
        </p:txBody>
      </p:sp>
      <p:sp>
        <p:nvSpPr>
          <p:cNvPr id="29" name="Chevron 28"/>
          <p:cNvSpPr/>
          <p:nvPr/>
        </p:nvSpPr>
        <p:spPr>
          <a:xfrm>
            <a:off x="3731715" y="3438443"/>
            <a:ext cx="336647" cy="1439917"/>
          </a:xfrm>
          <a:prstGeom prst="chevron">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30" name="Chevron 29"/>
          <p:cNvSpPr/>
          <p:nvPr/>
        </p:nvSpPr>
        <p:spPr>
          <a:xfrm>
            <a:off x="8105031" y="3438442"/>
            <a:ext cx="336647" cy="1439917"/>
          </a:xfrm>
          <a:prstGeom prst="chevron">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31" name="Rectangle 30"/>
          <p:cNvSpPr/>
          <p:nvPr/>
        </p:nvSpPr>
        <p:spPr>
          <a:xfrm>
            <a:off x="4537572" y="2253613"/>
            <a:ext cx="3106704" cy="400110"/>
          </a:xfrm>
          <a:prstGeom prst="rect">
            <a:avLst/>
          </a:prstGeom>
          <a:solidFill>
            <a:schemeClr val="bg1"/>
          </a:solidFill>
          <a:ln w="57150">
            <a:solidFill>
              <a:srgbClr val="D4E7EE"/>
            </a:solidFill>
          </a:ln>
        </p:spPr>
        <p:txBody>
          <a:bodyPr wrap="square">
            <a:spAutoFit/>
          </a:bodyPr>
          <a:lstStyle/>
          <a:p>
            <a:pPr algn="ctr"/>
            <a:r>
              <a:rPr lang="en-CA" sz="2000" b="1" dirty="0">
                <a:solidFill>
                  <a:srgbClr val="000000"/>
                </a:solidFill>
              </a:rPr>
              <a:t>Le </a:t>
            </a:r>
            <a:r>
              <a:rPr lang="en-CA" sz="2000" b="1" dirty="0" err="1">
                <a:solidFill>
                  <a:srgbClr val="000000"/>
                </a:solidFill>
              </a:rPr>
              <a:t>changement</a:t>
            </a:r>
            <a:r>
              <a:rPr lang="en-CA" sz="2000" b="1" dirty="0">
                <a:solidFill>
                  <a:srgbClr val="000000"/>
                </a:solidFill>
              </a:rPr>
              <a:t> </a:t>
            </a:r>
            <a:r>
              <a:rPr lang="en-CA" sz="2000" b="1" dirty="0" err="1">
                <a:solidFill>
                  <a:srgbClr val="000000"/>
                </a:solidFill>
              </a:rPr>
              <a:t>est</a:t>
            </a:r>
            <a:r>
              <a:rPr lang="en-CA" sz="2000" b="1" dirty="0">
                <a:solidFill>
                  <a:srgbClr val="000000"/>
                </a:solidFill>
              </a:rPr>
              <a:t> </a:t>
            </a:r>
            <a:r>
              <a:rPr lang="en-CA" sz="2000" b="1" dirty="0" err="1">
                <a:solidFill>
                  <a:srgbClr val="000000"/>
                </a:solidFill>
              </a:rPr>
              <a:t>géré</a:t>
            </a:r>
            <a:endParaRPr lang="en-CA" sz="2000" b="1" dirty="0">
              <a:solidFill>
                <a:srgbClr val="000000"/>
              </a:solidFill>
            </a:endParaRPr>
          </a:p>
        </p:txBody>
      </p:sp>
      <p:sp>
        <p:nvSpPr>
          <p:cNvPr id="32" name="Rectangle 31"/>
          <p:cNvSpPr/>
          <p:nvPr/>
        </p:nvSpPr>
        <p:spPr>
          <a:xfrm>
            <a:off x="8881413" y="2270597"/>
            <a:ext cx="2518336" cy="707886"/>
          </a:xfrm>
          <a:prstGeom prst="rect">
            <a:avLst/>
          </a:prstGeom>
          <a:solidFill>
            <a:schemeClr val="bg1"/>
          </a:solidFill>
          <a:ln w="57150">
            <a:solidFill>
              <a:srgbClr val="D4E7EE"/>
            </a:solidFill>
          </a:ln>
        </p:spPr>
        <p:txBody>
          <a:bodyPr wrap="square">
            <a:spAutoFit/>
          </a:bodyPr>
          <a:lstStyle/>
          <a:p>
            <a:pPr algn="ctr"/>
            <a:r>
              <a:rPr lang="en-CA" sz="2000" b="1" dirty="0">
                <a:solidFill>
                  <a:srgbClr val="000000"/>
                </a:solidFill>
              </a:rPr>
              <a:t>Le </a:t>
            </a:r>
            <a:r>
              <a:rPr lang="en-CA" sz="2000" b="1" dirty="0" err="1">
                <a:solidFill>
                  <a:srgbClr val="000000"/>
                </a:solidFill>
              </a:rPr>
              <a:t>changement</a:t>
            </a:r>
            <a:r>
              <a:rPr lang="en-CA" sz="2000" b="1" dirty="0">
                <a:solidFill>
                  <a:srgbClr val="000000"/>
                </a:solidFill>
              </a:rPr>
              <a:t> </a:t>
            </a:r>
            <a:r>
              <a:rPr lang="en-CA" sz="2000" b="1" dirty="0" err="1">
                <a:solidFill>
                  <a:srgbClr val="000000"/>
                </a:solidFill>
              </a:rPr>
              <a:t>est</a:t>
            </a:r>
            <a:r>
              <a:rPr lang="en-CA" sz="2000" b="1" dirty="0">
                <a:solidFill>
                  <a:srgbClr val="000000"/>
                </a:solidFill>
              </a:rPr>
              <a:t> </a:t>
            </a:r>
            <a:r>
              <a:rPr lang="en-CA" sz="2000" b="1" dirty="0" err="1">
                <a:solidFill>
                  <a:srgbClr val="000000"/>
                </a:solidFill>
              </a:rPr>
              <a:t>adopté</a:t>
            </a:r>
            <a:endParaRPr lang="en-CA" sz="2000" b="1" dirty="0">
              <a:solidFill>
                <a:srgbClr val="000000"/>
              </a:solidFill>
            </a:endParaRPr>
          </a:p>
        </p:txBody>
      </p:sp>
    </p:spTree>
    <p:extLst>
      <p:ext uri="{BB962C8B-B14F-4D97-AF65-F5344CB8AC3E}">
        <p14:creationId xmlns:p14="http://schemas.microsoft.com/office/powerpoint/2010/main" val="1570795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Trouver</a:t>
            </a:r>
            <a:r>
              <a:rPr lang="en-CA" dirty="0"/>
              <a:t> des </a:t>
            </a:r>
            <a:r>
              <a:rPr lang="en-CA" dirty="0" err="1"/>
              <a:t>ressources</a:t>
            </a:r>
            <a:r>
              <a:rPr lang="en-CA" dirty="0"/>
              <a:t> </a:t>
            </a:r>
            <a:r>
              <a:rPr lang="en-CA" dirty="0" err="1"/>
              <a:t>en</a:t>
            </a:r>
            <a:r>
              <a:rPr lang="en-CA" dirty="0"/>
              <a:t> </a:t>
            </a:r>
            <a:r>
              <a:rPr lang="en-CA" dirty="0" err="1"/>
              <a:t>gestion</a:t>
            </a:r>
            <a:r>
              <a:rPr lang="en-CA" dirty="0"/>
              <a:t> du </a:t>
            </a:r>
            <a:r>
              <a:rPr lang="en-CA" dirty="0" err="1"/>
              <a:t>changement</a:t>
            </a:r>
            <a:endParaRPr lang="en-CA" dirty="0"/>
          </a:p>
        </p:txBody>
      </p:sp>
      <p:sp>
        <p:nvSpPr>
          <p:cNvPr id="182" name="Flowchart: Terminator 181"/>
          <p:cNvSpPr/>
          <p:nvPr/>
        </p:nvSpPr>
        <p:spPr>
          <a:xfrm>
            <a:off x="8544659" y="3443710"/>
            <a:ext cx="3521650" cy="1209908"/>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CA" sz="1400" dirty="0" err="1">
                <a:solidFill>
                  <a:srgbClr val="000000"/>
                </a:solidFill>
              </a:rPr>
              <a:t>Communiquez</a:t>
            </a:r>
            <a:r>
              <a:rPr lang="en-CA" sz="1400" dirty="0">
                <a:solidFill>
                  <a:srgbClr val="000000"/>
                </a:solidFill>
              </a:rPr>
              <a:t> avec le </a:t>
            </a:r>
            <a:r>
              <a:rPr lang="en-CA" sz="1400" b="1" dirty="0">
                <a:solidFill>
                  <a:srgbClr val="000000"/>
                </a:solidFill>
              </a:rPr>
              <a:t>Centre </a:t>
            </a:r>
            <a:r>
              <a:rPr lang="en-CA" sz="1400" b="1" dirty="0" err="1">
                <a:solidFill>
                  <a:srgbClr val="000000"/>
                </a:solidFill>
              </a:rPr>
              <a:t>d’expertise</a:t>
            </a:r>
            <a:r>
              <a:rPr lang="en-CA" sz="1400" b="1" dirty="0">
                <a:solidFill>
                  <a:srgbClr val="000000"/>
                </a:solidFill>
              </a:rPr>
              <a:t> national de la </a:t>
            </a:r>
            <a:r>
              <a:rPr lang="en-CA" sz="1400" b="1" dirty="0" err="1">
                <a:solidFill>
                  <a:srgbClr val="000000"/>
                </a:solidFill>
              </a:rPr>
              <a:t>gestion</a:t>
            </a:r>
            <a:r>
              <a:rPr lang="en-CA" sz="1400" b="1" dirty="0">
                <a:solidFill>
                  <a:srgbClr val="000000"/>
                </a:solidFill>
              </a:rPr>
              <a:t> du </a:t>
            </a:r>
            <a:r>
              <a:rPr lang="en-CA" sz="1400" b="1" dirty="0" err="1">
                <a:solidFill>
                  <a:srgbClr val="000000"/>
                </a:solidFill>
              </a:rPr>
              <a:t>changement</a:t>
            </a:r>
            <a:r>
              <a:rPr lang="en-CA" sz="1400" b="1" dirty="0">
                <a:solidFill>
                  <a:srgbClr val="000000"/>
                </a:solidFill>
              </a:rPr>
              <a:t> </a:t>
            </a:r>
            <a:r>
              <a:rPr lang="en-CA" sz="1400" b="1" dirty="0" err="1">
                <a:solidFill>
                  <a:srgbClr val="000000"/>
                </a:solidFill>
              </a:rPr>
              <a:t>en</a:t>
            </a:r>
            <a:r>
              <a:rPr lang="en-CA" sz="1400" b="1" dirty="0">
                <a:solidFill>
                  <a:srgbClr val="000000"/>
                </a:solidFill>
              </a:rPr>
              <a:t> milieu de travail</a:t>
            </a:r>
            <a:r>
              <a:rPr lang="en-US" sz="1400" b="1" dirty="0">
                <a:solidFill>
                  <a:srgbClr val="000000"/>
                </a:solidFill>
              </a:rPr>
              <a:t> </a:t>
            </a:r>
            <a:r>
              <a:rPr lang="en-US" sz="1400" dirty="0">
                <a:solidFill>
                  <a:srgbClr val="000000"/>
                </a:solidFill>
              </a:rPr>
              <a:t>pour un </a:t>
            </a:r>
            <a:r>
              <a:rPr lang="en-US" sz="1400" dirty="0" err="1">
                <a:solidFill>
                  <a:srgbClr val="000000"/>
                </a:solidFill>
              </a:rPr>
              <a:t>accompagnement</a:t>
            </a:r>
            <a:r>
              <a:rPr lang="en-US" sz="1400" dirty="0">
                <a:solidFill>
                  <a:srgbClr val="000000"/>
                </a:solidFill>
              </a:rPr>
              <a:t> </a:t>
            </a:r>
            <a:r>
              <a:rPr lang="en-US" sz="1400" dirty="0" err="1">
                <a:solidFill>
                  <a:srgbClr val="000000"/>
                </a:solidFill>
              </a:rPr>
              <a:t>continu</a:t>
            </a:r>
            <a:r>
              <a:rPr lang="en-US" sz="1400" dirty="0">
                <a:solidFill>
                  <a:srgbClr val="000000"/>
                </a:solidFill>
              </a:rPr>
              <a:t> tout au long du cycle de vie de </a:t>
            </a:r>
            <a:r>
              <a:rPr lang="en-US" sz="1400" dirty="0" err="1">
                <a:solidFill>
                  <a:srgbClr val="000000"/>
                </a:solidFill>
              </a:rPr>
              <a:t>votre</a:t>
            </a:r>
            <a:r>
              <a:rPr lang="en-US" sz="1400" dirty="0">
                <a:solidFill>
                  <a:srgbClr val="000000"/>
                </a:solidFill>
              </a:rPr>
              <a:t> </a:t>
            </a:r>
            <a:r>
              <a:rPr lang="en-US" sz="1400" dirty="0" err="1">
                <a:solidFill>
                  <a:srgbClr val="000000"/>
                </a:solidFill>
              </a:rPr>
              <a:t>projet</a:t>
            </a:r>
            <a:r>
              <a:rPr lang="en-US" sz="1400" dirty="0">
                <a:solidFill>
                  <a:srgbClr val="000000"/>
                </a:solidFill>
              </a:rPr>
              <a:t> de </a:t>
            </a:r>
            <a:r>
              <a:rPr lang="en-US" sz="1400" dirty="0" err="1">
                <a:solidFill>
                  <a:srgbClr val="000000"/>
                </a:solidFill>
              </a:rPr>
              <a:t>modernisation</a:t>
            </a:r>
            <a:r>
              <a:rPr lang="en-US" sz="1400" dirty="0">
                <a:solidFill>
                  <a:srgbClr val="000000"/>
                </a:solidFill>
              </a:rPr>
              <a:t> du milieu de travail</a:t>
            </a:r>
            <a:r>
              <a:rPr lang="en-CA" sz="1400" dirty="0">
                <a:solidFill>
                  <a:srgbClr val="000000"/>
                </a:solidFill>
              </a:rPr>
              <a:t>!</a:t>
            </a:r>
          </a:p>
        </p:txBody>
      </p:sp>
      <p:sp>
        <p:nvSpPr>
          <p:cNvPr id="7" name="Flowchart: Process 6"/>
          <p:cNvSpPr/>
          <p:nvPr/>
        </p:nvSpPr>
        <p:spPr>
          <a:xfrm>
            <a:off x="1068243" y="2581829"/>
            <a:ext cx="1695809" cy="633133"/>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sz="1400" b="1" dirty="0">
                <a:solidFill>
                  <a:srgbClr val="FFFFFF"/>
                </a:solidFill>
              </a:rPr>
              <a:t>RESSOURCE INTERNE</a:t>
            </a:r>
          </a:p>
        </p:txBody>
      </p:sp>
      <p:sp>
        <p:nvSpPr>
          <p:cNvPr id="8" name="Flowchart: Process 7"/>
          <p:cNvSpPr/>
          <p:nvPr/>
        </p:nvSpPr>
        <p:spPr>
          <a:xfrm>
            <a:off x="3254250" y="2582445"/>
            <a:ext cx="1695809" cy="647246"/>
          </a:xfrm>
          <a:prstGeom prst="flowChart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sz="1400" b="1" dirty="0">
                <a:solidFill>
                  <a:srgbClr val="FFFFFF"/>
                </a:solidFill>
              </a:rPr>
              <a:t>BGIS – SGIL SERVICES </a:t>
            </a:r>
            <a:r>
              <a:rPr lang="en-CA" sz="1400" b="1" dirty="0" err="1">
                <a:solidFill>
                  <a:srgbClr val="FFFFFF"/>
                </a:solidFill>
              </a:rPr>
              <a:t>en</a:t>
            </a:r>
            <a:r>
              <a:rPr lang="en-CA" sz="1400" b="1" dirty="0">
                <a:solidFill>
                  <a:srgbClr val="FFFFFF"/>
                </a:solidFill>
              </a:rPr>
              <a:t> GC</a:t>
            </a:r>
          </a:p>
        </p:txBody>
      </p:sp>
      <p:sp>
        <p:nvSpPr>
          <p:cNvPr id="9" name="Flowchart: Process 8"/>
          <p:cNvSpPr/>
          <p:nvPr/>
        </p:nvSpPr>
        <p:spPr>
          <a:xfrm>
            <a:off x="5475502" y="2581001"/>
            <a:ext cx="1695809" cy="633961"/>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sz="1400" b="1" dirty="0">
                <a:solidFill>
                  <a:srgbClr val="FFFFFF"/>
                </a:solidFill>
              </a:rPr>
              <a:t>EXPERT-CONSEIL</a:t>
            </a:r>
          </a:p>
        </p:txBody>
      </p:sp>
      <p:cxnSp>
        <p:nvCxnSpPr>
          <p:cNvPr id="25" name="Straight Connector 24"/>
          <p:cNvCxnSpPr>
            <a:stCxn id="70" idx="0"/>
            <a:endCxn id="7" idx="2"/>
          </p:cNvCxnSpPr>
          <p:nvPr/>
        </p:nvCxnSpPr>
        <p:spPr>
          <a:xfrm flipV="1">
            <a:off x="1916147" y="3214962"/>
            <a:ext cx="0" cy="277016"/>
          </a:xfrm>
          <a:prstGeom prst="line">
            <a:avLst/>
          </a:prstGeom>
          <a:ln w="12700">
            <a:solidFill>
              <a:schemeClr val="accent1"/>
            </a:solidFill>
            <a:headEnd type="triangle" w="lg" len="med"/>
            <a:tailEnd w="med" len="lg"/>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8" idx="2"/>
          </p:cNvCxnSpPr>
          <p:nvPr/>
        </p:nvCxnSpPr>
        <p:spPr>
          <a:xfrm flipH="1" flipV="1">
            <a:off x="4102156" y="3229692"/>
            <a:ext cx="5985" cy="239587"/>
          </a:xfrm>
          <a:prstGeom prst="line">
            <a:avLst/>
          </a:prstGeom>
          <a:ln w="12700">
            <a:solidFill>
              <a:schemeClr val="accent3"/>
            </a:solidFill>
            <a:headEnd type="triangle" w="lg" len="med"/>
            <a:tailEnd w="med" len="lg"/>
          </a:ln>
        </p:spPr>
        <p:style>
          <a:lnRef idx="1">
            <a:schemeClr val="accent1"/>
          </a:lnRef>
          <a:fillRef idx="0">
            <a:schemeClr val="accent1"/>
          </a:fillRef>
          <a:effectRef idx="0">
            <a:schemeClr val="accent1"/>
          </a:effectRef>
          <a:fontRef idx="minor">
            <a:schemeClr val="tx1"/>
          </a:fontRef>
        </p:style>
      </p:cxnSp>
      <p:sp>
        <p:nvSpPr>
          <p:cNvPr id="70" name="Flowchart: Document 69"/>
          <p:cNvSpPr/>
          <p:nvPr/>
        </p:nvSpPr>
        <p:spPr>
          <a:xfrm>
            <a:off x="1068243" y="3491978"/>
            <a:ext cx="1695809" cy="1910875"/>
          </a:xfrm>
          <a:prstGeom prst="flowChartDocumen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sz="1050" dirty="0">
              <a:solidFill>
                <a:srgbClr val="A8CE75">
                  <a:lumMod val="50000"/>
                </a:srgbClr>
              </a:solidFill>
            </a:endParaRPr>
          </a:p>
        </p:txBody>
      </p:sp>
      <p:sp>
        <p:nvSpPr>
          <p:cNvPr id="108" name="Freeform 107" descr="Wrench Icon"/>
          <p:cNvSpPr>
            <a:spLocks noEditPoints="1"/>
          </p:cNvSpPr>
          <p:nvPr/>
        </p:nvSpPr>
        <p:spPr bwMode="auto">
          <a:xfrm>
            <a:off x="1198203" y="4077435"/>
            <a:ext cx="219407" cy="190313"/>
          </a:xfrm>
          <a:custGeom>
            <a:avLst/>
            <a:gdLst>
              <a:gd name="T0" fmla="*/ 908 w 913"/>
              <a:gd name="T1" fmla="*/ 258 h 914"/>
              <a:gd name="T2" fmla="*/ 895 w 913"/>
              <a:gd name="T3" fmla="*/ 252 h 914"/>
              <a:gd name="T4" fmla="*/ 856 w 913"/>
              <a:gd name="T5" fmla="*/ 272 h 914"/>
              <a:gd name="T6" fmla="*/ 781 w 913"/>
              <a:gd name="T7" fmla="*/ 317 h 914"/>
              <a:gd name="T8" fmla="*/ 737 w 913"/>
              <a:gd name="T9" fmla="*/ 344 h 914"/>
              <a:gd name="T10" fmla="*/ 629 w 913"/>
              <a:gd name="T11" fmla="*/ 285 h 914"/>
              <a:gd name="T12" fmla="*/ 629 w 913"/>
              <a:gd name="T13" fmla="*/ 160 h 914"/>
              <a:gd name="T14" fmla="*/ 792 w 913"/>
              <a:gd name="T15" fmla="*/ 66 h 914"/>
              <a:gd name="T16" fmla="*/ 801 w 913"/>
              <a:gd name="T17" fmla="*/ 51 h 914"/>
              <a:gd name="T18" fmla="*/ 792 w 913"/>
              <a:gd name="T19" fmla="*/ 35 h 914"/>
              <a:gd name="T20" fmla="*/ 733 w 913"/>
              <a:gd name="T21" fmla="*/ 9 h 914"/>
              <a:gd name="T22" fmla="*/ 665 w 913"/>
              <a:gd name="T23" fmla="*/ 0 h 914"/>
              <a:gd name="T24" fmla="*/ 489 w 913"/>
              <a:gd name="T25" fmla="*/ 73 h 914"/>
              <a:gd name="T26" fmla="*/ 416 w 913"/>
              <a:gd name="T27" fmla="*/ 249 h 914"/>
              <a:gd name="T28" fmla="*/ 489 w 913"/>
              <a:gd name="T29" fmla="*/ 425 h 914"/>
              <a:gd name="T30" fmla="*/ 665 w 913"/>
              <a:gd name="T31" fmla="*/ 498 h 914"/>
              <a:gd name="T32" fmla="*/ 809 w 913"/>
              <a:gd name="T33" fmla="*/ 452 h 914"/>
              <a:gd name="T34" fmla="*/ 900 w 913"/>
              <a:gd name="T35" fmla="*/ 331 h 914"/>
              <a:gd name="T36" fmla="*/ 913 w 913"/>
              <a:gd name="T37" fmla="*/ 272 h 914"/>
              <a:gd name="T38" fmla="*/ 908 w 913"/>
              <a:gd name="T39" fmla="*/ 258 h 914"/>
              <a:gd name="T40" fmla="*/ 464 w 913"/>
              <a:gd name="T41" fmla="*/ 450 h 914"/>
              <a:gd name="T42" fmla="*/ 400 w 913"/>
              <a:gd name="T43" fmla="*/ 354 h 914"/>
              <a:gd name="T44" fmla="*/ 22 w 913"/>
              <a:gd name="T45" fmla="*/ 732 h 914"/>
              <a:gd name="T46" fmla="*/ 0 w 913"/>
              <a:gd name="T47" fmla="*/ 783 h 914"/>
              <a:gd name="T48" fmla="*/ 22 w 913"/>
              <a:gd name="T49" fmla="*/ 833 h 914"/>
              <a:gd name="T50" fmla="*/ 81 w 913"/>
              <a:gd name="T51" fmla="*/ 893 h 914"/>
              <a:gd name="T52" fmla="*/ 131 w 913"/>
              <a:gd name="T53" fmla="*/ 914 h 914"/>
              <a:gd name="T54" fmla="*/ 181 w 913"/>
              <a:gd name="T55" fmla="*/ 893 h 914"/>
              <a:gd name="T56" fmla="*/ 560 w 913"/>
              <a:gd name="T57" fmla="*/ 514 h 914"/>
              <a:gd name="T58" fmla="*/ 464 w 913"/>
              <a:gd name="T59" fmla="*/ 450 h 914"/>
              <a:gd name="T60" fmla="*/ 167 w 913"/>
              <a:gd name="T61" fmla="*/ 783 h 914"/>
              <a:gd name="T62" fmla="*/ 142 w 913"/>
              <a:gd name="T63" fmla="*/ 772 h 914"/>
              <a:gd name="T64" fmla="*/ 131 w 913"/>
              <a:gd name="T65" fmla="*/ 747 h 914"/>
              <a:gd name="T66" fmla="*/ 142 w 913"/>
              <a:gd name="T67" fmla="*/ 722 h 914"/>
              <a:gd name="T68" fmla="*/ 167 w 913"/>
              <a:gd name="T69" fmla="*/ 712 h 914"/>
              <a:gd name="T70" fmla="*/ 192 w 913"/>
              <a:gd name="T71" fmla="*/ 722 h 914"/>
              <a:gd name="T72" fmla="*/ 202 w 913"/>
              <a:gd name="T73" fmla="*/ 747 h 914"/>
              <a:gd name="T74" fmla="*/ 192 w 913"/>
              <a:gd name="T75" fmla="*/ 772 h 914"/>
              <a:gd name="T76" fmla="*/ 167 w 913"/>
              <a:gd name="T77" fmla="*/ 783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13" h="914">
                <a:moveTo>
                  <a:pt x="908" y="258"/>
                </a:moveTo>
                <a:cubicBezTo>
                  <a:pt x="895" y="252"/>
                  <a:pt x="895" y="252"/>
                  <a:pt x="895" y="252"/>
                </a:cubicBezTo>
                <a:cubicBezTo>
                  <a:pt x="892" y="252"/>
                  <a:pt x="879" y="259"/>
                  <a:pt x="856" y="272"/>
                </a:cubicBezTo>
                <a:cubicBezTo>
                  <a:pt x="833" y="285"/>
                  <a:pt x="808" y="300"/>
                  <a:pt x="781" y="317"/>
                </a:cubicBezTo>
                <a:cubicBezTo>
                  <a:pt x="753" y="334"/>
                  <a:pt x="739" y="343"/>
                  <a:pt x="737" y="344"/>
                </a:cubicBezTo>
                <a:cubicBezTo>
                  <a:pt x="629" y="285"/>
                  <a:pt x="629" y="285"/>
                  <a:pt x="629" y="285"/>
                </a:cubicBezTo>
                <a:cubicBezTo>
                  <a:pt x="629" y="160"/>
                  <a:pt x="629" y="160"/>
                  <a:pt x="629" y="160"/>
                </a:cubicBezTo>
                <a:cubicBezTo>
                  <a:pt x="792" y="66"/>
                  <a:pt x="792" y="66"/>
                  <a:pt x="792" y="66"/>
                </a:cubicBezTo>
                <a:cubicBezTo>
                  <a:pt x="801" y="51"/>
                  <a:pt x="801" y="51"/>
                  <a:pt x="801" y="51"/>
                </a:cubicBezTo>
                <a:cubicBezTo>
                  <a:pt x="792" y="35"/>
                  <a:pt x="792" y="35"/>
                  <a:pt x="792" y="35"/>
                </a:cubicBezTo>
                <a:cubicBezTo>
                  <a:pt x="776" y="24"/>
                  <a:pt x="756" y="15"/>
                  <a:pt x="733" y="9"/>
                </a:cubicBezTo>
                <a:cubicBezTo>
                  <a:pt x="709" y="3"/>
                  <a:pt x="686" y="0"/>
                  <a:pt x="665" y="0"/>
                </a:cubicBezTo>
                <a:cubicBezTo>
                  <a:pt x="596" y="0"/>
                  <a:pt x="538" y="24"/>
                  <a:pt x="489" y="73"/>
                </a:cubicBezTo>
                <a:cubicBezTo>
                  <a:pt x="440" y="122"/>
                  <a:pt x="416" y="181"/>
                  <a:pt x="416" y="249"/>
                </a:cubicBezTo>
                <a:cubicBezTo>
                  <a:pt x="416" y="318"/>
                  <a:pt x="440" y="376"/>
                  <a:pt x="489" y="425"/>
                </a:cubicBezTo>
                <a:cubicBezTo>
                  <a:pt x="538" y="474"/>
                  <a:pt x="596" y="498"/>
                  <a:pt x="665" y="498"/>
                </a:cubicBezTo>
                <a:cubicBezTo>
                  <a:pt x="717" y="498"/>
                  <a:pt x="765" y="483"/>
                  <a:pt x="809" y="452"/>
                </a:cubicBezTo>
                <a:cubicBezTo>
                  <a:pt x="852" y="421"/>
                  <a:pt x="883" y="381"/>
                  <a:pt x="900" y="331"/>
                </a:cubicBezTo>
                <a:cubicBezTo>
                  <a:pt x="909" y="306"/>
                  <a:pt x="913" y="286"/>
                  <a:pt x="913" y="272"/>
                </a:cubicBezTo>
                <a:lnTo>
                  <a:pt x="908" y="258"/>
                </a:lnTo>
                <a:close/>
                <a:moveTo>
                  <a:pt x="464" y="450"/>
                </a:moveTo>
                <a:cubicBezTo>
                  <a:pt x="436" y="422"/>
                  <a:pt x="415" y="390"/>
                  <a:pt x="400" y="354"/>
                </a:cubicBezTo>
                <a:cubicBezTo>
                  <a:pt x="22" y="732"/>
                  <a:pt x="22" y="732"/>
                  <a:pt x="22" y="732"/>
                </a:cubicBezTo>
                <a:cubicBezTo>
                  <a:pt x="7" y="746"/>
                  <a:pt x="0" y="763"/>
                  <a:pt x="0" y="783"/>
                </a:cubicBezTo>
                <a:cubicBezTo>
                  <a:pt x="0" y="803"/>
                  <a:pt x="7" y="820"/>
                  <a:pt x="22" y="833"/>
                </a:cubicBezTo>
                <a:cubicBezTo>
                  <a:pt x="81" y="893"/>
                  <a:pt x="81" y="893"/>
                  <a:pt x="81" y="893"/>
                </a:cubicBezTo>
                <a:cubicBezTo>
                  <a:pt x="95" y="907"/>
                  <a:pt x="112" y="914"/>
                  <a:pt x="131" y="914"/>
                </a:cubicBezTo>
                <a:cubicBezTo>
                  <a:pt x="151" y="914"/>
                  <a:pt x="167" y="907"/>
                  <a:pt x="181" y="893"/>
                </a:cubicBezTo>
                <a:cubicBezTo>
                  <a:pt x="560" y="514"/>
                  <a:pt x="560" y="514"/>
                  <a:pt x="560" y="514"/>
                </a:cubicBezTo>
                <a:cubicBezTo>
                  <a:pt x="524" y="499"/>
                  <a:pt x="492" y="478"/>
                  <a:pt x="464" y="450"/>
                </a:cubicBezTo>
                <a:close/>
                <a:moveTo>
                  <a:pt x="167" y="783"/>
                </a:moveTo>
                <a:cubicBezTo>
                  <a:pt x="157" y="783"/>
                  <a:pt x="149" y="779"/>
                  <a:pt x="142" y="772"/>
                </a:cubicBezTo>
                <a:cubicBezTo>
                  <a:pt x="135" y="765"/>
                  <a:pt x="131" y="757"/>
                  <a:pt x="131" y="747"/>
                </a:cubicBezTo>
                <a:cubicBezTo>
                  <a:pt x="131" y="738"/>
                  <a:pt x="135" y="729"/>
                  <a:pt x="142" y="722"/>
                </a:cubicBezTo>
                <a:cubicBezTo>
                  <a:pt x="149" y="715"/>
                  <a:pt x="157" y="712"/>
                  <a:pt x="167" y="712"/>
                </a:cubicBezTo>
                <a:cubicBezTo>
                  <a:pt x="176" y="712"/>
                  <a:pt x="185" y="715"/>
                  <a:pt x="192" y="722"/>
                </a:cubicBezTo>
                <a:cubicBezTo>
                  <a:pt x="199" y="729"/>
                  <a:pt x="202" y="738"/>
                  <a:pt x="202" y="747"/>
                </a:cubicBezTo>
                <a:cubicBezTo>
                  <a:pt x="202" y="757"/>
                  <a:pt x="199" y="765"/>
                  <a:pt x="192" y="772"/>
                </a:cubicBezTo>
                <a:cubicBezTo>
                  <a:pt x="185" y="779"/>
                  <a:pt x="176" y="783"/>
                  <a:pt x="167" y="783"/>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cxnSp>
        <p:nvCxnSpPr>
          <p:cNvPr id="125" name="Straight Connector 124"/>
          <p:cNvCxnSpPr>
            <a:endCxn id="9" idx="2"/>
          </p:cNvCxnSpPr>
          <p:nvPr/>
        </p:nvCxnSpPr>
        <p:spPr>
          <a:xfrm flipH="1" flipV="1">
            <a:off x="6323407" y="3214962"/>
            <a:ext cx="5986" cy="266822"/>
          </a:xfrm>
          <a:prstGeom prst="line">
            <a:avLst/>
          </a:prstGeom>
          <a:ln w="12700">
            <a:solidFill>
              <a:schemeClr val="accent2"/>
            </a:solidFill>
            <a:headEnd type="triangle" w="lg" len="med"/>
            <a:tailEnd w="med" len="lg"/>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988793" y="1660693"/>
            <a:ext cx="10526312" cy="646331"/>
          </a:xfrm>
          <a:prstGeom prst="rect">
            <a:avLst/>
          </a:prstGeom>
        </p:spPr>
        <p:txBody>
          <a:bodyPr wrap="square">
            <a:spAutoFit/>
          </a:bodyPr>
          <a:lstStyle/>
          <a:p>
            <a:r>
              <a:rPr lang="en-US" dirty="0">
                <a:solidFill>
                  <a:srgbClr val="000000"/>
                </a:solidFill>
                <a:cs typeface="Arial" panose="020B0604020202020204" pitchFamily="34" charset="0"/>
              </a:rPr>
              <a:t>Le </a:t>
            </a:r>
            <a:r>
              <a:rPr lang="en-US" b="1" dirty="0">
                <a:solidFill>
                  <a:srgbClr val="000000"/>
                </a:solidFill>
                <a:cs typeface="Arial" panose="020B0604020202020204" pitchFamily="34" charset="0"/>
              </a:rPr>
              <a:t>Centre </a:t>
            </a:r>
            <a:r>
              <a:rPr lang="en-US" b="1" dirty="0" err="1">
                <a:solidFill>
                  <a:srgbClr val="000000"/>
                </a:solidFill>
                <a:cs typeface="Arial" panose="020B0604020202020204" pitchFamily="34" charset="0"/>
              </a:rPr>
              <a:t>d’expertise</a:t>
            </a:r>
            <a:r>
              <a:rPr lang="en-US" b="1" dirty="0">
                <a:solidFill>
                  <a:srgbClr val="000000"/>
                </a:solidFill>
                <a:cs typeface="Arial" panose="020B0604020202020204" pitchFamily="34" charset="0"/>
              </a:rPr>
              <a:t> national de la </a:t>
            </a:r>
            <a:r>
              <a:rPr lang="en-US" b="1" dirty="0" err="1">
                <a:solidFill>
                  <a:srgbClr val="000000"/>
                </a:solidFill>
                <a:cs typeface="Arial" panose="020B0604020202020204" pitchFamily="34" charset="0"/>
              </a:rPr>
              <a:t>gestion</a:t>
            </a:r>
            <a:r>
              <a:rPr lang="en-US" b="1" dirty="0">
                <a:solidFill>
                  <a:srgbClr val="000000"/>
                </a:solidFill>
                <a:cs typeface="Arial" panose="020B0604020202020204" pitchFamily="34" charset="0"/>
              </a:rPr>
              <a:t> du </a:t>
            </a:r>
            <a:r>
              <a:rPr lang="en-US" b="1" dirty="0" err="1">
                <a:solidFill>
                  <a:srgbClr val="000000"/>
                </a:solidFill>
                <a:cs typeface="Arial" panose="020B0604020202020204" pitchFamily="34" charset="0"/>
              </a:rPr>
              <a:t>changement</a:t>
            </a:r>
            <a:r>
              <a:rPr lang="en-US" b="1" dirty="0">
                <a:solidFill>
                  <a:srgbClr val="000000"/>
                </a:solidFill>
                <a:cs typeface="Arial" panose="020B0604020202020204" pitchFamily="34" charset="0"/>
              </a:rPr>
              <a:t> </a:t>
            </a:r>
            <a:r>
              <a:rPr lang="en-US" b="1" dirty="0" err="1">
                <a:solidFill>
                  <a:srgbClr val="000000"/>
                </a:solidFill>
                <a:cs typeface="Arial" panose="020B0604020202020204" pitchFamily="34" charset="0"/>
              </a:rPr>
              <a:t>en</a:t>
            </a:r>
            <a:r>
              <a:rPr lang="en-US" b="1" dirty="0">
                <a:solidFill>
                  <a:srgbClr val="000000"/>
                </a:solidFill>
                <a:cs typeface="Arial" panose="020B0604020202020204" pitchFamily="34" charset="0"/>
              </a:rPr>
              <a:t> milieu de travail </a:t>
            </a:r>
            <a:r>
              <a:rPr lang="en-US" dirty="0" err="1">
                <a:solidFill>
                  <a:srgbClr val="000000"/>
                </a:solidFill>
                <a:cs typeface="Arial" panose="020B0604020202020204" pitchFamily="34" charset="0"/>
              </a:rPr>
              <a:t>peut</a:t>
            </a:r>
            <a:r>
              <a:rPr lang="en-US" dirty="0">
                <a:solidFill>
                  <a:srgbClr val="000000"/>
                </a:solidFill>
                <a:cs typeface="Arial" panose="020B0604020202020204" pitchFamily="34" charset="0"/>
              </a:rPr>
              <a:t> </a:t>
            </a:r>
            <a:r>
              <a:rPr lang="en-US" dirty="0" err="1">
                <a:solidFill>
                  <a:srgbClr val="000000"/>
                </a:solidFill>
                <a:cs typeface="Arial" panose="020B0604020202020204" pitchFamily="34" charset="0"/>
              </a:rPr>
              <a:t>vous</a:t>
            </a:r>
            <a:r>
              <a:rPr lang="en-US" dirty="0">
                <a:solidFill>
                  <a:srgbClr val="000000"/>
                </a:solidFill>
                <a:cs typeface="Arial" panose="020B0604020202020204" pitchFamily="34" charset="0"/>
              </a:rPr>
              <a:t> </a:t>
            </a:r>
            <a:r>
              <a:rPr lang="en-US" dirty="0" err="1">
                <a:solidFill>
                  <a:srgbClr val="000000"/>
                </a:solidFill>
                <a:cs typeface="Arial" panose="020B0604020202020204" pitchFamily="34" charset="0"/>
              </a:rPr>
              <a:t>fournir</a:t>
            </a:r>
            <a:r>
              <a:rPr lang="en-US" dirty="0">
                <a:solidFill>
                  <a:srgbClr val="000000"/>
                </a:solidFill>
                <a:cs typeface="Arial" panose="020B0604020202020204" pitchFamily="34" charset="0"/>
              </a:rPr>
              <a:t> des </a:t>
            </a:r>
            <a:r>
              <a:rPr lang="en-US" dirty="0" err="1">
                <a:solidFill>
                  <a:srgbClr val="000000"/>
                </a:solidFill>
                <a:cs typeface="Arial" panose="020B0604020202020204" pitchFamily="34" charset="0"/>
              </a:rPr>
              <a:t>conseils</a:t>
            </a:r>
            <a:r>
              <a:rPr lang="en-US" dirty="0">
                <a:solidFill>
                  <a:srgbClr val="000000"/>
                </a:solidFill>
                <a:cs typeface="Arial" panose="020B0604020202020204" pitchFamily="34" charset="0"/>
              </a:rPr>
              <a:t> et des </a:t>
            </a:r>
            <a:r>
              <a:rPr lang="en-US" dirty="0" err="1">
                <a:solidFill>
                  <a:srgbClr val="000000"/>
                </a:solidFill>
                <a:cs typeface="Arial" panose="020B0604020202020204" pitchFamily="34" charset="0"/>
              </a:rPr>
              <a:t>outils</a:t>
            </a:r>
            <a:r>
              <a:rPr lang="en-US" dirty="0">
                <a:solidFill>
                  <a:srgbClr val="000000"/>
                </a:solidFill>
                <a:cs typeface="Arial" panose="020B0604020202020204" pitchFamily="34" charset="0"/>
              </a:rPr>
              <a:t> pour </a:t>
            </a:r>
            <a:r>
              <a:rPr lang="en-US" dirty="0" err="1">
                <a:solidFill>
                  <a:srgbClr val="000000"/>
                </a:solidFill>
                <a:cs typeface="Arial" panose="020B0604020202020204" pitchFamily="34" charset="0"/>
              </a:rPr>
              <a:t>vous</a:t>
            </a:r>
            <a:r>
              <a:rPr lang="en-US" dirty="0">
                <a:solidFill>
                  <a:srgbClr val="000000"/>
                </a:solidFill>
                <a:cs typeface="Arial" panose="020B0604020202020204" pitchFamily="34" charset="0"/>
              </a:rPr>
              <a:t> aider à </a:t>
            </a:r>
            <a:r>
              <a:rPr lang="en-US" dirty="0" err="1">
                <a:solidFill>
                  <a:srgbClr val="000000"/>
                </a:solidFill>
                <a:cs typeface="Arial" panose="020B0604020202020204" pitchFamily="34" charset="0"/>
              </a:rPr>
              <a:t>trouver</a:t>
            </a:r>
            <a:r>
              <a:rPr lang="en-US" dirty="0">
                <a:solidFill>
                  <a:srgbClr val="000000"/>
                </a:solidFill>
                <a:cs typeface="Arial" panose="020B0604020202020204" pitchFamily="34" charset="0"/>
              </a:rPr>
              <a:t> des </a:t>
            </a:r>
            <a:r>
              <a:rPr lang="en-US" dirty="0" err="1">
                <a:solidFill>
                  <a:srgbClr val="000000"/>
                </a:solidFill>
                <a:cs typeface="Arial" panose="020B0604020202020204" pitchFamily="34" charset="0"/>
              </a:rPr>
              <a:t>ressources</a:t>
            </a:r>
            <a:r>
              <a:rPr lang="en-US" dirty="0">
                <a:solidFill>
                  <a:srgbClr val="000000"/>
                </a:solidFill>
                <a:cs typeface="Arial" panose="020B0604020202020204" pitchFamily="34" charset="0"/>
              </a:rPr>
              <a:t>. </a:t>
            </a:r>
            <a:r>
              <a:rPr lang="en-US" dirty="0" err="1">
                <a:solidFill>
                  <a:srgbClr val="000000"/>
                </a:solidFill>
                <a:cs typeface="Arial" panose="020B0604020202020204" pitchFamily="34" charset="0"/>
              </a:rPr>
              <a:t>Voici</a:t>
            </a:r>
            <a:r>
              <a:rPr lang="en-US" dirty="0">
                <a:solidFill>
                  <a:srgbClr val="000000"/>
                </a:solidFill>
                <a:cs typeface="Arial" panose="020B0604020202020204" pitchFamily="34" charset="0"/>
              </a:rPr>
              <a:t> les 3 </a:t>
            </a:r>
            <a:r>
              <a:rPr lang="en-US" dirty="0" err="1">
                <a:solidFill>
                  <a:srgbClr val="000000"/>
                </a:solidFill>
                <a:cs typeface="Arial" panose="020B0604020202020204" pitchFamily="34" charset="0"/>
              </a:rPr>
              <a:t>principales</a:t>
            </a:r>
            <a:r>
              <a:rPr lang="en-US" dirty="0">
                <a:solidFill>
                  <a:srgbClr val="000000"/>
                </a:solidFill>
                <a:cs typeface="Arial" panose="020B0604020202020204" pitchFamily="34" charset="0"/>
              </a:rPr>
              <a:t> options : </a:t>
            </a:r>
            <a:endParaRPr lang="en-CA" dirty="0">
              <a:solidFill>
                <a:srgbClr val="000000"/>
              </a:solidFill>
            </a:endParaRPr>
          </a:p>
        </p:txBody>
      </p:sp>
      <p:sp>
        <p:nvSpPr>
          <p:cNvPr id="72" name="Chevron 71"/>
          <p:cNvSpPr/>
          <p:nvPr/>
        </p:nvSpPr>
        <p:spPr>
          <a:xfrm>
            <a:off x="745119" y="1668257"/>
            <a:ext cx="191317" cy="369332"/>
          </a:xfrm>
          <a:prstGeom prst="chevron">
            <a:avLst>
              <a:gd name="adj" fmla="val 54158"/>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74" name="Chevron 73"/>
          <p:cNvSpPr/>
          <p:nvPr/>
        </p:nvSpPr>
        <p:spPr>
          <a:xfrm>
            <a:off x="602484" y="1668257"/>
            <a:ext cx="191317" cy="369332"/>
          </a:xfrm>
          <a:prstGeom prst="chevron">
            <a:avLst>
              <a:gd name="adj" fmla="val 54158"/>
            </a:avLst>
          </a:pr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87" name="Flowchart: Document 86"/>
          <p:cNvSpPr/>
          <p:nvPr/>
        </p:nvSpPr>
        <p:spPr>
          <a:xfrm>
            <a:off x="3260236" y="3488899"/>
            <a:ext cx="1695809" cy="1913953"/>
          </a:xfrm>
          <a:prstGeom prst="flowChartDocumen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srgbClr val="F2A920"/>
              </a:solidFill>
            </a:endParaRPr>
          </a:p>
          <a:p>
            <a:pPr algn="ctr"/>
            <a:endParaRPr lang="en-US" sz="800" dirty="0">
              <a:solidFill>
                <a:srgbClr val="4CB6A0">
                  <a:lumMod val="75000"/>
                </a:srgbClr>
              </a:solidFill>
            </a:endParaRPr>
          </a:p>
        </p:txBody>
      </p:sp>
      <p:sp>
        <p:nvSpPr>
          <p:cNvPr id="75" name="Rectangle 74"/>
          <p:cNvSpPr/>
          <p:nvPr/>
        </p:nvSpPr>
        <p:spPr>
          <a:xfrm>
            <a:off x="3260236" y="3488900"/>
            <a:ext cx="1676954" cy="1638910"/>
          </a:xfrm>
          <a:prstGeom prst="rect">
            <a:avLst/>
          </a:prstGeom>
        </p:spPr>
        <p:txBody>
          <a:bodyPr wrap="square">
            <a:spAutoFit/>
          </a:bodyPr>
          <a:lstStyle/>
          <a:p>
            <a:pPr algn="ctr"/>
            <a:r>
              <a:rPr lang="en-US" sz="1200" dirty="0" err="1">
                <a:solidFill>
                  <a:srgbClr val="18853F"/>
                </a:solidFill>
              </a:rPr>
              <a:t>Consultez</a:t>
            </a:r>
            <a:r>
              <a:rPr lang="en-US" sz="1200" dirty="0">
                <a:solidFill>
                  <a:srgbClr val="18853F"/>
                </a:solidFill>
              </a:rPr>
              <a:t> </a:t>
            </a:r>
            <a:r>
              <a:rPr lang="en-US" sz="1200" dirty="0" err="1">
                <a:solidFill>
                  <a:srgbClr val="18853F"/>
                </a:solidFill>
              </a:rPr>
              <a:t>votre</a:t>
            </a:r>
            <a:r>
              <a:rPr lang="en-US" sz="1200" dirty="0">
                <a:solidFill>
                  <a:srgbClr val="18853F"/>
                </a:solidFill>
              </a:rPr>
              <a:t> </a:t>
            </a:r>
            <a:r>
              <a:rPr lang="en-US" sz="1200" dirty="0" err="1">
                <a:solidFill>
                  <a:srgbClr val="18853F"/>
                </a:solidFill>
              </a:rPr>
              <a:t>gestionnaire</a:t>
            </a:r>
            <a:r>
              <a:rPr lang="en-US" sz="1200" dirty="0">
                <a:solidFill>
                  <a:srgbClr val="18853F"/>
                </a:solidFill>
              </a:rPr>
              <a:t> des </a:t>
            </a:r>
            <a:r>
              <a:rPr lang="en-US" sz="1200" dirty="0" err="1">
                <a:solidFill>
                  <a:srgbClr val="18853F"/>
                </a:solidFill>
              </a:rPr>
              <a:t>immeubles</a:t>
            </a:r>
            <a:r>
              <a:rPr lang="en-US" sz="1200" dirty="0">
                <a:solidFill>
                  <a:srgbClr val="18853F"/>
                </a:solidFill>
              </a:rPr>
              <a:t> et des installations</a:t>
            </a:r>
          </a:p>
          <a:p>
            <a:pPr algn="ctr"/>
            <a:r>
              <a:rPr lang="en-US" sz="1050" dirty="0">
                <a:solidFill>
                  <a:srgbClr val="18853F"/>
                </a:solidFill>
              </a:rPr>
              <a:t>*option possible </a:t>
            </a:r>
            <a:r>
              <a:rPr lang="en-US" sz="1050" dirty="0" err="1">
                <a:solidFill>
                  <a:srgbClr val="18853F"/>
                </a:solidFill>
              </a:rPr>
              <a:t>seulement</a:t>
            </a:r>
            <a:r>
              <a:rPr lang="en-US" sz="1050" dirty="0">
                <a:solidFill>
                  <a:srgbClr val="18853F"/>
                </a:solidFill>
              </a:rPr>
              <a:t> </a:t>
            </a:r>
            <a:r>
              <a:rPr lang="en-US" sz="1050" dirty="0" err="1">
                <a:solidFill>
                  <a:srgbClr val="18853F"/>
                </a:solidFill>
              </a:rPr>
              <a:t>si</a:t>
            </a:r>
            <a:r>
              <a:rPr lang="en-US" sz="1050" dirty="0">
                <a:solidFill>
                  <a:srgbClr val="18853F"/>
                </a:solidFill>
              </a:rPr>
              <a:t> </a:t>
            </a:r>
            <a:r>
              <a:rPr lang="en-US" sz="1050" dirty="0" err="1">
                <a:solidFill>
                  <a:srgbClr val="18853F"/>
                </a:solidFill>
              </a:rPr>
              <a:t>l’immeuble</a:t>
            </a:r>
            <a:r>
              <a:rPr lang="en-US" sz="1050" dirty="0">
                <a:solidFill>
                  <a:srgbClr val="18853F"/>
                </a:solidFill>
              </a:rPr>
              <a:t> </a:t>
            </a:r>
            <a:r>
              <a:rPr lang="en-US" sz="1050" dirty="0" err="1">
                <a:solidFill>
                  <a:srgbClr val="18853F"/>
                </a:solidFill>
              </a:rPr>
              <a:t>actuel</a:t>
            </a:r>
            <a:r>
              <a:rPr lang="en-US" sz="1050" dirty="0">
                <a:solidFill>
                  <a:srgbClr val="18853F"/>
                </a:solidFill>
              </a:rPr>
              <a:t> </a:t>
            </a:r>
            <a:r>
              <a:rPr lang="en-US" sz="1050" dirty="0" err="1">
                <a:solidFill>
                  <a:srgbClr val="18853F"/>
                </a:solidFill>
              </a:rPr>
              <a:t>ou</a:t>
            </a:r>
            <a:r>
              <a:rPr lang="en-US" sz="1050" dirty="0">
                <a:solidFill>
                  <a:srgbClr val="18853F"/>
                </a:solidFill>
              </a:rPr>
              <a:t> </a:t>
            </a:r>
            <a:r>
              <a:rPr lang="en-US" sz="1050" dirty="0" err="1">
                <a:solidFill>
                  <a:srgbClr val="18853F"/>
                </a:solidFill>
              </a:rPr>
              <a:t>futur</a:t>
            </a:r>
            <a:r>
              <a:rPr lang="en-US" sz="1050" dirty="0">
                <a:solidFill>
                  <a:srgbClr val="18853F"/>
                </a:solidFill>
              </a:rPr>
              <a:t> fait </a:t>
            </a:r>
            <a:r>
              <a:rPr lang="en-US" sz="1050" dirty="0" err="1">
                <a:solidFill>
                  <a:srgbClr val="18853F"/>
                </a:solidFill>
              </a:rPr>
              <a:t>partie</a:t>
            </a:r>
            <a:r>
              <a:rPr lang="en-US" sz="1050" dirty="0">
                <a:solidFill>
                  <a:srgbClr val="18853F"/>
                </a:solidFill>
              </a:rPr>
              <a:t> du </a:t>
            </a:r>
            <a:r>
              <a:rPr lang="en-US" sz="1050" dirty="0" err="1">
                <a:solidFill>
                  <a:srgbClr val="18853F"/>
                </a:solidFill>
              </a:rPr>
              <a:t>portefeuille</a:t>
            </a:r>
            <a:r>
              <a:rPr lang="en-US" sz="1050" dirty="0">
                <a:solidFill>
                  <a:srgbClr val="18853F"/>
                </a:solidFill>
              </a:rPr>
              <a:t> BI-1 </a:t>
            </a:r>
            <a:r>
              <a:rPr lang="en-US" sz="1050" dirty="0" err="1">
                <a:solidFill>
                  <a:srgbClr val="18853F"/>
                </a:solidFill>
              </a:rPr>
              <a:t>ou</a:t>
            </a:r>
            <a:r>
              <a:rPr lang="en-US" sz="1050" dirty="0">
                <a:solidFill>
                  <a:srgbClr val="18853F"/>
                </a:solidFill>
              </a:rPr>
              <a:t> BI-2 et </a:t>
            </a:r>
            <a:r>
              <a:rPr lang="en-US" sz="1050" dirty="0" err="1">
                <a:solidFill>
                  <a:srgbClr val="18853F"/>
                </a:solidFill>
              </a:rPr>
              <a:t>est</a:t>
            </a:r>
            <a:r>
              <a:rPr lang="en-US" sz="1050" dirty="0">
                <a:solidFill>
                  <a:srgbClr val="18853F"/>
                </a:solidFill>
              </a:rPr>
              <a:t> </a:t>
            </a:r>
            <a:r>
              <a:rPr lang="en-US" sz="1050" dirty="0" err="1">
                <a:solidFill>
                  <a:srgbClr val="18853F"/>
                </a:solidFill>
              </a:rPr>
              <a:t>géré</a:t>
            </a:r>
            <a:r>
              <a:rPr lang="en-US" sz="1050" dirty="0">
                <a:solidFill>
                  <a:srgbClr val="18853F"/>
                </a:solidFill>
              </a:rPr>
              <a:t> par BGIS</a:t>
            </a:r>
          </a:p>
        </p:txBody>
      </p:sp>
      <p:sp>
        <p:nvSpPr>
          <p:cNvPr id="78" name="Rectangle 77"/>
          <p:cNvSpPr/>
          <p:nvPr/>
        </p:nvSpPr>
        <p:spPr>
          <a:xfrm>
            <a:off x="1068243" y="3488898"/>
            <a:ext cx="1707781" cy="1215717"/>
          </a:xfrm>
          <a:prstGeom prst="rect">
            <a:avLst/>
          </a:prstGeom>
        </p:spPr>
        <p:txBody>
          <a:bodyPr wrap="square">
            <a:spAutoFit/>
          </a:bodyPr>
          <a:lstStyle/>
          <a:p>
            <a:pPr algn="ctr"/>
            <a:r>
              <a:rPr lang="fr-CA" sz="1200" dirty="0">
                <a:solidFill>
                  <a:srgbClr val="A8CE75">
                    <a:lumMod val="50000"/>
                  </a:srgbClr>
                </a:solidFill>
              </a:rPr>
              <a:t>Consultez votre bureau RH</a:t>
            </a:r>
          </a:p>
          <a:p>
            <a:pPr algn="ctr"/>
            <a:endParaRPr lang="en-US" sz="400" dirty="0">
              <a:solidFill>
                <a:srgbClr val="A8CE75">
                  <a:lumMod val="50000"/>
                </a:srgbClr>
              </a:solidFill>
            </a:endParaRPr>
          </a:p>
          <a:p>
            <a:pPr algn="ctr"/>
            <a:r>
              <a:rPr lang="fr-CA" sz="1200" b="1" dirty="0">
                <a:solidFill>
                  <a:srgbClr val="A8CE75">
                    <a:lumMod val="50000"/>
                  </a:srgbClr>
                </a:solidFill>
              </a:rPr>
              <a:t> Outils du CEN </a:t>
            </a:r>
            <a:br>
              <a:rPr lang="fr-CA" sz="1200" b="1" dirty="0">
                <a:solidFill>
                  <a:srgbClr val="A8CE75">
                    <a:lumMod val="50000"/>
                  </a:srgbClr>
                </a:solidFill>
              </a:rPr>
            </a:br>
            <a:r>
              <a:rPr lang="fr-CA" sz="1200" b="1" dirty="0">
                <a:solidFill>
                  <a:srgbClr val="A8CE75">
                    <a:lumMod val="50000"/>
                  </a:srgbClr>
                </a:solidFill>
              </a:rPr>
              <a:t>en GC :</a:t>
            </a:r>
          </a:p>
          <a:p>
            <a:pPr algn="ctr"/>
            <a:r>
              <a:rPr lang="fr-CA" sz="1050" dirty="0">
                <a:solidFill>
                  <a:srgbClr val="A8CE75">
                    <a:lumMod val="50000"/>
                  </a:srgbClr>
                </a:solidFill>
              </a:rPr>
              <a:t>Compétences clés</a:t>
            </a:r>
          </a:p>
          <a:p>
            <a:pPr algn="ctr"/>
            <a:r>
              <a:rPr lang="fr-CA" sz="1050" dirty="0">
                <a:solidFill>
                  <a:srgbClr val="A8CE75">
                    <a:lumMod val="50000"/>
                  </a:srgbClr>
                </a:solidFill>
              </a:rPr>
              <a:t>Pratiques exemplaires</a:t>
            </a:r>
          </a:p>
        </p:txBody>
      </p:sp>
      <p:sp>
        <p:nvSpPr>
          <p:cNvPr id="97" name="Freeform 96" descr="LightBulb Icon"/>
          <p:cNvSpPr>
            <a:spLocks noEditPoints="1"/>
          </p:cNvSpPr>
          <p:nvPr/>
        </p:nvSpPr>
        <p:spPr bwMode="auto">
          <a:xfrm rot="21380127">
            <a:off x="8035680" y="3564100"/>
            <a:ext cx="634161" cy="978360"/>
          </a:xfrm>
          <a:custGeom>
            <a:avLst/>
            <a:gdLst>
              <a:gd name="T0" fmla="*/ 377 w 448"/>
              <a:gd name="T1" fmla="*/ 53 h 671"/>
              <a:gd name="T2" fmla="*/ 224 w 448"/>
              <a:gd name="T3" fmla="*/ 0 h 671"/>
              <a:gd name="T4" fmla="*/ 71 w 448"/>
              <a:gd name="T5" fmla="*/ 53 h 671"/>
              <a:gd name="T6" fmla="*/ 0 w 448"/>
              <a:gd name="T7" fmla="*/ 196 h 671"/>
              <a:gd name="T8" fmla="*/ 78 w 448"/>
              <a:gd name="T9" fmla="*/ 351 h 671"/>
              <a:gd name="T10" fmla="*/ 119 w 448"/>
              <a:gd name="T11" fmla="*/ 440 h 671"/>
              <a:gd name="T12" fmla="*/ 109 w 448"/>
              <a:gd name="T13" fmla="*/ 503 h 671"/>
              <a:gd name="T14" fmla="*/ 118 w 448"/>
              <a:gd name="T15" fmla="*/ 567 h 671"/>
              <a:gd name="T16" fmla="*/ 126 w 448"/>
              <a:gd name="T17" fmla="*/ 618 h 671"/>
              <a:gd name="T18" fmla="*/ 186 w 448"/>
              <a:gd name="T19" fmla="*/ 660 h 671"/>
              <a:gd name="T20" fmla="*/ 262 w 448"/>
              <a:gd name="T21" fmla="*/ 660 h 671"/>
              <a:gd name="T22" fmla="*/ 322 w 448"/>
              <a:gd name="T23" fmla="*/ 618 h 671"/>
              <a:gd name="T24" fmla="*/ 330 w 448"/>
              <a:gd name="T25" fmla="*/ 567 h 671"/>
              <a:gd name="T26" fmla="*/ 339 w 448"/>
              <a:gd name="T27" fmla="*/ 503 h 671"/>
              <a:gd name="T28" fmla="*/ 329 w 448"/>
              <a:gd name="T29" fmla="*/ 440 h 671"/>
              <a:gd name="T30" fmla="*/ 370 w 448"/>
              <a:gd name="T31" fmla="*/ 351 h 671"/>
              <a:gd name="T32" fmla="*/ 448 w 448"/>
              <a:gd name="T33" fmla="*/ 196 h 671"/>
              <a:gd name="T34" fmla="*/ 362 w 448"/>
              <a:gd name="T35" fmla="*/ 274 h 671"/>
              <a:gd name="T36" fmla="*/ 336 w 448"/>
              <a:gd name="T37" fmla="*/ 303 h 671"/>
              <a:gd name="T38" fmla="*/ 174 w 448"/>
              <a:gd name="T39" fmla="*/ 433 h 671"/>
              <a:gd name="T40" fmla="*/ 99 w 448"/>
              <a:gd name="T41" fmla="*/ 289 h 671"/>
              <a:gd name="T42" fmla="*/ 56 w 448"/>
              <a:gd name="T43" fmla="*/ 196 h 671"/>
              <a:gd name="T44" fmla="*/ 111 w 448"/>
              <a:gd name="T45" fmla="*/ 93 h 671"/>
              <a:gd name="T46" fmla="*/ 224 w 448"/>
              <a:gd name="T47" fmla="*/ 56 h 671"/>
              <a:gd name="T48" fmla="*/ 338 w 448"/>
              <a:gd name="T49" fmla="*/ 93 h 671"/>
              <a:gd name="T50" fmla="*/ 392 w 448"/>
              <a:gd name="T51" fmla="*/ 196 h 671"/>
              <a:gd name="T52" fmla="*/ 306 w 448"/>
              <a:gd name="T53" fmla="*/ 156 h 671"/>
              <a:gd name="T54" fmla="*/ 224 w 448"/>
              <a:gd name="T55" fmla="*/ 126 h 671"/>
              <a:gd name="T56" fmla="*/ 210 w 448"/>
              <a:gd name="T57" fmla="*/ 139 h 671"/>
              <a:gd name="T58" fmla="*/ 224 w 448"/>
              <a:gd name="T59" fmla="*/ 154 h 671"/>
              <a:gd name="T60" fmla="*/ 294 w 448"/>
              <a:gd name="T61" fmla="*/ 196 h 671"/>
              <a:gd name="T62" fmla="*/ 308 w 448"/>
              <a:gd name="T63" fmla="*/ 210 h 671"/>
              <a:gd name="T64" fmla="*/ 322 w 448"/>
              <a:gd name="T65" fmla="*/ 196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671">
                <a:moveTo>
                  <a:pt x="429" y="115"/>
                </a:moveTo>
                <a:cubicBezTo>
                  <a:pt x="416" y="90"/>
                  <a:pt x="398" y="69"/>
                  <a:pt x="377" y="53"/>
                </a:cubicBezTo>
                <a:cubicBezTo>
                  <a:pt x="356" y="36"/>
                  <a:pt x="332" y="23"/>
                  <a:pt x="306" y="14"/>
                </a:cubicBezTo>
                <a:cubicBezTo>
                  <a:pt x="279" y="4"/>
                  <a:pt x="252" y="0"/>
                  <a:pt x="224" y="0"/>
                </a:cubicBezTo>
                <a:cubicBezTo>
                  <a:pt x="196" y="0"/>
                  <a:pt x="169" y="4"/>
                  <a:pt x="142" y="14"/>
                </a:cubicBezTo>
                <a:cubicBezTo>
                  <a:pt x="116" y="23"/>
                  <a:pt x="92" y="36"/>
                  <a:pt x="71" y="53"/>
                </a:cubicBezTo>
                <a:cubicBezTo>
                  <a:pt x="50" y="69"/>
                  <a:pt x="32" y="90"/>
                  <a:pt x="20" y="115"/>
                </a:cubicBezTo>
                <a:cubicBezTo>
                  <a:pt x="7" y="140"/>
                  <a:pt x="0" y="167"/>
                  <a:pt x="0" y="196"/>
                </a:cubicBezTo>
                <a:cubicBezTo>
                  <a:pt x="0" y="241"/>
                  <a:pt x="15" y="280"/>
                  <a:pt x="45" y="313"/>
                </a:cubicBezTo>
                <a:cubicBezTo>
                  <a:pt x="58" y="327"/>
                  <a:pt x="69" y="340"/>
                  <a:pt x="78" y="351"/>
                </a:cubicBezTo>
                <a:cubicBezTo>
                  <a:pt x="86" y="362"/>
                  <a:pt x="95" y="376"/>
                  <a:pt x="104" y="393"/>
                </a:cubicBezTo>
                <a:cubicBezTo>
                  <a:pt x="112" y="409"/>
                  <a:pt x="117" y="425"/>
                  <a:pt x="119" y="440"/>
                </a:cubicBezTo>
                <a:cubicBezTo>
                  <a:pt x="105" y="448"/>
                  <a:pt x="98" y="460"/>
                  <a:pt x="98" y="475"/>
                </a:cubicBezTo>
                <a:cubicBezTo>
                  <a:pt x="98" y="486"/>
                  <a:pt x="102" y="496"/>
                  <a:pt x="109" y="503"/>
                </a:cubicBezTo>
                <a:cubicBezTo>
                  <a:pt x="102" y="511"/>
                  <a:pt x="98" y="521"/>
                  <a:pt x="98" y="531"/>
                </a:cubicBezTo>
                <a:cubicBezTo>
                  <a:pt x="98" y="547"/>
                  <a:pt x="105" y="558"/>
                  <a:pt x="118" y="567"/>
                </a:cubicBezTo>
                <a:cubicBezTo>
                  <a:pt x="114" y="574"/>
                  <a:pt x="112" y="580"/>
                  <a:pt x="112" y="587"/>
                </a:cubicBezTo>
                <a:cubicBezTo>
                  <a:pt x="112" y="601"/>
                  <a:pt x="117" y="611"/>
                  <a:pt x="126" y="618"/>
                </a:cubicBezTo>
                <a:cubicBezTo>
                  <a:pt x="135" y="626"/>
                  <a:pt x="146" y="629"/>
                  <a:pt x="160" y="629"/>
                </a:cubicBezTo>
                <a:cubicBezTo>
                  <a:pt x="166" y="642"/>
                  <a:pt x="174" y="652"/>
                  <a:pt x="186" y="660"/>
                </a:cubicBezTo>
                <a:cubicBezTo>
                  <a:pt x="198" y="668"/>
                  <a:pt x="210" y="671"/>
                  <a:pt x="224" y="671"/>
                </a:cubicBezTo>
                <a:cubicBezTo>
                  <a:pt x="238" y="671"/>
                  <a:pt x="250" y="668"/>
                  <a:pt x="262" y="660"/>
                </a:cubicBezTo>
                <a:cubicBezTo>
                  <a:pt x="274" y="652"/>
                  <a:pt x="283" y="642"/>
                  <a:pt x="288" y="629"/>
                </a:cubicBezTo>
                <a:cubicBezTo>
                  <a:pt x="302" y="629"/>
                  <a:pt x="313" y="626"/>
                  <a:pt x="322" y="618"/>
                </a:cubicBezTo>
                <a:cubicBezTo>
                  <a:pt x="331" y="611"/>
                  <a:pt x="336" y="601"/>
                  <a:pt x="336" y="587"/>
                </a:cubicBezTo>
                <a:cubicBezTo>
                  <a:pt x="336" y="580"/>
                  <a:pt x="334" y="574"/>
                  <a:pt x="330" y="567"/>
                </a:cubicBezTo>
                <a:cubicBezTo>
                  <a:pt x="343" y="558"/>
                  <a:pt x="350" y="547"/>
                  <a:pt x="350" y="531"/>
                </a:cubicBezTo>
                <a:cubicBezTo>
                  <a:pt x="350" y="521"/>
                  <a:pt x="346" y="511"/>
                  <a:pt x="339" y="503"/>
                </a:cubicBezTo>
                <a:cubicBezTo>
                  <a:pt x="346" y="496"/>
                  <a:pt x="350" y="486"/>
                  <a:pt x="350" y="475"/>
                </a:cubicBezTo>
                <a:cubicBezTo>
                  <a:pt x="350" y="460"/>
                  <a:pt x="343" y="448"/>
                  <a:pt x="329" y="440"/>
                </a:cubicBezTo>
                <a:cubicBezTo>
                  <a:pt x="331" y="425"/>
                  <a:pt x="336" y="409"/>
                  <a:pt x="344" y="393"/>
                </a:cubicBezTo>
                <a:cubicBezTo>
                  <a:pt x="353" y="376"/>
                  <a:pt x="362" y="362"/>
                  <a:pt x="370" y="351"/>
                </a:cubicBezTo>
                <a:cubicBezTo>
                  <a:pt x="379" y="340"/>
                  <a:pt x="390" y="327"/>
                  <a:pt x="403" y="313"/>
                </a:cubicBezTo>
                <a:cubicBezTo>
                  <a:pt x="433" y="280"/>
                  <a:pt x="448" y="241"/>
                  <a:pt x="448" y="196"/>
                </a:cubicBezTo>
                <a:cubicBezTo>
                  <a:pt x="448" y="167"/>
                  <a:pt x="442" y="140"/>
                  <a:pt x="429" y="115"/>
                </a:cubicBezTo>
                <a:close/>
                <a:moveTo>
                  <a:pt x="362" y="274"/>
                </a:moveTo>
                <a:cubicBezTo>
                  <a:pt x="359" y="278"/>
                  <a:pt x="355" y="282"/>
                  <a:pt x="349" y="289"/>
                </a:cubicBezTo>
                <a:cubicBezTo>
                  <a:pt x="343" y="295"/>
                  <a:pt x="338" y="300"/>
                  <a:pt x="336" y="303"/>
                </a:cubicBezTo>
                <a:cubicBezTo>
                  <a:pt x="298" y="348"/>
                  <a:pt x="278" y="391"/>
                  <a:pt x="274" y="433"/>
                </a:cubicBezTo>
                <a:cubicBezTo>
                  <a:pt x="174" y="433"/>
                  <a:pt x="174" y="433"/>
                  <a:pt x="174" y="433"/>
                </a:cubicBezTo>
                <a:cubicBezTo>
                  <a:pt x="170" y="391"/>
                  <a:pt x="150" y="348"/>
                  <a:pt x="112" y="303"/>
                </a:cubicBezTo>
                <a:cubicBezTo>
                  <a:pt x="110" y="300"/>
                  <a:pt x="105" y="295"/>
                  <a:pt x="99" y="289"/>
                </a:cubicBezTo>
                <a:cubicBezTo>
                  <a:pt x="93" y="282"/>
                  <a:pt x="89" y="278"/>
                  <a:pt x="86" y="274"/>
                </a:cubicBezTo>
                <a:cubicBezTo>
                  <a:pt x="66" y="251"/>
                  <a:pt x="56" y="225"/>
                  <a:pt x="56" y="196"/>
                </a:cubicBezTo>
                <a:cubicBezTo>
                  <a:pt x="56" y="175"/>
                  <a:pt x="61" y="155"/>
                  <a:pt x="71" y="137"/>
                </a:cubicBezTo>
                <a:cubicBezTo>
                  <a:pt x="81" y="119"/>
                  <a:pt x="94" y="104"/>
                  <a:pt x="111" y="93"/>
                </a:cubicBezTo>
                <a:cubicBezTo>
                  <a:pt x="127" y="81"/>
                  <a:pt x="145" y="72"/>
                  <a:pt x="164" y="65"/>
                </a:cubicBezTo>
                <a:cubicBezTo>
                  <a:pt x="184" y="59"/>
                  <a:pt x="204" y="56"/>
                  <a:pt x="224" y="56"/>
                </a:cubicBezTo>
                <a:cubicBezTo>
                  <a:pt x="244" y="56"/>
                  <a:pt x="264" y="59"/>
                  <a:pt x="284" y="65"/>
                </a:cubicBezTo>
                <a:cubicBezTo>
                  <a:pt x="303" y="72"/>
                  <a:pt x="321" y="81"/>
                  <a:pt x="338" y="93"/>
                </a:cubicBezTo>
                <a:cubicBezTo>
                  <a:pt x="354" y="104"/>
                  <a:pt x="367" y="119"/>
                  <a:pt x="377" y="137"/>
                </a:cubicBezTo>
                <a:cubicBezTo>
                  <a:pt x="387" y="155"/>
                  <a:pt x="392" y="175"/>
                  <a:pt x="392" y="196"/>
                </a:cubicBezTo>
                <a:cubicBezTo>
                  <a:pt x="392" y="225"/>
                  <a:pt x="382" y="251"/>
                  <a:pt x="362" y="274"/>
                </a:cubicBezTo>
                <a:close/>
                <a:moveTo>
                  <a:pt x="306" y="156"/>
                </a:moveTo>
                <a:cubicBezTo>
                  <a:pt x="295" y="145"/>
                  <a:pt x="282" y="137"/>
                  <a:pt x="268" y="133"/>
                </a:cubicBezTo>
                <a:cubicBezTo>
                  <a:pt x="253" y="128"/>
                  <a:pt x="239" y="126"/>
                  <a:pt x="224" y="126"/>
                </a:cubicBezTo>
                <a:cubicBezTo>
                  <a:pt x="214" y="130"/>
                  <a:pt x="214" y="130"/>
                  <a:pt x="214" y="130"/>
                </a:cubicBezTo>
                <a:cubicBezTo>
                  <a:pt x="210" y="139"/>
                  <a:pt x="210" y="139"/>
                  <a:pt x="210" y="139"/>
                </a:cubicBezTo>
                <a:cubicBezTo>
                  <a:pt x="214" y="149"/>
                  <a:pt x="214" y="149"/>
                  <a:pt x="214" y="149"/>
                </a:cubicBezTo>
                <a:cubicBezTo>
                  <a:pt x="224" y="154"/>
                  <a:pt x="224" y="154"/>
                  <a:pt x="224" y="154"/>
                </a:cubicBezTo>
                <a:cubicBezTo>
                  <a:pt x="239" y="154"/>
                  <a:pt x="255" y="157"/>
                  <a:pt x="270" y="164"/>
                </a:cubicBezTo>
                <a:cubicBezTo>
                  <a:pt x="286" y="172"/>
                  <a:pt x="294" y="182"/>
                  <a:pt x="294" y="196"/>
                </a:cubicBezTo>
                <a:cubicBezTo>
                  <a:pt x="298" y="205"/>
                  <a:pt x="298" y="205"/>
                  <a:pt x="298" y="205"/>
                </a:cubicBezTo>
                <a:cubicBezTo>
                  <a:pt x="308" y="210"/>
                  <a:pt x="308" y="210"/>
                  <a:pt x="308" y="210"/>
                </a:cubicBezTo>
                <a:cubicBezTo>
                  <a:pt x="318" y="205"/>
                  <a:pt x="318" y="205"/>
                  <a:pt x="318" y="205"/>
                </a:cubicBezTo>
                <a:cubicBezTo>
                  <a:pt x="322" y="196"/>
                  <a:pt x="322" y="196"/>
                  <a:pt x="322" y="196"/>
                </a:cubicBezTo>
                <a:cubicBezTo>
                  <a:pt x="322" y="180"/>
                  <a:pt x="317" y="167"/>
                  <a:pt x="306" y="156"/>
                </a:cubicBezTo>
                <a:close/>
              </a:path>
            </a:pathLst>
          </a:custGeom>
          <a:solidFill>
            <a:srgbClr val="D4E7EE"/>
          </a:solidFill>
          <a:ln>
            <a:noFill/>
          </a:ln>
        </p:spPr>
        <p:txBody>
          <a:bodyPr vert="horz" wrap="square" lIns="91440" tIns="45720" rIns="91440" bIns="45720" numCol="1" anchor="t" anchorCtr="0" compatLnSpc="1">
            <a:prstTxWarp prst="textNoShape">
              <a:avLst/>
            </a:prstTxWarp>
          </a:bodyPr>
          <a:lstStyle/>
          <a:p>
            <a:endParaRPr lang="en-CA">
              <a:solidFill>
                <a:srgbClr val="000000"/>
              </a:solidFill>
            </a:endParaRPr>
          </a:p>
        </p:txBody>
      </p:sp>
      <p:sp>
        <p:nvSpPr>
          <p:cNvPr id="24" name="Flowchart: Document 23"/>
          <p:cNvSpPr/>
          <p:nvPr/>
        </p:nvSpPr>
        <p:spPr>
          <a:xfrm>
            <a:off x="5475502" y="3491978"/>
            <a:ext cx="1711352" cy="1928433"/>
          </a:xfrm>
          <a:prstGeom prst="flowChartDocumen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CA" sz="1200" dirty="0">
                <a:solidFill>
                  <a:srgbClr val="4CB6A0">
                    <a:lumMod val="75000"/>
                  </a:srgbClr>
                </a:solidFill>
              </a:rPr>
              <a:t>Consultez votre agent d’approvisionnement</a:t>
            </a:r>
            <a:endParaRPr lang="fr-CA" sz="1050" dirty="0">
              <a:solidFill>
                <a:srgbClr val="4CB6A0">
                  <a:lumMod val="75000"/>
                </a:srgbClr>
              </a:solidFill>
            </a:endParaRPr>
          </a:p>
          <a:p>
            <a:pPr algn="ctr"/>
            <a:endParaRPr lang="en-US" sz="600" dirty="0">
              <a:solidFill>
                <a:srgbClr val="4CB6A0">
                  <a:lumMod val="75000"/>
                </a:srgbClr>
              </a:solidFill>
            </a:endParaRPr>
          </a:p>
          <a:p>
            <a:pPr algn="ctr"/>
            <a:r>
              <a:rPr lang="fr-CA" sz="1050" dirty="0">
                <a:solidFill>
                  <a:srgbClr val="4CB6A0">
                    <a:lumMod val="75000"/>
                  </a:srgbClr>
                </a:solidFill>
              </a:rPr>
              <a:t> </a:t>
            </a:r>
            <a:r>
              <a:rPr lang="fr-CA" sz="1050" b="1" dirty="0">
                <a:solidFill>
                  <a:srgbClr val="4CB6A0">
                    <a:lumMod val="75000"/>
                  </a:srgbClr>
                </a:solidFill>
              </a:rPr>
              <a:t>Outils du CEN de GC :</a:t>
            </a:r>
          </a:p>
          <a:p>
            <a:pPr algn="ctr"/>
            <a:r>
              <a:rPr lang="fr-CA" sz="1050" dirty="0">
                <a:solidFill>
                  <a:srgbClr val="4CB6A0">
                    <a:lumMod val="75000"/>
                  </a:srgbClr>
                </a:solidFill>
              </a:rPr>
              <a:t>Modèles-Énoncé des travaux</a:t>
            </a:r>
          </a:p>
          <a:p>
            <a:pPr algn="ctr"/>
            <a:r>
              <a:rPr lang="fr-CA" sz="1050" dirty="0">
                <a:solidFill>
                  <a:srgbClr val="4CB6A0">
                    <a:lumMod val="75000"/>
                  </a:srgbClr>
                </a:solidFill>
              </a:rPr>
              <a:t>Grille d’évaluation</a:t>
            </a:r>
          </a:p>
        </p:txBody>
      </p:sp>
      <p:sp>
        <p:nvSpPr>
          <p:cNvPr id="26" name="Freeform 25" descr="Wrench Icon"/>
          <p:cNvSpPr>
            <a:spLocks noEditPoints="1"/>
          </p:cNvSpPr>
          <p:nvPr/>
        </p:nvSpPr>
        <p:spPr bwMode="auto">
          <a:xfrm>
            <a:off x="5550538" y="3916825"/>
            <a:ext cx="176715" cy="167910"/>
          </a:xfrm>
          <a:custGeom>
            <a:avLst/>
            <a:gdLst>
              <a:gd name="T0" fmla="*/ 908 w 913"/>
              <a:gd name="T1" fmla="*/ 258 h 914"/>
              <a:gd name="T2" fmla="*/ 895 w 913"/>
              <a:gd name="T3" fmla="*/ 252 h 914"/>
              <a:gd name="T4" fmla="*/ 856 w 913"/>
              <a:gd name="T5" fmla="*/ 272 h 914"/>
              <a:gd name="T6" fmla="*/ 781 w 913"/>
              <a:gd name="T7" fmla="*/ 317 h 914"/>
              <a:gd name="T8" fmla="*/ 737 w 913"/>
              <a:gd name="T9" fmla="*/ 344 h 914"/>
              <a:gd name="T10" fmla="*/ 629 w 913"/>
              <a:gd name="T11" fmla="*/ 285 h 914"/>
              <a:gd name="T12" fmla="*/ 629 w 913"/>
              <a:gd name="T13" fmla="*/ 160 h 914"/>
              <a:gd name="T14" fmla="*/ 792 w 913"/>
              <a:gd name="T15" fmla="*/ 66 h 914"/>
              <a:gd name="T16" fmla="*/ 801 w 913"/>
              <a:gd name="T17" fmla="*/ 51 h 914"/>
              <a:gd name="T18" fmla="*/ 792 w 913"/>
              <a:gd name="T19" fmla="*/ 35 h 914"/>
              <a:gd name="T20" fmla="*/ 733 w 913"/>
              <a:gd name="T21" fmla="*/ 9 h 914"/>
              <a:gd name="T22" fmla="*/ 665 w 913"/>
              <a:gd name="T23" fmla="*/ 0 h 914"/>
              <a:gd name="T24" fmla="*/ 489 w 913"/>
              <a:gd name="T25" fmla="*/ 73 h 914"/>
              <a:gd name="T26" fmla="*/ 416 w 913"/>
              <a:gd name="T27" fmla="*/ 249 h 914"/>
              <a:gd name="T28" fmla="*/ 489 w 913"/>
              <a:gd name="T29" fmla="*/ 425 h 914"/>
              <a:gd name="T30" fmla="*/ 665 w 913"/>
              <a:gd name="T31" fmla="*/ 498 h 914"/>
              <a:gd name="T32" fmla="*/ 809 w 913"/>
              <a:gd name="T33" fmla="*/ 452 h 914"/>
              <a:gd name="T34" fmla="*/ 900 w 913"/>
              <a:gd name="T35" fmla="*/ 331 h 914"/>
              <a:gd name="T36" fmla="*/ 913 w 913"/>
              <a:gd name="T37" fmla="*/ 272 h 914"/>
              <a:gd name="T38" fmla="*/ 908 w 913"/>
              <a:gd name="T39" fmla="*/ 258 h 914"/>
              <a:gd name="T40" fmla="*/ 464 w 913"/>
              <a:gd name="T41" fmla="*/ 450 h 914"/>
              <a:gd name="T42" fmla="*/ 400 w 913"/>
              <a:gd name="T43" fmla="*/ 354 h 914"/>
              <a:gd name="T44" fmla="*/ 22 w 913"/>
              <a:gd name="T45" fmla="*/ 732 h 914"/>
              <a:gd name="T46" fmla="*/ 0 w 913"/>
              <a:gd name="T47" fmla="*/ 783 h 914"/>
              <a:gd name="T48" fmla="*/ 22 w 913"/>
              <a:gd name="T49" fmla="*/ 833 h 914"/>
              <a:gd name="T50" fmla="*/ 81 w 913"/>
              <a:gd name="T51" fmla="*/ 893 h 914"/>
              <a:gd name="T52" fmla="*/ 131 w 913"/>
              <a:gd name="T53" fmla="*/ 914 h 914"/>
              <a:gd name="T54" fmla="*/ 181 w 913"/>
              <a:gd name="T55" fmla="*/ 893 h 914"/>
              <a:gd name="T56" fmla="*/ 560 w 913"/>
              <a:gd name="T57" fmla="*/ 514 h 914"/>
              <a:gd name="T58" fmla="*/ 464 w 913"/>
              <a:gd name="T59" fmla="*/ 450 h 914"/>
              <a:gd name="T60" fmla="*/ 167 w 913"/>
              <a:gd name="T61" fmla="*/ 783 h 914"/>
              <a:gd name="T62" fmla="*/ 142 w 913"/>
              <a:gd name="T63" fmla="*/ 772 h 914"/>
              <a:gd name="T64" fmla="*/ 131 w 913"/>
              <a:gd name="T65" fmla="*/ 747 h 914"/>
              <a:gd name="T66" fmla="*/ 142 w 913"/>
              <a:gd name="T67" fmla="*/ 722 h 914"/>
              <a:gd name="T68" fmla="*/ 167 w 913"/>
              <a:gd name="T69" fmla="*/ 712 h 914"/>
              <a:gd name="T70" fmla="*/ 192 w 913"/>
              <a:gd name="T71" fmla="*/ 722 h 914"/>
              <a:gd name="T72" fmla="*/ 202 w 913"/>
              <a:gd name="T73" fmla="*/ 747 h 914"/>
              <a:gd name="T74" fmla="*/ 192 w 913"/>
              <a:gd name="T75" fmla="*/ 772 h 914"/>
              <a:gd name="T76" fmla="*/ 167 w 913"/>
              <a:gd name="T77" fmla="*/ 783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13" h="914">
                <a:moveTo>
                  <a:pt x="908" y="258"/>
                </a:moveTo>
                <a:cubicBezTo>
                  <a:pt x="895" y="252"/>
                  <a:pt x="895" y="252"/>
                  <a:pt x="895" y="252"/>
                </a:cubicBezTo>
                <a:cubicBezTo>
                  <a:pt x="892" y="252"/>
                  <a:pt x="879" y="259"/>
                  <a:pt x="856" y="272"/>
                </a:cubicBezTo>
                <a:cubicBezTo>
                  <a:pt x="833" y="285"/>
                  <a:pt x="808" y="300"/>
                  <a:pt x="781" y="317"/>
                </a:cubicBezTo>
                <a:cubicBezTo>
                  <a:pt x="753" y="334"/>
                  <a:pt x="739" y="343"/>
                  <a:pt x="737" y="344"/>
                </a:cubicBezTo>
                <a:cubicBezTo>
                  <a:pt x="629" y="285"/>
                  <a:pt x="629" y="285"/>
                  <a:pt x="629" y="285"/>
                </a:cubicBezTo>
                <a:cubicBezTo>
                  <a:pt x="629" y="160"/>
                  <a:pt x="629" y="160"/>
                  <a:pt x="629" y="160"/>
                </a:cubicBezTo>
                <a:cubicBezTo>
                  <a:pt x="792" y="66"/>
                  <a:pt x="792" y="66"/>
                  <a:pt x="792" y="66"/>
                </a:cubicBezTo>
                <a:cubicBezTo>
                  <a:pt x="801" y="51"/>
                  <a:pt x="801" y="51"/>
                  <a:pt x="801" y="51"/>
                </a:cubicBezTo>
                <a:cubicBezTo>
                  <a:pt x="792" y="35"/>
                  <a:pt x="792" y="35"/>
                  <a:pt x="792" y="35"/>
                </a:cubicBezTo>
                <a:cubicBezTo>
                  <a:pt x="776" y="24"/>
                  <a:pt x="756" y="15"/>
                  <a:pt x="733" y="9"/>
                </a:cubicBezTo>
                <a:cubicBezTo>
                  <a:pt x="709" y="3"/>
                  <a:pt x="686" y="0"/>
                  <a:pt x="665" y="0"/>
                </a:cubicBezTo>
                <a:cubicBezTo>
                  <a:pt x="596" y="0"/>
                  <a:pt x="538" y="24"/>
                  <a:pt x="489" y="73"/>
                </a:cubicBezTo>
                <a:cubicBezTo>
                  <a:pt x="440" y="122"/>
                  <a:pt x="416" y="181"/>
                  <a:pt x="416" y="249"/>
                </a:cubicBezTo>
                <a:cubicBezTo>
                  <a:pt x="416" y="318"/>
                  <a:pt x="440" y="376"/>
                  <a:pt x="489" y="425"/>
                </a:cubicBezTo>
                <a:cubicBezTo>
                  <a:pt x="538" y="474"/>
                  <a:pt x="596" y="498"/>
                  <a:pt x="665" y="498"/>
                </a:cubicBezTo>
                <a:cubicBezTo>
                  <a:pt x="717" y="498"/>
                  <a:pt x="765" y="483"/>
                  <a:pt x="809" y="452"/>
                </a:cubicBezTo>
                <a:cubicBezTo>
                  <a:pt x="852" y="421"/>
                  <a:pt x="883" y="381"/>
                  <a:pt x="900" y="331"/>
                </a:cubicBezTo>
                <a:cubicBezTo>
                  <a:pt x="909" y="306"/>
                  <a:pt x="913" y="286"/>
                  <a:pt x="913" y="272"/>
                </a:cubicBezTo>
                <a:lnTo>
                  <a:pt x="908" y="258"/>
                </a:lnTo>
                <a:close/>
                <a:moveTo>
                  <a:pt x="464" y="450"/>
                </a:moveTo>
                <a:cubicBezTo>
                  <a:pt x="436" y="422"/>
                  <a:pt x="415" y="390"/>
                  <a:pt x="400" y="354"/>
                </a:cubicBezTo>
                <a:cubicBezTo>
                  <a:pt x="22" y="732"/>
                  <a:pt x="22" y="732"/>
                  <a:pt x="22" y="732"/>
                </a:cubicBezTo>
                <a:cubicBezTo>
                  <a:pt x="7" y="746"/>
                  <a:pt x="0" y="763"/>
                  <a:pt x="0" y="783"/>
                </a:cubicBezTo>
                <a:cubicBezTo>
                  <a:pt x="0" y="803"/>
                  <a:pt x="7" y="820"/>
                  <a:pt x="22" y="833"/>
                </a:cubicBezTo>
                <a:cubicBezTo>
                  <a:pt x="81" y="893"/>
                  <a:pt x="81" y="893"/>
                  <a:pt x="81" y="893"/>
                </a:cubicBezTo>
                <a:cubicBezTo>
                  <a:pt x="95" y="907"/>
                  <a:pt x="112" y="914"/>
                  <a:pt x="131" y="914"/>
                </a:cubicBezTo>
                <a:cubicBezTo>
                  <a:pt x="151" y="914"/>
                  <a:pt x="167" y="907"/>
                  <a:pt x="181" y="893"/>
                </a:cubicBezTo>
                <a:cubicBezTo>
                  <a:pt x="560" y="514"/>
                  <a:pt x="560" y="514"/>
                  <a:pt x="560" y="514"/>
                </a:cubicBezTo>
                <a:cubicBezTo>
                  <a:pt x="524" y="499"/>
                  <a:pt x="492" y="478"/>
                  <a:pt x="464" y="450"/>
                </a:cubicBezTo>
                <a:close/>
                <a:moveTo>
                  <a:pt x="167" y="783"/>
                </a:moveTo>
                <a:cubicBezTo>
                  <a:pt x="157" y="783"/>
                  <a:pt x="149" y="779"/>
                  <a:pt x="142" y="772"/>
                </a:cubicBezTo>
                <a:cubicBezTo>
                  <a:pt x="135" y="765"/>
                  <a:pt x="131" y="757"/>
                  <a:pt x="131" y="747"/>
                </a:cubicBezTo>
                <a:cubicBezTo>
                  <a:pt x="131" y="738"/>
                  <a:pt x="135" y="729"/>
                  <a:pt x="142" y="722"/>
                </a:cubicBezTo>
                <a:cubicBezTo>
                  <a:pt x="149" y="715"/>
                  <a:pt x="157" y="712"/>
                  <a:pt x="167" y="712"/>
                </a:cubicBezTo>
                <a:cubicBezTo>
                  <a:pt x="176" y="712"/>
                  <a:pt x="185" y="715"/>
                  <a:pt x="192" y="722"/>
                </a:cubicBezTo>
                <a:cubicBezTo>
                  <a:pt x="199" y="729"/>
                  <a:pt x="202" y="738"/>
                  <a:pt x="202" y="747"/>
                </a:cubicBezTo>
                <a:cubicBezTo>
                  <a:pt x="202" y="757"/>
                  <a:pt x="199" y="765"/>
                  <a:pt x="192" y="772"/>
                </a:cubicBezTo>
                <a:cubicBezTo>
                  <a:pt x="185" y="779"/>
                  <a:pt x="176" y="783"/>
                  <a:pt x="167" y="78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sz="1600">
              <a:solidFill>
                <a:srgbClr val="000000"/>
              </a:solidFill>
            </a:endParaRPr>
          </a:p>
        </p:txBody>
      </p:sp>
    </p:spTree>
    <p:extLst>
      <p:ext uri="{BB962C8B-B14F-4D97-AF65-F5344CB8AC3E}">
        <p14:creationId xmlns:p14="http://schemas.microsoft.com/office/powerpoint/2010/main" val="2527058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a:t>Centre d’expertise national de la gestion du changement en milieu de travail de SPAC</a:t>
            </a:r>
            <a:endParaRPr lang="en-CA" dirty="0">
              <a:solidFill>
                <a:schemeClr val="accent5"/>
              </a:solidFill>
            </a:endParaRPr>
          </a:p>
        </p:txBody>
      </p:sp>
      <p:sp>
        <p:nvSpPr>
          <p:cNvPr id="9" name="Content Placeholder 4"/>
          <p:cNvSpPr txBox="1">
            <a:spLocks/>
          </p:cNvSpPr>
          <p:nvPr/>
        </p:nvSpPr>
        <p:spPr>
          <a:xfrm>
            <a:off x="596267" y="1510793"/>
            <a:ext cx="11028966" cy="1190000"/>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A" sz="1050" b="1" i="1" dirty="0">
              <a:solidFill>
                <a:srgbClr val="17455C"/>
              </a:solidFill>
            </a:endParaRPr>
          </a:p>
          <a:p>
            <a:pPr marL="0" indent="0">
              <a:buFont typeface="Arial" panose="020B0604020202020204" pitchFamily="34" charset="0"/>
              <a:buNone/>
            </a:pPr>
            <a:endParaRPr lang="en-CA" sz="1050" b="1" i="1" dirty="0">
              <a:solidFill>
                <a:srgbClr val="17455C"/>
              </a:solidFill>
            </a:endParaRPr>
          </a:p>
        </p:txBody>
      </p:sp>
      <p:cxnSp>
        <p:nvCxnSpPr>
          <p:cNvPr id="12" name="Straight Connector 11"/>
          <p:cNvCxnSpPr/>
          <p:nvPr/>
        </p:nvCxnSpPr>
        <p:spPr>
          <a:xfrm flipV="1">
            <a:off x="253672" y="7101409"/>
            <a:ext cx="10698750" cy="35936"/>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21156" y="2869745"/>
            <a:ext cx="5445535" cy="461665"/>
          </a:xfrm>
          <a:prstGeom prst="rect">
            <a:avLst/>
          </a:prstGeom>
          <a:solidFill>
            <a:schemeClr val="accent5"/>
          </a:solidFill>
        </p:spPr>
        <p:txBody>
          <a:bodyPr wrap="square" rtlCol="0">
            <a:spAutoFit/>
          </a:bodyPr>
          <a:lstStyle/>
          <a:p>
            <a:r>
              <a:rPr lang="fr-CA" sz="2000" dirty="0">
                <a:solidFill>
                  <a:srgbClr val="FFFFFF"/>
                </a:solidFill>
              </a:rPr>
              <a:t>CEN de la GCMT de SPAC        </a:t>
            </a:r>
            <a:r>
              <a:rPr lang="fr-CA" sz="2400" b="1" dirty="0">
                <a:solidFill>
                  <a:srgbClr val="FFFFFF"/>
                </a:solidFill>
              </a:rPr>
              <a:t>SOUTIEN</a:t>
            </a:r>
          </a:p>
        </p:txBody>
      </p:sp>
      <p:sp>
        <p:nvSpPr>
          <p:cNvPr id="33" name="TextBox 32"/>
          <p:cNvSpPr txBox="1"/>
          <p:nvPr/>
        </p:nvSpPr>
        <p:spPr>
          <a:xfrm>
            <a:off x="6224954" y="2869745"/>
            <a:ext cx="5282574" cy="461665"/>
          </a:xfrm>
          <a:prstGeom prst="rect">
            <a:avLst/>
          </a:prstGeom>
          <a:solidFill>
            <a:schemeClr val="accent3"/>
          </a:solidFill>
        </p:spPr>
        <p:txBody>
          <a:bodyPr wrap="square" rtlCol="0">
            <a:spAutoFit/>
          </a:bodyPr>
          <a:lstStyle/>
          <a:p>
            <a:r>
              <a:rPr lang="fr-CA" sz="2000" dirty="0">
                <a:solidFill>
                  <a:srgbClr val="FFFFFF"/>
                </a:solidFill>
              </a:rPr>
              <a:t>Ministère client              </a:t>
            </a:r>
            <a:r>
              <a:rPr lang="fr-CA" sz="2400" b="1" dirty="0">
                <a:solidFill>
                  <a:srgbClr val="FFFFFF"/>
                </a:solidFill>
              </a:rPr>
              <a:t>MISE EN ŒUVRE</a:t>
            </a:r>
          </a:p>
        </p:txBody>
      </p:sp>
      <p:sp>
        <p:nvSpPr>
          <p:cNvPr id="5" name="TextBox 4"/>
          <p:cNvSpPr txBox="1"/>
          <p:nvPr/>
        </p:nvSpPr>
        <p:spPr>
          <a:xfrm>
            <a:off x="618450" y="3324282"/>
            <a:ext cx="5448242" cy="3046988"/>
          </a:xfrm>
          <a:prstGeom prst="rect">
            <a:avLst/>
          </a:prstGeom>
          <a:solidFill>
            <a:srgbClr val="DDEEF7"/>
          </a:solidFill>
        </p:spPr>
        <p:txBody>
          <a:bodyPr wrap="square" rtlCol="0">
            <a:spAutoFit/>
          </a:bodyPr>
          <a:lstStyle/>
          <a:p>
            <a:pPr marL="285750" indent="-285750">
              <a:lnSpc>
                <a:spcPct val="150000"/>
              </a:lnSpc>
              <a:buFont typeface="Arial" panose="020B0604020202020204" pitchFamily="34" charset="0"/>
              <a:buChar char="•"/>
            </a:pPr>
            <a:r>
              <a:rPr lang="en-CA" sz="1600" dirty="0" err="1">
                <a:solidFill>
                  <a:srgbClr val="000000"/>
                </a:solidFill>
                <a:ea typeface="Arial" charset="0"/>
                <a:cs typeface="Arial" charset="0"/>
              </a:rPr>
              <a:t>Présenter</a:t>
            </a:r>
            <a:r>
              <a:rPr lang="en-CA" sz="1600" dirty="0">
                <a:solidFill>
                  <a:srgbClr val="000000"/>
                </a:solidFill>
                <a:ea typeface="Arial" charset="0"/>
                <a:cs typeface="Arial" charset="0"/>
              </a:rPr>
              <a:t> la </a:t>
            </a:r>
            <a:r>
              <a:rPr lang="en-CA" sz="1600" dirty="0" err="1">
                <a:solidFill>
                  <a:srgbClr val="000000"/>
                </a:solidFill>
                <a:ea typeface="Arial" charset="0"/>
                <a:cs typeface="Arial" charset="0"/>
              </a:rPr>
              <a:t>gestion</a:t>
            </a:r>
            <a:r>
              <a:rPr lang="en-CA" sz="1600" dirty="0">
                <a:solidFill>
                  <a:srgbClr val="000000"/>
                </a:solidFill>
                <a:ea typeface="Arial" charset="0"/>
                <a:cs typeface="Arial" charset="0"/>
              </a:rPr>
              <a:t> du </a:t>
            </a:r>
            <a:r>
              <a:rPr lang="en-CA" sz="1600" dirty="0" err="1">
                <a:solidFill>
                  <a:srgbClr val="000000"/>
                </a:solidFill>
                <a:ea typeface="Arial" charset="0"/>
                <a:cs typeface="Arial" charset="0"/>
              </a:rPr>
              <a:t>changement</a:t>
            </a:r>
            <a:r>
              <a:rPr lang="en-CA" sz="1600" dirty="0">
                <a:solidFill>
                  <a:srgbClr val="000000"/>
                </a:solidFill>
                <a:ea typeface="Arial" charset="0"/>
                <a:cs typeface="Arial" charset="0"/>
              </a:rPr>
              <a:t> </a:t>
            </a:r>
            <a:r>
              <a:rPr lang="en-CA" sz="1600" dirty="0" err="1">
                <a:solidFill>
                  <a:srgbClr val="000000"/>
                </a:solidFill>
                <a:ea typeface="Arial" charset="0"/>
                <a:cs typeface="Arial" charset="0"/>
              </a:rPr>
              <a:t>en</a:t>
            </a:r>
            <a:r>
              <a:rPr lang="en-CA" sz="1600" dirty="0">
                <a:solidFill>
                  <a:srgbClr val="000000"/>
                </a:solidFill>
                <a:ea typeface="Arial" charset="0"/>
                <a:cs typeface="Arial" charset="0"/>
              </a:rPr>
              <a:t> milieu de travail aux clients</a:t>
            </a:r>
          </a:p>
          <a:p>
            <a:pPr marL="285750" indent="-285750">
              <a:lnSpc>
                <a:spcPct val="150000"/>
              </a:lnSpc>
              <a:buFont typeface="Arial" panose="020B0604020202020204" pitchFamily="34" charset="0"/>
              <a:buChar char="•"/>
            </a:pPr>
            <a:r>
              <a:rPr lang="fr-CA" sz="1600" dirty="0">
                <a:solidFill>
                  <a:srgbClr val="000000"/>
                </a:solidFill>
                <a:ea typeface="Arial" charset="0"/>
                <a:cs typeface="Arial" charset="0"/>
              </a:rPr>
              <a:t>Fournir des conseils et du soutien en gestion du changement</a:t>
            </a:r>
          </a:p>
          <a:p>
            <a:pPr marL="285750" indent="-285750">
              <a:lnSpc>
                <a:spcPct val="150000"/>
              </a:lnSpc>
              <a:buFont typeface="Arial" panose="020B0604020202020204" pitchFamily="34" charset="0"/>
              <a:buChar char="•"/>
            </a:pPr>
            <a:r>
              <a:rPr lang="fr-FR" sz="1600" dirty="0">
                <a:solidFill>
                  <a:srgbClr val="000000"/>
                </a:solidFill>
              </a:rPr>
              <a:t>Examiner les progrès et adresser les obstacles</a:t>
            </a:r>
          </a:p>
          <a:p>
            <a:pPr marL="285750" indent="-285750">
              <a:lnSpc>
                <a:spcPct val="150000"/>
              </a:lnSpc>
              <a:buFont typeface="Arial" panose="020B0604020202020204" pitchFamily="34" charset="0"/>
              <a:buChar char="•"/>
            </a:pPr>
            <a:r>
              <a:rPr lang="en-CA" sz="1600" dirty="0" err="1">
                <a:solidFill>
                  <a:srgbClr val="000000"/>
                </a:solidFill>
              </a:rPr>
              <a:t>Élaborer</a:t>
            </a:r>
            <a:r>
              <a:rPr lang="en-CA" sz="1600" dirty="0">
                <a:solidFill>
                  <a:srgbClr val="000000"/>
                </a:solidFill>
              </a:rPr>
              <a:t> des </a:t>
            </a:r>
            <a:r>
              <a:rPr lang="en-CA" sz="1600" dirty="0" err="1">
                <a:solidFill>
                  <a:srgbClr val="000000"/>
                </a:solidFill>
              </a:rPr>
              <a:t>outils</a:t>
            </a:r>
            <a:r>
              <a:rPr lang="en-CA" sz="1600" dirty="0">
                <a:solidFill>
                  <a:srgbClr val="000000"/>
                </a:solidFill>
              </a:rPr>
              <a:t> de </a:t>
            </a:r>
            <a:r>
              <a:rPr lang="en-CA" sz="1600" dirty="0" err="1">
                <a:solidFill>
                  <a:srgbClr val="000000"/>
                </a:solidFill>
              </a:rPr>
              <a:t>façon</a:t>
            </a:r>
            <a:r>
              <a:rPr lang="en-CA" sz="1600" dirty="0">
                <a:solidFill>
                  <a:srgbClr val="000000"/>
                </a:solidFill>
              </a:rPr>
              <a:t> continue</a:t>
            </a:r>
          </a:p>
          <a:p>
            <a:pPr marL="285750" indent="-285750">
              <a:lnSpc>
                <a:spcPct val="150000"/>
              </a:lnSpc>
              <a:buFont typeface="Arial" panose="020B0604020202020204" pitchFamily="34" charset="0"/>
              <a:buChar char="•"/>
            </a:pPr>
            <a:r>
              <a:rPr lang="fr-FR" sz="1600" dirty="0">
                <a:solidFill>
                  <a:srgbClr val="000000"/>
                </a:solidFill>
              </a:rPr>
              <a:t>Coacher et développer les connaissances dans les organisations clientes</a:t>
            </a:r>
            <a:endParaRPr lang="en-CA" sz="1600" dirty="0">
              <a:solidFill>
                <a:srgbClr val="000000"/>
              </a:solidFill>
            </a:endParaRPr>
          </a:p>
        </p:txBody>
      </p:sp>
      <p:sp>
        <p:nvSpPr>
          <p:cNvPr id="44" name="TextBox 43"/>
          <p:cNvSpPr txBox="1"/>
          <p:nvPr/>
        </p:nvSpPr>
        <p:spPr>
          <a:xfrm>
            <a:off x="6224954" y="3331410"/>
            <a:ext cx="5279867" cy="2677656"/>
          </a:xfrm>
          <a:prstGeom prst="rect">
            <a:avLst/>
          </a:prstGeom>
          <a:solidFill>
            <a:schemeClr val="accent1">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lang="fr-CA" sz="1600" dirty="0">
                <a:solidFill>
                  <a:srgbClr val="000000"/>
                </a:solidFill>
                <a:ea typeface="Arial" charset="0"/>
                <a:cs typeface="Arial" charset="0"/>
              </a:rPr>
              <a:t>Évaluer l’organisation et déterminer les moteurs du changement</a:t>
            </a:r>
          </a:p>
          <a:p>
            <a:pPr marL="285750" indent="-285750">
              <a:lnSpc>
                <a:spcPct val="150000"/>
              </a:lnSpc>
              <a:buFont typeface="Arial" panose="020B0604020202020204" pitchFamily="34" charset="0"/>
              <a:buChar char="•"/>
            </a:pPr>
            <a:r>
              <a:rPr lang="fr-CA" sz="1600" dirty="0">
                <a:solidFill>
                  <a:srgbClr val="000000"/>
                </a:solidFill>
              </a:rPr>
              <a:t>Élaborer une stratégie de gestion du changement </a:t>
            </a:r>
          </a:p>
          <a:p>
            <a:pPr marL="285750" indent="-285750">
              <a:lnSpc>
                <a:spcPct val="150000"/>
              </a:lnSpc>
              <a:buFont typeface="Arial" panose="020B0604020202020204" pitchFamily="34" charset="0"/>
              <a:buChar char="•"/>
            </a:pPr>
            <a:r>
              <a:rPr lang="fr-CA" sz="1600" dirty="0">
                <a:solidFill>
                  <a:srgbClr val="000000"/>
                </a:solidFill>
              </a:rPr>
              <a:t>Créer les plans de gestion du changement</a:t>
            </a:r>
          </a:p>
          <a:p>
            <a:pPr marL="285750" indent="-285750">
              <a:lnSpc>
                <a:spcPct val="150000"/>
              </a:lnSpc>
              <a:buFont typeface="Arial" panose="020B0604020202020204" pitchFamily="34" charset="0"/>
              <a:buChar char="•"/>
            </a:pPr>
            <a:r>
              <a:rPr lang="fr-CA" sz="1600" dirty="0">
                <a:solidFill>
                  <a:srgbClr val="000000"/>
                </a:solidFill>
              </a:rPr>
              <a:t>Mettre en œuvre la stratégie et les plans de gestion du changement </a:t>
            </a:r>
          </a:p>
          <a:p>
            <a:pPr marL="285750" indent="-285750">
              <a:lnSpc>
                <a:spcPct val="150000"/>
              </a:lnSpc>
              <a:buFont typeface="Arial" panose="020B0604020202020204" pitchFamily="34" charset="0"/>
              <a:buChar char="•"/>
            </a:pPr>
            <a:r>
              <a:rPr lang="fr-CA" sz="1600" dirty="0">
                <a:solidFill>
                  <a:srgbClr val="000000"/>
                </a:solidFill>
              </a:rPr>
              <a:t>Renforcer et assurer le maintien des changements </a:t>
            </a:r>
          </a:p>
        </p:txBody>
      </p:sp>
      <p:pic>
        <p:nvPicPr>
          <p:cNvPr id="11"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857" r="10310"/>
          <a:stretch/>
        </p:blipFill>
        <p:spPr>
          <a:xfrm>
            <a:off x="633832" y="1407140"/>
            <a:ext cx="10953836" cy="1425288"/>
          </a:xfrm>
          <a:prstGeom prst="rect">
            <a:avLst/>
          </a:prstGeom>
        </p:spPr>
      </p:pic>
      <p:sp>
        <p:nvSpPr>
          <p:cNvPr id="32" name="Freeform 31"/>
          <p:cNvSpPr>
            <a:spLocks/>
          </p:cNvSpPr>
          <p:nvPr/>
        </p:nvSpPr>
        <p:spPr bwMode="auto">
          <a:xfrm>
            <a:off x="3280005" y="2594143"/>
            <a:ext cx="2046139" cy="903868"/>
          </a:xfrm>
          <a:custGeom>
            <a:avLst/>
            <a:gdLst>
              <a:gd name="T0" fmla="*/ 274 w 326"/>
              <a:gd name="T1" fmla="*/ 34 h 180"/>
              <a:gd name="T2" fmla="*/ 209 w 326"/>
              <a:gd name="T3" fmla="*/ 11 h 180"/>
              <a:gd name="T4" fmla="*/ 63 w 326"/>
              <a:gd name="T5" fmla="*/ 43 h 180"/>
              <a:gd name="T6" fmla="*/ 18 w 326"/>
              <a:gd name="T7" fmla="*/ 101 h 180"/>
              <a:gd name="T8" fmla="*/ 39 w 326"/>
              <a:gd name="T9" fmla="*/ 145 h 180"/>
              <a:gd name="T10" fmla="*/ 97 w 326"/>
              <a:gd name="T11" fmla="*/ 158 h 180"/>
              <a:gd name="T12" fmla="*/ 246 w 326"/>
              <a:gd name="T13" fmla="*/ 144 h 180"/>
              <a:gd name="T14" fmla="*/ 294 w 326"/>
              <a:gd name="T15" fmla="*/ 118 h 180"/>
              <a:gd name="T16" fmla="*/ 291 w 326"/>
              <a:gd name="T17" fmla="*/ 71 h 180"/>
              <a:gd name="T18" fmla="*/ 227 w 326"/>
              <a:gd name="T19" fmla="*/ 48 h 180"/>
              <a:gd name="T20" fmla="*/ 208 w 326"/>
              <a:gd name="T21" fmla="*/ 42 h 180"/>
              <a:gd name="T22" fmla="*/ 202 w 326"/>
              <a:gd name="T23" fmla="*/ 32 h 180"/>
              <a:gd name="T24" fmla="*/ 213 w 326"/>
              <a:gd name="T25" fmla="*/ 26 h 180"/>
              <a:gd name="T26" fmla="*/ 283 w 326"/>
              <a:gd name="T27" fmla="*/ 50 h 180"/>
              <a:gd name="T28" fmla="*/ 311 w 326"/>
              <a:gd name="T29" fmla="*/ 71 h 180"/>
              <a:gd name="T30" fmla="*/ 317 w 326"/>
              <a:gd name="T31" fmla="*/ 115 h 180"/>
              <a:gd name="T32" fmla="*/ 276 w 326"/>
              <a:gd name="T33" fmla="*/ 152 h 180"/>
              <a:gd name="T34" fmla="*/ 194 w 326"/>
              <a:gd name="T35" fmla="*/ 174 h 180"/>
              <a:gd name="T36" fmla="*/ 54 w 326"/>
              <a:gd name="T37" fmla="*/ 165 h 180"/>
              <a:gd name="T38" fmla="*/ 29 w 326"/>
              <a:gd name="T39" fmla="*/ 154 h 180"/>
              <a:gd name="T40" fmla="*/ 5 w 326"/>
              <a:gd name="T41" fmla="*/ 100 h 180"/>
              <a:gd name="T42" fmla="*/ 49 w 326"/>
              <a:gd name="T43" fmla="*/ 38 h 180"/>
              <a:gd name="T44" fmla="*/ 149 w 326"/>
              <a:gd name="T45" fmla="*/ 4 h 180"/>
              <a:gd name="T46" fmla="*/ 242 w 326"/>
              <a:gd name="T47" fmla="*/ 10 h 180"/>
              <a:gd name="T48" fmla="*/ 274 w 326"/>
              <a:gd name="T49"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180">
                <a:moveTo>
                  <a:pt x="274" y="34"/>
                </a:moveTo>
                <a:cubicBezTo>
                  <a:pt x="256" y="14"/>
                  <a:pt x="232" y="12"/>
                  <a:pt x="209" y="11"/>
                </a:cubicBezTo>
                <a:cubicBezTo>
                  <a:pt x="158" y="8"/>
                  <a:pt x="108" y="15"/>
                  <a:pt x="63" y="43"/>
                </a:cubicBezTo>
                <a:cubicBezTo>
                  <a:pt x="41" y="57"/>
                  <a:pt x="24" y="75"/>
                  <a:pt x="18" y="101"/>
                </a:cubicBezTo>
                <a:cubicBezTo>
                  <a:pt x="13" y="121"/>
                  <a:pt x="19" y="138"/>
                  <a:pt x="39" y="145"/>
                </a:cubicBezTo>
                <a:cubicBezTo>
                  <a:pt x="57" y="151"/>
                  <a:pt x="77" y="155"/>
                  <a:pt x="97" y="158"/>
                </a:cubicBezTo>
                <a:cubicBezTo>
                  <a:pt x="147" y="164"/>
                  <a:pt x="197" y="160"/>
                  <a:pt x="246" y="144"/>
                </a:cubicBezTo>
                <a:cubicBezTo>
                  <a:pt x="263" y="138"/>
                  <a:pt x="280" y="131"/>
                  <a:pt x="294" y="118"/>
                </a:cubicBezTo>
                <a:cubicBezTo>
                  <a:pt x="314" y="101"/>
                  <a:pt x="313" y="86"/>
                  <a:pt x="291" y="71"/>
                </a:cubicBezTo>
                <a:cubicBezTo>
                  <a:pt x="272" y="58"/>
                  <a:pt x="249" y="53"/>
                  <a:pt x="227" y="48"/>
                </a:cubicBezTo>
                <a:cubicBezTo>
                  <a:pt x="220" y="46"/>
                  <a:pt x="214" y="44"/>
                  <a:pt x="208" y="42"/>
                </a:cubicBezTo>
                <a:cubicBezTo>
                  <a:pt x="203" y="41"/>
                  <a:pt x="200" y="37"/>
                  <a:pt x="202" y="32"/>
                </a:cubicBezTo>
                <a:cubicBezTo>
                  <a:pt x="203" y="27"/>
                  <a:pt x="207" y="24"/>
                  <a:pt x="213" y="26"/>
                </a:cubicBezTo>
                <a:cubicBezTo>
                  <a:pt x="236" y="34"/>
                  <a:pt x="260" y="41"/>
                  <a:pt x="283" y="50"/>
                </a:cubicBezTo>
                <a:cubicBezTo>
                  <a:pt x="293" y="55"/>
                  <a:pt x="303" y="63"/>
                  <a:pt x="311" y="71"/>
                </a:cubicBezTo>
                <a:cubicBezTo>
                  <a:pt x="324" y="84"/>
                  <a:pt x="326" y="99"/>
                  <a:pt x="317" y="115"/>
                </a:cubicBezTo>
                <a:cubicBezTo>
                  <a:pt x="308" y="132"/>
                  <a:pt x="293" y="143"/>
                  <a:pt x="276" y="152"/>
                </a:cubicBezTo>
                <a:cubicBezTo>
                  <a:pt x="251" y="165"/>
                  <a:pt x="223" y="171"/>
                  <a:pt x="194" y="174"/>
                </a:cubicBezTo>
                <a:cubicBezTo>
                  <a:pt x="147" y="180"/>
                  <a:pt x="100" y="176"/>
                  <a:pt x="54" y="165"/>
                </a:cubicBezTo>
                <a:cubicBezTo>
                  <a:pt x="45" y="162"/>
                  <a:pt x="37" y="159"/>
                  <a:pt x="29" y="154"/>
                </a:cubicBezTo>
                <a:cubicBezTo>
                  <a:pt x="8" y="143"/>
                  <a:pt x="0" y="122"/>
                  <a:pt x="5" y="100"/>
                </a:cubicBezTo>
                <a:cubicBezTo>
                  <a:pt x="11" y="73"/>
                  <a:pt x="27" y="53"/>
                  <a:pt x="49" y="38"/>
                </a:cubicBezTo>
                <a:cubicBezTo>
                  <a:pt x="79" y="18"/>
                  <a:pt x="113" y="8"/>
                  <a:pt x="149" y="4"/>
                </a:cubicBezTo>
                <a:cubicBezTo>
                  <a:pt x="180" y="0"/>
                  <a:pt x="212" y="2"/>
                  <a:pt x="242" y="10"/>
                </a:cubicBezTo>
                <a:cubicBezTo>
                  <a:pt x="260" y="15"/>
                  <a:pt x="269" y="22"/>
                  <a:pt x="274" y="34"/>
                </a:cubicBezTo>
              </a:path>
            </a:pathLst>
          </a:custGeom>
          <a:solidFill>
            <a:srgbClr val="999999"/>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spTree>
    <p:extLst>
      <p:ext uri="{BB962C8B-B14F-4D97-AF65-F5344CB8AC3E}">
        <p14:creationId xmlns:p14="http://schemas.microsoft.com/office/powerpoint/2010/main" val="1863687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1530350"/>
            <a:ext cx="5712127" cy="1496229"/>
          </a:xfrm>
          <a:prstGeom prst="round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dirty="0">
              <a:solidFill>
                <a:srgbClr val="000000"/>
              </a:solidFill>
            </a:endParaRPr>
          </a:p>
        </p:txBody>
      </p:sp>
      <p:sp>
        <p:nvSpPr>
          <p:cNvPr id="3" name="Title 2"/>
          <p:cNvSpPr>
            <a:spLocks noGrp="1"/>
          </p:cNvSpPr>
          <p:nvPr>
            <p:ph type="title"/>
          </p:nvPr>
        </p:nvSpPr>
        <p:spPr/>
        <p:txBody>
          <a:bodyPr>
            <a:normAutofit fontScale="90000"/>
          </a:bodyPr>
          <a:lstStyle/>
          <a:p>
            <a:r>
              <a:rPr lang="fr-FR" dirty="0"/>
              <a:t>Principaux facteurs de réussite du changement en milieu de travail</a:t>
            </a:r>
            <a:endParaRPr lang="fr-CA" sz="2800" dirty="0">
              <a:latin typeface="Arial" panose="020B0604020202020204" pitchFamily="34" charset="0"/>
            </a:endParaRPr>
          </a:p>
        </p:txBody>
      </p:sp>
      <p:sp>
        <p:nvSpPr>
          <p:cNvPr id="69" name="TextBox 68"/>
          <p:cNvSpPr txBox="1"/>
          <p:nvPr/>
        </p:nvSpPr>
        <p:spPr>
          <a:xfrm>
            <a:off x="2040896" y="3427924"/>
            <a:ext cx="3950252" cy="830997"/>
          </a:xfrm>
          <a:prstGeom prst="rect">
            <a:avLst/>
          </a:prstGeom>
          <a:noFill/>
        </p:spPr>
        <p:txBody>
          <a:bodyPr wrap="square" lIns="0" tIns="0" rIns="0" bIns="0" rtlCol="0" anchor="ctr">
            <a:spAutoFit/>
          </a:bodyPr>
          <a:lstStyle/>
          <a:p>
            <a:pPr>
              <a:defRPr/>
            </a:pPr>
            <a:r>
              <a:rPr lang="fr-CA" dirty="0">
                <a:solidFill>
                  <a:srgbClr val="000000"/>
                </a:solidFill>
                <a:cs typeface="Arial" panose="020B0604020202020204" pitchFamily="34" charset="0"/>
              </a:rPr>
              <a:t>Établir un leadership et une </a:t>
            </a:r>
            <a:r>
              <a:rPr lang="fr-CA" b="1" dirty="0">
                <a:solidFill>
                  <a:srgbClr val="000000"/>
                </a:solidFill>
                <a:cs typeface="Arial" panose="020B0604020202020204" pitchFamily="34" charset="0"/>
              </a:rPr>
              <a:t>gouvernance</a:t>
            </a:r>
            <a:r>
              <a:rPr lang="fr-CA" dirty="0">
                <a:solidFill>
                  <a:srgbClr val="000000"/>
                </a:solidFill>
                <a:cs typeface="Arial" panose="020B0604020202020204" pitchFamily="34" charset="0"/>
              </a:rPr>
              <a:t> pour élaborer et gérer votre stratégie en milieu de travail.</a:t>
            </a:r>
          </a:p>
        </p:txBody>
      </p:sp>
      <p:sp>
        <p:nvSpPr>
          <p:cNvPr id="82" name="TextBox 81"/>
          <p:cNvSpPr txBox="1"/>
          <p:nvPr/>
        </p:nvSpPr>
        <p:spPr>
          <a:xfrm>
            <a:off x="7658703" y="1735753"/>
            <a:ext cx="3990372" cy="1107996"/>
          </a:xfrm>
          <a:prstGeom prst="rect">
            <a:avLst/>
          </a:prstGeom>
          <a:noFill/>
        </p:spPr>
        <p:txBody>
          <a:bodyPr wrap="square" lIns="0" tIns="0" rIns="0" bIns="0" rtlCol="0" anchor="ctr">
            <a:spAutoFit/>
          </a:bodyPr>
          <a:lstStyle/>
          <a:p>
            <a:pPr>
              <a:defRPr/>
            </a:pPr>
            <a:r>
              <a:rPr lang="fr-FR" b="1" dirty="0">
                <a:solidFill>
                  <a:srgbClr val="000000"/>
                </a:solidFill>
                <a:cs typeface="Arial" panose="020B0604020202020204" pitchFamily="34" charset="0"/>
              </a:rPr>
              <a:t>Mobiliser les employés </a:t>
            </a:r>
            <a:r>
              <a:rPr lang="fr-FR" dirty="0">
                <a:solidFill>
                  <a:srgbClr val="000000"/>
                </a:solidFill>
                <a:cs typeface="Arial" panose="020B0604020202020204" pitchFamily="34" charset="0"/>
              </a:rPr>
              <a:t>au moyen d'activités, de consultations et de discussions significatives à tous les niveaux sur les questions les plus importantes. </a:t>
            </a:r>
          </a:p>
        </p:txBody>
      </p:sp>
      <p:grpSp>
        <p:nvGrpSpPr>
          <p:cNvPr id="153" name="Group 152"/>
          <p:cNvGrpSpPr/>
          <p:nvPr/>
        </p:nvGrpSpPr>
        <p:grpSpPr>
          <a:xfrm>
            <a:off x="557768" y="3220549"/>
            <a:ext cx="1261125" cy="1245747"/>
            <a:chOff x="548320" y="1786579"/>
            <a:chExt cx="1261125" cy="1245747"/>
          </a:xfrm>
        </p:grpSpPr>
        <p:grpSp>
          <p:nvGrpSpPr>
            <p:cNvPr id="60" name="Group 59"/>
            <p:cNvGrpSpPr/>
            <p:nvPr/>
          </p:nvGrpSpPr>
          <p:grpSpPr>
            <a:xfrm>
              <a:off x="548320" y="1786579"/>
              <a:ext cx="1261125" cy="1245747"/>
              <a:chOff x="4279221" y="2033354"/>
              <a:chExt cx="1412875" cy="1395646"/>
            </a:xfrm>
          </p:grpSpPr>
          <p:sp>
            <p:nvSpPr>
              <p:cNvPr id="61"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defRPr/>
                </a:pPr>
                <a:endParaRPr lang="en-US" sz="1200" dirty="0">
                  <a:solidFill>
                    <a:srgbClr val="000000"/>
                  </a:solidFill>
                </a:endParaRPr>
              </a:p>
            </p:txBody>
          </p:sp>
          <p:sp>
            <p:nvSpPr>
              <p:cNvPr id="62"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000000"/>
                  </a:solidFill>
                </a:endParaRPr>
              </a:p>
            </p:txBody>
          </p:sp>
        </p:grpSp>
        <p:grpSp>
          <p:nvGrpSpPr>
            <p:cNvPr id="115" name="Group 114"/>
            <p:cNvGrpSpPr/>
            <p:nvPr/>
          </p:nvGrpSpPr>
          <p:grpSpPr>
            <a:xfrm>
              <a:off x="959357" y="2155667"/>
              <a:ext cx="439049" cy="438451"/>
              <a:chOff x="-8470900" y="139700"/>
              <a:chExt cx="5824538" cy="5816600"/>
            </a:xfrm>
          </p:grpSpPr>
          <p:sp>
            <p:nvSpPr>
              <p:cNvPr id="109" name="Rectangle 5"/>
              <p:cNvSpPr>
                <a:spLocks noChangeArrowheads="1"/>
              </p:cNvSpPr>
              <p:nvPr/>
            </p:nvSpPr>
            <p:spPr bwMode="auto">
              <a:xfrm>
                <a:off x="-3921125" y="2368550"/>
                <a:ext cx="581025" cy="24399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110" name="Rectangle 6"/>
              <p:cNvSpPr>
                <a:spLocks noChangeArrowheads="1"/>
              </p:cNvSpPr>
              <p:nvPr/>
            </p:nvSpPr>
            <p:spPr bwMode="auto">
              <a:xfrm>
                <a:off x="-5210175" y="2368550"/>
                <a:ext cx="585788" cy="24399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111" name="Rectangle 7"/>
              <p:cNvSpPr>
                <a:spLocks noChangeArrowheads="1"/>
              </p:cNvSpPr>
              <p:nvPr/>
            </p:nvSpPr>
            <p:spPr bwMode="auto">
              <a:xfrm>
                <a:off x="-6488113" y="2368550"/>
                <a:ext cx="579438" cy="24399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112" name="Rectangle 8"/>
              <p:cNvSpPr>
                <a:spLocks noChangeArrowheads="1"/>
              </p:cNvSpPr>
              <p:nvPr/>
            </p:nvSpPr>
            <p:spPr bwMode="auto">
              <a:xfrm>
                <a:off x="-7777163" y="2368550"/>
                <a:ext cx="579438" cy="24399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113" name="Rectangle 9"/>
              <p:cNvSpPr>
                <a:spLocks noChangeArrowheads="1"/>
              </p:cNvSpPr>
              <p:nvPr/>
            </p:nvSpPr>
            <p:spPr bwMode="auto">
              <a:xfrm>
                <a:off x="-8470900" y="5381625"/>
                <a:ext cx="5824538" cy="574675"/>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114" name="Freeform 10"/>
              <p:cNvSpPr>
                <a:spLocks/>
              </p:cNvSpPr>
              <p:nvPr/>
            </p:nvSpPr>
            <p:spPr bwMode="auto">
              <a:xfrm>
                <a:off x="-8470900" y="139700"/>
                <a:ext cx="5824538" cy="1654175"/>
              </a:xfrm>
              <a:custGeom>
                <a:avLst/>
                <a:gdLst>
                  <a:gd name="T0" fmla="*/ 1125 w 1125"/>
                  <a:gd name="T1" fmla="*/ 320 h 320"/>
                  <a:gd name="T2" fmla="*/ 563 w 1125"/>
                  <a:gd name="T3" fmla="*/ 0 h 320"/>
                  <a:gd name="T4" fmla="*/ 0 w 1125"/>
                  <a:gd name="T5" fmla="*/ 320 h 320"/>
                  <a:gd name="T6" fmla="*/ 1125 w 1125"/>
                  <a:gd name="T7" fmla="*/ 320 h 320"/>
                </a:gdLst>
                <a:ahLst/>
                <a:cxnLst>
                  <a:cxn ang="0">
                    <a:pos x="T0" y="T1"/>
                  </a:cxn>
                  <a:cxn ang="0">
                    <a:pos x="T2" y="T3"/>
                  </a:cxn>
                  <a:cxn ang="0">
                    <a:pos x="T4" y="T5"/>
                  </a:cxn>
                  <a:cxn ang="0">
                    <a:pos x="T6" y="T7"/>
                  </a:cxn>
                </a:cxnLst>
                <a:rect l="0" t="0" r="r" b="b"/>
                <a:pathLst>
                  <a:path w="1125" h="320">
                    <a:moveTo>
                      <a:pt x="1125" y="320"/>
                    </a:moveTo>
                    <a:lnTo>
                      <a:pt x="563" y="0"/>
                    </a:lnTo>
                    <a:lnTo>
                      <a:pt x="0" y="320"/>
                    </a:lnTo>
                    <a:lnTo>
                      <a:pt x="1125" y="32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grpSp>
      </p:grpSp>
      <p:grpSp>
        <p:nvGrpSpPr>
          <p:cNvPr id="156" name="Group 155"/>
          <p:cNvGrpSpPr/>
          <p:nvPr/>
        </p:nvGrpSpPr>
        <p:grpSpPr>
          <a:xfrm>
            <a:off x="6175575" y="1666875"/>
            <a:ext cx="1261125" cy="1245748"/>
            <a:chOff x="6175575" y="1786579"/>
            <a:chExt cx="1261125" cy="1245748"/>
          </a:xfrm>
        </p:grpSpPr>
        <p:grpSp>
          <p:nvGrpSpPr>
            <p:cNvPr id="96" name="Group 95"/>
            <p:cNvGrpSpPr/>
            <p:nvPr/>
          </p:nvGrpSpPr>
          <p:grpSpPr>
            <a:xfrm>
              <a:off x="6175575" y="1786579"/>
              <a:ext cx="1261125" cy="1245748"/>
              <a:chOff x="4279221" y="2033353"/>
              <a:chExt cx="1412875" cy="1395647"/>
            </a:xfrm>
          </p:grpSpPr>
          <p:sp>
            <p:nvSpPr>
              <p:cNvPr id="103"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defRPr/>
                </a:pPr>
                <a:endParaRPr lang="en-US" sz="1400" dirty="0">
                  <a:solidFill>
                    <a:srgbClr val="000000"/>
                  </a:solidFill>
                </a:endParaRPr>
              </a:p>
            </p:txBody>
          </p:sp>
          <p:sp>
            <p:nvSpPr>
              <p:cNvPr id="104" name="Freeform 6"/>
              <p:cNvSpPr>
                <a:spLocks/>
              </p:cNvSpPr>
              <p:nvPr/>
            </p:nvSpPr>
            <p:spPr bwMode="auto">
              <a:xfrm>
                <a:off x="4377646" y="2033353"/>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400" dirty="0">
                  <a:solidFill>
                    <a:srgbClr val="000000"/>
                  </a:solidFill>
                </a:endParaRPr>
              </a:p>
            </p:txBody>
          </p:sp>
        </p:grpSp>
        <p:sp>
          <p:nvSpPr>
            <p:cNvPr id="138" name="Freeform 30"/>
            <p:cNvSpPr>
              <a:spLocks noEditPoints="1"/>
            </p:cNvSpPr>
            <p:nvPr/>
          </p:nvSpPr>
          <p:spPr bwMode="auto">
            <a:xfrm>
              <a:off x="6546482" y="2132453"/>
              <a:ext cx="519310" cy="500336"/>
            </a:xfrm>
            <a:custGeom>
              <a:avLst/>
              <a:gdLst>
                <a:gd name="T0" fmla="*/ 1232 w 1250"/>
                <a:gd name="T1" fmla="*/ 542 h 1206"/>
                <a:gd name="T2" fmla="*/ 910 w 1250"/>
                <a:gd name="T3" fmla="*/ 1103 h 1206"/>
                <a:gd name="T4" fmla="*/ 270 w 1250"/>
                <a:gd name="T5" fmla="*/ 1007 h 1206"/>
                <a:gd name="T6" fmla="*/ 351 w 1250"/>
                <a:gd name="T7" fmla="*/ 920 h 1206"/>
                <a:gd name="T8" fmla="*/ 923 w 1250"/>
                <a:gd name="T9" fmla="*/ 957 h 1206"/>
                <a:gd name="T10" fmla="*/ 1076 w 1250"/>
                <a:gd name="T11" fmla="*/ 405 h 1206"/>
                <a:gd name="T12" fmla="*/ 568 w 1250"/>
                <a:gd name="T13" fmla="*/ 142 h 1206"/>
                <a:gd name="T14" fmla="*/ 206 w 1250"/>
                <a:gd name="T15" fmla="*/ 586 h 1206"/>
                <a:gd name="T16" fmla="*/ 251 w 1250"/>
                <a:gd name="T17" fmla="*/ 586 h 1206"/>
                <a:gd name="T18" fmla="*/ 277 w 1250"/>
                <a:gd name="T19" fmla="*/ 636 h 1206"/>
                <a:gd name="T20" fmla="*/ 171 w 1250"/>
                <a:gd name="T21" fmla="*/ 783 h 1206"/>
                <a:gd name="T22" fmla="*/ 120 w 1250"/>
                <a:gd name="T23" fmla="*/ 783 h 1206"/>
                <a:gd name="T24" fmla="*/ 15 w 1250"/>
                <a:gd name="T25" fmla="*/ 636 h 1206"/>
                <a:gd name="T26" fmla="*/ 41 w 1250"/>
                <a:gd name="T27" fmla="*/ 586 h 1206"/>
                <a:gd name="T28" fmla="*/ 86 w 1250"/>
                <a:gd name="T29" fmla="*/ 586 h 1206"/>
                <a:gd name="T30" fmla="*/ 638 w 1250"/>
                <a:gd name="T31" fmla="*/ 11 h 1206"/>
                <a:gd name="T32" fmla="*/ 1232 w 1250"/>
                <a:gd name="T33" fmla="*/ 542 h 1206"/>
                <a:gd name="T34" fmla="*/ 660 w 1250"/>
                <a:gd name="T35" fmla="*/ 555 h 1206"/>
                <a:gd name="T36" fmla="*/ 757 w 1250"/>
                <a:gd name="T37" fmla="*/ 321 h 1206"/>
                <a:gd name="T38" fmla="*/ 522 w 1250"/>
                <a:gd name="T39" fmla="*/ 418 h 1206"/>
                <a:gd name="T40" fmla="*/ 660 w 1250"/>
                <a:gd name="T41" fmla="*/ 555 h 1206"/>
                <a:gd name="T42" fmla="*/ 417 w 1250"/>
                <a:gd name="T43" fmla="*/ 763 h 1206"/>
                <a:gd name="T44" fmla="*/ 417 w 1250"/>
                <a:gd name="T45" fmla="*/ 806 h 1206"/>
                <a:gd name="T46" fmla="*/ 461 w 1250"/>
                <a:gd name="T47" fmla="*/ 850 h 1206"/>
                <a:gd name="T48" fmla="*/ 859 w 1250"/>
                <a:gd name="T49" fmla="*/ 850 h 1206"/>
                <a:gd name="T50" fmla="*/ 902 w 1250"/>
                <a:gd name="T51" fmla="*/ 806 h 1206"/>
                <a:gd name="T52" fmla="*/ 902 w 1250"/>
                <a:gd name="T53" fmla="*/ 763 h 1206"/>
                <a:gd name="T54" fmla="*/ 770 w 1250"/>
                <a:gd name="T55" fmla="*/ 584 h 1206"/>
                <a:gd name="T56" fmla="*/ 745 w 1250"/>
                <a:gd name="T57" fmla="*/ 592 h 1206"/>
                <a:gd name="T58" fmla="*/ 678 w 1250"/>
                <a:gd name="T59" fmla="*/ 676 h 1206"/>
                <a:gd name="T60" fmla="*/ 642 w 1250"/>
                <a:gd name="T61" fmla="*/ 676 h 1206"/>
                <a:gd name="T62" fmla="*/ 576 w 1250"/>
                <a:gd name="T63" fmla="*/ 592 h 1206"/>
                <a:gd name="T64" fmla="*/ 551 w 1250"/>
                <a:gd name="T65" fmla="*/ 585 h 1206"/>
                <a:gd name="T66" fmla="*/ 417 w 1250"/>
                <a:gd name="T67" fmla="*/ 763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0" h="1206">
                  <a:moveTo>
                    <a:pt x="1232" y="542"/>
                  </a:moveTo>
                  <a:cubicBezTo>
                    <a:pt x="1250" y="777"/>
                    <a:pt x="1122" y="1000"/>
                    <a:pt x="910" y="1103"/>
                  </a:cubicBezTo>
                  <a:cubicBezTo>
                    <a:pt x="697" y="1206"/>
                    <a:pt x="443" y="1168"/>
                    <a:pt x="270" y="1007"/>
                  </a:cubicBezTo>
                  <a:cubicBezTo>
                    <a:pt x="204" y="953"/>
                    <a:pt x="293" y="858"/>
                    <a:pt x="351" y="920"/>
                  </a:cubicBezTo>
                  <a:cubicBezTo>
                    <a:pt x="509" y="1066"/>
                    <a:pt x="747" y="1081"/>
                    <a:pt x="923" y="957"/>
                  </a:cubicBezTo>
                  <a:cubicBezTo>
                    <a:pt x="1098" y="833"/>
                    <a:pt x="1162" y="602"/>
                    <a:pt x="1076" y="405"/>
                  </a:cubicBezTo>
                  <a:cubicBezTo>
                    <a:pt x="990" y="208"/>
                    <a:pt x="778" y="98"/>
                    <a:pt x="568" y="142"/>
                  </a:cubicBezTo>
                  <a:cubicBezTo>
                    <a:pt x="357" y="185"/>
                    <a:pt x="206" y="371"/>
                    <a:pt x="206" y="586"/>
                  </a:cubicBezTo>
                  <a:lnTo>
                    <a:pt x="251" y="586"/>
                  </a:lnTo>
                  <a:cubicBezTo>
                    <a:pt x="277" y="586"/>
                    <a:pt x="292" y="615"/>
                    <a:pt x="277" y="636"/>
                  </a:cubicBezTo>
                  <a:lnTo>
                    <a:pt x="171" y="783"/>
                  </a:lnTo>
                  <a:cubicBezTo>
                    <a:pt x="159" y="801"/>
                    <a:pt x="132" y="801"/>
                    <a:pt x="120" y="783"/>
                  </a:cubicBezTo>
                  <a:lnTo>
                    <a:pt x="15" y="636"/>
                  </a:lnTo>
                  <a:cubicBezTo>
                    <a:pt x="0" y="615"/>
                    <a:pt x="15" y="586"/>
                    <a:pt x="41" y="586"/>
                  </a:cubicBezTo>
                  <a:lnTo>
                    <a:pt x="86" y="586"/>
                  </a:lnTo>
                  <a:cubicBezTo>
                    <a:pt x="85" y="277"/>
                    <a:pt x="329" y="23"/>
                    <a:pt x="638" y="11"/>
                  </a:cubicBezTo>
                  <a:cubicBezTo>
                    <a:pt x="946" y="0"/>
                    <a:pt x="1209" y="234"/>
                    <a:pt x="1232" y="542"/>
                  </a:cubicBezTo>
                  <a:close/>
                  <a:moveTo>
                    <a:pt x="660" y="555"/>
                  </a:moveTo>
                  <a:cubicBezTo>
                    <a:pt x="782" y="555"/>
                    <a:pt x="844" y="407"/>
                    <a:pt x="757" y="321"/>
                  </a:cubicBezTo>
                  <a:cubicBezTo>
                    <a:pt x="671" y="234"/>
                    <a:pt x="522" y="295"/>
                    <a:pt x="522" y="418"/>
                  </a:cubicBezTo>
                  <a:cubicBezTo>
                    <a:pt x="522" y="494"/>
                    <a:pt x="584" y="555"/>
                    <a:pt x="660" y="555"/>
                  </a:cubicBezTo>
                  <a:close/>
                  <a:moveTo>
                    <a:pt x="417" y="763"/>
                  </a:moveTo>
                  <a:lnTo>
                    <a:pt x="417" y="806"/>
                  </a:lnTo>
                  <a:cubicBezTo>
                    <a:pt x="417" y="830"/>
                    <a:pt x="436" y="850"/>
                    <a:pt x="461" y="850"/>
                  </a:cubicBezTo>
                  <a:lnTo>
                    <a:pt x="859" y="850"/>
                  </a:lnTo>
                  <a:cubicBezTo>
                    <a:pt x="883" y="850"/>
                    <a:pt x="902" y="830"/>
                    <a:pt x="902" y="806"/>
                  </a:cubicBezTo>
                  <a:lnTo>
                    <a:pt x="902" y="763"/>
                  </a:lnTo>
                  <a:cubicBezTo>
                    <a:pt x="902" y="681"/>
                    <a:pt x="849" y="608"/>
                    <a:pt x="770" y="584"/>
                  </a:cubicBezTo>
                  <a:cubicBezTo>
                    <a:pt x="761" y="582"/>
                    <a:pt x="751" y="585"/>
                    <a:pt x="745" y="592"/>
                  </a:cubicBezTo>
                  <a:lnTo>
                    <a:pt x="678" y="676"/>
                  </a:lnTo>
                  <a:cubicBezTo>
                    <a:pt x="669" y="687"/>
                    <a:pt x="652" y="687"/>
                    <a:pt x="642" y="676"/>
                  </a:cubicBezTo>
                  <a:lnTo>
                    <a:pt x="576" y="592"/>
                  </a:lnTo>
                  <a:cubicBezTo>
                    <a:pt x="570" y="585"/>
                    <a:pt x="560" y="582"/>
                    <a:pt x="551" y="585"/>
                  </a:cubicBezTo>
                  <a:cubicBezTo>
                    <a:pt x="472" y="608"/>
                    <a:pt x="417" y="680"/>
                    <a:pt x="417" y="76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000" dirty="0">
                <a:solidFill>
                  <a:srgbClr val="000000"/>
                </a:solidFill>
              </a:endParaRPr>
            </a:p>
          </p:txBody>
        </p:sp>
      </p:grpSp>
      <p:sp>
        <p:nvSpPr>
          <p:cNvPr id="70" name="TextBox 69"/>
          <p:cNvSpPr txBox="1"/>
          <p:nvPr/>
        </p:nvSpPr>
        <p:spPr>
          <a:xfrm>
            <a:off x="2034648" y="5013921"/>
            <a:ext cx="3950252" cy="830997"/>
          </a:xfrm>
          <a:prstGeom prst="rect">
            <a:avLst/>
          </a:prstGeom>
          <a:noFill/>
        </p:spPr>
        <p:txBody>
          <a:bodyPr wrap="square" lIns="0" tIns="0" rIns="0" bIns="0" rtlCol="0" anchor="ctr">
            <a:spAutoFit/>
          </a:bodyPr>
          <a:lstStyle/>
          <a:p>
            <a:pPr>
              <a:defRPr/>
            </a:pPr>
            <a:r>
              <a:rPr lang="fr-CA" dirty="0">
                <a:solidFill>
                  <a:srgbClr val="000000"/>
                </a:solidFill>
                <a:cs typeface="Arial" panose="020B0604020202020204" pitchFamily="34" charset="0"/>
              </a:rPr>
              <a:t>Définir clairement une </a:t>
            </a:r>
            <a:r>
              <a:rPr lang="fr-CA" b="1" dirty="0">
                <a:solidFill>
                  <a:srgbClr val="000000"/>
                </a:solidFill>
                <a:cs typeface="Arial" panose="020B0604020202020204" pitchFamily="34" charset="0"/>
              </a:rPr>
              <a:t>vision</a:t>
            </a:r>
            <a:r>
              <a:rPr lang="fr-CA" dirty="0">
                <a:solidFill>
                  <a:srgbClr val="000000"/>
                </a:solidFill>
                <a:cs typeface="Arial" panose="020B0604020202020204" pitchFamily="34" charset="0"/>
              </a:rPr>
              <a:t> pour le milieu de travail qui s’harmonise avec la vision du Milieu de travail GC.</a:t>
            </a:r>
          </a:p>
        </p:txBody>
      </p:sp>
      <p:sp>
        <p:nvSpPr>
          <p:cNvPr id="83" name="TextBox 82"/>
          <p:cNvSpPr txBox="1"/>
          <p:nvPr/>
        </p:nvSpPr>
        <p:spPr>
          <a:xfrm>
            <a:off x="7652455" y="3285495"/>
            <a:ext cx="3990372" cy="1107996"/>
          </a:xfrm>
          <a:prstGeom prst="rect">
            <a:avLst/>
          </a:prstGeom>
          <a:noFill/>
        </p:spPr>
        <p:txBody>
          <a:bodyPr wrap="square" lIns="0" tIns="0" rIns="0" bIns="0" rtlCol="0" anchor="ctr">
            <a:spAutoFit/>
          </a:bodyPr>
          <a:lstStyle/>
          <a:p>
            <a:pPr>
              <a:defRPr/>
            </a:pPr>
            <a:r>
              <a:rPr lang="fr-FR" b="1" dirty="0">
                <a:solidFill>
                  <a:srgbClr val="000000"/>
                </a:solidFill>
                <a:cs typeface="Arial" panose="020B0604020202020204" pitchFamily="34" charset="0"/>
              </a:rPr>
              <a:t>Donner aux gestionnaires et aux superviseurs les moyens </a:t>
            </a:r>
            <a:r>
              <a:rPr lang="fr-FR" dirty="0">
                <a:solidFill>
                  <a:srgbClr val="000000"/>
                </a:solidFill>
                <a:cs typeface="Arial" panose="020B0604020202020204" pitchFamily="34" charset="0"/>
              </a:rPr>
              <a:t>d'appuyer leurs employés tout au long de la période de changement.</a:t>
            </a:r>
            <a:endParaRPr lang="en-CA" dirty="0">
              <a:solidFill>
                <a:srgbClr val="000000"/>
              </a:solidFill>
              <a:cs typeface="Arial" panose="020B0604020202020204" pitchFamily="34" charset="0"/>
            </a:endParaRPr>
          </a:p>
        </p:txBody>
      </p:sp>
      <p:grpSp>
        <p:nvGrpSpPr>
          <p:cNvPr id="154" name="Group 153"/>
          <p:cNvGrpSpPr/>
          <p:nvPr/>
        </p:nvGrpSpPr>
        <p:grpSpPr>
          <a:xfrm>
            <a:off x="551520" y="4806545"/>
            <a:ext cx="1261125" cy="1245747"/>
            <a:chOff x="548320" y="3316238"/>
            <a:chExt cx="1261125" cy="1245747"/>
          </a:xfrm>
        </p:grpSpPr>
        <p:grpSp>
          <p:nvGrpSpPr>
            <p:cNvPr id="63" name="Group 62"/>
            <p:cNvGrpSpPr/>
            <p:nvPr/>
          </p:nvGrpSpPr>
          <p:grpSpPr>
            <a:xfrm>
              <a:off x="548320" y="3316238"/>
              <a:ext cx="1261125" cy="1245747"/>
              <a:chOff x="4279221" y="2033354"/>
              <a:chExt cx="1412875" cy="1395646"/>
            </a:xfrm>
          </p:grpSpPr>
          <p:sp>
            <p:nvSpPr>
              <p:cNvPr id="64"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65"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srgbClr val="000000"/>
                  </a:solidFill>
                </a:endParaRPr>
              </a:p>
            </p:txBody>
          </p:sp>
        </p:grpSp>
        <p:grpSp>
          <p:nvGrpSpPr>
            <p:cNvPr id="125" name="Group 124"/>
            <p:cNvGrpSpPr/>
            <p:nvPr/>
          </p:nvGrpSpPr>
          <p:grpSpPr>
            <a:xfrm>
              <a:off x="927796" y="3652401"/>
              <a:ext cx="554703" cy="553839"/>
              <a:chOff x="-2776538" y="1096963"/>
              <a:chExt cx="3060701" cy="3055938"/>
            </a:xfrm>
          </p:grpSpPr>
          <p:sp>
            <p:nvSpPr>
              <p:cNvPr id="119" name="Freeform 14"/>
              <p:cNvSpPr>
                <a:spLocks/>
              </p:cNvSpPr>
              <p:nvPr/>
            </p:nvSpPr>
            <p:spPr bwMode="auto">
              <a:xfrm>
                <a:off x="-608013" y="3267076"/>
                <a:ext cx="885825" cy="885825"/>
              </a:xfrm>
              <a:custGeom>
                <a:avLst/>
                <a:gdLst>
                  <a:gd name="T0" fmla="*/ 146 w 171"/>
                  <a:gd name="T1" fmla="*/ 0 h 171"/>
                  <a:gd name="T2" fmla="*/ 121 w 171"/>
                  <a:gd name="T3" fmla="*/ 25 h 171"/>
                  <a:gd name="T4" fmla="*/ 121 w 171"/>
                  <a:gd name="T5" fmla="*/ 121 h 171"/>
                  <a:gd name="T6" fmla="*/ 25 w 171"/>
                  <a:gd name="T7" fmla="*/ 121 h 171"/>
                  <a:gd name="T8" fmla="*/ 0 w 171"/>
                  <a:gd name="T9" fmla="*/ 146 h 171"/>
                  <a:gd name="T10" fmla="*/ 25 w 171"/>
                  <a:gd name="T11" fmla="*/ 171 h 171"/>
                  <a:gd name="T12" fmla="*/ 145 w 171"/>
                  <a:gd name="T13" fmla="*/ 171 h 171"/>
                  <a:gd name="T14" fmla="*/ 170 w 171"/>
                  <a:gd name="T15" fmla="*/ 146 h 171"/>
                  <a:gd name="T16" fmla="*/ 170 w 171"/>
                  <a:gd name="T17" fmla="*/ 26 h 171"/>
                  <a:gd name="T18" fmla="*/ 146 w 171"/>
                  <a:gd name="T19"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1">
                    <a:moveTo>
                      <a:pt x="146" y="0"/>
                    </a:moveTo>
                    <a:cubicBezTo>
                      <a:pt x="132" y="0"/>
                      <a:pt x="121" y="11"/>
                      <a:pt x="121" y="25"/>
                    </a:cubicBezTo>
                    <a:lnTo>
                      <a:pt x="121" y="121"/>
                    </a:lnTo>
                    <a:lnTo>
                      <a:pt x="25" y="121"/>
                    </a:lnTo>
                    <a:cubicBezTo>
                      <a:pt x="11" y="121"/>
                      <a:pt x="0" y="132"/>
                      <a:pt x="0" y="146"/>
                    </a:cubicBezTo>
                    <a:cubicBezTo>
                      <a:pt x="0" y="160"/>
                      <a:pt x="11" y="171"/>
                      <a:pt x="25" y="171"/>
                    </a:cubicBezTo>
                    <a:lnTo>
                      <a:pt x="145" y="171"/>
                    </a:lnTo>
                    <a:cubicBezTo>
                      <a:pt x="158" y="171"/>
                      <a:pt x="170" y="160"/>
                      <a:pt x="170" y="146"/>
                    </a:cubicBezTo>
                    <a:lnTo>
                      <a:pt x="170" y="26"/>
                    </a:lnTo>
                    <a:cubicBezTo>
                      <a:pt x="171" y="11"/>
                      <a:pt x="160" y="0"/>
                      <a:pt x="146"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20" name="Freeform 15"/>
              <p:cNvSpPr>
                <a:spLocks/>
              </p:cNvSpPr>
              <p:nvPr/>
            </p:nvSpPr>
            <p:spPr bwMode="auto">
              <a:xfrm>
                <a:off x="-2776538" y="3267076"/>
                <a:ext cx="881063" cy="879475"/>
              </a:xfrm>
              <a:custGeom>
                <a:avLst/>
                <a:gdLst>
                  <a:gd name="T0" fmla="*/ 146 w 170"/>
                  <a:gd name="T1" fmla="*/ 121 h 170"/>
                  <a:gd name="T2" fmla="*/ 50 w 170"/>
                  <a:gd name="T3" fmla="*/ 121 h 170"/>
                  <a:gd name="T4" fmla="*/ 50 w 170"/>
                  <a:gd name="T5" fmla="*/ 25 h 170"/>
                  <a:gd name="T6" fmla="*/ 25 w 170"/>
                  <a:gd name="T7" fmla="*/ 0 h 170"/>
                  <a:gd name="T8" fmla="*/ 0 w 170"/>
                  <a:gd name="T9" fmla="*/ 25 h 170"/>
                  <a:gd name="T10" fmla="*/ 0 w 170"/>
                  <a:gd name="T11" fmla="*/ 145 h 170"/>
                  <a:gd name="T12" fmla="*/ 25 w 170"/>
                  <a:gd name="T13" fmla="*/ 170 h 170"/>
                  <a:gd name="T14" fmla="*/ 145 w 170"/>
                  <a:gd name="T15" fmla="*/ 170 h 170"/>
                  <a:gd name="T16" fmla="*/ 170 w 170"/>
                  <a:gd name="T17" fmla="*/ 145 h 170"/>
                  <a:gd name="T18" fmla="*/ 146 w 170"/>
                  <a:gd name="T19" fmla="*/ 12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70">
                    <a:moveTo>
                      <a:pt x="146" y="121"/>
                    </a:moveTo>
                    <a:lnTo>
                      <a:pt x="50" y="121"/>
                    </a:lnTo>
                    <a:lnTo>
                      <a:pt x="50" y="25"/>
                    </a:lnTo>
                    <a:cubicBezTo>
                      <a:pt x="50" y="11"/>
                      <a:pt x="39" y="0"/>
                      <a:pt x="25" y="0"/>
                    </a:cubicBezTo>
                    <a:cubicBezTo>
                      <a:pt x="11" y="0"/>
                      <a:pt x="0" y="11"/>
                      <a:pt x="0" y="25"/>
                    </a:cubicBezTo>
                    <a:lnTo>
                      <a:pt x="0" y="145"/>
                    </a:lnTo>
                    <a:cubicBezTo>
                      <a:pt x="0" y="159"/>
                      <a:pt x="11" y="170"/>
                      <a:pt x="25" y="170"/>
                    </a:cubicBezTo>
                    <a:lnTo>
                      <a:pt x="145" y="170"/>
                    </a:lnTo>
                    <a:cubicBezTo>
                      <a:pt x="159" y="170"/>
                      <a:pt x="170" y="159"/>
                      <a:pt x="170" y="145"/>
                    </a:cubicBezTo>
                    <a:cubicBezTo>
                      <a:pt x="170" y="131"/>
                      <a:pt x="160" y="121"/>
                      <a:pt x="146" y="12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21" name="Freeform 16"/>
              <p:cNvSpPr>
                <a:spLocks/>
              </p:cNvSpPr>
              <p:nvPr/>
            </p:nvSpPr>
            <p:spPr bwMode="auto">
              <a:xfrm>
                <a:off x="-2771775" y="1096963"/>
                <a:ext cx="892175" cy="885825"/>
              </a:xfrm>
              <a:custGeom>
                <a:avLst/>
                <a:gdLst>
                  <a:gd name="T0" fmla="*/ 25 w 172"/>
                  <a:gd name="T1" fmla="*/ 171 h 171"/>
                  <a:gd name="T2" fmla="*/ 50 w 172"/>
                  <a:gd name="T3" fmla="*/ 146 h 171"/>
                  <a:gd name="T4" fmla="*/ 50 w 172"/>
                  <a:gd name="T5" fmla="*/ 50 h 171"/>
                  <a:gd name="T6" fmla="*/ 147 w 172"/>
                  <a:gd name="T7" fmla="*/ 50 h 171"/>
                  <a:gd name="T8" fmla="*/ 172 w 172"/>
                  <a:gd name="T9" fmla="*/ 25 h 171"/>
                  <a:gd name="T10" fmla="*/ 147 w 172"/>
                  <a:gd name="T11" fmla="*/ 0 h 171"/>
                  <a:gd name="T12" fmla="*/ 25 w 172"/>
                  <a:gd name="T13" fmla="*/ 0 h 171"/>
                  <a:gd name="T14" fmla="*/ 0 w 172"/>
                  <a:gd name="T15" fmla="*/ 25 h 171"/>
                  <a:gd name="T16" fmla="*/ 0 w 172"/>
                  <a:gd name="T17" fmla="*/ 145 h 171"/>
                  <a:gd name="T18" fmla="*/ 25 w 172"/>
                  <a:gd name="T1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71">
                    <a:moveTo>
                      <a:pt x="25" y="171"/>
                    </a:moveTo>
                    <a:cubicBezTo>
                      <a:pt x="39" y="171"/>
                      <a:pt x="50" y="160"/>
                      <a:pt x="50" y="146"/>
                    </a:cubicBezTo>
                    <a:lnTo>
                      <a:pt x="50" y="50"/>
                    </a:lnTo>
                    <a:lnTo>
                      <a:pt x="147" y="50"/>
                    </a:lnTo>
                    <a:cubicBezTo>
                      <a:pt x="160" y="50"/>
                      <a:pt x="172" y="39"/>
                      <a:pt x="172" y="25"/>
                    </a:cubicBezTo>
                    <a:cubicBezTo>
                      <a:pt x="172" y="11"/>
                      <a:pt x="160" y="0"/>
                      <a:pt x="147" y="0"/>
                    </a:cubicBezTo>
                    <a:lnTo>
                      <a:pt x="25" y="0"/>
                    </a:lnTo>
                    <a:cubicBezTo>
                      <a:pt x="11" y="0"/>
                      <a:pt x="0" y="11"/>
                      <a:pt x="0" y="25"/>
                    </a:cubicBezTo>
                    <a:lnTo>
                      <a:pt x="0" y="145"/>
                    </a:lnTo>
                    <a:cubicBezTo>
                      <a:pt x="0" y="160"/>
                      <a:pt x="11" y="171"/>
                      <a:pt x="25" y="17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22" name="Freeform 17"/>
              <p:cNvSpPr>
                <a:spLocks/>
              </p:cNvSpPr>
              <p:nvPr/>
            </p:nvSpPr>
            <p:spPr bwMode="auto">
              <a:xfrm>
                <a:off x="-603250" y="1101726"/>
                <a:ext cx="887413" cy="890588"/>
              </a:xfrm>
              <a:custGeom>
                <a:avLst/>
                <a:gdLst>
                  <a:gd name="T0" fmla="*/ 145 w 171"/>
                  <a:gd name="T1" fmla="*/ 0 h 172"/>
                  <a:gd name="T2" fmla="*/ 25 w 171"/>
                  <a:gd name="T3" fmla="*/ 0 h 172"/>
                  <a:gd name="T4" fmla="*/ 0 w 171"/>
                  <a:gd name="T5" fmla="*/ 25 h 172"/>
                  <a:gd name="T6" fmla="*/ 25 w 171"/>
                  <a:gd name="T7" fmla="*/ 50 h 172"/>
                  <a:gd name="T8" fmla="*/ 121 w 171"/>
                  <a:gd name="T9" fmla="*/ 50 h 172"/>
                  <a:gd name="T10" fmla="*/ 121 w 171"/>
                  <a:gd name="T11" fmla="*/ 147 h 172"/>
                  <a:gd name="T12" fmla="*/ 146 w 171"/>
                  <a:gd name="T13" fmla="*/ 172 h 172"/>
                  <a:gd name="T14" fmla="*/ 171 w 171"/>
                  <a:gd name="T15" fmla="*/ 147 h 172"/>
                  <a:gd name="T16" fmla="*/ 171 w 171"/>
                  <a:gd name="T17" fmla="*/ 25 h 172"/>
                  <a:gd name="T18" fmla="*/ 145 w 171"/>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2">
                    <a:moveTo>
                      <a:pt x="145" y="0"/>
                    </a:moveTo>
                    <a:lnTo>
                      <a:pt x="25" y="0"/>
                    </a:lnTo>
                    <a:cubicBezTo>
                      <a:pt x="11" y="0"/>
                      <a:pt x="0" y="11"/>
                      <a:pt x="0" y="25"/>
                    </a:cubicBezTo>
                    <a:cubicBezTo>
                      <a:pt x="0" y="39"/>
                      <a:pt x="11" y="50"/>
                      <a:pt x="25" y="50"/>
                    </a:cubicBezTo>
                    <a:lnTo>
                      <a:pt x="121" y="50"/>
                    </a:lnTo>
                    <a:lnTo>
                      <a:pt x="121" y="147"/>
                    </a:lnTo>
                    <a:cubicBezTo>
                      <a:pt x="121" y="160"/>
                      <a:pt x="132" y="172"/>
                      <a:pt x="146" y="172"/>
                    </a:cubicBezTo>
                    <a:cubicBezTo>
                      <a:pt x="160" y="172"/>
                      <a:pt x="171" y="160"/>
                      <a:pt x="171" y="147"/>
                    </a:cubicBezTo>
                    <a:lnTo>
                      <a:pt x="171" y="25"/>
                    </a:lnTo>
                    <a:cubicBezTo>
                      <a:pt x="170" y="11"/>
                      <a:pt x="159" y="0"/>
                      <a:pt x="14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23" name="Oval 18"/>
              <p:cNvSpPr>
                <a:spLocks noChangeArrowheads="1"/>
              </p:cNvSpPr>
              <p:nvPr/>
            </p:nvSpPr>
            <p:spPr bwMode="auto">
              <a:xfrm>
                <a:off x="-1511300" y="2360613"/>
                <a:ext cx="528638" cy="528638"/>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24" name="Freeform 19"/>
              <p:cNvSpPr>
                <a:spLocks noEditPoints="1"/>
              </p:cNvSpPr>
              <p:nvPr/>
            </p:nvSpPr>
            <p:spPr bwMode="auto">
              <a:xfrm>
                <a:off x="-2620963" y="2019301"/>
                <a:ext cx="2749550" cy="1216025"/>
              </a:xfrm>
              <a:custGeom>
                <a:avLst/>
                <a:gdLst>
                  <a:gd name="T0" fmla="*/ 530 w 530"/>
                  <a:gd name="T1" fmla="*/ 117 h 235"/>
                  <a:gd name="T2" fmla="*/ 523 w 530"/>
                  <a:gd name="T3" fmla="*/ 100 h 235"/>
                  <a:gd name="T4" fmla="*/ 265 w 530"/>
                  <a:gd name="T5" fmla="*/ 0 h 235"/>
                  <a:gd name="T6" fmla="*/ 7 w 530"/>
                  <a:gd name="T7" fmla="*/ 100 h 235"/>
                  <a:gd name="T8" fmla="*/ 0 w 530"/>
                  <a:gd name="T9" fmla="*/ 117 h 235"/>
                  <a:gd name="T10" fmla="*/ 7 w 530"/>
                  <a:gd name="T11" fmla="*/ 135 h 235"/>
                  <a:gd name="T12" fmla="*/ 265 w 530"/>
                  <a:gd name="T13" fmla="*/ 235 h 235"/>
                  <a:gd name="T14" fmla="*/ 523 w 530"/>
                  <a:gd name="T15" fmla="*/ 135 h 235"/>
                  <a:gd name="T16" fmla="*/ 530 w 530"/>
                  <a:gd name="T17" fmla="*/ 117 h 235"/>
                  <a:gd name="T18" fmla="*/ 265 w 530"/>
                  <a:gd name="T19" fmla="*/ 217 h 235"/>
                  <a:gd name="T20" fmla="*/ 165 w 530"/>
                  <a:gd name="T21" fmla="*/ 117 h 235"/>
                  <a:gd name="T22" fmla="*/ 265 w 530"/>
                  <a:gd name="T23" fmla="*/ 17 h 235"/>
                  <a:gd name="T24" fmla="*/ 365 w 530"/>
                  <a:gd name="T25" fmla="*/ 117 h 235"/>
                  <a:gd name="T26" fmla="*/ 265 w 530"/>
                  <a:gd name="T27" fmla="*/ 21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0" h="235">
                    <a:moveTo>
                      <a:pt x="530" y="117"/>
                    </a:moveTo>
                    <a:cubicBezTo>
                      <a:pt x="530" y="111"/>
                      <a:pt x="528" y="103"/>
                      <a:pt x="523" y="100"/>
                    </a:cubicBezTo>
                    <a:cubicBezTo>
                      <a:pt x="454" y="36"/>
                      <a:pt x="363" y="0"/>
                      <a:pt x="265" y="0"/>
                    </a:cubicBezTo>
                    <a:cubicBezTo>
                      <a:pt x="168" y="0"/>
                      <a:pt x="76" y="35"/>
                      <a:pt x="7" y="100"/>
                    </a:cubicBezTo>
                    <a:cubicBezTo>
                      <a:pt x="2" y="103"/>
                      <a:pt x="0" y="111"/>
                      <a:pt x="0" y="117"/>
                    </a:cubicBezTo>
                    <a:cubicBezTo>
                      <a:pt x="0" y="123"/>
                      <a:pt x="2" y="131"/>
                      <a:pt x="7" y="135"/>
                    </a:cubicBezTo>
                    <a:cubicBezTo>
                      <a:pt x="76" y="198"/>
                      <a:pt x="168" y="235"/>
                      <a:pt x="265" y="235"/>
                    </a:cubicBezTo>
                    <a:cubicBezTo>
                      <a:pt x="363" y="235"/>
                      <a:pt x="454" y="200"/>
                      <a:pt x="523" y="135"/>
                    </a:cubicBezTo>
                    <a:cubicBezTo>
                      <a:pt x="528" y="131"/>
                      <a:pt x="530" y="123"/>
                      <a:pt x="530" y="117"/>
                    </a:cubicBezTo>
                    <a:close/>
                    <a:moveTo>
                      <a:pt x="265" y="217"/>
                    </a:moveTo>
                    <a:cubicBezTo>
                      <a:pt x="210" y="217"/>
                      <a:pt x="165" y="172"/>
                      <a:pt x="165" y="117"/>
                    </a:cubicBezTo>
                    <a:cubicBezTo>
                      <a:pt x="165" y="62"/>
                      <a:pt x="210" y="17"/>
                      <a:pt x="265" y="17"/>
                    </a:cubicBezTo>
                    <a:cubicBezTo>
                      <a:pt x="320" y="17"/>
                      <a:pt x="365" y="62"/>
                      <a:pt x="365" y="117"/>
                    </a:cubicBezTo>
                    <a:cubicBezTo>
                      <a:pt x="365" y="172"/>
                      <a:pt x="320" y="217"/>
                      <a:pt x="265" y="21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grpSp>
      </p:grpSp>
      <p:grpSp>
        <p:nvGrpSpPr>
          <p:cNvPr id="157" name="Group 156"/>
          <p:cNvGrpSpPr/>
          <p:nvPr/>
        </p:nvGrpSpPr>
        <p:grpSpPr>
          <a:xfrm>
            <a:off x="6169327" y="3216618"/>
            <a:ext cx="1261125" cy="1245747"/>
            <a:chOff x="6175575" y="3322764"/>
            <a:chExt cx="1261125" cy="1245747"/>
          </a:xfrm>
        </p:grpSpPr>
        <p:grpSp>
          <p:nvGrpSpPr>
            <p:cNvPr id="97" name="Group 96"/>
            <p:cNvGrpSpPr/>
            <p:nvPr/>
          </p:nvGrpSpPr>
          <p:grpSpPr>
            <a:xfrm>
              <a:off x="6175575" y="3322764"/>
              <a:ext cx="1261125" cy="1245747"/>
              <a:chOff x="4279221" y="2033354"/>
              <a:chExt cx="1412875" cy="1395646"/>
            </a:xfrm>
          </p:grpSpPr>
          <p:sp>
            <p:nvSpPr>
              <p:cNvPr id="101"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defRPr/>
                </a:pPr>
                <a:endParaRPr lang="en-US" sz="2000" dirty="0">
                  <a:solidFill>
                    <a:srgbClr val="000000"/>
                  </a:solidFill>
                </a:endParaRPr>
              </a:p>
            </p:txBody>
          </p:sp>
          <p:sp>
            <p:nvSpPr>
              <p:cNvPr id="102"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2000" dirty="0">
                  <a:solidFill>
                    <a:srgbClr val="000000"/>
                  </a:solidFill>
                </a:endParaRPr>
              </a:p>
            </p:txBody>
          </p:sp>
        </p:grpSp>
        <p:grpSp>
          <p:nvGrpSpPr>
            <p:cNvPr id="145" name="Group 144"/>
            <p:cNvGrpSpPr/>
            <p:nvPr/>
          </p:nvGrpSpPr>
          <p:grpSpPr>
            <a:xfrm>
              <a:off x="6521082" y="3646016"/>
              <a:ext cx="638444" cy="555339"/>
              <a:chOff x="-4116388" y="762000"/>
              <a:chExt cx="4146550" cy="3606801"/>
            </a:xfrm>
          </p:grpSpPr>
          <p:sp>
            <p:nvSpPr>
              <p:cNvPr id="142" name="Freeform 34"/>
              <p:cNvSpPr>
                <a:spLocks noEditPoints="1"/>
              </p:cNvSpPr>
              <p:nvPr/>
            </p:nvSpPr>
            <p:spPr bwMode="auto">
              <a:xfrm>
                <a:off x="-2043113" y="2303463"/>
                <a:ext cx="2073275" cy="2065338"/>
              </a:xfrm>
              <a:custGeom>
                <a:avLst/>
                <a:gdLst>
                  <a:gd name="T0" fmla="*/ 389 w 400"/>
                  <a:gd name="T1" fmla="*/ 158 h 399"/>
                  <a:gd name="T2" fmla="*/ 360 w 400"/>
                  <a:gd name="T3" fmla="*/ 157 h 399"/>
                  <a:gd name="T4" fmla="*/ 343 w 400"/>
                  <a:gd name="T5" fmla="*/ 116 h 399"/>
                  <a:gd name="T6" fmla="*/ 363 w 400"/>
                  <a:gd name="T7" fmla="*/ 95 h 399"/>
                  <a:gd name="T8" fmla="*/ 363 w 400"/>
                  <a:gd name="T9" fmla="*/ 78 h 399"/>
                  <a:gd name="T10" fmla="*/ 321 w 400"/>
                  <a:gd name="T11" fmla="*/ 37 h 399"/>
                  <a:gd name="T12" fmla="*/ 321 w 400"/>
                  <a:gd name="T13" fmla="*/ 37 h 399"/>
                  <a:gd name="T14" fmla="*/ 310 w 400"/>
                  <a:gd name="T15" fmla="*/ 35 h 399"/>
                  <a:gd name="T16" fmla="*/ 304 w 400"/>
                  <a:gd name="T17" fmla="*/ 38 h 399"/>
                  <a:gd name="T18" fmla="*/ 284 w 400"/>
                  <a:gd name="T19" fmla="*/ 57 h 399"/>
                  <a:gd name="T20" fmla="*/ 243 w 400"/>
                  <a:gd name="T21" fmla="*/ 40 h 399"/>
                  <a:gd name="T22" fmla="*/ 241 w 400"/>
                  <a:gd name="T23" fmla="*/ 11 h 399"/>
                  <a:gd name="T24" fmla="*/ 230 w 400"/>
                  <a:gd name="T25" fmla="*/ 0 h 399"/>
                  <a:gd name="T26" fmla="*/ 171 w 400"/>
                  <a:gd name="T27" fmla="*/ 0 h 399"/>
                  <a:gd name="T28" fmla="*/ 160 w 400"/>
                  <a:gd name="T29" fmla="*/ 11 h 399"/>
                  <a:gd name="T30" fmla="*/ 159 w 400"/>
                  <a:gd name="T31" fmla="*/ 40 h 399"/>
                  <a:gd name="T32" fmla="*/ 118 w 400"/>
                  <a:gd name="T33" fmla="*/ 57 h 399"/>
                  <a:gd name="T34" fmla="*/ 96 w 400"/>
                  <a:gd name="T35" fmla="*/ 37 h 399"/>
                  <a:gd name="T36" fmla="*/ 80 w 400"/>
                  <a:gd name="T37" fmla="*/ 37 h 399"/>
                  <a:gd name="T38" fmla="*/ 38 w 400"/>
                  <a:gd name="T39" fmla="*/ 78 h 399"/>
                  <a:gd name="T40" fmla="*/ 38 w 400"/>
                  <a:gd name="T41" fmla="*/ 95 h 399"/>
                  <a:gd name="T42" fmla="*/ 58 w 400"/>
                  <a:gd name="T43" fmla="*/ 116 h 399"/>
                  <a:gd name="T44" fmla="*/ 40 w 400"/>
                  <a:gd name="T45" fmla="*/ 157 h 399"/>
                  <a:gd name="T46" fmla="*/ 11 w 400"/>
                  <a:gd name="T47" fmla="*/ 158 h 399"/>
                  <a:gd name="T48" fmla="*/ 0 w 400"/>
                  <a:gd name="T49" fmla="*/ 170 h 399"/>
                  <a:gd name="T50" fmla="*/ 0 w 400"/>
                  <a:gd name="T51" fmla="*/ 228 h 399"/>
                  <a:gd name="T52" fmla="*/ 11 w 400"/>
                  <a:gd name="T53" fmla="*/ 240 h 399"/>
                  <a:gd name="T54" fmla="*/ 40 w 400"/>
                  <a:gd name="T55" fmla="*/ 241 h 399"/>
                  <a:gd name="T56" fmla="*/ 57 w 400"/>
                  <a:gd name="T57" fmla="*/ 282 h 399"/>
                  <a:gd name="T58" fmla="*/ 38 w 400"/>
                  <a:gd name="T59" fmla="*/ 305 h 399"/>
                  <a:gd name="T60" fmla="*/ 38 w 400"/>
                  <a:gd name="T61" fmla="*/ 321 h 399"/>
                  <a:gd name="T62" fmla="*/ 79 w 400"/>
                  <a:gd name="T63" fmla="*/ 362 h 399"/>
                  <a:gd name="T64" fmla="*/ 95 w 400"/>
                  <a:gd name="T65" fmla="*/ 362 h 399"/>
                  <a:gd name="T66" fmla="*/ 116 w 400"/>
                  <a:gd name="T67" fmla="*/ 342 h 399"/>
                  <a:gd name="T68" fmla="*/ 157 w 400"/>
                  <a:gd name="T69" fmla="*/ 359 h 399"/>
                  <a:gd name="T70" fmla="*/ 159 w 400"/>
                  <a:gd name="T71" fmla="*/ 388 h 399"/>
                  <a:gd name="T72" fmla="*/ 170 w 400"/>
                  <a:gd name="T73" fmla="*/ 399 h 399"/>
                  <a:gd name="T74" fmla="*/ 229 w 400"/>
                  <a:gd name="T75" fmla="*/ 399 h 399"/>
                  <a:gd name="T76" fmla="*/ 240 w 400"/>
                  <a:gd name="T77" fmla="*/ 388 h 399"/>
                  <a:gd name="T78" fmla="*/ 241 w 400"/>
                  <a:gd name="T79" fmla="*/ 359 h 399"/>
                  <a:gd name="T80" fmla="*/ 282 w 400"/>
                  <a:gd name="T81" fmla="*/ 342 h 399"/>
                  <a:gd name="T82" fmla="*/ 304 w 400"/>
                  <a:gd name="T83" fmla="*/ 362 h 399"/>
                  <a:gd name="T84" fmla="*/ 320 w 400"/>
                  <a:gd name="T85" fmla="*/ 362 h 399"/>
                  <a:gd name="T86" fmla="*/ 361 w 400"/>
                  <a:gd name="T87" fmla="*/ 321 h 399"/>
                  <a:gd name="T88" fmla="*/ 361 w 400"/>
                  <a:gd name="T89" fmla="*/ 305 h 399"/>
                  <a:gd name="T90" fmla="*/ 341 w 400"/>
                  <a:gd name="T91" fmla="*/ 283 h 399"/>
                  <a:gd name="T92" fmla="*/ 359 w 400"/>
                  <a:gd name="T93" fmla="*/ 242 h 399"/>
                  <a:gd name="T94" fmla="*/ 388 w 400"/>
                  <a:gd name="T95" fmla="*/ 241 h 399"/>
                  <a:gd name="T96" fmla="*/ 399 w 400"/>
                  <a:gd name="T97" fmla="*/ 230 h 399"/>
                  <a:gd name="T98" fmla="*/ 399 w 400"/>
                  <a:gd name="T99" fmla="*/ 171 h 399"/>
                  <a:gd name="T100" fmla="*/ 389 w 400"/>
                  <a:gd name="T101" fmla="*/ 158 h 399"/>
                  <a:gd name="T102" fmla="*/ 201 w 400"/>
                  <a:gd name="T103" fmla="*/ 272 h 399"/>
                  <a:gd name="T104" fmla="*/ 129 w 400"/>
                  <a:gd name="T105" fmla="*/ 200 h 399"/>
                  <a:gd name="T106" fmla="*/ 200 w 400"/>
                  <a:gd name="T107" fmla="*/ 128 h 399"/>
                  <a:gd name="T108" fmla="*/ 273 w 400"/>
                  <a:gd name="T109" fmla="*/ 200 h 399"/>
                  <a:gd name="T110" fmla="*/ 201 w 400"/>
                  <a:gd name="T111" fmla="*/ 27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399">
                    <a:moveTo>
                      <a:pt x="389" y="158"/>
                    </a:moveTo>
                    <a:lnTo>
                      <a:pt x="360" y="157"/>
                    </a:lnTo>
                    <a:cubicBezTo>
                      <a:pt x="356" y="142"/>
                      <a:pt x="350" y="128"/>
                      <a:pt x="343" y="116"/>
                    </a:cubicBezTo>
                    <a:lnTo>
                      <a:pt x="363" y="95"/>
                    </a:lnTo>
                    <a:cubicBezTo>
                      <a:pt x="366" y="90"/>
                      <a:pt x="366" y="83"/>
                      <a:pt x="363" y="78"/>
                    </a:cubicBezTo>
                    <a:lnTo>
                      <a:pt x="321" y="37"/>
                    </a:lnTo>
                    <a:lnTo>
                      <a:pt x="321" y="37"/>
                    </a:lnTo>
                    <a:cubicBezTo>
                      <a:pt x="319" y="35"/>
                      <a:pt x="314" y="33"/>
                      <a:pt x="310" y="35"/>
                    </a:cubicBezTo>
                    <a:cubicBezTo>
                      <a:pt x="308" y="35"/>
                      <a:pt x="306" y="37"/>
                      <a:pt x="304" y="38"/>
                    </a:cubicBezTo>
                    <a:lnTo>
                      <a:pt x="284" y="57"/>
                    </a:lnTo>
                    <a:cubicBezTo>
                      <a:pt x="271" y="49"/>
                      <a:pt x="258" y="43"/>
                      <a:pt x="243" y="40"/>
                    </a:cubicBezTo>
                    <a:lnTo>
                      <a:pt x="241" y="11"/>
                    </a:lnTo>
                    <a:cubicBezTo>
                      <a:pt x="241" y="5"/>
                      <a:pt x="236" y="0"/>
                      <a:pt x="230" y="0"/>
                    </a:cubicBezTo>
                    <a:lnTo>
                      <a:pt x="171" y="0"/>
                    </a:lnTo>
                    <a:cubicBezTo>
                      <a:pt x="165" y="0"/>
                      <a:pt x="160" y="5"/>
                      <a:pt x="160" y="11"/>
                    </a:cubicBezTo>
                    <a:lnTo>
                      <a:pt x="159" y="40"/>
                    </a:lnTo>
                    <a:cubicBezTo>
                      <a:pt x="144" y="43"/>
                      <a:pt x="130" y="49"/>
                      <a:pt x="118" y="57"/>
                    </a:cubicBezTo>
                    <a:lnTo>
                      <a:pt x="96" y="37"/>
                    </a:lnTo>
                    <a:cubicBezTo>
                      <a:pt x="91" y="33"/>
                      <a:pt x="85" y="33"/>
                      <a:pt x="80" y="37"/>
                    </a:cubicBezTo>
                    <a:lnTo>
                      <a:pt x="38" y="78"/>
                    </a:lnTo>
                    <a:cubicBezTo>
                      <a:pt x="33" y="83"/>
                      <a:pt x="33" y="90"/>
                      <a:pt x="38" y="95"/>
                    </a:cubicBezTo>
                    <a:lnTo>
                      <a:pt x="58" y="116"/>
                    </a:lnTo>
                    <a:cubicBezTo>
                      <a:pt x="50" y="128"/>
                      <a:pt x="44" y="142"/>
                      <a:pt x="40" y="157"/>
                    </a:cubicBezTo>
                    <a:lnTo>
                      <a:pt x="11" y="158"/>
                    </a:lnTo>
                    <a:cubicBezTo>
                      <a:pt x="5" y="158"/>
                      <a:pt x="0" y="163"/>
                      <a:pt x="0" y="170"/>
                    </a:cubicBezTo>
                    <a:lnTo>
                      <a:pt x="0" y="228"/>
                    </a:lnTo>
                    <a:cubicBezTo>
                      <a:pt x="0" y="235"/>
                      <a:pt x="5" y="240"/>
                      <a:pt x="11" y="240"/>
                    </a:cubicBezTo>
                    <a:lnTo>
                      <a:pt x="40" y="241"/>
                    </a:lnTo>
                    <a:cubicBezTo>
                      <a:pt x="44" y="256"/>
                      <a:pt x="50" y="270"/>
                      <a:pt x="57" y="282"/>
                    </a:cubicBezTo>
                    <a:lnTo>
                      <a:pt x="38" y="305"/>
                    </a:lnTo>
                    <a:cubicBezTo>
                      <a:pt x="34" y="309"/>
                      <a:pt x="34" y="316"/>
                      <a:pt x="38" y="321"/>
                    </a:cubicBezTo>
                    <a:lnTo>
                      <a:pt x="79" y="362"/>
                    </a:lnTo>
                    <a:cubicBezTo>
                      <a:pt x="84" y="367"/>
                      <a:pt x="90" y="367"/>
                      <a:pt x="95" y="362"/>
                    </a:cubicBezTo>
                    <a:lnTo>
                      <a:pt x="116" y="342"/>
                    </a:lnTo>
                    <a:cubicBezTo>
                      <a:pt x="129" y="349"/>
                      <a:pt x="143" y="356"/>
                      <a:pt x="157" y="359"/>
                    </a:cubicBezTo>
                    <a:lnTo>
                      <a:pt x="159" y="388"/>
                    </a:lnTo>
                    <a:cubicBezTo>
                      <a:pt x="159" y="394"/>
                      <a:pt x="164" y="399"/>
                      <a:pt x="170" y="399"/>
                    </a:cubicBezTo>
                    <a:lnTo>
                      <a:pt x="229" y="399"/>
                    </a:lnTo>
                    <a:cubicBezTo>
                      <a:pt x="235" y="399"/>
                      <a:pt x="240" y="394"/>
                      <a:pt x="240" y="388"/>
                    </a:cubicBezTo>
                    <a:lnTo>
                      <a:pt x="241" y="359"/>
                    </a:lnTo>
                    <a:cubicBezTo>
                      <a:pt x="256" y="356"/>
                      <a:pt x="270" y="349"/>
                      <a:pt x="282" y="342"/>
                    </a:cubicBezTo>
                    <a:lnTo>
                      <a:pt x="304" y="362"/>
                    </a:lnTo>
                    <a:cubicBezTo>
                      <a:pt x="309" y="366"/>
                      <a:pt x="315" y="366"/>
                      <a:pt x="320" y="362"/>
                    </a:cubicBezTo>
                    <a:lnTo>
                      <a:pt x="361" y="321"/>
                    </a:lnTo>
                    <a:cubicBezTo>
                      <a:pt x="366" y="317"/>
                      <a:pt x="366" y="309"/>
                      <a:pt x="361" y="305"/>
                    </a:cubicBezTo>
                    <a:lnTo>
                      <a:pt x="341" y="283"/>
                    </a:lnTo>
                    <a:cubicBezTo>
                      <a:pt x="349" y="271"/>
                      <a:pt x="355" y="257"/>
                      <a:pt x="359" y="242"/>
                    </a:cubicBezTo>
                    <a:lnTo>
                      <a:pt x="388" y="241"/>
                    </a:lnTo>
                    <a:cubicBezTo>
                      <a:pt x="394" y="241"/>
                      <a:pt x="399" y="236"/>
                      <a:pt x="399" y="230"/>
                    </a:cubicBezTo>
                    <a:lnTo>
                      <a:pt x="399" y="171"/>
                    </a:lnTo>
                    <a:cubicBezTo>
                      <a:pt x="400" y="165"/>
                      <a:pt x="395" y="160"/>
                      <a:pt x="389" y="158"/>
                    </a:cubicBezTo>
                    <a:close/>
                    <a:moveTo>
                      <a:pt x="201" y="272"/>
                    </a:moveTo>
                    <a:cubicBezTo>
                      <a:pt x="161" y="272"/>
                      <a:pt x="129" y="240"/>
                      <a:pt x="129" y="200"/>
                    </a:cubicBezTo>
                    <a:cubicBezTo>
                      <a:pt x="129" y="160"/>
                      <a:pt x="161" y="128"/>
                      <a:pt x="200" y="128"/>
                    </a:cubicBezTo>
                    <a:cubicBezTo>
                      <a:pt x="240" y="128"/>
                      <a:pt x="273" y="161"/>
                      <a:pt x="273" y="200"/>
                    </a:cubicBezTo>
                    <a:cubicBezTo>
                      <a:pt x="273" y="238"/>
                      <a:pt x="240" y="271"/>
                      <a:pt x="201" y="27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3200" dirty="0">
                  <a:solidFill>
                    <a:srgbClr val="000000"/>
                  </a:solidFill>
                </a:endParaRPr>
              </a:p>
            </p:txBody>
          </p:sp>
          <p:sp>
            <p:nvSpPr>
              <p:cNvPr id="143" name="Oval 35"/>
              <p:cNvSpPr>
                <a:spLocks noChangeArrowheads="1"/>
              </p:cNvSpPr>
              <p:nvPr/>
            </p:nvSpPr>
            <p:spPr bwMode="auto">
              <a:xfrm>
                <a:off x="-3473450" y="762000"/>
                <a:ext cx="1176338" cy="1179513"/>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3200" dirty="0">
                  <a:solidFill>
                    <a:srgbClr val="000000"/>
                  </a:solidFill>
                </a:endParaRPr>
              </a:p>
            </p:txBody>
          </p:sp>
          <p:sp>
            <p:nvSpPr>
              <p:cNvPr id="144" name="Freeform 36"/>
              <p:cNvSpPr>
                <a:spLocks/>
              </p:cNvSpPr>
              <p:nvPr/>
            </p:nvSpPr>
            <p:spPr bwMode="auto">
              <a:xfrm>
                <a:off x="-4116388" y="2106613"/>
                <a:ext cx="2389188" cy="1314450"/>
              </a:xfrm>
              <a:custGeom>
                <a:avLst/>
                <a:gdLst>
                  <a:gd name="T0" fmla="*/ 421 w 461"/>
                  <a:gd name="T1" fmla="*/ 171 h 254"/>
                  <a:gd name="T2" fmla="*/ 426 w 461"/>
                  <a:gd name="T3" fmla="*/ 159 h 254"/>
                  <a:gd name="T4" fmla="*/ 419 w 461"/>
                  <a:gd name="T5" fmla="*/ 150 h 254"/>
                  <a:gd name="T6" fmla="*/ 420 w 461"/>
                  <a:gd name="T7" fmla="*/ 99 h 254"/>
                  <a:gd name="T8" fmla="*/ 461 w 461"/>
                  <a:gd name="T9" fmla="*/ 58 h 254"/>
                  <a:gd name="T10" fmla="*/ 363 w 461"/>
                  <a:gd name="T11" fmla="*/ 0 h 254"/>
                  <a:gd name="T12" fmla="*/ 319 w 461"/>
                  <a:gd name="T13" fmla="*/ 0 h 254"/>
                  <a:gd name="T14" fmla="*/ 309 w 461"/>
                  <a:gd name="T15" fmla="*/ 5 h 254"/>
                  <a:gd name="T16" fmla="*/ 238 w 461"/>
                  <a:gd name="T17" fmla="*/ 41 h 254"/>
                  <a:gd name="T18" fmla="*/ 166 w 461"/>
                  <a:gd name="T19" fmla="*/ 5 h 254"/>
                  <a:gd name="T20" fmla="*/ 156 w 461"/>
                  <a:gd name="T21" fmla="*/ 0 h 254"/>
                  <a:gd name="T22" fmla="*/ 113 w 461"/>
                  <a:gd name="T23" fmla="*/ 0 h 254"/>
                  <a:gd name="T24" fmla="*/ 0 w 461"/>
                  <a:gd name="T25" fmla="*/ 112 h 254"/>
                  <a:gd name="T26" fmla="*/ 0 w 461"/>
                  <a:gd name="T27" fmla="*/ 241 h 254"/>
                  <a:gd name="T28" fmla="*/ 13 w 461"/>
                  <a:gd name="T29" fmla="*/ 254 h 254"/>
                  <a:gd name="T30" fmla="*/ 375 w 461"/>
                  <a:gd name="T31" fmla="*/ 254 h 254"/>
                  <a:gd name="T32" fmla="*/ 375 w 461"/>
                  <a:gd name="T33" fmla="*/ 208 h 254"/>
                  <a:gd name="T34" fmla="*/ 410 w 461"/>
                  <a:gd name="T35" fmla="*/ 171 h 254"/>
                  <a:gd name="T36" fmla="*/ 421 w 461"/>
                  <a:gd name="T37" fmla="*/ 1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1" h="254">
                    <a:moveTo>
                      <a:pt x="421" y="171"/>
                    </a:moveTo>
                    <a:cubicBezTo>
                      <a:pt x="423" y="168"/>
                      <a:pt x="425" y="162"/>
                      <a:pt x="426" y="159"/>
                    </a:cubicBezTo>
                    <a:lnTo>
                      <a:pt x="419" y="150"/>
                    </a:lnTo>
                    <a:cubicBezTo>
                      <a:pt x="405" y="135"/>
                      <a:pt x="406" y="112"/>
                      <a:pt x="420" y="99"/>
                    </a:cubicBezTo>
                    <a:lnTo>
                      <a:pt x="461" y="58"/>
                    </a:lnTo>
                    <a:cubicBezTo>
                      <a:pt x="441" y="23"/>
                      <a:pt x="404" y="0"/>
                      <a:pt x="363" y="0"/>
                    </a:cubicBezTo>
                    <a:lnTo>
                      <a:pt x="319" y="0"/>
                    </a:lnTo>
                    <a:cubicBezTo>
                      <a:pt x="315" y="0"/>
                      <a:pt x="311" y="3"/>
                      <a:pt x="309" y="5"/>
                    </a:cubicBezTo>
                    <a:cubicBezTo>
                      <a:pt x="293" y="28"/>
                      <a:pt x="266" y="41"/>
                      <a:pt x="238" y="41"/>
                    </a:cubicBezTo>
                    <a:cubicBezTo>
                      <a:pt x="209" y="41"/>
                      <a:pt x="183" y="27"/>
                      <a:pt x="166" y="5"/>
                    </a:cubicBezTo>
                    <a:cubicBezTo>
                      <a:pt x="164" y="1"/>
                      <a:pt x="160" y="0"/>
                      <a:pt x="156" y="0"/>
                    </a:cubicBezTo>
                    <a:lnTo>
                      <a:pt x="113" y="0"/>
                    </a:lnTo>
                    <a:cubicBezTo>
                      <a:pt x="50" y="0"/>
                      <a:pt x="0" y="50"/>
                      <a:pt x="0" y="112"/>
                    </a:cubicBezTo>
                    <a:lnTo>
                      <a:pt x="0" y="241"/>
                    </a:lnTo>
                    <a:cubicBezTo>
                      <a:pt x="0" y="248"/>
                      <a:pt x="5" y="254"/>
                      <a:pt x="13" y="254"/>
                    </a:cubicBezTo>
                    <a:lnTo>
                      <a:pt x="375" y="254"/>
                    </a:lnTo>
                    <a:lnTo>
                      <a:pt x="375" y="208"/>
                    </a:lnTo>
                    <a:cubicBezTo>
                      <a:pt x="375" y="187"/>
                      <a:pt x="390" y="171"/>
                      <a:pt x="410" y="171"/>
                    </a:cubicBezTo>
                    <a:lnTo>
                      <a:pt x="421" y="17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3200" dirty="0">
                  <a:solidFill>
                    <a:srgbClr val="000000"/>
                  </a:solidFill>
                </a:endParaRPr>
              </a:p>
            </p:txBody>
          </p:sp>
        </p:grpSp>
      </p:grpSp>
      <p:sp>
        <p:nvSpPr>
          <p:cNvPr id="84" name="TextBox 83"/>
          <p:cNvSpPr txBox="1"/>
          <p:nvPr/>
        </p:nvSpPr>
        <p:spPr>
          <a:xfrm>
            <a:off x="7658703" y="4730977"/>
            <a:ext cx="3990372" cy="1384995"/>
          </a:xfrm>
          <a:prstGeom prst="rect">
            <a:avLst/>
          </a:prstGeom>
          <a:noFill/>
        </p:spPr>
        <p:txBody>
          <a:bodyPr wrap="square" lIns="0" tIns="0" rIns="0" bIns="0" rtlCol="0" anchor="ctr">
            <a:spAutoFit/>
          </a:bodyPr>
          <a:lstStyle/>
          <a:p>
            <a:pPr>
              <a:defRPr/>
            </a:pPr>
            <a:r>
              <a:rPr lang="fr-FR" dirty="0">
                <a:solidFill>
                  <a:srgbClr val="000000"/>
                </a:solidFill>
                <a:cs typeface="Arial" panose="020B0604020202020204" pitchFamily="34" charset="0"/>
              </a:rPr>
              <a:t>Créer des occasions d’</a:t>
            </a:r>
            <a:r>
              <a:rPr lang="fr-FR" b="1" dirty="0">
                <a:solidFill>
                  <a:srgbClr val="000000"/>
                </a:solidFill>
                <a:cs typeface="Arial" panose="020B0604020202020204" pitchFamily="34" charset="0"/>
              </a:rPr>
              <a:t>expérimenter le changement</a:t>
            </a:r>
            <a:r>
              <a:rPr lang="fr-FR" dirty="0">
                <a:solidFill>
                  <a:srgbClr val="000000"/>
                </a:solidFill>
                <a:cs typeface="Arial" panose="020B0604020202020204" pitchFamily="34" charset="0"/>
              </a:rPr>
              <a:t> par le biais de projets pilotes et exploratoires, de démonstrations : le voir, c'est le croire; en faire l'expérience, c'est savoir.</a:t>
            </a:r>
          </a:p>
        </p:txBody>
      </p:sp>
      <p:grpSp>
        <p:nvGrpSpPr>
          <p:cNvPr id="155" name="Group 154"/>
          <p:cNvGrpSpPr/>
          <p:nvPr/>
        </p:nvGrpSpPr>
        <p:grpSpPr>
          <a:xfrm>
            <a:off x="548320" y="1670577"/>
            <a:ext cx="1261125" cy="1245747"/>
            <a:chOff x="548320" y="4858950"/>
            <a:chExt cx="1261125" cy="1245747"/>
          </a:xfrm>
        </p:grpSpPr>
        <p:grpSp>
          <p:nvGrpSpPr>
            <p:cNvPr id="66" name="Group 65"/>
            <p:cNvGrpSpPr/>
            <p:nvPr/>
          </p:nvGrpSpPr>
          <p:grpSpPr>
            <a:xfrm>
              <a:off x="548320" y="4858950"/>
              <a:ext cx="1261125" cy="1245747"/>
              <a:chOff x="4279221" y="2033354"/>
              <a:chExt cx="1412875" cy="1395646"/>
            </a:xfrm>
          </p:grpSpPr>
          <p:sp>
            <p:nvSpPr>
              <p:cNvPr id="67"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defRPr/>
                </a:pPr>
                <a:endParaRPr lang="en-US" sz="1600" dirty="0">
                  <a:solidFill>
                    <a:srgbClr val="000000"/>
                  </a:solidFill>
                </a:endParaRPr>
              </a:p>
            </p:txBody>
          </p:sp>
          <p:sp>
            <p:nvSpPr>
              <p:cNvPr id="68"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rgbClr val="1745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600" dirty="0">
                  <a:solidFill>
                    <a:srgbClr val="000000"/>
                  </a:solidFill>
                </a:endParaRPr>
              </a:p>
            </p:txBody>
          </p:sp>
        </p:grpSp>
        <p:grpSp>
          <p:nvGrpSpPr>
            <p:cNvPr id="133" name="Group 132"/>
            <p:cNvGrpSpPr/>
            <p:nvPr/>
          </p:nvGrpSpPr>
          <p:grpSpPr>
            <a:xfrm>
              <a:off x="904377" y="5163251"/>
              <a:ext cx="601541" cy="604014"/>
              <a:chOff x="-5551488" y="1012825"/>
              <a:chExt cx="3862388" cy="3878263"/>
            </a:xfrm>
            <a:solidFill>
              <a:schemeClr val="bg1"/>
            </a:solidFill>
          </p:grpSpPr>
          <p:sp>
            <p:nvSpPr>
              <p:cNvPr id="129" name="Freeform 23"/>
              <p:cNvSpPr>
                <a:spLocks noEditPoints="1"/>
              </p:cNvSpPr>
              <p:nvPr/>
            </p:nvSpPr>
            <p:spPr bwMode="auto">
              <a:xfrm>
                <a:off x="-3827463" y="1012825"/>
                <a:ext cx="2138363" cy="3298825"/>
              </a:xfrm>
              <a:custGeom>
                <a:avLst/>
                <a:gdLst>
                  <a:gd name="T0" fmla="*/ 75 w 413"/>
                  <a:gd name="T1" fmla="*/ 338 h 638"/>
                  <a:gd name="T2" fmla="*/ 100 w 413"/>
                  <a:gd name="T3" fmla="*/ 255 h 638"/>
                  <a:gd name="T4" fmla="*/ 88 w 413"/>
                  <a:gd name="T5" fmla="*/ 434 h 638"/>
                  <a:gd name="T6" fmla="*/ 21 w 413"/>
                  <a:gd name="T7" fmla="*/ 615 h 638"/>
                  <a:gd name="T8" fmla="*/ 58 w 413"/>
                  <a:gd name="T9" fmla="*/ 638 h 638"/>
                  <a:gd name="T10" fmla="*/ 173 w 413"/>
                  <a:gd name="T11" fmla="*/ 494 h 638"/>
                  <a:gd name="T12" fmla="*/ 189 w 413"/>
                  <a:gd name="T13" fmla="*/ 438 h 638"/>
                  <a:gd name="T14" fmla="*/ 212 w 413"/>
                  <a:gd name="T15" fmla="*/ 505 h 638"/>
                  <a:gd name="T16" fmla="*/ 303 w 413"/>
                  <a:gd name="T17" fmla="*/ 509 h 638"/>
                  <a:gd name="T18" fmla="*/ 300 w 413"/>
                  <a:gd name="T19" fmla="*/ 425 h 638"/>
                  <a:gd name="T20" fmla="*/ 274 w 413"/>
                  <a:gd name="T21" fmla="*/ 358 h 638"/>
                  <a:gd name="T22" fmla="*/ 225 w 413"/>
                  <a:gd name="T23" fmla="*/ 350 h 638"/>
                  <a:gd name="T24" fmla="*/ 266 w 413"/>
                  <a:gd name="T25" fmla="*/ 316 h 638"/>
                  <a:gd name="T26" fmla="*/ 298 w 413"/>
                  <a:gd name="T27" fmla="*/ 310 h 638"/>
                  <a:gd name="T28" fmla="*/ 286 w 413"/>
                  <a:gd name="T29" fmla="*/ 246 h 638"/>
                  <a:gd name="T30" fmla="*/ 298 w 413"/>
                  <a:gd name="T31" fmla="*/ 125 h 638"/>
                  <a:gd name="T32" fmla="*/ 411 w 413"/>
                  <a:gd name="T33" fmla="*/ 119 h 638"/>
                  <a:gd name="T34" fmla="*/ 389 w 413"/>
                  <a:gd name="T35" fmla="*/ 63 h 638"/>
                  <a:gd name="T36" fmla="*/ 411 w 413"/>
                  <a:gd name="T37" fmla="*/ 6 h 638"/>
                  <a:gd name="T38" fmla="*/ 288 w 413"/>
                  <a:gd name="T39" fmla="*/ 0 h 638"/>
                  <a:gd name="T40" fmla="*/ 275 w 413"/>
                  <a:gd name="T41" fmla="*/ 111 h 638"/>
                  <a:gd name="T42" fmla="*/ 225 w 413"/>
                  <a:gd name="T43" fmla="*/ 228 h 638"/>
                  <a:gd name="T44" fmla="*/ 163 w 413"/>
                  <a:gd name="T45" fmla="*/ 163 h 638"/>
                  <a:gd name="T46" fmla="*/ 71 w 413"/>
                  <a:gd name="T47" fmla="*/ 173 h 638"/>
                  <a:gd name="T48" fmla="*/ 0 w 413"/>
                  <a:gd name="T49" fmla="*/ 250 h 638"/>
                  <a:gd name="T50" fmla="*/ 38 w 413"/>
                  <a:gd name="T51" fmla="*/ 375 h 638"/>
                  <a:gd name="T52" fmla="*/ 380 w 413"/>
                  <a:gd name="T53" fmla="*/ 25 h 638"/>
                  <a:gd name="T54" fmla="*/ 364 w 413"/>
                  <a:gd name="T55" fmla="*/ 68 h 638"/>
                  <a:gd name="T56" fmla="*/ 300 w 413"/>
                  <a:gd name="T57" fmla="*/ 100 h 638"/>
                  <a:gd name="T58" fmla="*/ 275 w 413"/>
                  <a:gd name="T59" fmla="*/ 428 h 638"/>
                  <a:gd name="T60" fmla="*/ 258 w 413"/>
                  <a:gd name="T61" fmla="*/ 525 h 638"/>
                  <a:gd name="T62" fmla="*/ 235 w 413"/>
                  <a:gd name="T63" fmla="*/ 425 h 638"/>
                  <a:gd name="T64" fmla="*/ 179 w 413"/>
                  <a:gd name="T65" fmla="*/ 413 h 638"/>
                  <a:gd name="T66" fmla="*/ 185 w 413"/>
                  <a:gd name="T67" fmla="*/ 375 h 638"/>
                  <a:gd name="T68" fmla="*/ 254 w 413"/>
                  <a:gd name="T69" fmla="*/ 375 h 638"/>
                  <a:gd name="T70" fmla="*/ 288 w 413"/>
                  <a:gd name="T71" fmla="*/ 281 h 638"/>
                  <a:gd name="T72" fmla="*/ 273 w 413"/>
                  <a:gd name="T73" fmla="*/ 292 h 638"/>
                  <a:gd name="T74" fmla="*/ 175 w 413"/>
                  <a:gd name="T75" fmla="*/ 265 h 638"/>
                  <a:gd name="T76" fmla="*/ 209 w 413"/>
                  <a:gd name="T77" fmla="*/ 250 h 638"/>
                  <a:gd name="T78" fmla="*/ 288 w 413"/>
                  <a:gd name="T79" fmla="*/ 281 h 638"/>
                  <a:gd name="T80" fmla="*/ 89 w 413"/>
                  <a:gd name="T81" fmla="*/ 191 h 638"/>
                  <a:gd name="T82" fmla="*/ 163 w 413"/>
                  <a:gd name="T83" fmla="*/ 188 h 638"/>
                  <a:gd name="T84" fmla="*/ 166 w 413"/>
                  <a:gd name="T85" fmla="*/ 213 h 638"/>
                  <a:gd name="T86" fmla="*/ 150 w 413"/>
                  <a:gd name="T87" fmla="*/ 225 h 638"/>
                  <a:gd name="T88" fmla="*/ 160 w 413"/>
                  <a:gd name="T89" fmla="*/ 287 h 638"/>
                  <a:gd name="T90" fmla="*/ 200 w 413"/>
                  <a:gd name="T91" fmla="*/ 350 h 638"/>
                  <a:gd name="T92" fmla="*/ 163 w 413"/>
                  <a:gd name="T93" fmla="*/ 360 h 638"/>
                  <a:gd name="T94" fmla="*/ 153 w 413"/>
                  <a:gd name="T95" fmla="*/ 433 h 638"/>
                  <a:gd name="T96" fmla="*/ 163 w 413"/>
                  <a:gd name="T97" fmla="*/ 438 h 638"/>
                  <a:gd name="T98" fmla="*/ 73 w 413"/>
                  <a:gd name="T99" fmla="*/ 604 h 638"/>
                  <a:gd name="T100" fmla="*/ 43 w 413"/>
                  <a:gd name="T101" fmla="*/ 604 h 638"/>
                  <a:gd name="T102" fmla="*/ 111 w 413"/>
                  <a:gd name="T103" fmla="*/ 443 h 638"/>
                  <a:gd name="T104" fmla="*/ 125 w 413"/>
                  <a:gd name="T105" fmla="*/ 365 h 638"/>
                  <a:gd name="T106" fmla="*/ 125 w 413"/>
                  <a:gd name="T107" fmla="*/ 225 h 638"/>
                  <a:gd name="T108" fmla="*/ 113 w 413"/>
                  <a:gd name="T109" fmla="*/ 213 h 638"/>
                  <a:gd name="T110" fmla="*/ 54 w 413"/>
                  <a:gd name="T111" fmla="*/ 266 h 638"/>
                  <a:gd name="T112" fmla="*/ 50 w 413"/>
                  <a:gd name="T113" fmla="*/ 338 h 638"/>
                  <a:gd name="T114" fmla="*/ 25 w 413"/>
                  <a:gd name="T115" fmla="*/ 33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3" h="638">
                    <a:moveTo>
                      <a:pt x="38" y="375"/>
                    </a:moveTo>
                    <a:cubicBezTo>
                      <a:pt x="58" y="375"/>
                      <a:pt x="75" y="358"/>
                      <a:pt x="75" y="338"/>
                    </a:cubicBezTo>
                    <a:lnTo>
                      <a:pt x="75" y="280"/>
                    </a:lnTo>
                    <a:lnTo>
                      <a:pt x="100" y="255"/>
                    </a:lnTo>
                    <a:lnTo>
                      <a:pt x="100" y="361"/>
                    </a:lnTo>
                    <a:lnTo>
                      <a:pt x="88" y="434"/>
                    </a:lnTo>
                    <a:lnTo>
                      <a:pt x="20" y="577"/>
                    </a:lnTo>
                    <a:cubicBezTo>
                      <a:pt x="15" y="589"/>
                      <a:pt x="15" y="603"/>
                      <a:pt x="21" y="615"/>
                    </a:cubicBezTo>
                    <a:cubicBezTo>
                      <a:pt x="26" y="626"/>
                      <a:pt x="36" y="633"/>
                      <a:pt x="48" y="636"/>
                    </a:cubicBezTo>
                    <a:cubicBezTo>
                      <a:pt x="51" y="637"/>
                      <a:pt x="55" y="638"/>
                      <a:pt x="58" y="638"/>
                    </a:cubicBezTo>
                    <a:cubicBezTo>
                      <a:pt x="73" y="638"/>
                      <a:pt x="87" y="630"/>
                      <a:pt x="94" y="617"/>
                    </a:cubicBezTo>
                    <a:lnTo>
                      <a:pt x="173" y="494"/>
                    </a:lnTo>
                    <a:cubicBezTo>
                      <a:pt x="174" y="493"/>
                      <a:pt x="174" y="492"/>
                      <a:pt x="175" y="491"/>
                    </a:cubicBezTo>
                    <a:lnTo>
                      <a:pt x="189" y="438"/>
                    </a:lnTo>
                    <a:lnTo>
                      <a:pt x="210" y="438"/>
                    </a:lnTo>
                    <a:lnTo>
                      <a:pt x="212" y="505"/>
                    </a:lnTo>
                    <a:cubicBezTo>
                      <a:pt x="212" y="530"/>
                      <a:pt x="233" y="550"/>
                      <a:pt x="258" y="550"/>
                    </a:cubicBezTo>
                    <a:cubicBezTo>
                      <a:pt x="281" y="550"/>
                      <a:pt x="301" y="532"/>
                      <a:pt x="303" y="509"/>
                    </a:cubicBezTo>
                    <a:cubicBezTo>
                      <a:pt x="303" y="509"/>
                      <a:pt x="303" y="508"/>
                      <a:pt x="303" y="507"/>
                    </a:cubicBezTo>
                    <a:lnTo>
                      <a:pt x="300" y="425"/>
                    </a:lnTo>
                    <a:cubicBezTo>
                      <a:pt x="300" y="423"/>
                      <a:pt x="300" y="422"/>
                      <a:pt x="299" y="420"/>
                    </a:cubicBezTo>
                    <a:lnTo>
                      <a:pt x="274" y="358"/>
                    </a:lnTo>
                    <a:cubicBezTo>
                      <a:pt x="272" y="353"/>
                      <a:pt x="268" y="350"/>
                      <a:pt x="263" y="350"/>
                    </a:cubicBezTo>
                    <a:lnTo>
                      <a:pt x="225" y="350"/>
                    </a:lnTo>
                    <a:lnTo>
                      <a:pt x="225" y="304"/>
                    </a:lnTo>
                    <a:lnTo>
                      <a:pt x="266" y="316"/>
                    </a:lnTo>
                    <a:cubicBezTo>
                      <a:pt x="269" y="317"/>
                      <a:pt x="273" y="317"/>
                      <a:pt x="276" y="317"/>
                    </a:cubicBezTo>
                    <a:cubicBezTo>
                      <a:pt x="284" y="317"/>
                      <a:pt x="292" y="315"/>
                      <a:pt x="298" y="310"/>
                    </a:cubicBezTo>
                    <a:cubicBezTo>
                      <a:pt x="307" y="303"/>
                      <a:pt x="313" y="292"/>
                      <a:pt x="313" y="281"/>
                    </a:cubicBezTo>
                    <a:cubicBezTo>
                      <a:pt x="313" y="264"/>
                      <a:pt x="302" y="250"/>
                      <a:pt x="286" y="246"/>
                    </a:cubicBezTo>
                    <a:lnTo>
                      <a:pt x="277" y="243"/>
                    </a:lnTo>
                    <a:lnTo>
                      <a:pt x="298" y="125"/>
                    </a:lnTo>
                    <a:lnTo>
                      <a:pt x="400" y="125"/>
                    </a:lnTo>
                    <a:cubicBezTo>
                      <a:pt x="404" y="125"/>
                      <a:pt x="408" y="123"/>
                      <a:pt x="411" y="119"/>
                    </a:cubicBezTo>
                    <a:cubicBezTo>
                      <a:pt x="413" y="115"/>
                      <a:pt x="413" y="111"/>
                      <a:pt x="411" y="107"/>
                    </a:cubicBezTo>
                    <a:lnTo>
                      <a:pt x="389" y="63"/>
                    </a:lnTo>
                    <a:lnTo>
                      <a:pt x="411" y="18"/>
                    </a:lnTo>
                    <a:cubicBezTo>
                      <a:pt x="413" y="14"/>
                      <a:pt x="413" y="10"/>
                      <a:pt x="411" y="6"/>
                    </a:cubicBezTo>
                    <a:cubicBezTo>
                      <a:pt x="408" y="2"/>
                      <a:pt x="404" y="0"/>
                      <a:pt x="400" y="0"/>
                    </a:cubicBezTo>
                    <a:lnTo>
                      <a:pt x="288" y="0"/>
                    </a:lnTo>
                    <a:cubicBezTo>
                      <a:pt x="281" y="0"/>
                      <a:pt x="275" y="6"/>
                      <a:pt x="275" y="13"/>
                    </a:cubicBezTo>
                    <a:lnTo>
                      <a:pt x="275" y="111"/>
                    </a:lnTo>
                    <a:lnTo>
                      <a:pt x="252" y="236"/>
                    </a:lnTo>
                    <a:lnTo>
                      <a:pt x="225" y="228"/>
                    </a:lnTo>
                    <a:lnTo>
                      <a:pt x="225" y="225"/>
                    </a:lnTo>
                    <a:cubicBezTo>
                      <a:pt x="225" y="191"/>
                      <a:pt x="197" y="163"/>
                      <a:pt x="163" y="163"/>
                    </a:cubicBezTo>
                    <a:lnTo>
                      <a:pt x="98" y="163"/>
                    </a:lnTo>
                    <a:cubicBezTo>
                      <a:pt x="88" y="163"/>
                      <a:pt x="78" y="166"/>
                      <a:pt x="71" y="173"/>
                    </a:cubicBezTo>
                    <a:lnTo>
                      <a:pt x="4" y="241"/>
                    </a:lnTo>
                    <a:cubicBezTo>
                      <a:pt x="1" y="244"/>
                      <a:pt x="0" y="247"/>
                      <a:pt x="0" y="250"/>
                    </a:cubicBezTo>
                    <a:lnTo>
                      <a:pt x="0" y="338"/>
                    </a:lnTo>
                    <a:cubicBezTo>
                      <a:pt x="0" y="358"/>
                      <a:pt x="17" y="375"/>
                      <a:pt x="38" y="375"/>
                    </a:cubicBezTo>
                    <a:close/>
                    <a:moveTo>
                      <a:pt x="300" y="25"/>
                    </a:moveTo>
                    <a:lnTo>
                      <a:pt x="380" y="25"/>
                    </a:lnTo>
                    <a:lnTo>
                      <a:pt x="364" y="57"/>
                    </a:lnTo>
                    <a:cubicBezTo>
                      <a:pt x="362" y="60"/>
                      <a:pt x="362" y="65"/>
                      <a:pt x="364" y="68"/>
                    </a:cubicBezTo>
                    <a:lnTo>
                      <a:pt x="380" y="100"/>
                    </a:lnTo>
                    <a:lnTo>
                      <a:pt x="300" y="100"/>
                    </a:lnTo>
                    <a:lnTo>
                      <a:pt x="300" y="25"/>
                    </a:lnTo>
                    <a:close/>
                    <a:moveTo>
                      <a:pt x="275" y="428"/>
                    </a:moveTo>
                    <a:lnTo>
                      <a:pt x="278" y="507"/>
                    </a:lnTo>
                    <a:cubicBezTo>
                      <a:pt x="277" y="517"/>
                      <a:pt x="268" y="525"/>
                      <a:pt x="258" y="525"/>
                    </a:cubicBezTo>
                    <a:cubicBezTo>
                      <a:pt x="246" y="525"/>
                      <a:pt x="237" y="516"/>
                      <a:pt x="237" y="505"/>
                    </a:cubicBezTo>
                    <a:lnTo>
                      <a:pt x="235" y="425"/>
                    </a:lnTo>
                    <a:cubicBezTo>
                      <a:pt x="235" y="418"/>
                      <a:pt x="229" y="413"/>
                      <a:pt x="222" y="413"/>
                    </a:cubicBezTo>
                    <a:lnTo>
                      <a:pt x="179" y="413"/>
                    </a:lnTo>
                    <a:lnTo>
                      <a:pt x="178" y="413"/>
                    </a:lnTo>
                    <a:lnTo>
                      <a:pt x="185" y="375"/>
                    </a:lnTo>
                    <a:lnTo>
                      <a:pt x="213" y="375"/>
                    </a:lnTo>
                    <a:lnTo>
                      <a:pt x="254" y="375"/>
                    </a:lnTo>
                    <a:lnTo>
                      <a:pt x="275" y="428"/>
                    </a:lnTo>
                    <a:close/>
                    <a:moveTo>
                      <a:pt x="288" y="281"/>
                    </a:moveTo>
                    <a:cubicBezTo>
                      <a:pt x="288" y="284"/>
                      <a:pt x="286" y="288"/>
                      <a:pt x="283" y="290"/>
                    </a:cubicBezTo>
                    <a:cubicBezTo>
                      <a:pt x="280" y="292"/>
                      <a:pt x="276" y="293"/>
                      <a:pt x="273" y="292"/>
                    </a:cubicBezTo>
                    <a:lnTo>
                      <a:pt x="216" y="275"/>
                    </a:lnTo>
                    <a:lnTo>
                      <a:pt x="175" y="265"/>
                    </a:lnTo>
                    <a:lnTo>
                      <a:pt x="175" y="241"/>
                    </a:lnTo>
                    <a:lnTo>
                      <a:pt x="209" y="250"/>
                    </a:lnTo>
                    <a:lnTo>
                      <a:pt x="279" y="270"/>
                    </a:lnTo>
                    <a:cubicBezTo>
                      <a:pt x="284" y="271"/>
                      <a:pt x="288" y="276"/>
                      <a:pt x="288" y="281"/>
                    </a:cubicBezTo>
                    <a:close/>
                    <a:moveTo>
                      <a:pt x="25" y="255"/>
                    </a:moveTo>
                    <a:lnTo>
                      <a:pt x="89" y="191"/>
                    </a:lnTo>
                    <a:cubicBezTo>
                      <a:pt x="91" y="189"/>
                      <a:pt x="95" y="188"/>
                      <a:pt x="98" y="188"/>
                    </a:cubicBezTo>
                    <a:lnTo>
                      <a:pt x="163" y="188"/>
                    </a:lnTo>
                    <a:cubicBezTo>
                      <a:pt x="182" y="188"/>
                      <a:pt x="198" y="202"/>
                      <a:pt x="200" y="221"/>
                    </a:cubicBezTo>
                    <a:lnTo>
                      <a:pt x="166" y="213"/>
                    </a:lnTo>
                    <a:cubicBezTo>
                      <a:pt x="162" y="212"/>
                      <a:pt x="158" y="213"/>
                      <a:pt x="155" y="215"/>
                    </a:cubicBezTo>
                    <a:cubicBezTo>
                      <a:pt x="152" y="218"/>
                      <a:pt x="150" y="221"/>
                      <a:pt x="150" y="225"/>
                    </a:cubicBezTo>
                    <a:lnTo>
                      <a:pt x="150" y="275"/>
                    </a:lnTo>
                    <a:cubicBezTo>
                      <a:pt x="150" y="281"/>
                      <a:pt x="154" y="286"/>
                      <a:pt x="160" y="287"/>
                    </a:cubicBezTo>
                    <a:lnTo>
                      <a:pt x="200" y="297"/>
                    </a:lnTo>
                    <a:lnTo>
                      <a:pt x="200" y="350"/>
                    </a:lnTo>
                    <a:lnTo>
                      <a:pt x="175" y="350"/>
                    </a:lnTo>
                    <a:cubicBezTo>
                      <a:pt x="169" y="350"/>
                      <a:pt x="164" y="354"/>
                      <a:pt x="163" y="360"/>
                    </a:cubicBezTo>
                    <a:lnTo>
                      <a:pt x="150" y="423"/>
                    </a:lnTo>
                    <a:cubicBezTo>
                      <a:pt x="150" y="426"/>
                      <a:pt x="151" y="430"/>
                      <a:pt x="153" y="433"/>
                    </a:cubicBezTo>
                    <a:cubicBezTo>
                      <a:pt x="155" y="436"/>
                      <a:pt x="159" y="438"/>
                      <a:pt x="163" y="438"/>
                    </a:cubicBezTo>
                    <a:lnTo>
                      <a:pt x="163" y="438"/>
                    </a:lnTo>
                    <a:lnTo>
                      <a:pt x="151" y="482"/>
                    </a:lnTo>
                    <a:lnTo>
                      <a:pt x="73" y="604"/>
                    </a:lnTo>
                    <a:cubicBezTo>
                      <a:pt x="69" y="611"/>
                      <a:pt x="61" y="614"/>
                      <a:pt x="54" y="612"/>
                    </a:cubicBezTo>
                    <a:cubicBezTo>
                      <a:pt x="48" y="611"/>
                      <a:pt x="44" y="607"/>
                      <a:pt x="43" y="604"/>
                    </a:cubicBezTo>
                    <a:cubicBezTo>
                      <a:pt x="40" y="599"/>
                      <a:pt x="40" y="592"/>
                      <a:pt x="43" y="587"/>
                    </a:cubicBezTo>
                    <a:lnTo>
                      <a:pt x="111" y="443"/>
                    </a:lnTo>
                    <a:cubicBezTo>
                      <a:pt x="112" y="442"/>
                      <a:pt x="112" y="441"/>
                      <a:pt x="112" y="440"/>
                    </a:cubicBezTo>
                    <a:lnTo>
                      <a:pt x="125" y="365"/>
                    </a:lnTo>
                    <a:cubicBezTo>
                      <a:pt x="125" y="364"/>
                      <a:pt x="125" y="363"/>
                      <a:pt x="125" y="363"/>
                    </a:cubicBezTo>
                    <a:lnTo>
                      <a:pt x="125" y="225"/>
                    </a:lnTo>
                    <a:cubicBezTo>
                      <a:pt x="125" y="220"/>
                      <a:pt x="122" y="215"/>
                      <a:pt x="117" y="213"/>
                    </a:cubicBezTo>
                    <a:cubicBezTo>
                      <a:pt x="116" y="213"/>
                      <a:pt x="114" y="213"/>
                      <a:pt x="113" y="213"/>
                    </a:cubicBezTo>
                    <a:cubicBezTo>
                      <a:pt x="109" y="213"/>
                      <a:pt x="106" y="214"/>
                      <a:pt x="104" y="216"/>
                    </a:cubicBezTo>
                    <a:lnTo>
                      <a:pt x="54" y="266"/>
                    </a:lnTo>
                    <a:cubicBezTo>
                      <a:pt x="51" y="269"/>
                      <a:pt x="50" y="272"/>
                      <a:pt x="50" y="275"/>
                    </a:cubicBezTo>
                    <a:lnTo>
                      <a:pt x="50" y="338"/>
                    </a:lnTo>
                    <a:cubicBezTo>
                      <a:pt x="50" y="344"/>
                      <a:pt x="44" y="350"/>
                      <a:pt x="38" y="350"/>
                    </a:cubicBezTo>
                    <a:cubicBezTo>
                      <a:pt x="31" y="350"/>
                      <a:pt x="25" y="344"/>
                      <a:pt x="25" y="338"/>
                    </a:cubicBezTo>
                    <a:lnTo>
                      <a:pt x="25" y="2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400" dirty="0">
                  <a:solidFill>
                    <a:srgbClr val="000000"/>
                  </a:solidFill>
                </a:endParaRPr>
              </a:p>
            </p:txBody>
          </p:sp>
          <p:sp>
            <p:nvSpPr>
              <p:cNvPr id="130" name="Freeform 24"/>
              <p:cNvSpPr>
                <a:spLocks noEditPoints="1"/>
              </p:cNvSpPr>
              <p:nvPr/>
            </p:nvSpPr>
            <p:spPr bwMode="auto">
              <a:xfrm>
                <a:off x="-3371850" y="1079500"/>
                <a:ext cx="709613" cy="709613"/>
              </a:xfrm>
              <a:custGeom>
                <a:avLst/>
                <a:gdLst>
                  <a:gd name="T0" fmla="*/ 68 w 137"/>
                  <a:gd name="T1" fmla="*/ 137 h 137"/>
                  <a:gd name="T2" fmla="*/ 137 w 137"/>
                  <a:gd name="T3" fmla="*/ 68 h 137"/>
                  <a:gd name="T4" fmla="*/ 68 w 137"/>
                  <a:gd name="T5" fmla="*/ 0 h 137"/>
                  <a:gd name="T6" fmla="*/ 0 w 137"/>
                  <a:gd name="T7" fmla="*/ 68 h 137"/>
                  <a:gd name="T8" fmla="*/ 68 w 137"/>
                  <a:gd name="T9" fmla="*/ 137 h 137"/>
                  <a:gd name="T10" fmla="*/ 68 w 137"/>
                  <a:gd name="T11" fmla="*/ 25 h 137"/>
                  <a:gd name="T12" fmla="*/ 112 w 137"/>
                  <a:gd name="T13" fmla="*/ 68 h 137"/>
                  <a:gd name="T14" fmla="*/ 68 w 137"/>
                  <a:gd name="T15" fmla="*/ 112 h 137"/>
                  <a:gd name="T16" fmla="*/ 25 w 137"/>
                  <a:gd name="T17" fmla="*/ 68 h 137"/>
                  <a:gd name="T18" fmla="*/ 68 w 137"/>
                  <a:gd name="T19" fmla="*/ 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137"/>
                    </a:moveTo>
                    <a:cubicBezTo>
                      <a:pt x="106" y="137"/>
                      <a:pt x="137" y="106"/>
                      <a:pt x="137" y="68"/>
                    </a:cubicBezTo>
                    <a:cubicBezTo>
                      <a:pt x="137" y="30"/>
                      <a:pt x="106" y="0"/>
                      <a:pt x="68" y="0"/>
                    </a:cubicBezTo>
                    <a:cubicBezTo>
                      <a:pt x="30" y="0"/>
                      <a:pt x="0" y="30"/>
                      <a:pt x="0" y="68"/>
                    </a:cubicBezTo>
                    <a:cubicBezTo>
                      <a:pt x="0" y="106"/>
                      <a:pt x="30" y="137"/>
                      <a:pt x="68" y="137"/>
                    </a:cubicBezTo>
                    <a:close/>
                    <a:moveTo>
                      <a:pt x="68" y="25"/>
                    </a:moveTo>
                    <a:cubicBezTo>
                      <a:pt x="92" y="25"/>
                      <a:pt x="112" y="44"/>
                      <a:pt x="112" y="68"/>
                    </a:cubicBezTo>
                    <a:cubicBezTo>
                      <a:pt x="112" y="92"/>
                      <a:pt x="92" y="112"/>
                      <a:pt x="68" y="112"/>
                    </a:cubicBezTo>
                    <a:cubicBezTo>
                      <a:pt x="44" y="112"/>
                      <a:pt x="25" y="92"/>
                      <a:pt x="25" y="68"/>
                    </a:cubicBezTo>
                    <a:cubicBezTo>
                      <a:pt x="25" y="44"/>
                      <a:pt x="44" y="25"/>
                      <a:pt x="68"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400" dirty="0">
                  <a:solidFill>
                    <a:srgbClr val="000000"/>
                  </a:solidFill>
                </a:endParaRPr>
              </a:p>
            </p:txBody>
          </p:sp>
          <p:sp>
            <p:nvSpPr>
              <p:cNvPr id="131" name="Freeform 25"/>
              <p:cNvSpPr>
                <a:spLocks/>
              </p:cNvSpPr>
              <p:nvPr/>
            </p:nvSpPr>
            <p:spPr bwMode="auto">
              <a:xfrm>
                <a:off x="-3889375" y="3536950"/>
                <a:ext cx="2200275" cy="1354138"/>
              </a:xfrm>
              <a:custGeom>
                <a:avLst/>
                <a:gdLst>
                  <a:gd name="T0" fmla="*/ 350 w 425"/>
                  <a:gd name="T1" fmla="*/ 12 h 262"/>
                  <a:gd name="T2" fmla="*/ 350 w 425"/>
                  <a:gd name="T3" fmla="*/ 87 h 262"/>
                  <a:gd name="T4" fmla="*/ 187 w 425"/>
                  <a:gd name="T5" fmla="*/ 87 h 262"/>
                  <a:gd name="T6" fmla="*/ 175 w 425"/>
                  <a:gd name="T7" fmla="*/ 100 h 262"/>
                  <a:gd name="T8" fmla="*/ 175 w 425"/>
                  <a:gd name="T9" fmla="*/ 175 h 262"/>
                  <a:gd name="T10" fmla="*/ 12 w 425"/>
                  <a:gd name="T11" fmla="*/ 175 h 262"/>
                  <a:gd name="T12" fmla="*/ 0 w 425"/>
                  <a:gd name="T13" fmla="*/ 187 h 262"/>
                  <a:gd name="T14" fmla="*/ 0 w 425"/>
                  <a:gd name="T15" fmla="*/ 262 h 262"/>
                  <a:gd name="T16" fmla="*/ 25 w 425"/>
                  <a:gd name="T17" fmla="*/ 262 h 262"/>
                  <a:gd name="T18" fmla="*/ 25 w 425"/>
                  <a:gd name="T19" fmla="*/ 200 h 262"/>
                  <a:gd name="T20" fmla="*/ 187 w 425"/>
                  <a:gd name="T21" fmla="*/ 200 h 262"/>
                  <a:gd name="T22" fmla="*/ 200 w 425"/>
                  <a:gd name="T23" fmla="*/ 187 h 262"/>
                  <a:gd name="T24" fmla="*/ 200 w 425"/>
                  <a:gd name="T25" fmla="*/ 112 h 262"/>
                  <a:gd name="T26" fmla="*/ 362 w 425"/>
                  <a:gd name="T27" fmla="*/ 112 h 262"/>
                  <a:gd name="T28" fmla="*/ 375 w 425"/>
                  <a:gd name="T29" fmla="*/ 100 h 262"/>
                  <a:gd name="T30" fmla="*/ 375 w 425"/>
                  <a:gd name="T31" fmla="*/ 25 h 262"/>
                  <a:gd name="T32" fmla="*/ 425 w 425"/>
                  <a:gd name="T33" fmla="*/ 25 h 262"/>
                  <a:gd name="T34" fmla="*/ 425 w 425"/>
                  <a:gd name="T35" fmla="*/ 0 h 262"/>
                  <a:gd name="T36" fmla="*/ 362 w 425"/>
                  <a:gd name="T37" fmla="*/ 0 h 262"/>
                  <a:gd name="T38" fmla="*/ 350 w 425"/>
                  <a:gd name="T39" fmla="*/ 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5" h="262">
                    <a:moveTo>
                      <a:pt x="350" y="12"/>
                    </a:moveTo>
                    <a:lnTo>
                      <a:pt x="350" y="87"/>
                    </a:lnTo>
                    <a:lnTo>
                      <a:pt x="187" y="87"/>
                    </a:lnTo>
                    <a:cubicBezTo>
                      <a:pt x="180" y="87"/>
                      <a:pt x="175" y="93"/>
                      <a:pt x="175" y="100"/>
                    </a:cubicBezTo>
                    <a:lnTo>
                      <a:pt x="175" y="175"/>
                    </a:lnTo>
                    <a:lnTo>
                      <a:pt x="12" y="175"/>
                    </a:lnTo>
                    <a:cubicBezTo>
                      <a:pt x="5" y="175"/>
                      <a:pt x="0" y="180"/>
                      <a:pt x="0" y="187"/>
                    </a:cubicBezTo>
                    <a:lnTo>
                      <a:pt x="0" y="262"/>
                    </a:lnTo>
                    <a:lnTo>
                      <a:pt x="25" y="262"/>
                    </a:lnTo>
                    <a:lnTo>
                      <a:pt x="25" y="200"/>
                    </a:lnTo>
                    <a:lnTo>
                      <a:pt x="187" y="200"/>
                    </a:lnTo>
                    <a:cubicBezTo>
                      <a:pt x="194" y="200"/>
                      <a:pt x="200" y="194"/>
                      <a:pt x="200" y="187"/>
                    </a:cubicBezTo>
                    <a:lnTo>
                      <a:pt x="200" y="112"/>
                    </a:lnTo>
                    <a:lnTo>
                      <a:pt x="362" y="112"/>
                    </a:lnTo>
                    <a:cubicBezTo>
                      <a:pt x="369" y="112"/>
                      <a:pt x="375" y="106"/>
                      <a:pt x="375" y="100"/>
                    </a:cubicBezTo>
                    <a:lnTo>
                      <a:pt x="375" y="25"/>
                    </a:lnTo>
                    <a:lnTo>
                      <a:pt x="425" y="25"/>
                    </a:lnTo>
                    <a:lnTo>
                      <a:pt x="425" y="0"/>
                    </a:lnTo>
                    <a:lnTo>
                      <a:pt x="362" y="0"/>
                    </a:lnTo>
                    <a:cubicBezTo>
                      <a:pt x="355" y="0"/>
                      <a:pt x="350" y="5"/>
                      <a:pt x="350"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400" dirty="0">
                  <a:solidFill>
                    <a:srgbClr val="000000"/>
                  </a:solidFill>
                </a:endParaRPr>
              </a:p>
            </p:txBody>
          </p:sp>
          <p:sp>
            <p:nvSpPr>
              <p:cNvPr id="132" name="Freeform 26"/>
              <p:cNvSpPr>
                <a:spLocks noEditPoints="1"/>
              </p:cNvSpPr>
              <p:nvPr/>
            </p:nvSpPr>
            <p:spPr bwMode="auto">
              <a:xfrm>
                <a:off x="-5551488" y="2047875"/>
                <a:ext cx="1465263" cy="2843213"/>
              </a:xfrm>
              <a:custGeom>
                <a:avLst/>
                <a:gdLst>
                  <a:gd name="T0" fmla="*/ 47 w 283"/>
                  <a:gd name="T1" fmla="*/ 550 h 550"/>
                  <a:gd name="T2" fmla="*/ 123 w 283"/>
                  <a:gd name="T3" fmla="*/ 369 h 550"/>
                  <a:gd name="T4" fmla="*/ 217 w 283"/>
                  <a:gd name="T5" fmla="*/ 550 h 550"/>
                  <a:gd name="T6" fmla="*/ 258 w 283"/>
                  <a:gd name="T7" fmla="*/ 495 h 550"/>
                  <a:gd name="T8" fmla="*/ 208 w 283"/>
                  <a:gd name="T9" fmla="*/ 287 h 550"/>
                  <a:gd name="T10" fmla="*/ 246 w 283"/>
                  <a:gd name="T11" fmla="*/ 294 h 550"/>
                  <a:gd name="T12" fmla="*/ 283 w 283"/>
                  <a:gd name="T13" fmla="*/ 257 h 550"/>
                  <a:gd name="T14" fmla="*/ 208 w 283"/>
                  <a:gd name="T15" fmla="*/ 212 h 550"/>
                  <a:gd name="T16" fmla="*/ 167 w 283"/>
                  <a:gd name="T17" fmla="*/ 104 h 550"/>
                  <a:gd name="T18" fmla="*/ 121 w 283"/>
                  <a:gd name="T19" fmla="*/ 0 h 550"/>
                  <a:gd name="T20" fmla="*/ 74 w 283"/>
                  <a:gd name="T21" fmla="*/ 104 h 550"/>
                  <a:gd name="T22" fmla="*/ 33 w 283"/>
                  <a:gd name="T23" fmla="*/ 311 h 550"/>
                  <a:gd name="T24" fmla="*/ 11 w 283"/>
                  <a:gd name="T25" fmla="*/ 535 h 550"/>
                  <a:gd name="T26" fmla="*/ 258 w 283"/>
                  <a:gd name="T27" fmla="*/ 258 h 550"/>
                  <a:gd name="T28" fmla="*/ 244 w 283"/>
                  <a:gd name="T29" fmla="*/ 269 h 550"/>
                  <a:gd name="T30" fmla="*/ 108 w 283"/>
                  <a:gd name="T31" fmla="*/ 188 h 550"/>
                  <a:gd name="T32" fmla="*/ 133 w 283"/>
                  <a:gd name="T33" fmla="*/ 188 h 550"/>
                  <a:gd name="T34" fmla="*/ 143 w 283"/>
                  <a:gd name="T35" fmla="*/ 225 h 550"/>
                  <a:gd name="T36" fmla="*/ 258 w 283"/>
                  <a:gd name="T37" fmla="*/ 258 h 550"/>
                  <a:gd name="T38" fmla="*/ 158 w 283"/>
                  <a:gd name="T39" fmla="*/ 63 h 550"/>
                  <a:gd name="T40" fmla="*/ 83 w 283"/>
                  <a:gd name="T41" fmla="*/ 63 h 550"/>
                  <a:gd name="T42" fmla="*/ 26 w 283"/>
                  <a:gd name="T43" fmla="*/ 504 h 550"/>
                  <a:gd name="T44" fmla="*/ 58 w 283"/>
                  <a:gd name="T45" fmla="*/ 312 h 550"/>
                  <a:gd name="T46" fmla="*/ 96 w 283"/>
                  <a:gd name="T47" fmla="*/ 125 h 550"/>
                  <a:gd name="T48" fmla="*/ 183 w 283"/>
                  <a:gd name="T49" fmla="*/ 163 h 550"/>
                  <a:gd name="T50" fmla="*/ 158 w 283"/>
                  <a:gd name="T51" fmla="*/ 202 h 550"/>
                  <a:gd name="T52" fmla="*/ 121 w 283"/>
                  <a:gd name="T53" fmla="*/ 150 h 550"/>
                  <a:gd name="T54" fmla="*/ 83 w 283"/>
                  <a:gd name="T55" fmla="*/ 250 h 550"/>
                  <a:gd name="T56" fmla="*/ 183 w 283"/>
                  <a:gd name="T57" fmla="*/ 282 h 550"/>
                  <a:gd name="T58" fmla="*/ 184 w 283"/>
                  <a:gd name="T59" fmla="*/ 341 h 550"/>
                  <a:gd name="T60" fmla="*/ 231 w 283"/>
                  <a:gd name="T61" fmla="*/ 518 h 550"/>
                  <a:gd name="T62" fmla="*/ 200 w 283"/>
                  <a:gd name="T63" fmla="*/ 513 h 550"/>
                  <a:gd name="T64" fmla="*/ 121 w 283"/>
                  <a:gd name="T65" fmla="*/ 313 h 550"/>
                  <a:gd name="T66" fmla="*/ 108 w 283"/>
                  <a:gd name="T67" fmla="*/ 322 h 550"/>
                  <a:gd name="T68" fmla="*/ 47 w 283"/>
                  <a:gd name="T69" fmla="*/ 525 h 550"/>
                  <a:gd name="T70" fmla="*/ 30 w 283"/>
                  <a:gd name="T71" fmla="*/ 519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550">
                    <a:moveTo>
                      <a:pt x="44" y="550"/>
                    </a:moveTo>
                    <a:lnTo>
                      <a:pt x="47" y="550"/>
                    </a:lnTo>
                    <a:cubicBezTo>
                      <a:pt x="67" y="550"/>
                      <a:pt x="84" y="536"/>
                      <a:pt x="88" y="517"/>
                    </a:cubicBezTo>
                    <a:lnTo>
                      <a:pt x="123" y="369"/>
                    </a:lnTo>
                    <a:lnTo>
                      <a:pt x="177" y="522"/>
                    </a:lnTo>
                    <a:cubicBezTo>
                      <a:pt x="183" y="539"/>
                      <a:pt x="199" y="550"/>
                      <a:pt x="217" y="550"/>
                    </a:cubicBezTo>
                    <a:cubicBezTo>
                      <a:pt x="231" y="550"/>
                      <a:pt x="243" y="544"/>
                      <a:pt x="251" y="533"/>
                    </a:cubicBezTo>
                    <a:cubicBezTo>
                      <a:pt x="259" y="522"/>
                      <a:pt x="262" y="508"/>
                      <a:pt x="258" y="495"/>
                    </a:cubicBezTo>
                    <a:lnTo>
                      <a:pt x="208" y="336"/>
                    </a:lnTo>
                    <a:lnTo>
                      <a:pt x="208" y="287"/>
                    </a:lnTo>
                    <a:lnTo>
                      <a:pt x="239" y="293"/>
                    </a:lnTo>
                    <a:cubicBezTo>
                      <a:pt x="241" y="294"/>
                      <a:pt x="244" y="294"/>
                      <a:pt x="246" y="294"/>
                    </a:cubicBezTo>
                    <a:cubicBezTo>
                      <a:pt x="255" y="294"/>
                      <a:pt x="263" y="291"/>
                      <a:pt x="269" y="286"/>
                    </a:cubicBezTo>
                    <a:cubicBezTo>
                      <a:pt x="278" y="279"/>
                      <a:pt x="283" y="269"/>
                      <a:pt x="283" y="257"/>
                    </a:cubicBezTo>
                    <a:cubicBezTo>
                      <a:pt x="283" y="240"/>
                      <a:pt x="271" y="225"/>
                      <a:pt x="254" y="221"/>
                    </a:cubicBezTo>
                    <a:lnTo>
                      <a:pt x="208" y="212"/>
                    </a:lnTo>
                    <a:lnTo>
                      <a:pt x="208" y="163"/>
                    </a:lnTo>
                    <a:cubicBezTo>
                      <a:pt x="208" y="136"/>
                      <a:pt x="191" y="113"/>
                      <a:pt x="167" y="104"/>
                    </a:cubicBezTo>
                    <a:cubicBezTo>
                      <a:pt x="177" y="93"/>
                      <a:pt x="183" y="78"/>
                      <a:pt x="183" y="62"/>
                    </a:cubicBezTo>
                    <a:cubicBezTo>
                      <a:pt x="183" y="28"/>
                      <a:pt x="155" y="0"/>
                      <a:pt x="121" y="0"/>
                    </a:cubicBezTo>
                    <a:cubicBezTo>
                      <a:pt x="86" y="0"/>
                      <a:pt x="58" y="28"/>
                      <a:pt x="58" y="62"/>
                    </a:cubicBezTo>
                    <a:cubicBezTo>
                      <a:pt x="58" y="78"/>
                      <a:pt x="64" y="93"/>
                      <a:pt x="74" y="104"/>
                    </a:cubicBezTo>
                    <a:cubicBezTo>
                      <a:pt x="50" y="113"/>
                      <a:pt x="33" y="136"/>
                      <a:pt x="33" y="163"/>
                    </a:cubicBezTo>
                    <a:lnTo>
                      <a:pt x="33" y="311"/>
                    </a:lnTo>
                    <a:lnTo>
                      <a:pt x="2" y="500"/>
                    </a:lnTo>
                    <a:cubicBezTo>
                      <a:pt x="0" y="513"/>
                      <a:pt x="3" y="525"/>
                      <a:pt x="11" y="535"/>
                    </a:cubicBezTo>
                    <a:cubicBezTo>
                      <a:pt x="19" y="545"/>
                      <a:pt x="31" y="550"/>
                      <a:pt x="44" y="550"/>
                    </a:cubicBezTo>
                    <a:close/>
                    <a:moveTo>
                      <a:pt x="258" y="258"/>
                    </a:moveTo>
                    <a:cubicBezTo>
                      <a:pt x="258" y="261"/>
                      <a:pt x="256" y="264"/>
                      <a:pt x="254" y="267"/>
                    </a:cubicBezTo>
                    <a:cubicBezTo>
                      <a:pt x="251" y="269"/>
                      <a:pt x="247" y="270"/>
                      <a:pt x="244" y="269"/>
                    </a:cubicBezTo>
                    <a:lnTo>
                      <a:pt x="108" y="240"/>
                    </a:lnTo>
                    <a:lnTo>
                      <a:pt x="108" y="188"/>
                    </a:lnTo>
                    <a:cubicBezTo>
                      <a:pt x="108" y="181"/>
                      <a:pt x="114" y="175"/>
                      <a:pt x="121" y="175"/>
                    </a:cubicBezTo>
                    <a:cubicBezTo>
                      <a:pt x="127" y="175"/>
                      <a:pt x="133" y="181"/>
                      <a:pt x="133" y="188"/>
                    </a:cubicBezTo>
                    <a:lnTo>
                      <a:pt x="133" y="213"/>
                    </a:lnTo>
                    <a:cubicBezTo>
                      <a:pt x="133" y="218"/>
                      <a:pt x="137" y="224"/>
                      <a:pt x="143" y="225"/>
                    </a:cubicBezTo>
                    <a:lnTo>
                      <a:pt x="249" y="246"/>
                    </a:lnTo>
                    <a:cubicBezTo>
                      <a:pt x="254" y="247"/>
                      <a:pt x="258" y="252"/>
                      <a:pt x="258" y="258"/>
                    </a:cubicBezTo>
                    <a:close/>
                    <a:moveTo>
                      <a:pt x="121" y="25"/>
                    </a:moveTo>
                    <a:cubicBezTo>
                      <a:pt x="141" y="25"/>
                      <a:pt x="158" y="42"/>
                      <a:pt x="158" y="63"/>
                    </a:cubicBezTo>
                    <a:cubicBezTo>
                      <a:pt x="158" y="83"/>
                      <a:pt x="141" y="100"/>
                      <a:pt x="121" y="100"/>
                    </a:cubicBezTo>
                    <a:cubicBezTo>
                      <a:pt x="100" y="100"/>
                      <a:pt x="83" y="83"/>
                      <a:pt x="83" y="63"/>
                    </a:cubicBezTo>
                    <a:cubicBezTo>
                      <a:pt x="83" y="42"/>
                      <a:pt x="100" y="25"/>
                      <a:pt x="121" y="25"/>
                    </a:cubicBezTo>
                    <a:close/>
                    <a:moveTo>
                      <a:pt x="26" y="504"/>
                    </a:moveTo>
                    <a:lnTo>
                      <a:pt x="58" y="315"/>
                    </a:lnTo>
                    <a:cubicBezTo>
                      <a:pt x="58" y="314"/>
                      <a:pt x="58" y="313"/>
                      <a:pt x="58" y="312"/>
                    </a:cubicBezTo>
                    <a:lnTo>
                      <a:pt x="58" y="163"/>
                    </a:lnTo>
                    <a:cubicBezTo>
                      <a:pt x="58" y="142"/>
                      <a:pt x="75" y="125"/>
                      <a:pt x="96" y="125"/>
                    </a:cubicBezTo>
                    <a:lnTo>
                      <a:pt x="146" y="125"/>
                    </a:lnTo>
                    <a:cubicBezTo>
                      <a:pt x="166" y="125"/>
                      <a:pt x="183" y="142"/>
                      <a:pt x="183" y="163"/>
                    </a:cubicBezTo>
                    <a:lnTo>
                      <a:pt x="183" y="207"/>
                    </a:lnTo>
                    <a:lnTo>
                      <a:pt x="158" y="202"/>
                    </a:lnTo>
                    <a:lnTo>
                      <a:pt x="158" y="188"/>
                    </a:lnTo>
                    <a:cubicBezTo>
                      <a:pt x="158" y="167"/>
                      <a:pt x="141" y="150"/>
                      <a:pt x="121" y="150"/>
                    </a:cubicBezTo>
                    <a:cubicBezTo>
                      <a:pt x="100" y="150"/>
                      <a:pt x="83" y="167"/>
                      <a:pt x="83" y="188"/>
                    </a:cubicBezTo>
                    <a:lnTo>
                      <a:pt x="83" y="250"/>
                    </a:lnTo>
                    <a:cubicBezTo>
                      <a:pt x="83" y="256"/>
                      <a:pt x="87" y="261"/>
                      <a:pt x="93" y="262"/>
                    </a:cubicBezTo>
                    <a:lnTo>
                      <a:pt x="183" y="282"/>
                    </a:lnTo>
                    <a:lnTo>
                      <a:pt x="183" y="338"/>
                    </a:lnTo>
                    <a:cubicBezTo>
                      <a:pt x="183" y="339"/>
                      <a:pt x="183" y="340"/>
                      <a:pt x="184" y="341"/>
                    </a:cubicBezTo>
                    <a:lnTo>
                      <a:pt x="234" y="502"/>
                    </a:lnTo>
                    <a:cubicBezTo>
                      <a:pt x="236" y="507"/>
                      <a:pt x="235" y="513"/>
                      <a:pt x="231" y="518"/>
                    </a:cubicBezTo>
                    <a:cubicBezTo>
                      <a:pt x="228" y="522"/>
                      <a:pt x="223" y="525"/>
                      <a:pt x="217" y="525"/>
                    </a:cubicBezTo>
                    <a:cubicBezTo>
                      <a:pt x="209" y="525"/>
                      <a:pt x="203" y="520"/>
                      <a:pt x="200" y="513"/>
                    </a:cubicBezTo>
                    <a:lnTo>
                      <a:pt x="132" y="321"/>
                    </a:lnTo>
                    <a:cubicBezTo>
                      <a:pt x="131" y="316"/>
                      <a:pt x="126" y="313"/>
                      <a:pt x="121" y="313"/>
                    </a:cubicBezTo>
                    <a:cubicBezTo>
                      <a:pt x="120" y="313"/>
                      <a:pt x="120" y="313"/>
                      <a:pt x="120" y="313"/>
                    </a:cubicBezTo>
                    <a:cubicBezTo>
                      <a:pt x="114" y="313"/>
                      <a:pt x="110" y="317"/>
                      <a:pt x="108" y="322"/>
                    </a:cubicBezTo>
                    <a:lnTo>
                      <a:pt x="64" y="511"/>
                    </a:lnTo>
                    <a:cubicBezTo>
                      <a:pt x="62" y="519"/>
                      <a:pt x="55" y="525"/>
                      <a:pt x="47" y="525"/>
                    </a:cubicBezTo>
                    <a:lnTo>
                      <a:pt x="44" y="525"/>
                    </a:lnTo>
                    <a:cubicBezTo>
                      <a:pt x="39" y="525"/>
                      <a:pt x="34" y="523"/>
                      <a:pt x="30" y="519"/>
                    </a:cubicBezTo>
                    <a:cubicBezTo>
                      <a:pt x="27" y="515"/>
                      <a:pt x="25" y="510"/>
                      <a:pt x="26" y="5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400" dirty="0">
                  <a:solidFill>
                    <a:srgbClr val="000000"/>
                  </a:solidFill>
                </a:endParaRPr>
              </a:p>
            </p:txBody>
          </p:sp>
        </p:grpSp>
      </p:grpSp>
      <p:grpSp>
        <p:nvGrpSpPr>
          <p:cNvPr id="158" name="Group 157"/>
          <p:cNvGrpSpPr/>
          <p:nvPr/>
        </p:nvGrpSpPr>
        <p:grpSpPr>
          <a:xfrm>
            <a:off x="6175575" y="4800600"/>
            <a:ext cx="1261125" cy="1245747"/>
            <a:chOff x="6175575" y="4858950"/>
            <a:chExt cx="1261125" cy="1245747"/>
          </a:xfrm>
        </p:grpSpPr>
        <p:grpSp>
          <p:nvGrpSpPr>
            <p:cNvPr id="98" name="Group 97"/>
            <p:cNvGrpSpPr/>
            <p:nvPr/>
          </p:nvGrpSpPr>
          <p:grpSpPr>
            <a:xfrm>
              <a:off x="6175575" y="4858950"/>
              <a:ext cx="1261125" cy="1245747"/>
              <a:chOff x="4279221" y="2033354"/>
              <a:chExt cx="1412875" cy="1395646"/>
            </a:xfrm>
          </p:grpSpPr>
          <p:sp>
            <p:nvSpPr>
              <p:cNvPr id="99"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000000"/>
                  </a:solidFill>
                </a:endParaRPr>
              </a:p>
            </p:txBody>
          </p:sp>
          <p:sp>
            <p:nvSpPr>
              <p:cNvPr id="100"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srgbClr val="000000"/>
                  </a:solidFill>
                </a:endParaRPr>
              </a:p>
            </p:txBody>
          </p:sp>
        </p:grpSp>
        <p:grpSp>
          <p:nvGrpSpPr>
            <p:cNvPr id="152" name="Group 151"/>
            <p:cNvGrpSpPr/>
            <p:nvPr/>
          </p:nvGrpSpPr>
          <p:grpSpPr>
            <a:xfrm>
              <a:off x="6485379" y="5228418"/>
              <a:ext cx="674147" cy="483056"/>
              <a:chOff x="-6677025" y="309563"/>
              <a:chExt cx="5824538" cy="4173537"/>
            </a:xfrm>
          </p:grpSpPr>
          <p:sp>
            <p:nvSpPr>
              <p:cNvPr id="150" name="Freeform 40"/>
              <p:cNvSpPr>
                <a:spLocks/>
              </p:cNvSpPr>
              <p:nvPr/>
            </p:nvSpPr>
            <p:spPr bwMode="auto">
              <a:xfrm>
                <a:off x="-4641850" y="309563"/>
                <a:ext cx="3789363" cy="2368550"/>
              </a:xfrm>
              <a:custGeom>
                <a:avLst/>
                <a:gdLst>
                  <a:gd name="T0" fmla="*/ 340 w 732"/>
                  <a:gd name="T1" fmla="*/ 138 h 458"/>
                  <a:gd name="T2" fmla="*/ 340 w 732"/>
                  <a:gd name="T3" fmla="*/ 0 h 458"/>
                  <a:gd name="T4" fmla="*/ 0 w 732"/>
                  <a:gd name="T5" fmla="*/ 229 h 458"/>
                  <a:gd name="T6" fmla="*/ 340 w 732"/>
                  <a:gd name="T7" fmla="*/ 458 h 458"/>
                  <a:gd name="T8" fmla="*/ 340 w 732"/>
                  <a:gd name="T9" fmla="*/ 309 h 458"/>
                  <a:gd name="T10" fmla="*/ 492 w 732"/>
                  <a:gd name="T11" fmla="*/ 316 h 458"/>
                  <a:gd name="T12" fmla="*/ 732 w 732"/>
                  <a:gd name="T13" fmla="*/ 458 h 458"/>
                  <a:gd name="T14" fmla="*/ 340 w 732"/>
                  <a:gd name="T15" fmla="*/ 138 h 4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2" h="458">
                    <a:moveTo>
                      <a:pt x="340" y="138"/>
                    </a:moveTo>
                    <a:lnTo>
                      <a:pt x="340" y="0"/>
                    </a:lnTo>
                    <a:lnTo>
                      <a:pt x="0" y="229"/>
                    </a:lnTo>
                    <a:lnTo>
                      <a:pt x="340" y="458"/>
                    </a:lnTo>
                    <a:lnTo>
                      <a:pt x="340" y="309"/>
                    </a:lnTo>
                    <a:cubicBezTo>
                      <a:pt x="414" y="309"/>
                      <a:pt x="462" y="313"/>
                      <a:pt x="492" y="316"/>
                    </a:cubicBezTo>
                    <a:cubicBezTo>
                      <a:pt x="682" y="339"/>
                      <a:pt x="732" y="458"/>
                      <a:pt x="732" y="458"/>
                    </a:cubicBezTo>
                    <a:cubicBezTo>
                      <a:pt x="732" y="168"/>
                      <a:pt x="340" y="138"/>
                      <a:pt x="340" y="138"/>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sp>
            <p:nvSpPr>
              <p:cNvPr id="151" name="Freeform 41"/>
              <p:cNvSpPr>
                <a:spLocks/>
              </p:cNvSpPr>
              <p:nvPr/>
            </p:nvSpPr>
            <p:spPr bwMode="auto">
              <a:xfrm>
                <a:off x="-6677025" y="2119313"/>
                <a:ext cx="3794125" cy="2363787"/>
              </a:xfrm>
              <a:custGeom>
                <a:avLst/>
                <a:gdLst>
                  <a:gd name="T0" fmla="*/ 393 w 733"/>
                  <a:gd name="T1" fmla="*/ 149 h 457"/>
                  <a:gd name="T2" fmla="*/ 240 w 733"/>
                  <a:gd name="T3" fmla="*/ 141 h 457"/>
                  <a:gd name="T4" fmla="*/ 0 w 733"/>
                  <a:gd name="T5" fmla="*/ 0 h 457"/>
                  <a:gd name="T6" fmla="*/ 393 w 733"/>
                  <a:gd name="T7" fmla="*/ 320 h 457"/>
                  <a:gd name="T8" fmla="*/ 393 w 733"/>
                  <a:gd name="T9" fmla="*/ 457 h 457"/>
                  <a:gd name="T10" fmla="*/ 733 w 733"/>
                  <a:gd name="T11" fmla="*/ 229 h 457"/>
                  <a:gd name="T12" fmla="*/ 393 w 733"/>
                  <a:gd name="T13" fmla="*/ 0 h 457"/>
                  <a:gd name="T14" fmla="*/ 393 w 733"/>
                  <a:gd name="T15" fmla="*/ 149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457">
                    <a:moveTo>
                      <a:pt x="393" y="149"/>
                    </a:moveTo>
                    <a:cubicBezTo>
                      <a:pt x="318" y="149"/>
                      <a:pt x="270" y="145"/>
                      <a:pt x="240" y="141"/>
                    </a:cubicBezTo>
                    <a:cubicBezTo>
                      <a:pt x="50" y="119"/>
                      <a:pt x="0" y="0"/>
                      <a:pt x="0" y="0"/>
                    </a:cubicBezTo>
                    <a:cubicBezTo>
                      <a:pt x="0" y="290"/>
                      <a:pt x="393" y="320"/>
                      <a:pt x="393" y="320"/>
                    </a:cubicBezTo>
                    <a:lnTo>
                      <a:pt x="393" y="457"/>
                    </a:lnTo>
                    <a:lnTo>
                      <a:pt x="733" y="229"/>
                    </a:lnTo>
                    <a:lnTo>
                      <a:pt x="393" y="0"/>
                    </a:lnTo>
                    <a:lnTo>
                      <a:pt x="393" y="14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2800" dirty="0">
                  <a:solidFill>
                    <a:srgbClr val="000000"/>
                  </a:solidFill>
                </a:endParaRPr>
              </a:p>
            </p:txBody>
          </p:sp>
        </p:grpSp>
      </p:grpSp>
      <p:sp>
        <p:nvSpPr>
          <p:cNvPr id="72" name="TextBox 70"/>
          <p:cNvSpPr txBox="1"/>
          <p:nvPr/>
        </p:nvSpPr>
        <p:spPr>
          <a:xfrm>
            <a:off x="2031448" y="1600954"/>
            <a:ext cx="3950252" cy="1384995"/>
          </a:xfrm>
          <a:prstGeom prst="rect">
            <a:avLst/>
          </a:prstGeom>
          <a:noFill/>
        </p:spPr>
        <p:txBody>
          <a:bodyPr wrap="square" lIns="0" tIns="0" rIns="0" bIns="0" rtlCol="0" anchor="ctr">
            <a:spAutoFit/>
          </a:bodyPr>
          <a:lstStyle/>
          <a:p>
            <a:r>
              <a:rPr lang="fr-FR" b="1" dirty="0">
                <a:solidFill>
                  <a:srgbClr val="000000"/>
                </a:solidFill>
                <a:cs typeface="Arial" panose="020B0604020202020204" pitchFamily="34" charset="0"/>
              </a:rPr>
              <a:t>Faire preuve d'un leadership actif et visible </a:t>
            </a:r>
            <a:r>
              <a:rPr lang="fr-FR" dirty="0">
                <a:solidFill>
                  <a:srgbClr val="000000"/>
                </a:solidFill>
                <a:cs typeface="Arial" panose="020B0604020202020204" pitchFamily="34" charset="0"/>
              </a:rPr>
              <a:t>(champions et ambassadeurs) à l'appui de la vision et des aspects du changement tout au long de l'initiative de modernisation. </a:t>
            </a:r>
            <a:endParaRPr lang="en-CA" dirty="0">
              <a:solidFill>
                <a:srgbClr val="000000"/>
              </a:solidFill>
            </a:endParaRPr>
          </a:p>
        </p:txBody>
      </p:sp>
    </p:spTree>
    <p:extLst>
      <p:ext uri="{BB962C8B-B14F-4D97-AF65-F5344CB8AC3E}">
        <p14:creationId xmlns:p14="http://schemas.microsoft.com/office/powerpoint/2010/main" val="164464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849579"/>
            <a:ext cx="11115674" cy="1422580"/>
          </a:xfrm>
        </p:spPr>
        <p:txBody>
          <a:bodyPr>
            <a:normAutofit/>
          </a:bodyPr>
          <a:lstStyle/>
          <a:p>
            <a:r>
              <a:rPr lang="fr-CA" dirty="0">
                <a:solidFill>
                  <a:schemeClr val="accent2"/>
                </a:solidFill>
              </a:rPr>
              <a:t>Annexe B</a:t>
            </a:r>
            <a:br>
              <a:rPr lang="fr-CA" dirty="0">
                <a:solidFill>
                  <a:schemeClr val="accent2"/>
                </a:solidFill>
              </a:rPr>
            </a:br>
            <a:r>
              <a:rPr lang="fr-CA" sz="3200" dirty="0">
                <a:solidFill>
                  <a:schemeClr val="accent2"/>
                </a:solidFill>
              </a:rPr>
              <a:t>Principes de conception clés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2776473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solidFill>
                  <a:srgbClr val="14455C"/>
                </a:solidFill>
              </a:rPr>
              <a:t>Comment un Milieu de travail GC est-il conçu?</a:t>
            </a:r>
            <a:br>
              <a:rPr lang="fr-FR" dirty="0">
                <a:solidFill>
                  <a:srgbClr val="14455C"/>
                </a:solidFill>
              </a:rPr>
            </a:br>
            <a:r>
              <a:rPr lang="fr-FR" dirty="0">
                <a:solidFill>
                  <a:srgbClr val="14455C"/>
                </a:solidFill>
              </a:rPr>
              <a:t>5 principes de conception clés</a:t>
            </a:r>
            <a:endParaRPr lang="en-CA" dirty="0">
              <a:solidFill>
                <a:srgbClr val="14455C"/>
              </a:solidFill>
            </a:endParaRPr>
          </a:p>
        </p:txBody>
      </p:sp>
      <p:sp>
        <p:nvSpPr>
          <p:cNvPr id="18" name="TextBox 17"/>
          <p:cNvSpPr txBox="1"/>
          <p:nvPr/>
        </p:nvSpPr>
        <p:spPr>
          <a:xfrm>
            <a:off x="1226665" y="7265294"/>
            <a:ext cx="1148466" cy="569387"/>
          </a:xfrm>
          <a:prstGeom prst="rect">
            <a:avLst/>
          </a:prstGeom>
          <a:noFill/>
        </p:spPr>
        <p:txBody>
          <a:bodyPr wrap="square" rtlCol="0">
            <a:spAutoFit/>
          </a:bodyPr>
          <a:lstStyle/>
          <a:p>
            <a:pPr algn="ctr"/>
            <a:r>
              <a:rPr lang="fr-CA" sz="1100" b="1" dirty="0">
                <a:solidFill>
                  <a:srgbClr val="000000"/>
                </a:solidFill>
                <a:latin typeface="Arial" panose="020B0604020202020204" pitchFamily="34" charset="0"/>
                <a:cs typeface="Arial" panose="020B0604020202020204" pitchFamily="34" charset="0"/>
              </a:rPr>
              <a:t>PLAN FOR CHANGE</a:t>
            </a:r>
          </a:p>
          <a:p>
            <a:pPr algn="ctr"/>
            <a:endParaRPr lang="fr-CA" sz="900" b="1" dirty="0">
              <a:solidFill>
                <a:srgbClr val="FFFFFF"/>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t="8100" r="18527" b="10549"/>
          <a:stretch/>
        </p:blipFill>
        <p:spPr>
          <a:xfrm>
            <a:off x="4693921" y="1481181"/>
            <a:ext cx="7112032" cy="4734268"/>
          </a:xfrm>
          <a:prstGeom prst="rect">
            <a:avLst/>
          </a:prstGeom>
        </p:spPr>
      </p:pic>
      <p:sp>
        <p:nvSpPr>
          <p:cNvPr id="31" name="Rectangle 30"/>
          <p:cNvSpPr/>
          <p:nvPr/>
        </p:nvSpPr>
        <p:spPr>
          <a:xfrm rot="-5400000">
            <a:off x="2300555" y="734285"/>
            <a:ext cx="4759773" cy="6253565"/>
          </a:xfrm>
          <a:prstGeom prst="rect">
            <a:avLst/>
          </a:prstGeom>
          <a:gradFill flip="none" rotWithShape="1">
            <a:gsLst>
              <a:gs pos="0">
                <a:schemeClr val="accent6">
                  <a:alpha val="0"/>
                </a:schemeClr>
              </a:gs>
              <a:gs pos="44000">
                <a:schemeClr val="bg2">
                  <a:lumMod val="100000"/>
                  <a:alpha val="74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grpSp>
        <p:nvGrpSpPr>
          <p:cNvPr id="5" name="Group 4"/>
          <p:cNvGrpSpPr/>
          <p:nvPr/>
        </p:nvGrpSpPr>
        <p:grpSpPr>
          <a:xfrm>
            <a:off x="591365" y="1540324"/>
            <a:ext cx="4218997" cy="828000"/>
            <a:chOff x="4499073" y="2259291"/>
            <a:chExt cx="1395146" cy="1235773"/>
          </a:xfrm>
          <a:solidFill>
            <a:schemeClr val="accent1">
              <a:lumMod val="20000"/>
              <a:lumOff val="80000"/>
            </a:schemeClr>
          </a:solidFill>
        </p:grpSpPr>
        <p:sp>
          <p:nvSpPr>
            <p:cNvPr id="6" name="Rectangle 5"/>
            <p:cNvSpPr/>
            <p:nvPr/>
          </p:nvSpPr>
          <p:spPr>
            <a:xfrm>
              <a:off x="4499073" y="2259291"/>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7" name="TextBox 6"/>
            <p:cNvSpPr txBox="1"/>
            <p:nvPr/>
          </p:nvSpPr>
          <p:spPr>
            <a:xfrm>
              <a:off x="4779735" y="2464628"/>
              <a:ext cx="1114484" cy="872765"/>
            </a:xfrm>
            <a:prstGeom prst="rect">
              <a:avLst/>
            </a:prstGeom>
            <a:noFill/>
            <a:ln>
              <a:noFill/>
            </a:ln>
          </p:spPr>
          <p:txBody>
            <a:bodyPr wrap="square" rtlCol="0">
              <a:spAutoFit/>
            </a:bodyPr>
            <a:lstStyle/>
            <a:p>
              <a:r>
                <a:rPr lang="en-CA" sz="1600" b="1" dirty="0">
                  <a:solidFill>
                    <a:srgbClr val="000000"/>
                  </a:solidFill>
                  <a:cs typeface="Arial" panose="020B0604020202020204" pitchFamily="34" charset="0"/>
                </a:rPr>
                <a:t>CONCEPTION CENTRÉE SUR L’UTILISATEUR</a:t>
              </a:r>
            </a:p>
          </p:txBody>
        </p:sp>
      </p:grpSp>
      <p:grpSp>
        <p:nvGrpSpPr>
          <p:cNvPr id="8" name="Group 7"/>
          <p:cNvGrpSpPr/>
          <p:nvPr/>
        </p:nvGrpSpPr>
        <p:grpSpPr>
          <a:xfrm>
            <a:off x="591367" y="2504466"/>
            <a:ext cx="4102552" cy="828000"/>
            <a:chOff x="1764000" y="4181902"/>
            <a:chExt cx="1356640" cy="1235773"/>
          </a:xfrm>
          <a:solidFill>
            <a:schemeClr val="accent1">
              <a:lumMod val="40000"/>
              <a:lumOff val="60000"/>
            </a:schemeClr>
          </a:solidFill>
        </p:grpSpPr>
        <p:sp>
          <p:nvSpPr>
            <p:cNvPr id="9" name="Rectangle 8"/>
            <p:cNvSpPr/>
            <p:nvPr/>
          </p:nvSpPr>
          <p:spPr>
            <a:xfrm>
              <a:off x="1764000" y="4181902"/>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10" name="TextBox 9"/>
            <p:cNvSpPr txBox="1"/>
            <p:nvPr/>
          </p:nvSpPr>
          <p:spPr>
            <a:xfrm>
              <a:off x="2044661" y="4407956"/>
              <a:ext cx="811100" cy="872765"/>
            </a:xfrm>
            <a:prstGeom prst="rect">
              <a:avLst/>
            </a:prstGeom>
            <a:noFill/>
          </p:spPr>
          <p:txBody>
            <a:bodyPr wrap="square" rtlCol="0">
              <a:spAutoFit/>
            </a:bodyPr>
            <a:lstStyle/>
            <a:p>
              <a:r>
                <a:rPr lang="en-CA" sz="1600" b="1" dirty="0">
                  <a:solidFill>
                    <a:srgbClr val="000000"/>
                  </a:solidFill>
                  <a:cs typeface="Arial" panose="020B0604020202020204" pitchFamily="34" charset="0"/>
                </a:rPr>
                <a:t>PROMOUVOIR L’ÉGALITÉ D’ACCÈS</a:t>
              </a:r>
            </a:p>
          </p:txBody>
        </p:sp>
      </p:grpSp>
      <p:grpSp>
        <p:nvGrpSpPr>
          <p:cNvPr id="11" name="Group 10"/>
          <p:cNvGrpSpPr/>
          <p:nvPr/>
        </p:nvGrpSpPr>
        <p:grpSpPr>
          <a:xfrm>
            <a:off x="591368" y="3457930"/>
            <a:ext cx="4731145" cy="828000"/>
            <a:chOff x="3254986" y="4208509"/>
            <a:chExt cx="1564504" cy="1235773"/>
          </a:xfrm>
          <a:solidFill>
            <a:schemeClr val="accent1">
              <a:lumMod val="60000"/>
              <a:lumOff val="40000"/>
            </a:schemeClr>
          </a:solidFill>
        </p:grpSpPr>
        <p:sp>
          <p:nvSpPr>
            <p:cNvPr id="12" name="Rectangle 11"/>
            <p:cNvSpPr/>
            <p:nvPr/>
          </p:nvSpPr>
          <p:spPr>
            <a:xfrm>
              <a:off x="3254986" y="4208509"/>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13" name="TextBox 12"/>
            <p:cNvSpPr txBox="1"/>
            <p:nvPr/>
          </p:nvSpPr>
          <p:spPr>
            <a:xfrm>
              <a:off x="3535647" y="4525503"/>
              <a:ext cx="1283843" cy="711993"/>
            </a:xfrm>
            <a:prstGeom prst="rect">
              <a:avLst/>
            </a:prstGeom>
            <a:noFill/>
          </p:spPr>
          <p:txBody>
            <a:bodyPr wrap="square" rtlCol="0">
              <a:spAutoFit/>
            </a:bodyPr>
            <a:lstStyle/>
            <a:p>
              <a:r>
                <a:rPr lang="en-CA" sz="1600" b="1" dirty="0">
                  <a:solidFill>
                    <a:srgbClr val="000000"/>
                  </a:solidFill>
                  <a:cs typeface="Arial" panose="020B0604020202020204" pitchFamily="34" charset="0"/>
                </a:rPr>
                <a:t>CONCEVOIR POUR LES ACTIVITÉS</a:t>
              </a:r>
            </a:p>
            <a:p>
              <a:endParaRPr lang="en-CA" sz="900" dirty="0">
                <a:solidFill>
                  <a:srgbClr val="000000"/>
                </a:solidFill>
                <a:latin typeface="Arial" panose="020B0604020202020204" pitchFamily="34" charset="0"/>
                <a:cs typeface="Arial" panose="020B0604020202020204" pitchFamily="34" charset="0"/>
              </a:endParaRPr>
            </a:p>
          </p:txBody>
        </p:sp>
      </p:grpSp>
      <p:grpSp>
        <p:nvGrpSpPr>
          <p:cNvPr id="14" name="Group 13"/>
          <p:cNvGrpSpPr/>
          <p:nvPr/>
        </p:nvGrpSpPr>
        <p:grpSpPr>
          <a:xfrm>
            <a:off x="615233" y="4461950"/>
            <a:ext cx="4127722" cy="828000"/>
            <a:chOff x="8847709" y="1335640"/>
            <a:chExt cx="1364963" cy="1235773"/>
          </a:xfrm>
          <a:solidFill>
            <a:schemeClr val="accent1"/>
          </a:solidFill>
        </p:grpSpPr>
        <p:sp>
          <p:nvSpPr>
            <p:cNvPr id="15" name="Rectangle 14"/>
            <p:cNvSpPr/>
            <p:nvPr/>
          </p:nvSpPr>
          <p:spPr>
            <a:xfrm>
              <a:off x="8847709" y="1335640"/>
              <a:ext cx="1356640" cy="12357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16" name="TextBox 15"/>
            <p:cNvSpPr txBox="1"/>
            <p:nvPr/>
          </p:nvSpPr>
          <p:spPr>
            <a:xfrm>
              <a:off x="9120479" y="1663057"/>
              <a:ext cx="1092193" cy="505285"/>
            </a:xfrm>
            <a:prstGeom prst="rect">
              <a:avLst/>
            </a:prstGeom>
            <a:noFill/>
          </p:spPr>
          <p:txBody>
            <a:bodyPr wrap="square" rtlCol="0">
              <a:spAutoFit/>
            </a:bodyPr>
            <a:lstStyle/>
            <a:p>
              <a:r>
                <a:rPr lang="fr-CA" sz="1600" b="1" dirty="0">
                  <a:solidFill>
                    <a:srgbClr val="000000"/>
                  </a:solidFill>
                  <a:cs typeface="Arial" panose="020B0604020202020204" pitchFamily="34" charset="0"/>
                </a:rPr>
                <a:t>DIVISER PAR FONCTION</a:t>
              </a:r>
            </a:p>
          </p:txBody>
        </p:sp>
      </p:grpSp>
      <p:sp>
        <p:nvSpPr>
          <p:cNvPr id="17" name="Rectangle 16"/>
          <p:cNvSpPr/>
          <p:nvPr/>
        </p:nvSpPr>
        <p:spPr>
          <a:xfrm>
            <a:off x="615234" y="5412954"/>
            <a:ext cx="4102553" cy="82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50">
              <a:solidFill>
                <a:srgbClr val="FFFFFF"/>
              </a:solidFill>
            </a:endParaRPr>
          </a:p>
        </p:txBody>
      </p:sp>
      <p:sp>
        <p:nvSpPr>
          <p:cNvPr id="28" name="TextBox 27"/>
          <p:cNvSpPr txBox="1"/>
          <p:nvPr/>
        </p:nvSpPr>
        <p:spPr>
          <a:xfrm>
            <a:off x="1440104" y="5654434"/>
            <a:ext cx="3719292" cy="507831"/>
          </a:xfrm>
          <a:prstGeom prst="rect">
            <a:avLst/>
          </a:prstGeom>
          <a:noFill/>
        </p:spPr>
        <p:txBody>
          <a:bodyPr wrap="square" rtlCol="0">
            <a:spAutoFit/>
          </a:bodyPr>
          <a:lstStyle/>
          <a:p>
            <a:r>
              <a:rPr lang="fr-CA" sz="1600" b="1" dirty="0">
                <a:solidFill>
                  <a:srgbClr val="000000"/>
                </a:solidFill>
                <a:cs typeface="Arial" panose="020B0604020202020204" pitchFamily="34" charset="0"/>
              </a:rPr>
              <a:t>PLANIFIER POUR LA FLEXIBILITÉ</a:t>
            </a:r>
          </a:p>
          <a:p>
            <a:endParaRPr lang="en-CA" sz="1100" b="1" dirty="0">
              <a:solidFill>
                <a:srgbClr val="000000"/>
              </a:solidFill>
              <a:latin typeface="Arial" panose="020B0604020202020204" pitchFamily="34" charset="0"/>
              <a:cs typeface="Arial" panose="020B0604020202020204" pitchFamily="34" charset="0"/>
            </a:endParaRPr>
          </a:p>
        </p:txBody>
      </p:sp>
      <p:sp>
        <p:nvSpPr>
          <p:cNvPr id="3" name="Rectangle 2"/>
          <p:cNvSpPr/>
          <p:nvPr/>
        </p:nvSpPr>
        <p:spPr>
          <a:xfrm>
            <a:off x="751970" y="1680519"/>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26" name="Rectangle 25"/>
          <p:cNvSpPr/>
          <p:nvPr/>
        </p:nvSpPr>
        <p:spPr>
          <a:xfrm>
            <a:off x="768209" y="2655928"/>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27" name="Rectangle 26"/>
          <p:cNvSpPr/>
          <p:nvPr/>
        </p:nvSpPr>
        <p:spPr>
          <a:xfrm>
            <a:off x="772091" y="3581545"/>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29" name="Rectangle 28"/>
          <p:cNvSpPr/>
          <p:nvPr/>
        </p:nvSpPr>
        <p:spPr>
          <a:xfrm>
            <a:off x="772091" y="4585566"/>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32" name="Rectangle 31"/>
          <p:cNvSpPr/>
          <p:nvPr/>
        </p:nvSpPr>
        <p:spPr>
          <a:xfrm>
            <a:off x="772091" y="5541394"/>
            <a:ext cx="573551" cy="58076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Tree>
    <p:extLst>
      <p:ext uri="{BB962C8B-B14F-4D97-AF65-F5344CB8AC3E}">
        <p14:creationId xmlns:p14="http://schemas.microsoft.com/office/powerpoint/2010/main" val="1534087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en-CA" dirty="0">
                <a:solidFill>
                  <a:srgbClr val="000000"/>
                </a:solidFill>
              </a:rPr>
              <a:t>       </a:t>
            </a:r>
            <a:r>
              <a:rPr lang="en-CA" dirty="0">
                <a:solidFill>
                  <a:srgbClr val="14455C"/>
                </a:solidFill>
              </a:rPr>
              <a:t>Conception </a:t>
            </a:r>
            <a:r>
              <a:rPr lang="en-CA" dirty="0" err="1">
                <a:solidFill>
                  <a:srgbClr val="14455C"/>
                </a:solidFill>
              </a:rPr>
              <a:t>centrée</a:t>
            </a:r>
            <a:r>
              <a:rPr lang="en-CA" dirty="0">
                <a:solidFill>
                  <a:srgbClr val="14455C"/>
                </a:solidFill>
              </a:rPr>
              <a:t> sur </a:t>
            </a:r>
            <a:r>
              <a:rPr lang="en-CA" dirty="0" err="1">
                <a:solidFill>
                  <a:srgbClr val="14455C"/>
                </a:solidFill>
              </a:rPr>
              <a:t>l’utilisateur</a:t>
            </a:r>
            <a:endParaRPr lang="en-CA" dirty="0">
              <a:solidFill>
                <a:srgbClr val="14455C"/>
              </a:solidFill>
            </a:endParaRPr>
          </a:p>
        </p:txBody>
      </p:sp>
      <p:pic>
        <p:nvPicPr>
          <p:cNvPr id="5" name="Picture 6" descr="Photo of a collaborative space at Public Services and Procurement Canada (PSPC) in Gatineau, including a touchdown area (high table with stools) and storage space." title="Photo of a collaborative space ">
            <a:extLst>
              <a:ext uri="{FF2B5EF4-FFF2-40B4-BE49-F238E27FC236}">
                <a16:creationId xmlns:a16="http://schemas.microsoft.com/office/drawing/2014/main" id="{AC9EF5AD-9801-444E-95F8-5DD4C84A15C8}"/>
              </a:ext>
            </a:extLst>
          </p:cNvPr>
          <p:cNvPicPr>
            <a:picLocks noGrp="1" noChangeAspect="1"/>
          </p:cNvPicPr>
          <p:nvPr>
            <p:ph idx="4294967295"/>
          </p:nvPr>
        </p:nvPicPr>
        <p:blipFill rotWithShape="1">
          <a:blip r:embed="rId3">
            <a:extLst>
              <a:ext uri="{28A0092B-C50C-407E-A947-70E740481C1C}">
                <a14:useLocalDpi xmlns:a14="http://schemas.microsoft.com/office/drawing/2010/main"/>
              </a:ext>
            </a:extLst>
          </a:blip>
          <a:srcRect b="15929"/>
          <a:stretch/>
        </p:blipFill>
        <p:spPr>
          <a:xfrm>
            <a:off x="4147517" y="2011363"/>
            <a:ext cx="7367587" cy="3424238"/>
          </a:xfrm>
          <a:prstGeom prst="rect">
            <a:avLst/>
          </a:prstGeom>
        </p:spPr>
      </p:pic>
      <p:sp>
        <p:nvSpPr>
          <p:cNvPr id="6" name="Subtitle 2">
            <a:extLst>
              <a:ext uri="{FF2B5EF4-FFF2-40B4-BE49-F238E27FC236}">
                <a16:creationId xmlns:a16="http://schemas.microsoft.com/office/drawing/2014/main" id="{1E60FF8E-A5F1-4E97-A307-329A1C4A886A}"/>
              </a:ext>
            </a:extLst>
          </p:cNvPr>
          <p:cNvSpPr txBox="1">
            <a:spLocks noGrp="1"/>
          </p:cNvSpPr>
          <p:nvPr>
            <p:ph idx="4294967295"/>
          </p:nvPr>
        </p:nvSpPr>
        <p:spPr>
          <a:xfrm>
            <a:off x="508759" y="2011363"/>
            <a:ext cx="3305175" cy="262096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r>
              <a:rPr lang="fr-FR" sz="1600" b="1" dirty="0">
                <a:latin typeface="+mn-lt"/>
                <a:cs typeface="Arial" panose="020B0604020202020204" pitchFamily="34" charset="0"/>
              </a:rPr>
              <a:t>Nous ne sommes pas tous </a:t>
            </a:r>
            <a:r>
              <a:rPr lang="fr-FR" sz="1600" b="1" dirty="0" err="1">
                <a:latin typeface="+mn-lt"/>
                <a:cs typeface="Arial" panose="020B0604020202020204" pitchFamily="34" charset="0"/>
              </a:rPr>
              <a:t>les-mêmes</a:t>
            </a:r>
            <a:r>
              <a:rPr lang="fr-FR" sz="1600" dirty="0">
                <a:latin typeface="+mn-lt"/>
                <a:cs typeface="Arial" panose="020B0604020202020204" pitchFamily="34" charset="0"/>
              </a:rPr>
              <a:t>, par conséquent, une approche unique de la conception ne fonctionne pas.</a:t>
            </a:r>
          </a:p>
          <a:p>
            <a:pPr marL="0" indent="0">
              <a:buNone/>
            </a:pPr>
            <a:endParaRPr lang="fr-FR" sz="1600" dirty="0">
              <a:latin typeface="+mn-lt"/>
              <a:cs typeface="Arial" panose="020B0604020202020204" pitchFamily="34" charset="0"/>
            </a:endParaRPr>
          </a:p>
          <a:p>
            <a:pPr marL="0" indent="0">
              <a:buNone/>
            </a:pPr>
            <a:r>
              <a:rPr lang="fr-FR" sz="1600" dirty="0">
                <a:latin typeface="+mn-lt"/>
                <a:cs typeface="Arial" panose="020B0604020202020204" pitchFamily="34" charset="0"/>
              </a:rPr>
              <a:t>Grâce à un processus de consultation amélioré, où </a:t>
            </a:r>
            <a:r>
              <a:rPr lang="fr-FR" sz="1600" b="1" dirty="0">
                <a:latin typeface="+mn-lt"/>
                <a:cs typeface="Arial" panose="020B0604020202020204" pitchFamily="34" charset="0"/>
              </a:rPr>
              <a:t>tous les utilisateurs</a:t>
            </a:r>
            <a:r>
              <a:rPr lang="fr-FR" sz="1600" dirty="0">
                <a:latin typeface="+mn-lt"/>
                <a:cs typeface="Arial" panose="020B0604020202020204" pitchFamily="34" charset="0"/>
              </a:rPr>
              <a:t> se font entendre, le Milieu de travail GC tient compte des activités de travail spécifiques identifiées ainsi que des </a:t>
            </a:r>
            <a:r>
              <a:rPr lang="fr-FR" sz="1600" b="1" dirty="0">
                <a:latin typeface="+mn-lt"/>
                <a:cs typeface="Arial" panose="020B0604020202020204" pitchFamily="34" charset="0"/>
              </a:rPr>
              <a:t>préférences variables des utilisateurs </a:t>
            </a:r>
            <a:r>
              <a:rPr lang="fr-FR" sz="1600" dirty="0">
                <a:latin typeface="+mn-lt"/>
                <a:cs typeface="Arial" panose="020B0604020202020204" pitchFamily="34" charset="0"/>
              </a:rPr>
              <a:t>pour créer un milieu de travail fonctionnel et favorable.</a:t>
            </a:r>
            <a:endParaRPr lang="en-US" sz="1600" dirty="0">
              <a:latin typeface="+mn-lt"/>
              <a:cs typeface="Arial" panose="020B0604020202020204" pitchFamily="34" charset="0"/>
            </a:endParaRPr>
          </a:p>
          <a:p>
            <a:pPr marL="0" indent="0">
              <a:buNone/>
            </a:pPr>
            <a:endParaRPr lang="en-US" sz="1800" dirty="0">
              <a:latin typeface="+mn-lt"/>
              <a:cs typeface="Arial" panose="020B0604020202020204" pitchFamily="34" charset="0"/>
            </a:endParaRPr>
          </a:p>
        </p:txBody>
      </p:sp>
      <p:sp>
        <p:nvSpPr>
          <p:cNvPr id="7" name="Rectangle 6"/>
          <p:cNvSpPr/>
          <p:nvPr/>
        </p:nvSpPr>
        <p:spPr>
          <a:xfrm>
            <a:off x="641573" y="715060"/>
            <a:ext cx="518983" cy="506627"/>
          </a:xfrm>
          <a:prstGeom prst="rect">
            <a:avLst/>
          </a:prstGeom>
          <a:solidFill>
            <a:srgbClr val="EE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Tree>
    <p:extLst>
      <p:ext uri="{BB962C8B-B14F-4D97-AF65-F5344CB8AC3E}">
        <p14:creationId xmlns:p14="http://schemas.microsoft.com/office/powerpoint/2010/main" val="2344144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en-CA" dirty="0">
                <a:solidFill>
                  <a:srgbClr val="000000"/>
                </a:solidFill>
              </a:rPr>
              <a:t>       </a:t>
            </a:r>
            <a:r>
              <a:rPr lang="en-CA" dirty="0" err="1">
                <a:solidFill>
                  <a:srgbClr val="14455C"/>
                </a:solidFill>
              </a:rPr>
              <a:t>Promouvoir</a:t>
            </a:r>
            <a:r>
              <a:rPr lang="en-CA" dirty="0">
                <a:solidFill>
                  <a:srgbClr val="14455C"/>
                </a:solidFill>
              </a:rPr>
              <a:t> </a:t>
            </a:r>
            <a:r>
              <a:rPr lang="en-CA" dirty="0" err="1">
                <a:solidFill>
                  <a:srgbClr val="14455C"/>
                </a:solidFill>
              </a:rPr>
              <a:t>l’égalité</a:t>
            </a:r>
            <a:r>
              <a:rPr lang="en-CA" dirty="0">
                <a:solidFill>
                  <a:srgbClr val="14455C"/>
                </a:solidFill>
              </a:rPr>
              <a:t> </a:t>
            </a:r>
            <a:r>
              <a:rPr lang="en-CA" dirty="0" err="1">
                <a:solidFill>
                  <a:srgbClr val="14455C"/>
                </a:solidFill>
              </a:rPr>
              <a:t>d’accès</a:t>
            </a:r>
            <a:endParaRPr lang="en-CA" dirty="0">
              <a:solidFill>
                <a:srgbClr val="14455C"/>
              </a:solidFill>
            </a:endParaRPr>
          </a:p>
        </p:txBody>
      </p:sp>
      <p:pic>
        <p:nvPicPr>
          <p:cNvPr id="5" name="Picture 12" descr="Photo of a PSPC GCworkplace in Gatineau, with touchdown areas (high tables with stools) on the right. On the left, there is a teaming area (large table, four non-caster chairs and giant screen). The touchdown and teaming areas are separated by a large window resembling a glazed garage door. Workstations can be seen at the very end of the room. The space has a lot of natural light. Foam or wooden panels on the ceiling serve as a sound barrier." title="Photo of a PSPC GCworkplace in Gatineau">
            <a:extLst>
              <a:ext uri="{FF2B5EF4-FFF2-40B4-BE49-F238E27FC236}">
                <a16:creationId xmlns:a16="http://schemas.microsoft.com/office/drawing/2014/main" id="{85FC7C1D-AF56-4F22-B5E3-80BEF446C3EE}"/>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t="1321" b="690"/>
          <a:stretch/>
        </p:blipFill>
        <p:spPr>
          <a:xfrm>
            <a:off x="4163392" y="2005013"/>
            <a:ext cx="7351712" cy="3244850"/>
          </a:xfrm>
          <a:prstGeom prst="rect">
            <a:avLst/>
          </a:prstGeom>
        </p:spPr>
      </p:pic>
      <p:sp>
        <p:nvSpPr>
          <p:cNvPr id="6" name="Subtitle 2">
            <a:extLst>
              <a:ext uri="{FF2B5EF4-FFF2-40B4-BE49-F238E27FC236}">
                <a16:creationId xmlns:a16="http://schemas.microsoft.com/office/drawing/2014/main" id="{1E60FF8E-A5F1-4E97-A307-329A1C4A886A}"/>
              </a:ext>
            </a:extLst>
          </p:cNvPr>
          <p:cNvSpPr txBox="1">
            <a:spLocks/>
          </p:cNvSpPr>
          <p:nvPr/>
        </p:nvSpPr>
        <p:spPr>
          <a:xfrm>
            <a:off x="508760" y="2052481"/>
            <a:ext cx="3408332" cy="3123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1800" dirty="0">
                <a:latin typeface="Calibri"/>
                <a:cs typeface="Arial" panose="020B0604020202020204" pitchFamily="34" charset="0"/>
              </a:rPr>
              <a:t>Le Milieu de travail GC favorise un milieu de travail plus </a:t>
            </a:r>
            <a:r>
              <a:rPr lang="fr-FR" sz="1800" b="1" dirty="0">
                <a:latin typeface="Calibri"/>
                <a:cs typeface="Arial" panose="020B0604020202020204" pitchFamily="34" charset="0"/>
              </a:rPr>
              <a:t>équitable</a:t>
            </a:r>
            <a:r>
              <a:rPr lang="fr-FR" sz="1800" dirty="0">
                <a:latin typeface="Calibri"/>
                <a:cs typeface="Arial" panose="020B0604020202020204" pitchFamily="34" charset="0"/>
              </a:rPr>
              <a:t> où chacun a accès aux niveaux d'</a:t>
            </a:r>
            <a:r>
              <a:rPr lang="fr-FR" sz="1800" b="1" dirty="0">
                <a:latin typeface="Calibri"/>
                <a:cs typeface="Arial" panose="020B0604020202020204" pitchFamily="34" charset="0"/>
              </a:rPr>
              <a:t>intimité</a:t>
            </a:r>
            <a:r>
              <a:rPr lang="fr-FR" sz="1800" dirty="0">
                <a:latin typeface="Calibri"/>
                <a:cs typeface="Arial" panose="020B0604020202020204" pitchFamily="34" charset="0"/>
              </a:rPr>
              <a:t> visuelle et acoustique dont il a besoin pour la tâche à accomplir.</a:t>
            </a:r>
          </a:p>
          <a:p>
            <a:endParaRPr lang="fr-FR" sz="1800" dirty="0">
              <a:latin typeface="Calibri"/>
              <a:cs typeface="Arial" panose="020B0604020202020204" pitchFamily="34" charset="0"/>
            </a:endParaRPr>
          </a:p>
          <a:p>
            <a:r>
              <a:rPr lang="fr-FR" sz="1800" dirty="0">
                <a:latin typeface="Calibri"/>
                <a:cs typeface="Arial" panose="020B0604020202020204" pitchFamily="34" charset="0"/>
              </a:rPr>
              <a:t>Les points de travail </a:t>
            </a:r>
            <a:r>
              <a:rPr lang="fr-FR" sz="1800" b="1" dirty="0">
                <a:latin typeface="Calibri"/>
                <a:cs typeface="Arial" panose="020B0604020202020204" pitchFamily="34" charset="0"/>
              </a:rPr>
              <a:t>partagés</a:t>
            </a:r>
            <a:r>
              <a:rPr lang="fr-FR" sz="1800" dirty="0">
                <a:latin typeface="Calibri"/>
                <a:cs typeface="Arial" panose="020B0604020202020204" pitchFamily="34" charset="0"/>
              </a:rPr>
              <a:t> permettent des équipements plus </a:t>
            </a:r>
            <a:r>
              <a:rPr lang="fr-FR" sz="1800" b="1" dirty="0">
                <a:latin typeface="Calibri"/>
                <a:cs typeface="Arial" panose="020B0604020202020204" pitchFamily="34" charset="0"/>
              </a:rPr>
              <a:t>utiles</a:t>
            </a:r>
            <a:r>
              <a:rPr lang="fr-FR" sz="1800" dirty="0">
                <a:latin typeface="Calibri"/>
                <a:cs typeface="Arial" panose="020B0604020202020204" pitchFamily="34" charset="0"/>
              </a:rPr>
              <a:t> et une utilisation optimisée de l'espace.</a:t>
            </a:r>
            <a:endParaRPr lang="en-US" sz="1800" dirty="0">
              <a:latin typeface="Calibri"/>
              <a:cs typeface="Arial" panose="020B0604020202020204" pitchFamily="34" charset="0"/>
            </a:endParaRPr>
          </a:p>
        </p:txBody>
      </p:sp>
      <p:sp>
        <p:nvSpPr>
          <p:cNvPr id="7" name="Rectangle 6"/>
          <p:cNvSpPr/>
          <p:nvPr/>
        </p:nvSpPr>
        <p:spPr>
          <a:xfrm>
            <a:off x="617947" y="715060"/>
            <a:ext cx="518983" cy="506627"/>
          </a:xfrm>
          <a:prstGeom prst="rect">
            <a:avLst/>
          </a:prstGeom>
          <a:solidFill>
            <a:srgbClr val="DCE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Tree>
    <p:extLst>
      <p:ext uri="{BB962C8B-B14F-4D97-AF65-F5344CB8AC3E}">
        <p14:creationId xmlns:p14="http://schemas.microsoft.com/office/powerpoint/2010/main" val="3581358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0034" y="2562026"/>
            <a:ext cx="3519071" cy="1763421"/>
          </a:xfrm>
          <a:prstGeom prst="rect">
            <a:avLst/>
          </a:prstGeom>
        </p:spPr>
      </p:pic>
      <p:sp>
        <p:nvSpPr>
          <p:cNvPr id="6" name="Rectangle 12">
            <a:extLst>
              <a:ext uri="{FF2B5EF4-FFF2-40B4-BE49-F238E27FC236}">
                <a16:creationId xmlns:a16="http://schemas.microsoft.com/office/drawing/2014/main" id="{8682856D-B2AB-4B2A-AD33-745F44F3EE0D}"/>
              </a:ext>
            </a:extLst>
          </p:cNvPr>
          <p:cNvSpPr/>
          <p:nvPr/>
        </p:nvSpPr>
        <p:spPr>
          <a:xfrm>
            <a:off x="5688746" y="2345057"/>
            <a:ext cx="685800" cy="685800"/>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12">
            <a:extLst>
              <a:ext uri="{FF2B5EF4-FFF2-40B4-BE49-F238E27FC236}">
                <a16:creationId xmlns:a16="http://schemas.microsoft.com/office/drawing/2014/main" id="{A90259D5-6643-4991-A91A-3FC6A8AE9053}"/>
              </a:ext>
            </a:extLst>
          </p:cNvPr>
          <p:cNvSpPr/>
          <p:nvPr/>
        </p:nvSpPr>
        <p:spPr>
          <a:xfrm>
            <a:off x="6635759" y="3008373"/>
            <a:ext cx="685800" cy="685800"/>
          </a:xfrm>
          <a:prstGeom prst="ellipse">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12">
            <a:extLst>
              <a:ext uri="{FF2B5EF4-FFF2-40B4-BE49-F238E27FC236}">
                <a16:creationId xmlns:a16="http://schemas.microsoft.com/office/drawing/2014/main" id="{1CDA2B66-3D2A-4A48-8ECA-F9538A6F68BE}"/>
              </a:ext>
            </a:extLst>
          </p:cNvPr>
          <p:cNvSpPr/>
          <p:nvPr/>
        </p:nvSpPr>
        <p:spPr>
          <a:xfrm>
            <a:off x="4665321" y="3008373"/>
            <a:ext cx="685800" cy="685800"/>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12">
            <a:extLst>
              <a:ext uri="{FF2B5EF4-FFF2-40B4-BE49-F238E27FC236}">
                <a16:creationId xmlns:a16="http://schemas.microsoft.com/office/drawing/2014/main" id="{7B9F481E-2B77-458E-93A6-E84DFF738EAB}"/>
              </a:ext>
            </a:extLst>
          </p:cNvPr>
          <p:cNvSpPr/>
          <p:nvPr/>
        </p:nvSpPr>
        <p:spPr>
          <a:xfrm>
            <a:off x="5688746" y="3709812"/>
            <a:ext cx="685800" cy="6858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A41B5E50-64ED-4F0E-9895-130C0B0B43F7}"/>
              </a:ext>
            </a:extLst>
          </p:cNvPr>
          <p:cNvSpPr txBox="1"/>
          <p:nvPr/>
        </p:nvSpPr>
        <p:spPr>
          <a:xfrm>
            <a:off x="5328264" y="2483726"/>
            <a:ext cx="1398665" cy="369332"/>
          </a:xfrm>
          <a:prstGeom prst="rect">
            <a:avLst/>
          </a:prstGeom>
          <a:noFill/>
        </p:spPr>
        <p:txBody>
          <a:bodyPr wrap="square" rtlCol="0">
            <a:spAutoFit/>
          </a:bodyPr>
          <a:lstStyle/>
          <a:p>
            <a:pPr algn="ctr"/>
            <a:r>
              <a:rPr lang="en-CA" b="1" dirty="0" err="1">
                <a:solidFill>
                  <a:schemeClr val="accent5"/>
                </a:solidFill>
                <a:latin typeface="Tw Cen MT" panose="020B0602020104020603" pitchFamily="34" charset="0"/>
                <a:cs typeface="Arial" panose="020B0604020202020204" pitchFamily="34" charset="0"/>
              </a:rPr>
              <a:t>Coordonner</a:t>
            </a:r>
            <a:endParaRPr lang="en-CA" b="1" dirty="0">
              <a:solidFill>
                <a:schemeClr val="accent5"/>
              </a:solidFill>
              <a:latin typeface="Tw Cen MT" panose="020B0602020104020603" pitchFamily="34" charset="0"/>
              <a:cs typeface="Arial" panose="020B0604020202020204" pitchFamily="34" charset="0"/>
            </a:endParaRPr>
          </a:p>
        </p:txBody>
      </p:sp>
      <p:sp>
        <p:nvSpPr>
          <p:cNvPr id="11" name="TextBox 10">
            <a:extLst>
              <a:ext uri="{FF2B5EF4-FFF2-40B4-BE49-F238E27FC236}">
                <a16:creationId xmlns:a16="http://schemas.microsoft.com/office/drawing/2014/main" id="{48A71F58-EC20-4161-898D-1AF6355FF7CD}"/>
              </a:ext>
            </a:extLst>
          </p:cNvPr>
          <p:cNvSpPr txBox="1"/>
          <p:nvPr/>
        </p:nvSpPr>
        <p:spPr>
          <a:xfrm>
            <a:off x="5328265" y="3845035"/>
            <a:ext cx="1398665" cy="369332"/>
          </a:xfrm>
          <a:prstGeom prst="rect">
            <a:avLst/>
          </a:prstGeom>
          <a:noFill/>
        </p:spPr>
        <p:txBody>
          <a:bodyPr wrap="square" rtlCol="0">
            <a:spAutoFit/>
          </a:bodyPr>
          <a:lstStyle/>
          <a:p>
            <a:pPr algn="ctr"/>
            <a:r>
              <a:rPr lang="en-CA" b="1" dirty="0" err="1">
                <a:solidFill>
                  <a:schemeClr val="accent5"/>
                </a:solidFill>
                <a:latin typeface="Tw Cen MT" panose="020B0602020104020603" pitchFamily="34" charset="0"/>
                <a:cs typeface="Arial" panose="020B0604020202020204" pitchFamily="34" charset="0"/>
              </a:rPr>
              <a:t>Créer</a:t>
            </a:r>
            <a:endParaRPr lang="en-CA" b="1" dirty="0">
              <a:solidFill>
                <a:schemeClr val="accent5"/>
              </a:solidFill>
              <a:latin typeface="Tw Cen MT" panose="020B0602020104020603" pitchFamily="34" charset="0"/>
              <a:cs typeface="Arial" panose="020B0604020202020204" pitchFamily="34" charset="0"/>
            </a:endParaRPr>
          </a:p>
        </p:txBody>
      </p:sp>
      <p:sp>
        <p:nvSpPr>
          <p:cNvPr id="12" name="TextBox 11">
            <a:extLst>
              <a:ext uri="{FF2B5EF4-FFF2-40B4-BE49-F238E27FC236}">
                <a16:creationId xmlns:a16="http://schemas.microsoft.com/office/drawing/2014/main" id="{BD82352B-7C72-4D37-9FDD-DB00579A069A}"/>
              </a:ext>
            </a:extLst>
          </p:cNvPr>
          <p:cNvSpPr txBox="1"/>
          <p:nvPr/>
        </p:nvSpPr>
        <p:spPr>
          <a:xfrm>
            <a:off x="6279326" y="3159573"/>
            <a:ext cx="1398665" cy="369332"/>
          </a:xfrm>
          <a:prstGeom prst="rect">
            <a:avLst/>
          </a:prstGeom>
          <a:noFill/>
        </p:spPr>
        <p:txBody>
          <a:bodyPr wrap="square" rtlCol="0">
            <a:spAutoFit/>
          </a:bodyPr>
          <a:lstStyle/>
          <a:p>
            <a:pPr algn="ctr"/>
            <a:r>
              <a:rPr lang="en-CA" b="1" dirty="0">
                <a:solidFill>
                  <a:schemeClr val="accent5"/>
                </a:solidFill>
                <a:latin typeface="Tw Cen MT" panose="020B0602020104020603" pitchFamily="34" charset="0"/>
                <a:cs typeface="Arial" panose="020B0604020202020204" pitchFamily="34" charset="0"/>
              </a:rPr>
              <a:t>Presenter</a:t>
            </a:r>
          </a:p>
        </p:txBody>
      </p:sp>
      <p:sp>
        <p:nvSpPr>
          <p:cNvPr id="13" name="TextBox 12">
            <a:extLst>
              <a:ext uri="{FF2B5EF4-FFF2-40B4-BE49-F238E27FC236}">
                <a16:creationId xmlns:a16="http://schemas.microsoft.com/office/drawing/2014/main" id="{2C0BE2EB-9D1B-4FBA-BA83-5D20E5E89255}"/>
              </a:ext>
            </a:extLst>
          </p:cNvPr>
          <p:cNvSpPr txBox="1"/>
          <p:nvPr/>
        </p:nvSpPr>
        <p:spPr>
          <a:xfrm>
            <a:off x="4269280" y="3144181"/>
            <a:ext cx="1398665" cy="369332"/>
          </a:xfrm>
          <a:prstGeom prst="rect">
            <a:avLst/>
          </a:prstGeom>
          <a:noFill/>
        </p:spPr>
        <p:txBody>
          <a:bodyPr wrap="square" rtlCol="0">
            <a:spAutoFit/>
          </a:bodyPr>
          <a:lstStyle/>
          <a:p>
            <a:pPr algn="ctr"/>
            <a:r>
              <a:rPr lang="en-CA" b="1" dirty="0" err="1">
                <a:solidFill>
                  <a:schemeClr val="accent5"/>
                </a:solidFill>
                <a:latin typeface="Tw Cen MT" panose="020B0602020104020603" pitchFamily="34" charset="0"/>
                <a:cs typeface="Arial" panose="020B0604020202020204" pitchFamily="34" charset="0"/>
              </a:rPr>
              <a:t>Rassembler</a:t>
            </a:r>
            <a:endParaRPr lang="en-CA" b="1" dirty="0">
              <a:solidFill>
                <a:schemeClr val="accent5"/>
              </a:solidFill>
              <a:latin typeface="Tw Cen MT" panose="020B0602020104020603"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A7ED35E2-99EF-4019-92E2-3D79667283FD}"/>
              </a:ext>
            </a:extLst>
          </p:cNvPr>
          <p:cNvGrpSpPr/>
          <p:nvPr/>
        </p:nvGrpSpPr>
        <p:grpSpPr>
          <a:xfrm>
            <a:off x="4980222" y="2642768"/>
            <a:ext cx="2088311" cy="1345403"/>
            <a:chOff x="4642888" y="2978167"/>
            <a:chExt cx="3093802" cy="1786607"/>
          </a:xfrm>
        </p:grpSpPr>
        <p:cxnSp>
          <p:nvCxnSpPr>
            <p:cNvPr id="15" name="Straight Connector 14">
              <a:extLst>
                <a:ext uri="{FF2B5EF4-FFF2-40B4-BE49-F238E27FC236}">
                  <a16:creationId xmlns:a16="http://schemas.microsoft.com/office/drawing/2014/main" id="{D138A5A4-F593-4DD7-8A9A-10B9BB086220}"/>
                </a:ext>
              </a:extLst>
            </p:cNvPr>
            <p:cNvCxnSpPr>
              <a:cxnSpLocks/>
            </p:cNvCxnSpPr>
            <p:nvPr/>
          </p:nvCxnSpPr>
          <p:spPr>
            <a:xfrm flipH="1">
              <a:off x="4642888" y="2978167"/>
              <a:ext cx="3093802" cy="1786607"/>
            </a:xfrm>
            <a:prstGeom prst="line">
              <a:avLst/>
            </a:prstGeom>
            <a:ln w="57150" cap="rnd">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9B736F-2684-4F8A-BA45-9EE30A65D609}"/>
                </a:ext>
              </a:extLst>
            </p:cNvPr>
            <p:cNvCxnSpPr>
              <a:cxnSpLocks/>
            </p:cNvCxnSpPr>
            <p:nvPr/>
          </p:nvCxnSpPr>
          <p:spPr>
            <a:xfrm>
              <a:off x="4642888" y="2978167"/>
              <a:ext cx="3093802" cy="1786607"/>
            </a:xfrm>
            <a:prstGeom prst="line">
              <a:avLst/>
            </a:prstGeom>
            <a:ln w="57150" cap="rnd">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E6A8CEDB-B622-42A7-B35D-92D0F513C6E5}"/>
              </a:ext>
            </a:extLst>
          </p:cNvPr>
          <p:cNvSpPr txBox="1"/>
          <p:nvPr/>
        </p:nvSpPr>
        <p:spPr>
          <a:xfrm>
            <a:off x="1033119" y="1264470"/>
            <a:ext cx="3410974" cy="461665"/>
          </a:xfrm>
          <a:prstGeom prst="rect">
            <a:avLst/>
          </a:prstGeom>
          <a:noFill/>
        </p:spPr>
        <p:txBody>
          <a:bodyPr wrap="square" rtlCol="0">
            <a:spAutoFit/>
          </a:bodyPr>
          <a:lstStyle/>
          <a:p>
            <a:r>
              <a:rPr lang="en-CA" sz="2400" dirty="0">
                <a:solidFill>
                  <a:schemeClr val="accent3"/>
                </a:solidFill>
                <a:cs typeface="Arial" panose="020B0604020202020204" pitchFamily="34" charset="0"/>
              </a:rPr>
              <a:t>SALLE DE TRAVAIL</a:t>
            </a:r>
          </a:p>
        </p:txBody>
      </p:sp>
      <p:sp>
        <p:nvSpPr>
          <p:cNvPr id="24" name="TextBox 23">
            <a:extLst>
              <a:ext uri="{FF2B5EF4-FFF2-40B4-BE49-F238E27FC236}">
                <a16:creationId xmlns:a16="http://schemas.microsoft.com/office/drawing/2014/main" id="{9E8A412E-E432-47F1-A6B0-363D64B40784}"/>
              </a:ext>
            </a:extLst>
          </p:cNvPr>
          <p:cNvSpPr txBox="1"/>
          <p:nvPr/>
        </p:nvSpPr>
        <p:spPr>
          <a:xfrm>
            <a:off x="7196811" y="5392170"/>
            <a:ext cx="4349360" cy="461665"/>
          </a:xfrm>
          <a:prstGeom prst="rect">
            <a:avLst/>
          </a:prstGeom>
          <a:noFill/>
        </p:spPr>
        <p:txBody>
          <a:bodyPr wrap="square" rtlCol="0">
            <a:spAutoFit/>
          </a:bodyPr>
          <a:lstStyle/>
          <a:p>
            <a:pPr algn="r"/>
            <a:r>
              <a:rPr lang="en-CA" sz="2400" dirty="0">
                <a:solidFill>
                  <a:schemeClr val="accent1"/>
                </a:solidFill>
                <a:cs typeface="Arial" panose="020B0604020202020204" pitchFamily="34" charset="0"/>
              </a:rPr>
              <a:t>TRAVAIL D’ÉQUIPE &amp; IDÉATION</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5439" y="1558817"/>
            <a:ext cx="3715693" cy="1531297"/>
          </a:xfrm>
          <a:prstGeom prst="rect">
            <a:avLst/>
          </a:prstGeom>
        </p:spPr>
      </p:pic>
      <p:grpSp>
        <p:nvGrpSpPr>
          <p:cNvPr id="26" name="Group 25"/>
          <p:cNvGrpSpPr>
            <a:grpSpLocks noChangeAspect="1"/>
          </p:cNvGrpSpPr>
          <p:nvPr/>
        </p:nvGrpSpPr>
        <p:grpSpPr>
          <a:xfrm>
            <a:off x="8589445" y="3692500"/>
            <a:ext cx="2956726" cy="1656781"/>
            <a:chOff x="5014852" y="1508368"/>
            <a:chExt cx="1837128" cy="1029422"/>
          </a:xfrm>
        </p:grpSpPr>
        <p:pic>
          <p:nvPicPr>
            <p:cNvPr id="27" name="Picture 26"/>
            <p:cNvPicPr>
              <a:picLocks/>
            </p:cNvPicPr>
            <p:nvPr/>
          </p:nvPicPr>
          <p:blipFill rotWithShape="1">
            <a:blip r:embed="rId5" cstate="print">
              <a:extLst>
                <a:ext uri="{28A0092B-C50C-407E-A947-70E740481C1C}">
                  <a14:useLocalDpi xmlns:a14="http://schemas.microsoft.com/office/drawing/2010/main" val="0"/>
                </a:ext>
              </a:extLst>
            </a:blip>
            <a:srcRect l="21718" t="18307" r="16600" b="24114"/>
            <a:stretch/>
          </p:blipFill>
          <p:spPr>
            <a:xfrm>
              <a:off x="5014852" y="1508368"/>
              <a:ext cx="1675118" cy="969109"/>
            </a:xfrm>
            <a:prstGeom prst="rect">
              <a:avLst/>
            </a:prstGeom>
          </p:spPr>
        </p:pic>
        <p:sp>
          <p:nvSpPr>
            <p:cNvPr id="28" name="Oval 27"/>
            <p:cNvSpPr/>
            <p:nvPr/>
          </p:nvSpPr>
          <p:spPr>
            <a:xfrm>
              <a:off x="6439878" y="2354838"/>
              <a:ext cx="412102" cy="1829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5181" r="17515"/>
          <a:stretch/>
        </p:blipFill>
        <p:spPr>
          <a:xfrm>
            <a:off x="783407" y="3824955"/>
            <a:ext cx="2678648" cy="1803358"/>
          </a:xfrm>
          <a:prstGeom prst="rect">
            <a:avLst/>
          </a:prstGeom>
        </p:spPr>
      </p:pic>
      <p:sp>
        <p:nvSpPr>
          <p:cNvPr id="23" name="TextBox 22">
            <a:extLst>
              <a:ext uri="{FF2B5EF4-FFF2-40B4-BE49-F238E27FC236}">
                <a16:creationId xmlns:a16="http://schemas.microsoft.com/office/drawing/2014/main" id="{63E0663A-EBE9-487C-825E-FA8FC4F211D7}"/>
              </a:ext>
            </a:extLst>
          </p:cNvPr>
          <p:cNvSpPr txBox="1"/>
          <p:nvPr/>
        </p:nvSpPr>
        <p:spPr>
          <a:xfrm>
            <a:off x="1030269" y="5392170"/>
            <a:ext cx="4297995" cy="461665"/>
          </a:xfrm>
          <a:prstGeom prst="rect">
            <a:avLst/>
          </a:prstGeom>
          <a:noFill/>
        </p:spPr>
        <p:txBody>
          <a:bodyPr wrap="square" rtlCol="0">
            <a:spAutoFit/>
          </a:bodyPr>
          <a:lstStyle/>
          <a:p>
            <a:r>
              <a:rPr lang="en-CA" sz="2400" dirty="0">
                <a:solidFill>
                  <a:schemeClr val="accent4"/>
                </a:solidFill>
                <a:cs typeface="Arial" panose="020B0604020202020204" pitchFamily="34" charset="0"/>
              </a:rPr>
              <a:t>SALLE DE PROJET</a:t>
            </a:r>
          </a:p>
        </p:txBody>
      </p:sp>
      <p:pic>
        <p:nvPicPr>
          <p:cNvPr id="31" name="Picture 30"/>
          <p:cNvPicPr>
            <a:picLocks noChangeAspect="1"/>
          </p:cNvPicPr>
          <p:nvPr/>
        </p:nvPicPr>
        <p:blipFill rotWithShape="1">
          <a:blip r:embed="rId7" cstate="print">
            <a:extLst>
              <a:ext uri="{28A0092B-C50C-407E-A947-70E740481C1C}">
                <a14:useLocalDpi xmlns:a14="http://schemas.microsoft.com/office/drawing/2010/main" val="0"/>
              </a:ext>
            </a:extLst>
          </a:blip>
          <a:srcRect l="7696" r="13244"/>
          <a:stretch/>
        </p:blipFill>
        <p:spPr>
          <a:xfrm>
            <a:off x="548715" y="1616675"/>
            <a:ext cx="2482107" cy="1832248"/>
          </a:xfrm>
          <a:prstGeom prst="rect">
            <a:avLst/>
          </a:prstGeom>
        </p:spPr>
      </p:pic>
      <p:sp>
        <p:nvSpPr>
          <p:cNvPr id="22" name="TextBox 21">
            <a:extLst>
              <a:ext uri="{FF2B5EF4-FFF2-40B4-BE49-F238E27FC236}">
                <a16:creationId xmlns:a16="http://schemas.microsoft.com/office/drawing/2014/main" id="{D6D14F35-7BF6-401D-B59F-3984EB2DD961}"/>
              </a:ext>
            </a:extLst>
          </p:cNvPr>
          <p:cNvSpPr txBox="1"/>
          <p:nvPr/>
        </p:nvSpPr>
        <p:spPr>
          <a:xfrm>
            <a:off x="6160854" y="1264470"/>
            <a:ext cx="5388682" cy="461665"/>
          </a:xfrm>
          <a:prstGeom prst="rect">
            <a:avLst/>
          </a:prstGeom>
          <a:noFill/>
        </p:spPr>
        <p:txBody>
          <a:bodyPr wrap="square" rtlCol="0">
            <a:spAutoFit/>
          </a:bodyPr>
          <a:lstStyle/>
          <a:p>
            <a:pPr algn="r"/>
            <a:r>
              <a:rPr lang="en-CA" sz="2400" dirty="0">
                <a:solidFill>
                  <a:schemeClr val="accent5">
                    <a:lumMod val="60000"/>
                    <a:lumOff val="40000"/>
                  </a:schemeClr>
                </a:solidFill>
                <a:cs typeface="Arial" panose="020B0604020202020204" pitchFamily="34" charset="0"/>
              </a:rPr>
              <a:t>RENCONTRE &amp; PRÉSENTATION FORMELLE</a:t>
            </a:r>
          </a:p>
        </p:txBody>
      </p:sp>
      <p:sp>
        <p:nvSpPr>
          <p:cNvPr id="32" name="Oval 31"/>
          <p:cNvSpPr/>
          <p:nvPr/>
        </p:nvSpPr>
        <p:spPr>
          <a:xfrm>
            <a:off x="10819724" y="4929575"/>
            <a:ext cx="931408" cy="4605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4"/>
          <p:cNvSpPr>
            <a:spLocks noGrp="1"/>
          </p:cNvSpPr>
          <p:nvPr>
            <p:ph type="title"/>
          </p:nvPr>
        </p:nvSpPr>
        <p:spPr/>
        <p:txBody>
          <a:bodyPr/>
          <a:lstStyle/>
          <a:p>
            <a:r>
              <a:rPr lang="fr-CA" dirty="0"/>
              <a:t>       </a:t>
            </a:r>
            <a:r>
              <a:rPr lang="fr-CA" dirty="0">
                <a:solidFill>
                  <a:srgbClr val="14455C"/>
                </a:solidFill>
              </a:rPr>
              <a:t>Concevoir pour les activités</a:t>
            </a:r>
          </a:p>
        </p:txBody>
      </p:sp>
      <p:sp>
        <p:nvSpPr>
          <p:cNvPr id="37" name="Titre 3"/>
          <p:cNvSpPr txBox="1">
            <a:spLocks/>
          </p:cNvSpPr>
          <p:nvPr/>
        </p:nvSpPr>
        <p:spPr>
          <a:xfrm>
            <a:off x="508759" y="550861"/>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endParaRPr lang="en-CA" dirty="0"/>
          </a:p>
        </p:txBody>
      </p:sp>
      <p:sp>
        <p:nvSpPr>
          <p:cNvPr id="38" name="Rectangle 37"/>
          <p:cNvSpPr/>
          <p:nvPr/>
        </p:nvSpPr>
        <p:spPr>
          <a:xfrm>
            <a:off x="649922" y="715060"/>
            <a:ext cx="518983" cy="506627"/>
          </a:xfrm>
          <a:prstGeom prst="rect">
            <a:avLst/>
          </a:prstGeom>
          <a:solidFill>
            <a:srgbClr val="CBE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1801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10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42" presetClass="path" presetSubtype="0" accel="50000" decel="50000" fill="hold" grpId="0" nodeType="withEffect">
                                  <p:stCondLst>
                                    <p:cond delay="2250"/>
                                  </p:stCondLst>
                                  <p:childTnLst>
                                    <p:animMotion origin="layout" path="M -1.45833E-6 1.85185E-6 L -0.36836 -0.01088 " pathEditMode="relative" rAng="0" ptsTypes="AA">
                                      <p:cBhvr>
                                        <p:cTn id="9" dur="2000" fill="hold"/>
                                        <p:tgtEl>
                                          <p:spTgt spid="6"/>
                                        </p:tgtEl>
                                        <p:attrNameLst>
                                          <p:attrName>ppt_x</p:attrName>
                                          <p:attrName>ppt_y</p:attrName>
                                        </p:attrNameLst>
                                      </p:cBhvr>
                                      <p:rCtr x="-18424" y="-556"/>
                                    </p:animMotion>
                                  </p:childTnLst>
                                </p:cTn>
                              </p:par>
                              <p:par>
                                <p:cTn id="10" presetID="42" presetClass="path" presetSubtype="0" accel="50000" decel="50000" fill="hold" grpId="0" nodeType="withEffect">
                                  <p:stCondLst>
                                    <p:cond delay="2250"/>
                                  </p:stCondLst>
                                  <p:childTnLst>
                                    <p:animMotion origin="layout" path="M -0.00157 -0.00556 L 0.25091 -0.20116 " pathEditMode="relative" rAng="0" ptsTypes="AA">
                                      <p:cBhvr>
                                        <p:cTn id="11" dur="2000" fill="hold"/>
                                        <p:tgtEl>
                                          <p:spTgt spid="7"/>
                                        </p:tgtEl>
                                        <p:attrNameLst>
                                          <p:attrName>ppt_x</p:attrName>
                                          <p:attrName>ppt_y</p:attrName>
                                        </p:attrNameLst>
                                      </p:cBhvr>
                                      <p:rCtr x="12617" y="-9792"/>
                                    </p:animMotion>
                                  </p:childTnLst>
                                </p:cTn>
                              </p:par>
                              <p:par>
                                <p:cTn id="12" presetID="42" presetClass="path" presetSubtype="0" accel="50000" decel="50000" fill="hold" grpId="0" nodeType="withEffect">
                                  <p:stCondLst>
                                    <p:cond delay="2250"/>
                                  </p:stCondLst>
                                  <p:childTnLst>
                                    <p:animMotion origin="layout" path="M 2.70833E-6 2.59259E-6 L -0.29167 0.32129 " pathEditMode="relative" rAng="0" ptsTypes="AA">
                                      <p:cBhvr>
                                        <p:cTn id="13" dur="2000" fill="hold"/>
                                        <p:tgtEl>
                                          <p:spTgt spid="8"/>
                                        </p:tgtEl>
                                        <p:attrNameLst>
                                          <p:attrName>ppt_x</p:attrName>
                                          <p:attrName>ppt_y</p:attrName>
                                        </p:attrNameLst>
                                      </p:cBhvr>
                                      <p:rCtr x="-14583" y="16065"/>
                                    </p:animMotion>
                                  </p:childTnLst>
                                </p:cTn>
                              </p:par>
                              <p:par>
                                <p:cTn id="14" presetID="42" presetClass="path" presetSubtype="0" accel="50000" decel="50000" fill="hold" grpId="0" nodeType="withEffect">
                                  <p:stCondLst>
                                    <p:cond delay="2250"/>
                                  </p:stCondLst>
                                  <p:childTnLst>
                                    <p:animMotion origin="layout" path="M -1.45833E-6 -2.22222E-6 L 0.33698 0.16713 " pathEditMode="relative" rAng="0" ptsTypes="AA">
                                      <p:cBhvr>
                                        <p:cTn id="15" dur="2000" fill="hold"/>
                                        <p:tgtEl>
                                          <p:spTgt spid="9"/>
                                        </p:tgtEl>
                                        <p:attrNameLst>
                                          <p:attrName>ppt_x</p:attrName>
                                          <p:attrName>ppt_y</p:attrName>
                                        </p:attrNameLst>
                                      </p:cBhvr>
                                      <p:rCtr x="16849" y="8356"/>
                                    </p:animMotion>
                                  </p:childTnLst>
                                </p:cTn>
                              </p:par>
                              <p:par>
                                <p:cTn id="16" presetID="10" presetClass="exit" presetSubtype="0" fill="hold" grpId="0" nodeType="withEffect">
                                  <p:stCondLst>
                                    <p:cond delay="250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xit" presetSubtype="0" fill="hold" grpId="0" nodeType="withEffect">
                                  <p:stCondLst>
                                    <p:cond delay="250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0" nodeType="withEffect">
                                  <p:stCondLst>
                                    <p:cond delay="250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xit" presetSubtype="0" fill="hold" grpId="0" nodeType="withEffect">
                                  <p:stCondLst>
                                    <p:cond delay="250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375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grpId="1" nodeType="withEffect">
                                  <p:stCondLst>
                                    <p:cond delay="375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375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grpId="1" nodeType="withEffect">
                                  <p:stCondLst>
                                    <p:cond delay="375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ntr" presetSubtype="0" fill="hold" grpId="0" nodeType="withEffect">
                                  <p:stCondLst>
                                    <p:cond delay="3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childTnLst>
                                </p:cTn>
                              </p:par>
                              <p:par>
                                <p:cTn id="43" presetID="10" presetClass="entr" presetSubtype="0" fill="hold" grpId="0" nodeType="withEffect">
                                  <p:stCondLst>
                                    <p:cond delay="375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childTnLst>
                                </p:cTn>
                              </p:par>
                              <p:par>
                                <p:cTn id="46" presetID="10" presetClass="entr" presetSubtype="0" fill="hold" grpId="0" nodeType="withEffect">
                                  <p:stCondLst>
                                    <p:cond delay="375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childTnLst>
                                </p:cTn>
                              </p:par>
                              <p:par>
                                <p:cTn id="49" presetID="10" presetClass="entr" presetSubtype="0" fill="hold" grpId="0" nodeType="withEffect">
                                  <p:stCondLst>
                                    <p:cond delay="375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cTn>
                              </p:par>
                              <p:par>
                                <p:cTn id="52" presetID="10" presetClass="entr" presetSubtype="0" fill="hold" nodeType="withEffect">
                                  <p:stCondLst>
                                    <p:cond delay="375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childTnLst>
                                </p:cTn>
                              </p:par>
                              <p:par>
                                <p:cTn id="55" presetID="10" presetClass="entr" presetSubtype="0" fill="hold" nodeType="withEffect">
                                  <p:stCondLst>
                                    <p:cond delay="375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par>
                                <p:cTn id="58" presetID="10" presetClass="entr" presetSubtype="0" fill="hold" nodeType="withEffect">
                                  <p:stCondLst>
                                    <p:cond delay="375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childTnLst>
                                </p:cTn>
                              </p:par>
                              <p:par>
                                <p:cTn id="61" presetID="10" presetClass="entr" presetSubtype="0" fill="hold" nodeType="withEffect">
                                  <p:stCondLst>
                                    <p:cond delay="375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p:bldP spid="11" grpId="0"/>
      <p:bldP spid="12" grpId="0"/>
      <p:bldP spid="13" grpId="0"/>
      <p:bldP spid="20" grpId="0"/>
      <p:bldP spid="24" grpId="0"/>
      <p:bldP spid="23" grpId="0"/>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r>
              <a:rPr lang="fr-CA" dirty="0">
                <a:solidFill>
                  <a:srgbClr val="14455C"/>
                </a:solidFill>
              </a:rPr>
              <a:t>Concevoir pour les activités (suite)</a:t>
            </a:r>
            <a:endParaRPr lang="en-CA" dirty="0">
              <a:solidFill>
                <a:srgbClr val="14455C"/>
              </a:solidFill>
            </a:endParaRPr>
          </a:p>
        </p:txBody>
      </p:sp>
      <p:pic>
        <p:nvPicPr>
          <p:cNvPr id="4" name="Image 3" descr="Image showing a traditional workstation, where we make our telephone calls, do our focused work, have a quick chat with co-workers and perform other daily tasks." title="Image of a traditional workstation"/>
          <p:cNvPicPr>
            <a:picLocks noChangeAspect="1"/>
          </p:cNvPicPr>
          <p:nvPr/>
        </p:nvPicPr>
        <p:blipFill>
          <a:blip r:embed="rId3"/>
          <a:stretch>
            <a:fillRect/>
          </a:stretch>
        </p:blipFill>
        <p:spPr>
          <a:xfrm>
            <a:off x="2695419" y="1820310"/>
            <a:ext cx="6633023" cy="3792041"/>
          </a:xfrm>
          <a:prstGeom prst="rect">
            <a:avLst/>
          </a:prstGeom>
        </p:spPr>
      </p:pic>
      <p:sp>
        <p:nvSpPr>
          <p:cNvPr id="6" name="Rectangle 5"/>
          <p:cNvSpPr/>
          <p:nvPr/>
        </p:nvSpPr>
        <p:spPr>
          <a:xfrm>
            <a:off x="649922" y="715060"/>
            <a:ext cx="518983" cy="506627"/>
          </a:xfrm>
          <a:prstGeom prst="rect">
            <a:avLst/>
          </a:prstGeom>
          <a:solidFill>
            <a:srgbClr val="CBE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7" name="TextBox 6">
            <a:extLst>
              <a:ext uri="{FF2B5EF4-FFF2-40B4-BE49-F238E27FC236}">
                <a16:creationId xmlns:a16="http://schemas.microsoft.com/office/drawing/2014/main" id="{70A360A1-8A16-4900-9A94-1596A2FA26ED}"/>
              </a:ext>
            </a:extLst>
          </p:cNvPr>
          <p:cNvSpPr txBox="1"/>
          <p:nvPr/>
        </p:nvSpPr>
        <p:spPr>
          <a:xfrm>
            <a:off x="6788865" y="2321994"/>
            <a:ext cx="3656589" cy="400110"/>
          </a:xfrm>
          <a:prstGeom prst="rect">
            <a:avLst/>
          </a:prstGeom>
          <a:solidFill>
            <a:srgbClr val="FFFFFF"/>
          </a:solidFill>
        </p:spPr>
        <p:txBody>
          <a:bodyPr wrap="square" rtlCol="0">
            <a:spAutoFit/>
          </a:bodyPr>
          <a:lstStyle/>
          <a:p>
            <a:r>
              <a:rPr lang="en-CA" sz="2000" b="1" dirty="0">
                <a:solidFill>
                  <a:schemeClr val="accent5"/>
                </a:solidFill>
                <a:latin typeface="Tw Cen MT" panose="020B0602020104020603" pitchFamily="34" charset="0"/>
                <a:cs typeface="Arial" panose="020B0604020202020204" pitchFamily="34" charset="0"/>
              </a:rPr>
              <a:t>Travail de concentration</a:t>
            </a:r>
          </a:p>
        </p:txBody>
      </p:sp>
      <p:sp>
        <p:nvSpPr>
          <p:cNvPr id="8" name="TextBox 7">
            <a:extLst>
              <a:ext uri="{FF2B5EF4-FFF2-40B4-BE49-F238E27FC236}">
                <a16:creationId xmlns:a16="http://schemas.microsoft.com/office/drawing/2014/main" id="{70A360A1-8A16-4900-9A94-1596A2FA26ED}"/>
              </a:ext>
            </a:extLst>
          </p:cNvPr>
          <p:cNvSpPr txBox="1"/>
          <p:nvPr/>
        </p:nvSpPr>
        <p:spPr>
          <a:xfrm>
            <a:off x="5003464" y="1811896"/>
            <a:ext cx="3656589" cy="400110"/>
          </a:xfrm>
          <a:prstGeom prst="rect">
            <a:avLst/>
          </a:prstGeom>
          <a:solidFill>
            <a:srgbClr val="FFFFFF"/>
          </a:solidFill>
        </p:spPr>
        <p:txBody>
          <a:bodyPr wrap="square" rtlCol="0">
            <a:spAutoFit/>
          </a:bodyPr>
          <a:lstStyle/>
          <a:p>
            <a:r>
              <a:rPr lang="en-CA" sz="2000" b="1" dirty="0">
                <a:solidFill>
                  <a:schemeClr val="accent5"/>
                </a:solidFill>
                <a:latin typeface="Tw Cen MT" panose="020B0602020104020603" pitchFamily="34" charset="0"/>
                <a:cs typeface="Arial" panose="020B0604020202020204" pitchFamily="34" charset="0"/>
              </a:rPr>
              <a:t>Appels </a:t>
            </a:r>
            <a:r>
              <a:rPr lang="en-CA" sz="2000" b="1" dirty="0" err="1">
                <a:solidFill>
                  <a:schemeClr val="accent5"/>
                </a:solidFill>
                <a:latin typeface="Tw Cen MT" panose="020B0602020104020603" pitchFamily="34" charset="0"/>
                <a:cs typeface="Arial" panose="020B0604020202020204" pitchFamily="34" charset="0"/>
              </a:rPr>
              <a:t>téléphoniques</a:t>
            </a:r>
            <a:endParaRPr lang="en-CA" sz="2000" b="1" dirty="0">
              <a:solidFill>
                <a:schemeClr val="accent5"/>
              </a:solidFill>
              <a:latin typeface="Tw Cen MT" panose="020B0602020104020603" pitchFamily="34" charset="0"/>
              <a:cs typeface="Arial" panose="020B0604020202020204" pitchFamily="34" charset="0"/>
            </a:endParaRPr>
          </a:p>
        </p:txBody>
      </p:sp>
      <p:sp>
        <p:nvSpPr>
          <p:cNvPr id="9" name="TextBox 8">
            <a:extLst>
              <a:ext uri="{FF2B5EF4-FFF2-40B4-BE49-F238E27FC236}">
                <a16:creationId xmlns:a16="http://schemas.microsoft.com/office/drawing/2014/main" id="{501864A5-6774-4B01-A6C4-F51B78D1D946}"/>
              </a:ext>
            </a:extLst>
          </p:cNvPr>
          <p:cNvSpPr txBox="1"/>
          <p:nvPr/>
        </p:nvSpPr>
        <p:spPr>
          <a:xfrm>
            <a:off x="7710524" y="3658210"/>
            <a:ext cx="3116940" cy="400110"/>
          </a:xfrm>
          <a:prstGeom prst="rect">
            <a:avLst/>
          </a:prstGeom>
          <a:solidFill>
            <a:srgbClr val="FFFFFF"/>
          </a:solidFill>
        </p:spPr>
        <p:txBody>
          <a:bodyPr wrap="square" rtlCol="0">
            <a:spAutoFit/>
          </a:bodyPr>
          <a:lstStyle/>
          <a:p>
            <a:r>
              <a:rPr lang="en-CA" sz="2000" b="1" dirty="0">
                <a:solidFill>
                  <a:schemeClr val="accent5"/>
                </a:solidFill>
                <a:latin typeface="Tw Cen MT" panose="020B0602020104020603" pitchFamily="34" charset="0"/>
                <a:cs typeface="Arial" panose="020B0604020202020204" pitchFamily="34" charset="0"/>
              </a:rPr>
              <a:t>Discussion </a:t>
            </a:r>
            <a:r>
              <a:rPr lang="en-CA" sz="2000" b="1" dirty="0" err="1">
                <a:solidFill>
                  <a:schemeClr val="accent5"/>
                </a:solidFill>
                <a:latin typeface="Tw Cen MT" panose="020B0602020104020603" pitchFamily="34" charset="0"/>
                <a:cs typeface="Arial" panose="020B0604020202020204" pitchFamily="34" charset="0"/>
              </a:rPr>
              <a:t>rapide</a:t>
            </a:r>
            <a:endParaRPr lang="en-CA" sz="2000" b="1" dirty="0">
              <a:solidFill>
                <a:schemeClr val="accent5"/>
              </a:solidFill>
              <a:latin typeface="Tw Cen MT" panose="020B0602020104020603" pitchFamily="34" charset="0"/>
              <a:cs typeface="Arial" panose="020B0604020202020204" pitchFamily="34" charset="0"/>
            </a:endParaRPr>
          </a:p>
        </p:txBody>
      </p:sp>
      <p:sp>
        <p:nvSpPr>
          <p:cNvPr id="10" name="TextBox 9">
            <a:extLst>
              <a:ext uri="{FF2B5EF4-FFF2-40B4-BE49-F238E27FC236}">
                <a16:creationId xmlns:a16="http://schemas.microsoft.com/office/drawing/2014/main" id="{4B4A0F37-F121-4492-96AF-0FBBA8E5C106}"/>
              </a:ext>
            </a:extLst>
          </p:cNvPr>
          <p:cNvSpPr txBox="1"/>
          <p:nvPr/>
        </p:nvSpPr>
        <p:spPr>
          <a:xfrm>
            <a:off x="7363673" y="5155463"/>
            <a:ext cx="2918785" cy="400110"/>
          </a:xfrm>
          <a:prstGeom prst="rect">
            <a:avLst/>
          </a:prstGeom>
          <a:solidFill>
            <a:srgbClr val="FFFFFF"/>
          </a:solidFill>
        </p:spPr>
        <p:txBody>
          <a:bodyPr wrap="square" rtlCol="0">
            <a:spAutoFit/>
          </a:bodyPr>
          <a:lstStyle/>
          <a:p>
            <a:r>
              <a:rPr lang="en-CA" sz="2000" b="1" dirty="0" err="1">
                <a:solidFill>
                  <a:schemeClr val="accent5"/>
                </a:solidFill>
                <a:latin typeface="Tw Cen MT" panose="020B0602020104020603" pitchFamily="34" charset="0"/>
                <a:cs typeface="Arial" panose="020B0604020202020204" pitchFamily="34" charset="0"/>
              </a:rPr>
              <a:t>Tâches</a:t>
            </a:r>
            <a:r>
              <a:rPr lang="en-CA" sz="2000" b="1" dirty="0">
                <a:solidFill>
                  <a:schemeClr val="accent5"/>
                </a:solidFill>
                <a:latin typeface="Tw Cen MT" panose="020B0602020104020603" pitchFamily="34" charset="0"/>
                <a:cs typeface="Arial" panose="020B0604020202020204" pitchFamily="34" charset="0"/>
              </a:rPr>
              <a:t> </a:t>
            </a:r>
            <a:r>
              <a:rPr lang="en-CA" sz="2000" b="1" dirty="0" err="1">
                <a:solidFill>
                  <a:schemeClr val="accent5"/>
                </a:solidFill>
                <a:latin typeface="Tw Cen MT" panose="020B0602020104020603" pitchFamily="34" charset="0"/>
                <a:cs typeface="Arial" panose="020B0604020202020204" pitchFamily="34" charset="0"/>
              </a:rPr>
              <a:t>quotidiennes</a:t>
            </a:r>
            <a:endParaRPr lang="en-CA" sz="2000" b="1" dirty="0">
              <a:solidFill>
                <a:schemeClr val="accent5"/>
              </a:solidFill>
              <a:latin typeface="Tw Cen MT" panose="020B0602020104020603" pitchFamily="34" charset="0"/>
              <a:cs typeface="Arial" panose="020B0604020202020204" pitchFamily="34" charset="0"/>
            </a:endParaRPr>
          </a:p>
        </p:txBody>
      </p:sp>
    </p:spTree>
    <p:extLst>
      <p:ext uri="{BB962C8B-B14F-4D97-AF65-F5344CB8AC3E}">
        <p14:creationId xmlns:p14="http://schemas.microsoft.com/office/powerpoint/2010/main" val="492676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172" y="3861619"/>
            <a:ext cx="11115674" cy="1422580"/>
          </a:xfrm>
        </p:spPr>
        <p:txBody>
          <a:bodyPr>
            <a:normAutofit/>
          </a:bodyPr>
          <a:lstStyle/>
          <a:p>
            <a:r>
              <a:rPr lang="fr-CA" dirty="0">
                <a:solidFill>
                  <a:schemeClr val="accent2"/>
                </a:solidFill>
              </a:rPr>
              <a:t>Vision du Milieu de travail GC</a:t>
            </a:r>
            <a:br>
              <a:rPr lang="fr-CA" dirty="0">
                <a:solidFill>
                  <a:schemeClr val="accent2"/>
                </a:solidFill>
              </a:rPr>
            </a:br>
            <a:r>
              <a:rPr lang="fr-CA" sz="3200" dirty="0">
                <a:solidFill>
                  <a:schemeClr val="accent2"/>
                </a:solidFill>
              </a:rPr>
              <a: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133" t="9742"/>
          <a:stretch/>
        </p:blipFill>
        <p:spPr>
          <a:xfrm>
            <a:off x="8986684" y="865239"/>
            <a:ext cx="3205316" cy="5992761"/>
          </a:xfrm>
          <a:prstGeom prst="rect">
            <a:avLst/>
          </a:prstGeom>
        </p:spPr>
      </p:pic>
    </p:spTree>
    <p:extLst>
      <p:ext uri="{BB962C8B-B14F-4D97-AF65-F5344CB8AC3E}">
        <p14:creationId xmlns:p14="http://schemas.microsoft.com/office/powerpoint/2010/main" val="1704736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r>
              <a:rPr lang="fr-CA" dirty="0">
                <a:solidFill>
                  <a:srgbClr val="14455C"/>
                </a:solidFill>
              </a:rPr>
              <a:t>Diviser par fonction</a:t>
            </a:r>
            <a:endParaRPr lang="en-CA" dirty="0">
              <a:solidFill>
                <a:srgbClr val="14455C"/>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99242" y="2546950"/>
            <a:ext cx="2573352" cy="1624218"/>
          </a:xfrm>
          <a:prstGeom prst="rect">
            <a:avLst/>
          </a:prstGeom>
        </p:spPr>
      </p:pic>
      <p:sp>
        <p:nvSpPr>
          <p:cNvPr id="6" name="Rectangle 5">
            <a:extLst>
              <a:ext uri="{FF2B5EF4-FFF2-40B4-BE49-F238E27FC236}">
                <a16:creationId xmlns:a16="http://schemas.microsoft.com/office/drawing/2014/main" id="{484B5CD7-1CF5-407C-8128-4731DDBDA818}"/>
              </a:ext>
            </a:extLst>
          </p:cNvPr>
          <p:cNvSpPr/>
          <p:nvPr/>
        </p:nvSpPr>
        <p:spPr>
          <a:xfrm>
            <a:off x="8981404" y="4128464"/>
            <a:ext cx="3138519" cy="86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rgbClr val="4CB6A0"/>
                </a:solidFill>
                <a:cs typeface="Arial" panose="020B0604020202020204" pitchFamily="34" charset="0"/>
              </a:rPr>
              <a:t>STATION DE TRAVAIL TRADITIONELLE</a:t>
            </a:r>
          </a:p>
        </p:txBody>
      </p:sp>
      <p:sp>
        <p:nvSpPr>
          <p:cNvPr id="7" name="Rectangle 6">
            <a:extLst>
              <a:ext uri="{FF2B5EF4-FFF2-40B4-BE49-F238E27FC236}">
                <a16:creationId xmlns:a16="http://schemas.microsoft.com/office/drawing/2014/main" id="{484B5CD7-1CF5-407C-8128-4731DDBDA818}"/>
              </a:ext>
            </a:extLst>
          </p:cNvPr>
          <p:cNvSpPr/>
          <p:nvPr/>
        </p:nvSpPr>
        <p:spPr>
          <a:xfrm>
            <a:off x="7313076" y="2862838"/>
            <a:ext cx="3138519" cy="86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a:solidFill>
                  <a:srgbClr val="000000"/>
                </a:solidFill>
                <a:cs typeface="Arial" panose="020B0604020202020204" pitchFamily="34" charset="0"/>
              </a:rPr>
              <a:t>ZONE INTERACTIVE</a:t>
            </a:r>
          </a:p>
        </p:txBody>
      </p:sp>
      <p:pic>
        <p:nvPicPr>
          <p:cNvPr id="8" name="Picture 7"/>
          <p:cNvPicPr>
            <a:picLocks noChangeAspect="1"/>
          </p:cNvPicPr>
          <p:nvPr/>
        </p:nvPicPr>
        <p:blipFill rotWithShape="1">
          <a:blip r:embed="rId4" cstate="email">
            <a:grayscl/>
            <a:extLst>
              <a:ext uri="{28A0092B-C50C-407E-A947-70E740481C1C}">
                <a14:useLocalDpi xmlns:a14="http://schemas.microsoft.com/office/drawing/2010/main"/>
              </a:ext>
            </a:extLst>
          </a:blip>
          <a:srcRect/>
          <a:stretch/>
        </p:blipFill>
        <p:spPr>
          <a:xfrm>
            <a:off x="141864" y="1370508"/>
            <a:ext cx="7118431" cy="4853089"/>
          </a:xfrm>
          <a:prstGeom prst="rect">
            <a:avLst/>
          </a:prstGeom>
        </p:spPr>
      </p:pic>
      <p:cxnSp>
        <p:nvCxnSpPr>
          <p:cNvPr id="9" name="Straight Connector 8"/>
          <p:cNvCxnSpPr>
            <a:stCxn id="29" idx="6"/>
          </p:cNvCxnSpPr>
          <p:nvPr/>
        </p:nvCxnSpPr>
        <p:spPr>
          <a:xfrm flipV="1">
            <a:off x="2417879" y="1814065"/>
            <a:ext cx="4899064" cy="342900"/>
          </a:xfrm>
          <a:prstGeom prst="line">
            <a:avLst/>
          </a:prstGeom>
          <a:ln w="19050">
            <a:solidFill>
              <a:srgbClr val="4D799D"/>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8" idx="6"/>
            <a:endCxn id="7" idx="1"/>
          </p:cNvCxnSpPr>
          <p:nvPr/>
        </p:nvCxnSpPr>
        <p:spPr>
          <a:xfrm flipV="1">
            <a:off x="6103770" y="3292841"/>
            <a:ext cx="1209306" cy="3534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31" idx="6"/>
          </p:cNvCxnSpPr>
          <p:nvPr/>
        </p:nvCxnSpPr>
        <p:spPr>
          <a:xfrm flipV="1">
            <a:off x="4437600" y="4988469"/>
            <a:ext cx="2864811" cy="53329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84B5CD7-1CF5-407C-8128-4731DDBDA818}"/>
              </a:ext>
            </a:extLst>
          </p:cNvPr>
          <p:cNvSpPr/>
          <p:nvPr/>
        </p:nvSpPr>
        <p:spPr>
          <a:xfrm>
            <a:off x="7313076" y="1327344"/>
            <a:ext cx="3138519" cy="86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a:solidFill>
                  <a:srgbClr val="000000"/>
                </a:solidFill>
                <a:cs typeface="Arial" panose="020B0604020202020204" pitchFamily="34" charset="0"/>
              </a:rPr>
              <a:t>ZONE TRANQUILLE</a:t>
            </a:r>
          </a:p>
        </p:txBody>
      </p:sp>
      <p:sp>
        <p:nvSpPr>
          <p:cNvPr id="13" name="Rectangle 12">
            <a:extLst>
              <a:ext uri="{FF2B5EF4-FFF2-40B4-BE49-F238E27FC236}">
                <a16:creationId xmlns:a16="http://schemas.microsoft.com/office/drawing/2014/main" id="{484B5CD7-1CF5-407C-8128-4731DDBDA818}"/>
              </a:ext>
            </a:extLst>
          </p:cNvPr>
          <p:cNvSpPr/>
          <p:nvPr/>
        </p:nvSpPr>
        <p:spPr>
          <a:xfrm>
            <a:off x="7313076" y="4555379"/>
            <a:ext cx="3138519" cy="86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dirty="0">
                <a:solidFill>
                  <a:srgbClr val="000000"/>
                </a:solidFill>
                <a:cs typeface="Arial" panose="020B0604020202020204" pitchFamily="34" charset="0"/>
              </a:rPr>
              <a:t>ZONE DE TRANSITION</a:t>
            </a:r>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5734" y="1958447"/>
            <a:ext cx="1373730" cy="867055"/>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58629" y="1727654"/>
            <a:ext cx="1189756" cy="1125811"/>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61473" y="1921604"/>
            <a:ext cx="1460125" cy="935270"/>
          </a:xfrm>
          <a:prstGeom prst="rect">
            <a:avLst/>
          </a:prstGeom>
        </p:spPr>
      </p:pic>
      <p:grpSp>
        <p:nvGrpSpPr>
          <p:cNvPr id="17" name="Group 16"/>
          <p:cNvGrpSpPr/>
          <p:nvPr/>
        </p:nvGrpSpPr>
        <p:grpSpPr>
          <a:xfrm>
            <a:off x="10262583" y="3413525"/>
            <a:ext cx="1837128" cy="1029422"/>
            <a:chOff x="5014852" y="1508368"/>
            <a:chExt cx="1837128" cy="1029422"/>
          </a:xfrm>
        </p:grpSpPr>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014852" y="1508368"/>
              <a:ext cx="1675118" cy="969109"/>
            </a:xfrm>
            <a:prstGeom prst="rect">
              <a:avLst/>
            </a:prstGeom>
          </p:spPr>
        </p:pic>
        <p:sp>
          <p:nvSpPr>
            <p:cNvPr id="19" name="Oval 18"/>
            <p:cNvSpPr/>
            <p:nvPr/>
          </p:nvSpPr>
          <p:spPr>
            <a:xfrm>
              <a:off x="6439878" y="2354838"/>
              <a:ext cx="412102" cy="1829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grpSp>
      <p:pic>
        <p:nvPicPr>
          <p:cNvPr id="20" name="Picture 1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545889" y="3507988"/>
            <a:ext cx="1174448" cy="866957"/>
          </a:xfrm>
          <a:prstGeom prst="rect">
            <a:avLst/>
          </a:prstGeom>
        </p:spPr>
      </p:pic>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65631" y="3498610"/>
            <a:ext cx="1379147" cy="885714"/>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5796" y="5209850"/>
            <a:ext cx="1324478" cy="763259"/>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33659" y="5209850"/>
            <a:ext cx="1077696" cy="771011"/>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44778" y="5238235"/>
            <a:ext cx="1293692" cy="816538"/>
          </a:xfrm>
          <a:prstGeom prst="rect">
            <a:avLst/>
          </a:prstGeom>
        </p:spPr>
      </p:pic>
      <p:sp>
        <p:nvSpPr>
          <p:cNvPr id="25" name="Oval 24"/>
          <p:cNvSpPr/>
          <p:nvPr/>
        </p:nvSpPr>
        <p:spPr>
          <a:xfrm>
            <a:off x="9476840" y="3052647"/>
            <a:ext cx="568938" cy="568938"/>
          </a:xfrm>
          <a:prstGeom prst="ellipse">
            <a:avLst/>
          </a:prstGeom>
          <a:solidFill>
            <a:srgbClr val="FFFF00">
              <a:alpha val="50196"/>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26" name="Oval 25"/>
          <p:cNvSpPr/>
          <p:nvPr/>
        </p:nvSpPr>
        <p:spPr>
          <a:xfrm>
            <a:off x="10306739" y="2482618"/>
            <a:ext cx="568938" cy="568938"/>
          </a:xfrm>
          <a:prstGeom prst="ellipse">
            <a:avLst/>
          </a:prstGeom>
          <a:solidFill>
            <a:srgbClr val="4D799D">
              <a:alpha val="60000"/>
            </a:srgbClr>
          </a:solidFill>
          <a:ln w="19050">
            <a:solidFill>
              <a:srgbClr val="4D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27" name="Oval 26"/>
          <p:cNvSpPr/>
          <p:nvPr/>
        </p:nvSpPr>
        <p:spPr>
          <a:xfrm>
            <a:off x="11210054" y="3016733"/>
            <a:ext cx="568938" cy="568938"/>
          </a:xfrm>
          <a:prstGeom prst="ellipse">
            <a:avLst/>
          </a:prstGeom>
          <a:solidFill>
            <a:schemeClr val="accent4">
              <a:alpha val="6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28" name="Oval 27"/>
          <p:cNvSpPr/>
          <p:nvPr/>
        </p:nvSpPr>
        <p:spPr>
          <a:xfrm>
            <a:off x="5417970" y="3303393"/>
            <a:ext cx="685800" cy="685800"/>
          </a:xfrm>
          <a:prstGeom prst="ellipse">
            <a:avLst/>
          </a:prstGeom>
          <a:solidFill>
            <a:srgbClr val="FFFF00">
              <a:alpha val="50196"/>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29" name="Oval 28"/>
          <p:cNvSpPr/>
          <p:nvPr/>
        </p:nvSpPr>
        <p:spPr>
          <a:xfrm>
            <a:off x="1732079" y="1814065"/>
            <a:ext cx="685800" cy="685800"/>
          </a:xfrm>
          <a:prstGeom prst="ellipse">
            <a:avLst/>
          </a:prstGeom>
          <a:solidFill>
            <a:srgbClr val="4D799D">
              <a:alpha val="60000"/>
            </a:srgbClr>
          </a:solidFill>
          <a:ln w="19050">
            <a:solidFill>
              <a:srgbClr val="4D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30" name="Oval 29"/>
          <p:cNvSpPr/>
          <p:nvPr/>
        </p:nvSpPr>
        <p:spPr>
          <a:xfrm>
            <a:off x="10306407" y="3499197"/>
            <a:ext cx="566928" cy="566928"/>
          </a:xfrm>
          <a:prstGeom prst="ellipse">
            <a:avLst/>
          </a:prstGeom>
          <a:solidFill>
            <a:srgbClr val="92D050">
              <a:alpha val="60000"/>
            </a:srgbClr>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31" name="Oval 30"/>
          <p:cNvSpPr/>
          <p:nvPr/>
        </p:nvSpPr>
        <p:spPr>
          <a:xfrm>
            <a:off x="3751800" y="5210038"/>
            <a:ext cx="685800" cy="623455"/>
          </a:xfrm>
          <a:prstGeom prst="ellipse">
            <a:avLst/>
          </a:prstGeom>
          <a:solidFill>
            <a:srgbClr val="92D050">
              <a:alpha val="60000"/>
            </a:srgbClr>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cxnSp>
        <p:nvCxnSpPr>
          <p:cNvPr id="32" name="Straight Connector 31">
            <a:extLst>
              <a:ext uri="{FF2B5EF4-FFF2-40B4-BE49-F238E27FC236}">
                <a16:creationId xmlns:a16="http://schemas.microsoft.com/office/drawing/2014/main" id="{DBC7E3AF-0936-43E4-890D-E0AAA82C8492}"/>
              </a:ext>
            </a:extLst>
          </p:cNvPr>
          <p:cNvCxnSpPr>
            <a:cxnSpLocks/>
            <a:stCxn id="33" idx="6"/>
          </p:cNvCxnSpPr>
          <p:nvPr/>
        </p:nvCxnSpPr>
        <p:spPr>
          <a:xfrm>
            <a:off x="5417970" y="4787075"/>
            <a:ext cx="1898973" cy="20139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4C135B14-4DD7-4FC0-942A-62422C8E9BED}"/>
              </a:ext>
            </a:extLst>
          </p:cNvPr>
          <p:cNvSpPr/>
          <p:nvPr/>
        </p:nvSpPr>
        <p:spPr>
          <a:xfrm>
            <a:off x="4732170" y="4475347"/>
            <a:ext cx="685800" cy="623455"/>
          </a:xfrm>
          <a:prstGeom prst="ellipse">
            <a:avLst/>
          </a:prstGeom>
          <a:solidFill>
            <a:schemeClr val="accent4">
              <a:alpha val="6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sp>
        <p:nvSpPr>
          <p:cNvPr id="34" name="Oval 33"/>
          <p:cNvSpPr/>
          <p:nvPr/>
        </p:nvSpPr>
        <p:spPr>
          <a:xfrm>
            <a:off x="11558217" y="4240331"/>
            <a:ext cx="633783" cy="2153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36" name="Rectangle 35"/>
          <p:cNvSpPr/>
          <p:nvPr/>
        </p:nvSpPr>
        <p:spPr>
          <a:xfrm>
            <a:off x="642659" y="715060"/>
            <a:ext cx="518983" cy="506627"/>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Tree>
    <p:extLst>
      <p:ext uri="{BB962C8B-B14F-4D97-AF65-F5344CB8AC3E}">
        <p14:creationId xmlns:p14="http://schemas.microsoft.com/office/powerpoint/2010/main" val="177530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5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2500"/>
                                  </p:stCondLst>
                                  <p:childTnLst>
                                    <p:animEffect transition="out" filter="fade">
                                      <p:cBhvr>
                                        <p:cTn id="9" dur="750"/>
                                        <p:tgtEl>
                                          <p:spTgt spid="5"/>
                                        </p:tgtEl>
                                      </p:cBhvr>
                                    </p:animEffect>
                                    <p:set>
                                      <p:cBhvr>
                                        <p:cTn id="10" dur="1" fill="hold">
                                          <p:stCondLst>
                                            <p:cond delay="749"/>
                                          </p:stCondLst>
                                        </p:cTn>
                                        <p:tgtEl>
                                          <p:spTgt spid="5"/>
                                        </p:tgtEl>
                                        <p:attrNameLst>
                                          <p:attrName>style.visibility</p:attrName>
                                        </p:attrNameLst>
                                      </p:cBhvr>
                                      <p:to>
                                        <p:strVal val="hidden"/>
                                      </p:to>
                                    </p:set>
                                  </p:childTnLst>
                                </p:cTn>
                              </p:par>
                              <p:par>
                                <p:cTn id="11" presetID="42" presetClass="path" presetSubtype="0" accel="50000" decel="50000" fill="hold" grpId="0" nodeType="withEffect">
                                  <p:stCondLst>
                                    <p:cond delay="1500"/>
                                  </p:stCondLst>
                                  <p:childTnLst>
                                    <p:animMotion origin="layout" path="M 2.08333E-7 -2.22222E-6 L -0.69818 -0.08842 " pathEditMode="relative" rAng="0" ptsTypes="AA">
                                      <p:cBhvr>
                                        <p:cTn id="12" dur="2000" fill="hold"/>
                                        <p:tgtEl>
                                          <p:spTgt spid="26"/>
                                        </p:tgtEl>
                                        <p:attrNameLst>
                                          <p:attrName>ppt_x</p:attrName>
                                          <p:attrName>ppt_y</p:attrName>
                                        </p:attrNameLst>
                                      </p:cBhvr>
                                      <p:rCtr x="-34909" y="-4421"/>
                                    </p:animMotion>
                                  </p:childTnLst>
                                  <p:subTnLst>
                                    <p:set>
                                      <p:cBhvr override="childStyle">
                                        <p:cTn dur="1" fill="hold" display="0" masterRel="sameClick" afterEffect="1">
                                          <p:stCondLst>
                                            <p:cond evt="end" delay="0">
                                              <p:tn val="11"/>
                                            </p:cond>
                                          </p:stCondLst>
                                        </p:cTn>
                                        <p:tgtEl>
                                          <p:spTgt spid="26"/>
                                        </p:tgtEl>
                                        <p:attrNameLst>
                                          <p:attrName>style.visibility</p:attrName>
                                        </p:attrNameLst>
                                      </p:cBhvr>
                                      <p:to>
                                        <p:strVal val="hidden"/>
                                      </p:to>
                                    </p:set>
                                  </p:subTnLst>
                                </p:cTn>
                              </p:par>
                              <p:par>
                                <p:cTn id="13" presetID="10" presetClass="exit" presetSubtype="0" fill="hold" grpId="1" nodeType="withEffect">
                                  <p:stCondLst>
                                    <p:cond delay="300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par>
                                <p:cTn id="16" presetID="10" presetClass="entr" presetSubtype="0" fill="hold" grpId="0" nodeType="withEffect">
                                  <p:stCondLst>
                                    <p:cond delay="37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par>
                                <p:cTn id="19" presetID="1" presetClass="entr" presetSubtype="0" fill="hold" grpId="0" nodeType="withEffect">
                                  <p:stCondLst>
                                    <p:cond delay="3000"/>
                                  </p:stCondLst>
                                  <p:childTnLst>
                                    <p:set>
                                      <p:cBhvr>
                                        <p:cTn id="20" dur="1" fill="hold">
                                          <p:stCondLst>
                                            <p:cond delay="0"/>
                                          </p:stCondLst>
                                        </p:cTn>
                                        <p:tgtEl>
                                          <p:spTgt spid="29"/>
                                        </p:tgtEl>
                                        <p:attrNameLst>
                                          <p:attrName>style.visibility</p:attrName>
                                        </p:attrNameLst>
                                      </p:cBhvr>
                                      <p:to>
                                        <p:strVal val="visible"/>
                                      </p:to>
                                    </p:set>
                                  </p:childTnLst>
                                </p:cTn>
                              </p:par>
                              <p:par>
                                <p:cTn id="21" presetID="10" presetClass="entr" presetSubtype="0" fill="hold" nodeType="withEffect">
                                  <p:stCondLst>
                                    <p:cond delay="3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950"/>
                                        <p:tgtEl>
                                          <p:spTgt spid="9"/>
                                        </p:tgtEl>
                                      </p:cBhvr>
                                    </p:animEffect>
                                  </p:childTnLst>
                                </p:cTn>
                              </p:par>
                              <p:par>
                                <p:cTn id="24" presetID="42" presetClass="path" presetSubtype="0" accel="50000" decel="50000" fill="hold" grpId="0" nodeType="withEffect">
                                  <p:stCondLst>
                                    <p:cond delay="1500"/>
                                  </p:stCondLst>
                                  <p:childTnLst>
                                    <p:animMotion origin="layout" path="M -1.04167E-6 -4.07407E-6 L -0.32604 0.05348 " pathEditMode="relative" rAng="0" ptsTypes="AA">
                                      <p:cBhvr>
                                        <p:cTn id="25" dur="2000" fill="hold"/>
                                        <p:tgtEl>
                                          <p:spTgt spid="25"/>
                                        </p:tgtEl>
                                        <p:attrNameLst>
                                          <p:attrName>ppt_x</p:attrName>
                                          <p:attrName>ppt_y</p:attrName>
                                        </p:attrNameLst>
                                      </p:cBhvr>
                                      <p:rCtr x="-16302" y="2662"/>
                                    </p:animMotion>
                                  </p:childTnLst>
                                  <p:subTnLst>
                                    <p:set>
                                      <p:cBhvr override="childStyle">
                                        <p:cTn dur="1" fill="hold" display="0" masterRel="sameClick" afterEffect="1">
                                          <p:stCondLst>
                                            <p:cond evt="end" delay="0">
                                              <p:tn val="24"/>
                                            </p:cond>
                                          </p:stCondLst>
                                        </p:cTn>
                                        <p:tgtEl>
                                          <p:spTgt spid="25"/>
                                        </p:tgtEl>
                                        <p:attrNameLst>
                                          <p:attrName>style.visibility</p:attrName>
                                        </p:attrNameLst>
                                      </p:cBhvr>
                                      <p:to>
                                        <p:strVal val="hidden"/>
                                      </p:to>
                                    </p:set>
                                  </p:subTnLst>
                                </p:cTn>
                              </p:par>
                              <p:par>
                                <p:cTn id="26" presetID="10" presetClass="exit" presetSubtype="0" fill="hold" grpId="1" nodeType="withEffect">
                                  <p:stCondLst>
                                    <p:cond delay="3000"/>
                                  </p:stCondLst>
                                  <p:childTnLst>
                                    <p:animEffect transition="out" filter="fade">
                                      <p:cBhvr>
                                        <p:cTn id="27" dur="500"/>
                                        <p:tgtEl>
                                          <p:spTgt spid="25"/>
                                        </p:tgtEl>
                                      </p:cBhvr>
                                    </p:animEffect>
                                    <p:set>
                                      <p:cBhvr>
                                        <p:cTn id="28" dur="1" fill="hold">
                                          <p:stCondLst>
                                            <p:cond delay="499"/>
                                          </p:stCondLst>
                                        </p:cTn>
                                        <p:tgtEl>
                                          <p:spTgt spid="25"/>
                                        </p:tgtEl>
                                        <p:attrNameLst>
                                          <p:attrName>style.visibility</p:attrName>
                                        </p:attrNameLst>
                                      </p:cBhvr>
                                      <p:to>
                                        <p:strVal val="hidden"/>
                                      </p:to>
                                    </p:set>
                                  </p:childTnLst>
                                </p:cTn>
                              </p:par>
                              <p:par>
                                <p:cTn id="29" presetID="10" presetClass="entr" presetSubtype="0" fill="hold" grpId="0" nodeType="withEffect">
                                  <p:stCondLst>
                                    <p:cond delay="375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par>
                                <p:cTn id="32" presetID="1" presetClass="entr" presetSubtype="0" fill="hold" grpId="0" nodeType="withEffect">
                                  <p:stCondLst>
                                    <p:cond delay="3250"/>
                                  </p:stCondLst>
                                  <p:childTnLst>
                                    <p:set>
                                      <p:cBhvr>
                                        <p:cTn id="33" dur="1" fill="hold">
                                          <p:stCondLst>
                                            <p:cond delay="0"/>
                                          </p:stCondLst>
                                        </p:cTn>
                                        <p:tgtEl>
                                          <p:spTgt spid="28"/>
                                        </p:tgtEl>
                                        <p:attrNameLst>
                                          <p:attrName>style.visibility</p:attrName>
                                        </p:attrNameLst>
                                      </p:cBhvr>
                                      <p:to>
                                        <p:strVal val="visible"/>
                                      </p:to>
                                    </p:set>
                                  </p:childTnLst>
                                </p:cTn>
                              </p:par>
                              <p:par>
                                <p:cTn id="34" presetID="10" presetClass="entr" presetSubtype="0" fill="hold" nodeType="withEffect">
                                  <p:stCondLst>
                                    <p:cond delay="3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par>
                                <p:cTn id="37" presetID="42" presetClass="path" presetSubtype="0" accel="50000" decel="50000" fill="hold" grpId="0" nodeType="withEffect">
                                  <p:stCondLst>
                                    <p:cond delay="1500"/>
                                  </p:stCondLst>
                                  <p:childTnLst>
                                    <p:animMotion origin="layout" path="M 4.16667E-7 1.11111E-6 L -0.5349 0.2537 " pathEditMode="relative" rAng="0" ptsTypes="AA">
                                      <p:cBhvr>
                                        <p:cTn id="38" dur="2000" fill="hold"/>
                                        <p:tgtEl>
                                          <p:spTgt spid="30"/>
                                        </p:tgtEl>
                                        <p:attrNameLst>
                                          <p:attrName>ppt_x</p:attrName>
                                          <p:attrName>ppt_y</p:attrName>
                                        </p:attrNameLst>
                                      </p:cBhvr>
                                      <p:rCtr x="-26745" y="12685"/>
                                    </p:animMotion>
                                  </p:childTnLst>
                                  <p:subTnLst>
                                    <p:set>
                                      <p:cBhvr override="childStyle">
                                        <p:cTn dur="1" fill="hold" display="0" masterRel="sameClick" afterEffect="1">
                                          <p:stCondLst>
                                            <p:cond evt="end" delay="0">
                                              <p:tn val="37"/>
                                            </p:cond>
                                          </p:stCondLst>
                                        </p:cTn>
                                        <p:tgtEl>
                                          <p:spTgt spid="30"/>
                                        </p:tgtEl>
                                        <p:attrNameLst>
                                          <p:attrName>style.visibility</p:attrName>
                                        </p:attrNameLst>
                                      </p:cBhvr>
                                      <p:to>
                                        <p:strVal val="hidden"/>
                                      </p:to>
                                    </p:set>
                                  </p:subTnLst>
                                </p:cTn>
                              </p:par>
                              <p:par>
                                <p:cTn id="39" presetID="42" presetClass="path" presetSubtype="0" accel="50000" decel="50000" fill="hold" grpId="0" nodeType="withEffect">
                                  <p:stCondLst>
                                    <p:cond delay="1500"/>
                                  </p:stCondLst>
                                  <p:childTnLst>
                                    <p:animMotion origin="layout" path="M 1.66667E-6 0 L -0.51888 0.21157 " pathEditMode="relative" rAng="0" ptsTypes="AA">
                                      <p:cBhvr>
                                        <p:cTn id="40" dur="2000" fill="hold"/>
                                        <p:tgtEl>
                                          <p:spTgt spid="27"/>
                                        </p:tgtEl>
                                        <p:attrNameLst>
                                          <p:attrName>ppt_x</p:attrName>
                                          <p:attrName>ppt_y</p:attrName>
                                        </p:attrNameLst>
                                      </p:cBhvr>
                                      <p:rCtr x="-25951" y="10579"/>
                                    </p:animMotion>
                                  </p:childTnLst>
                                  <p:subTnLst>
                                    <p:set>
                                      <p:cBhvr override="childStyle">
                                        <p:cTn dur="1" fill="hold" display="0" masterRel="sameClick" afterEffect="1">
                                          <p:stCondLst>
                                            <p:cond evt="end" delay="0">
                                              <p:tn val="39"/>
                                            </p:cond>
                                          </p:stCondLst>
                                        </p:cTn>
                                        <p:tgtEl>
                                          <p:spTgt spid="27"/>
                                        </p:tgtEl>
                                        <p:attrNameLst>
                                          <p:attrName>style.visibility</p:attrName>
                                        </p:attrNameLst>
                                      </p:cBhvr>
                                      <p:to>
                                        <p:strVal val="hidden"/>
                                      </p:to>
                                    </p:set>
                                  </p:subTnLst>
                                </p:cTn>
                              </p:par>
                              <p:par>
                                <p:cTn id="41" presetID="10" presetClass="exit" presetSubtype="0" fill="hold" grpId="1" nodeType="withEffect">
                                  <p:stCondLst>
                                    <p:cond delay="300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10" presetClass="exit" presetSubtype="0" fill="hold" grpId="1" nodeType="withEffect">
                                  <p:stCondLst>
                                    <p:cond delay="300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par>
                                <p:cTn id="47" presetID="10" presetClass="entr" presetSubtype="0" fill="hold" grpId="0" nodeType="withEffect">
                                  <p:stCondLst>
                                    <p:cond delay="375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childTnLst>
                                </p:cTn>
                              </p:par>
                              <p:par>
                                <p:cTn id="50" presetID="1" presetClass="entr" presetSubtype="0" fill="hold" grpId="0" nodeType="withEffect">
                                  <p:stCondLst>
                                    <p:cond delay="3250"/>
                                  </p:stCondLst>
                                  <p:childTnLst>
                                    <p:set>
                                      <p:cBhvr>
                                        <p:cTn id="51" dur="1" fill="hold">
                                          <p:stCondLst>
                                            <p:cond delay="0"/>
                                          </p:stCondLst>
                                        </p:cTn>
                                        <p:tgtEl>
                                          <p:spTgt spid="31"/>
                                        </p:tgtEl>
                                        <p:attrNameLst>
                                          <p:attrName>style.visibility</p:attrName>
                                        </p:attrNameLst>
                                      </p:cBhvr>
                                      <p:to>
                                        <p:strVal val="visible"/>
                                      </p:to>
                                    </p:set>
                                  </p:childTnLst>
                                </p:cTn>
                              </p:par>
                              <p:par>
                                <p:cTn id="52" presetID="10" presetClass="entr" presetSubtype="0" fill="hold" nodeType="withEffect">
                                  <p:stCondLst>
                                    <p:cond delay="35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childTnLst>
                                </p:cTn>
                              </p:par>
                              <p:par>
                                <p:cTn id="55" presetID="10" presetClass="entr" presetSubtype="0" fill="hold" nodeType="withEffect">
                                  <p:stCondLst>
                                    <p:cond delay="500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childTnLst>
                                </p:cTn>
                              </p:par>
                              <p:par>
                                <p:cTn id="58" presetID="10" presetClass="entr" presetSubtype="0" fill="hold" nodeType="withEffect">
                                  <p:stCondLst>
                                    <p:cond delay="500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childTnLst>
                                </p:cTn>
                              </p:par>
                              <p:par>
                                <p:cTn id="61" presetID="10" presetClass="entr" presetSubtype="0" fill="hold" nodeType="withEffect">
                                  <p:stCondLst>
                                    <p:cond delay="500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par>
                                <p:cTn id="64" presetID="10" presetClass="entr" presetSubtype="0" fill="hold" nodeType="withEffect">
                                  <p:stCondLst>
                                    <p:cond delay="500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childTnLst>
                                </p:cTn>
                              </p:par>
                              <p:par>
                                <p:cTn id="67" presetID="10" presetClass="entr" presetSubtype="0" fill="hold" nodeType="withEffect">
                                  <p:stCondLst>
                                    <p:cond delay="500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childTnLst>
                                </p:cTn>
                              </p:par>
                              <p:par>
                                <p:cTn id="70" presetID="10" presetClass="entr" presetSubtype="0" fill="hold" nodeType="withEffect">
                                  <p:stCondLst>
                                    <p:cond delay="500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childTnLst>
                                </p:cTn>
                              </p:par>
                              <p:par>
                                <p:cTn id="73" presetID="10" presetClass="entr" presetSubtype="0" fill="hold" nodeType="withEffect">
                                  <p:stCondLst>
                                    <p:cond delay="500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childTnLst>
                                </p:cTn>
                              </p:par>
                              <p:par>
                                <p:cTn id="76" presetID="10" presetClass="entr" presetSubtype="0" fill="hold" nodeType="withEffect">
                                  <p:stCondLst>
                                    <p:cond delay="500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1000"/>
                                        <p:tgtEl>
                                          <p:spTgt spid="24"/>
                                        </p:tgtEl>
                                      </p:cBhvr>
                                    </p:animEffect>
                                  </p:childTnLst>
                                </p:cTn>
                              </p:par>
                              <p:par>
                                <p:cTn id="79" presetID="10" presetClass="entr" presetSubtype="0" fill="hold" nodeType="withEffect">
                                  <p:stCondLst>
                                    <p:cond delay="500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1000"/>
                                        <p:tgtEl>
                                          <p:spTgt spid="22"/>
                                        </p:tgtEl>
                                      </p:cBhvr>
                                    </p:animEffect>
                                  </p:childTnLst>
                                </p:cTn>
                              </p:par>
                              <p:par>
                                <p:cTn id="82" presetID="10" presetClass="entr" presetSubtype="0" fill="hold" nodeType="withEffect">
                                  <p:stCondLst>
                                    <p:cond delay="500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1000"/>
                                        <p:tgtEl>
                                          <p:spTgt spid="23"/>
                                        </p:tgtEl>
                                      </p:cBhvr>
                                    </p:animEffect>
                                  </p:childTnLst>
                                </p:cTn>
                              </p:par>
                              <p:par>
                                <p:cTn id="85" presetID="1" presetClass="entr" presetSubtype="0" fill="hold" grpId="0" nodeType="withEffect">
                                  <p:stCondLst>
                                    <p:cond delay="3250"/>
                                  </p:stCondLst>
                                  <p:childTnLst>
                                    <p:set>
                                      <p:cBhvr>
                                        <p:cTn id="86" dur="1" fill="hold">
                                          <p:stCondLst>
                                            <p:cond delay="0"/>
                                          </p:stCondLst>
                                        </p:cTn>
                                        <p:tgtEl>
                                          <p:spTgt spid="33"/>
                                        </p:tgtEl>
                                        <p:attrNameLst>
                                          <p:attrName>style.visibility</p:attrName>
                                        </p:attrNameLst>
                                      </p:cBhvr>
                                      <p:to>
                                        <p:strVal val="visible"/>
                                      </p:to>
                                    </p:set>
                                  </p:childTnLst>
                                </p:cTn>
                              </p:par>
                              <p:par>
                                <p:cTn id="87" presetID="10" presetClass="entr" presetSubtype="0" fill="hold" nodeType="withEffect">
                                  <p:stCondLst>
                                    <p:cond delay="350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P spid="25" grpId="0" animBg="1"/>
      <p:bldP spid="25" grpId="1" animBg="1"/>
      <p:bldP spid="26" grpId="0" animBg="1"/>
      <p:bldP spid="26" grpId="1" animBg="1"/>
      <p:bldP spid="27" grpId="0" animBg="1"/>
      <p:bldP spid="27" grpId="1" animBg="1"/>
      <p:bldP spid="28" grpId="0" animBg="1"/>
      <p:bldP spid="29" grpId="0" animBg="1"/>
      <p:bldP spid="30" grpId="0" animBg="1"/>
      <p:bldP spid="30" grpId="1" animBg="1"/>
      <p:bldP spid="31" grpId="0" animBg="1"/>
      <p:bldP spid="3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r>
              <a:rPr lang="fr-CA" dirty="0">
                <a:solidFill>
                  <a:srgbClr val="14455C"/>
                </a:solidFill>
              </a:rPr>
              <a:t>Diviser par fonction (suite)</a:t>
            </a:r>
            <a:endParaRPr lang="en-CA" dirty="0">
              <a:solidFill>
                <a:srgbClr val="14455C"/>
              </a:solidFill>
            </a:endParaRPr>
          </a:p>
        </p:txBody>
      </p:sp>
      <p:sp>
        <p:nvSpPr>
          <p:cNvPr id="36" name="Rectangle 35"/>
          <p:cNvSpPr/>
          <p:nvPr/>
        </p:nvSpPr>
        <p:spPr>
          <a:xfrm>
            <a:off x="644273" y="1308823"/>
            <a:ext cx="9355020" cy="205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37" name="Freeform 36"/>
          <p:cNvSpPr/>
          <p:nvPr/>
        </p:nvSpPr>
        <p:spPr>
          <a:xfrm>
            <a:off x="2222231" y="1787281"/>
            <a:ext cx="2841713" cy="4361679"/>
          </a:xfrm>
          <a:custGeom>
            <a:avLst/>
            <a:gdLst>
              <a:gd name="connsiteX0" fmla="*/ 1297858 w 3333135"/>
              <a:gd name="connsiteY0" fmla="*/ 0 h 5476568"/>
              <a:gd name="connsiteX1" fmla="*/ 2418735 w 3333135"/>
              <a:gd name="connsiteY1" fmla="*/ 49161 h 5476568"/>
              <a:gd name="connsiteX2" fmla="*/ 2172929 w 3333135"/>
              <a:gd name="connsiteY2" fmla="*/ 3588774 h 5476568"/>
              <a:gd name="connsiteX3" fmla="*/ 2556387 w 3333135"/>
              <a:gd name="connsiteY3" fmla="*/ 3549445 h 5476568"/>
              <a:gd name="connsiteX4" fmla="*/ 2438400 w 3333135"/>
              <a:gd name="connsiteY4" fmla="*/ 4277032 h 5476568"/>
              <a:gd name="connsiteX5" fmla="*/ 3333135 w 3333135"/>
              <a:gd name="connsiteY5" fmla="*/ 4277032 h 5476568"/>
              <a:gd name="connsiteX6" fmla="*/ 3303638 w 3333135"/>
              <a:gd name="connsiteY6" fmla="*/ 5476568 h 5476568"/>
              <a:gd name="connsiteX7" fmla="*/ 0 w 3333135"/>
              <a:gd name="connsiteY7" fmla="*/ 5466736 h 5476568"/>
              <a:gd name="connsiteX8" fmla="*/ 1297858 w 3333135"/>
              <a:gd name="connsiteY8" fmla="*/ 0 h 547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135" h="5476568">
                <a:moveTo>
                  <a:pt x="1297858" y="0"/>
                </a:moveTo>
                <a:lnTo>
                  <a:pt x="2418735" y="49161"/>
                </a:lnTo>
                <a:lnTo>
                  <a:pt x="2172929" y="3588774"/>
                </a:lnTo>
                <a:lnTo>
                  <a:pt x="2556387" y="3549445"/>
                </a:lnTo>
                <a:lnTo>
                  <a:pt x="2438400" y="4277032"/>
                </a:lnTo>
                <a:lnTo>
                  <a:pt x="3333135" y="4277032"/>
                </a:lnTo>
                <a:lnTo>
                  <a:pt x="3303638" y="5476568"/>
                </a:lnTo>
                <a:lnTo>
                  <a:pt x="0" y="5466736"/>
                </a:lnTo>
                <a:lnTo>
                  <a:pt x="1297858" y="0"/>
                </a:lnTo>
                <a:close/>
              </a:path>
            </a:pathLst>
          </a:custGeom>
          <a:solidFill>
            <a:srgbClr val="83E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38" name="Freeform 37"/>
          <p:cNvSpPr/>
          <p:nvPr/>
        </p:nvSpPr>
        <p:spPr>
          <a:xfrm>
            <a:off x="4053949" y="1802245"/>
            <a:ext cx="4643980" cy="4314694"/>
          </a:xfrm>
          <a:custGeom>
            <a:avLst/>
            <a:gdLst>
              <a:gd name="connsiteX0" fmla="*/ 216310 w 5447071"/>
              <a:gd name="connsiteY0" fmla="*/ 0 h 5417574"/>
              <a:gd name="connsiteX1" fmla="*/ 993059 w 5447071"/>
              <a:gd name="connsiteY1" fmla="*/ 39329 h 5417574"/>
              <a:gd name="connsiteX2" fmla="*/ 875071 w 5447071"/>
              <a:gd name="connsiteY2" fmla="*/ 1327355 h 5417574"/>
              <a:gd name="connsiteX3" fmla="*/ 3342968 w 5447071"/>
              <a:gd name="connsiteY3" fmla="*/ 1337187 h 5417574"/>
              <a:gd name="connsiteX4" fmla="*/ 3510117 w 5447071"/>
              <a:gd name="connsiteY4" fmla="*/ 3293807 h 5417574"/>
              <a:gd name="connsiteX5" fmla="*/ 5053781 w 5447071"/>
              <a:gd name="connsiteY5" fmla="*/ 3313471 h 5417574"/>
              <a:gd name="connsiteX6" fmla="*/ 5447071 w 5447071"/>
              <a:gd name="connsiteY6" fmla="*/ 5378245 h 5417574"/>
              <a:gd name="connsiteX7" fmla="*/ 1101213 w 5447071"/>
              <a:gd name="connsiteY7" fmla="*/ 5417574 h 5417574"/>
              <a:gd name="connsiteX8" fmla="*/ 1150375 w 5447071"/>
              <a:gd name="connsiteY8" fmla="*/ 4218039 h 5417574"/>
              <a:gd name="connsiteX9" fmla="*/ 255639 w 5447071"/>
              <a:gd name="connsiteY9" fmla="*/ 4218039 h 5417574"/>
              <a:gd name="connsiteX10" fmla="*/ 353962 w 5447071"/>
              <a:gd name="connsiteY10" fmla="*/ 3500284 h 5417574"/>
              <a:gd name="connsiteX11" fmla="*/ 0 w 5447071"/>
              <a:gd name="connsiteY11" fmla="*/ 3510116 h 5417574"/>
              <a:gd name="connsiteX12" fmla="*/ 216310 w 5447071"/>
              <a:gd name="connsiteY12" fmla="*/ 0 h 541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7071" h="5417574">
                <a:moveTo>
                  <a:pt x="216310" y="0"/>
                </a:moveTo>
                <a:lnTo>
                  <a:pt x="993059" y="39329"/>
                </a:lnTo>
                <a:lnTo>
                  <a:pt x="875071" y="1327355"/>
                </a:lnTo>
                <a:lnTo>
                  <a:pt x="3342968" y="1337187"/>
                </a:lnTo>
                <a:lnTo>
                  <a:pt x="3510117" y="3293807"/>
                </a:lnTo>
                <a:lnTo>
                  <a:pt x="5053781" y="3313471"/>
                </a:lnTo>
                <a:lnTo>
                  <a:pt x="5447071" y="5378245"/>
                </a:lnTo>
                <a:lnTo>
                  <a:pt x="1101213" y="5417574"/>
                </a:lnTo>
                <a:lnTo>
                  <a:pt x="1150375" y="4218039"/>
                </a:lnTo>
                <a:lnTo>
                  <a:pt x="255639" y="4218039"/>
                </a:lnTo>
                <a:lnTo>
                  <a:pt x="353962" y="3500284"/>
                </a:lnTo>
                <a:lnTo>
                  <a:pt x="0" y="3510116"/>
                </a:lnTo>
                <a:lnTo>
                  <a:pt x="216310" y="0"/>
                </a:lnTo>
                <a:close/>
              </a:path>
            </a:pathLst>
          </a:custGeom>
          <a:solidFill>
            <a:srgbClr val="FFFF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39" name="Freeform 38"/>
          <p:cNvSpPr/>
          <p:nvPr/>
        </p:nvSpPr>
        <p:spPr>
          <a:xfrm>
            <a:off x="4827640" y="1796239"/>
            <a:ext cx="4660744" cy="4291203"/>
          </a:xfrm>
          <a:custGeom>
            <a:avLst/>
            <a:gdLst>
              <a:gd name="connsiteX0" fmla="*/ 127819 w 5466735"/>
              <a:gd name="connsiteY0" fmla="*/ 29497 h 5388078"/>
              <a:gd name="connsiteX1" fmla="*/ 4237703 w 5466735"/>
              <a:gd name="connsiteY1" fmla="*/ 0 h 5388078"/>
              <a:gd name="connsiteX2" fmla="*/ 5466735 w 5466735"/>
              <a:gd name="connsiteY2" fmla="*/ 5388078 h 5388078"/>
              <a:gd name="connsiteX3" fmla="*/ 4581832 w 5466735"/>
              <a:gd name="connsiteY3" fmla="*/ 5388078 h 5388078"/>
              <a:gd name="connsiteX4" fmla="*/ 4178709 w 5466735"/>
              <a:gd name="connsiteY4" fmla="*/ 3303639 h 5388078"/>
              <a:gd name="connsiteX5" fmla="*/ 2625213 w 5466735"/>
              <a:gd name="connsiteY5" fmla="*/ 3303639 h 5388078"/>
              <a:gd name="connsiteX6" fmla="*/ 2458064 w 5466735"/>
              <a:gd name="connsiteY6" fmla="*/ 1327355 h 5388078"/>
              <a:gd name="connsiteX7" fmla="*/ 0 w 5466735"/>
              <a:gd name="connsiteY7" fmla="*/ 1327355 h 5388078"/>
              <a:gd name="connsiteX8" fmla="*/ 127819 w 5466735"/>
              <a:gd name="connsiteY8" fmla="*/ 29497 h 538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6735" h="5388078">
                <a:moveTo>
                  <a:pt x="127819" y="29497"/>
                </a:moveTo>
                <a:lnTo>
                  <a:pt x="4237703" y="0"/>
                </a:lnTo>
                <a:lnTo>
                  <a:pt x="5466735" y="5388078"/>
                </a:lnTo>
                <a:lnTo>
                  <a:pt x="4581832" y="5388078"/>
                </a:lnTo>
                <a:lnTo>
                  <a:pt x="4178709" y="3303639"/>
                </a:lnTo>
                <a:lnTo>
                  <a:pt x="2625213" y="3303639"/>
                </a:lnTo>
                <a:lnTo>
                  <a:pt x="2458064" y="1327355"/>
                </a:lnTo>
                <a:lnTo>
                  <a:pt x="0" y="1327355"/>
                </a:lnTo>
                <a:lnTo>
                  <a:pt x="127819" y="29497"/>
                </a:lnTo>
                <a:close/>
              </a:path>
            </a:pathLst>
          </a:custGeom>
          <a:solidFill>
            <a:srgbClr val="E68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pic>
        <p:nvPicPr>
          <p:cNvPr id="40" name="Picture 39"/>
          <p:cNvPicPr>
            <a:picLocks noChangeAspect="1"/>
          </p:cNvPicPr>
          <p:nvPr/>
        </p:nvPicPr>
        <p:blipFill rotWithShape="1">
          <a:blip r:embed="rId3">
            <a:clrChange>
              <a:clrFrom>
                <a:srgbClr val="83ECC3"/>
              </a:clrFrom>
              <a:clrTo>
                <a:srgbClr val="83ECC3">
                  <a:alpha val="0"/>
                </a:srgbClr>
              </a:clrTo>
            </a:clrChange>
            <a:grayscl/>
            <a:extLst>
              <a:ext uri="{28A0092B-C50C-407E-A947-70E740481C1C}">
                <a14:useLocalDpi xmlns:a14="http://schemas.microsoft.com/office/drawing/2010/main" val="0"/>
              </a:ext>
            </a:extLst>
          </a:blip>
          <a:srcRect l="2102" r="4456" b="2416"/>
          <a:stretch/>
        </p:blipFill>
        <p:spPr>
          <a:xfrm>
            <a:off x="2096898" y="1298131"/>
            <a:ext cx="7491950" cy="4984318"/>
          </a:xfrm>
          <a:prstGeom prst="rect">
            <a:avLst/>
          </a:prstGeom>
        </p:spPr>
      </p:pic>
      <p:pic>
        <p:nvPicPr>
          <p:cNvPr id="41" name="Picture 40"/>
          <p:cNvPicPr>
            <a:picLocks noChangeAspect="1"/>
          </p:cNvPicPr>
          <p:nvPr/>
        </p:nvPicPr>
        <p:blipFill rotWithShape="1">
          <a:blip r:embed="rId3">
            <a:clrChange>
              <a:clrFrom>
                <a:srgbClr val="FFFF81"/>
              </a:clrFrom>
              <a:clrTo>
                <a:srgbClr val="FFFF81">
                  <a:alpha val="0"/>
                </a:srgbClr>
              </a:clrTo>
            </a:clrChange>
            <a:grayscl/>
            <a:extLst>
              <a:ext uri="{28A0092B-C50C-407E-A947-70E740481C1C}">
                <a14:useLocalDpi xmlns:a14="http://schemas.microsoft.com/office/drawing/2010/main" val="0"/>
              </a:ext>
            </a:extLst>
          </a:blip>
          <a:srcRect l="2102" r="4456"/>
          <a:stretch/>
        </p:blipFill>
        <p:spPr>
          <a:xfrm>
            <a:off x="2072184" y="1319474"/>
            <a:ext cx="7491950" cy="5107741"/>
          </a:xfrm>
          <a:prstGeom prst="rect">
            <a:avLst/>
          </a:prstGeom>
        </p:spPr>
      </p:pic>
      <p:pic>
        <p:nvPicPr>
          <p:cNvPr id="42" name="Picture 41"/>
          <p:cNvPicPr>
            <a:picLocks noChangeAspect="1"/>
          </p:cNvPicPr>
          <p:nvPr/>
        </p:nvPicPr>
        <p:blipFill rotWithShape="1">
          <a:blip r:embed="rId3">
            <a:clrChange>
              <a:clrFrom>
                <a:srgbClr val="E688FA"/>
              </a:clrFrom>
              <a:clrTo>
                <a:srgbClr val="E688FA">
                  <a:alpha val="0"/>
                </a:srgbClr>
              </a:clrTo>
            </a:clrChange>
            <a:grayscl/>
            <a:extLst>
              <a:ext uri="{28A0092B-C50C-407E-A947-70E740481C1C}">
                <a14:useLocalDpi xmlns:a14="http://schemas.microsoft.com/office/drawing/2010/main" val="0"/>
              </a:ext>
            </a:extLst>
          </a:blip>
          <a:srcRect l="2102" r="4456"/>
          <a:stretch/>
        </p:blipFill>
        <p:spPr>
          <a:xfrm>
            <a:off x="2109249" y="1319474"/>
            <a:ext cx="7491950" cy="5107741"/>
          </a:xfrm>
          <a:prstGeom prst="rect">
            <a:avLst/>
          </a:prstGeom>
        </p:spPr>
      </p:pic>
      <p:pic>
        <p:nvPicPr>
          <p:cNvPr id="43" name="Picture 42"/>
          <p:cNvPicPr>
            <a:picLocks noChangeAspect="1"/>
          </p:cNvPicPr>
          <p:nvPr/>
        </p:nvPicPr>
        <p:blipFill rotWithShape="1">
          <a:blip r:embed="rId3">
            <a:grayscl/>
            <a:extLst>
              <a:ext uri="{28A0092B-C50C-407E-A947-70E740481C1C}">
                <a14:useLocalDpi xmlns:a14="http://schemas.microsoft.com/office/drawing/2010/main" val="0"/>
              </a:ext>
            </a:extLst>
          </a:blip>
          <a:srcRect l="2102" r="4456"/>
          <a:stretch/>
        </p:blipFill>
        <p:spPr>
          <a:xfrm>
            <a:off x="2158683" y="1319474"/>
            <a:ext cx="7491950" cy="5107741"/>
          </a:xfrm>
          <a:prstGeom prst="rect">
            <a:avLst/>
          </a:prstGeom>
          <a:noFill/>
          <a:ln>
            <a:noFill/>
          </a:ln>
        </p:spPr>
      </p:pic>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2102" r="4456"/>
          <a:stretch/>
        </p:blipFill>
        <p:spPr>
          <a:xfrm>
            <a:off x="2096899" y="1319474"/>
            <a:ext cx="7491950" cy="5107741"/>
          </a:xfrm>
          <a:prstGeom prst="rect">
            <a:avLst/>
          </a:prstGeom>
          <a:noFill/>
          <a:ln>
            <a:noFill/>
          </a:ln>
        </p:spPr>
      </p:pic>
      <p:sp>
        <p:nvSpPr>
          <p:cNvPr id="45" name="Rectangle 44"/>
          <p:cNvSpPr/>
          <p:nvPr/>
        </p:nvSpPr>
        <p:spPr>
          <a:xfrm>
            <a:off x="642659" y="715060"/>
            <a:ext cx="518983" cy="506627"/>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Tree>
    <p:extLst>
      <p:ext uri="{BB962C8B-B14F-4D97-AF65-F5344CB8AC3E}">
        <p14:creationId xmlns:p14="http://schemas.microsoft.com/office/powerpoint/2010/main" val="7724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r>
              <a:rPr lang="fr-CA" dirty="0">
                <a:solidFill>
                  <a:srgbClr val="14455C"/>
                </a:solidFill>
              </a:rPr>
              <a:t>Diviser par fonction (suite)</a:t>
            </a:r>
            <a:endParaRPr lang="en-CA" dirty="0">
              <a:solidFill>
                <a:srgbClr val="14455C"/>
              </a:solidFill>
            </a:endParaRPr>
          </a:p>
        </p:txBody>
      </p:sp>
      <p:sp>
        <p:nvSpPr>
          <p:cNvPr id="36" name="Rectangle 35"/>
          <p:cNvSpPr/>
          <p:nvPr/>
        </p:nvSpPr>
        <p:spPr>
          <a:xfrm>
            <a:off x="644273" y="1308823"/>
            <a:ext cx="9355020" cy="205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2102" r="4456"/>
          <a:stretch/>
        </p:blipFill>
        <p:spPr>
          <a:xfrm>
            <a:off x="3145347" y="2215763"/>
            <a:ext cx="5860152" cy="3995240"/>
          </a:xfrm>
          <a:prstGeom prst="rect">
            <a:avLst/>
          </a:prstGeom>
          <a:noFill/>
          <a:ln>
            <a:noFill/>
          </a:ln>
        </p:spPr>
      </p:pic>
      <p:sp>
        <p:nvSpPr>
          <p:cNvPr id="45" name="Rectangle 44"/>
          <p:cNvSpPr/>
          <p:nvPr/>
        </p:nvSpPr>
        <p:spPr>
          <a:xfrm>
            <a:off x="642659" y="715060"/>
            <a:ext cx="518983" cy="506627"/>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3" name="Group 12"/>
          <p:cNvGrpSpPr/>
          <p:nvPr/>
        </p:nvGrpSpPr>
        <p:grpSpPr>
          <a:xfrm>
            <a:off x="3933318" y="1524603"/>
            <a:ext cx="685800" cy="707886"/>
            <a:chOff x="4223657" y="5583747"/>
            <a:chExt cx="685800" cy="707886"/>
          </a:xfrm>
        </p:grpSpPr>
        <p:sp>
          <p:nvSpPr>
            <p:cNvPr id="14" name="Isosceles Triangle 13"/>
            <p:cNvSpPr/>
            <p:nvPr/>
          </p:nvSpPr>
          <p:spPr>
            <a:xfrm>
              <a:off x="4223657" y="5607929"/>
              <a:ext cx="685800" cy="575535"/>
            </a:xfrm>
            <a:prstGeom prst="triangle">
              <a:avLst/>
            </a:prstGeom>
            <a:solidFill>
              <a:schemeClr val="bg1">
                <a:lumMod val="8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p:cNvSpPr/>
            <p:nvPr/>
          </p:nvSpPr>
          <p:spPr>
            <a:xfrm>
              <a:off x="4390971" y="5583747"/>
              <a:ext cx="35618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F2A920"/>
                  </a:solidFill>
                  <a:effectLst/>
                  <a:uLnTx/>
                  <a:uFillTx/>
                  <a:latin typeface="Arial Rounded MT Bold" panose="020F0704030504030204" pitchFamily="34" charset="0"/>
                  <a:ea typeface="+mn-ea"/>
                  <a:cs typeface="+mn-cs"/>
                </a:rPr>
                <a:t>!</a:t>
              </a:r>
            </a:p>
          </p:txBody>
        </p:sp>
      </p:grpSp>
      <p:sp>
        <p:nvSpPr>
          <p:cNvPr id="16" name="Rectangle 15"/>
          <p:cNvSpPr/>
          <p:nvPr/>
        </p:nvSpPr>
        <p:spPr>
          <a:xfrm>
            <a:off x="4590825" y="1478658"/>
            <a:ext cx="3824429"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Le zonage est impératif pour repérer les comportements attendus et atténuer les distractions sonores et visuelles.</a:t>
            </a:r>
          </a:p>
        </p:txBody>
      </p:sp>
      <p:sp>
        <p:nvSpPr>
          <p:cNvPr id="20" name="Rounded Rectangle 19"/>
          <p:cNvSpPr/>
          <p:nvPr/>
        </p:nvSpPr>
        <p:spPr>
          <a:xfrm>
            <a:off x="669843" y="1901685"/>
            <a:ext cx="2374083" cy="59037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21" name="TextBox 20"/>
          <p:cNvSpPr txBox="1"/>
          <p:nvPr/>
        </p:nvSpPr>
        <p:spPr>
          <a:xfrm>
            <a:off x="763279" y="1966917"/>
            <a:ext cx="2187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CONCEVOIR LA TRANSITION VERS LA ZONE TRANQUILLE</a:t>
            </a:r>
            <a:endParaRPr kumimoji="0" lang="en-CA"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8" name="Rounded Rectangle 27"/>
          <p:cNvSpPr/>
          <p:nvPr/>
        </p:nvSpPr>
        <p:spPr>
          <a:xfrm>
            <a:off x="669843" y="2963858"/>
            <a:ext cx="2374083" cy="7370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grpSp>
        <p:nvGrpSpPr>
          <p:cNvPr id="3" name="Group 2"/>
          <p:cNvGrpSpPr/>
          <p:nvPr/>
        </p:nvGrpSpPr>
        <p:grpSpPr>
          <a:xfrm>
            <a:off x="1748785" y="2550281"/>
            <a:ext cx="216196" cy="334951"/>
            <a:chOff x="-7984314" y="3734089"/>
            <a:chExt cx="216196" cy="334951"/>
          </a:xfrm>
        </p:grpSpPr>
        <p:sp>
          <p:nvSpPr>
            <p:cNvPr id="29" name="Chevron 28"/>
            <p:cNvSpPr/>
            <p:nvPr/>
          </p:nvSpPr>
          <p:spPr>
            <a:xfrm rot="5400000">
              <a:off x="-7971551" y="3865610"/>
              <a:ext cx="190667" cy="216194"/>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
          <p:nvSpPr>
            <p:cNvPr id="30" name="Chevron 29"/>
            <p:cNvSpPr/>
            <p:nvPr/>
          </p:nvSpPr>
          <p:spPr>
            <a:xfrm rot="5400000">
              <a:off x="-7971551" y="3721326"/>
              <a:ext cx="190669" cy="216196"/>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grpSp>
      <p:sp>
        <p:nvSpPr>
          <p:cNvPr id="47" name="TextBox 46"/>
          <p:cNvSpPr txBox="1"/>
          <p:nvPr/>
        </p:nvSpPr>
        <p:spPr>
          <a:xfrm>
            <a:off x="644922" y="3030544"/>
            <a:ext cx="2429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INCITER UN CHANGEMENT DE COMPORTEMENT EN MATIÈRE DE NIVEAUX DE BRUIT</a:t>
            </a:r>
            <a:endParaRPr kumimoji="0" lang="en-CA"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1" name="Rounded Rectangle 50"/>
          <p:cNvSpPr/>
          <p:nvPr/>
        </p:nvSpPr>
        <p:spPr>
          <a:xfrm>
            <a:off x="669843" y="4147255"/>
            <a:ext cx="2374083" cy="59037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52" name="TextBox 51"/>
          <p:cNvSpPr txBox="1"/>
          <p:nvPr/>
        </p:nvSpPr>
        <p:spPr>
          <a:xfrm>
            <a:off x="763279" y="4127820"/>
            <a:ext cx="21872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INCLURE DES INDICES VISUELS TELS QUE DES ÉCRANS ET DES ÉLÉMENTS ARCHITECTURAUX</a:t>
            </a:r>
            <a:endParaRPr kumimoji="0" lang="en-CA"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Rounded Rectangle 52"/>
          <p:cNvSpPr/>
          <p:nvPr/>
        </p:nvSpPr>
        <p:spPr>
          <a:xfrm>
            <a:off x="669843" y="5209428"/>
            <a:ext cx="2374083" cy="59037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grpSp>
        <p:nvGrpSpPr>
          <p:cNvPr id="54" name="Group 53"/>
          <p:cNvGrpSpPr/>
          <p:nvPr/>
        </p:nvGrpSpPr>
        <p:grpSpPr>
          <a:xfrm>
            <a:off x="1748785" y="4795851"/>
            <a:ext cx="216196" cy="334951"/>
            <a:chOff x="-7984314" y="3734089"/>
            <a:chExt cx="216196" cy="334951"/>
          </a:xfrm>
        </p:grpSpPr>
        <p:sp>
          <p:nvSpPr>
            <p:cNvPr id="55" name="Chevron 54"/>
            <p:cNvSpPr/>
            <p:nvPr/>
          </p:nvSpPr>
          <p:spPr>
            <a:xfrm rot="5400000">
              <a:off x="-7971551" y="3865610"/>
              <a:ext cx="190667" cy="216194"/>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
          <p:nvSpPr>
            <p:cNvPr id="56" name="Chevron 55"/>
            <p:cNvSpPr/>
            <p:nvPr/>
          </p:nvSpPr>
          <p:spPr>
            <a:xfrm rot="5400000">
              <a:off x="-7971551" y="3721326"/>
              <a:ext cx="190669" cy="216196"/>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grpSp>
      <p:sp>
        <p:nvSpPr>
          <p:cNvPr id="57" name="TextBox 56"/>
          <p:cNvSpPr txBox="1"/>
          <p:nvPr/>
        </p:nvSpPr>
        <p:spPr>
          <a:xfrm>
            <a:off x="712657" y="5267647"/>
            <a:ext cx="2288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GUIDER LA CIRCULATION ET DÉLIMITER LES ZONES</a:t>
            </a:r>
          </a:p>
        </p:txBody>
      </p:sp>
      <p:sp>
        <p:nvSpPr>
          <p:cNvPr id="58" name="Rounded Rectangle 57"/>
          <p:cNvSpPr/>
          <p:nvPr/>
        </p:nvSpPr>
        <p:spPr>
          <a:xfrm>
            <a:off x="9141021" y="1901685"/>
            <a:ext cx="2374083" cy="59037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59" name="TextBox 58"/>
          <p:cNvSpPr txBox="1"/>
          <p:nvPr/>
        </p:nvSpPr>
        <p:spPr>
          <a:xfrm>
            <a:off x="9234457" y="1966917"/>
            <a:ext cx="2187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REGROUPER LES POINTS DE TRAVAIL COLLABORATIFS</a:t>
            </a:r>
            <a:endParaRPr kumimoji="0" lang="en-CA"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0" name="Rounded Rectangle 59"/>
          <p:cNvSpPr/>
          <p:nvPr/>
        </p:nvSpPr>
        <p:spPr>
          <a:xfrm>
            <a:off x="9141021" y="2963858"/>
            <a:ext cx="2374083" cy="59037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grpSp>
        <p:nvGrpSpPr>
          <p:cNvPr id="61" name="Group 60"/>
          <p:cNvGrpSpPr/>
          <p:nvPr/>
        </p:nvGrpSpPr>
        <p:grpSpPr>
          <a:xfrm>
            <a:off x="10219963" y="2550281"/>
            <a:ext cx="216196" cy="334951"/>
            <a:chOff x="-7984314" y="3734089"/>
            <a:chExt cx="216196" cy="334951"/>
          </a:xfrm>
        </p:grpSpPr>
        <p:sp>
          <p:nvSpPr>
            <p:cNvPr id="62" name="Chevron 61"/>
            <p:cNvSpPr/>
            <p:nvPr/>
          </p:nvSpPr>
          <p:spPr>
            <a:xfrm rot="5400000">
              <a:off x="-7971551" y="3865610"/>
              <a:ext cx="190667" cy="216194"/>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
          <p:nvSpPr>
            <p:cNvPr id="63" name="Chevron 62"/>
            <p:cNvSpPr/>
            <p:nvPr/>
          </p:nvSpPr>
          <p:spPr>
            <a:xfrm rot="5400000">
              <a:off x="-7971551" y="3721326"/>
              <a:ext cx="190669" cy="216196"/>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grpSp>
      <p:sp>
        <p:nvSpPr>
          <p:cNvPr id="64" name="TextBox 63"/>
          <p:cNvSpPr txBox="1"/>
          <p:nvPr/>
        </p:nvSpPr>
        <p:spPr>
          <a:xfrm>
            <a:off x="9183835" y="3022077"/>
            <a:ext cx="2288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ENCOURAGE LES INTERACTIONS ET LES « COLLISIONS » SOCIALES </a:t>
            </a:r>
            <a:endParaRPr kumimoji="0" lang="en-CA"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5" name="Rounded Rectangle 64"/>
          <p:cNvSpPr/>
          <p:nvPr/>
        </p:nvSpPr>
        <p:spPr>
          <a:xfrm>
            <a:off x="9141021" y="4147255"/>
            <a:ext cx="2374083" cy="59037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sp>
        <p:nvSpPr>
          <p:cNvPr id="66" name="TextBox 65"/>
          <p:cNvSpPr txBox="1"/>
          <p:nvPr/>
        </p:nvSpPr>
        <p:spPr>
          <a:xfrm>
            <a:off x="9234457" y="4212487"/>
            <a:ext cx="2187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REGROUPER LE RANGEMENT PERSONNEL ENSEMBLE</a:t>
            </a:r>
            <a:endParaRPr kumimoji="0" lang="en-CA"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7" name="Rounded Rectangle 66"/>
          <p:cNvSpPr/>
          <p:nvPr/>
        </p:nvSpPr>
        <p:spPr>
          <a:xfrm>
            <a:off x="9141021" y="5209428"/>
            <a:ext cx="2374083" cy="59037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FFFFFF"/>
              </a:solidFill>
              <a:effectLst/>
              <a:uLnTx/>
              <a:uFillTx/>
              <a:latin typeface="Calibri"/>
              <a:ea typeface="+mn-ea"/>
              <a:cs typeface="+mn-cs"/>
            </a:endParaRPr>
          </a:p>
        </p:txBody>
      </p:sp>
      <p:grpSp>
        <p:nvGrpSpPr>
          <p:cNvPr id="68" name="Group 67"/>
          <p:cNvGrpSpPr/>
          <p:nvPr/>
        </p:nvGrpSpPr>
        <p:grpSpPr>
          <a:xfrm>
            <a:off x="10219963" y="4795851"/>
            <a:ext cx="216196" cy="334951"/>
            <a:chOff x="-7984314" y="3734089"/>
            <a:chExt cx="216196" cy="334951"/>
          </a:xfrm>
        </p:grpSpPr>
        <p:sp>
          <p:nvSpPr>
            <p:cNvPr id="69" name="Chevron 68"/>
            <p:cNvSpPr/>
            <p:nvPr/>
          </p:nvSpPr>
          <p:spPr>
            <a:xfrm rot="5400000">
              <a:off x="-7971551" y="3865610"/>
              <a:ext cx="190667" cy="216194"/>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
          <p:nvSpPr>
            <p:cNvPr id="70" name="Chevron 69"/>
            <p:cNvSpPr/>
            <p:nvPr/>
          </p:nvSpPr>
          <p:spPr>
            <a:xfrm rot="5400000">
              <a:off x="-7971551" y="3721326"/>
              <a:ext cx="190669" cy="216196"/>
            </a:xfrm>
            <a:prstGeom prst="chevr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grpSp>
      <p:sp>
        <p:nvSpPr>
          <p:cNvPr id="71" name="TextBox 70"/>
          <p:cNvSpPr txBox="1"/>
          <p:nvPr/>
        </p:nvSpPr>
        <p:spPr>
          <a:xfrm>
            <a:off x="9243391" y="5182981"/>
            <a:ext cx="21767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DIRIGER LE TRAFIC ET ISOLER LES ACTIVITÉS BRUYANTES DES ZONES DE TRAVAIL</a:t>
            </a:r>
            <a:endParaRPr kumimoji="0" lang="en-CA"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3" name="Picture 72"/>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102" r="4456"/>
          <a:stretch/>
        </p:blipFill>
        <p:spPr>
          <a:xfrm>
            <a:off x="3145341" y="2215760"/>
            <a:ext cx="5860152" cy="3995240"/>
          </a:xfrm>
          <a:prstGeom prst="rect">
            <a:avLst/>
          </a:prstGeom>
          <a:noFill/>
          <a:ln>
            <a:noFill/>
          </a:ln>
        </p:spPr>
      </p:pic>
      <p:pic>
        <p:nvPicPr>
          <p:cNvPr id="72" name="Picture 71"/>
          <p:cNvPicPr>
            <a:picLocks noChangeAspect="1"/>
          </p:cNvPicPr>
          <p:nvPr/>
        </p:nvPicPr>
        <p:blipFill rotWithShape="1">
          <a:blip r:embed="rId3">
            <a:extLst>
              <a:ext uri="{28A0092B-C50C-407E-A947-70E740481C1C}">
                <a14:useLocalDpi xmlns:a14="http://schemas.microsoft.com/office/drawing/2010/main" val="0"/>
              </a:ext>
            </a:extLst>
          </a:blip>
          <a:srcRect l="36054" r="13859" b="73844"/>
          <a:stretch/>
        </p:blipFill>
        <p:spPr>
          <a:xfrm>
            <a:off x="5274120" y="2215763"/>
            <a:ext cx="3141134" cy="1044988"/>
          </a:xfrm>
          <a:prstGeom prst="rect">
            <a:avLst/>
          </a:prstGeom>
          <a:noFill/>
          <a:ln>
            <a:noFill/>
          </a:ln>
        </p:spPr>
      </p:pic>
      <p:pic>
        <p:nvPicPr>
          <p:cNvPr id="74" name="Picture 73"/>
          <p:cNvPicPr>
            <a:picLocks noChangeAspect="1"/>
          </p:cNvPicPr>
          <p:nvPr/>
        </p:nvPicPr>
        <p:blipFill rotWithShape="1">
          <a:blip r:embed="rId3">
            <a:extLst>
              <a:ext uri="{28A0092B-C50C-407E-A947-70E740481C1C}">
                <a14:useLocalDpi xmlns:a14="http://schemas.microsoft.com/office/drawing/2010/main" val="0"/>
              </a:ext>
            </a:extLst>
          </a:blip>
          <a:srcRect l="59425" t="17462" r="25453" b="34644"/>
          <a:stretch/>
        </p:blipFill>
        <p:spPr>
          <a:xfrm>
            <a:off x="6731000" y="2912533"/>
            <a:ext cx="948267" cy="1913467"/>
          </a:xfrm>
          <a:prstGeom prst="rect">
            <a:avLst/>
          </a:prstGeom>
          <a:noFill/>
          <a:ln>
            <a:noFill/>
          </a:ln>
        </p:spPr>
      </p:pic>
      <p:pic>
        <p:nvPicPr>
          <p:cNvPr id="75" name="Picture 74"/>
          <p:cNvPicPr>
            <a:picLocks noChangeAspect="1"/>
          </p:cNvPicPr>
          <p:nvPr/>
        </p:nvPicPr>
        <p:blipFill rotWithShape="1">
          <a:blip r:embed="rId3">
            <a:extLst>
              <a:ext uri="{28A0092B-C50C-407E-A947-70E740481C1C}">
                <a14:useLocalDpi xmlns:a14="http://schemas.microsoft.com/office/drawing/2010/main" val="0"/>
              </a:ext>
            </a:extLst>
          </a:blip>
          <a:srcRect l="18806" t="2154" r="59052" b="19648"/>
          <a:stretch/>
        </p:blipFill>
        <p:spPr>
          <a:xfrm>
            <a:off x="4191001" y="2302074"/>
            <a:ext cx="1388532" cy="3124200"/>
          </a:xfrm>
          <a:prstGeom prst="rect">
            <a:avLst/>
          </a:prstGeom>
          <a:noFill/>
          <a:ln>
            <a:noFill/>
          </a:ln>
        </p:spPr>
      </p:pic>
      <p:grpSp>
        <p:nvGrpSpPr>
          <p:cNvPr id="5" name="Group 4"/>
          <p:cNvGrpSpPr/>
          <p:nvPr/>
        </p:nvGrpSpPr>
        <p:grpSpPr>
          <a:xfrm>
            <a:off x="3661200" y="2151664"/>
            <a:ext cx="5107779" cy="3843680"/>
            <a:chOff x="3661200" y="2151664"/>
            <a:chExt cx="5107779" cy="3843680"/>
          </a:xfrm>
        </p:grpSpPr>
        <p:pic>
          <p:nvPicPr>
            <p:cNvPr id="76" name="Picture 75"/>
            <p:cNvPicPr>
              <a:picLocks noChangeAspect="1"/>
            </p:cNvPicPr>
            <p:nvPr/>
          </p:nvPicPr>
          <p:blipFill rotWithShape="1">
            <a:blip r:embed="rId3">
              <a:extLst>
                <a:ext uri="{28A0092B-C50C-407E-A947-70E740481C1C}">
                  <a14:useLocalDpi xmlns:a14="http://schemas.microsoft.com/office/drawing/2010/main" val="0"/>
                </a:ext>
              </a:extLst>
            </a:blip>
            <a:srcRect l="10508" t="78254" r="72284" b="6509"/>
            <a:stretch/>
          </p:blipFill>
          <p:spPr>
            <a:xfrm>
              <a:off x="3661200" y="5352295"/>
              <a:ext cx="1079120" cy="608741"/>
            </a:xfrm>
            <a:prstGeom prst="ellipse">
              <a:avLst/>
            </a:prstGeom>
            <a:noFill/>
            <a:ln>
              <a:noFill/>
            </a:ln>
          </p:spPr>
        </p:pic>
        <p:pic>
          <p:nvPicPr>
            <p:cNvPr id="77" name="Picture 76"/>
            <p:cNvPicPr>
              <a:picLocks noChangeAspect="1"/>
            </p:cNvPicPr>
            <p:nvPr/>
          </p:nvPicPr>
          <p:blipFill rotWithShape="1">
            <a:blip r:embed="rId3">
              <a:extLst>
                <a:ext uri="{28A0092B-C50C-407E-A947-70E740481C1C}">
                  <a14:useLocalDpi xmlns:a14="http://schemas.microsoft.com/office/drawing/2010/main" val="0"/>
                </a:ext>
              </a:extLst>
            </a:blip>
            <a:srcRect l="37646" t="65750" r="45146" b="19013"/>
            <a:stretch/>
          </p:blipFill>
          <p:spPr>
            <a:xfrm>
              <a:off x="5378603" y="4846165"/>
              <a:ext cx="1079120" cy="608741"/>
            </a:xfrm>
            <a:prstGeom prst="ellipse">
              <a:avLst/>
            </a:prstGeom>
            <a:noFill/>
            <a:ln>
              <a:noFill/>
            </a:ln>
          </p:spPr>
        </p:pic>
        <p:pic>
          <p:nvPicPr>
            <p:cNvPr id="78" name="Picture 77"/>
            <p:cNvPicPr>
              <a:picLocks noChangeAspect="1"/>
            </p:cNvPicPr>
            <p:nvPr/>
          </p:nvPicPr>
          <p:blipFill rotWithShape="1">
            <a:blip r:embed="rId3">
              <a:extLst>
                <a:ext uri="{28A0092B-C50C-407E-A947-70E740481C1C}">
                  <a14:useLocalDpi xmlns:a14="http://schemas.microsoft.com/office/drawing/2010/main" val="0"/>
                </a:ext>
              </a:extLst>
            </a:blip>
            <a:srcRect l="78420" t="67469" r="8221" b="5449"/>
            <a:stretch/>
          </p:blipFill>
          <p:spPr>
            <a:xfrm>
              <a:off x="7931279" y="4913389"/>
              <a:ext cx="837700" cy="1081955"/>
            </a:xfrm>
            <a:prstGeom prst="ellipse">
              <a:avLst/>
            </a:prstGeom>
            <a:noFill/>
            <a:ln>
              <a:noFill/>
            </a:ln>
          </p:spPr>
        </p:pic>
        <p:pic>
          <p:nvPicPr>
            <p:cNvPr id="79" name="Picture 78"/>
            <p:cNvPicPr>
              <a:picLocks noChangeAspect="1"/>
            </p:cNvPicPr>
            <p:nvPr/>
          </p:nvPicPr>
          <p:blipFill rotWithShape="1">
            <a:blip r:embed="rId3">
              <a:extLst>
                <a:ext uri="{28A0092B-C50C-407E-A947-70E740481C1C}">
                  <a14:useLocalDpi xmlns:a14="http://schemas.microsoft.com/office/drawing/2010/main" val="0"/>
                </a:ext>
              </a:extLst>
            </a:blip>
            <a:srcRect l="63319" t="-1618" r="15078" b="74536"/>
            <a:stretch/>
          </p:blipFill>
          <p:spPr>
            <a:xfrm>
              <a:off x="6992852" y="2151664"/>
              <a:ext cx="1354667" cy="1081955"/>
            </a:xfrm>
            <a:prstGeom prst="ellipse">
              <a:avLst/>
            </a:prstGeom>
            <a:noFill/>
            <a:ln>
              <a:noFill/>
            </a:ln>
          </p:spPr>
        </p:pic>
      </p:grpSp>
      <p:cxnSp>
        <p:nvCxnSpPr>
          <p:cNvPr id="7" name="Curved Connector 6"/>
          <p:cNvCxnSpPr>
            <a:stCxn id="20" idx="3"/>
          </p:cNvCxnSpPr>
          <p:nvPr/>
        </p:nvCxnSpPr>
        <p:spPr>
          <a:xfrm>
            <a:off x="3043926" y="2196874"/>
            <a:ext cx="1546899" cy="1036745"/>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466531" y="6056039"/>
            <a:ext cx="1682083"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1D58C"/>
                </a:solidFill>
                <a:effectLst/>
                <a:uLnTx/>
                <a:uFillTx/>
                <a:latin typeface="Calibri"/>
                <a:ea typeface="+mn-ea"/>
                <a:cs typeface="Arial" panose="020B0604020202020204" pitchFamily="34" charset="0"/>
              </a:rPr>
              <a:t>ZONE TRANQUILLE</a:t>
            </a:r>
            <a:endParaRPr kumimoji="0" lang="en-CA" sz="1400" b="0" i="0" u="none" strike="noStrike" kern="1200" cap="none" spc="0" normalizeH="0" baseline="0" noProof="0" dirty="0">
              <a:ln>
                <a:noFill/>
              </a:ln>
              <a:solidFill>
                <a:srgbClr val="21D58C"/>
              </a:solidFill>
              <a:effectLst/>
              <a:uLnTx/>
              <a:uFillTx/>
              <a:latin typeface="Calibri"/>
              <a:ea typeface="+mn-ea"/>
              <a:cs typeface="Arial" panose="020B0604020202020204" pitchFamily="34" charset="0"/>
            </a:endParaRPr>
          </a:p>
        </p:txBody>
      </p:sp>
      <p:sp>
        <p:nvSpPr>
          <p:cNvPr id="81" name="TextBox 80"/>
          <p:cNvSpPr txBox="1"/>
          <p:nvPr/>
        </p:nvSpPr>
        <p:spPr>
          <a:xfrm>
            <a:off x="5148615" y="6056039"/>
            <a:ext cx="2283764"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DAD500"/>
                </a:solidFill>
                <a:effectLst/>
                <a:uLnTx/>
                <a:uFillTx/>
                <a:latin typeface="Calibri"/>
                <a:ea typeface="+mn-ea"/>
                <a:cs typeface="Arial" panose="020B0604020202020204" pitchFamily="34" charset="0"/>
              </a:rPr>
              <a:t>ZONE TRANSITIONELLE</a:t>
            </a:r>
            <a:endParaRPr kumimoji="0" lang="en-CA" sz="1400" b="0" i="0" u="none" strike="noStrike" kern="1200" cap="none" spc="0" normalizeH="0" baseline="0" noProof="0" dirty="0">
              <a:ln>
                <a:noFill/>
              </a:ln>
              <a:solidFill>
                <a:srgbClr val="DAD500"/>
              </a:solidFill>
              <a:effectLst/>
              <a:uLnTx/>
              <a:uFillTx/>
              <a:latin typeface="Calibri"/>
              <a:ea typeface="+mn-ea"/>
              <a:cs typeface="Arial" panose="020B0604020202020204" pitchFamily="34" charset="0"/>
            </a:endParaRPr>
          </a:p>
        </p:txBody>
      </p:sp>
      <p:sp>
        <p:nvSpPr>
          <p:cNvPr id="82" name="TextBox 81"/>
          <p:cNvSpPr txBox="1"/>
          <p:nvPr/>
        </p:nvSpPr>
        <p:spPr>
          <a:xfrm>
            <a:off x="7090318" y="6052434"/>
            <a:ext cx="2283764"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D326F6"/>
                </a:solidFill>
                <a:effectLst/>
                <a:uLnTx/>
                <a:uFillTx/>
                <a:latin typeface="Calibri"/>
                <a:ea typeface="+mn-ea"/>
                <a:cs typeface="Arial" panose="020B0604020202020204" pitchFamily="34" charset="0"/>
              </a:rPr>
              <a:t>ZONE INTERACTIVE </a:t>
            </a:r>
            <a:endParaRPr kumimoji="0" lang="en-CA" sz="1400" b="0" i="0" u="none" strike="noStrike" kern="1200" cap="none" spc="0" normalizeH="0" baseline="0" noProof="0" dirty="0">
              <a:ln>
                <a:noFill/>
              </a:ln>
              <a:solidFill>
                <a:srgbClr val="D326F6"/>
              </a:solidFill>
              <a:effectLst/>
              <a:uLnTx/>
              <a:uFillTx/>
              <a:latin typeface="Calibri"/>
              <a:ea typeface="+mn-ea"/>
              <a:cs typeface="Arial" panose="020B0604020202020204" pitchFamily="34" charset="0"/>
            </a:endParaRPr>
          </a:p>
        </p:txBody>
      </p:sp>
      <p:cxnSp>
        <p:nvCxnSpPr>
          <p:cNvPr id="83" name="Curved Connector 82"/>
          <p:cNvCxnSpPr>
            <a:stCxn id="51" idx="3"/>
          </p:cNvCxnSpPr>
          <p:nvPr/>
        </p:nvCxnSpPr>
        <p:spPr>
          <a:xfrm>
            <a:off x="3043926" y="4442444"/>
            <a:ext cx="1056706" cy="1162828"/>
          </a:xfrm>
          <a:prstGeom prst="curvedConnector2">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p:cNvCxnSpPr>
            <a:stCxn id="58" idx="1"/>
          </p:cNvCxnSpPr>
          <p:nvPr/>
        </p:nvCxnSpPr>
        <p:spPr>
          <a:xfrm rot="10800000" flipV="1">
            <a:off x="7679267" y="2196873"/>
            <a:ext cx="1461754" cy="688359"/>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urved Connector 88"/>
          <p:cNvCxnSpPr>
            <a:stCxn id="65" idx="1"/>
          </p:cNvCxnSpPr>
          <p:nvPr/>
        </p:nvCxnSpPr>
        <p:spPr>
          <a:xfrm rot="10800000">
            <a:off x="7205473" y="3794760"/>
            <a:ext cx="1935549" cy="647684"/>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55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7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6"/>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83"/>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8" grpId="0" animBg="1"/>
      <p:bldP spid="47" grpId="0"/>
      <p:bldP spid="51" grpId="0" animBg="1"/>
      <p:bldP spid="52" grpId="0"/>
      <p:bldP spid="53" grpId="0" animBg="1"/>
      <p:bldP spid="57" grpId="0"/>
      <p:bldP spid="58" grpId="0" animBg="1"/>
      <p:bldP spid="59" grpId="0"/>
      <p:bldP spid="60" grpId="0" animBg="1"/>
      <p:bldP spid="64" grpId="0"/>
      <p:bldP spid="65" grpId="0" animBg="1"/>
      <p:bldP spid="66" grpId="0"/>
      <p:bldP spid="67" grpId="0" animBg="1"/>
      <p:bldP spid="7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r>
              <a:rPr lang="fr-CA" dirty="0">
                <a:solidFill>
                  <a:srgbClr val="14455C"/>
                </a:solidFill>
              </a:rPr>
              <a:t>Diviser par fonction (suite)</a:t>
            </a:r>
            <a:endParaRPr lang="en-CA" dirty="0">
              <a:solidFill>
                <a:srgbClr val="14455C"/>
              </a:solidFill>
            </a:endParaRPr>
          </a:p>
        </p:txBody>
      </p:sp>
      <p:sp>
        <p:nvSpPr>
          <p:cNvPr id="36" name="Rectangle 35"/>
          <p:cNvSpPr/>
          <p:nvPr/>
        </p:nvSpPr>
        <p:spPr>
          <a:xfrm>
            <a:off x="644273" y="1308823"/>
            <a:ext cx="9355020" cy="205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Rectangle 44"/>
          <p:cNvSpPr/>
          <p:nvPr/>
        </p:nvSpPr>
        <p:spPr>
          <a:xfrm>
            <a:off x="642659" y="715060"/>
            <a:ext cx="518983" cy="506627"/>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TextBox 79"/>
          <p:cNvSpPr txBox="1"/>
          <p:nvPr/>
        </p:nvSpPr>
        <p:spPr>
          <a:xfrm>
            <a:off x="2140713" y="1517826"/>
            <a:ext cx="7742435"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STRATÉGIES POUR LA RÉPARTITION À NIVEAUX MULTIPLES</a:t>
            </a:r>
          </a:p>
        </p:txBody>
      </p:sp>
      <p:sp>
        <p:nvSpPr>
          <p:cNvPr id="81" name="TextBox 80"/>
          <p:cNvSpPr txBox="1"/>
          <p:nvPr/>
        </p:nvSpPr>
        <p:spPr>
          <a:xfrm>
            <a:off x="1161642" y="3936104"/>
            <a:ext cx="4290891" cy="203132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RÉPARTITION VERTICALE UNIFORME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fr-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Permet aux emplacements des points de travail d’être cohérents et plus faciles à localiser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fr-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Répartit uniformément les points de travail et les locaux de soutien, ce qui réduit le risque de surutilisation ou de sous-utilisation des étages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fr-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Est idéal pour les étages de petites et moyennes superficies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82" name="TextBox 81"/>
          <p:cNvSpPr txBox="1"/>
          <p:nvPr/>
        </p:nvSpPr>
        <p:spPr>
          <a:xfrm>
            <a:off x="6214208" y="3940395"/>
            <a:ext cx="4868659" cy="181588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RÉPARTITION VERTICALE SEGMENTÉE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fr-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Permet d’assigner des groupes ayant des profils d’activité et des besoins semblables à une section d’un étage comprenant les trois zones fonctionnelles </a:t>
            </a:r>
            <a:endParaRPr kumimoji="0" lang="en-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fr-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Facilite la cohésion de groupe en assurant la proximité des membres d’une même équipe dans un périmètre plus restreint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fr-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Centralise les besoins spécifiques à un groupe au même endroit</a:t>
            </a:r>
            <a:endParaRPr kumimoji="0" lang="en-CA"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grpSp>
        <p:nvGrpSpPr>
          <p:cNvPr id="85" name="Group 84"/>
          <p:cNvGrpSpPr/>
          <p:nvPr/>
        </p:nvGrpSpPr>
        <p:grpSpPr>
          <a:xfrm>
            <a:off x="3222987" y="5550477"/>
            <a:ext cx="685800" cy="707886"/>
            <a:chOff x="4223657" y="5583747"/>
            <a:chExt cx="685800" cy="707886"/>
          </a:xfrm>
        </p:grpSpPr>
        <p:sp>
          <p:nvSpPr>
            <p:cNvPr id="86" name="Isosceles Triangle 85"/>
            <p:cNvSpPr/>
            <p:nvPr/>
          </p:nvSpPr>
          <p:spPr>
            <a:xfrm>
              <a:off x="4223657" y="5607929"/>
              <a:ext cx="685800" cy="575535"/>
            </a:xfrm>
            <a:prstGeom prst="triangle">
              <a:avLst/>
            </a:prstGeom>
            <a:solidFill>
              <a:schemeClr val="bg1">
                <a:lumMod val="8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7" name="Rectangle 86"/>
            <p:cNvSpPr/>
            <p:nvPr/>
          </p:nvSpPr>
          <p:spPr>
            <a:xfrm>
              <a:off x="4390971" y="5583747"/>
              <a:ext cx="35618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F2A920"/>
                  </a:solidFill>
                  <a:effectLst/>
                  <a:uLnTx/>
                  <a:uFillTx/>
                  <a:latin typeface="Arial Rounded MT Bold" panose="020F0704030504030204" pitchFamily="34" charset="0"/>
                  <a:ea typeface="+mn-ea"/>
                  <a:cs typeface="+mn-cs"/>
                </a:rPr>
                <a:t>!</a:t>
              </a:r>
            </a:p>
          </p:txBody>
        </p:sp>
      </p:grpSp>
      <p:sp>
        <p:nvSpPr>
          <p:cNvPr id="88" name="Rectangle 87"/>
          <p:cNvSpPr/>
          <p:nvPr/>
        </p:nvSpPr>
        <p:spPr>
          <a:xfrm>
            <a:off x="3880494" y="5626974"/>
            <a:ext cx="506554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Tout point de travail spécialisé doit être situé dans la zone de transition pour répondre aux exigences acoustiques les plus larges</a:t>
            </a:r>
            <a:endParaRPr kumimoji="0" lang="en-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grpSp>
        <p:nvGrpSpPr>
          <p:cNvPr id="13" name="Group 92">
            <a:extLst>
              <a:ext uri="{FF2B5EF4-FFF2-40B4-BE49-F238E27FC236}">
                <a16:creationId xmlns:a16="http://schemas.microsoft.com/office/drawing/2014/main" id="{517E9362-A447-49F0-9F68-2912BDE8F939}"/>
              </a:ext>
            </a:extLst>
          </p:cNvPr>
          <p:cNvGrpSpPr/>
          <p:nvPr/>
        </p:nvGrpSpPr>
        <p:grpSpPr>
          <a:xfrm>
            <a:off x="6244327" y="2892705"/>
            <a:ext cx="5412682" cy="728772"/>
            <a:chOff x="6244327" y="4505545"/>
            <a:chExt cx="5412682" cy="728772"/>
          </a:xfrm>
          <a:effectLst>
            <a:outerShdw blurRad="50800" dist="38100" dir="2700000" algn="tl" rotWithShape="0">
              <a:prstClr val="black">
                <a:alpha val="40000"/>
              </a:prstClr>
            </a:outerShdw>
          </a:effectLst>
        </p:grpSpPr>
        <p:sp>
          <p:nvSpPr>
            <p:cNvPr id="14" name="Parallelogram 93">
              <a:extLst>
                <a:ext uri="{FF2B5EF4-FFF2-40B4-BE49-F238E27FC236}">
                  <a16:creationId xmlns:a16="http://schemas.microsoft.com/office/drawing/2014/main" id="{43378FB9-694A-4CE2-A642-F7DBD3116752}"/>
                </a:ext>
              </a:extLst>
            </p:cNvPr>
            <p:cNvSpPr/>
            <p:nvPr/>
          </p:nvSpPr>
          <p:spPr>
            <a:xfrm>
              <a:off x="8726003" y="4506017"/>
              <a:ext cx="1303188" cy="724536"/>
            </a:xfrm>
            <a:prstGeom prst="parallelogram">
              <a:avLst>
                <a:gd name="adj" fmla="val 73276"/>
              </a:avLst>
            </a:prstGeom>
            <a:solidFill>
              <a:srgbClr val="89CB1F">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Parallelogram 94">
              <a:extLst>
                <a:ext uri="{FF2B5EF4-FFF2-40B4-BE49-F238E27FC236}">
                  <a16:creationId xmlns:a16="http://schemas.microsoft.com/office/drawing/2014/main" id="{C563237C-CDDB-46C6-85AE-27A116E62330}"/>
                </a:ext>
              </a:extLst>
            </p:cNvPr>
            <p:cNvSpPr/>
            <p:nvPr/>
          </p:nvSpPr>
          <p:spPr>
            <a:xfrm>
              <a:off x="6244327" y="4509781"/>
              <a:ext cx="1299837" cy="724536"/>
            </a:xfrm>
            <a:prstGeom prst="parallelogram">
              <a:avLst>
                <a:gd name="adj" fmla="val 73276"/>
              </a:avLst>
            </a:prstGeom>
            <a:solidFill>
              <a:srgbClr val="DB63F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Parallelogram 95">
              <a:extLst>
                <a:ext uri="{FF2B5EF4-FFF2-40B4-BE49-F238E27FC236}">
                  <a16:creationId xmlns:a16="http://schemas.microsoft.com/office/drawing/2014/main" id="{C7B7B361-7FBD-41BE-A200-E09D77F54CF3}"/>
                </a:ext>
              </a:extLst>
            </p:cNvPr>
            <p:cNvSpPr/>
            <p:nvPr/>
          </p:nvSpPr>
          <p:spPr>
            <a:xfrm>
              <a:off x="7021046" y="4505798"/>
              <a:ext cx="1460500" cy="724536"/>
            </a:xfrm>
            <a:prstGeom prst="parallelogram">
              <a:avLst>
                <a:gd name="adj" fmla="val 73276"/>
              </a:avLst>
            </a:prstGeom>
            <a:solidFill>
              <a:srgbClr val="50C0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Parallelogram 96">
              <a:extLst>
                <a:ext uri="{FF2B5EF4-FFF2-40B4-BE49-F238E27FC236}">
                  <a16:creationId xmlns:a16="http://schemas.microsoft.com/office/drawing/2014/main" id="{ADE102D3-46CC-4A59-99F0-EC883A5E9D54}"/>
                </a:ext>
              </a:extLst>
            </p:cNvPr>
            <p:cNvSpPr/>
            <p:nvPr/>
          </p:nvSpPr>
          <p:spPr>
            <a:xfrm>
              <a:off x="7957589" y="4505545"/>
              <a:ext cx="1303188" cy="724536"/>
            </a:xfrm>
            <a:prstGeom prst="parallelogram">
              <a:avLst>
                <a:gd name="adj" fmla="val 73276"/>
              </a:avLst>
            </a:prstGeom>
            <a:solidFill>
              <a:srgbClr val="89CB1F">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159FC531-C89F-4FE7-945F-515B5AD3DA0D}"/>
                </a:ext>
              </a:extLst>
            </p:cNvPr>
            <p:cNvSpPr/>
            <p:nvPr/>
          </p:nvSpPr>
          <p:spPr>
            <a:xfrm>
              <a:off x="6488557" y="4768521"/>
              <a:ext cx="773837"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QUIET</a:t>
              </a:r>
            </a:p>
          </p:txBody>
        </p:sp>
        <p:sp>
          <p:nvSpPr>
            <p:cNvPr id="19" name="Rectangle 18">
              <a:extLst>
                <a:ext uri="{FF2B5EF4-FFF2-40B4-BE49-F238E27FC236}">
                  <a16:creationId xmlns:a16="http://schemas.microsoft.com/office/drawing/2014/main" id="{527D9A74-CEF4-4CED-837B-143C0CACC6B1}"/>
                </a:ext>
              </a:extLst>
            </p:cNvPr>
            <p:cNvSpPr/>
            <p:nvPr/>
          </p:nvSpPr>
          <p:spPr>
            <a:xfrm>
              <a:off x="7345850" y="4751325"/>
              <a:ext cx="919685"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TRANSITIONAL</a:t>
              </a:r>
            </a:p>
          </p:txBody>
        </p:sp>
        <p:sp>
          <p:nvSpPr>
            <p:cNvPr id="20" name="Rectangle 19">
              <a:extLst>
                <a:ext uri="{FF2B5EF4-FFF2-40B4-BE49-F238E27FC236}">
                  <a16:creationId xmlns:a16="http://schemas.microsoft.com/office/drawing/2014/main" id="{0A2D5692-7383-4457-AD66-76B5D5C42E26}"/>
                </a:ext>
              </a:extLst>
            </p:cNvPr>
            <p:cNvSpPr/>
            <p:nvPr/>
          </p:nvSpPr>
          <p:spPr>
            <a:xfrm>
              <a:off x="8498404" y="4747210"/>
              <a:ext cx="885206"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INTERACTIVE</a:t>
              </a:r>
            </a:p>
          </p:txBody>
        </p:sp>
        <p:sp>
          <p:nvSpPr>
            <p:cNvPr id="21" name="Parallelogram 100">
              <a:extLst>
                <a:ext uri="{FF2B5EF4-FFF2-40B4-BE49-F238E27FC236}">
                  <a16:creationId xmlns:a16="http://schemas.microsoft.com/office/drawing/2014/main" id="{AE74FC6F-5397-4B1F-B78A-78908C125887}"/>
                </a:ext>
              </a:extLst>
            </p:cNvPr>
            <p:cNvSpPr/>
            <p:nvPr/>
          </p:nvSpPr>
          <p:spPr>
            <a:xfrm>
              <a:off x="10357172" y="4506017"/>
              <a:ext cx="1299837" cy="724536"/>
            </a:xfrm>
            <a:prstGeom prst="parallelogram">
              <a:avLst>
                <a:gd name="adj" fmla="val 73276"/>
              </a:avLst>
            </a:prstGeom>
            <a:solidFill>
              <a:srgbClr val="DB63F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Parallelogram 101">
              <a:extLst>
                <a:ext uri="{FF2B5EF4-FFF2-40B4-BE49-F238E27FC236}">
                  <a16:creationId xmlns:a16="http://schemas.microsoft.com/office/drawing/2014/main" id="{320B384E-F561-4FA3-91D4-FE876241F3F7}"/>
                </a:ext>
              </a:extLst>
            </p:cNvPr>
            <p:cNvSpPr/>
            <p:nvPr/>
          </p:nvSpPr>
          <p:spPr>
            <a:xfrm>
              <a:off x="9441571" y="4506017"/>
              <a:ext cx="1460500" cy="724536"/>
            </a:xfrm>
            <a:prstGeom prst="parallelogram">
              <a:avLst>
                <a:gd name="adj" fmla="val 73276"/>
              </a:avLst>
            </a:prstGeom>
            <a:solidFill>
              <a:srgbClr val="50C0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FCCCD1CC-5862-44AA-9EBE-C65D1FAE9D43}"/>
                </a:ext>
              </a:extLst>
            </p:cNvPr>
            <p:cNvSpPr/>
            <p:nvPr/>
          </p:nvSpPr>
          <p:spPr>
            <a:xfrm>
              <a:off x="9766470" y="4751544"/>
              <a:ext cx="919685"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TRANSITIONAL</a:t>
              </a:r>
            </a:p>
          </p:txBody>
        </p:sp>
      </p:grpSp>
      <p:grpSp>
        <p:nvGrpSpPr>
          <p:cNvPr id="24" name="Group 80">
            <a:extLst>
              <a:ext uri="{FF2B5EF4-FFF2-40B4-BE49-F238E27FC236}">
                <a16:creationId xmlns:a16="http://schemas.microsoft.com/office/drawing/2014/main" id="{0166FEBF-5CEF-45F4-A967-FF5838BC5BC0}"/>
              </a:ext>
            </a:extLst>
          </p:cNvPr>
          <p:cNvGrpSpPr/>
          <p:nvPr/>
        </p:nvGrpSpPr>
        <p:grpSpPr>
          <a:xfrm>
            <a:off x="6234666" y="2576586"/>
            <a:ext cx="5412682" cy="728772"/>
            <a:chOff x="6244327" y="4505545"/>
            <a:chExt cx="5412682" cy="728772"/>
          </a:xfrm>
          <a:effectLst>
            <a:outerShdw blurRad="50800" dist="38100" dir="2700000" algn="tl" rotWithShape="0">
              <a:prstClr val="black">
                <a:alpha val="40000"/>
              </a:prstClr>
            </a:outerShdw>
          </a:effectLst>
        </p:grpSpPr>
        <p:sp>
          <p:nvSpPr>
            <p:cNvPr id="25" name="Parallelogram 81">
              <a:extLst>
                <a:ext uri="{FF2B5EF4-FFF2-40B4-BE49-F238E27FC236}">
                  <a16:creationId xmlns:a16="http://schemas.microsoft.com/office/drawing/2014/main" id="{B6350EEB-046B-4835-9AD1-20B88FFE7E66}"/>
                </a:ext>
              </a:extLst>
            </p:cNvPr>
            <p:cNvSpPr/>
            <p:nvPr/>
          </p:nvSpPr>
          <p:spPr>
            <a:xfrm>
              <a:off x="8726003" y="4506017"/>
              <a:ext cx="1303188" cy="724536"/>
            </a:xfrm>
            <a:prstGeom prst="parallelogram">
              <a:avLst>
                <a:gd name="adj" fmla="val 73276"/>
              </a:avLst>
            </a:prstGeom>
            <a:solidFill>
              <a:srgbClr val="89CB1F">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Parallelogram 82">
              <a:extLst>
                <a:ext uri="{FF2B5EF4-FFF2-40B4-BE49-F238E27FC236}">
                  <a16:creationId xmlns:a16="http://schemas.microsoft.com/office/drawing/2014/main" id="{7D848EE6-955F-4A23-A253-13CD815046A2}"/>
                </a:ext>
              </a:extLst>
            </p:cNvPr>
            <p:cNvSpPr/>
            <p:nvPr/>
          </p:nvSpPr>
          <p:spPr>
            <a:xfrm>
              <a:off x="6244327" y="4509781"/>
              <a:ext cx="1299837" cy="724536"/>
            </a:xfrm>
            <a:prstGeom prst="parallelogram">
              <a:avLst>
                <a:gd name="adj" fmla="val 73276"/>
              </a:avLst>
            </a:prstGeom>
            <a:solidFill>
              <a:srgbClr val="DB63F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Parallelogram 83">
              <a:extLst>
                <a:ext uri="{FF2B5EF4-FFF2-40B4-BE49-F238E27FC236}">
                  <a16:creationId xmlns:a16="http://schemas.microsoft.com/office/drawing/2014/main" id="{693C5754-5116-4CFD-A17B-B18BBF0795F9}"/>
                </a:ext>
              </a:extLst>
            </p:cNvPr>
            <p:cNvSpPr/>
            <p:nvPr/>
          </p:nvSpPr>
          <p:spPr>
            <a:xfrm>
              <a:off x="7021046" y="4505798"/>
              <a:ext cx="1460500" cy="724536"/>
            </a:xfrm>
            <a:prstGeom prst="parallelogram">
              <a:avLst>
                <a:gd name="adj" fmla="val 73276"/>
              </a:avLst>
            </a:prstGeom>
            <a:solidFill>
              <a:srgbClr val="50C0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Parallelogram 84">
              <a:extLst>
                <a:ext uri="{FF2B5EF4-FFF2-40B4-BE49-F238E27FC236}">
                  <a16:creationId xmlns:a16="http://schemas.microsoft.com/office/drawing/2014/main" id="{17D3A6A2-3AA7-41AE-A471-1CDD701A449B}"/>
                </a:ext>
              </a:extLst>
            </p:cNvPr>
            <p:cNvSpPr/>
            <p:nvPr/>
          </p:nvSpPr>
          <p:spPr>
            <a:xfrm>
              <a:off x="7957589" y="4505545"/>
              <a:ext cx="1303188" cy="724536"/>
            </a:xfrm>
            <a:prstGeom prst="parallelogram">
              <a:avLst>
                <a:gd name="adj" fmla="val 73276"/>
              </a:avLst>
            </a:prstGeom>
            <a:solidFill>
              <a:srgbClr val="89CB1F">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Parallelogram 88">
              <a:extLst>
                <a:ext uri="{FF2B5EF4-FFF2-40B4-BE49-F238E27FC236}">
                  <a16:creationId xmlns:a16="http://schemas.microsoft.com/office/drawing/2014/main" id="{ACB814B0-AA81-4C6D-BE24-C0A4885AAB0A}"/>
                </a:ext>
              </a:extLst>
            </p:cNvPr>
            <p:cNvSpPr/>
            <p:nvPr/>
          </p:nvSpPr>
          <p:spPr>
            <a:xfrm>
              <a:off x="10357172" y="4506017"/>
              <a:ext cx="1299837" cy="724536"/>
            </a:xfrm>
            <a:prstGeom prst="parallelogram">
              <a:avLst>
                <a:gd name="adj" fmla="val 73276"/>
              </a:avLst>
            </a:prstGeom>
            <a:solidFill>
              <a:srgbClr val="DB63F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Parallelogram 89">
              <a:extLst>
                <a:ext uri="{FF2B5EF4-FFF2-40B4-BE49-F238E27FC236}">
                  <a16:creationId xmlns:a16="http://schemas.microsoft.com/office/drawing/2014/main" id="{7C905D97-8C37-4086-A2EF-5A2BF6BA3775}"/>
                </a:ext>
              </a:extLst>
            </p:cNvPr>
            <p:cNvSpPr/>
            <p:nvPr/>
          </p:nvSpPr>
          <p:spPr>
            <a:xfrm>
              <a:off x="9441571" y="4506017"/>
              <a:ext cx="1460500" cy="724536"/>
            </a:xfrm>
            <a:prstGeom prst="parallelogram">
              <a:avLst>
                <a:gd name="adj" fmla="val 73276"/>
              </a:avLst>
            </a:prstGeom>
            <a:solidFill>
              <a:srgbClr val="50C0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31" name="Group 10">
            <a:extLst>
              <a:ext uri="{FF2B5EF4-FFF2-40B4-BE49-F238E27FC236}">
                <a16:creationId xmlns:a16="http://schemas.microsoft.com/office/drawing/2014/main" id="{EC660102-1AA8-4651-9DC6-165DBC912884}"/>
              </a:ext>
            </a:extLst>
          </p:cNvPr>
          <p:cNvGrpSpPr/>
          <p:nvPr/>
        </p:nvGrpSpPr>
        <p:grpSpPr>
          <a:xfrm>
            <a:off x="1623646" y="2892705"/>
            <a:ext cx="2931006" cy="724536"/>
            <a:chOff x="1160612" y="2357287"/>
            <a:chExt cx="2931006" cy="724536"/>
          </a:xfrm>
          <a:effectLst>
            <a:outerShdw blurRad="139700" dist="50800" dir="5400000" sx="101000" sy="101000" algn="ctr" rotWithShape="0">
              <a:srgbClr val="000000">
                <a:alpha val="58000"/>
              </a:srgbClr>
            </a:outerShdw>
          </a:effectLst>
        </p:grpSpPr>
        <p:sp>
          <p:nvSpPr>
            <p:cNvPr id="32" name="Parallelogram 19">
              <a:extLst>
                <a:ext uri="{FF2B5EF4-FFF2-40B4-BE49-F238E27FC236}">
                  <a16:creationId xmlns:a16="http://schemas.microsoft.com/office/drawing/2014/main" id="{FD00C5C3-0E94-4D14-9006-8CFD5299A6C9}"/>
                </a:ext>
              </a:extLst>
            </p:cNvPr>
            <p:cNvSpPr/>
            <p:nvPr/>
          </p:nvSpPr>
          <p:spPr>
            <a:xfrm>
              <a:off x="2791781" y="2357287"/>
              <a:ext cx="1299837" cy="724536"/>
            </a:xfrm>
            <a:prstGeom prst="parallelogram">
              <a:avLst>
                <a:gd name="adj" fmla="val 73276"/>
              </a:avLst>
            </a:prstGeom>
            <a:solidFill>
              <a:srgbClr val="DB63F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Parallelogram 20">
              <a:extLst>
                <a:ext uri="{FF2B5EF4-FFF2-40B4-BE49-F238E27FC236}">
                  <a16:creationId xmlns:a16="http://schemas.microsoft.com/office/drawing/2014/main" id="{D9095613-7AFF-4DD6-BECB-9A6A1F09BB79}"/>
                </a:ext>
              </a:extLst>
            </p:cNvPr>
            <p:cNvSpPr/>
            <p:nvPr/>
          </p:nvSpPr>
          <p:spPr>
            <a:xfrm>
              <a:off x="1876180" y="2357287"/>
              <a:ext cx="1460500" cy="724536"/>
            </a:xfrm>
            <a:prstGeom prst="parallelogram">
              <a:avLst>
                <a:gd name="adj" fmla="val 73276"/>
              </a:avLst>
            </a:prstGeom>
            <a:solidFill>
              <a:srgbClr val="50C0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Parallelogram 21">
              <a:extLst>
                <a:ext uri="{FF2B5EF4-FFF2-40B4-BE49-F238E27FC236}">
                  <a16:creationId xmlns:a16="http://schemas.microsoft.com/office/drawing/2014/main" id="{E66BA8CA-F7BC-43BC-80B8-C6F1288C7CF5}"/>
                </a:ext>
              </a:extLst>
            </p:cNvPr>
            <p:cNvSpPr/>
            <p:nvPr/>
          </p:nvSpPr>
          <p:spPr>
            <a:xfrm>
              <a:off x="1160612" y="2357287"/>
              <a:ext cx="1303188" cy="724536"/>
            </a:xfrm>
            <a:prstGeom prst="parallelogram">
              <a:avLst>
                <a:gd name="adj" fmla="val 73276"/>
              </a:avLst>
            </a:prstGeom>
            <a:solidFill>
              <a:srgbClr val="89CB1F">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35" name="Group 11">
            <a:extLst>
              <a:ext uri="{FF2B5EF4-FFF2-40B4-BE49-F238E27FC236}">
                <a16:creationId xmlns:a16="http://schemas.microsoft.com/office/drawing/2014/main" id="{01E2FBB5-E70D-4A02-85CD-E926EB04D7F3}"/>
              </a:ext>
            </a:extLst>
          </p:cNvPr>
          <p:cNvGrpSpPr/>
          <p:nvPr/>
        </p:nvGrpSpPr>
        <p:grpSpPr>
          <a:xfrm>
            <a:off x="1552358" y="2580976"/>
            <a:ext cx="2931006" cy="724536"/>
            <a:chOff x="1160612" y="2357287"/>
            <a:chExt cx="2931006" cy="724536"/>
          </a:xfrm>
          <a:effectLst>
            <a:outerShdw blurRad="139700" dist="50800" dir="5400000" sx="101000" sy="101000" algn="ctr" rotWithShape="0">
              <a:srgbClr val="000000">
                <a:alpha val="58000"/>
              </a:srgbClr>
            </a:outerShdw>
          </a:effectLst>
        </p:grpSpPr>
        <p:sp>
          <p:nvSpPr>
            <p:cNvPr id="37" name="Parallelogram 16">
              <a:extLst>
                <a:ext uri="{FF2B5EF4-FFF2-40B4-BE49-F238E27FC236}">
                  <a16:creationId xmlns:a16="http://schemas.microsoft.com/office/drawing/2014/main" id="{59B1C96B-3B55-4913-8F23-57ACF40C227D}"/>
                </a:ext>
              </a:extLst>
            </p:cNvPr>
            <p:cNvSpPr/>
            <p:nvPr/>
          </p:nvSpPr>
          <p:spPr>
            <a:xfrm>
              <a:off x="2791781" y="2357287"/>
              <a:ext cx="1299837" cy="724536"/>
            </a:xfrm>
            <a:prstGeom prst="parallelogram">
              <a:avLst>
                <a:gd name="adj" fmla="val 73276"/>
              </a:avLst>
            </a:prstGeom>
            <a:solidFill>
              <a:srgbClr val="DB63F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Parallelogram 17">
              <a:extLst>
                <a:ext uri="{FF2B5EF4-FFF2-40B4-BE49-F238E27FC236}">
                  <a16:creationId xmlns:a16="http://schemas.microsoft.com/office/drawing/2014/main" id="{08B07AEC-346A-4EEB-BC29-E54DCD381E38}"/>
                </a:ext>
              </a:extLst>
            </p:cNvPr>
            <p:cNvSpPr/>
            <p:nvPr/>
          </p:nvSpPr>
          <p:spPr>
            <a:xfrm>
              <a:off x="1876180" y="2357287"/>
              <a:ext cx="1460500" cy="724536"/>
            </a:xfrm>
            <a:prstGeom prst="parallelogram">
              <a:avLst>
                <a:gd name="adj" fmla="val 73276"/>
              </a:avLst>
            </a:prstGeom>
            <a:solidFill>
              <a:srgbClr val="50C0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Parallelogram 18">
              <a:extLst>
                <a:ext uri="{FF2B5EF4-FFF2-40B4-BE49-F238E27FC236}">
                  <a16:creationId xmlns:a16="http://schemas.microsoft.com/office/drawing/2014/main" id="{B85901A5-C22E-4071-AFA5-543EEE404C7A}"/>
                </a:ext>
              </a:extLst>
            </p:cNvPr>
            <p:cNvSpPr/>
            <p:nvPr/>
          </p:nvSpPr>
          <p:spPr>
            <a:xfrm>
              <a:off x="1160612" y="2357287"/>
              <a:ext cx="1303188" cy="724536"/>
            </a:xfrm>
            <a:prstGeom prst="parallelogram">
              <a:avLst>
                <a:gd name="adj" fmla="val 73276"/>
              </a:avLst>
            </a:prstGeom>
            <a:solidFill>
              <a:srgbClr val="89CB1F">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0" name="Group 12">
            <a:extLst>
              <a:ext uri="{FF2B5EF4-FFF2-40B4-BE49-F238E27FC236}">
                <a16:creationId xmlns:a16="http://schemas.microsoft.com/office/drawing/2014/main" id="{F924B097-F60C-4201-BA37-B64CBA465AD4}"/>
              </a:ext>
            </a:extLst>
          </p:cNvPr>
          <p:cNvGrpSpPr/>
          <p:nvPr/>
        </p:nvGrpSpPr>
        <p:grpSpPr>
          <a:xfrm>
            <a:off x="1531871" y="2216561"/>
            <a:ext cx="2931006" cy="724536"/>
            <a:chOff x="1160612" y="2357287"/>
            <a:chExt cx="2931006" cy="724536"/>
          </a:xfrm>
          <a:effectLst>
            <a:outerShdw blurRad="139700" dist="50800" dir="5400000" algn="ctr" rotWithShape="0">
              <a:srgbClr val="000000">
                <a:alpha val="58000"/>
              </a:srgbClr>
            </a:outerShdw>
          </a:effectLst>
        </p:grpSpPr>
        <p:sp>
          <p:nvSpPr>
            <p:cNvPr id="41" name="Parallelogram 13">
              <a:extLst>
                <a:ext uri="{FF2B5EF4-FFF2-40B4-BE49-F238E27FC236}">
                  <a16:creationId xmlns:a16="http://schemas.microsoft.com/office/drawing/2014/main" id="{4D0CB454-E260-4F41-BCC6-3760B457E98C}"/>
                </a:ext>
              </a:extLst>
            </p:cNvPr>
            <p:cNvSpPr/>
            <p:nvPr/>
          </p:nvSpPr>
          <p:spPr>
            <a:xfrm>
              <a:off x="2791781" y="2357287"/>
              <a:ext cx="1299837" cy="724536"/>
            </a:xfrm>
            <a:prstGeom prst="parallelogram">
              <a:avLst>
                <a:gd name="adj" fmla="val 73276"/>
              </a:avLst>
            </a:prstGeom>
            <a:solidFill>
              <a:srgbClr val="DB63F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Parallelogram 14">
              <a:extLst>
                <a:ext uri="{FF2B5EF4-FFF2-40B4-BE49-F238E27FC236}">
                  <a16:creationId xmlns:a16="http://schemas.microsoft.com/office/drawing/2014/main" id="{AAE45030-7DFE-4A20-A1FE-143722FFCB65}"/>
                </a:ext>
              </a:extLst>
            </p:cNvPr>
            <p:cNvSpPr/>
            <p:nvPr/>
          </p:nvSpPr>
          <p:spPr>
            <a:xfrm>
              <a:off x="1876180" y="2357287"/>
              <a:ext cx="1460500" cy="724536"/>
            </a:xfrm>
            <a:prstGeom prst="parallelogram">
              <a:avLst>
                <a:gd name="adj" fmla="val 73276"/>
              </a:avLst>
            </a:prstGeom>
            <a:solidFill>
              <a:srgbClr val="50C0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Parallelogram 15">
              <a:extLst>
                <a:ext uri="{FF2B5EF4-FFF2-40B4-BE49-F238E27FC236}">
                  <a16:creationId xmlns:a16="http://schemas.microsoft.com/office/drawing/2014/main" id="{A6EAB490-D242-4532-9FEC-F4CD73EA1D7C}"/>
                </a:ext>
              </a:extLst>
            </p:cNvPr>
            <p:cNvSpPr/>
            <p:nvPr/>
          </p:nvSpPr>
          <p:spPr>
            <a:xfrm>
              <a:off x="1160612" y="2357287"/>
              <a:ext cx="1303188" cy="724536"/>
            </a:xfrm>
            <a:prstGeom prst="parallelogram">
              <a:avLst>
                <a:gd name="adj" fmla="val 73276"/>
              </a:avLst>
            </a:prstGeom>
            <a:solidFill>
              <a:srgbClr val="89CB1F">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4" name="Rectangle 43">
            <a:extLst>
              <a:ext uri="{FF2B5EF4-FFF2-40B4-BE49-F238E27FC236}">
                <a16:creationId xmlns:a16="http://schemas.microsoft.com/office/drawing/2014/main" id="{98702E4C-A02F-46F5-9498-B758FFA4E7A4}"/>
              </a:ext>
            </a:extLst>
          </p:cNvPr>
          <p:cNvSpPr/>
          <p:nvPr/>
        </p:nvSpPr>
        <p:spPr>
          <a:xfrm>
            <a:off x="3416414" y="2475301"/>
            <a:ext cx="773837"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TRANQUILLE</a:t>
            </a:r>
          </a:p>
        </p:txBody>
      </p:sp>
      <p:sp>
        <p:nvSpPr>
          <p:cNvPr id="46" name="Rectangle 45">
            <a:extLst>
              <a:ext uri="{FF2B5EF4-FFF2-40B4-BE49-F238E27FC236}">
                <a16:creationId xmlns:a16="http://schemas.microsoft.com/office/drawing/2014/main" id="{005CB263-7EAC-4579-A9C0-F63A2CF0BA7D}"/>
              </a:ext>
            </a:extLst>
          </p:cNvPr>
          <p:cNvSpPr/>
          <p:nvPr/>
        </p:nvSpPr>
        <p:spPr>
          <a:xfrm>
            <a:off x="2572338" y="2462088"/>
            <a:ext cx="919685"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TRANSITION</a:t>
            </a:r>
          </a:p>
        </p:txBody>
      </p:sp>
      <p:sp>
        <p:nvSpPr>
          <p:cNvPr id="47" name="Rectangle 46">
            <a:extLst>
              <a:ext uri="{FF2B5EF4-FFF2-40B4-BE49-F238E27FC236}">
                <a16:creationId xmlns:a16="http://schemas.microsoft.com/office/drawing/2014/main" id="{4BBE92D1-783C-42EE-A346-52DD477708AF}"/>
              </a:ext>
            </a:extLst>
          </p:cNvPr>
          <p:cNvSpPr/>
          <p:nvPr/>
        </p:nvSpPr>
        <p:spPr>
          <a:xfrm>
            <a:off x="1761347" y="2458226"/>
            <a:ext cx="885206"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INTERACTIVE</a:t>
            </a:r>
          </a:p>
        </p:txBody>
      </p:sp>
      <p:grpSp>
        <p:nvGrpSpPr>
          <p:cNvPr id="48" name="Group 2">
            <a:extLst>
              <a:ext uri="{FF2B5EF4-FFF2-40B4-BE49-F238E27FC236}">
                <a16:creationId xmlns:a16="http://schemas.microsoft.com/office/drawing/2014/main" id="{1D1BA3F0-3AD7-459B-A650-1A9B8958DBD4}"/>
              </a:ext>
            </a:extLst>
          </p:cNvPr>
          <p:cNvGrpSpPr/>
          <p:nvPr/>
        </p:nvGrpSpPr>
        <p:grpSpPr>
          <a:xfrm>
            <a:off x="6244327" y="2167697"/>
            <a:ext cx="5412682" cy="728772"/>
            <a:chOff x="6244327" y="4505545"/>
            <a:chExt cx="5412682" cy="728772"/>
          </a:xfrm>
          <a:effectLst>
            <a:outerShdw blurRad="50800" dist="38100" dir="2700000" algn="tl" rotWithShape="0">
              <a:prstClr val="black">
                <a:alpha val="40000"/>
              </a:prstClr>
            </a:outerShdw>
          </a:effectLst>
        </p:grpSpPr>
        <p:sp>
          <p:nvSpPr>
            <p:cNvPr id="49" name="Parallelogram 76">
              <a:extLst>
                <a:ext uri="{FF2B5EF4-FFF2-40B4-BE49-F238E27FC236}">
                  <a16:creationId xmlns:a16="http://schemas.microsoft.com/office/drawing/2014/main" id="{1C0E9BAA-EF74-41EA-A621-F43BD1FAE725}"/>
                </a:ext>
              </a:extLst>
            </p:cNvPr>
            <p:cNvSpPr/>
            <p:nvPr/>
          </p:nvSpPr>
          <p:spPr>
            <a:xfrm>
              <a:off x="8726003" y="4506017"/>
              <a:ext cx="1303188" cy="724536"/>
            </a:xfrm>
            <a:prstGeom prst="parallelogram">
              <a:avLst>
                <a:gd name="adj" fmla="val 73276"/>
              </a:avLst>
            </a:prstGeom>
            <a:solidFill>
              <a:srgbClr val="89CB1F">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51">
              <a:extLst>
                <a:ext uri="{FF2B5EF4-FFF2-40B4-BE49-F238E27FC236}">
                  <a16:creationId xmlns:a16="http://schemas.microsoft.com/office/drawing/2014/main" id="{DB7F8721-4E43-4895-85AF-9FFB8DC6B22D}"/>
                </a:ext>
              </a:extLst>
            </p:cNvPr>
            <p:cNvSpPr/>
            <p:nvPr/>
          </p:nvSpPr>
          <p:spPr>
            <a:xfrm>
              <a:off x="6244327" y="4509781"/>
              <a:ext cx="1299837" cy="724536"/>
            </a:xfrm>
            <a:prstGeom prst="parallelogram">
              <a:avLst>
                <a:gd name="adj" fmla="val 73276"/>
              </a:avLst>
            </a:prstGeom>
            <a:solidFill>
              <a:srgbClr val="DB63F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2">
              <a:extLst>
                <a:ext uri="{FF2B5EF4-FFF2-40B4-BE49-F238E27FC236}">
                  <a16:creationId xmlns:a16="http://schemas.microsoft.com/office/drawing/2014/main" id="{F0481B91-53E5-40AF-9941-43405D23F373}"/>
                </a:ext>
              </a:extLst>
            </p:cNvPr>
            <p:cNvSpPr/>
            <p:nvPr/>
          </p:nvSpPr>
          <p:spPr>
            <a:xfrm>
              <a:off x="7021046" y="4505798"/>
              <a:ext cx="1460500" cy="724536"/>
            </a:xfrm>
            <a:prstGeom prst="parallelogram">
              <a:avLst>
                <a:gd name="adj" fmla="val 73276"/>
              </a:avLst>
            </a:prstGeom>
            <a:solidFill>
              <a:srgbClr val="50C0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Parallelogram 53">
              <a:extLst>
                <a:ext uri="{FF2B5EF4-FFF2-40B4-BE49-F238E27FC236}">
                  <a16:creationId xmlns:a16="http://schemas.microsoft.com/office/drawing/2014/main" id="{0DBFC10C-B258-41AF-ABBE-62398A6579C9}"/>
                </a:ext>
              </a:extLst>
            </p:cNvPr>
            <p:cNvSpPr/>
            <p:nvPr/>
          </p:nvSpPr>
          <p:spPr>
            <a:xfrm>
              <a:off x="7957589" y="4505545"/>
              <a:ext cx="1303188" cy="724536"/>
            </a:xfrm>
            <a:prstGeom prst="parallelogram">
              <a:avLst>
                <a:gd name="adj" fmla="val 73276"/>
              </a:avLst>
            </a:prstGeom>
            <a:solidFill>
              <a:srgbClr val="89CB1F">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2FD4E3C3-F8C9-4DD9-98E7-7DC230ACFF7C}"/>
                </a:ext>
              </a:extLst>
            </p:cNvPr>
            <p:cNvSpPr/>
            <p:nvPr/>
          </p:nvSpPr>
          <p:spPr>
            <a:xfrm>
              <a:off x="6488557" y="4768521"/>
              <a:ext cx="773837"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TRANQUILLE</a:t>
              </a:r>
            </a:p>
          </p:txBody>
        </p:sp>
        <p:sp>
          <p:nvSpPr>
            <p:cNvPr id="54" name="Rectangle 53">
              <a:extLst>
                <a:ext uri="{FF2B5EF4-FFF2-40B4-BE49-F238E27FC236}">
                  <a16:creationId xmlns:a16="http://schemas.microsoft.com/office/drawing/2014/main" id="{7D9BE574-F0F7-4EF2-812E-86D7A767C826}"/>
                </a:ext>
              </a:extLst>
            </p:cNvPr>
            <p:cNvSpPr/>
            <p:nvPr/>
          </p:nvSpPr>
          <p:spPr>
            <a:xfrm>
              <a:off x="7345850" y="4751325"/>
              <a:ext cx="919685"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TRANSITION</a:t>
              </a:r>
            </a:p>
          </p:txBody>
        </p:sp>
        <p:sp>
          <p:nvSpPr>
            <p:cNvPr id="55" name="Rectangle 54">
              <a:extLst>
                <a:ext uri="{FF2B5EF4-FFF2-40B4-BE49-F238E27FC236}">
                  <a16:creationId xmlns:a16="http://schemas.microsoft.com/office/drawing/2014/main" id="{3FE90943-1C33-4B32-9F4E-7BC718B5A14C}"/>
                </a:ext>
              </a:extLst>
            </p:cNvPr>
            <p:cNvSpPr/>
            <p:nvPr/>
          </p:nvSpPr>
          <p:spPr>
            <a:xfrm>
              <a:off x="8498404" y="4747210"/>
              <a:ext cx="885206"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INTERACTIVE</a:t>
              </a:r>
            </a:p>
          </p:txBody>
        </p:sp>
        <p:sp>
          <p:nvSpPr>
            <p:cNvPr id="56" name="Parallelogram 74">
              <a:extLst>
                <a:ext uri="{FF2B5EF4-FFF2-40B4-BE49-F238E27FC236}">
                  <a16:creationId xmlns:a16="http://schemas.microsoft.com/office/drawing/2014/main" id="{8489F72A-33A8-42FE-82B4-9EEA90CCF59B}"/>
                </a:ext>
              </a:extLst>
            </p:cNvPr>
            <p:cNvSpPr/>
            <p:nvPr/>
          </p:nvSpPr>
          <p:spPr>
            <a:xfrm>
              <a:off x="10357172" y="4506017"/>
              <a:ext cx="1299837" cy="724536"/>
            </a:xfrm>
            <a:prstGeom prst="parallelogram">
              <a:avLst>
                <a:gd name="adj" fmla="val 73276"/>
              </a:avLst>
            </a:prstGeom>
            <a:solidFill>
              <a:srgbClr val="DB63F3">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Parallelogram 75">
              <a:extLst>
                <a:ext uri="{FF2B5EF4-FFF2-40B4-BE49-F238E27FC236}">
                  <a16:creationId xmlns:a16="http://schemas.microsoft.com/office/drawing/2014/main" id="{D0B89AF0-5FD8-4187-AD2F-32FCE366FFB6}"/>
                </a:ext>
              </a:extLst>
            </p:cNvPr>
            <p:cNvSpPr/>
            <p:nvPr/>
          </p:nvSpPr>
          <p:spPr>
            <a:xfrm>
              <a:off x="9441571" y="4506017"/>
              <a:ext cx="1460500" cy="724536"/>
            </a:xfrm>
            <a:prstGeom prst="parallelogram">
              <a:avLst>
                <a:gd name="adj" fmla="val 73276"/>
              </a:avLst>
            </a:prstGeom>
            <a:solidFill>
              <a:srgbClr val="50C0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46785CF8-88E6-457B-B6A0-AE00E29D2C46}"/>
                </a:ext>
              </a:extLst>
            </p:cNvPr>
            <p:cNvSpPr/>
            <p:nvPr/>
          </p:nvSpPr>
          <p:spPr>
            <a:xfrm>
              <a:off x="10610546" y="4764757"/>
              <a:ext cx="773837"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TRANQUILLE</a:t>
              </a:r>
            </a:p>
          </p:txBody>
        </p:sp>
        <p:sp>
          <p:nvSpPr>
            <p:cNvPr id="59" name="Rectangle 58">
              <a:extLst>
                <a:ext uri="{FF2B5EF4-FFF2-40B4-BE49-F238E27FC236}">
                  <a16:creationId xmlns:a16="http://schemas.microsoft.com/office/drawing/2014/main" id="{D621FE29-175C-4833-9D1A-47BBEFD6692F}"/>
                </a:ext>
              </a:extLst>
            </p:cNvPr>
            <p:cNvSpPr/>
            <p:nvPr/>
          </p:nvSpPr>
          <p:spPr>
            <a:xfrm>
              <a:off x="9766470" y="4751544"/>
              <a:ext cx="919685"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TRANSITION</a:t>
              </a:r>
            </a:p>
          </p:txBody>
        </p:sp>
      </p:grpSp>
    </p:spTree>
    <p:extLst>
      <p:ext uri="{BB962C8B-B14F-4D97-AF65-F5344CB8AC3E}">
        <p14:creationId xmlns:p14="http://schemas.microsoft.com/office/powerpoint/2010/main" val="3090379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r>
              <a:rPr lang="fr-CA" dirty="0">
                <a:solidFill>
                  <a:srgbClr val="14455C"/>
                </a:solidFill>
              </a:rPr>
              <a:t>Planifiez pour de la flexibilité</a:t>
            </a:r>
            <a:endParaRPr lang="en-CA" dirty="0">
              <a:solidFill>
                <a:srgbClr val="14455C"/>
              </a:solidFill>
            </a:endParaRPr>
          </a:p>
        </p:txBody>
      </p:sp>
      <p:sp>
        <p:nvSpPr>
          <p:cNvPr id="36" name="Rectangle 35"/>
          <p:cNvSpPr/>
          <p:nvPr/>
        </p:nvSpPr>
        <p:spPr>
          <a:xfrm>
            <a:off x="644273" y="1308823"/>
            <a:ext cx="9355020" cy="2051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ight Arrow 11"/>
          <p:cNvSpPr/>
          <p:nvPr/>
        </p:nvSpPr>
        <p:spPr>
          <a:xfrm>
            <a:off x="8223529" y="3338881"/>
            <a:ext cx="762060" cy="718712"/>
          </a:xfrm>
          <a:prstGeom prst="rightArrow">
            <a:avLst/>
          </a:prstGeom>
          <a:gradFill flip="none" rotWithShape="1">
            <a:gsLst>
              <a:gs pos="0">
                <a:schemeClr val="accent6"/>
              </a:gs>
              <a:gs pos="50000">
                <a:schemeClr val="bg2"/>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3" name="Group 12"/>
          <p:cNvGrpSpPr/>
          <p:nvPr/>
        </p:nvGrpSpPr>
        <p:grpSpPr>
          <a:xfrm>
            <a:off x="7141129" y="1316527"/>
            <a:ext cx="3049757" cy="4870938"/>
            <a:chOff x="542070" y="1172604"/>
            <a:chExt cx="2623504" cy="4304139"/>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6603" t="8602" r="19108" b="9678"/>
            <a:stretch/>
          </p:blipFill>
          <p:spPr>
            <a:xfrm>
              <a:off x="542070" y="1172604"/>
              <a:ext cx="2616462" cy="4304139"/>
            </a:xfrm>
            <a:prstGeom prst="rect">
              <a:avLst/>
            </a:prstGeom>
          </p:spPr>
        </p:pic>
        <p:sp>
          <p:nvSpPr>
            <p:cNvPr id="15" name="Rectangle 14"/>
            <p:cNvSpPr/>
            <p:nvPr/>
          </p:nvSpPr>
          <p:spPr>
            <a:xfrm>
              <a:off x="2262667" y="1277581"/>
              <a:ext cx="768237" cy="655874"/>
            </a:xfrm>
            <a:prstGeom prst="rect">
              <a:avLst/>
            </a:prstGeom>
            <a:solidFill>
              <a:schemeClr val="accent1">
                <a:alpha val="5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6" name="Group 15"/>
            <p:cNvGrpSpPr/>
            <p:nvPr/>
          </p:nvGrpSpPr>
          <p:grpSpPr>
            <a:xfrm>
              <a:off x="658137" y="1260680"/>
              <a:ext cx="2385222" cy="4107733"/>
              <a:chOff x="658137" y="1260680"/>
              <a:chExt cx="2385222" cy="4107733"/>
            </a:xfrm>
          </p:grpSpPr>
          <p:sp>
            <p:nvSpPr>
              <p:cNvPr id="22" name="Rectangle 21"/>
              <p:cNvSpPr/>
              <p:nvPr/>
            </p:nvSpPr>
            <p:spPr>
              <a:xfrm>
                <a:off x="658137" y="2632265"/>
                <a:ext cx="2385222" cy="1370306"/>
              </a:xfrm>
              <a:prstGeom prst="rect">
                <a:avLst/>
              </a:prstGeom>
              <a:solidFill>
                <a:srgbClr val="50C08B">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p:cNvSpPr/>
              <p:nvPr/>
            </p:nvSpPr>
            <p:spPr>
              <a:xfrm>
                <a:off x="658137" y="3990665"/>
                <a:ext cx="1181297" cy="1377748"/>
              </a:xfrm>
              <a:prstGeom prst="rect">
                <a:avLst/>
              </a:prstGeom>
              <a:solidFill>
                <a:srgbClr val="DB63F3">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23"/>
              <p:cNvSpPr/>
              <p:nvPr/>
            </p:nvSpPr>
            <p:spPr>
              <a:xfrm>
                <a:off x="1840841" y="4010309"/>
                <a:ext cx="1199864" cy="673012"/>
              </a:xfrm>
              <a:prstGeom prst="rect">
                <a:avLst/>
              </a:prstGeom>
              <a:solidFill>
                <a:srgbClr val="8689A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Rectangle 24"/>
              <p:cNvSpPr/>
              <p:nvPr/>
            </p:nvSpPr>
            <p:spPr>
              <a:xfrm>
                <a:off x="1840841" y="4699213"/>
                <a:ext cx="590264" cy="669200"/>
              </a:xfrm>
              <a:prstGeom prst="rect">
                <a:avLst/>
              </a:prstGeom>
              <a:solidFill>
                <a:srgbClr val="89CB1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25"/>
              <p:cNvSpPr/>
              <p:nvPr/>
            </p:nvSpPr>
            <p:spPr>
              <a:xfrm>
                <a:off x="658138" y="1260680"/>
                <a:ext cx="803110" cy="1371585"/>
              </a:xfrm>
              <a:prstGeom prst="rect">
                <a:avLst/>
              </a:prstGeom>
              <a:solidFill>
                <a:srgbClr val="FDEB03">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Rectangle 26"/>
              <p:cNvSpPr/>
              <p:nvPr/>
            </p:nvSpPr>
            <p:spPr>
              <a:xfrm>
                <a:off x="2272468" y="1941608"/>
                <a:ext cx="768237" cy="670791"/>
              </a:xfrm>
              <a:prstGeom prst="rect">
                <a:avLst/>
              </a:prstGeom>
              <a:solidFill>
                <a:schemeClr val="tx1">
                  <a:lumMod val="50000"/>
                  <a:alpha val="5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TextBox 27"/>
              <p:cNvSpPr txBox="1"/>
              <p:nvPr/>
            </p:nvSpPr>
            <p:spPr>
              <a:xfrm>
                <a:off x="1531428" y="3116866"/>
                <a:ext cx="7437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60m²</a:t>
                </a:r>
              </a:p>
            </p:txBody>
          </p:sp>
          <p:sp>
            <p:nvSpPr>
              <p:cNvPr id="29" name="TextBox 28"/>
              <p:cNvSpPr txBox="1"/>
              <p:nvPr/>
            </p:nvSpPr>
            <p:spPr>
              <a:xfrm>
                <a:off x="834341" y="4468304"/>
                <a:ext cx="814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30m²</a:t>
                </a:r>
              </a:p>
            </p:txBody>
          </p:sp>
          <p:sp>
            <p:nvSpPr>
              <p:cNvPr id="30" name="TextBox 29"/>
              <p:cNvSpPr txBox="1"/>
              <p:nvPr/>
            </p:nvSpPr>
            <p:spPr>
              <a:xfrm>
                <a:off x="2034386" y="4144031"/>
                <a:ext cx="7302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15m²</a:t>
                </a:r>
              </a:p>
            </p:txBody>
          </p:sp>
          <p:sp>
            <p:nvSpPr>
              <p:cNvPr id="31" name="TextBox 30"/>
              <p:cNvSpPr txBox="1"/>
              <p:nvPr/>
            </p:nvSpPr>
            <p:spPr>
              <a:xfrm>
                <a:off x="1743335" y="4831423"/>
                <a:ext cx="7645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7.5m²</a:t>
                </a:r>
              </a:p>
            </p:txBody>
          </p:sp>
          <p:sp>
            <p:nvSpPr>
              <p:cNvPr id="32" name="TextBox 31"/>
              <p:cNvSpPr txBox="1"/>
              <p:nvPr/>
            </p:nvSpPr>
            <p:spPr>
              <a:xfrm>
                <a:off x="690333" y="1741050"/>
                <a:ext cx="7160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20m²</a:t>
                </a:r>
              </a:p>
            </p:txBody>
          </p:sp>
          <p:sp>
            <p:nvSpPr>
              <p:cNvPr id="33" name="TextBox 32"/>
              <p:cNvSpPr txBox="1"/>
              <p:nvPr/>
            </p:nvSpPr>
            <p:spPr>
              <a:xfrm>
                <a:off x="2285838" y="2100757"/>
                <a:ext cx="7015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10m²</a:t>
                </a:r>
              </a:p>
            </p:txBody>
          </p:sp>
          <p:sp>
            <p:nvSpPr>
              <p:cNvPr id="34" name="TextBox 33"/>
              <p:cNvSpPr txBox="1"/>
              <p:nvPr/>
            </p:nvSpPr>
            <p:spPr>
              <a:xfrm>
                <a:off x="2146729" y="1482792"/>
                <a:ext cx="6160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5m²</a:t>
                </a:r>
              </a:p>
            </p:txBody>
          </p:sp>
        </p:grpSp>
        <p:sp>
          <p:nvSpPr>
            <p:cNvPr id="17" name="TextBox 16"/>
            <p:cNvSpPr txBox="1"/>
            <p:nvPr/>
          </p:nvSpPr>
          <p:spPr>
            <a:xfrm>
              <a:off x="2549562" y="1482792"/>
              <a:ext cx="6160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5m²</a:t>
              </a:r>
            </a:p>
          </p:txBody>
        </p:sp>
        <p:sp>
          <p:nvSpPr>
            <p:cNvPr id="18" name="Rectangle 17"/>
            <p:cNvSpPr/>
            <p:nvPr/>
          </p:nvSpPr>
          <p:spPr>
            <a:xfrm>
              <a:off x="2450441" y="4691059"/>
              <a:ext cx="590264" cy="677354"/>
            </a:xfrm>
            <a:prstGeom prst="rect">
              <a:avLst/>
            </a:prstGeom>
            <a:solidFill>
              <a:srgbClr val="89CB1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TextBox 18"/>
            <p:cNvSpPr txBox="1"/>
            <p:nvPr/>
          </p:nvSpPr>
          <p:spPr>
            <a:xfrm>
              <a:off x="2352935" y="4823269"/>
              <a:ext cx="7645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7.5m²</a:t>
              </a:r>
            </a:p>
          </p:txBody>
        </p:sp>
        <p:sp>
          <p:nvSpPr>
            <p:cNvPr id="20" name="Rectangle 19"/>
            <p:cNvSpPr/>
            <p:nvPr/>
          </p:nvSpPr>
          <p:spPr>
            <a:xfrm>
              <a:off x="1459557" y="1264549"/>
              <a:ext cx="803110" cy="1331167"/>
            </a:xfrm>
            <a:prstGeom prst="rect">
              <a:avLst/>
            </a:prstGeom>
            <a:solidFill>
              <a:srgbClr val="FDEB03">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TextBox 20"/>
            <p:cNvSpPr txBox="1"/>
            <p:nvPr/>
          </p:nvSpPr>
          <p:spPr>
            <a:xfrm>
              <a:off x="1491752" y="1744919"/>
              <a:ext cx="7160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20m²</a:t>
              </a:r>
            </a:p>
          </p:txBody>
        </p:sp>
      </p:grpSp>
      <p:grpSp>
        <p:nvGrpSpPr>
          <p:cNvPr id="35" name="Group 34"/>
          <p:cNvGrpSpPr/>
          <p:nvPr/>
        </p:nvGrpSpPr>
        <p:grpSpPr>
          <a:xfrm>
            <a:off x="7148571" y="1320327"/>
            <a:ext cx="3052383" cy="4870938"/>
            <a:chOff x="7230985" y="1687399"/>
            <a:chExt cx="2884738" cy="4603413"/>
          </a:xfrm>
        </p:grpSpPr>
        <p:grpSp>
          <p:nvGrpSpPr>
            <p:cNvPr id="45" name="Group 44"/>
            <p:cNvGrpSpPr/>
            <p:nvPr/>
          </p:nvGrpSpPr>
          <p:grpSpPr>
            <a:xfrm>
              <a:off x="7233467" y="1687399"/>
              <a:ext cx="2882256" cy="4603413"/>
              <a:chOff x="542070" y="1172604"/>
              <a:chExt cx="2623504" cy="4304139"/>
            </a:xfrm>
          </p:grpSpPr>
          <p:pic>
            <p:nvPicPr>
              <p:cNvPr id="70" name="Picture 69"/>
              <p:cNvPicPr>
                <a:picLocks noChangeAspect="1"/>
              </p:cNvPicPr>
              <p:nvPr/>
            </p:nvPicPr>
            <p:blipFill rotWithShape="1">
              <a:blip r:embed="rId3" cstate="print">
                <a:extLst>
                  <a:ext uri="{28A0092B-C50C-407E-A947-70E740481C1C}">
                    <a14:useLocalDpi xmlns:a14="http://schemas.microsoft.com/office/drawing/2010/main" val="0"/>
                  </a:ext>
                </a:extLst>
              </a:blip>
              <a:srcRect l="16603" t="8602" r="19108" b="9678"/>
              <a:stretch/>
            </p:blipFill>
            <p:spPr>
              <a:xfrm>
                <a:off x="542070" y="1172604"/>
                <a:ext cx="2616462" cy="4304139"/>
              </a:xfrm>
              <a:prstGeom prst="rect">
                <a:avLst/>
              </a:prstGeom>
            </p:spPr>
          </p:pic>
          <p:sp>
            <p:nvSpPr>
              <p:cNvPr id="71" name="Rectangle 70"/>
              <p:cNvSpPr/>
              <p:nvPr/>
            </p:nvSpPr>
            <p:spPr>
              <a:xfrm>
                <a:off x="2262667" y="1277581"/>
                <a:ext cx="768237" cy="655874"/>
              </a:xfrm>
              <a:prstGeom prst="rect">
                <a:avLst/>
              </a:prstGeom>
              <a:solidFill>
                <a:schemeClr val="accent1">
                  <a:alpha val="5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72" name="Group 71"/>
              <p:cNvGrpSpPr/>
              <p:nvPr/>
            </p:nvGrpSpPr>
            <p:grpSpPr>
              <a:xfrm>
                <a:off x="1743335" y="1482792"/>
                <a:ext cx="1297370" cy="3885621"/>
                <a:chOff x="1743335" y="1482792"/>
                <a:chExt cx="1297370" cy="3885621"/>
              </a:xfrm>
            </p:grpSpPr>
            <p:sp>
              <p:nvSpPr>
                <p:cNvPr id="78" name="Rectangle 77"/>
                <p:cNvSpPr/>
                <p:nvPr/>
              </p:nvSpPr>
              <p:spPr>
                <a:xfrm>
                  <a:off x="1840841" y="4010309"/>
                  <a:ext cx="1199864" cy="673012"/>
                </a:xfrm>
                <a:prstGeom prst="rect">
                  <a:avLst/>
                </a:prstGeom>
                <a:solidFill>
                  <a:srgbClr val="8689A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79" name="Rectangle 78"/>
                <p:cNvSpPr/>
                <p:nvPr/>
              </p:nvSpPr>
              <p:spPr>
                <a:xfrm>
                  <a:off x="1840841" y="4699213"/>
                  <a:ext cx="590264" cy="669200"/>
                </a:xfrm>
                <a:prstGeom prst="rect">
                  <a:avLst/>
                </a:prstGeom>
                <a:solidFill>
                  <a:srgbClr val="89CB1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Rectangle 79"/>
                <p:cNvSpPr/>
                <p:nvPr/>
              </p:nvSpPr>
              <p:spPr>
                <a:xfrm>
                  <a:off x="2272468" y="1941608"/>
                  <a:ext cx="768237" cy="670791"/>
                </a:xfrm>
                <a:prstGeom prst="rect">
                  <a:avLst/>
                </a:prstGeom>
                <a:solidFill>
                  <a:schemeClr val="tx1">
                    <a:lumMod val="50000"/>
                    <a:alpha val="5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1" name="TextBox 80"/>
                <p:cNvSpPr txBox="1"/>
                <p:nvPr/>
              </p:nvSpPr>
              <p:spPr>
                <a:xfrm>
                  <a:off x="2034386" y="4144031"/>
                  <a:ext cx="7302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15m²</a:t>
                  </a:r>
                </a:p>
              </p:txBody>
            </p:sp>
            <p:sp>
              <p:nvSpPr>
                <p:cNvPr id="82" name="TextBox 81"/>
                <p:cNvSpPr txBox="1"/>
                <p:nvPr/>
              </p:nvSpPr>
              <p:spPr>
                <a:xfrm>
                  <a:off x="1743335" y="4831423"/>
                  <a:ext cx="7645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7.5m²</a:t>
                  </a:r>
                </a:p>
              </p:txBody>
            </p:sp>
            <p:sp>
              <p:nvSpPr>
                <p:cNvPr id="83" name="TextBox 82"/>
                <p:cNvSpPr txBox="1"/>
                <p:nvPr/>
              </p:nvSpPr>
              <p:spPr>
                <a:xfrm>
                  <a:off x="2285838" y="2100757"/>
                  <a:ext cx="7015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10m²</a:t>
                  </a:r>
                </a:p>
              </p:txBody>
            </p:sp>
            <p:sp>
              <p:nvSpPr>
                <p:cNvPr id="84" name="TextBox 83"/>
                <p:cNvSpPr txBox="1"/>
                <p:nvPr/>
              </p:nvSpPr>
              <p:spPr>
                <a:xfrm>
                  <a:off x="2146729" y="1482792"/>
                  <a:ext cx="6160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5m²</a:t>
                  </a:r>
                </a:p>
              </p:txBody>
            </p:sp>
          </p:grpSp>
          <p:sp>
            <p:nvSpPr>
              <p:cNvPr id="73" name="TextBox 72"/>
              <p:cNvSpPr txBox="1"/>
              <p:nvPr/>
            </p:nvSpPr>
            <p:spPr>
              <a:xfrm>
                <a:off x="2549562" y="1482792"/>
                <a:ext cx="6160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5m²</a:t>
                </a:r>
              </a:p>
            </p:txBody>
          </p:sp>
          <p:sp>
            <p:nvSpPr>
              <p:cNvPr id="74" name="Rectangle 73"/>
              <p:cNvSpPr/>
              <p:nvPr/>
            </p:nvSpPr>
            <p:spPr>
              <a:xfrm>
                <a:off x="2450441" y="4691059"/>
                <a:ext cx="590264" cy="677354"/>
              </a:xfrm>
              <a:prstGeom prst="rect">
                <a:avLst/>
              </a:prstGeom>
              <a:solidFill>
                <a:srgbClr val="89CB1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75" name="TextBox 74"/>
              <p:cNvSpPr txBox="1"/>
              <p:nvPr/>
            </p:nvSpPr>
            <p:spPr>
              <a:xfrm>
                <a:off x="2352935" y="4823269"/>
                <a:ext cx="7645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7.5m²</a:t>
                </a:r>
              </a:p>
            </p:txBody>
          </p:sp>
          <p:sp>
            <p:nvSpPr>
              <p:cNvPr id="76" name="Rectangle 75"/>
              <p:cNvSpPr/>
              <p:nvPr/>
            </p:nvSpPr>
            <p:spPr>
              <a:xfrm>
                <a:off x="1459557" y="1264549"/>
                <a:ext cx="803110" cy="1331167"/>
              </a:xfrm>
              <a:prstGeom prst="rect">
                <a:avLst/>
              </a:prstGeom>
              <a:solidFill>
                <a:srgbClr val="FDEB03">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77" name="TextBox 76"/>
              <p:cNvSpPr txBox="1"/>
              <p:nvPr/>
            </p:nvSpPr>
            <p:spPr>
              <a:xfrm>
                <a:off x="1491752" y="1744919"/>
                <a:ext cx="7160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20m²</a:t>
                </a:r>
              </a:p>
            </p:txBody>
          </p:sp>
        </p:grpSp>
        <p:grpSp>
          <p:nvGrpSpPr>
            <p:cNvPr id="46" name="Group 45"/>
            <p:cNvGrpSpPr/>
            <p:nvPr/>
          </p:nvGrpSpPr>
          <p:grpSpPr>
            <a:xfrm>
              <a:off x="7230985" y="1775140"/>
              <a:ext cx="2766351" cy="4399809"/>
              <a:chOff x="4623952" y="1590573"/>
              <a:chExt cx="2766351" cy="4399809"/>
            </a:xfrm>
          </p:grpSpPr>
          <p:sp>
            <p:nvSpPr>
              <p:cNvPr id="48" name="Rectangle 47"/>
              <p:cNvSpPr/>
              <p:nvPr/>
            </p:nvSpPr>
            <p:spPr>
              <a:xfrm>
                <a:off x="4743283" y="3046706"/>
                <a:ext cx="1297806" cy="1473545"/>
              </a:xfrm>
              <a:prstGeom prst="rect">
                <a:avLst/>
              </a:prstGeom>
              <a:solidFill>
                <a:srgbClr val="DB63F3">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TextBox 48"/>
              <p:cNvSpPr txBox="1"/>
              <p:nvPr/>
            </p:nvSpPr>
            <p:spPr>
              <a:xfrm>
                <a:off x="4936866" y="3557556"/>
                <a:ext cx="894622" cy="395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30m²</a:t>
                </a:r>
              </a:p>
            </p:txBody>
          </p:sp>
          <p:sp>
            <p:nvSpPr>
              <p:cNvPr id="50" name="Rectangle 49"/>
              <p:cNvSpPr/>
              <p:nvPr/>
            </p:nvSpPr>
            <p:spPr>
              <a:xfrm>
                <a:off x="4730635" y="4545865"/>
                <a:ext cx="1318205" cy="692249"/>
              </a:xfrm>
              <a:prstGeom prst="rect">
                <a:avLst/>
              </a:prstGeom>
              <a:solidFill>
                <a:srgbClr val="8689A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 name="TextBox 50"/>
              <p:cNvSpPr txBox="1"/>
              <p:nvPr/>
            </p:nvSpPr>
            <p:spPr>
              <a:xfrm>
                <a:off x="4943269" y="4688885"/>
                <a:ext cx="802289" cy="395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15m²</a:t>
                </a:r>
              </a:p>
            </p:txBody>
          </p:sp>
          <p:sp>
            <p:nvSpPr>
              <p:cNvPr id="52" name="Rectangle 51"/>
              <p:cNvSpPr/>
              <p:nvPr/>
            </p:nvSpPr>
            <p:spPr>
              <a:xfrm>
                <a:off x="4761562" y="2315075"/>
                <a:ext cx="844007" cy="717432"/>
              </a:xfrm>
              <a:prstGeom prst="rect">
                <a:avLst/>
              </a:prstGeom>
              <a:solidFill>
                <a:schemeClr val="tx1">
                  <a:lumMod val="50000"/>
                  <a:alpha val="5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TextBox 52"/>
              <p:cNvSpPr txBox="1"/>
              <p:nvPr/>
            </p:nvSpPr>
            <p:spPr>
              <a:xfrm>
                <a:off x="4776250" y="2485290"/>
                <a:ext cx="770770" cy="395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10m²</a:t>
                </a:r>
              </a:p>
            </p:txBody>
          </p:sp>
          <p:sp>
            <p:nvSpPr>
              <p:cNvPr id="54" name="Rectangle 53"/>
              <p:cNvSpPr/>
              <p:nvPr/>
            </p:nvSpPr>
            <p:spPr>
              <a:xfrm>
                <a:off x="4770930" y="1590573"/>
                <a:ext cx="844007" cy="701478"/>
              </a:xfrm>
              <a:prstGeom prst="rect">
                <a:avLst/>
              </a:prstGeom>
              <a:solidFill>
                <a:schemeClr val="accent1">
                  <a:alpha val="5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5" name="TextBox 54"/>
              <p:cNvSpPr txBox="1"/>
              <p:nvPr/>
            </p:nvSpPr>
            <p:spPr>
              <a:xfrm>
                <a:off x="4643557" y="1810053"/>
                <a:ext cx="676769" cy="329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5m²</a:t>
                </a:r>
              </a:p>
            </p:txBody>
          </p:sp>
          <p:sp>
            <p:nvSpPr>
              <p:cNvPr id="56" name="TextBox 55"/>
              <p:cNvSpPr txBox="1"/>
              <p:nvPr/>
            </p:nvSpPr>
            <p:spPr>
              <a:xfrm>
                <a:off x="5086121" y="1810053"/>
                <a:ext cx="676768" cy="329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5m²</a:t>
                </a:r>
              </a:p>
            </p:txBody>
          </p:sp>
          <p:cxnSp>
            <p:nvCxnSpPr>
              <p:cNvPr id="57" name="Straight Connector 56"/>
              <p:cNvCxnSpPr/>
              <p:nvPr/>
            </p:nvCxnSpPr>
            <p:spPr>
              <a:xfrm>
                <a:off x="6068049" y="3063985"/>
                <a:ext cx="0" cy="14655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746082" y="5235623"/>
                <a:ext cx="1317045" cy="14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736256" y="2306200"/>
                <a:ext cx="878681" cy="8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6072098" y="3773929"/>
                <a:ext cx="1318205" cy="719808"/>
              </a:xfrm>
              <a:prstGeom prst="rect">
                <a:avLst/>
              </a:prstGeom>
              <a:solidFill>
                <a:srgbClr val="8689A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TextBox 60"/>
              <p:cNvSpPr txBox="1"/>
              <p:nvPr/>
            </p:nvSpPr>
            <p:spPr>
              <a:xfrm>
                <a:off x="6284732" y="3916949"/>
                <a:ext cx="802289" cy="395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15m²</a:t>
                </a:r>
              </a:p>
            </p:txBody>
          </p:sp>
          <p:sp>
            <p:nvSpPr>
              <p:cNvPr id="62" name="Rectangle 61"/>
              <p:cNvSpPr/>
              <p:nvPr/>
            </p:nvSpPr>
            <p:spPr>
              <a:xfrm>
                <a:off x="6072098" y="3066986"/>
                <a:ext cx="1318205" cy="719808"/>
              </a:xfrm>
              <a:prstGeom prst="rect">
                <a:avLst/>
              </a:prstGeom>
              <a:solidFill>
                <a:srgbClr val="8689A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TextBox 62"/>
              <p:cNvSpPr txBox="1"/>
              <p:nvPr/>
            </p:nvSpPr>
            <p:spPr>
              <a:xfrm>
                <a:off x="6284732" y="3210006"/>
                <a:ext cx="802289" cy="395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15m²</a:t>
                </a:r>
              </a:p>
            </p:txBody>
          </p:sp>
          <p:sp>
            <p:nvSpPr>
              <p:cNvPr id="64" name="Rectangle 63"/>
              <p:cNvSpPr/>
              <p:nvPr/>
            </p:nvSpPr>
            <p:spPr>
              <a:xfrm>
                <a:off x="4731075" y="5266376"/>
                <a:ext cx="648481" cy="715731"/>
              </a:xfrm>
              <a:prstGeom prst="rect">
                <a:avLst/>
              </a:prstGeom>
              <a:solidFill>
                <a:srgbClr val="89CB1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5" name="TextBox 64"/>
              <p:cNvSpPr txBox="1"/>
              <p:nvPr/>
            </p:nvSpPr>
            <p:spPr>
              <a:xfrm>
                <a:off x="4623952" y="5407779"/>
                <a:ext cx="839967" cy="329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7.5m²</a:t>
                </a:r>
              </a:p>
            </p:txBody>
          </p:sp>
          <p:sp>
            <p:nvSpPr>
              <p:cNvPr id="66" name="Rectangle 65"/>
              <p:cNvSpPr/>
              <p:nvPr/>
            </p:nvSpPr>
            <p:spPr>
              <a:xfrm>
                <a:off x="5400799" y="5257655"/>
                <a:ext cx="648481" cy="724452"/>
              </a:xfrm>
              <a:prstGeom prst="rect">
                <a:avLst/>
              </a:prstGeom>
              <a:solidFill>
                <a:srgbClr val="89CB1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7" name="TextBox 66"/>
              <p:cNvSpPr txBox="1"/>
              <p:nvPr/>
            </p:nvSpPr>
            <p:spPr>
              <a:xfrm>
                <a:off x="5293676" y="5399058"/>
                <a:ext cx="839966" cy="329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7.5m²</a:t>
                </a:r>
              </a:p>
            </p:txBody>
          </p:sp>
          <p:cxnSp>
            <p:nvCxnSpPr>
              <p:cNvPr id="68" name="Straight Connector 67"/>
              <p:cNvCxnSpPr/>
              <p:nvPr/>
            </p:nvCxnSpPr>
            <p:spPr>
              <a:xfrm flipV="1">
                <a:off x="6063879" y="3793138"/>
                <a:ext cx="1307627" cy="26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5381101" y="5250371"/>
                <a:ext cx="9833" cy="7400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flipH="1">
              <a:off x="7786272" y="1769862"/>
              <a:ext cx="9833" cy="7400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5" name="Rectangle 84"/>
          <p:cNvSpPr/>
          <p:nvPr/>
        </p:nvSpPr>
        <p:spPr>
          <a:xfrm>
            <a:off x="644273" y="712806"/>
            <a:ext cx="518983" cy="506627"/>
          </a:xfrm>
          <a:prstGeom prst="rect">
            <a:avLst/>
          </a:prstGeom>
          <a:solidFill>
            <a:srgbClr val="82B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6" name="Subtitle 2">
            <a:extLst>
              <a:ext uri="{FF2B5EF4-FFF2-40B4-BE49-F238E27FC236}">
                <a16:creationId xmlns:a16="http://schemas.microsoft.com/office/drawing/2014/main" id="{1E60FF8E-A5F1-4E97-A307-329A1C4A886A}"/>
              </a:ext>
            </a:extLst>
          </p:cNvPr>
          <p:cNvSpPr txBox="1">
            <a:spLocks/>
          </p:cNvSpPr>
          <p:nvPr/>
        </p:nvSpPr>
        <p:spPr>
          <a:xfrm>
            <a:off x="1143759" y="1405766"/>
            <a:ext cx="3645243" cy="4107328"/>
          </a:xfrm>
          <a:prstGeom prst="rect">
            <a:avLst/>
          </a:prstGeom>
          <a:ln>
            <a:solidFill>
              <a:schemeClr val="accent2"/>
            </a:solidFill>
          </a:ln>
        </p:spPr>
        <p:txBody>
          <a:bodyPr>
            <a:noAutofit/>
          </a:bodyPr>
          <a:lstStyle>
            <a:defPPr marR="0" lvl="0" algn="l" rtl="0">
              <a:lnSpc>
                <a:spcPct val="100000"/>
              </a:lnSpc>
              <a:spcBef>
                <a:spcPts val="0"/>
              </a:spcBef>
              <a:spcAft>
                <a:spcPts val="0"/>
              </a:spcAft>
              <a:defRPr/>
            </a:defPPr>
            <a:lvl1pPr marL="228600" marR="0" lvl="0"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1pPr>
            <a:lvl2pPr marL="685800" marR="0" lvl="1"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2pPr>
            <a:lvl3pPr marL="1143000" marR="0" lvl="2"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3pPr>
            <a:lvl4pPr marL="1600200" marR="0" lvl="3"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4pPr>
            <a:lvl5pPr marL="2057400" marR="0" lvl="4"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err="1">
                <a:ln>
                  <a:noFill/>
                </a:ln>
                <a:solidFill>
                  <a:srgbClr val="000000"/>
                </a:solidFill>
                <a:effectLst/>
                <a:uLnTx/>
                <a:uFillTx/>
                <a:latin typeface="Calibri"/>
                <a:cs typeface="Arial" panose="020B0604020202020204" pitchFamily="34" charset="0"/>
                <a:sym typeface="Arial"/>
              </a:rPr>
              <a:t>Pratiques</a:t>
            </a:r>
            <a:r>
              <a:rPr kumimoji="0" lang="en-US" sz="18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 </a:t>
            </a:r>
            <a:r>
              <a:rPr kumimoji="0" lang="en-US" sz="1800" b="1" i="0" u="none" strike="noStrike" kern="1200" cap="none" spc="0" normalizeH="0" baseline="0" noProof="0" dirty="0" err="1">
                <a:ln>
                  <a:noFill/>
                </a:ln>
                <a:solidFill>
                  <a:srgbClr val="000000"/>
                </a:solidFill>
                <a:effectLst/>
                <a:uLnTx/>
                <a:uFillTx/>
                <a:latin typeface="Calibri"/>
                <a:cs typeface="Arial" panose="020B0604020202020204" pitchFamily="34" charset="0"/>
                <a:sym typeface="Arial"/>
              </a:rPr>
              <a:t>exemplaires</a:t>
            </a:r>
            <a:r>
              <a:rPr kumimoji="0" lang="en-US" sz="18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 pour maximizer la </a:t>
            </a:r>
            <a:r>
              <a:rPr kumimoji="0" lang="en-US" sz="1800" b="1" i="0" u="none" strike="noStrike" kern="1200" cap="none" spc="0" normalizeH="0" baseline="0" noProof="0" dirty="0">
                <a:ln>
                  <a:noFill/>
                </a:ln>
                <a:solidFill>
                  <a:srgbClr val="4EB6A0"/>
                </a:solidFill>
                <a:effectLst/>
                <a:uLnTx/>
                <a:uFillTx/>
                <a:latin typeface="Calibri"/>
                <a:cs typeface="Arial" panose="020B0604020202020204" pitchFamily="34" charset="0"/>
                <a:sym typeface="Arial"/>
              </a:rPr>
              <a:t>FLEXIBILITÉ</a:t>
            </a:r>
            <a:r>
              <a:rPr kumimoji="0" lang="en-US" sz="18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 du design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Promouvoir </a:t>
            </a:r>
            <a:r>
              <a:rPr kumimoji="0" lang="fr-FR"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les solutions de mobilier </a:t>
            </a:r>
            <a:r>
              <a:rPr kumimoji="0" lang="fr-FR"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par rapport aux luminaires permanents ou intégrés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Utilisation de </a:t>
            </a:r>
            <a:r>
              <a:rPr kumimoji="0" lang="fr-FR"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mobiliers mobiles </a:t>
            </a:r>
            <a:r>
              <a:rPr kumimoji="0" lang="fr-FR"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dans la mesure du possible (reconfigurable)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Rendre les espaces </a:t>
            </a:r>
            <a:r>
              <a:rPr kumimoji="0" lang="fr-FR"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polyvalents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Utilisation de cloisons </a:t>
            </a:r>
            <a:r>
              <a:rPr kumimoji="0" lang="fr-FR"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démontables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Concevoir avec la </a:t>
            </a:r>
            <a:r>
              <a:rPr kumimoji="0" lang="fr-FR" sz="1600" b="1"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modularité</a:t>
            </a:r>
            <a:r>
              <a:rPr kumimoji="0" lang="fr-FR"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rPr>
              <a:t> à l'esprit</a:t>
            </a:r>
            <a:endParaRPr kumimoji="0" lang="en-US" sz="1600" b="0" i="0" u="none" strike="noStrike" kern="1200" cap="none" spc="0" normalizeH="0" baseline="0" noProof="0" dirty="0">
              <a:ln>
                <a:noFill/>
              </a:ln>
              <a:solidFill>
                <a:srgbClr val="000000"/>
              </a:solidFill>
              <a:effectLst/>
              <a:uLnTx/>
              <a:uFillTx/>
              <a:latin typeface="Calibri"/>
              <a:cs typeface="Arial" panose="020B0604020202020204" pitchFamily="34" charset="0"/>
              <a:sym typeface="Arial"/>
            </a:endParaRPr>
          </a:p>
        </p:txBody>
      </p:sp>
      <p:grpSp>
        <p:nvGrpSpPr>
          <p:cNvPr id="87" name="Group 86"/>
          <p:cNvGrpSpPr/>
          <p:nvPr/>
        </p:nvGrpSpPr>
        <p:grpSpPr>
          <a:xfrm>
            <a:off x="1126258" y="5651497"/>
            <a:ext cx="668550" cy="707886"/>
            <a:chOff x="4223657" y="5583747"/>
            <a:chExt cx="685800" cy="707886"/>
          </a:xfrm>
        </p:grpSpPr>
        <p:sp>
          <p:nvSpPr>
            <p:cNvPr id="88" name="Isosceles Triangle 87"/>
            <p:cNvSpPr/>
            <p:nvPr/>
          </p:nvSpPr>
          <p:spPr>
            <a:xfrm>
              <a:off x="4223657" y="5607929"/>
              <a:ext cx="685800" cy="575535"/>
            </a:xfrm>
            <a:prstGeom prst="triangle">
              <a:avLst/>
            </a:prstGeom>
            <a:solidFill>
              <a:schemeClr val="bg1">
                <a:lumMod val="8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9" name="Rectangle 88"/>
            <p:cNvSpPr/>
            <p:nvPr/>
          </p:nvSpPr>
          <p:spPr>
            <a:xfrm>
              <a:off x="4390971" y="5583747"/>
              <a:ext cx="35618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F2A920"/>
                  </a:solidFill>
                  <a:effectLst/>
                  <a:uLnTx/>
                  <a:uFillTx/>
                  <a:latin typeface="Arial Rounded MT Bold" panose="020F0704030504030204" pitchFamily="34" charset="0"/>
                  <a:ea typeface="+mn-ea"/>
                  <a:cs typeface="+mn-cs"/>
                </a:rPr>
                <a:t>!</a:t>
              </a:r>
            </a:p>
          </p:txBody>
        </p:sp>
      </p:grpSp>
      <p:sp>
        <p:nvSpPr>
          <p:cNvPr id="90" name="Rectangle 89"/>
          <p:cNvSpPr/>
          <p:nvPr/>
        </p:nvSpPr>
        <p:spPr>
          <a:xfrm>
            <a:off x="1863114" y="5621263"/>
            <a:ext cx="314620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La conception agile permet au milieu de travail de s'adapter facilement à des exigences en constante évolution </a:t>
            </a:r>
          </a:p>
        </p:txBody>
      </p:sp>
    </p:spTree>
    <p:extLst>
      <p:ext uri="{BB962C8B-B14F-4D97-AF65-F5344CB8AC3E}">
        <p14:creationId xmlns:p14="http://schemas.microsoft.com/office/powerpoint/2010/main" val="429400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par>
                          <p:cTn id="8" fill="hold">
                            <p:stCondLst>
                              <p:cond delay="1000"/>
                            </p:stCondLst>
                            <p:childTnLst>
                              <p:par>
                                <p:cTn id="9" presetID="63" presetClass="path" presetSubtype="0" accel="50000" decel="50000" fill="hold" nodeType="afterEffect">
                                  <p:stCondLst>
                                    <p:cond delay="1000"/>
                                  </p:stCondLst>
                                  <p:childTnLst>
                                    <p:animMotion origin="layout" path="M -3.125E-6 3.7037E-6 L 0.15131 -0.00278 " pathEditMode="relative" rAng="0" ptsTypes="AA">
                                      <p:cBhvr>
                                        <p:cTn id="10" dur="2000" fill="hold"/>
                                        <p:tgtEl>
                                          <p:spTgt spid="35"/>
                                        </p:tgtEl>
                                        <p:attrNameLst>
                                          <p:attrName>ppt_x</p:attrName>
                                          <p:attrName>ppt_y</p:attrName>
                                        </p:attrNameLst>
                                      </p:cBhvr>
                                      <p:rCtr x="7565" y="-139"/>
                                    </p:animMotion>
                                  </p:childTnLst>
                                </p:cTn>
                              </p:par>
                              <p:par>
                                <p:cTn id="11" presetID="35" presetClass="path" presetSubtype="0" accel="50000" decel="50000" fill="hold" nodeType="withEffect">
                                  <p:stCondLst>
                                    <p:cond delay="1000"/>
                                  </p:stCondLst>
                                  <p:childTnLst>
                                    <p:animMotion origin="layout" path="M -2.08333E-6 -1.85185E-6 L -0.16432 0.00162 " pathEditMode="relative" rAng="0" ptsTypes="AA">
                                      <p:cBhvr>
                                        <p:cTn id="12" dur="2000" fill="hold"/>
                                        <p:tgtEl>
                                          <p:spTgt spid="13"/>
                                        </p:tgtEl>
                                        <p:attrNameLst>
                                          <p:attrName>ppt_x</p:attrName>
                                          <p:attrName>ppt_y</p:attrName>
                                        </p:attrNameLst>
                                      </p:cBhvr>
                                      <p:rCtr x="-8216"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14455C"/>
                </a:solidFill>
              </a:rPr>
              <a:t>Concevoir pour l'accessibilité et l'inclusion</a:t>
            </a:r>
          </a:p>
        </p:txBody>
      </p:sp>
      <p:pic>
        <p:nvPicPr>
          <p:cNvPr id="5" name="Image 4" descr="Image représentant des gens utilisant différents points de travail inclusifs. En plus d’offrir la possibilité de faire du télétravail, le Milieu de travail GC offre un grand choix de points de travail :&#10;&#10;Des bureaux à hauteur ajustable&#10;Des technologies accessibles&#10;Des espaces de travail sans encombrement avec espace pour les aides à la mobilité&#10;Des salles et capsules de concentration offrant divers niveaux d’intimité visuelle&#10;&#10;De plus, il offre un grand accès à la lumière naturelle mais aussi des espaces où les lumières sont ajustables et à intensité réglable.&#10;&#10;" title="Milieu de travail inclusif"/>
          <p:cNvPicPr>
            <a:picLocks noChangeAspect="1"/>
          </p:cNvPicPr>
          <p:nvPr>
            <p:custDataLst>
              <p:tags r:id="rId1"/>
            </p:custDataLst>
          </p:nvPr>
        </p:nvPicPr>
        <p:blipFill rotWithShape="1">
          <a:blip r:embed="rId4"/>
          <a:srcRect t="14345"/>
          <a:stretch/>
        </p:blipFill>
        <p:spPr>
          <a:xfrm>
            <a:off x="2514161" y="1521172"/>
            <a:ext cx="9817863" cy="4730592"/>
          </a:xfrm>
          <a:prstGeom prst="rect">
            <a:avLst/>
          </a:prstGeom>
        </p:spPr>
      </p:pic>
      <p:sp>
        <p:nvSpPr>
          <p:cNvPr id="4" name="TextBox 3">
            <a:extLst>
              <a:ext uri="{FF2B5EF4-FFF2-40B4-BE49-F238E27FC236}">
                <a16:creationId xmlns:a16="http://schemas.microsoft.com/office/drawing/2014/main" id="{775B63D5-7422-4E8C-B104-5A0B6B0029AC}"/>
              </a:ext>
            </a:extLst>
          </p:cNvPr>
          <p:cNvSpPr txBox="1"/>
          <p:nvPr/>
        </p:nvSpPr>
        <p:spPr>
          <a:xfrm>
            <a:off x="886321" y="1521172"/>
            <a:ext cx="1876053"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14455C"/>
                </a:solidFill>
                <a:effectLst/>
                <a:uLnTx/>
                <a:uFillTx/>
                <a:latin typeface="Calibri"/>
                <a:ea typeface="+mn-ea"/>
                <a:cs typeface="+mn-cs"/>
              </a:rPr>
              <a:t>CONCEPTION CENTRÉE SUR L’UTILISATEUR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1" i="0" u="none" strike="noStrike" kern="1200" cap="none" spc="0" normalizeH="0" baseline="0" noProof="0" dirty="0">
              <a:ln>
                <a:noFill/>
              </a:ln>
              <a:solidFill>
                <a:srgbClr val="14455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14455C"/>
                </a:solidFill>
                <a:effectLst/>
                <a:uLnTx/>
                <a:uFillTx/>
                <a:latin typeface="Calibri"/>
                <a:ea typeface="+mn-ea"/>
                <a:cs typeface="+mn-cs"/>
              </a:rPr>
              <a:t>PROMOUVOIR L’ÉGALITÉ D’ACCÈS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1" i="0" u="none" strike="noStrike" kern="1200" cap="none" spc="0" normalizeH="0" baseline="0" noProof="0" dirty="0">
              <a:ln>
                <a:noFill/>
              </a:ln>
              <a:solidFill>
                <a:srgbClr val="14455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14455C"/>
                </a:solidFill>
                <a:effectLst/>
                <a:uLnTx/>
                <a:uFillTx/>
                <a:latin typeface="Calibri"/>
                <a:ea typeface="+mn-ea"/>
                <a:cs typeface="+mn-cs"/>
              </a:rPr>
              <a:t>CONCEVOIR POUR LES ACTIVITÉS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1" i="0" u="none" strike="noStrike" kern="1200" cap="none" spc="0" normalizeH="0" baseline="0" noProof="0" dirty="0">
              <a:ln>
                <a:noFill/>
              </a:ln>
              <a:solidFill>
                <a:srgbClr val="14455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14455C"/>
                </a:solidFill>
                <a:effectLst/>
                <a:uLnTx/>
                <a:uFillTx/>
                <a:latin typeface="Calibri"/>
                <a:ea typeface="+mn-ea"/>
                <a:cs typeface="+mn-cs"/>
              </a:rPr>
              <a:t>DIVISER PAR FONCTION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1" i="0" u="none" strike="noStrike" kern="1200" cap="none" spc="0" normalizeH="0" baseline="0" noProof="0" dirty="0">
              <a:ln>
                <a:noFill/>
              </a:ln>
              <a:solidFill>
                <a:srgbClr val="14455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14455C"/>
                </a:solidFill>
                <a:effectLst/>
                <a:uLnTx/>
                <a:uFillTx/>
                <a:latin typeface="Calibri"/>
                <a:ea typeface="+mn-ea"/>
                <a:cs typeface="+mn-cs"/>
              </a:rPr>
              <a:t>PLANIFIER POUR LA FLEXIBILITÉ</a:t>
            </a:r>
          </a:p>
        </p:txBody>
      </p:sp>
      <p:sp>
        <p:nvSpPr>
          <p:cNvPr id="6" name="Right Brace 4">
            <a:extLst>
              <a:ext uri="{FF2B5EF4-FFF2-40B4-BE49-F238E27FC236}">
                <a16:creationId xmlns:a16="http://schemas.microsoft.com/office/drawing/2014/main" id="{FF9E14C4-20ED-42CB-BE4C-E9FDD5823126}"/>
              </a:ext>
            </a:extLst>
          </p:cNvPr>
          <p:cNvSpPr/>
          <p:nvPr/>
        </p:nvSpPr>
        <p:spPr>
          <a:xfrm>
            <a:off x="2706829" y="1526292"/>
            <a:ext cx="395459" cy="3108543"/>
          </a:xfrm>
          <a:prstGeom prst="rightBrace">
            <a:avLst>
              <a:gd name="adj1" fmla="val 100395"/>
              <a:gd name="adj2" fmla="val 50216"/>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CB9D73BA-BF28-418C-BC52-F2C062922C27}"/>
              </a:ext>
            </a:extLst>
          </p:cNvPr>
          <p:cNvSpPr/>
          <p:nvPr/>
        </p:nvSpPr>
        <p:spPr>
          <a:xfrm>
            <a:off x="630759" y="1648286"/>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5A57607-DF98-4605-A1B1-4ACBC0359163}"/>
              </a:ext>
            </a:extLst>
          </p:cNvPr>
          <p:cNvPicPr>
            <a:picLocks noChangeAspect="1"/>
          </p:cNvPicPr>
          <p:nvPr/>
        </p:nvPicPr>
        <p:blipFill>
          <a:blip r:embed="rId5">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07072" y="1560054"/>
            <a:ext cx="349268" cy="342918"/>
          </a:xfrm>
          <a:prstGeom prst="rect">
            <a:avLst/>
          </a:prstGeom>
        </p:spPr>
      </p:pic>
      <p:sp>
        <p:nvSpPr>
          <p:cNvPr id="9" name="Rectangle 8">
            <a:extLst>
              <a:ext uri="{FF2B5EF4-FFF2-40B4-BE49-F238E27FC236}">
                <a16:creationId xmlns:a16="http://schemas.microsoft.com/office/drawing/2014/main" id="{65380855-992C-4464-88C1-3036DFC5A332}"/>
              </a:ext>
            </a:extLst>
          </p:cNvPr>
          <p:cNvSpPr/>
          <p:nvPr/>
        </p:nvSpPr>
        <p:spPr>
          <a:xfrm>
            <a:off x="617942" y="2272792"/>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 name="Picture 11">
            <a:extLst>
              <a:ext uri="{FF2B5EF4-FFF2-40B4-BE49-F238E27FC236}">
                <a16:creationId xmlns:a16="http://schemas.microsoft.com/office/drawing/2014/main" id="{04006626-90F8-40F6-BF2C-42905C053F3A}"/>
              </a:ext>
            </a:extLst>
          </p:cNvPr>
          <p:cNvPicPr>
            <a:picLocks noChangeAspect="1"/>
          </p:cNvPicPr>
          <p:nvPr/>
        </p:nvPicPr>
        <p:blipFill>
          <a:blip r:embed="rId5">
            <a:clrChange>
              <a:clrFrom>
                <a:srgbClr val="FFFFFF"/>
              </a:clrFrom>
              <a:clrTo>
                <a:srgbClr val="FFFFFF">
                  <a:alpha val="0"/>
                </a:srgbClr>
              </a:clrTo>
            </a:clrChange>
            <a:duotone>
              <a:schemeClr val="accent4">
                <a:shade val="45000"/>
                <a:satMod val="135000"/>
              </a:schemeClr>
              <a:prstClr val="white"/>
            </a:duotone>
          </a:blip>
          <a:stretch>
            <a:fillRect/>
          </a:stretch>
        </p:blipFill>
        <p:spPr>
          <a:xfrm>
            <a:off x="594255" y="2184560"/>
            <a:ext cx="349268" cy="342918"/>
          </a:xfrm>
          <a:prstGeom prst="rect">
            <a:avLst/>
          </a:prstGeom>
        </p:spPr>
      </p:pic>
      <p:sp>
        <p:nvSpPr>
          <p:cNvPr id="11" name="Rectangle 10">
            <a:extLst>
              <a:ext uri="{FF2B5EF4-FFF2-40B4-BE49-F238E27FC236}">
                <a16:creationId xmlns:a16="http://schemas.microsoft.com/office/drawing/2014/main" id="{BC12241C-5D3C-4D24-816B-5F77B9B9AD34}"/>
              </a:ext>
            </a:extLst>
          </p:cNvPr>
          <p:cNvSpPr/>
          <p:nvPr/>
        </p:nvSpPr>
        <p:spPr>
          <a:xfrm>
            <a:off x="607593" y="2914574"/>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14">
            <a:extLst>
              <a:ext uri="{FF2B5EF4-FFF2-40B4-BE49-F238E27FC236}">
                <a16:creationId xmlns:a16="http://schemas.microsoft.com/office/drawing/2014/main" id="{8B2E6DD8-D998-4EF2-8D29-6A15A5A7D085}"/>
              </a:ext>
            </a:extLst>
          </p:cNvPr>
          <p:cNvPicPr>
            <a:picLocks noChangeAspect="1"/>
          </p:cNvPicPr>
          <p:nvPr/>
        </p:nvPicPr>
        <p:blipFill>
          <a:blip r:embed="rId5">
            <a:clrChange>
              <a:clrFrom>
                <a:srgbClr val="FFFFFF"/>
              </a:clrFrom>
              <a:clrTo>
                <a:srgbClr val="FFFFFF">
                  <a:alpha val="0"/>
                </a:srgbClr>
              </a:clrTo>
            </a:clrChange>
            <a:duotone>
              <a:schemeClr val="accent4">
                <a:shade val="45000"/>
                <a:satMod val="135000"/>
              </a:schemeClr>
              <a:prstClr val="white"/>
            </a:duotone>
          </a:blip>
          <a:stretch>
            <a:fillRect/>
          </a:stretch>
        </p:blipFill>
        <p:spPr>
          <a:xfrm>
            <a:off x="583906" y="2826342"/>
            <a:ext cx="349268" cy="342918"/>
          </a:xfrm>
          <a:prstGeom prst="rect">
            <a:avLst/>
          </a:prstGeom>
        </p:spPr>
      </p:pic>
      <p:sp>
        <p:nvSpPr>
          <p:cNvPr id="13" name="Rectangle 12">
            <a:extLst>
              <a:ext uri="{FF2B5EF4-FFF2-40B4-BE49-F238E27FC236}">
                <a16:creationId xmlns:a16="http://schemas.microsoft.com/office/drawing/2014/main" id="{78411EFF-0231-4B88-A602-A86642766A71}"/>
              </a:ext>
            </a:extLst>
          </p:cNvPr>
          <p:cNvSpPr/>
          <p:nvPr/>
        </p:nvSpPr>
        <p:spPr>
          <a:xfrm>
            <a:off x="611348" y="3556356"/>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4" name="Picture 17">
            <a:extLst>
              <a:ext uri="{FF2B5EF4-FFF2-40B4-BE49-F238E27FC236}">
                <a16:creationId xmlns:a16="http://schemas.microsoft.com/office/drawing/2014/main" id="{CC93B5DE-11B8-4265-91E1-57FA8F4B7D5E}"/>
              </a:ext>
            </a:extLst>
          </p:cNvPr>
          <p:cNvPicPr>
            <a:picLocks noChangeAspect="1"/>
          </p:cNvPicPr>
          <p:nvPr/>
        </p:nvPicPr>
        <p:blipFill>
          <a:blip r:embed="rId5">
            <a:clrChange>
              <a:clrFrom>
                <a:srgbClr val="FFFFFF"/>
              </a:clrFrom>
              <a:clrTo>
                <a:srgbClr val="FFFFFF">
                  <a:alpha val="0"/>
                </a:srgbClr>
              </a:clrTo>
            </a:clrChange>
            <a:duotone>
              <a:schemeClr val="accent4">
                <a:shade val="45000"/>
                <a:satMod val="135000"/>
              </a:schemeClr>
              <a:prstClr val="white"/>
            </a:duotone>
          </a:blip>
          <a:stretch>
            <a:fillRect/>
          </a:stretch>
        </p:blipFill>
        <p:spPr>
          <a:xfrm>
            <a:off x="587661" y="3468124"/>
            <a:ext cx="349268" cy="342918"/>
          </a:xfrm>
          <a:prstGeom prst="rect">
            <a:avLst/>
          </a:prstGeom>
        </p:spPr>
      </p:pic>
      <p:sp>
        <p:nvSpPr>
          <p:cNvPr id="15" name="Rectangle 14">
            <a:extLst>
              <a:ext uri="{FF2B5EF4-FFF2-40B4-BE49-F238E27FC236}">
                <a16:creationId xmlns:a16="http://schemas.microsoft.com/office/drawing/2014/main" id="{BD09F192-E10B-49D2-9983-E8BE796A0B34}"/>
              </a:ext>
            </a:extLst>
          </p:cNvPr>
          <p:cNvSpPr/>
          <p:nvPr/>
        </p:nvSpPr>
        <p:spPr>
          <a:xfrm>
            <a:off x="613229" y="4198138"/>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6" name="Picture 20">
            <a:extLst>
              <a:ext uri="{FF2B5EF4-FFF2-40B4-BE49-F238E27FC236}">
                <a16:creationId xmlns:a16="http://schemas.microsoft.com/office/drawing/2014/main" id="{DAE731C2-DF76-4045-88C9-AD648D91D3FC}"/>
              </a:ext>
            </a:extLst>
          </p:cNvPr>
          <p:cNvPicPr>
            <a:picLocks noChangeAspect="1"/>
          </p:cNvPicPr>
          <p:nvPr/>
        </p:nvPicPr>
        <p:blipFill>
          <a:blip r:embed="rId5">
            <a:clrChange>
              <a:clrFrom>
                <a:srgbClr val="FFFFFF"/>
              </a:clrFrom>
              <a:clrTo>
                <a:srgbClr val="FFFFFF">
                  <a:alpha val="0"/>
                </a:srgbClr>
              </a:clrTo>
            </a:clrChange>
            <a:duotone>
              <a:schemeClr val="accent4">
                <a:shade val="45000"/>
                <a:satMod val="135000"/>
              </a:schemeClr>
              <a:prstClr val="white"/>
            </a:duotone>
          </a:blip>
          <a:stretch>
            <a:fillRect/>
          </a:stretch>
        </p:blipFill>
        <p:spPr>
          <a:xfrm>
            <a:off x="589542" y="4109906"/>
            <a:ext cx="349268" cy="342918"/>
          </a:xfrm>
          <a:prstGeom prst="rect">
            <a:avLst/>
          </a:prstGeom>
        </p:spPr>
      </p:pic>
    </p:spTree>
    <p:extLst>
      <p:ext uri="{BB962C8B-B14F-4D97-AF65-F5344CB8AC3E}">
        <p14:creationId xmlns:p14="http://schemas.microsoft.com/office/powerpoint/2010/main" val="287688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solidFill>
                  <a:srgbClr val="14455C"/>
                </a:solidFill>
              </a:rPr>
              <a:t>Points de travail</a:t>
            </a:r>
            <a:endParaRPr lang="en-CA" dirty="0">
              <a:solidFill>
                <a:srgbClr val="14455C"/>
              </a:solidFill>
            </a:endParaRPr>
          </a:p>
        </p:txBody>
      </p:sp>
      <p:sp>
        <p:nvSpPr>
          <p:cNvPr id="3" name="TextBox 14"/>
          <p:cNvSpPr txBox="1"/>
          <p:nvPr/>
        </p:nvSpPr>
        <p:spPr>
          <a:xfrm>
            <a:off x="508512" y="1652772"/>
            <a:ext cx="4355588" cy="1692771"/>
          </a:xfrm>
          <a:prstGeom prst="rect">
            <a:avLst/>
          </a:prstGeom>
          <a:noFill/>
        </p:spPr>
        <p:txBody>
          <a:bodyPr wrap="square" rtlCol="0">
            <a:spAutoFit/>
          </a:bodyPr>
          <a:lstStyle/>
          <a:p>
            <a:r>
              <a:rPr lang="fr-FR" sz="1600" dirty="0">
                <a:solidFill>
                  <a:srgbClr val="000000"/>
                </a:solidFill>
                <a:cs typeface="Arial" panose="020B0604020202020204" pitchFamily="34" charset="0"/>
              </a:rPr>
              <a:t>Les Milieux de travail GC sont conçus à partir d'</a:t>
            </a:r>
            <a:r>
              <a:rPr lang="fr-FR" sz="1600" b="1" dirty="0">
                <a:solidFill>
                  <a:srgbClr val="000000"/>
                </a:solidFill>
                <a:cs typeface="Arial" panose="020B0604020202020204" pitchFamily="34" charset="0"/>
              </a:rPr>
              <a:t>UN ensemble de pièces </a:t>
            </a:r>
            <a:r>
              <a:rPr lang="fr-FR" sz="1600" dirty="0">
                <a:solidFill>
                  <a:srgbClr val="000000"/>
                </a:solidFill>
                <a:cs typeface="Arial" panose="020B0604020202020204" pitchFamily="34" charset="0"/>
              </a:rPr>
              <a:t>appelé </a:t>
            </a:r>
            <a:r>
              <a:rPr lang="fr-FR" sz="1600" b="1" dirty="0">
                <a:solidFill>
                  <a:srgbClr val="000000"/>
                </a:solidFill>
                <a:cs typeface="Arial" panose="020B0604020202020204" pitchFamily="34" charset="0"/>
              </a:rPr>
              <a:t>POINT DE TRAVAIL</a:t>
            </a:r>
            <a:r>
              <a:rPr lang="fr-FR" sz="1600" dirty="0">
                <a:solidFill>
                  <a:srgbClr val="000000"/>
                </a:solidFill>
                <a:cs typeface="Arial" panose="020B0604020202020204" pitchFamily="34" charset="0"/>
              </a:rPr>
              <a:t>.</a:t>
            </a:r>
          </a:p>
          <a:p>
            <a:endParaRPr lang="fr-FR" sz="1600" dirty="0">
              <a:solidFill>
                <a:srgbClr val="000000"/>
              </a:solidFill>
              <a:cs typeface="Arial" panose="020B0604020202020204" pitchFamily="34" charset="0"/>
            </a:endParaRPr>
          </a:p>
          <a:p>
            <a:r>
              <a:rPr lang="fr-FR" sz="1600" dirty="0">
                <a:solidFill>
                  <a:srgbClr val="000000"/>
                </a:solidFill>
                <a:cs typeface="Arial" panose="020B0604020202020204" pitchFamily="34" charset="0"/>
              </a:rPr>
              <a:t>Les points de travail sont basés sur la </a:t>
            </a:r>
            <a:r>
              <a:rPr lang="fr-FR" sz="1600" b="1" dirty="0">
                <a:solidFill>
                  <a:srgbClr val="000000"/>
                </a:solidFill>
                <a:cs typeface="Arial" panose="020B0604020202020204" pitchFamily="34" charset="0"/>
              </a:rPr>
              <a:t>fonction</a:t>
            </a:r>
            <a:r>
              <a:rPr lang="fr-FR" sz="1600" dirty="0">
                <a:solidFill>
                  <a:srgbClr val="000000"/>
                </a:solidFill>
                <a:cs typeface="Arial" panose="020B0604020202020204" pitchFamily="34" charset="0"/>
              </a:rPr>
              <a:t> et peuvent varier en taille et en quantité.</a:t>
            </a:r>
            <a:endParaRPr lang="en-US" sz="1600" dirty="0">
              <a:solidFill>
                <a:srgbClr val="000000"/>
              </a:solidFill>
              <a:cs typeface="Arial" panose="020B0604020202020204" pitchFamily="34" charset="0"/>
            </a:endParaRPr>
          </a:p>
          <a:p>
            <a:endParaRPr lang="en-US" sz="1200" dirty="0">
              <a:solidFill>
                <a:srgbClr val="000000"/>
              </a:solidFill>
              <a:latin typeface="Arial" panose="020B0604020202020204" pitchFamily="34" charset="0"/>
              <a:cs typeface="Arial" panose="020B0604020202020204" pitchFamily="34" charset="0"/>
            </a:endParaRPr>
          </a:p>
          <a:p>
            <a:endParaRPr lang="en-CA" sz="1200" dirty="0">
              <a:solidFill>
                <a:srgbClr val="000000"/>
              </a:solidFill>
              <a:latin typeface="Arial" panose="020B0604020202020204" pitchFamily="34" charset="0"/>
              <a:cs typeface="Arial" panose="020B0604020202020204" pitchFamily="34" charset="0"/>
            </a:endParaRPr>
          </a:p>
        </p:txBody>
      </p:sp>
      <p:graphicFrame>
        <p:nvGraphicFramePr>
          <p:cNvPr id="17" name="Espace réservé du contenu 12" title="List of different types of workpoints"/>
          <p:cNvGraphicFramePr>
            <a:graphicFrameLocks/>
          </p:cNvGraphicFramePr>
          <p:nvPr/>
        </p:nvGraphicFramePr>
        <p:xfrm>
          <a:off x="7345265" y="1393219"/>
          <a:ext cx="3901757" cy="4903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333592" y="3087832"/>
            <a:ext cx="6205918" cy="2894679"/>
            <a:chOff x="651092" y="2981589"/>
            <a:chExt cx="6205918" cy="2894679"/>
          </a:xfrm>
        </p:grpSpPr>
        <p:pic>
          <p:nvPicPr>
            <p:cNvPr id="6" name="Image 3" descr="In a GCworkplace, we can use a workpoint in the quiet zone for our focused work (e.g., traditional workstation, focus pod or phone booth). We can use the interactive zone (e.g., active workstation) to make a telephone call or work with a team in an operations zone or a meeting room. We can also use the transitional zone for our daily tasks or to chat with a co-worker." title="Floorplan and workpoints examples"/>
            <p:cNvPicPr>
              <a:picLocks noChangeAspect="1"/>
            </p:cNvPicPr>
            <p:nvPr/>
          </p:nvPicPr>
          <p:blipFill rotWithShape="1">
            <a:blip r:embed="rId8"/>
            <a:srcRect l="56831" t="5394" b="29224"/>
            <a:stretch/>
          </p:blipFill>
          <p:spPr>
            <a:xfrm>
              <a:off x="765198" y="3003976"/>
              <a:ext cx="4841203" cy="2872292"/>
            </a:xfrm>
            <a:prstGeom prst="rect">
              <a:avLst/>
            </a:prstGeom>
          </p:spPr>
        </p:pic>
        <p:pic>
          <p:nvPicPr>
            <p:cNvPr id="7" name="Image 3" descr="In a GCworkplace, we can use a workpoint in the quiet zone for our focused work (e.g., traditional workstation, focus pod or phone booth). We can use the interactive zone (e.g., active workstation) to make a telephone call or work with a team in an operations zone or a meeting room. We can also use the transitional zone for our daily tasks or to chat with a co-worker." title="Floorplan and workpoints examples"/>
            <p:cNvPicPr>
              <a:picLocks noChangeAspect="1"/>
            </p:cNvPicPr>
            <p:nvPr/>
          </p:nvPicPr>
          <p:blipFill rotWithShape="1">
            <a:blip r:embed="rId8"/>
            <a:srcRect l="73193" t="74750" r="17193"/>
            <a:stretch/>
          </p:blipFill>
          <p:spPr>
            <a:xfrm>
              <a:off x="5625758" y="4558773"/>
              <a:ext cx="1078203" cy="1109269"/>
            </a:xfrm>
            <a:prstGeom prst="rect">
              <a:avLst/>
            </a:prstGeom>
          </p:spPr>
        </p:pic>
        <p:pic>
          <p:nvPicPr>
            <p:cNvPr id="8" name="Image 3" descr="In a GCworkplace, we can use a workpoint in the quiet zone for our focused work (e.g., traditional workstation, focus pod or phone booth). We can use the interactive zone (e.g., active workstation) to make a telephone call or work with a team in an operations zone or a meeting room. We can also use the transitional zone for our daily tasks or to chat with a co-worker." title="Floorplan and workpoints examples"/>
            <p:cNvPicPr>
              <a:picLocks noChangeAspect="1"/>
            </p:cNvPicPr>
            <p:nvPr/>
          </p:nvPicPr>
          <p:blipFill rotWithShape="1">
            <a:blip r:embed="rId8"/>
            <a:srcRect l="60519" t="76641" r="27137"/>
            <a:stretch/>
          </p:blipFill>
          <p:spPr>
            <a:xfrm>
              <a:off x="5472710" y="3324380"/>
              <a:ext cx="1384300" cy="1026167"/>
            </a:xfrm>
            <a:prstGeom prst="rect">
              <a:avLst/>
            </a:prstGeom>
          </p:spPr>
        </p:pic>
        <p:sp>
          <p:nvSpPr>
            <p:cNvPr id="4" name="Rectangle 3"/>
            <p:cNvSpPr/>
            <p:nvPr/>
          </p:nvSpPr>
          <p:spPr>
            <a:xfrm>
              <a:off x="759076" y="2981589"/>
              <a:ext cx="1577723" cy="266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0" name="Rectangle 9"/>
            <p:cNvSpPr/>
            <p:nvPr/>
          </p:nvSpPr>
          <p:spPr>
            <a:xfrm>
              <a:off x="651092" y="4350547"/>
              <a:ext cx="2028608" cy="289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grpSp>
    </p:spTree>
    <p:extLst>
      <p:ext uri="{BB962C8B-B14F-4D97-AF65-F5344CB8AC3E}">
        <p14:creationId xmlns:p14="http://schemas.microsoft.com/office/powerpoint/2010/main" val="51981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err="1">
                <a:solidFill>
                  <a:srgbClr val="14455C"/>
                </a:solidFill>
              </a:rPr>
              <a:t>Profils</a:t>
            </a:r>
            <a:r>
              <a:rPr lang="en-CA" dirty="0">
                <a:solidFill>
                  <a:srgbClr val="14455C"/>
                </a:solidFill>
              </a:rPr>
              <a:t> </a:t>
            </a:r>
            <a:r>
              <a:rPr lang="en-CA" dirty="0" err="1">
                <a:solidFill>
                  <a:srgbClr val="14455C"/>
                </a:solidFill>
              </a:rPr>
              <a:t>d’activité</a:t>
            </a:r>
            <a:endParaRPr lang="en-CA" dirty="0">
              <a:solidFill>
                <a:srgbClr val="FF0000"/>
              </a:solidFill>
            </a:endParaRPr>
          </a:p>
        </p:txBody>
      </p:sp>
      <p:sp>
        <p:nvSpPr>
          <p:cNvPr id="81" name="TextBox 80"/>
          <p:cNvSpPr txBox="1"/>
          <p:nvPr/>
        </p:nvSpPr>
        <p:spPr>
          <a:xfrm>
            <a:off x="1114660" y="1590515"/>
            <a:ext cx="95098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libri"/>
                <a:ea typeface="+mn-ea"/>
                <a:cs typeface="+mn-cs"/>
              </a:rPr>
              <a:t>Les points de travail sont distribués pour </a:t>
            </a:r>
            <a:r>
              <a:rPr kumimoji="0" lang="fr-CA" sz="1800" b="1" i="0" u="none" strike="noStrike" kern="1200" cap="none" spc="0" normalizeH="0" baseline="0" noProof="0" dirty="0">
                <a:ln>
                  <a:noFill/>
                </a:ln>
                <a:solidFill>
                  <a:srgbClr val="000000"/>
                </a:solidFill>
                <a:effectLst/>
                <a:uLnTx/>
                <a:uFillTx/>
                <a:latin typeface="Calibri"/>
                <a:ea typeface="+mn-ea"/>
                <a:cs typeface="+mn-cs"/>
              </a:rPr>
              <a:t>OPTIMISER</a:t>
            </a:r>
            <a:r>
              <a:rPr kumimoji="0" lang="fr-CA" sz="1800" b="0" i="0" u="none" strike="noStrike" kern="1200" cap="none" spc="0" normalizeH="0" baseline="0" noProof="0" dirty="0">
                <a:ln>
                  <a:noFill/>
                </a:ln>
                <a:solidFill>
                  <a:srgbClr val="000000"/>
                </a:solidFill>
                <a:effectLst/>
                <a:uLnTx/>
                <a:uFillTx/>
                <a:latin typeface="Calibri"/>
                <a:ea typeface="+mn-ea"/>
                <a:cs typeface="+mn-cs"/>
              </a:rPr>
              <a:t> le milieu de travail et pour refléter le mode de travail modernisé prévu par l'organisation. Ces distributions sont classées en </a:t>
            </a:r>
            <a:r>
              <a:rPr kumimoji="0" lang="fr-CA" sz="1800" b="1" i="0" u="none" strike="noStrike" kern="1200" cap="none" spc="0" normalizeH="0" baseline="0" noProof="0" dirty="0">
                <a:ln>
                  <a:noFill/>
                </a:ln>
                <a:solidFill>
                  <a:srgbClr val="000000"/>
                </a:solidFill>
                <a:effectLst/>
                <a:uLnTx/>
                <a:uFillTx/>
                <a:latin typeface="Calibri"/>
                <a:ea typeface="+mn-ea"/>
                <a:cs typeface="+mn-cs"/>
              </a:rPr>
              <a:t>PROFILS D'ACTIVITÉ</a:t>
            </a:r>
            <a:r>
              <a:rPr kumimoji="0" lang="fr-CA" sz="1800" b="0" i="0" u="none" strike="noStrike" kern="1200" cap="none" spc="0" normalizeH="0" baseline="0" noProof="0" dirty="0">
                <a:ln>
                  <a:noFill/>
                </a:ln>
                <a:solidFill>
                  <a:srgbClr val="000000"/>
                </a:solidFill>
                <a:effectLst/>
                <a:uLnTx/>
                <a:uFillTx/>
                <a:latin typeface="Calibri"/>
                <a:ea typeface="+mn-ea"/>
                <a:cs typeface="+mn-cs"/>
              </a:rPr>
              <a:t>. </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Rectangle 6"/>
          <p:cNvSpPr/>
          <p:nvPr/>
        </p:nvSpPr>
        <p:spPr>
          <a:xfrm>
            <a:off x="1743264" y="5272766"/>
            <a:ext cx="8537333" cy="362515"/>
          </a:xfrm>
          <a:prstGeom prst="rect">
            <a:avLst/>
          </a:prstGeom>
          <a:gradFill flip="none" rotWithShape="1">
            <a:gsLst>
              <a:gs pos="19000">
                <a:schemeClr val="accent1">
                  <a:lumMod val="40000"/>
                  <a:lumOff val="60000"/>
                </a:schemeClr>
              </a:gs>
              <a:gs pos="0">
                <a:schemeClr val="accent1">
                  <a:lumMod val="60000"/>
                  <a:lumOff val="40000"/>
                </a:schemeClr>
              </a:gs>
              <a:gs pos="100000">
                <a:schemeClr val="accent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 name="Straight Arrow Connector 5"/>
          <p:cNvCxnSpPr/>
          <p:nvPr/>
        </p:nvCxnSpPr>
        <p:spPr>
          <a:xfrm>
            <a:off x="1293379" y="5240557"/>
            <a:ext cx="9437101" cy="24938"/>
          </a:xfrm>
          <a:prstGeom prst="straightConnector1">
            <a:avLst/>
          </a:prstGeom>
          <a:ln w="57150">
            <a:solidFill>
              <a:srgbClr val="14455C"/>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742651" y="5292584"/>
            <a:ext cx="42031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a:ln>
                  <a:noFill/>
                </a:ln>
                <a:solidFill>
                  <a:srgbClr val="000000"/>
                </a:solidFill>
                <a:effectLst/>
                <a:uLnTx/>
                <a:uFillTx/>
                <a:latin typeface="Calibri"/>
                <a:ea typeface="+mn-ea"/>
                <a:cs typeface="+mn-cs"/>
              </a:rPr>
              <a:t>FAIBLE </a:t>
            </a:r>
            <a:r>
              <a:rPr kumimoji="0" lang="fr-CA" sz="1400" b="0" i="0" u="none" strike="noStrike" kern="1200" cap="none" spc="0" normalizeH="0" baseline="0" noProof="0" dirty="0">
                <a:ln>
                  <a:noFill/>
                </a:ln>
                <a:solidFill>
                  <a:srgbClr val="000000"/>
                </a:solidFill>
                <a:effectLst/>
                <a:uLnTx/>
                <a:uFillTx/>
                <a:latin typeface="Calibri"/>
                <a:ea typeface="+mn-ea"/>
                <a:cs typeface="+mn-cs"/>
              </a:rPr>
              <a:t>NIVEAU D’INTÉRACTION ET DE MOBILITÉ</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0" name="TextBox 29"/>
          <p:cNvSpPr txBox="1"/>
          <p:nvPr/>
        </p:nvSpPr>
        <p:spPr>
          <a:xfrm>
            <a:off x="6292065" y="5290257"/>
            <a:ext cx="396665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HAUT</a:t>
            </a:r>
            <a:r>
              <a:rPr kumimoji="0" lang="en-US" sz="1400" b="0" i="0" u="none" strike="noStrike" kern="1200" cap="none" spc="0" normalizeH="0" baseline="0" noProof="0" dirty="0">
                <a:ln>
                  <a:noFill/>
                </a:ln>
                <a:solidFill>
                  <a:srgbClr val="000000"/>
                </a:solidFill>
                <a:effectLst/>
                <a:uLnTx/>
                <a:uFillTx/>
                <a:latin typeface="Calibri"/>
                <a:ea typeface="+mn-ea"/>
                <a:cs typeface="+mn-cs"/>
              </a:rPr>
              <a:t> NIVEAU D’INTÉRACTION ET DE MOBILITÉ</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Isosceles Triangle 8"/>
          <p:cNvSpPr/>
          <p:nvPr/>
        </p:nvSpPr>
        <p:spPr>
          <a:xfrm rot="10800000">
            <a:off x="9350932" y="4940117"/>
            <a:ext cx="152479" cy="40378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6" name="Isosceles Triangle 35"/>
          <p:cNvSpPr/>
          <p:nvPr/>
        </p:nvSpPr>
        <p:spPr>
          <a:xfrm rot="10800000">
            <a:off x="5793342" y="4944488"/>
            <a:ext cx="152479" cy="40378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7" name="Isosceles Triangle 36"/>
          <p:cNvSpPr/>
          <p:nvPr/>
        </p:nvSpPr>
        <p:spPr>
          <a:xfrm rot="10800000">
            <a:off x="2388230" y="4944489"/>
            <a:ext cx="152479" cy="40378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p:cNvSpPr/>
          <p:nvPr/>
        </p:nvSpPr>
        <p:spPr>
          <a:xfrm>
            <a:off x="2497957" y="2447101"/>
            <a:ext cx="7144768" cy="813816"/>
          </a:xfrm>
          <a:prstGeom prst="rect">
            <a:avLst/>
          </a:prstGeom>
          <a:noFill/>
          <a:ln w="3175">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9" name="TextBox 38"/>
          <p:cNvSpPr txBox="1"/>
          <p:nvPr/>
        </p:nvSpPr>
        <p:spPr>
          <a:xfrm>
            <a:off x="2549274" y="2523145"/>
            <a:ext cx="70934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rPr>
              <a:t>Les profils d'activité suivants prennent en charge divers </a:t>
            </a:r>
            <a:r>
              <a:rPr kumimoji="0" lang="fr-CA"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niveaux d'interaction, de mobilité </a:t>
            </a:r>
            <a:r>
              <a:rPr kumimoji="0" lang="fr-CA"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rPr>
              <a:t>et </a:t>
            </a:r>
            <a:r>
              <a:rPr kumimoji="0" lang="fr-CA"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d'activités réalisées </a:t>
            </a:r>
            <a:r>
              <a:rPr kumimoji="0" lang="fr-CA" sz="1800" b="1" i="0" u="sng" strike="noStrike" kern="1200" cap="none" spc="0" normalizeH="0" baseline="0" noProof="0" dirty="0">
                <a:ln>
                  <a:noFill/>
                </a:ln>
                <a:solidFill>
                  <a:srgbClr val="000000">
                    <a:lumMod val="50000"/>
                    <a:lumOff val="50000"/>
                  </a:srgbClr>
                </a:solidFill>
                <a:effectLst/>
                <a:uLnTx/>
                <a:uFillTx/>
                <a:latin typeface="Calibri"/>
                <a:ea typeface="+mn-ea"/>
                <a:cs typeface="+mn-cs"/>
              </a:rPr>
              <a:t>dans le milieu de travail</a:t>
            </a:r>
            <a:r>
              <a:rPr kumimoji="0" lang="fr-CA"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 </a:t>
            </a:r>
            <a:r>
              <a:rPr kumimoji="0" lang="en-US"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 </a:t>
            </a:r>
            <a:endParaRPr kumimoji="0" lang="en-CA" sz="1400" b="1"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16" name="TextBox 6">
            <a:extLst>
              <a:ext uri="{FF2B5EF4-FFF2-40B4-BE49-F238E27FC236}">
                <a16:creationId xmlns:a16="http://schemas.microsoft.com/office/drawing/2014/main" id="{C052F21E-C840-432F-9119-9A4E802D2508}"/>
              </a:ext>
            </a:extLst>
          </p:cNvPr>
          <p:cNvSpPr txBox="1"/>
          <p:nvPr/>
        </p:nvSpPr>
        <p:spPr>
          <a:xfrm>
            <a:off x="1633860" y="3523745"/>
            <a:ext cx="172035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w Cen MT"/>
                <a:ea typeface="+mn-ea"/>
                <a:cs typeface="Tw Cen MT"/>
              </a:rPr>
              <a:t>AUTONOME</a:t>
            </a:r>
          </a:p>
        </p:txBody>
      </p:sp>
      <p:sp>
        <p:nvSpPr>
          <p:cNvPr id="17" name="TextBox 7">
            <a:extLst>
              <a:ext uri="{FF2B5EF4-FFF2-40B4-BE49-F238E27FC236}">
                <a16:creationId xmlns:a16="http://schemas.microsoft.com/office/drawing/2014/main" id="{F09DD364-6AD6-4881-BE57-92367A948D32}"/>
              </a:ext>
            </a:extLst>
          </p:cNvPr>
          <p:cNvSpPr txBox="1"/>
          <p:nvPr/>
        </p:nvSpPr>
        <p:spPr>
          <a:xfrm>
            <a:off x="5033944" y="3534097"/>
            <a:ext cx="172035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w Cen MT"/>
                <a:ea typeface="+mn-ea"/>
                <a:cs typeface="Tw Cen MT"/>
              </a:rPr>
              <a:t>ÉQUILIBRÉ</a:t>
            </a:r>
          </a:p>
        </p:txBody>
      </p:sp>
      <p:sp>
        <p:nvSpPr>
          <p:cNvPr id="18" name="TextBox 8">
            <a:extLst>
              <a:ext uri="{FF2B5EF4-FFF2-40B4-BE49-F238E27FC236}">
                <a16:creationId xmlns:a16="http://schemas.microsoft.com/office/drawing/2014/main" id="{DB35267C-5CC8-46C6-874B-46D522DBF653}"/>
              </a:ext>
            </a:extLst>
          </p:cNvPr>
          <p:cNvSpPr txBox="1"/>
          <p:nvPr/>
        </p:nvSpPr>
        <p:spPr>
          <a:xfrm>
            <a:off x="8591285" y="3558355"/>
            <a:ext cx="172035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w Cen MT"/>
                <a:ea typeface="+mn-ea"/>
                <a:cs typeface="Tw Cen MT"/>
              </a:rPr>
              <a:t>INTERACTIF</a:t>
            </a:r>
          </a:p>
        </p:txBody>
      </p:sp>
      <p:pic>
        <p:nvPicPr>
          <p:cNvPr id="19" name="Picture 13" descr="activityprofile-autonomous.png">
            <a:extLst>
              <a:ext uri="{FF2B5EF4-FFF2-40B4-BE49-F238E27FC236}">
                <a16:creationId xmlns:a16="http://schemas.microsoft.com/office/drawing/2014/main" id="{4DA5784D-A945-4240-BEFD-A6D91A882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8878" y="3874969"/>
            <a:ext cx="870315" cy="853738"/>
          </a:xfrm>
          <a:prstGeom prst="rect">
            <a:avLst/>
          </a:prstGeom>
        </p:spPr>
      </p:pic>
      <p:pic>
        <p:nvPicPr>
          <p:cNvPr id="20" name="Picture 14" descr="activityprofile-interactive.png">
            <a:extLst>
              <a:ext uri="{FF2B5EF4-FFF2-40B4-BE49-F238E27FC236}">
                <a16:creationId xmlns:a16="http://schemas.microsoft.com/office/drawing/2014/main" id="{CAA8A20D-699E-457B-9702-7CA4EDD3B0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2013" y="3907565"/>
            <a:ext cx="870315" cy="853738"/>
          </a:xfrm>
          <a:prstGeom prst="rect">
            <a:avLst/>
          </a:prstGeom>
        </p:spPr>
      </p:pic>
      <p:pic>
        <p:nvPicPr>
          <p:cNvPr id="21" name="Picture 15" descr="activityprofile-balanced.png">
            <a:extLst>
              <a:ext uri="{FF2B5EF4-FFF2-40B4-BE49-F238E27FC236}">
                <a16:creationId xmlns:a16="http://schemas.microsoft.com/office/drawing/2014/main" id="{864FFFEA-B964-4B2F-81F3-F02348E393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5729" y="3907565"/>
            <a:ext cx="835083" cy="820396"/>
          </a:xfrm>
          <a:prstGeom prst="rect">
            <a:avLst/>
          </a:prstGeom>
        </p:spPr>
      </p:pic>
    </p:spTree>
    <p:extLst>
      <p:ext uri="{BB962C8B-B14F-4D97-AF65-F5344CB8AC3E}">
        <p14:creationId xmlns:p14="http://schemas.microsoft.com/office/powerpoint/2010/main" val="41359841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CA" dirty="0" err="1">
                <a:solidFill>
                  <a:srgbClr val="14455C"/>
                </a:solidFill>
              </a:rPr>
              <a:t>Profils</a:t>
            </a:r>
            <a:r>
              <a:rPr lang="en-CA" dirty="0">
                <a:solidFill>
                  <a:srgbClr val="14455C"/>
                </a:solidFill>
              </a:rPr>
              <a:t> </a:t>
            </a:r>
            <a:r>
              <a:rPr lang="en-CA" dirty="0" err="1">
                <a:solidFill>
                  <a:srgbClr val="14455C"/>
                </a:solidFill>
              </a:rPr>
              <a:t>d’activité</a:t>
            </a:r>
            <a:r>
              <a:rPr lang="en-CA" dirty="0">
                <a:solidFill>
                  <a:srgbClr val="14455C"/>
                </a:solidFill>
              </a:rPr>
              <a:t> </a:t>
            </a:r>
            <a:r>
              <a:rPr lang="fr-CA" dirty="0">
                <a:solidFill>
                  <a:srgbClr val="14455C"/>
                </a:solidFill>
              </a:rPr>
              <a:t>– Exemples de distributions de points de travail</a:t>
            </a:r>
            <a:r>
              <a:rPr lang="en-CA" dirty="0">
                <a:solidFill>
                  <a:srgbClr val="14455C"/>
                </a:solidFill>
              </a:rPr>
              <a:t> </a:t>
            </a:r>
          </a:p>
        </p:txBody>
      </p:sp>
      <p:cxnSp>
        <p:nvCxnSpPr>
          <p:cNvPr id="13" name="Straight Connector 12"/>
          <p:cNvCxnSpPr/>
          <p:nvPr/>
        </p:nvCxnSpPr>
        <p:spPr>
          <a:xfrm>
            <a:off x="1356742" y="4640295"/>
            <a:ext cx="15077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4567683" y="1402242"/>
            <a:ext cx="6504246" cy="4219996"/>
            <a:chOff x="6104502" y="2257641"/>
            <a:chExt cx="5228299" cy="3593671"/>
          </a:xfrm>
        </p:grpSpPr>
        <p:sp>
          <p:nvSpPr>
            <p:cNvPr id="20" name="Left Bracket 19"/>
            <p:cNvSpPr/>
            <p:nvPr/>
          </p:nvSpPr>
          <p:spPr>
            <a:xfrm rot="5400000" flipV="1">
              <a:off x="9940553" y="2325886"/>
              <a:ext cx="119025" cy="2550138"/>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1" name="TextBox 20"/>
            <p:cNvSpPr txBox="1"/>
            <p:nvPr/>
          </p:nvSpPr>
          <p:spPr>
            <a:xfrm>
              <a:off x="9463787" y="3524382"/>
              <a:ext cx="886776" cy="2096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INDIVIDUEL</a:t>
              </a:r>
            </a:p>
          </p:txBody>
        </p:sp>
        <p:pic>
          <p:nvPicPr>
            <p:cNvPr id="28" name="Picture 27"/>
            <p:cNvPicPr>
              <a:picLocks noChangeAspect="1"/>
            </p:cNvPicPr>
            <p:nvPr/>
          </p:nvPicPr>
          <p:blipFill rotWithShape="1">
            <a:blip r:embed="rId3"/>
            <a:srcRect t="820"/>
            <a:stretch/>
          </p:blipFill>
          <p:spPr>
            <a:xfrm rot="5400000">
              <a:off x="8253642" y="2837133"/>
              <a:ext cx="884421" cy="5143937"/>
            </a:xfrm>
            <a:prstGeom prst="rect">
              <a:avLst/>
            </a:prstGeom>
          </p:spPr>
        </p:pic>
        <p:sp>
          <p:nvSpPr>
            <p:cNvPr id="29" name="Rectangle 28"/>
            <p:cNvSpPr/>
            <p:nvPr/>
          </p:nvSpPr>
          <p:spPr>
            <a:xfrm rot="5400000">
              <a:off x="10302877" y="4851764"/>
              <a:ext cx="815215" cy="1114674"/>
            </a:xfrm>
            <a:prstGeom prst="rect">
              <a:avLst/>
            </a:prstGeom>
            <a:solidFill>
              <a:srgbClr val="50C0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Rectangle 30"/>
            <p:cNvSpPr/>
            <p:nvPr/>
          </p:nvSpPr>
          <p:spPr>
            <a:xfrm rot="5400000">
              <a:off x="9536197" y="5235758"/>
              <a:ext cx="794509" cy="367392"/>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p:cNvSpPr/>
            <p:nvPr/>
          </p:nvSpPr>
          <p:spPr>
            <a:xfrm rot="5400000">
              <a:off x="9092734" y="5217410"/>
              <a:ext cx="815215" cy="393181"/>
            </a:xfrm>
            <a:prstGeom prst="rect">
              <a:avLst/>
            </a:prstGeom>
            <a:solidFill>
              <a:srgbClr val="DB63F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p:cNvSpPr/>
            <p:nvPr/>
          </p:nvSpPr>
          <p:spPr>
            <a:xfrm rot="5400000">
              <a:off x="8398982" y="4960984"/>
              <a:ext cx="815215" cy="910347"/>
            </a:xfrm>
            <a:prstGeom prst="rect">
              <a:avLst/>
            </a:prstGeom>
            <a:solidFill>
              <a:srgbClr val="FDEB0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ectangle 33"/>
            <p:cNvSpPr/>
            <p:nvPr/>
          </p:nvSpPr>
          <p:spPr>
            <a:xfrm rot="5400000">
              <a:off x="6836162" y="4338377"/>
              <a:ext cx="795816" cy="2150717"/>
            </a:xfrm>
            <a:prstGeom prst="rect">
              <a:avLst/>
            </a:prstGeom>
            <a:solidFill>
              <a:srgbClr val="03BAD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4"/>
            <a:stretch>
              <a:fillRect/>
            </a:stretch>
          </p:blipFill>
          <p:spPr>
            <a:xfrm rot="5400000">
              <a:off x="8275616" y="1536028"/>
              <a:ext cx="898142" cy="5216229"/>
            </a:xfrm>
            <a:prstGeom prst="rect">
              <a:avLst/>
            </a:prstGeom>
          </p:spPr>
        </p:pic>
        <p:sp>
          <p:nvSpPr>
            <p:cNvPr id="36" name="Rectangle 35"/>
            <p:cNvSpPr/>
            <p:nvPr/>
          </p:nvSpPr>
          <p:spPr>
            <a:xfrm rot="5400000">
              <a:off x="10107495" y="3395493"/>
              <a:ext cx="815215" cy="1518066"/>
            </a:xfrm>
            <a:prstGeom prst="rect">
              <a:avLst/>
            </a:prstGeom>
            <a:solidFill>
              <a:srgbClr val="50C0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Rectangle 36"/>
            <p:cNvSpPr/>
            <p:nvPr/>
          </p:nvSpPr>
          <p:spPr>
            <a:xfrm rot="5400000">
              <a:off x="9052542" y="3918764"/>
              <a:ext cx="815215" cy="471525"/>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Rectangle 37"/>
            <p:cNvSpPr/>
            <p:nvPr/>
          </p:nvSpPr>
          <p:spPr>
            <a:xfrm rot="5400000">
              <a:off x="8526376" y="3944535"/>
              <a:ext cx="815215" cy="419981"/>
            </a:xfrm>
            <a:prstGeom prst="rect">
              <a:avLst/>
            </a:prstGeom>
            <a:solidFill>
              <a:srgbClr val="DB63F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p:cNvSpPr/>
            <p:nvPr/>
          </p:nvSpPr>
          <p:spPr>
            <a:xfrm rot="5400000">
              <a:off x="7957443" y="3827360"/>
              <a:ext cx="815215" cy="654333"/>
            </a:xfrm>
            <a:prstGeom prst="rect">
              <a:avLst/>
            </a:prstGeom>
            <a:solidFill>
              <a:srgbClr val="FDEB0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39"/>
            <p:cNvSpPr/>
            <p:nvPr/>
          </p:nvSpPr>
          <p:spPr>
            <a:xfrm rot="5400000">
              <a:off x="6658988" y="3227828"/>
              <a:ext cx="795816" cy="1853396"/>
            </a:xfrm>
            <a:prstGeom prst="rect">
              <a:avLst/>
            </a:prstGeom>
            <a:solidFill>
              <a:srgbClr val="03BAD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1" name="Picture 40"/>
            <p:cNvPicPr>
              <a:picLocks noChangeAspect="1"/>
            </p:cNvPicPr>
            <p:nvPr/>
          </p:nvPicPr>
          <p:blipFill>
            <a:blip r:embed="rId5"/>
            <a:stretch>
              <a:fillRect/>
            </a:stretch>
          </p:blipFill>
          <p:spPr>
            <a:xfrm rot="5400000">
              <a:off x="8273417" y="285017"/>
              <a:ext cx="854183" cy="5192013"/>
            </a:xfrm>
            <a:prstGeom prst="rect">
              <a:avLst/>
            </a:prstGeom>
          </p:spPr>
        </p:pic>
        <p:sp>
          <p:nvSpPr>
            <p:cNvPr id="42" name="Left Bracket 41"/>
            <p:cNvSpPr/>
            <p:nvPr/>
          </p:nvSpPr>
          <p:spPr>
            <a:xfrm rot="5400000" flipV="1">
              <a:off x="7363389" y="2323247"/>
              <a:ext cx="107856" cy="2554234"/>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3" name="TextBox 42"/>
            <p:cNvSpPr txBox="1"/>
            <p:nvPr/>
          </p:nvSpPr>
          <p:spPr>
            <a:xfrm>
              <a:off x="6750113" y="3529504"/>
              <a:ext cx="1215283" cy="2096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COLLABORATIF</a:t>
              </a:r>
            </a:p>
          </p:txBody>
        </p:sp>
        <p:sp>
          <p:nvSpPr>
            <p:cNvPr id="44" name="Rectangle 43"/>
            <p:cNvSpPr/>
            <p:nvPr/>
          </p:nvSpPr>
          <p:spPr>
            <a:xfrm rot="5400000">
              <a:off x="9882871" y="1900831"/>
              <a:ext cx="815215" cy="1973456"/>
            </a:xfrm>
            <a:prstGeom prst="rect">
              <a:avLst/>
            </a:prstGeom>
            <a:solidFill>
              <a:srgbClr val="50C0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Rectangle 44"/>
            <p:cNvSpPr/>
            <p:nvPr/>
          </p:nvSpPr>
          <p:spPr>
            <a:xfrm rot="5400000">
              <a:off x="8553767" y="2621474"/>
              <a:ext cx="815215" cy="532170"/>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Rectangle 45"/>
            <p:cNvSpPr/>
            <p:nvPr/>
          </p:nvSpPr>
          <p:spPr>
            <a:xfrm rot="5400000">
              <a:off x="8020731" y="2677569"/>
              <a:ext cx="815215" cy="419981"/>
            </a:xfrm>
            <a:prstGeom prst="rect">
              <a:avLst/>
            </a:prstGeom>
            <a:solidFill>
              <a:srgbClr val="DB63F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rot="5400000">
              <a:off x="7525164" y="2618982"/>
              <a:ext cx="815215" cy="508452"/>
            </a:xfrm>
            <a:prstGeom prst="rect">
              <a:avLst/>
            </a:prstGeom>
            <a:solidFill>
              <a:srgbClr val="FDEB0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rot="5400000">
              <a:off x="6490674" y="2157689"/>
              <a:ext cx="795816" cy="1459741"/>
            </a:xfrm>
            <a:prstGeom prst="rect">
              <a:avLst/>
            </a:prstGeom>
            <a:solidFill>
              <a:srgbClr val="03BAD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Left Bracket 48"/>
            <p:cNvSpPr/>
            <p:nvPr/>
          </p:nvSpPr>
          <p:spPr>
            <a:xfrm rot="5400000" flipV="1">
              <a:off x="10231000" y="3879836"/>
              <a:ext cx="124019" cy="1978518"/>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TextBox 49"/>
            <p:cNvSpPr txBox="1"/>
            <p:nvPr/>
          </p:nvSpPr>
          <p:spPr>
            <a:xfrm>
              <a:off x="9847091" y="4775725"/>
              <a:ext cx="886776" cy="2096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INDIVIDUEL</a:t>
              </a:r>
            </a:p>
          </p:txBody>
        </p:sp>
        <p:sp>
          <p:nvSpPr>
            <p:cNvPr id="51" name="Left Bracket 50"/>
            <p:cNvSpPr/>
            <p:nvPr/>
          </p:nvSpPr>
          <p:spPr>
            <a:xfrm rot="5400000" flipV="1">
              <a:off x="7647532" y="3311881"/>
              <a:ext cx="114032" cy="3114429"/>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TextBox 51"/>
            <p:cNvSpPr txBox="1"/>
            <p:nvPr/>
          </p:nvSpPr>
          <p:spPr>
            <a:xfrm>
              <a:off x="7053618" y="4789730"/>
              <a:ext cx="1215283" cy="2096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COLLABORATIF</a:t>
              </a:r>
            </a:p>
          </p:txBody>
        </p:sp>
        <p:sp>
          <p:nvSpPr>
            <p:cNvPr id="53" name="Left Bracket 52"/>
            <p:cNvSpPr/>
            <p:nvPr/>
          </p:nvSpPr>
          <p:spPr>
            <a:xfrm rot="5400000" flipV="1">
              <a:off x="9685329" y="807719"/>
              <a:ext cx="122824" cy="3056787"/>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4" name="TextBox 53"/>
            <p:cNvSpPr txBox="1"/>
            <p:nvPr/>
          </p:nvSpPr>
          <p:spPr>
            <a:xfrm>
              <a:off x="9463787" y="2257641"/>
              <a:ext cx="886776" cy="2096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INDIVIDUEL</a:t>
              </a:r>
            </a:p>
          </p:txBody>
        </p:sp>
        <p:sp>
          <p:nvSpPr>
            <p:cNvPr id="55" name="Left Bracket 54"/>
            <p:cNvSpPr/>
            <p:nvPr/>
          </p:nvSpPr>
          <p:spPr>
            <a:xfrm rot="5400000" flipV="1">
              <a:off x="7104684" y="1315211"/>
              <a:ext cx="117829" cy="2046797"/>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6" name="TextBox 55"/>
            <p:cNvSpPr txBox="1"/>
            <p:nvPr/>
          </p:nvSpPr>
          <p:spPr>
            <a:xfrm>
              <a:off x="6463263" y="2261699"/>
              <a:ext cx="1215283" cy="2096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COLLABORATIF</a:t>
              </a:r>
            </a:p>
          </p:txBody>
        </p:sp>
      </p:grpSp>
      <p:grpSp>
        <p:nvGrpSpPr>
          <p:cNvPr id="2" name="Group 1"/>
          <p:cNvGrpSpPr/>
          <p:nvPr/>
        </p:nvGrpSpPr>
        <p:grpSpPr>
          <a:xfrm>
            <a:off x="9223637" y="5793641"/>
            <a:ext cx="2056848" cy="325649"/>
            <a:chOff x="1082117" y="5793641"/>
            <a:chExt cx="2056848" cy="325649"/>
          </a:xfrm>
        </p:grpSpPr>
        <p:sp>
          <p:nvSpPr>
            <p:cNvPr id="70" name="TextBox 69"/>
            <p:cNvSpPr txBox="1"/>
            <p:nvPr/>
          </p:nvSpPr>
          <p:spPr>
            <a:xfrm>
              <a:off x="1392810" y="5844524"/>
              <a:ext cx="1746155" cy="233399"/>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600"/>
                </a:spcAft>
                <a:buClrTx/>
                <a:buSzTx/>
                <a:buFontTx/>
                <a:buNone/>
                <a:tabLst/>
                <a:defRPr/>
              </a:pPr>
              <a:r>
                <a:rPr kumimoji="0" lang="en-CA" sz="9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rPr>
                <a:t>PRIMAIRE INDIVIDUEL OUVERT</a:t>
              </a:r>
            </a:p>
          </p:txBody>
        </p:sp>
        <p:sp>
          <p:nvSpPr>
            <p:cNvPr id="75" name="Rectangle 74"/>
            <p:cNvSpPr/>
            <p:nvPr/>
          </p:nvSpPr>
          <p:spPr>
            <a:xfrm>
              <a:off x="1082117" y="5793641"/>
              <a:ext cx="344663" cy="325649"/>
            </a:xfrm>
            <a:prstGeom prst="rect">
              <a:avLst/>
            </a:prstGeom>
            <a:solidFill>
              <a:srgbClr val="50C0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50C08B"/>
                </a:solidFill>
                <a:effectLst/>
                <a:uLnTx/>
                <a:uFillTx/>
                <a:latin typeface="Calibri"/>
                <a:ea typeface="+mn-ea"/>
                <a:cs typeface="+mn-cs"/>
              </a:endParaRPr>
            </a:p>
          </p:txBody>
        </p:sp>
      </p:grpSp>
      <p:grpSp>
        <p:nvGrpSpPr>
          <p:cNvPr id="3" name="Group 2"/>
          <p:cNvGrpSpPr/>
          <p:nvPr/>
        </p:nvGrpSpPr>
        <p:grpSpPr>
          <a:xfrm>
            <a:off x="7158404" y="5804058"/>
            <a:ext cx="2416722" cy="325649"/>
            <a:chOff x="3124150" y="5804058"/>
            <a:chExt cx="2416722" cy="325649"/>
          </a:xfrm>
        </p:grpSpPr>
        <p:sp>
          <p:nvSpPr>
            <p:cNvPr id="71" name="TextBox 70"/>
            <p:cNvSpPr txBox="1"/>
            <p:nvPr/>
          </p:nvSpPr>
          <p:spPr>
            <a:xfrm>
              <a:off x="3406657" y="5853642"/>
              <a:ext cx="2134215" cy="233399"/>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600"/>
                </a:spcAft>
                <a:buClrTx/>
                <a:buSzTx/>
                <a:buFontTx/>
                <a:buNone/>
                <a:tabLst/>
                <a:defRPr/>
              </a:pPr>
              <a:r>
                <a:rPr kumimoji="0" lang="en-CA" sz="9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rPr>
                <a:t>PRIMAIRE INDIVIDUEL FERMÉ</a:t>
              </a:r>
            </a:p>
          </p:txBody>
        </p:sp>
        <p:sp>
          <p:nvSpPr>
            <p:cNvPr id="66" name="Rectangle 65"/>
            <p:cNvSpPr/>
            <p:nvPr/>
          </p:nvSpPr>
          <p:spPr>
            <a:xfrm>
              <a:off x="3124150" y="5804058"/>
              <a:ext cx="344662" cy="325649"/>
            </a:xfrm>
            <a:prstGeom prst="rect">
              <a:avLst/>
            </a:prstGeom>
            <a:solidFill>
              <a:srgbClr val="8689A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50C08B"/>
                </a:solidFill>
                <a:effectLst/>
                <a:uLnTx/>
                <a:uFillTx/>
                <a:latin typeface="Calibri"/>
                <a:ea typeface="+mn-ea"/>
                <a:cs typeface="+mn-cs"/>
              </a:endParaRPr>
            </a:p>
          </p:txBody>
        </p:sp>
      </p:grpSp>
      <p:grpSp>
        <p:nvGrpSpPr>
          <p:cNvPr id="6" name="Group 5"/>
          <p:cNvGrpSpPr/>
          <p:nvPr/>
        </p:nvGrpSpPr>
        <p:grpSpPr>
          <a:xfrm>
            <a:off x="5325579" y="5804058"/>
            <a:ext cx="2185873" cy="325649"/>
            <a:chOff x="5393389" y="5796727"/>
            <a:chExt cx="2185873" cy="325649"/>
          </a:xfrm>
        </p:grpSpPr>
        <p:sp>
          <p:nvSpPr>
            <p:cNvPr id="72" name="TextBox 71"/>
            <p:cNvSpPr txBox="1"/>
            <p:nvPr/>
          </p:nvSpPr>
          <p:spPr>
            <a:xfrm>
              <a:off x="5694476" y="5873718"/>
              <a:ext cx="1884786" cy="233399"/>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600"/>
                </a:spcAft>
                <a:buClrTx/>
                <a:buSzTx/>
                <a:buFontTx/>
                <a:buNone/>
                <a:tabLst/>
                <a:defRPr/>
              </a:pPr>
              <a:r>
                <a:rPr kumimoji="0" lang="en-CA" sz="9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rPr>
                <a:t>SECONDAIRE INDIVIDUEL</a:t>
              </a:r>
            </a:p>
          </p:txBody>
        </p:sp>
        <p:sp>
          <p:nvSpPr>
            <p:cNvPr id="67" name="Rectangle 66"/>
            <p:cNvSpPr/>
            <p:nvPr/>
          </p:nvSpPr>
          <p:spPr>
            <a:xfrm>
              <a:off x="5393389" y="5796727"/>
              <a:ext cx="344662" cy="325649"/>
            </a:xfrm>
            <a:prstGeom prst="rect">
              <a:avLst/>
            </a:prstGeom>
            <a:solidFill>
              <a:srgbClr val="DB63F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50C08B"/>
                </a:solidFill>
                <a:effectLst/>
                <a:uLnTx/>
                <a:uFillTx/>
                <a:latin typeface="Calibri"/>
                <a:ea typeface="+mn-ea"/>
                <a:cs typeface="+mn-cs"/>
              </a:endParaRPr>
            </a:p>
          </p:txBody>
        </p:sp>
      </p:grpSp>
      <p:grpSp>
        <p:nvGrpSpPr>
          <p:cNvPr id="7" name="Group 6"/>
          <p:cNvGrpSpPr/>
          <p:nvPr/>
        </p:nvGrpSpPr>
        <p:grpSpPr>
          <a:xfrm>
            <a:off x="3217381" y="5791129"/>
            <a:ext cx="2205591" cy="325649"/>
            <a:chOff x="7295460" y="5790489"/>
            <a:chExt cx="2205591" cy="325649"/>
          </a:xfrm>
        </p:grpSpPr>
        <p:sp>
          <p:nvSpPr>
            <p:cNvPr id="73" name="TextBox 72"/>
            <p:cNvSpPr txBox="1"/>
            <p:nvPr/>
          </p:nvSpPr>
          <p:spPr>
            <a:xfrm>
              <a:off x="7600573" y="5863253"/>
              <a:ext cx="1900478" cy="233399"/>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600"/>
                </a:spcAft>
                <a:buClrTx/>
                <a:buSzTx/>
                <a:buFontTx/>
                <a:buNone/>
                <a:tabLst/>
                <a:defRPr/>
              </a:pPr>
              <a:r>
                <a:rPr kumimoji="0" lang="en-CA" sz="9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rPr>
                <a:t>COLLABORATIF OUVERT</a:t>
              </a:r>
            </a:p>
          </p:txBody>
        </p:sp>
        <p:sp>
          <p:nvSpPr>
            <p:cNvPr id="68" name="Rectangle 67"/>
            <p:cNvSpPr/>
            <p:nvPr/>
          </p:nvSpPr>
          <p:spPr>
            <a:xfrm>
              <a:off x="7295460" y="5790489"/>
              <a:ext cx="344662" cy="325649"/>
            </a:xfrm>
            <a:prstGeom prst="rect">
              <a:avLst/>
            </a:prstGeom>
            <a:solidFill>
              <a:srgbClr val="FDEB0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50C08B"/>
                </a:solidFill>
                <a:effectLst/>
                <a:uLnTx/>
                <a:uFillTx/>
                <a:latin typeface="Calibri"/>
                <a:ea typeface="+mn-ea"/>
                <a:cs typeface="+mn-cs"/>
              </a:endParaRPr>
            </a:p>
          </p:txBody>
        </p:sp>
      </p:grpSp>
      <p:grpSp>
        <p:nvGrpSpPr>
          <p:cNvPr id="8" name="Group 7"/>
          <p:cNvGrpSpPr/>
          <p:nvPr/>
        </p:nvGrpSpPr>
        <p:grpSpPr>
          <a:xfrm>
            <a:off x="1115320" y="5777857"/>
            <a:ext cx="2407174" cy="325649"/>
            <a:chOff x="9107930" y="5796725"/>
            <a:chExt cx="2407174" cy="325649"/>
          </a:xfrm>
        </p:grpSpPr>
        <p:sp>
          <p:nvSpPr>
            <p:cNvPr id="74" name="TextBox 73"/>
            <p:cNvSpPr txBox="1"/>
            <p:nvPr/>
          </p:nvSpPr>
          <p:spPr>
            <a:xfrm>
              <a:off x="9377736" y="5874085"/>
              <a:ext cx="2137368" cy="233397"/>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600"/>
                </a:spcAft>
                <a:buClrTx/>
                <a:buSzTx/>
                <a:buFontTx/>
                <a:buNone/>
                <a:tabLst/>
                <a:defRPr/>
              </a:pPr>
              <a:r>
                <a:rPr kumimoji="0" lang="en-CA" sz="9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rPr>
                <a:t>COLLABORATIF FERMÉ</a:t>
              </a:r>
            </a:p>
          </p:txBody>
        </p:sp>
        <p:sp>
          <p:nvSpPr>
            <p:cNvPr id="69" name="Rectangle 68"/>
            <p:cNvSpPr/>
            <p:nvPr/>
          </p:nvSpPr>
          <p:spPr>
            <a:xfrm>
              <a:off x="9107930" y="5796725"/>
              <a:ext cx="344662" cy="325649"/>
            </a:xfrm>
            <a:prstGeom prst="rect">
              <a:avLst/>
            </a:prstGeom>
            <a:solidFill>
              <a:srgbClr val="03BAD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50C08B"/>
                </a:solidFill>
                <a:effectLst/>
                <a:uLnTx/>
                <a:uFillTx/>
                <a:latin typeface="Calibri"/>
                <a:ea typeface="+mn-ea"/>
                <a:cs typeface="+mn-cs"/>
              </a:endParaRPr>
            </a:p>
          </p:txBody>
        </p:sp>
      </p:grpSp>
      <p:sp>
        <p:nvSpPr>
          <p:cNvPr id="5" name="TextBox 4"/>
          <p:cNvSpPr txBox="1"/>
          <p:nvPr/>
        </p:nvSpPr>
        <p:spPr>
          <a:xfrm>
            <a:off x="1391983" y="1926732"/>
            <a:ext cx="3212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rPr>
              <a:t>MILIEU DE TRAVAIL </a:t>
            </a:r>
            <a:r>
              <a:rPr kumimoji="0" lang="fr-CA"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AUTONOME</a:t>
            </a:r>
            <a:endParaRPr kumimoji="0" lang="en-CA"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89" name="TextBox 88"/>
          <p:cNvSpPr txBox="1"/>
          <p:nvPr/>
        </p:nvSpPr>
        <p:spPr>
          <a:xfrm>
            <a:off x="1356742" y="3433269"/>
            <a:ext cx="3212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rPr>
              <a:t>MILIEU DE TRAVAIL </a:t>
            </a:r>
            <a:r>
              <a:rPr kumimoji="0" lang="fr-CA"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ÉQUILIBRÉ</a:t>
            </a:r>
            <a:endParaRPr kumimoji="0" lang="en-CA"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90" name="TextBox 89"/>
          <p:cNvSpPr txBox="1"/>
          <p:nvPr/>
        </p:nvSpPr>
        <p:spPr>
          <a:xfrm>
            <a:off x="1354927" y="4937674"/>
            <a:ext cx="3212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lumMod val="50000"/>
                    <a:lumOff val="50000"/>
                  </a:srgbClr>
                </a:solidFill>
                <a:effectLst/>
                <a:uLnTx/>
                <a:uFillTx/>
                <a:latin typeface="Calibri"/>
                <a:ea typeface="+mn-ea"/>
                <a:cs typeface="+mn-cs"/>
              </a:rPr>
              <a:t>MILIEU DE TRAVAIL </a:t>
            </a:r>
            <a:r>
              <a:rPr kumimoji="0" lang="fr-CA"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rPr>
              <a:t>ACTIF</a:t>
            </a:r>
            <a:endParaRPr kumimoji="0" lang="en-CA" sz="1800" b="1"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pic>
        <p:nvPicPr>
          <p:cNvPr id="57" name="Picture 75" descr="activityprofile-autonomous.png">
            <a:extLst>
              <a:ext uri="{FF2B5EF4-FFF2-40B4-BE49-F238E27FC236}">
                <a16:creationId xmlns:a16="http://schemas.microsoft.com/office/drawing/2014/main" id="{8E7FCC68-5FF6-46D9-9BD6-5D40425BC17F}"/>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6699" y="1846249"/>
            <a:ext cx="582210" cy="542844"/>
          </a:xfrm>
          <a:prstGeom prst="rect">
            <a:avLst/>
          </a:prstGeom>
        </p:spPr>
      </p:pic>
      <p:pic>
        <p:nvPicPr>
          <p:cNvPr id="58" name="Picture 78" descr="activityprofile-interactive.png">
            <a:extLst>
              <a:ext uri="{FF2B5EF4-FFF2-40B4-BE49-F238E27FC236}">
                <a16:creationId xmlns:a16="http://schemas.microsoft.com/office/drawing/2014/main" id="{E9158E28-AA6D-4CF8-BCB8-2B7C9EA2FBF5}"/>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24297" y="4858307"/>
            <a:ext cx="654102" cy="542844"/>
          </a:xfrm>
          <a:prstGeom prst="rect">
            <a:avLst/>
          </a:prstGeom>
        </p:spPr>
      </p:pic>
      <p:pic>
        <p:nvPicPr>
          <p:cNvPr id="59" name="Picture 87" descr="activityprofile-balanced.png">
            <a:extLst>
              <a:ext uri="{FF2B5EF4-FFF2-40B4-BE49-F238E27FC236}">
                <a16:creationId xmlns:a16="http://schemas.microsoft.com/office/drawing/2014/main" id="{A64DEF97-04F0-4477-BC7F-67DBE3F3BEFC}"/>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50692" y="3350406"/>
            <a:ext cx="628217" cy="521644"/>
          </a:xfrm>
          <a:prstGeom prst="rect">
            <a:avLst/>
          </a:prstGeom>
        </p:spPr>
      </p:pic>
    </p:spTree>
    <p:extLst>
      <p:ext uri="{BB962C8B-B14F-4D97-AF65-F5344CB8AC3E}">
        <p14:creationId xmlns:p14="http://schemas.microsoft.com/office/powerpoint/2010/main" val="1229607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DE17-7FAB-5448-801E-C966BFB99157}"/>
              </a:ext>
            </a:extLst>
          </p:cNvPr>
          <p:cNvSpPr>
            <a:spLocks noGrp="1"/>
          </p:cNvSpPr>
          <p:nvPr>
            <p:ph type="title"/>
          </p:nvPr>
        </p:nvSpPr>
        <p:spPr/>
        <p:txBody>
          <a:bodyPr>
            <a:normAutofit fontScale="90000"/>
          </a:bodyPr>
          <a:lstStyle/>
          <a:p>
            <a:r>
              <a:rPr lang="en-US" dirty="0">
                <a:solidFill>
                  <a:schemeClr val="accent2"/>
                </a:solidFill>
              </a:rPr>
              <a:t>Questions?</a:t>
            </a:r>
            <a:br>
              <a:rPr lang="en-US" dirty="0">
                <a:solidFill>
                  <a:schemeClr val="accent2"/>
                </a:solidFill>
              </a:rPr>
            </a:br>
            <a:br>
              <a:rPr lang="en-US" dirty="0">
                <a:solidFill>
                  <a:schemeClr val="accent2"/>
                </a:solidFill>
              </a:rPr>
            </a:br>
            <a:r>
              <a:rPr lang="en-US" b="0" dirty="0">
                <a:solidFill>
                  <a:schemeClr val="accent2"/>
                </a:solidFill>
              </a:rPr>
              <a:t>Merci</a:t>
            </a:r>
          </a:p>
        </p:txBody>
      </p:sp>
      <p:sp>
        <p:nvSpPr>
          <p:cNvPr id="12" name="TextBox 11"/>
          <p:cNvSpPr txBox="1"/>
          <p:nvPr/>
        </p:nvSpPr>
        <p:spPr>
          <a:xfrm>
            <a:off x="698122" y="3397726"/>
            <a:ext cx="10541806" cy="2800767"/>
          </a:xfrm>
          <a:prstGeom prst="rect">
            <a:avLst/>
          </a:prstGeom>
          <a:noFill/>
        </p:spPr>
        <p:txBody>
          <a:bodyPr wrap="square" rtlCol="0">
            <a:spAutoFit/>
          </a:bodyPr>
          <a:lstStyle/>
          <a:p>
            <a:r>
              <a:rPr lang="fr-FR" dirty="0"/>
              <a:t>Pour plus d'informations sur la transformation et l’habilitation du Milieu de travail GC, et pour accéder à tous les outils référés dans cette présentation, veuillez visiter la page </a:t>
            </a:r>
            <a:r>
              <a:rPr lang="fr-FR" b="1" dirty="0" err="1"/>
              <a:t>GCpedia</a:t>
            </a:r>
            <a:r>
              <a:rPr lang="fr-FR" b="1" dirty="0"/>
              <a:t> du Milieu de travail GC</a:t>
            </a:r>
            <a:r>
              <a:rPr lang="fr-FR" dirty="0"/>
              <a:t>:</a:t>
            </a:r>
            <a:endParaRPr lang="en-US" dirty="0">
              <a:hlinkClick r:id="rId2"/>
            </a:endParaRPr>
          </a:p>
          <a:p>
            <a:r>
              <a:rPr lang="en-US" dirty="0">
                <a:hlinkClick r:id="rId3"/>
              </a:rPr>
              <a:t>https://www.gcpedia.gc.ca/wiki/Milieu_de_travail_GC/Ressources</a:t>
            </a:r>
            <a:endParaRPr lang="en-US" dirty="0"/>
          </a:p>
          <a:p>
            <a:endParaRPr lang="en-US" dirty="0"/>
          </a:p>
          <a:p>
            <a:r>
              <a:rPr lang="fr-FR" dirty="0"/>
              <a:t>Pour communiquer avec le </a:t>
            </a:r>
            <a:r>
              <a:rPr lang="fr-FR" b="1" dirty="0"/>
              <a:t>Centre national d'expertise en transformation et habilitation, le Centre d’expertise en design d'intérieur, ou le Centre d’expertise en gestion du changement</a:t>
            </a:r>
            <a:r>
              <a:rPr lang="fr-FR" dirty="0"/>
              <a:t>, veuillez envoyer un courriel à la boîte courriel générique du Milieu de travail GC:</a:t>
            </a:r>
            <a:endParaRPr lang="en-US" dirty="0"/>
          </a:p>
          <a:p>
            <a:r>
              <a:rPr lang="fr-FR" dirty="0">
                <a:hlinkClick r:id="rId4"/>
              </a:rPr>
              <a:t>TPSGC.SIMilieudeTravailGC-RPSGCWorkplace.PWGSC@tpsgc-pwgsc.gc.ca</a:t>
            </a:r>
            <a:endParaRPr lang="fr-FR" dirty="0"/>
          </a:p>
          <a:p>
            <a:endParaRPr lang="en-US" dirty="0"/>
          </a:p>
          <a:p>
            <a:endParaRPr lang="en-CA" sz="1400" dirty="0"/>
          </a:p>
        </p:txBody>
      </p:sp>
    </p:spTree>
    <p:extLst>
      <p:ext uri="{BB962C8B-B14F-4D97-AF65-F5344CB8AC3E}">
        <p14:creationId xmlns:p14="http://schemas.microsoft.com/office/powerpoint/2010/main" val="331924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a:xfrm>
            <a:off x="184220" y="390714"/>
            <a:ext cx="1200778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Comment est-ce que les </a:t>
            </a:r>
            <a:r>
              <a:rPr kumimoji="0" lang="fr-CA"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employ</a:t>
            </a:r>
            <a:r>
              <a:rPr lang="fr-CA" sz="2800" b="1" dirty="0" err="1">
                <a:solidFill>
                  <a:srgbClr val="000000"/>
                </a:solidFill>
                <a:latin typeface="Arial" panose="020B0604020202020204" pitchFamily="34" charset="0"/>
                <a:cs typeface="Arial" panose="020B0604020202020204" pitchFamily="34" charset="0"/>
              </a:rPr>
              <a:t>és</a:t>
            </a:r>
            <a:r>
              <a:rPr lang="fr-CA" sz="2800" b="1" dirty="0">
                <a:solidFill>
                  <a:srgbClr val="000000"/>
                </a:solidFill>
                <a:latin typeface="Arial" panose="020B0604020202020204" pitchFamily="34" charset="0"/>
                <a:cs typeface="Arial" panose="020B0604020202020204" pitchFamily="34" charset="0"/>
              </a:rPr>
              <a:t> de la Fonction publique se sentent par rapport au retour au travail?</a:t>
            </a:r>
            <a:endParaRPr kumimoji="0" lang="fr-CA"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3C7D1F65-4997-4B00-9062-917D302850F3}"/>
              </a:ext>
            </a:extLst>
          </p:cNvPr>
          <p:cNvPicPr/>
          <p:nvPr/>
        </p:nvPicPr>
        <p:blipFill>
          <a:blip r:embed="rId3"/>
          <a:stretch>
            <a:fillRect/>
          </a:stretch>
        </p:blipFill>
        <p:spPr>
          <a:xfrm>
            <a:off x="2139010" y="1465004"/>
            <a:ext cx="7541623" cy="4247573"/>
          </a:xfrm>
          <a:prstGeom prst="rect">
            <a:avLst/>
          </a:prstGeom>
        </p:spPr>
      </p:pic>
      <p:sp>
        <p:nvSpPr>
          <p:cNvPr id="6" name="Rectangle 5">
            <a:extLst>
              <a:ext uri="{FF2B5EF4-FFF2-40B4-BE49-F238E27FC236}">
                <a16:creationId xmlns:a16="http://schemas.microsoft.com/office/drawing/2014/main" id="{C89AB493-B961-4834-90C4-3E2A6C6B4E49}"/>
              </a:ext>
            </a:extLst>
          </p:cNvPr>
          <p:cNvSpPr>
            <a:spLocks noChangeArrowheads="1"/>
          </p:cNvSpPr>
          <p:nvPr/>
        </p:nvSpPr>
        <p:spPr bwMode="auto">
          <a:xfrm>
            <a:off x="5701373" y="5916203"/>
            <a:ext cx="6095999"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050" b="0" i="1" u="none" strike="noStrike" cap="none" normalizeH="0" baseline="0" dirty="0">
                <a:ln>
                  <a:noFill/>
                </a:ln>
                <a:solidFill>
                  <a:srgbClr val="202124"/>
                </a:solidFill>
                <a:effectLst/>
                <a:latin typeface="inherit"/>
              </a:rPr>
              <a:t>Basé sur des sondages administrés par SPAC aux 32 clients faisant partie du marché cible – CRDM avec des clients ciblés en novembre 2020. (le marché cible représente environ 86 % de l'espace de bureau total)</a:t>
            </a:r>
            <a:r>
              <a:rPr kumimoji="0" lang="fr-FR" altLang="en-US" sz="1050" b="0" i="1" u="none" strike="noStrike" cap="none" normalizeH="0" baseline="0" dirty="0">
                <a:ln>
                  <a:noFill/>
                </a:ln>
                <a:solidFill>
                  <a:schemeClr val="tx1"/>
                </a:solidFill>
                <a:effectLst/>
              </a:rPr>
              <a:t> </a:t>
            </a:r>
            <a:endParaRPr kumimoji="0" lang="fr-FR" altLang="en-US" sz="105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1889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4"/>
          <p:cNvPicPr>
            <a:picLocks noChangeAspect="1"/>
          </p:cNvPicPr>
          <p:nvPr>
            <p:custDataLst>
              <p:tags r:id="rId2"/>
            </p:custDataLst>
          </p:nvPr>
        </p:nvPicPr>
        <p:blipFill rotWithShape="1">
          <a:blip r:embed="rId19" cstate="print">
            <a:extLst>
              <a:ext uri="{28A0092B-C50C-407E-A947-70E740481C1C}">
                <a14:useLocalDpi xmlns:a14="http://schemas.microsoft.com/office/drawing/2010/main" val="0"/>
              </a:ext>
            </a:extLst>
          </a:blip>
          <a:srcRect t="1389" b="4562"/>
          <a:stretch/>
        </p:blipFill>
        <p:spPr>
          <a:xfrm flipH="1">
            <a:off x="7256975" y="1611269"/>
            <a:ext cx="966595" cy="833046"/>
          </a:xfrm>
          <a:prstGeom prst="rect">
            <a:avLst/>
          </a:prstGeom>
        </p:spPr>
      </p:pic>
      <p:pic>
        <p:nvPicPr>
          <p:cNvPr id="23" name="Picture Placeholder 22"/>
          <p:cNvPicPr>
            <a:picLocks noGrp="1" noChangeAspect="1"/>
          </p:cNvPicPr>
          <p:nvPr>
            <p:ph type="pic" sz="quarter" idx="13"/>
            <p:custDataLst>
              <p:tags r:id="rId3"/>
            </p:custDataLst>
          </p:nvPr>
        </p:nvPicPr>
        <p:blipFill rotWithShape="1">
          <a:blip r:embed="rId20" cstate="print">
            <a:extLst>
              <a:ext uri="{28A0092B-C50C-407E-A947-70E740481C1C}">
                <a14:useLocalDpi xmlns:a14="http://schemas.microsoft.com/office/drawing/2010/main" val="0"/>
              </a:ext>
            </a:extLst>
          </a:blip>
          <a:srcRect t="4726" b="11906"/>
          <a:stretch/>
        </p:blipFill>
        <p:spPr>
          <a:xfrm>
            <a:off x="1338472" y="1546359"/>
            <a:ext cx="992049" cy="793963"/>
          </a:xfrm>
        </p:spPr>
      </p:pic>
      <p:pic>
        <p:nvPicPr>
          <p:cNvPr id="24" name="Picture Placeholder 23"/>
          <p:cNvPicPr>
            <a:picLocks noGrp="1" noChangeAspect="1"/>
          </p:cNvPicPr>
          <p:nvPr>
            <p:ph type="pic" sz="quarter" idx="16"/>
            <p:custDataLst>
              <p:tags r:id="rId4"/>
            </p:custDataLst>
          </p:nvPr>
        </p:nvPicPr>
        <p:blipFill rotWithShape="1">
          <a:blip r:embed="rId21" cstate="print">
            <a:extLst>
              <a:ext uri="{28A0092B-C50C-407E-A947-70E740481C1C}">
                <a14:useLocalDpi xmlns:a14="http://schemas.microsoft.com/office/drawing/2010/main" val="0"/>
              </a:ext>
            </a:extLst>
          </a:blip>
          <a:srcRect t="11237" b="7060"/>
          <a:stretch/>
        </p:blipFill>
        <p:spPr>
          <a:xfrm>
            <a:off x="4224137" y="1650761"/>
            <a:ext cx="951774" cy="754062"/>
          </a:xfrm>
        </p:spPr>
      </p:pic>
      <p:pic>
        <p:nvPicPr>
          <p:cNvPr id="26" name="Picture Placeholder 25"/>
          <p:cNvPicPr>
            <a:picLocks noGrp="1" noChangeAspect="1"/>
          </p:cNvPicPr>
          <p:nvPr>
            <p:ph type="pic" sz="quarter" idx="22"/>
            <p:custDataLst>
              <p:tags r:id="rId5"/>
            </p:custDataLst>
          </p:nvPr>
        </p:nvPicPr>
        <p:blipFill rotWithShape="1">
          <a:blip r:embed="rId22" cstate="print">
            <a:extLst>
              <a:ext uri="{28A0092B-C50C-407E-A947-70E740481C1C}">
                <a14:useLocalDpi xmlns:a14="http://schemas.microsoft.com/office/drawing/2010/main" val="0"/>
              </a:ext>
            </a:extLst>
          </a:blip>
          <a:srcRect t="6734" b="6526"/>
          <a:stretch/>
        </p:blipFill>
        <p:spPr>
          <a:xfrm>
            <a:off x="9846595" y="1565316"/>
            <a:ext cx="912971" cy="725773"/>
          </a:xfrm>
        </p:spPr>
      </p:pic>
      <p:sp>
        <p:nvSpPr>
          <p:cNvPr id="7" name="Text Placeholder 6"/>
          <p:cNvSpPr>
            <a:spLocks noGrp="1"/>
          </p:cNvSpPr>
          <p:nvPr>
            <p:ph type="body" idx="1"/>
            <p:custDataLst>
              <p:tags r:id="rId6"/>
            </p:custDataLst>
          </p:nvPr>
        </p:nvSpPr>
        <p:spPr>
          <a:xfrm>
            <a:off x="833431" y="2406114"/>
            <a:ext cx="1992602" cy="672168"/>
          </a:xfrm>
        </p:spPr>
        <p:txBody>
          <a:bodyPr>
            <a:noAutofit/>
          </a:bodyPr>
          <a:lstStyle/>
          <a:p>
            <a:pPr algn="ctr"/>
            <a:r>
              <a:rPr lang="en-US" sz="1800" dirty="0">
                <a:solidFill>
                  <a:schemeClr val="tx1">
                    <a:lumMod val="75000"/>
                    <a:lumOff val="25000"/>
                  </a:schemeClr>
                </a:solidFill>
                <a:latin typeface="+mn-lt"/>
              </a:rPr>
              <a:t>CHANGEMENT DE COMPORTEMENT</a:t>
            </a:r>
          </a:p>
        </p:txBody>
      </p:sp>
      <p:sp>
        <p:nvSpPr>
          <p:cNvPr id="8" name="Content Placeholder 7"/>
          <p:cNvSpPr>
            <a:spLocks noGrp="1"/>
          </p:cNvSpPr>
          <p:nvPr>
            <p:ph idx="15"/>
            <p:custDataLst>
              <p:tags r:id="rId7"/>
            </p:custDataLst>
          </p:nvPr>
        </p:nvSpPr>
        <p:spPr>
          <a:xfrm>
            <a:off x="541474" y="3027584"/>
            <a:ext cx="2567485" cy="1741443"/>
          </a:xfrm>
        </p:spPr>
        <p:txBody>
          <a:bodyPr>
            <a:noAutofit/>
          </a:bodyPr>
          <a:lstStyle/>
          <a:p>
            <a:pPr marL="0" indent="0" algn="ctr">
              <a:lnSpc>
                <a:spcPct val="100000"/>
              </a:lnSpc>
              <a:buNone/>
            </a:pPr>
            <a:r>
              <a:rPr lang="fr-FR" sz="1700" dirty="0">
                <a:solidFill>
                  <a:schemeClr val="accent2">
                    <a:lumMod val="75000"/>
                  </a:schemeClr>
                </a:solidFill>
                <a:latin typeface="+mn-lt"/>
              </a:rPr>
              <a:t>L’idée selon laquelle le travail et la vie personnelle font partie de deux univers distincts est remise en question grâce à la technologie</a:t>
            </a:r>
            <a:endParaRPr lang="fr-CA" sz="1700" dirty="0">
              <a:solidFill>
                <a:schemeClr val="accent2">
                  <a:lumMod val="75000"/>
                </a:schemeClr>
              </a:solidFill>
              <a:latin typeface="+mn-lt"/>
            </a:endParaRPr>
          </a:p>
        </p:txBody>
      </p:sp>
      <p:sp>
        <p:nvSpPr>
          <p:cNvPr id="9" name="Text Placeholder 8"/>
          <p:cNvSpPr>
            <a:spLocks noGrp="1"/>
          </p:cNvSpPr>
          <p:nvPr>
            <p:ph type="body" idx="23"/>
            <p:custDataLst>
              <p:tags r:id="rId8"/>
            </p:custDataLst>
          </p:nvPr>
        </p:nvSpPr>
        <p:spPr>
          <a:xfrm>
            <a:off x="3405714" y="2574469"/>
            <a:ext cx="2588620" cy="311138"/>
          </a:xfrm>
        </p:spPr>
        <p:txBody>
          <a:bodyPr>
            <a:noAutofit/>
          </a:bodyPr>
          <a:lstStyle/>
          <a:p>
            <a:pPr algn="ctr"/>
            <a:r>
              <a:rPr lang="fr-CA" sz="1800" dirty="0">
                <a:latin typeface="+mn-lt"/>
              </a:rPr>
              <a:t>HABILITATION</a:t>
            </a:r>
            <a:endParaRPr lang="en-CA" sz="1800" dirty="0">
              <a:latin typeface="+mn-lt"/>
            </a:endParaRPr>
          </a:p>
        </p:txBody>
      </p:sp>
      <p:sp>
        <p:nvSpPr>
          <p:cNvPr id="10" name="Content Placeholder 9"/>
          <p:cNvSpPr>
            <a:spLocks noGrp="1"/>
          </p:cNvSpPr>
          <p:nvPr>
            <p:ph idx="24"/>
            <p:custDataLst>
              <p:tags r:id="rId9"/>
            </p:custDataLst>
          </p:nvPr>
        </p:nvSpPr>
        <p:spPr>
          <a:xfrm>
            <a:off x="3158902" y="3021384"/>
            <a:ext cx="3093287" cy="1643565"/>
          </a:xfrm>
        </p:spPr>
        <p:txBody>
          <a:bodyPr>
            <a:noAutofit/>
          </a:bodyPr>
          <a:lstStyle/>
          <a:p>
            <a:pPr marL="0" indent="0" algn="ctr">
              <a:lnSpc>
                <a:spcPct val="100000"/>
              </a:lnSpc>
              <a:buNone/>
            </a:pPr>
            <a:r>
              <a:rPr lang="fr-FR" sz="1700" dirty="0">
                <a:solidFill>
                  <a:schemeClr val="accent2">
                    <a:lumMod val="75000"/>
                  </a:schemeClr>
                </a:solidFill>
                <a:latin typeface="+mn-lt"/>
              </a:rPr>
              <a:t>Des outils modernes et une culture axée sur la confiance peuvent permettre aux employés de déterminer la façon et le lieu qui les rendent plus productifs</a:t>
            </a:r>
            <a:endParaRPr lang="fr-CA" sz="1700" dirty="0">
              <a:solidFill>
                <a:schemeClr val="accent2">
                  <a:lumMod val="75000"/>
                </a:schemeClr>
              </a:solidFill>
              <a:latin typeface="+mn-lt"/>
            </a:endParaRPr>
          </a:p>
        </p:txBody>
      </p:sp>
      <p:sp>
        <p:nvSpPr>
          <p:cNvPr id="11" name="Text Placeholder 10"/>
          <p:cNvSpPr>
            <a:spLocks noGrp="1"/>
          </p:cNvSpPr>
          <p:nvPr>
            <p:ph type="body" idx="25"/>
            <p:custDataLst>
              <p:tags r:id="rId10"/>
            </p:custDataLst>
          </p:nvPr>
        </p:nvSpPr>
        <p:spPr>
          <a:xfrm>
            <a:off x="6226209" y="2413088"/>
            <a:ext cx="3028129" cy="658219"/>
          </a:xfrm>
        </p:spPr>
        <p:txBody>
          <a:bodyPr>
            <a:noAutofit/>
          </a:bodyPr>
          <a:lstStyle/>
          <a:p>
            <a:pPr algn="ctr"/>
            <a:r>
              <a:rPr lang="fr-CA" sz="1800" dirty="0">
                <a:latin typeface="+mn-lt"/>
              </a:rPr>
              <a:t>UN EFFECTIF EN ÉVOLUTION :</a:t>
            </a:r>
            <a:br>
              <a:rPr lang="fr-CA" sz="1800" dirty="0">
                <a:latin typeface="+mn-lt"/>
              </a:rPr>
            </a:br>
            <a:r>
              <a:rPr lang="fr-CA" sz="1800" dirty="0">
                <a:latin typeface="+mn-lt"/>
              </a:rPr>
              <a:t>GÉNÉRATION Z</a:t>
            </a:r>
            <a:endParaRPr lang="en-CA" sz="1800" dirty="0">
              <a:latin typeface="+mn-lt"/>
            </a:endParaRPr>
          </a:p>
        </p:txBody>
      </p:sp>
      <p:sp>
        <p:nvSpPr>
          <p:cNvPr id="12" name="Content Placeholder 11"/>
          <p:cNvSpPr>
            <a:spLocks noGrp="1"/>
          </p:cNvSpPr>
          <p:nvPr>
            <p:ph idx="26"/>
            <p:custDataLst>
              <p:tags r:id="rId11"/>
            </p:custDataLst>
          </p:nvPr>
        </p:nvSpPr>
        <p:spPr>
          <a:xfrm>
            <a:off x="6280970" y="3056777"/>
            <a:ext cx="2918603" cy="705522"/>
          </a:xfrm>
        </p:spPr>
        <p:txBody>
          <a:bodyPr>
            <a:normAutofit/>
          </a:bodyPr>
          <a:lstStyle/>
          <a:p>
            <a:pPr marL="0" indent="0" algn="ctr">
              <a:lnSpc>
                <a:spcPct val="100000"/>
              </a:lnSpc>
              <a:buNone/>
            </a:pPr>
            <a:r>
              <a:rPr lang="fr-FR" sz="1700" dirty="0">
                <a:solidFill>
                  <a:schemeClr val="accent2">
                    <a:lumMod val="75000"/>
                  </a:schemeClr>
                </a:solidFill>
                <a:latin typeface="+mn-lt"/>
              </a:rPr>
              <a:t>Est-ce que nous anticipons leurs besoins?</a:t>
            </a:r>
            <a:endParaRPr lang="fr-CA" sz="1700" dirty="0">
              <a:solidFill>
                <a:schemeClr val="accent2">
                  <a:lumMod val="75000"/>
                </a:schemeClr>
              </a:solidFill>
              <a:latin typeface="+mn-lt"/>
            </a:endParaRPr>
          </a:p>
        </p:txBody>
      </p:sp>
      <p:sp>
        <p:nvSpPr>
          <p:cNvPr id="13" name="Text Placeholder 12"/>
          <p:cNvSpPr>
            <a:spLocks noGrp="1"/>
          </p:cNvSpPr>
          <p:nvPr>
            <p:ph type="body" idx="27"/>
            <p:custDataLst>
              <p:tags r:id="rId12"/>
            </p:custDataLst>
          </p:nvPr>
        </p:nvSpPr>
        <p:spPr>
          <a:xfrm>
            <a:off x="9343615" y="2413853"/>
            <a:ext cx="1909962" cy="575618"/>
          </a:xfrm>
        </p:spPr>
        <p:txBody>
          <a:bodyPr>
            <a:noAutofit/>
          </a:bodyPr>
          <a:lstStyle/>
          <a:p>
            <a:pPr algn="ctr"/>
            <a:r>
              <a:rPr lang="fr-CA" sz="1800" dirty="0">
                <a:latin typeface="+mn-lt"/>
              </a:rPr>
              <a:t>MESURER LE RENDEMENT</a:t>
            </a:r>
            <a:endParaRPr lang="en-CA" sz="1800" dirty="0">
              <a:latin typeface="+mn-lt"/>
            </a:endParaRPr>
          </a:p>
        </p:txBody>
      </p:sp>
      <p:sp>
        <p:nvSpPr>
          <p:cNvPr id="14" name="Content Placeholder 13"/>
          <p:cNvSpPr>
            <a:spLocks noGrp="1"/>
          </p:cNvSpPr>
          <p:nvPr>
            <p:ph idx="28"/>
            <p:custDataLst>
              <p:tags r:id="rId13"/>
            </p:custDataLst>
          </p:nvPr>
        </p:nvSpPr>
        <p:spPr>
          <a:xfrm>
            <a:off x="9049860" y="3056777"/>
            <a:ext cx="2497472" cy="1979038"/>
          </a:xfrm>
        </p:spPr>
        <p:txBody>
          <a:bodyPr>
            <a:normAutofit/>
          </a:bodyPr>
          <a:lstStyle/>
          <a:p>
            <a:pPr marL="0" indent="0" algn="ctr">
              <a:lnSpc>
                <a:spcPct val="100000"/>
              </a:lnSpc>
              <a:buNone/>
            </a:pPr>
            <a:r>
              <a:rPr lang="fr-CA" sz="1700" dirty="0">
                <a:solidFill>
                  <a:schemeClr val="accent2">
                    <a:lumMod val="75000"/>
                  </a:schemeClr>
                </a:solidFill>
                <a:latin typeface="+mn-lt"/>
              </a:rPr>
              <a:t>Le succès ne se mesure pas selon la présence physique du personnel, mais plutôt en fonction des résultats, de la créativité et de l’engagement</a:t>
            </a:r>
            <a:endParaRPr lang="en-CA" sz="1700" dirty="0">
              <a:solidFill>
                <a:schemeClr val="accent2">
                  <a:lumMod val="75000"/>
                </a:schemeClr>
              </a:solidFill>
              <a:latin typeface="+mn-lt"/>
            </a:endParaRPr>
          </a:p>
        </p:txBody>
      </p:sp>
      <p:sp>
        <p:nvSpPr>
          <p:cNvPr id="17" name="Title 16"/>
          <p:cNvSpPr>
            <a:spLocks noGrp="1"/>
          </p:cNvSpPr>
          <p:nvPr>
            <p:ph type="title"/>
            <p:custDataLst>
              <p:tags r:id="rId14"/>
            </p:custDataLst>
          </p:nvPr>
        </p:nvSpPr>
        <p:spPr>
          <a:xfrm>
            <a:off x="568452" y="642085"/>
            <a:ext cx="11006345" cy="835027"/>
          </a:xfrm>
        </p:spPr>
        <p:txBody>
          <a:bodyPr>
            <a:noAutofit/>
          </a:bodyPr>
          <a:lstStyle/>
          <a:p>
            <a:r>
              <a:rPr lang="fr-CA" dirty="0"/>
              <a:t>Le paysage se transforme.</a:t>
            </a:r>
            <a:endParaRPr lang="fr-FR" sz="2600" dirty="0"/>
          </a:p>
        </p:txBody>
      </p:sp>
      <p:sp>
        <p:nvSpPr>
          <p:cNvPr id="3" name="Slide Number Placeholder 2"/>
          <p:cNvSpPr>
            <a:spLocks noGrp="1"/>
          </p:cNvSpPr>
          <p:nvPr>
            <p:ph type="sldNum" sz="quarter" idx="12"/>
            <p:custDataLst>
              <p:tags r:id="rId15"/>
            </p:custDataLst>
          </p:nvPr>
        </p:nvSpPr>
        <p:spPr>
          <a:xfrm>
            <a:off x="4700024" y="6416121"/>
            <a:ext cx="2743200" cy="247541"/>
          </a:xfrm>
        </p:spPr>
        <p:txBody>
          <a:bodyPr/>
          <a:lstStyle/>
          <a:p>
            <a:pPr algn="ctr"/>
            <a:fld id="{FBBDB041-EBC2-4440-B05F-7E65F943D643}" type="slidenum">
              <a:rPr lang="en-US" sz="800" smtClean="0">
                <a:solidFill>
                  <a:srgbClr val="000000"/>
                </a:solidFill>
                <a:latin typeface="Arial" panose="020B0604020202020204" pitchFamily="34" charset="0"/>
                <a:cs typeface="Arial" panose="020B0604020202020204" pitchFamily="34" charset="0"/>
              </a:rPr>
              <a:pPr algn="ctr"/>
              <a:t>7</a:t>
            </a:fld>
            <a:endParaRPr lang="en-US" sz="800" dirty="0">
              <a:solidFill>
                <a:srgbClr val="000000"/>
              </a:solidFill>
              <a:latin typeface="Arial" panose="020B0604020202020204" pitchFamily="34" charset="0"/>
              <a:cs typeface="Arial" panose="020B0604020202020204" pitchFamily="34" charset="0"/>
            </a:endParaRPr>
          </a:p>
        </p:txBody>
      </p:sp>
      <p:sp>
        <p:nvSpPr>
          <p:cNvPr id="19" name="Pentagon 1"/>
          <p:cNvSpPr/>
          <p:nvPr>
            <p:custDataLst>
              <p:tags r:id="rId16"/>
            </p:custDataLst>
          </p:nvPr>
        </p:nvSpPr>
        <p:spPr>
          <a:xfrm rot="16200000">
            <a:off x="5307229" y="-63821"/>
            <a:ext cx="1579843" cy="11103538"/>
          </a:xfrm>
          <a:prstGeom prst="homePlate">
            <a:avLst>
              <a:gd name="adj" fmla="val 3590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600" b="1" i="1" dirty="0">
                <a:solidFill>
                  <a:srgbClr val="000000"/>
                </a:solidFill>
                <a:latin typeface="Arial" panose="020B0604020202020204" pitchFamily="34" charset="0"/>
                <a:ea typeface="Calibri" panose="020F0502020204030204" pitchFamily="34" charset="0"/>
                <a:cs typeface="Arial" panose="020B0604020202020204" pitchFamily="34" charset="0"/>
              </a:rPr>
              <a:t>La pandémie de COVID-19 a forcé un changement de comportement et accéléré la modernisation; le travail et la vie personnelle sont désormais mieux intégrés, les employés sont équipés d’outils modernes, et les gestionnaires gèrent désormais par les résultats.</a:t>
            </a:r>
            <a:endParaRPr lang="en-CA" sz="1600" b="1"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7025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592226" y="1319697"/>
            <a:ext cx="10780639" cy="306932"/>
          </a:xfrm>
        </p:spPr>
        <p:txBody>
          <a:bodyPr>
            <a:noAutofit/>
          </a:bodyPr>
          <a:lstStyle/>
          <a:p>
            <a:pPr algn="ctr"/>
            <a:r>
              <a:rPr lang="fr-CA" sz="1600" dirty="0">
                <a:cs typeface="Arial"/>
              </a:rPr>
              <a:t>La vision pour le </a:t>
            </a:r>
            <a:r>
              <a:rPr lang="fr-CA" sz="1600" b="1" dirty="0">
                <a:cs typeface="Arial"/>
              </a:rPr>
              <a:t>milieu de travail </a:t>
            </a:r>
            <a:r>
              <a:rPr lang="fr-CA" sz="1600" dirty="0">
                <a:cs typeface="Arial"/>
              </a:rPr>
              <a:t>va dans le même sens que la vision pour l’</a:t>
            </a:r>
            <a:r>
              <a:rPr lang="fr-CA" sz="1600" b="1" dirty="0">
                <a:cs typeface="Arial"/>
              </a:rPr>
              <a:t>effectif</a:t>
            </a:r>
            <a:r>
              <a:rPr lang="fr-CA" sz="1600" dirty="0">
                <a:cs typeface="Arial"/>
              </a:rPr>
              <a:t>.</a:t>
            </a:r>
          </a:p>
        </p:txBody>
      </p:sp>
      <p:sp>
        <p:nvSpPr>
          <p:cNvPr id="5" name="Title 4"/>
          <p:cNvSpPr>
            <a:spLocks noGrp="1"/>
          </p:cNvSpPr>
          <p:nvPr>
            <p:ph type="title"/>
          </p:nvPr>
        </p:nvSpPr>
        <p:spPr>
          <a:xfrm>
            <a:off x="479374" y="614434"/>
            <a:ext cx="11006345" cy="835027"/>
          </a:xfrm>
        </p:spPr>
        <p:txBody>
          <a:bodyPr>
            <a:normAutofit/>
          </a:bodyPr>
          <a:lstStyle/>
          <a:p>
            <a:r>
              <a:rPr lang="fr-CA" sz="2600" b="1" dirty="0">
                <a:latin typeface="Arial" panose="020B0604020202020204" pitchFamily="34" charset="0"/>
                <a:cs typeface="Arial" panose="020B0604020202020204" pitchFamily="34" charset="0"/>
              </a:rPr>
              <a:t>Milieu de travail GC et Au-delà de 2020 : une seule et même direction</a:t>
            </a:r>
          </a:p>
        </p:txBody>
      </p:sp>
      <p:pic>
        <p:nvPicPr>
          <p:cNvPr id="4" name="Picture 3" descr="evolution-0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9672" y="1962330"/>
            <a:ext cx="4553750" cy="4686257"/>
          </a:xfrm>
          <a:prstGeom prst="rect">
            <a:avLst/>
          </a:prstGeom>
        </p:spPr>
      </p:pic>
      <p:sp>
        <p:nvSpPr>
          <p:cNvPr id="10" name="TextBox 9"/>
          <p:cNvSpPr txBox="1"/>
          <p:nvPr/>
        </p:nvSpPr>
        <p:spPr>
          <a:xfrm>
            <a:off x="719035" y="2079658"/>
            <a:ext cx="2733524" cy="338554"/>
          </a:xfrm>
          <a:prstGeom prst="rect">
            <a:avLst/>
          </a:prstGeom>
          <a:noFill/>
        </p:spPr>
        <p:txBody>
          <a:bodyPr wrap="square" rtlCol="0">
            <a:spAutoFit/>
          </a:bodyPr>
          <a:lstStyle/>
          <a:p>
            <a:pPr algn="ctr"/>
            <a:r>
              <a:rPr lang="fr-CA" sz="1600" b="1">
                <a:solidFill>
                  <a:srgbClr val="000000"/>
                </a:solidFill>
                <a:latin typeface="Arial"/>
                <a:cs typeface="Arial"/>
              </a:rPr>
              <a:t>Au-delà de 2020</a:t>
            </a:r>
          </a:p>
        </p:txBody>
      </p:sp>
      <p:pic>
        <p:nvPicPr>
          <p:cNvPr id="12" name="Picture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9875520" y="2062398"/>
            <a:ext cx="1699952" cy="355814"/>
          </a:xfrm>
          <a:prstGeom prst="rect">
            <a:avLst/>
          </a:prstGeom>
        </p:spPr>
      </p:pic>
      <p:pic>
        <p:nvPicPr>
          <p:cNvPr id="13" name="Picture 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606894" y="1950251"/>
            <a:ext cx="4593558" cy="4587213"/>
          </a:xfrm>
          <a:prstGeom prst="rect">
            <a:avLst/>
          </a:prstGeom>
        </p:spPr>
      </p:pic>
      <p:pic>
        <p:nvPicPr>
          <p:cNvPr id="14" name="Picture 6"/>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030102" y="1382734"/>
            <a:ext cx="5652179" cy="5558600"/>
          </a:xfrm>
          <a:prstGeom prst="rect">
            <a:avLst/>
          </a:prstGeom>
        </p:spPr>
      </p:pic>
    </p:spTree>
    <p:extLst>
      <p:ext uri="{BB962C8B-B14F-4D97-AF65-F5344CB8AC3E}">
        <p14:creationId xmlns:p14="http://schemas.microsoft.com/office/powerpoint/2010/main" val="199422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29167E-6 2.22222E-6 L -0.24297 2.22222E-6 " pathEditMode="relative" rAng="0" ptsTypes="AA">
                                      <p:cBhvr>
                                        <p:cTn id="6" dur="2000" fill="hold"/>
                                        <p:tgtEl>
                                          <p:spTgt spid="4"/>
                                        </p:tgtEl>
                                        <p:attrNameLst>
                                          <p:attrName>ppt_x</p:attrName>
                                          <p:attrName>ppt_y</p:attrName>
                                        </p:attrNameLst>
                                      </p:cBhvr>
                                      <p:rCtr x="-12148" y="0"/>
                                    </p:animMotion>
                                  </p:childTnLst>
                                </p:cTn>
                              </p:par>
                              <p:par>
                                <p:cTn id="7" presetID="9" presetClass="exit" presetSubtype="0" fill="hold" nodeType="withEffect">
                                  <p:stCondLst>
                                    <p:cond delay="0"/>
                                  </p:stCondLst>
                                  <p:childTnLst>
                                    <p:animEffect transition="out" filter="dissolv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1.66667E-6 1.11022E-16 L 0.23203 1.11022E-16 " pathEditMode="relative" rAng="0" ptsTypes="AA">
                                      <p:cBhvr>
                                        <p:cTn id="13" dur="2000" fill="hold"/>
                                        <p:tgtEl>
                                          <p:spTgt spid="13"/>
                                        </p:tgtEl>
                                        <p:attrNameLst>
                                          <p:attrName>ppt_x</p:attrName>
                                          <p:attrName>ppt_y</p:attrName>
                                        </p:attrNameLst>
                                      </p:cBhvr>
                                      <p:rCtr x="11602" y="0"/>
                                    </p:animMotion>
                                  </p:childTnLst>
                                </p:cTn>
                              </p:par>
                              <p:par>
                                <p:cTn id="14" presetID="9" presetClass="exit" presetSubtype="0" fill="hold" nodeType="withEffect">
                                  <p:stCondLst>
                                    <p:cond delay="0"/>
                                  </p:stCondLst>
                                  <p:childTnLst>
                                    <p:animEffect transition="out" filter="dissolv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CA" sz="2700" dirty="0"/>
              <a:t>Une vision pour le milieu de travail du gouvernement du Canada</a:t>
            </a:r>
          </a:p>
        </p:txBody>
      </p:sp>
      <p:pic>
        <p:nvPicPr>
          <p:cNvPr id="4" name="Picture 3"/>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3575720" y="1844824"/>
            <a:ext cx="4084310" cy="798181"/>
          </a:xfrm>
          <a:prstGeom prst="rect">
            <a:avLst/>
          </a:prstGeom>
        </p:spPr>
      </p:pic>
      <p:cxnSp>
        <p:nvCxnSpPr>
          <p:cNvPr id="5" name="Straight Connector 4"/>
          <p:cNvCxnSpPr/>
          <p:nvPr>
            <p:custDataLst>
              <p:tags r:id="rId2"/>
            </p:custDataLst>
          </p:nvPr>
        </p:nvCxnSpPr>
        <p:spPr>
          <a:xfrm>
            <a:off x="2423592" y="2980631"/>
            <a:ext cx="6716524" cy="0"/>
          </a:xfrm>
          <a:prstGeom prst="line">
            <a:avLst/>
          </a:prstGeom>
          <a:ln w="28575"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custDataLst>
              <p:tags r:id="rId3"/>
            </p:custDataLst>
          </p:nvPr>
        </p:nvCxnSpPr>
        <p:spPr>
          <a:xfrm flipV="1">
            <a:off x="5742388" y="2636914"/>
            <a:ext cx="0" cy="611896"/>
          </a:xfrm>
          <a:prstGeom prst="line">
            <a:avLst/>
          </a:prstGeom>
          <a:ln w="28575" cmpd="sng">
            <a:solidFill>
              <a:schemeClr val="accent6"/>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516086" y="3248810"/>
            <a:ext cx="1565070" cy="1566114"/>
          </a:xfrm>
          <a:prstGeom prst="rect">
            <a:avLst/>
          </a:prstGeom>
        </p:spPr>
      </p:pic>
      <p:pic>
        <p:nvPicPr>
          <p:cNvPr id="8" name="Picture 7"/>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4959331" y="3101941"/>
            <a:ext cx="1566114" cy="1566114"/>
          </a:xfrm>
          <a:prstGeom prst="rect">
            <a:avLst/>
          </a:prstGeom>
        </p:spPr>
      </p:pic>
      <p:sp>
        <p:nvSpPr>
          <p:cNvPr id="11" name="Text Placeholder 6"/>
          <p:cNvSpPr txBox="1">
            <a:spLocks/>
          </p:cNvSpPr>
          <p:nvPr>
            <p:custDataLst>
              <p:tags r:id="rId6"/>
            </p:custDataLst>
          </p:nvPr>
        </p:nvSpPr>
        <p:spPr>
          <a:xfrm>
            <a:off x="987100" y="4803240"/>
            <a:ext cx="2588620" cy="711666"/>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fr-CA" sz="1600" b="1" dirty="0">
                <a:solidFill>
                  <a:srgbClr val="000000">
                    <a:lumMod val="75000"/>
                    <a:lumOff val="25000"/>
                  </a:srgbClr>
                </a:solidFill>
              </a:rPr>
              <a:t>LEÇONS TIRÉES </a:t>
            </a:r>
            <a:br>
              <a:rPr lang="fr-CA" sz="1600" b="1" dirty="0">
                <a:solidFill>
                  <a:srgbClr val="000000">
                    <a:lumMod val="75000"/>
                    <a:lumOff val="25000"/>
                  </a:srgbClr>
                </a:solidFill>
              </a:rPr>
            </a:br>
            <a:r>
              <a:rPr lang="fr-CA" sz="1600" b="1" dirty="0">
                <a:solidFill>
                  <a:srgbClr val="000000">
                    <a:lumMod val="75000"/>
                    <a:lumOff val="25000"/>
                  </a:srgbClr>
                </a:solidFill>
              </a:rPr>
              <a:t>DE L’INITIATIVE </a:t>
            </a:r>
            <a:br>
              <a:rPr lang="fr-CA" sz="1600" b="1" dirty="0">
                <a:solidFill>
                  <a:srgbClr val="000000">
                    <a:lumMod val="75000"/>
                    <a:lumOff val="25000"/>
                  </a:srgbClr>
                </a:solidFill>
              </a:rPr>
            </a:br>
            <a:r>
              <a:rPr lang="fr-CA" sz="1600" b="1" dirty="0">
                <a:solidFill>
                  <a:srgbClr val="000000">
                    <a:lumMod val="75000"/>
                    <a:lumOff val="25000"/>
                  </a:srgbClr>
                </a:solidFill>
              </a:rPr>
              <a:t>MILIEU DE TRAVAIL 2.0</a:t>
            </a:r>
          </a:p>
        </p:txBody>
      </p:sp>
      <p:sp>
        <p:nvSpPr>
          <p:cNvPr id="12" name="Text Placeholder 8"/>
          <p:cNvSpPr txBox="1">
            <a:spLocks/>
          </p:cNvSpPr>
          <p:nvPr>
            <p:custDataLst>
              <p:tags r:id="rId7"/>
            </p:custDataLst>
          </p:nvPr>
        </p:nvSpPr>
        <p:spPr>
          <a:xfrm>
            <a:off x="4429917" y="4792626"/>
            <a:ext cx="2588620" cy="819250"/>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fr-CA" sz="1600" b="1" dirty="0">
                <a:solidFill>
                  <a:srgbClr val="000000">
                    <a:lumMod val="75000"/>
                    <a:lumOff val="25000"/>
                  </a:srgbClr>
                </a:solidFill>
              </a:rPr>
              <a:t>MOBILISATION </a:t>
            </a:r>
            <a:br>
              <a:rPr lang="fr-CA" sz="1600" b="1" dirty="0">
                <a:solidFill>
                  <a:srgbClr val="000000">
                    <a:lumMod val="75000"/>
                    <a:lumOff val="25000"/>
                  </a:srgbClr>
                </a:solidFill>
              </a:rPr>
            </a:br>
            <a:r>
              <a:rPr lang="fr-CA" sz="1600" b="1" dirty="0">
                <a:solidFill>
                  <a:srgbClr val="000000">
                    <a:lumMod val="75000"/>
                    <a:lumOff val="25000"/>
                  </a:srgbClr>
                </a:solidFill>
              </a:rPr>
              <a:t>DANS LE CADRE D’OBJECTIF 2020</a:t>
            </a:r>
          </a:p>
        </p:txBody>
      </p:sp>
      <p:sp>
        <p:nvSpPr>
          <p:cNvPr id="13" name="Text Placeholder 10"/>
          <p:cNvSpPr txBox="1">
            <a:spLocks/>
          </p:cNvSpPr>
          <p:nvPr>
            <p:custDataLst>
              <p:tags r:id="rId8"/>
            </p:custDataLst>
          </p:nvPr>
        </p:nvSpPr>
        <p:spPr>
          <a:xfrm>
            <a:off x="7660030" y="4791529"/>
            <a:ext cx="3456384" cy="1003239"/>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fr-CA" sz="1600" b="1" dirty="0">
                <a:solidFill>
                  <a:srgbClr val="000000">
                    <a:lumMod val="75000"/>
                    <a:lumOff val="25000"/>
                  </a:srgbClr>
                </a:solidFill>
              </a:rPr>
              <a:t>EXAMEN DES TENDANCES </a:t>
            </a:r>
            <a:br>
              <a:rPr lang="fr-CA" sz="1600" b="1" dirty="0">
                <a:solidFill>
                  <a:srgbClr val="000000">
                    <a:lumMod val="75000"/>
                    <a:lumOff val="25000"/>
                  </a:srgbClr>
                </a:solidFill>
              </a:rPr>
            </a:br>
            <a:r>
              <a:rPr lang="fr-CA" sz="1600" b="1" dirty="0">
                <a:solidFill>
                  <a:srgbClr val="000000">
                    <a:lumMod val="75000"/>
                    <a:lumOff val="25000"/>
                  </a:srgbClr>
                </a:solidFill>
              </a:rPr>
              <a:t>ET DES INNOVATIONS </a:t>
            </a:r>
            <a:br>
              <a:rPr lang="fr-CA" sz="1600" b="1" dirty="0">
                <a:solidFill>
                  <a:srgbClr val="000000">
                    <a:lumMod val="75000"/>
                    <a:lumOff val="25000"/>
                  </a:srgbClr>
                </a:solidFill>
              </a:rPr>
            </a:br>
            <a:r>
              <a:rPr lang="fr-CA" sz="1600" b="1" dirty="0">
                <a:solidFill>
                  <a:srgbClr val="000000">
                    <a:lumMod val="75000"/>
                    <a:lumOff val="25000"/>
                  </a:srgbClr>
                </a:solidFill>
              </a:rPr>
              <a:t>EN MILIEU DE TRAVAIL </a:t>
            </a:r>
            <a:br>
              <a:rPr lang="fr-CA" sz="1600" b="1" dirty="0">
                <a:solidFill>
                  <a:srgbClr val="000000">
                    <a:lumMod val="75000"/>
                    <a:lumOff val="25000"/>
                  </a:srgbClr>
                </a:solidFill>
              </a:rPr>
            </a:br>
            <a:r>
              <a:rPr lang="fr-CA" sz="1600" b="1" dirty="0">
                <a:solidFill>
                  <a:srgbClr val="000000">
                    <a:lumMod val="75000"/>
                    <a:lumOff val="25000"/>
                  </a:srgbClr>
                </a:solidFill>
              </a:rPr>
              <a:t>À L’ÉCHELLE INTERNATIONALE</a:t>
            </a:r>
          </a:p>
        </p:txBody>
      </p:sp>
      <p:cxnSp>
        <p:nvCxnSpPr>
          <p:cNvPr id="14" name="Straight Connector 16"/>
          <p:cNvCxnSpPr/>
          <p:nvPr>
            <p:custDataLst>
              <p:tags r:id="rId9"/>
            </p:custDataLst>
          </p:nvPr>
        </p:nvCxnSpPr>
        <p:spPr>
          <a:xfrm flipV="1">
            <a:off x="2423592" y="2980631"/>
            <a:ext cx="0" cy="288032"/>
          </a:xfrm>
          <a:prstGeom prst="line">
            <a:avLst/>
          </a:prstGeom>
          <a:ln w="28575"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5" name="Straight Connector 17"/>
          <p:cNvCxnSpPr/>
          <p:nvPr>
            <p:custDataLst>
              <p:tags r:id="rId10"/>
            </p:custDataLst>
          </p:nvPr>
        </p:nvCxnSpPr>
        <p:spPr>
          <a:xfrm flipV="1">
            <a:off x="9140116" y="2960778"/>
            <a:ext cx="0" cy="288032"/>
          </a:xfrm>
          <a:prstGeom prst="line">
            <a:avLst/>
          </a:prstGeom>
          <a:ln w="28575" cmpd="sng">
            <a:solidFill>
              <a:schemeClr val="accent6"/>
            </a:solidFill>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rotWithShape="1">
          <a:blip r:embed="rId16">
            <a:extLst>
              <a:ext uri="{28A0092B-C50C-407E-A947-70E740481C1C}">
                <a14:useLocalDpi xmlns:a14="http://schemas.microsoft.com/office/drawing/2010/main" val="0"/>
              </a:ext>
            </a:extLst>
          </a:blip>
          <a:srcRect l="74453" t="39534" r="7118" b="20847"/>
          <a:stretch/>
        </p:blipFill>
        <p:spPr>
          <a:xfrm>
            <a:off x="8248018" y="3181874"/>
            <a:ext cx="1784195" cy="1728440"/>
          </a:xfrm>
          <a:prstGeom prst="rect">
            <a:avLst/>
          </a:prstGeom>
        </p:spPr>
      </p:pic>
      <p:grpSp>
        <p:nvGrpSpPr>
          <p:cNvPr id="17" name="Group 16"/>
          <p:cNvGrpSpPr/>
          <p:nvPr/>
        </p:nvGrpSpPr>
        <p:grpSpPr>
          <a:xfrm>
            <a:off x="7988271" y="2984148"/>
            <a:ext cx="2621271" cy="1926166"/>
            <a:chOff x="8066859" y="3084967"/>
            <a:chExt cx="2621271" cy="1926166"/>
          </a:xfrm>
        </p:grpSpPr>
        <p:sp>
          <p:nvSpPr>
            <p:cNvPr id="18" name="Freeform 17"/>
            <p:cNvSpPr>
              <a:spLocks/>
            </p:cNvSpPr>
            <p:nvPr/>
          </p:nvSpPr>
          <p:spPr bwMode="auto">
            <a:xfrm>
              <a:off x="8066859" y="3084967"/>
              <a:ext cx="2621271" cy="1926166"/>
            </a:xfrm>
            <a:custGeom>
              <a:avLst/>
              <a:gdLst>
                <a:gd name="T0" fmla="*/ 274 w 326"/>
                <a:gd name="T1" fmla="*/ 34 h 180"/>
                <a:gd name="T2" fmla="*/ 209 w 326"/>
                <a:gd name="T3" fmla="*/ 11 h 180"/>
                <a:gd name="T4" fmla="*/ 63 w 326"/>
                <a:gd name="T5" fmla="*/ 43 h 180"/>
                <a:gd name="T6" fmla="*/ 18 w 326"/>
                <a:gd name="T7" fmla="*/ 101 h 180"/>
                <a:gd name="T8" fmla="*/ 39 w 326"/>
                <a:gd name="T9" fmla="*/ 145 h 180"/>
                <a:gd name="T10" fmla="*/ 97 w 326"/>
                <a:gd name="T11" fmla="*/ 158 h 180"/>
                <a:gd name="T12" fmla="*/ 246 w 326"/>
                <a:gd name="T13" fmla="*/ 144 h 180"/>
                <a:gd name="T14" fmla="*/ 294 w 326"/>
                <a:gd name="T15" fmla="*/ 118 h 180"/>
                <a:gd name="T16" fmla="*/ 291 w 326"/>
                <a:gd name="T17" fmla="*/ 71 h 180"/>
                <a:gd name="T18" fmla="*/ 227 w 326"/>
                <a:gd name="T19" fmla="*/ 48 h 180"/>
                <a:gd name="T20" fmla="*/ 208 w 326"/>
                <a:gd name="T21" fmla="*/ 42 h 180"/>
                <a:gd name="T22" fmla="*/ 202 w 326"/>
                <a:gd name="T23" fmla="*/ 32 h 180"/>
                <a:gd name="T24" fmla="*/ 213 w 326"/>
                <a:gd name="T25" fmla="*/ 26 h 180"/>
                <a:gd name="T26" fmla="*/ 283 w 326"/>
                <a:gd name="T27" fmla="*/ 50 h 180"/>
                <a:gd name="T28" fmla="*/ 311 w 326"/>
                <a:gd name="T29" fmla="*/ 71 h 180"/>
                <a:gd name="T30" fmla="*/ 317 w 326"/>
                <a:gd name="T31" fmla="*/ 115 h 180"/>
                <a:gd name="T32" fmla="*/ 276 w 326"/>
                <a:gd name="T33" fmla="*/ 152 h 180"/>
                <a:gd name="T34" fmla="*/ 194 w 326"/>
                <a:gd name="T35" fmla="*/ 174 h 180"/>
                <a:gd name="T36" fmla="*/ 54 w 326"/>
                <a:gd name="T37" fmla="*/ 165 h 180"/>
                <a:gd name="T38" fmla="*/ 29 w 326"/>
                <a:gd name="T39" fmla="*/ 154 h 180"/>
                <a:gd name="T40" fmla="*/ 5 w 326"/>
                <a:gd name="T41" fmla="*/ 100 h 180"/>
                <a:gd name="T42" fmla="*/ 49 w 326"/>
                <a:gd name="T43" fmla="*/ 38 h 180"/>
                <a:gd name="T44" fmla="*/ 149 w 326"/>
                <a:gd name="T45" fmla="*/ 4 h 180"/>
                <a:gd name="T46" fmla="*/ 242 w 326"/>
                <a:gd name="T47" fmla="*/ 10 h 180"/>
                <a:gd name="T48" fmla="*/ 274 w 326"/>
                <a:gd name="T49"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180">
                  <a:moveTo>
                    <a:pt x="274" y="34"/>
                  </a:moveTo>
                  <a:cubicBezTo>
                    <a:pt x="256" y="14"/>
                    <a:pt x="232" y="12"/>
                    <a:pt x="209" y="11"/>
                  </a:cubicBezTo>
                  <a:cubicBezTo>
                    <a:pt x="158" y="8"/>
                    <a:pt x="108" y="15"/>
                    <a:pt x="63" y="43"/>
                  </a:cubicBezTo>
                  <a:cubicBezTo>
                    <a:pt x="41" y="57"/>
                    <a:pt x="24" y="75"/>
                    <a:pt x="18" y="101"/>
                  </a:cubicBezTo>
                  <a:cubicBezTo>
                    <a:pt x="13" y="121"/>
                    <a:pt x="19" y="138"/>
                    <a:pt x="39" y="145"/>
                  </a:cubicBezTo>
                  <a:cubicBezTo>
                    <a:pt x="57" y="151"/>
                    <a:pt x="77" y="155"/>
                    <a:pt x="97" y="158"/>
                  </a:cubicBezTo>
                  <a:cubicBezTo>
                    <a:pt x="147" y="164"/>
                    <a:pt x="197" y="160"/>
                    <a:pt x="246" y="144"/>
                  </a:cubicBezTo>
                  <a:cubicBezTo>
                    <a:pt x="263" y="138"/>
                    <a:pt x="280" y="131"/>
                    <a:pt x="294" y="118"/>
                  </a:cubicBezTo>
                  <a:cubicBezTo>
                    <a:pt x="314" y="101"/>
                    <a:pt x="313" y="86"/>
                    <a:pt x="291" y="71"/>
                  </a:cubicBezTo>
                  <a:cubicBezTo>
                    <a:pt x="272" y="58"/>
                    <a:pt x="249" y="53"/>
                    <a:pt x="227" y="48"/>
                  </a:cubicBezTo>
                  <a:cubicBezTo>
                    <a:pt x="220" y="46"/>
                    <a:pt x="214" y="44"/>
                    <a:pt x="208" y="42"/>
                  </a:cubicBezTo>
                  <a:cubicBezTo>
                    <a:pt x="203" y="41"/>
                    <a:pt x="200" y="37"/>
                    <a:pt x="202" y="32"/>
                  </a:cubicBezTo>
                  <a:cubicBezTo>
                    <a:pt x="203" y="27"/>
                    <a:pt x="207" y="24"/>
                    <a:pt x="213" y="26"/>
                  </a:cubicBezTo>
                  <a:cubicBezTo>
                    <a:pt x="236" y="34"/>
                    <a:pt x="260" y="41"/>
                    <a:pt x="283" y="50"/>
                  </a:cubicBezTo>
                  <a:cubicBezTo>
                    <a:pt x="293" y="55"/>
                    <a:pt x="303" y="63"/>
                    <a:pt x="311" y="71"/>
                  </a:cubicBezTo>
                  <a:cubicBezTo>
                    <a:pt x="324" y="84"/>
                    <a:pt x="326" y="99"/>
                    <a:pt x="317" y="115"/>
                  </a:cubicBezTo>
                  <a:cubicBezTo>
                    <a:pt x="308" y="132"/>
                    <a:pt x="293" y="143"/>
                    <a:pt x="276" y="152"/>
                  </a:cubicBezTo>
                  <a:cubicBezTo>
                    <a:pt x="251" y="165"/>
                    <a:pt x="223" y="171"/>
                    <a:pt x="194" y="174"/>
                  </a:cubicBezTo>
                  <a:cubicBezTo>
                    <a:pt x="147" y="180"/>
                    <a:pt x="100" y="176"/>
                    <a:pt x="54" y="165"/>
                  </a:cubicBezTo>
                  <a:cubicBezTo>
                    <a:pt x="45" y="162"/>
                    <a:pt x="37" y="159"/>
                    <a:pt x="29" y="154"/>
                  </a:cubicBezTo>
                  <a:cubicBezTo>
                    <a:pt x="8" y="143"/>
                    <a:pt x="0" y="122"/>
                    <a:pt x="5" y="100"/>
                  </a:cubicBezTo>
                  <a:cubicBezTo>
                    <a:pt x="11" y="73"/>
                    <a:pt x="27" y="53"/>
                    <a:pt x="49" y="38"/>
                  </a:cubicBezTo>
                  <a:cubicBezTo>
                    <a:pt x="79" y="18"/>
                    <a:pt x="113" y="8"/>
                    <a:pt x="149" y="4"/>
                  </a:cubicBezTo>
                  <a:cubicBezTo>
                    <a:pt x="180" y="0"/>
                    <a:pt x="212" y="2"/>
                    <a:pt x="242" y="10"/>
                  </a:cubicBezTo>
                  <a:cubicBezTo>
                    <a:pt x="260" y="15"/>
                    <a:pt x="269" y="22"/>
                    <a:pt x="274" y="34"/>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sp>
          <p:nvSpPr>
            <p:cNvPr id="19" name="Freeform 18" descr="ChevronRight Icon"/>
            <p:cNvSpPr>
              <a:spLocks/>
            </p:cNvSpPr>
            <p:nvPr/>
          </p:nvSpPr>
          <p:spPr bwMode="auto">
            <a:xfrm rot="12261996">
              <a:off x="9380267" y="3190129"/>
              <a:ext cx="690986" cy="543584"/>
            </a:xfrm>
            <a:custGeom>
              <a:avLst/>
              <a:gdLst>
                <a:gd name="T0" fmla="*/ 42 w 156"/>
                <a:gd name="T1" fmla="*/ 238 h 241"/>
                <a:gd name="T2" fmla="*/ 28 w 156"/>
                <a:gd name="T3" fmla="*/ 238 h 241"/>
                <a:gd name="T4" fmla="*/ 4 w 156"/>
                <a:gd name="T5" fmla="*/ 213 h 241"/>
                <a:gd name="T6" fmla="*/ 4 w 156"/>
                <a:gd name="T7" fmla="*/ 200 h 241"/>
                <a:gd name="T8" fmla="*/ 83 w 156"/>
                <a:gd name="T9" fmla="*/ 120 h 241"/>
                <a:gd name="T10" fmla="*/ 4 w 156"/>
                <a:gd name="T11" fmla="*/ 41 h 241"/>
                <a:gd name="T12" fmla="*/ 4 w 156"/>
                <a:gd name="T13" fmla="*/ 28 h 241"/>
                <a:gd name="T14" fmla="*/ 28 w 156"/>
                <a:gd name="T15" fmla="*/ 3 h 241"/>
                <a:gd name="T16" fmla="*/ 42 w 156"/>
                <a:gd name="T17" fmla="*/ 3 h 241"/>
                <a:gd name="T18" fmla="*/ 152 w 156"/>
                <a:gd name="T19" fmla="*/ 114 h 241"/>
                <a:gd name="T20" fmla="*/ 152 w 156"/>
                <a:gd name="T21" fmla="*/ 127 h 241"/>
                <a:gd name="T22" fmla="*/ 42 w 156"/>
                <a:gd name="T23" fmla="*/ 23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241">
                  <a:moveTo>
                    <a:pt x="42" y="238"/>
                  </a:moveTo>
                  <a:cubicBezTo>
                    <a:pt x="38" y="241"/>
                    <a:pt x="32" y="241"/>
                    <a:pt x="28" y="238"/>
                  </a:cubicBezTo>
                  <a:cubicBezTo>
                    <a:pt x="4" y="213"/>
                    <a:pt x="4" y="213"/>
                    <a:pt x="4" y="213"/>
                  </a:cubicBezTo>
                  <a:cubicBezTo>
                    <a:pt x="0" y="209"/>
                    <a:pt x="0" y="203"/>
                    <a:pt x="4" y="200"/>
                  </a:cubicBezTo>
                  <a:cubicBezTo>
                    <a:pt x="83" y="120"/>
                    <a:pt x="83" y="120"/>
                    <a:pt x="83" y="120"/>
                  </a:cubicBezTo>
                  <a:cubicBezTo>
                    <a:pt x="4" y="41"/>
                    <a:pt x="4" y="41"/>
                    <a:pt x="4" y="41"/>
                  </a:cubicBezTo>
                  <a:cubicBezTo>
                    <a:pt x="0" y="38"/>
                    <a:pt x="0" y="32"/>
                    <a:pt x="4" y="28"/>
                  </a:cubicBezTo>
                  <a:cubicBezTo>
                    <a:pt x="28" y="3"/>
                    <a:pt x="28" y="3"/>
                    <a:pt x="28" y="3"/>
                  </a:cubicBezTo>
                  <a:cubicBezTo>
                    <a:pt x="32" y="0"/>
                    <a:pt x="38" y="0"/>
                    <a:pt x="42" y="3"/>
                  </a:cubicBezTo>
                  <a:cubicBezTo>
                    <a:pt x="152" y="114"/>
                    <a:pt x="152" y="114"/>
                    <a:pt x="152" y="114"/>
                  </a:cubicBezTo>
                  <a:cubicBezTo>
                    <a:pt x="156" y="118"/>
                    <a:pt x="156" y="124"/>
                    <a:pt x="152" y="127"/>
                  </a:cubicBezTo>
                  <a:lnTo>
                    <a:pt x="42" y="238"/>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solidFill>
                  <a:srgbClr val="000000"/>
                </a:solidFill>
              </a:endParaRPr>
            </a:p>
          </p:txBody>
        </p:sp>
      </p:grpSp>
    </p:spTree>
    <p:extLst>
      <p:ext uri="{BB962C8B-B14F-4D97-AF65-F5344CB8AC3E}">
        <p14:creationId xmlns:p14="http://schemas.microsoft.com/office/powerpoint/2010/main" val="360017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579311|-10846711|-14797230|-8244963|-11249614|PSPC&quot;,&quot;Id&quot;:&quot;6143661336393527e8cb1903&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NUM" val="12"/>
</p:tagLst>
</file>

<file path=ppt/tags/tag101.xml><?xml version="1.0" encoding="utf-8"?>
<p:tagLst xmlns:a="http://schemas.openxmlformats.org/drawingml/2006/main" xmlns:r="http://schemas.openxmlformats.org/officeDocument/2006/relationships" xmlns:p="http://schemas.openxmlformats.org/presentationml/2006/main">
  <p:tag name="NUM" val="11"/>
</p:tagLst>
</file>

<file path=ppt/tags/tag102.xml><?xml version="1.0" encoding="utf-8"?>
<p:tagLst xmlns:a="http://schemas.openxmlformats.org/drawingml/2006/main" xmlns:r="http://schemas.openxmlformats.org/officeDocument/2006/relationships" xmlns:p="http://schemas.openxmlformats.org/presentationml/2006/main">
  <p:tag name="NUM" val="10"/>
</p:tagLst>
</file>

<file path=ppt/tags/tag103.xml><?xml version="1.0" encoding="utf-8"?>
<p:tagLst xmlns:a="http://schemas.openxmlformats.org/drawingml/2006/main" xmlns:r="http://schemas.openxmlformats.org/officeDocument/2006/relationships" xmlns:p="http://schemas.openxmlformats.org/presentationml/2006/main">
  <p:tag name="NUM" val="6"/>
</p:tagLst>
</file>

<file path=ppt/tags/tag104.xml><?xml version="1.0" encoding="utf-8"?>
<p:tagLst xmlns:a="http://schemas.openxmlformats.org/drawingml/2006/main" xmlns:r="http://schemas.openxmlformats.org/officeDocument/2006/relationships" xmlns:p="http://schemas.openxmlformats.org/presentationml/2006/main">
  <p:tag name="NUM" val="7"/>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8"/>
</p:tagLst>
</file>

<file path=ppt/tags/tag109.xml><?xml version="1.0" encoding="utf-8"?>
<p:tagLst xmlns:a="http://schemas.openxmlformats.org/drawingml/2006/main" xmlns:r="http://schemas.openxmlformats.org/officeDocument/2006/relationships" xmlns:p="http://schemas.openxmlformats.org/presentationml/2006/main">
  <p:tag name="NUM" val="8"/>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4"/>
</p:tagLst>
</file>

<file path=ppt/tags/tag115.xml><?xml version="1.0" encoding="utf-8"?>
<p:tagLst xmlns:a="http://schemas.openxmlformats.org/drawingml/2006/main" xmlns:r="http://schemas.openxmlformats.org/officeDocument/2006/relationships" xmlns:p="http://schemas.openxmlformats.org/presentationml/2006/main">
  <p:tag name="NUM" val="5"/>
</p:tagLst>
</file>

<file path=ppt/tags/tag116.xml><?xml version="1.0" encoding="utf-8"?>
<p:tagLst xmlns:a="http://schemas.openxmlformats.org/drawingml/2006/main" xmlns:r="http://schemas.openxmlformats.org/officeDocument/2006/relationships" xmlns:p="http://schemas.openxmlformats.org/presentationml/2006/main">
  <p:tag name="NUM" val="6"/>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5"/>
</p:tagLst>
</file>

<file path=ppt/tags/tag122.xml><?xml version="1.0" encoding="utf-8"?>
<p:tagLst xmlns:a="http://schemas.openxmlformats.org/drawingml/2006/main" xmlns:r="http://schemas.openxmlformats.org/officeDocument/2006/relationships" xmlns:p="http://schemas.openxmlformats.org/presentationml/2006/main">
  <p:tag name="NUM" val="7"/>
</p:tagLst>
</file>

<file path=ppt/tags/tag123.xml><?xml version="1.0" encoding="utf-8"?>
<p:tagLst xmlns:a="http://schemas.openxmlformats.org/drawingml/2006/main" xmlns:r="http://schemas.openxmlformats.org/officeDocument/2006/relationships" xmlns:p="http://schemas.openxmlformats.org/presentationml/2006/main">
  <p:tag name="NUM" val="7"/>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2.xml><?xml version="1.0" encoding="utf-8"?>
<p:tagLst xmlns:a="http://schemas.openxmlformats.org/drawingml/2006/main" xmlns:r="http://schemas.openxmlformats.org/officeDocument/2006/relationships" xmlns:p="http://schemas.openxmlformats.org/presentationml/2006/main">
  <p:tag name="NUM" val="6"/>
</p:tagLst>
</file>

<file path=ppt/tags/tag133.xml><?xml version="1.0" encoding="utf-8"?>
<p:tagLst xmlns:a="http://schemas.openxmlformats.org/drawingml/2006/main" xmlns:r="http://schemas.openxmlformats.org/officeDocument/2006/relationships" xmlns:p="http://schemas.openxmlformats.org/presentationml/2006/main">
  <p:tag name="NUM" val="7"/>
</p:tagLst>
</file>

<file path=ppt/tags/tag134.xml><?xml version="1.0" encoding="utf-8"?>
<p:tagLst xmlns:a="http://schemas.openxmlformats.org/drawingml/2006/main" xmlns:r="http://schemas.openxmlformats.org/officeDocument/2006/relationships" xmlns:p="http://schemas.openxmlformats.org/presentationml/2006/main">
  <p:tag name="NUM" val="8"/>
</p:tagLst>
</file>

<file path=ppt/tags/tag135.xml><?xml version="1.0" encoding="utf-8"?>
<p:tagLst xmlns:a="http://schemas.openxmlformats.org/drawingml/2006/main" xmlns:r="http://schemas.openxmlformats.org/officeDocument/2006/relationships" xmlns:p="http://schemas.openxmlformats.org/presentationml/2006/main">
  <p:tag name="NUM" val="9"/>
</p:tagLst>
</file>

<file path=ppt/tags/tag136.xml><?xml version="1.0" encoding="utf-8"?>
<p:tagLst xmlns:a="http://schemas.openxmlformats.org/drawingml/2006/main" xmlns:r="http://schemas.openxmlformats.org/officeDocument/2006/relationships" xmlns:p="http://schemas.openxmlformats.org/presentationml/2006/main">
  <p:tag name="NUM" val="10"/>
</p:tagLst>
</file>

<file path=ppt/tags/tag137.xml><?xml version="1.0" encoding="utf-8"?>
<p:tagLst xmlns:a="http://schemas.openxmlformats.org/drawingml/2006/main" xmlns:r="http://schemas.openxmlformats.org/officeDocument/2006/relationships" xmlns:p="http://schemas.openxmlformats.org/presentationml/2006/main">
  <p:tag name="NUM" val="11"/>
</p:tagLst>
</file>

<file path=ppt/tags/tag138.xml><?xml version="1.0" encoding="utf-8"?>
<p:tagLst xmlns:a="http://schemas.openxmlformats.org/drawingml/2006/main" xmlns:r="http://schemas.openxmlformats.org/officeDocument/2006/relationships" xmlns:p="http://schemas.openxmlformats.org/presentationml/2006/main">
  <p:tag name="NUM" val="12"/>
</p:tagLst>
</file>

<file path=ppt/tags/tag139.xml><?xml version="1.0" encoding="utf-8"?>
<p:tagLst xmlns:a="http://schemas.openxmlformats.org/drawingml/2006/main" xmlns:r="http://schemas.openxmlformats.org/officeDocument/2006/relationships" xmlns:p="http://schemas.openxmlformats.org/presentationml/2006/main">
  <p:tag name="NUM" val="13"/>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NUM" val="14"/>
</p:tagLst>
</file>

<file path=ppt/tags/tag141.xml><?xml version="1.0" encoding="utf-8"?>
<p:tagLst xmlns:a="http://schemas.openxmlformats.org/drawingml/2006/main" xmlns:r="http://schemas.openxmlformats.org/officeDocument/2006/relationships" xmlns:p="http://schemas.openxmlformats.org/presentationml/2006/main">
  <p:tag name="NUM" val="15"/>
</p:tagLst>
</file>

<file path=ppt/tags/tag142.xml><?xml version="1.0" encoding="utf-8"?>
<p:tagLst xmlns:a="http://schemas.openxmlformats.org/drawingml/2006/main" xmlns:r="http://schemas.openxmlformats.org/officeDocument/2006/relationships" xmlns:p="http://schemas.openxmlformats.org/presentationml/2006/main">
  <p:tag name="NUM" val="16"/>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4"/>
</p:tagLst>
</file>

<file path=ppt/tags/tag147.xml><?xml version="1.0" encoding="utf-8"?>
<p:tagLst xmlns:a="http://schemas.openxmlformats.org/drawingml/2006/main" xmlns:r="http://schemas.openxmlformats.org/officeDocument/2006/relationships" xmlns:p="http://schemas.openxmlformats.org/presentationml/2006/main">
  <p:tag name="NUM" val="5"/>
</p:tagLst>
</file>

<file path=ppt/tags/tag148.xml><?xml version="1.0" encoding="utf-8"?>
<p:tagLst xmlns:a="http://schemas.openxmlformats.org/drawingml/2006/main" xmlns:r="http://schemas.openxmlformats.org/officeDocument/2006/relationships" xmlns:p="http://schemas.openxmlformats.org/presentationml/2006/main">
  <p:tag name="NUM" val="6"/>
</p:tagLst>
</file>

<file path=ppt/tags/tag149.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NUM" val="8"/>
</p:tagLst>
</file>

<file path=ppt/tags/tag151.xml><?xml version="1.0" encoding="utf-8"?>
<p:tagLst xmlns:a="http://schemas.openxmlformats.org/drawingml/2006/main" xmlns:r="http://schemas.openxmlformats.org/officeDocument/2006/relationships" xmlns:p="http://schemas.openxmlformats.org/presentationml/2006/main">
  <p:tag name="NUM" val="9"/>
</p:tagLst>
</file>

<file path=ppt/tags/tag152.xml><?xml version="1.0" encoding="utf-8"?>
<p:tagLst xmlns:a="http://schemas.openxmlformats.org/drawingml/2006/main" xmlns:r="http://schemas.openxmlformats.org/officeDocument/2006/relationships" xmlns:p="http://schemas.openxmlformats.org/presentationml/2006/main">
  <p:tag name="NUM" val="10"/>
</p:tagLst>
</file>

<file path=ppt/tags/tag153.xml><?xml version="1.0" encoding="utf-8"?>
<p:tagLst xmlns:a="http://schemas.openxmlformats.org/drawingml/2006/main" xmlns:r="http://schemas.openxmlformats.org/officeDocument/2006/relationships" xmlns:p="http://schemas.openxmlformats.org/presentationml/2006/main">
  <p:tag name="NUM" val="11"/>
</p:tagLst>
</file>

<file path=ppt/tags/tag154.xml><?xml version="1.0" encoding="utf-8"?>
<p:tagLst xmlns:a="http://schemas.openxmlformats.org/drawingml/2006/main" xmlns:r="http://schemas.openxmlformats.org/officeDocument/2006/relationships" xmlns:p="http://schemas.openxmlformats.org/presentationml/2006/main">
  <p:tag name="NUM" val="12"/>
</p:tagLst>
</file>

<file path=ppt/tags/tag155.xml><?xml version="1.0" encoding="utf-8"?>
<p:tagLst xmlns:a="http://schemas.openxmlformats.org/drawingml/2006/main" xmlns:r="http://schemas.openxmlformats.org/officeDocument/2006/relationships" xmlns:p="http://schemas.openxmlformats.org/presentationml/2006/main">
  <p:tag name="NUM" val="13"/>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NUM" val="9"/>
</p:tagLst>
</file>

<file path=ppt/tags/tag91.xml><?xml version="1.0" encoding="utf-8"?>
<p:tagLst xmlns:a="http://schemas.openxmlformats.org/drawingml/2006/main" xmlns:r="http://schemas.openxmlformats.org/officeDocument/2006/relationships" xmlns:p="http://schemas.openxmlformats.org/presentationml/2006/main">
  <p:tag name="NUM" val="10"/>
</p:tagLst>
</file>

<file path=ppt/tags/tag92.xml><?xml version="1.0" encoding="utf-8"?>
<p:tagLst xmlns:a="http://schemas.openxmlformats.org/drawingml/2006/main" xmlns:r="http://schemas.openxmlformats.org/officeDocument/2006/relationships" xmlns:p="http://schemas.openxmlformats.org/presentationml/2006/main">
  <p:tag name="NUM" val="11"/>
</p:tagLst>
</file>

<file path=ppt/tags/tag93.xml><?xml version="1.0" encoding="utf-8"?>
<p:tagLst xmlns:a="http://schemas.openxmlformats.org/drawingml/2006/main" xmlns:r="http://schemas.openxmlformats.org/officeDocument/2006/relationships" xmlns:p="http://schemas.openxmlformats.org/presentationml/2006/main">
  <p:tag name="NUM" val="12"/>
</p:tagLst>
</file>

<file path=ppt/tags/tag94.xml><?xml version="1.0" encoding="utf-8"?>
<p:tagLst xmlns:a="http://schemas.openxmlformats.org/drawingml/2006/main" xmlns:r="http://schemas.openxmlformats.org/officeDocument/2006/relationships" xmlns:p="http://schemas.openxmlformats.org/presentationml/2006/main">
  <p:tag name="NUM" val="13"/>
</p:tagLst>
</file>

<file path=ppt/tags/tag95.xml><?xml version="1.0" encoding="utf-8"?>
<p:tagLst xmlns:a="http://schemas.openxmlformats.org/drawingml/2006/main" xmlns:r="http://schemas.openxmlformats.org/officeDocument/2006/relationships" xmlns:p="http://schemas.openxmlformats.org/presentationml/2006/main">
  <p:tag name="NUM" val="14"/>
</p:tagLst>
</file>

<file path=ppt/tags/tag96.xml><?xml version="1.0" encoding="utf-8"?>
<p:tagLst xmlns:a="http://schemas.openxmlformats.org/drawingml/2006/main" xmlns:r="http://schemas.openxmlformats.org/officeDocument/2006/relationships" xmlns:p="http://schemas.openxmlformats.org/presentationml/2006/main">
  <p:tag name="NUM" val="15"/>
</p:tagLst>
</file>

<file path=ppt/tags/tag97.xml><?xml version="1.0" encoding="utf-8"?>
<p:tagLst xmlns:a="http://schemas.openxmlformats.org/drawingml/2006/main" xmlns:r="http://schemas.openxmlformats.org/officeDocument/2006/relationships" xmlns:p="http://schemas.openxmlformats.org/presentationml/2006/main">
  <p:tag name="NUM" val="6"/>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1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19332</TotalTime>
  <Words>13112</Words>
  <Application>Microsoft Office PowerPoint</Application>
  <PresentationFormat>Widescreen</PresentationFormat>
  <Paragraphs>947</Paragraphs>
  <Slides>59</Slides>
  <Notes>58</Notes>
  <HiddenSlides>1</HiddenSlides>
  <MMClips>0</MMClips>
  <ScaleCrop>false</ScaleCrop>
  <HeadingPairs>
    <vt:vector size="8" baseType="variant">
      <vt:variant>
        <vt:lpstr>Fonts Used</vt:lpstr>
      </vt:variant>
      <vt:variant>
        <vt:i4>15</vt:i4>
      </vt:variant>
      <vt:variant>
        <vt:lpstr>Theme</vt:lpstr>
      </vt:variant>
      <vt:variant>
        <vt:i4>11</vt:i4>
      </vt:variant>
      <vt:variant>
        <vt:lpstr>Embedded OLE Servers</vt:lpstr>
      </vt:variant>
      <vt:variant>
        <vt:i4>1</vt:i4>
      </vt:variant>
      <vt:variant>
        <vt:lpstr>Slide Titles</vt:lpstr>
      </vt:variant>
      <vt:variant>
        <vt:i4>59</vt:i4>
      </vt:variant>
    </vt:vector>
  </HeadingPairs>
  <TitlesOfParts>
    <vt:vector size="86" baseType="lpstr">
      <vt:lpstr>Arial</vt:lpstr>
      <vt:lpstr>Arial Rounded MT Bold</vt:lpstr>
      <vt:lpstr>Calibri</vt:lpstr>
      <vt:lpstr>Calibri Light</vt:lpstr>
      <vt:lpstr>Frutiger LT Pro 45 Light</vt:lpstr>
      <vt:lpstr>Frutiger LT Pro 65 Bold</vt:lpstr>
      <vt:lpstr>Georgia</vt:lpstr>
      <vt:lpstr>inherit</vt:lpstr>
      <vt:lpstr>Roboto</vt:lpstr>
      <vt:lpstr>Segoe UI</vt:lpstr>
      <vt:lpstr>Segoe UI Semilight</vt:lpstr>
      <vt:lpstr>Symbol</vt:lpstr>
      <vt:lpstr>Times New Roman</vt:lpstr>
      <vt:lpstr>Tw Cen MT</vt:lpstr>
      <vt:lpstr>Wingdings</vt:lpstr>
      <vt:lpstr>1_Office Theme</vt:lpstr>
      <vt:lpstr>3_Office Theme</vt:lpstr>
      <vt:lpstr>2_Office Theme</vt:lpstr>
      <vt:lpstr>4_Office Theme</vt:lpstr>
      <vt:lpstr>Office Theme</vt:lpstr>
      <vt:lpstr>5_Office Theme</vt:lpstr>
      <vt:lpstr>6_Office Theme</vt:lpstr>
      <vt:lpstr>7_Office Theme</vt:lpstr>
      <vt:lpstr>8_Office Theme</vt:lpstr>
      <vt:lpstr>9_Office Theme</vt:lpstr>
      <vt:lpstr>10_Office Theme</vt:lpstr>
      <vt:lpstr>think-cell Slide</vt:lpstr>
      <vt:lpstr>Bienvenue dans le Milieu de travail GC</vt:lpstr>
      <vt:lpstr>Aperçu</vt:lpstr>
      <vt:lpstr>Comment utiliser le présent modèle</vt:lpstr>
      <vt:lpstr>Règles de conduite </vt:lpstr>
      <vt:lpstr>Vision du Milieu de travail GC  </vt:lpstr>
      <vt:lpstr>PowerPoint Presentation</vt:lpstr>
      <vt:lpstr>Le paysage se transforme.</vt:lpstr>
      <vt:lpstr>Milieu de travail GC et Au-delà de 2020 : une seule et même direction</vt:lpstr>
      <vt:lpstr>Une vision pour le milieu de travail du gouvernement du Canada</vt:lpstr>
      <vt:lpstr>PowerPoint Presentation</vt:lpstr>
      <vt:lpstr>Comprendre le Milieu de travail GC : Flexibilité</vt:lpstr>
      <vt:lpstr>Pourquoi le concept de milieu de travail axé sur l'activité (MTAA)?</vt:lpstr>
      <vt:lpstr>PowerPoint Presentation</vt:lpstr>
      <vt:lpstr>Introduction à la feuille de route de modernisation du Milieu de travail GC  </vt:lpstr>
      <vt:lpstr>Feuille de route de modernisation du Milieu de travail GC</vt:lpstr>
      <vt:lpstr>Supporter les clients</vt:lpstr>
      <vt:lpstr>Principes clés de la conception MilieudetravailGC </vt:lpstr>
      <vt:lpstr>Comment un Milieu de travail GC est-il conçu? 5 principes de conception clés</vt:lpstr>
      <vt:lpstr>L’avenir se décide dès maintenant</vt:lpstr>
      <vt:lpstr>Comment pouvons-nous offrir notre soutien?</vt:lpstr>
      <vt:lpstr>Équipe de Transformation et Habilitation– R&amp;R</vt:lpstr>
      <vt:lpstr>Nos outils et plateformes</vt:lpstr>
      <vt:lpstr>Où se situe notre équipe sur la feuille de route? </vt:lpstr>
      <vt:lpstr>Tours guidés et sensibilisation du Milieu de travail GC </vt:lpstr>
      <vt:lpstr>Présentation générique du Milieu de travail GC</vt:lpstr>
      <vt:lpstr>Outil «Engagement des dirigeants»  </vt:lpstr>
      <vt:lpstr>Outil «Élaborer une vision convaincante»</vt:lpstr>
      <vt:lpstr>Guide de la transformation du Milieu de travail GC</vt:lpstr>
      <vt:lpstr>Application d'évaluation et de planification des espaces immobiliers</vt:lpstr>
      <vt:lpstr>Premières étapes de la planification d’un programme de modernisation</vt:lpstr>
      <vt:lpstr>Participer!</vt:lpstr>
      <vt:lpstr>L’importance d’établir les fondements</vt:lpstr>
      <vt:lpstr>Établir les fondements... Mobiliser les dirigeants</vt:lpstr>
      <vt:lpstr>Établir les fondements... Définir une vision</vt:lpstr>
      <vt:lpstr>Établir les fondements... Créer l’équipe de projet intégrée</vt:lpstr>
      <vt:lpstr>Établir les fondements... Mettre en place la gouvernance et les groupes de travail</vt:lpstr>
      <vt:lpstr>Annexe A: La gestion du changement</vt:lpstr>
      <vt:lpstr>Qu’est-ce que la gestion du changement?</vt:lpstr>
      <vt:lpstr>Qu’est-ce que la gestion du changement?</vt:lpstr>
      <vt:lpstr>Qu’est-ce que la gestion du changement?</vt:lpstr>
      <vt:lpstr>Trouver des ressources en gestion du changement</vt:lpstr>
      <vt:lpstr>Centre d’expertise national de la gestion du changement en milieu de travail de SPAC</vt:lpstr>
      <vt:lpstr>Principaux facteurs de réussite du changement en milieu de travail</vt:lpstr>
      <vt:lpstr>Annexe B Principes de conception clés</vt:lpstr>
      <vt:lpstr>Comment un Milieu de travail GC est-il conçu? 5 principes de conception clés</vt:lpstr>
      <vt:lpstr>       Conception centrée sur l’utilisateur</vt:lpstr>
      <vt:lpstr>       Promouvoir l’égalité d’accès</vt:lpstr>
      <vt:lpstr>       Concevoir pour les activités</vt:lpstr>
      <vt:lpstr>       Concevoir pour les activités (suite)</vt:lpstr>
      <vt:lpstr>       Diviser par fonction</vt:lpstr>
      <vt:lpstr>       Diviser par fonction (suite)</vt:lpstr>
      <vt:lpstr>       Diviser par fonction (suite)</vt:lpstr>
      <vt:lpstr>       Diviser par fonction (suite)</vt:lpstr>
      <vt:lpstr>       Planifiez pour de la flexibilité</vt:lpstr>
      <vt:lpstr>Concevoir pour l'accessibilité et l'inclusion</vt:lpstr>
      <vt:lpstr>Points de travail</vt:lpstr>
      <vt:lpstr>Profils d’activité</vt:lpstr>
      <vt:lpstr>Profils d’activité – Exemples de distributions de points de travail </vt:lpstr>
      <vt:lpstr>Questions?  Merci</vt:lpstr>
    </vt:vector>
  </TitlesOfParts>
  <Company>Government of Canada\Gouvernement du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Bienvenue dans l Milieu de travail</dc:title>
  <dc:creator>Isabelle Filion</dc:creator>
  <cp:lastModifiedBy>Melanie Martel</cp:lastModifiedBy>
  <cp:revision>102</cp:revision>
  <dcterms:created xsi:type="dcterms:W3CDTF">2020-11-25T20:24:38Z</dcterms:created>
  <dcterms:modified xsi:type="dcterms:W3CDTF">2021-09-16T15:43:17Z</dcterms:modified>
</cp:coreProperties>
</file>