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0"/>
  </p:notesMasterIdLst>
  <p:handoutMasterIdLst>
    <p:handoutMasterId r:id="rId21"/>
  </p:handoutMasterIdLst>
  <p:sldIdLst>
    <p:sldId id="535" r:id="rId3"/>
    <p:sldId id="528" r:id="rId4"/>
    <p:sldId id="259" r:id="rId5"/>
    <p:sldId id="536" r:id="rId6"/>
    <p:sldId id="257" r:id="rId7"/>
    <p:sldId id="319" r:id="rId8"/>
    <p:sldId id="520" r:id="rId9"/>
    <p:sldId id="531" r:id="rId10"/>
    <p:sldId id="525" r:id="rId11"/>
    <p:sldId id="532" r:id="rId12"/>
    <p:sldId id="534" r:id="rId13"/>
    <p:sldId id="533" r:id="rId14"/>
    <p:sldId id="361" r:id="rId15"/>
    <p:sldId id="526" r:id="rId16"/>
    <p:sldId id="340" r:id="rId17"/>
    <p:sldId id="330" r:id="rId18"/>
    <p:sldId id="343" r:id="rId19"/>
  </p:sldIdLst>
  <p:sldSz cx="9144000" cy="6858000" type="screen4x3"/>
  <p:notesSz cx="7023100" cy="93091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69326" autoAdjust="0"/>
  </p:normalViewPr>
  <p:slideViewPr>
    <p:cSldViewPr snapToObjects="1" showGuides="1">
      <p:cViewPr varScale="1">
        <p:scale>
          <a:sx n="109" d="100"/>
          <a:sy n="109" d="100"/>
        </p:scale>
        <p:origin x="3114" y="102"/>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gcdocs.intra.pri/aanc-inacdav/nodes/13801966/MCL%20Results%202021%20-%20Nov%2019%20-%20Final%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80079999999998"/>
          <c:y val="6.2499359999999997E-2"/>
          <c:w val="0.47791367800000001"/>
          <c:h val="0.86630940000000001"/>
        </c:manualLayout>
      </c:layout>
      <c:pieChart>
        <c:varyColors val="1"/>
        <c:ser>
          <c:idx val="2"/>
          <c:order val="0"/>
          <c:dPt>
            <c:idx val="0"/>
            <c:bubble3D val="0"/>
            <c:spPr>
              <a:solidFill>
                <a:schemeClr val="accent1"/>
              </a:solidFill>
              <a:ln>
                <a:noFill/>
              </a:ln>
              <a:effectLst/>
            </c:spPr>
            <c:extLst>
              <c:ext xmlns:c16="http://schemas.microsoft.com/office/drawing/2014/chart" uri="{C3380CC4-5D6E-409C-BE32-E72D297353CC}">
                <c16:uniqueId val="{00000001-5315-4E73-997E-5025BF3ABF42}"/>
              </c:ext>
            </c:extLst>
          </c:dPt>
          <c:dPt>
            <c:idx val="1"/>
            <c:bubble3D val="0"/>
            <c:spPr>
              <a:solidFill>
                <a:schemeClr val="accent3"/>
              </a:solidFill>
              <a:ln>
                <a:noFill/>
              </a:ln>
              <a:effectLst/>
            </c:spPr>
            <c:extLst>
              <c:ext xmlns:c16="http://schemas.microsoft.com/office/drawing/2014/chart" uri="{C3380CC4-5D6E-409C-BE32-E72D297353CC}">
                <c16:uniqueId val="{00000003-5315-4E73-997E-5025BF3ABF42}"/>
              </c:ext>
            </c:extLst>
          </c:dPt>
          <c:dPt>
            <c:idx val="2"/>
            <c:bubble3D val="0"/>
            <c:spPr>
              <a:solidFill>
                <a:schemeClr val="accent5"/>
              </a:solidFill>
              <a:ln>
                <a:noFill/>
              </a:ln>
              <a:effectLst/>
            </c:spPr>
            <c:extLst>
              <c:ext xmlns:c16="http://schemas.microsoft.com/office/drawing/2014/chart" uri="{C3380CC4-5D6E-409C-BE32-E72D297353CC}">
                <c16:uniqueId val="{00000005-5315-4E73-997E-5025BF3ABF42}"/>
              </c:ext>
            </c:extLst>
          </c:dPt>
          <c:cat>
            <c:strRef>
              <c:f>Analysis!$P$6:$P$8</c:f>
              <c:strCache>
                <c:ptCount val="3"/>
                <c:pt idx="0">
                  <c:v>ISC</c:v>
                </c:pt>
                <c:pt idx="1">
                  <c:v>CIRNAC</c:v>
                </c:pt>
                <c:pt idx="2">
                  <c:v>Other</c:v>
                </c:pt>
              </c:strCache>
            </c:strRef>
          </c:cat>
          <c:val>
            <c:numRef>
              <c:f>Analysis!$Q$6:$Q$8</c:f>
              <c:numCache>
                <c:formatCode>General</c:formatCode>
                <c:ptCount val="3"/>
                <c:pt idx="0">
                  <c:v>62</c:v>
                </c:pt>
                <c:pt idx="1">
                  <c:v>7</c:v>
                </c:pt>
                <c:pt idx="2">
                  <c:v>30</c:v>
                </c:pt>
              </c:numCache>
            </c:numRef>
          </c:val>
          <c:extLst>
            <c:ext xmlns:c16="http://schemas.microsoft.com/office/drawing/2014/chart" uri="{C3380CC4-5D6E-409C-BE32-E72D297353CC}">
              <c16:uniqueId val="{00000000-8803-43DA-ACB6-C7BFDE2C4CD5}"/>
            </c:ext>
          </c:extLst>
        </c:ser>
        <c:ser>
          <c:idx val="3"/>
          <c:order val="1"/>
          <c:dPt>
            <c:idx val="0"/>
            <c:bubble3D val="0"/>
            <c:spPr>
              <a:solidFill>
                <a:schemeClr val="accent1"/>
              </a:solidFill>
              <a:ln>
                <a:noFill/>
              </a:ln>
              <a:effectLst/>
            </c:spPr>
            <c:extLst>
              <c:ext xmlns:c16="http://schemas.microsoft.com/office/drawing/2014/chart" uri="{C3380CC4-5D6E-409C-BE32-E72D297353CC}">
                <c16:uniqueId val="{00000007-5315-4E73-997E-5025BF3ABF42}"/>
              </c:ext>
            </c:extLst>
          </c:dPt>
          <c:dPt>
            <c:idx val="1"/>
            <c:bubble3D val="0"/>
            <c:spPr>
              <a:solidFill>
                <a:schemeClr val="accent3"/>
              </a:solidFill>
              <a:ln>
                <a:noFill/>
              </a:ln>
              <a:effectLst/>
            </c:spPr>
            <c:extLst>
              <c:ext xmlns:c16="http://schemas.microsoft.com/office/drawing/2014/chart" uri="{C3380CC4-5D6E-409C-BE32-E72D297353CC}">
                <c16:uniqueId val="{00000009-5315-4E73-997E-5025BF3ABF42}"/>
              </c:ext>
            </c:extLst>
          </c:dPt>
          <c:dPt>
            <c:idx val="2"/>
            <c:bubble3D val="0"/>
            <c:spPr>
              <a:solidFill>
                <a:schemeClr val="accent5"/>
              </a:solidFill>
              <a:ln>
                <a:noFill/>
              </a:ln>
              <a:effectLst/>
            </c:spPr>
            <c:extLst>
              <c:ext xmlns:c16="http://schemas.microsoft.com/office/drawing/2014/chart" uri="{C3380CC4-5D6E-409C-BE32-E72D297353CC}">
                <c16:uniqueId val="{0000000B-5315-4E73-997E-5025BF3ABF42}"/>
              </c:ext>
            </c:extLst>
          </c:dPt>
          <c:cat>
            <c:strRef>
              <c:f>Analysis!$P$6:$P$8</c:f>
              <c:strCache>
                <c:ptCount val="3"/>
                <c:pt idx="0">
                  <c:v>ISC</c:v>
                </c:pt>
                <c:pt idx="1">
                  <c:v>CIRNAC</c:v>
                </c:pt>
                <c:pt idx="2">
                  <c:v>Other</c:v>
                </c:pt>
              </c:strCache>
            </c:strRef>
          </c:cat>
          <c:val>
            <c:numRef>
              <c:f>Analysis!$R$6:$R$8</c:f>
              <c:numCache>
                <c:formatCode>0%</c:formatCode>
                <c:ptCount val="3"/>
                <c:pt idx="0">
                  <c:v>0.6262626262626263</c:v>
                </c:pt>
                <c:pt idx="1">
                  <c:v>7.0707070707070704E-2</c:v>
                </c:pt>
                <c:pt idx="2">
                  <c:v>0.30303030303030304</c:v>
                </c:pt>
              </c:numCache>
            </c:numRef>
          </c:val>
          <c:extLst>
            <c:ext xmlns:c16="http://schemas.microsoft.com/office/drawing/2014/chart" uri="{C3380CC4-5D6E-409C-BE32-E72D297353CC}">
              <c16:uniqueId val="{00000001-8803-43DA-ACB6-C7BFDE2C4CD5}"/>
            </c:ext>
          </c:extLst>
        </c:ser>
        <c:ser>
          <c:idx val="1"/>
          <c:order val="2"/>
          <c:dPt>
            <c:idx val="0"/>
            <c:bubble3D val="0"/>
            <c:spPr>
              <a:solidFill>
                <a:schemeClr val="accent1"/>
              </a:solidFill>
              <a:ln>
                <a:noFill/>
              </a:ln>
              <a:effectLst/>
            </c:spPr>
            <c:extLst>
              <c:ext xmlns:c16="http://schemas.microsoft.com/office/drawing/2014/chart" uri="{C3380CC4-5D6E-409C-BE32-E72D297353CC}">
                <c16:uniqueId val="{0000000D-5315-4E73-997E-5025BF3ABF42}"/>
              </c:ext>
            </c:extLst>
          </c:dPt>
          <c:dPt>
            <c:idx val="1"/>
            <c:bubble3D val="0"/>
            <c:spPr>
              <a:solidFill>
                <a:schemeClr val="accent3"/>
              </a:solidFill>
              <a:ln>
                <a:noFill/>
              </a:ln>
              <a:effectLst/>
            </c:spPr>
            <c:extLst>
              <c:ext xmlns:c16="http://schemas.microsoft.com/office/drawing/2014/chart" uri="{C3380CC4-5D6E-409C-BE32-E72D297353CC}">
                <c16:uniqueId val="{0000000F-5315-4E73-997E-5025BF3ABF42}"/>
              </c:ext>
            </c:extLst>
          </c:dPt>
          <c:dPt>
            <c:idx val="2"/>
            <c:bubble3D val="0"/>
            <c:spPr>
              <a:solidFill>
                <a:schemeClr val="accent5"/>
              </a:solidFill>
              <a:ln>
                <a:noFill/>
              </a:ln>
              <a:effectLst/>
            </c:spPr>
            <c:extLst>
              <c:ext xmlns:c16="http://schemas.microsoft.com/office/drawing/2014/chart" uri="{C3380CC4-5D6E-409C-BE32-E72D297353CC}">
                <c16:uniqueId val="{00000011-5315-4E73-997E-5025BF3ABF42}"/>
              </c:ext>
            </c:extLst>
          </c:dPt>
          <c:cat>
            <c:strRef>
              <c:f>Analysis!$P$6:$P$8</c:f>
              <c:strCache>
                <c:ptCount val="3"/>
                <c:pt idx="0">
                  <c:v>ISC</c:v>
                </c:pt>
                <c:pt idx="1">
                  <c:v>CIRNAC</c:v>
                </c:pt>
                <c:pt idx="2">
                  <c:v>Other</c:v>
                </c:pt>
              </c:strCache>
            </c:strRef>
          </c:cat>
          <c:val>
            <c:numRef>
              <c:f>Analysis!$Q$6:$Q$8</c:f>
              <c:numCache>
                <c:formatCode>General</c:formatCode>
                <c:ptCount val="3"/>
                <c:pt idx="0">
                  <c:v>62</c:v>
                </c:pt>
                <c:pt idx="1">
                  <c:v>7</c:v>
                </c:pt>
                <c:pt idx="2">
                  <c:v>30</c:v>
                </c:pt>
              </c:numCache>
            </c:numRef>
          </c:val>
          <c:extLst>
            <c:ext xmlns:c16="http://schemas.microsoft.com/office/drawing/2014/chart" uri="{C3380CC4-5D6E-409C-BE32-E72D297353CC}">
              <c16:uniqueId val="{00000002-8803-43DA-ACB6-C7BFDE2C4CD5}"/>
            </c:ext>
          </c:extLst>
        </c:ser>
        <c:dLbls>
          <c:showLegendKey val="0"/>
          <c:showVal val="0"/>
          <c:showCatName val="0"/>
          <c:showSerName val="0"/>
          <c:showPercent val="0"/>
          <c:showBubbleSize val="0"/>
          <c:showLeaderLines val="1"/>
        </c:dLbls>
        <c:firstSliceAng val="0"/>
      </c:pieChart>
      <c:pieChart>
        <c:varyColors val="1"/>
        <c:ser>
          <c:idx val="0"/>
          <c:order val="3"/>
          <c:explosion val="75"/>
          <c:dPt>
            <c:idx val="0"/>
            <c:bubble3D val="0"/>
            <c:spPr>
              <a:solidFill>
                <a:schemeClr val="accent1"/>
              </a:solidFill>
              <a:ln>
                <a:noFill/>
              </a:ln>
              <a:effectLst/>
            </c:spPr>
            <c:extLst>
              <c:ext xmlns:c16="http://schemas.microsoft.com/office/drawing/2014/chart" uri="{C3380CC4-5D6E-409C-BE32-E72D297353CC}">
                <c16:uniqueId val="{00000003-8803-43DA-ACB6-C7BFDE2C4CD5}"/>
              </c:ext>
            </c:extLst>
          </c:dPt>
          <c:dPt>
            <c:idx val="1"/>
            <c:bubble3D val="0"/>
            <c:spPr>
              <a:solidFill>
                <a:schemeClr val="accent3"/>
              </a:solidFill>
              <a:ln>
                <a:noFill/>
              </a:ln>
              <a:effectLst/>
            </c:spPr>
            <c:extLst>
              <c:ext xmlns:c16="http://schemas.microsoft.com/office/drawing/2014/chart" uri="{C3380CC4-5D6E-409C-BE32-E72D297353CC}">
                <c16:uniqueId val="{00000004-8803-43DA-ACB6-C7BFDE2C4CD5}"/>
              </c:ext>
            </c:extLst>
          </c:dPt>
          <c:dPt>
            <c:idx val="2"/>
            <c:bubble3D val="0"/>
            <c:spPr>
              <a:solidFill>
                <a:schemeClr val="accent5"/>
              </a:solidFill>
              <a:ln>
                <a:noFill/>
              </a:ln>
              <a:effectLst/>
            </c:spPr>
            <c:extLst>
              <c:ext xmlns:c16="http://schemas.microsoft.com/office/drawing/2014/chart" uri="{C3380CC4-5D6E-409C-BE32-E72D297353CC}">
                <c16:uniqueId val="{00000005-8803-43DA-ACB6-C7BFDE2C4CD5}"/>
              </c:ext>
            </c:extLst>
          </c:dPt>
          <c:dLbls>
            <c:dLbl>
              <c:idx val="0"/>
              <c:layout>
                <c:manualLayout>
                  <c:x val="5.8331519999999998E-2"/>
                  <c:y val="-0.27797982100000002"/>
                </c:manualLayout>
              </c:layout>
              <c:tx>
                <c:rich>
                  <a:bodyPr spcFirstLastPara="1" vertOverflow="clip" horzOverflow="clip" vert="horz" wrap="square" lIns="38100" tIns="19050" rIns="38100" bIns="19050" anchor="ctr" anchorCtr="1">
                    <a:spAutoFit/>
                  </a:bodyPr>
                  <a:lstStyle/>
                  <a:p>
                    <a:pPr>
                      <a:defRPr sz="1600" b="0" i="0" u="none" strike="noStrike" kern="1200">
                        <a:solidFill>
                          <a:schemeClr val="dk1">
                            <a:lumMod val="75000"/>
                            <a:lumOff val="25000"/>
                          </a:schemeClr>
                        </a:solidFill>
                        <a:latin typeface="+mn-lt"/>
                        <a:ea typeface="+mn-ea"/>
                        <a:cs typeface="+mn-cs"/>
                      </a:defRPr>
                    </a:pPr>
                    <a:r>
                      <a:rPr lang="en-US" sz="1600" noProof="0" dirty="0"/>
                      <a:t>SAC 63 %</a:t>
                    </a:r>
                  </a:p>
                </c:rich>
              </c:tx>
              <c:spPr>
                <a:solidFill>
                  <a:prstClr val="black">
                    <a:lumMod val="15000"/>
                    <a:lumOff val="85000"/>
                  </a:prstClr>
                </a:solid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5419"/>
                        <a:gd name="adj2" fmla="val 75568"/>
                      </a:avLst>
                    </a:prstGeom>
                  </c15:spPr>
                  <c15:showDataLabelsRange val="0"/>
                </c:ext>
                <c:ext xmlns:c16="http://schemas.microsoft.com/office/drawing/2014/chart" uri="{C3380CC4-5D6E-409C-BE32-E72D297353CC}">
                  <c16:uniqueId val="{00000003-8803-43DA-ACB6-C7BFDE2C4CD5}"/>
                </c:ext>
              </c:extLst>
            </c:dLbl>
            <c:dLbl>
              <c:idx val="1"/>
              <c:layout>
                <c:manualLayout>
                  <c:x val="-3.8867609999999997E-2"/>
                  <c:y val="-2.5854101399999999E-2"/>
                </c:manualLayout>
              </c:layout>
              <c:tx>
                <c:rich>
                  <a:bodyPr spcFirstLastPara="1" vertOverflow="clip" horzOverflow="clip" vert="horz" wrap="square" lIns="38100" tIns="19050" rIns="38100" bIns="19050" anchor="ctr" anchorCtr="1">
                    <a:spAutoFit/>
                  </a:bodyPr>
                  <a:lstStyle/>
                  <a:p>
                    <a:pPr>
                      <a:defRPr sz="1600" b="0" i="0" u="none" strike="noStrike" kern="1200">
                        <a:solidFill>
                          <a:schemeClr val="dk1">
                            <a:lumMod val="75000"/>
                            <a:lumOff val="25000"/>
                          </a:schemeClr>
                        </a:solidFill>
                        <a:latin typeface="+mn-lt"/>
                        <a:ea typeface="+mn-ea"/>
                        <a:cs typeface="+mn-cs"/>
                      </a:defRPr>
                    </a:pPr>
                    <a:r>
                      <a:rPr lang="en-US" sz="1600" noProof="0" dirty="0"/>
                      <a:t>RCAANC 7 %</a:t>
                    </a:r>
                  </a:p>
                </c:rich>
              </c:tx>
              <c:spPr>
                <a:solidFill>
                  <a:prstClr val="black">
                    <a:lumMod val="15000"/>
                    <a:lumOff val="85000"/>
                  </a:prstClr>
                </a:solid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2915"/>
                        <a:gd name="adj2" fmla="val 7162"/>
                      </a:avLst>
                    </a:prstGeom>
                  </c15:spPr>
                  <c15:showDataLabelsRange val="0"/>
                </c:ext>
                <c:ext xmlns:c16="http://schemas.microsoft.com/office/drawing/2014/chart" uri="{C3380CC4-5D6E-409C-BE32-E72D297353CC}">
                  <c16:uniqueId val="{00000004-8803-43DA-ACB6-C7BFDE2C4CD5}"/>
                </c:ext>
              </c:extLst>
            </c:dLbl>
            <c:dLbl>
              <c:idx val="2"/>
              <c:layout>
                <c:manualLayout>
                  <c:x val="-9.1025510000000004E-2"/>
                  <c:y val="0.12813818499999999"/>
                </c:manualLayout>
              </c:layout>
              <c:tx>
                <c:rich>
                  <a:bodyPr spcFirstLastPara="1" vertOverflow="clip" horzOverflow="clip" vert="horz" wrap="square" lIns="38100" tIns="19050" rIns="38100" bIns="19050" anchor="ctr" anchorCtr="1">
                    <a:spAutoFit/>
                  </a:bodyPr>
                  <a:lstStyle/>
                  <a:p>
                    <a:pPr>
                      <a:defRPr sz="1600" b="0" i="0" u="none" strike="noStrike" kern="1200">
                        <a:solidFill>
                          <a:schemeClr val="dk1">
                            <a:lumMod val="75000"/>
                            <a:lumOff val="25000"/>
                          </a:schemeClr>
                        </a:solidFill>
                        <a:latin typeface="+mn-lt"/>
                        <a:ea typeface="+mn-ea"/>
                        <a:cs typeface="+mn-cs"/>
                      </a:defRPr>
                    </a:pPr>
                    <a:r>
                      <a:rPr lang="en-US" sz="1600" noProof="0" dirty="0"/>
                      <a:t>GC (autres ministères) 30 %</a:t>
                    </a:r>
                  </a:p>
                </c:rich>
              </c:tx>
              <c:spPr>
                <a:solidFill>
                  <a:schemeClr val="dk1">
                    <a:lumMod val="15000"/>
                    <a:lumOff val="85000"/>
                  </a:schemeClr>
                </a:solid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8024"/>
                        <a:gd name="adj2" fmla="val 29578"/>
                      </a:avLst>
                    </a:prstGeom>
                  </c15:spPr>
                  <c15:showDataLabelsRange val="0"/>
                </c:ext>
                <c:ext xmlns:c16="http://schemas.microsoft.com/office/drawing/2014/chart" uri="{C3380CC4-5D6E-409C-BE32-E72D297353CC}">
                  <c16:uniqueId val="{00000005-8803-43DA-ACB6-C7BFDE2C4CD5}"/>
                </c:ext>
              </c:extLst>
            </c:dLbl>
            <c:spPr>
              <a:solidFill>
                <a:schemeClr val="dk1">
                  <a:lumMod val="15000"/>
                  <a:lumOff val="85000"/>
                </a:schemeClr>
              </a:solidFill>
              <a:ln>
                <a:noFill/>
              </a:ln>
              <a:effectLst/>
            </c:spPr>
            <c:txPr>
              <a:bodyPr spcFirstLastPara="1" vertOverflow="clip" horzOverflow="clip" vert="horz" wrap="square" lIns="38100" tIns="19050" rIns="38100" bIns="19050" anchor="ctr" anchorCtr="1">
                <a:spAutoFit/>
              </a:bodyPr>
              <a:lstStyle/>
              <a:p>
                <a:pPr>
                  <a:defRPr sz="1600" b="0" i="0" u="none" strike="noStrike" kern="1200">
                    <a:solidFill>
                      <a:schemeClr val="dk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Analysis!$P$6:$P$8</c:f>
              <c:strCache>
                <c:ptCount val="3"/>
                <c:pt idx="0">
                  <c:v>ISC</c:v>
                </c:pt>
                <c:pt idx="1">
                  <c:v>CIRNAC</c:v>
                </c:pt>
                <c:pt idx="2">
                  <c:v>Other</c:v>
                </c:pt>
              </c:strCache>
            </c:strRef>
          </c:cat>
          <c:val>
            <c:numRef>
              <c:f>Analysis!$R$6:$R$8</c:f>
              <c:numCache>
                <c:formatCode>0%</c:formatCode>
                <c:ptCount val="3"/>
                <c:pt idx="0">
                  <c:v>0.6262626262626263</c:v>
                </c:pt>
                <c:pt idx="1">
                  <c:v>7.0707070707070704E-2</c:v>
                </c:pt>
                <c:pt idx="2">
                  <c:v>0.30303030303030304</c:v>
                </c:pt>
              </c:numCache>
            </c:numRef>
          </c:val>
          <c:extLst>
            <c:ext xmlns:c16="http://schemas.microsoft.com/office/drawing/2014/chart" uri="{C3380CC4-5D6E-409C-BE32-E72D297353CC}">
              <c16:uniqueId val="{00000006-8803-43DA-ACB6-C7BFDE2C4CD5}"/>
            </c:ext>
          </c:extLst>
        </c:ser>
        <c:dLbls>
          <c:showLegendKey val="0"/>
          <c:showVal val="0"/>
          <c:showCatName val="0"/>
          <c:showSerName val="0"/>
          <c:showPercent val="0"/>
          <c:showBubbleSize val="0"/>
          <c:showLeaderLines val="0"/>
        </c:dLbls>
        <c:firstSliceAng val="2"/>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C26-420D-AC7B-B6F9E13C40B1}"/>
              </c:ext>
            </c:extLst>
          </c:dPt>
          <c:dPt>
            <c:idx val="1"/>
            <c:bubble3D val="0"/>
            <c:spPr>
              <a:solidFill>
                <a:schemeClr val="accent2"/>
              </a:solidFill>
              <a:ln w="19050">
                <a:noFill/>
              </a:ln>
              <a:effectLst/>
            </c:spPr>
            <c:extLst>
              <c:ext xmlns:c16="http://schemas.microsoft.com/office/drawing/2014/chart" uri="{C3380CC4-5D6E-409C-BE32-E72D297353CC}">
                <c16:uniqueId val="{00000003-3C26-420D-AC7B-B6F9E13C40B1}"/>
              </c:ext>
            </c:extLst>
          </c:dPt>
          <c:dPt>
            <c:idx val="2"/>
            <c:bubble3D val="0"/>
            <c:spPr>
              <a:solidFill>
                <a:schemeClr val="accent3"/>
              </a:solidFill>
              <a:ln w="19050">
                <a:noFill/>
              </a:ln>
              <a:effectLst/>
            </c:spPr>
            <c:extLst>
              <c:ext xmlns:c16="http://schemas.microsoft.com/office/drawing/2014/chart" uri="{C3380CC4-5D6E-409C-BE32-E72D297353CC}">
                <c16:uniqueId val="{00000005-3C26-420D-AC7B-B6F9E13C40B1}"/>
              </c:ext>
            </c:extLst>
          </c:dPt>
          <c:dLbls>
            <c:dLbl>
              <c:idx val="0"/>
              <c:layout>
                <c:manualLayout>
                  <c:x val="-0.19750433712493493"/>
                  <c:y val="3.2069464310245904E-2"/>
                </c:manualLayout>
              </c:layout>
              <c:tx>
                <c:rich>
                  <a:bodyPr spcFirstLastPara="1" vertOverflow="ellipsis" vert="horz" wrap="square" lIns="38100" tIns="19050" rIns="38100" bIns="19050" anchor="ctr" anchorCtr="1">
                    <a:noAutofit/>
                  </a:bodyPr>
                  <a:lstStyle/>
                  <a:p>
                    <a:pPr>
                      <a:defRPr sz="1800" b="0" i="0" u="none" strike="noStrike" kern="1200">
                        <a:solidFill>
                          <a:schemeClr val="bg1"/>
                        </a:solidFill>
                        <a:latin typeface="+mn-lt"/>
                        <a:ea typeface="+mn-ea"/>
                        <a:cs typeface="+mn-cs"/>
                      </a:defRPr>
                    </a:pPr>
                    <a:fld id="{897A8895-FC83-47B3-BA04-9C87067DAA37}" type="CATEGORYNAME">
                      <a:rPr lang="en-US" sz="1800"/>
                      <a:pPr>
                        <a:defRPr sz="1800" b="0" i="0" u="none" strike="noStrike" kern="1200">
                          <a:solidFill>
                            <a:schemeClr val="bg1"/>
                          </a:solidFill>
                          <a:latin typeface="+mn-lt"/>
                          <a:ea typeface="+mn-ea"/>
                          <a:cs typeface="+mn-cs"/>
                        </a:defRPr>
                      </a:pPr>
                      <a:t>[CATEGORY NAME]</a:t>
                    </a:fld>
                    <a:r>
                      <a:rPr lang="en-US" sz="1800" baseline="0" dirty="0"/>
                      <a:t>
</a:t>
                    </a:r>
                    <a:fld id="{C538EA92-1486-4773-BF90-FF55A8687773}" type="PERCENTAGE">
                      <a:rPr lang="en-US" sz="1800" baseline="0"/>
                      <a:pPr>
                        <a:defRPr sz="1800" b="0" i="0" u="none" strike="noStrike" kern="1200">
                          <a:solidFill>
                            <a:schemeClr val="bg1"/>
                          </a:solidFill>
                          <a:latin typeface="+mn-lt"/>
                          <a:ea typeface="+mn-ea"/>
                          <a:cs typeface="+mn-cs"/>
                        </a:defRPr>
                      </a:pPr>
                      <a:t>[PERCENTAGE]</a:t>
                    </a:fld>
                    <a:endParaRPr lang="en-US" sz="1800"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6543106043044529"/>
                      <c:h val="0.20803403895258343"/>
                    </c:manualLayout>
                  </c15:layout>
                  <c15:dlblFieldTable/>
                  <c15:showDataLabelsRange val="0"/>
                </c:ext>
                <c:ext xmlns:c16="http://schemas.microsoft.com/office/drawing/2014/chart" uri="{C3380CC4-5D6E-409C-BE32-E72D297353CC}">
                  <c16:uniqueId val="{00000001-3C26-420D-AC7B-B6F9E13C40B1}"/>
                </c:ext>
              </c:extLst>
            </c:dLbl>
            <c:dLbl>
              <c:idx val="1"/>
              <c:layout>
                <c:manualLayout>
                  <c:x val="-0.14698287175117225"/>
                  <c:y val="0.20685095259094299"/>
                </c:manualLayout>
              </c:layout>
              <c:tx>
                <c:rich>
                  <a:bodyPr spcFirstLastPara="1" vertOverflow="ellipsis" vert="horz" wrap="square" lIns="38100" tIns="19050" rIns="38100" bIns="19050" anchor="ctr" anchorCtr="1">
                    <a:noAutofit/>
                  </a:bodyPr>
                  <a:lstStyle/>
                  <a:p>
                    <a:pPr>
                      <a:defRPr sz="1800" b="0" i="0" u="none" strike="noStrike" kern="1200">
                        <a:solidFill>
                          <a:schemeClr val="bg1"/>
                        </a:solidFill>
                        <a:latin typeface="+mn-lt"/>
                        <a:ea typeface="+mn-ea"/>
                        <a:cs typeface="+mn-cs"/>
                      </a:defRPr>
                    </a:pPr>
                    <a:fld id="{1C076338-039C-462B-974D-2BC94E5B26C5}" type="CATEGORYNAME">
                      <a:rPr lang="en-US" sz="1800">
                        <a:solidFill>
                          <a:schemeClr val="bg1"/>
                        </a:solidFill>
                      </a:rPr>
                      <a:pPr>
                        <a:defRPr sz="1800" b="0" i="0" u="none" strike="noStrike" kern="1200">
                          <a:solidFill>
                            <a:schemeClr val="bg1"/>
                          </a:solidFill>
                          <a:latin typeface="+mn-lt"/>
                          <a:ea typeface="+mn-ea"/>
                          <a:cs typeface="+mn-cs"/>
                        </a:defRPr>
                      </a:pPr>
                      <a:t>[CATEGORY NAME]</a:t>
                    </a:fld>
                    <a:endParaRPr lang="en-US" sz="1800" dirty="0">
                      <a:solidFill>
                        <a:schemeClr val="bg1"/>
                      </a:solidFill>
                    </a:endParaRPr>
                  </a:p>
                  <a:p>
                    <a:pPr>
                      <a:defRPr sz="1800" b="0" i="0" u="none" strike="noStrike" kern="1200">
                        <a:solidFill>
                          <a:schemeClr val="bg1"/>
                        </a:solidFill>
                        <a:latin typeface="+mn-lt"/>
                        <a:ea typeface="+mn-ea"/>
                        <a:cs typeface="+mn-cs"/>
                      </a:defRPr>
                    </a:pPr>
                    <a:fld id="{A6E5DE5E-94DE-442F-90FF-51BF1082D927}" type="PERCENTAGE">
                      <a:rPr lang="en-US" sz="1800">
                        <a:solidFill>
                          <a:schemeClr val="bg1"/>
                        </a:solidFill>
                      </a:rPr>
                      <a:pPr>
                        <a:defRPr sz="1800" b="0" i="0" u="none" strike="noStrike" kern="1200">
                          <a:solidFill>
                            <a:schemeClr val="bg1"/>
                          </a:solidFill>
                          <a:latin typeface="+mn-lt"/>
                          <a:ea typeface="+mn-ea"/>
                          <a:cs typeface="+mn-cs"/>
                        </a:defRPr>
                      </a:pPr>
                      <a:t>[PERCENTAGE]</a:t>
                    </a:fld>
                    <a:endParaRPr lang="en-US"/>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33796595011324204"/>
                      <c:h val="0.2269408677136831"/>
                    </c:manualLayout>
                  </c15:layout>
                  <c15:dlblFieldTable/>
                  <c15:showDataLabelsRange val="0"/>
                </c:ext>
                <c:ext xmlns:c16="http://schemas.microsoft.com/office/drawing/2014/chart" uri="{C3380CC4-5D6E-409C-BE32-E72D297353CC}">
                  <c16:uniqueId val="{00000003-3C26-420D-AC7B-B6F9E13C40B1}"/>
                </c:ext>
              </c:extLst>
            </c:dLbl>
            <c:dLbl>
              <c:idx val="2"/>
              <c:layout>
                <c:manualLayout>
                  <c:x val="0.30104014299999998"/>
                  <c:y val="-0.142342582"/>
                </c:manualLayout>
              </c:layout>
              <c:tx>
                <c:rich>
                  <a:bodyPr spcFirstLastPara="1" vertOverflow="ellipsis" vert="horz" wrap="square" lIns="38100" tIns="19050" rIns="38100" bIns="19050" anchor="ctr" anchorCtr="1">
                    <a:noAutofit/>
                  </a:bodyPr>
                  <a:lstStyle/>
                  <a:p>
                    <a:pPr>
                      <a:defRPr sz="1800" b="0" i="0" u="none" strike="noStrike" kern="1200">
                        <a:solidFill>
                          <a:schemeClr val="bg1"/>
                        </a:solidFill>
                        <a:latin typeface="+mn-lt"/>
                        <a:ea typeface="+mn-ea"/>
                        <a:cs typeface="+mn-cs"/>
                      </a:defRPr>
                    </a:pPr>
                    <a:fld id="{3DD02483-343E-43D3-8F53-87243B7B0E12}" type="CATEGORYNAME">
                      <a:rPr lang="en-US" sz="1800"/>
                      <a:pPr>
                        <a:defRPr sz="1800" b="0" i="0" u="none" strike="noStrike" kern="1200">
                          <a:solidFill>
                            <a:schemeClr val="bg1"/>
                          </a:solidFill>
                          <a:latin typeface="+mn-lt"/>
                          <a:ea typeface="+mn-ea"/>
                          <a:cs typeface="+mn-cs"/>
                        </a:defRPr>
                      </a:pPr>
                      <a:t>[CATEGORY NAME]</a:t>
                    </a:fld>
                    <a:r>
                      <a:rPr lang="en-US" sz="1800" baseline="0" dirty="0"/>
                      <a:t>
</a:t>
                    </a:r>
                    <a:fld id="{0A238D9D-910B-4FFC-A75D-7229569D4A7B}" type="PERCENTAGE">
                      <a:rPr lang="en-US" sz="1800" baseline="0"/>
                      <a:pPr>
                        <a:defRPr sz="1800" b="0" i="0" u="none" strike="noStrike" kern="1200">
                          <a:solidFill>
                            <a:schemeClr val="bg1"/>
                          </a:solidFill>
                          <a:latin typeface="+mn-lt"/>
                          <a:ea typeface="+mn-ea"/>
                          <a:cs typeface="+mn-cs"/>
                        </a:defRPr>
                      </a:pPr>
                      <a:t>[PERCENTAGE]</a:t>
                    </a:fld>
                    <a:endParaRPr lang="en-US" sz="1800"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43665753672553637"/>
                      <c:h val="0.22672896614495269"/>
                    </c:manualLayout>
                  </c15:layout>
                  <c15:dlblFieldTable/>
                  <c15:showDataLabelsRange val="0"/>
                </c:ext>
                <c:ext xmlns:c16="http://schemas.microsoft.com/office/drawing/2014/chart" uri="{C3380CC4-5D6E-409C-BE32-E72D297353CC}">
                  <c16:uniqueId val="{00000005-3C26-420D-AC7B-B6F9E13C40B1}"/>
                </c:ext>
              </c:extLst>
            </c:dLbl>
            <c:spPr>
              <a:noFill/>
              <a:ln>
                <a:noFill/>
              </a:ln>
              <a:effectLst/>
            </c:spPr>
            <c:txPr>
              <a:bodyPr spcFirstLastPara="1" vertOverflow="ellipsis" vert="horz" wrap="square" lIns="38100" tIns="19050" rIns="38100" bIns="19050" anchor="ctr" anchorCtr="1">
                <a:spAutoFit/>
              </a:bodyPr>
              <a:lstStyle/>
              <a:p>
                <a:pPr>
                  <a:defRPr sz="1050" b="0" i="0" u="none" strike="noStrike" kern="120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SAC</c:v>
                </c:pt>
                <c:pt idx="1">
                  <c:v>RCAANC</c:v>
                </c:pt>
                <c:pt idx="2">
                  <c:v>Autres Ministères</c:v>
                </c:pt>
              </c:strCache>
            </c:strRef>
          </c:cat>
          <c:val>
            <c:numRef>
              <c:f>Sheet1!$B$2:$B$4</c:f>
              <c:numCache>
                <c:formatCode>General</c:formatCode>
                <c:ptCount val="3"/>
                <c:pt idx="0">
                  <c:v>13</c:v>
                </c:pt>
                <c:pt idx="1">
                  <c:v>4</c:v>
                </c:pt>
                <c:pt idx="2">
                  <c:v>83</c:v>
                </c:pt>
              </c:numCache>
            </c:numRef>
          </c:val>
          <c:extLst>
            <c:ext xmlns:c16="http://schemas.microsoft.com/office/drawing/2014/chart" uri="{C3380CC4-5D6E-409C-BE32-E72D297353CC}">
              <c16:uniqueId val="{00000006-3C26-420D-AC7B-B6F9E13C40B1}"/>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9/12/2022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9/12/2022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app.sli.do/event/1QX8qrhR68b9ECEtUW78rN" TargetMode="Externa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gccollab.ca/groups/profile/7978973/mcld-program-cohort-cop-coi-program-dlpc-cohorte-cdp-et-cdi" TargetMode="External"/><Relationship Id="rId4" Type="http://schemas.openxmlformats.org/officeDocument/2006/relationships/hyperlink" Target="https://app.sli.do/event/1QX8qrhR68b9ECEtUW78r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1QX8qrhR68b9ECEtUW78r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pp.sli.do/event/1QX8qrhR68b9ECEtUW78r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5000" lnSpcReduction="20000"/>
          </a:bodyPr>
          <a:lstStyle/>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5"/>
              </a:rPr>
              <a:t>https://app.sli.do/event/1QX8qrhR68b9ECEtUW78rN</a:t>
            </a:r>
            <a:r>
              <a:rPr lang="fr-CA" dirty="0"/>
              <a:t> </a:t>
            </a:r>
            <a:br>
              <a:rPr lang="fr-CA" sz="1200" u="none" dirty="0"/>
            </a:br>
            <a:r>
              <a:rPr lang="fr-CA" sz="1200" u="none" dirty="0"/>
              <a:t>Sli.do code: DLCP</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fr-CA" sz="1400" i="1" dirty="0"/>
              <a:t>:</a:t>
            </a:r>
          </a:p>
          <a:p>
            <a:pPr lvl="0"/>
            <a:r>
              <a:rPr lang="fr-CA" sz="1400" u="none" kern="1200" dirty="0">
                <a:solidFill>
                  <a:schemeClr val="tx1"/>
                </a:solidFill>
                <a:latin typeface="Arial" charset="0"/>
                <a:ea typeface="+mn-ea"/>
                <a:cs typeface="+mn-cs"/>
              </a:rPr>
              <a:t>Les participants ont rempli un questionnaire d’autoévaluation au moment de l’inscription au programme et de nouveau trois mois après le programme de huit semaines. Nous avons compilé les données pour évaluer les résultats et les répercussions du </a:t>
            </a:r>
            <a:r>
              <a:rPr lang="fr-FR" sz="1400" u="none" kern="1200" dirty="0">
                <a:solidFill>
                  <a:srgbClr val="0070C0"/>
                </a:solidFill>
                <a:latin typeface="+mn-lt"/>
                <a:ea typeface="+mn-ea"/>
                <a:cs typeface="+mn-cs"/>
              </a:rPr>
              <a:t>p</a:t>
            </a:r>
            <a:r>
              <a:rPr lang="fr-FR" sz="1400" dirty="0">
                <a:solidFill>
                  <a:srgbClr val="0070C0"/>
                </a:solidFill>
                <a:latin typeface="+mn-lt"/>
              </a:rPr>
              <a:t>rogramme du Développement du leadership de changement en pleine-conscience </a:t>
            </a:r>
            <a:r>
              <a:rPr lang="fr-CA" sz="1400" u="none" kern="1200" dirty="0">
                <a:solidFill>
                  <a:schemeClr val="tx1"/>
                </a:solidFill>
                <a:latin typeface="Arial" charset="0"/>
                <a:ea typeface="+mn-ea"/>
                <a:cs typeface="+mn-cs"/>
              </a:rPr>
              <a:t>.</a:t>
            </a:r>
            <a:r>
              <a:rPr lang="fr-CA" sz="1400" kern="1200" dirty="0">
                <a:solidFill>
                  <a:schemeClr val="tx1"/>
                </a:solidFill>
                <a:latin typeface="Arial" charset="0"/>
                <a:ea typeface="+mn-ea"/>
                <a:cs typeface="+mn-cs"/>
              </a:rPr>
              <a:t> </a:t>
            </a:r>
            <a:endParaRPr lang="fr-CA" sz="1400" kern="1200" noProof="0" dirty="0">
              <a:solidFill>
                <a:schemeClr val="tx1"/>
              </a:solidFill>
              <a:effectLst/>
              <a:latin typeface="Arial" charset="0"/>
              <a:ea typeface="+mn-ea"/>
              <a:cs typeface="+mn-cs"/>
            </a:endParaRPr>
          </a:p>
          <a:p>
            <a:pPr lvl="0"/>
            <a:r>
              <a:rPr lang="fr-CA" sz="1400" u="none" kern="1200" noProof="0" dirty="0">
                <a:solidFill>
                  <a:schemeClr val="tx1"/>
                </a:solidFill>
                <a:latin typeface="Arial" charset="0"/>
                <a:ea typeface="+mn-ea"/>
                <a:cs typeface="+mn-cs"/>
              </a:rPr>
              <a:t>Les colonnes bleues présentent les résultats des questionnaires d’autoévaluation remplis au moment de l’inscription.</a:t>
            </a:r>
            <a:r>
              <a:rPr lang="fr-CA" sz="1400" kern="1200" noProof="0" dirty="0">
                <a:solidFill>
                  <a:schemeClr val="tx1"/>
                </a:solidFill>
                <a:latin typeface="Arial" charset="0"/>
                <a:ea typeface="+mn-ea"/>
                <a:cs typeface="+mn-cs"/>
              </a:rPr>
              <a:t> </a:t>
            </a:r>
            <a:endParaRPr lang="fr-CA" sz="1400" kern="1200" noProof="0" dirty="0">
              <a:solidFill>
                <a:schemeClr val="tx1"/>
              </a:solidFill>
              <a:effectLst/>
              <a:latin typeface="Arial" charset="0"/>
              <a:ea typeface="+mn-ea"/>
              <a:cs typeface="+mn-cs"/>
            </a:endParaRPr>
          </a:p>
          <a:p>
            <a:pPr lvl="0"/>
            <a:r>
              <a:rPr lang="fr-CA" sz="1400" u="none" kern="1200" noProof="0" dirty="0">
                <a:solidFill>
                  <a:schemeClr val="tx1"/>
                </a:solidFill>
                <a:latin typeface="Arial" charset="0"/>
                <a:ea typeface="+mn-ea"/>
                <a:cs typeface="+mn-cs"/>
              </a:rPr>
              <a:t>(cliquez)</a:t>
            </a:r>
          </a:p>
          <a:p>
            <a:pPr lvl="0"/>
            <a:r>
              <a:rPr lang="fr-CA" sz="1400" u="none" kern="1200" noProof="0" dirty="0">
                <a:solidFill>
                  <a:schemeClr val="tx1"/>
                </a:solidFill>
                <a:latin typeface="Arial" charset="0"/>
                <a:ea typeface="+mn-ea"/>
                <a:cs typeface="+mn-cs"/>
              </a:rPr>
              <a:t>Les colonnes vertes présentent les résultats de l’évaluation finale. Les différences entre les colonnes montrent des changements de comportement.</a:t>
            </a:r>
          </a:p>
          <a:p>
            <a:pPr lvl="0"/>
            <a:endParaRPr lang="fr-CA" sz="1400" kern="1200" noProof="0" dirty="0">
              <a:solidFill>
                <a:schemeClr val="tx1"/>
              </a:solidFill>
              <a:effectLst/>
              <a:latin typeface="Arial" charset="0"/>
              <a:ea typeface="+mn-ea"/>
              <a:cs typeface="+mn-cs"/>
            </a:endParaRPr>
          </a:p>
          <a:p>
            <a:pPr lvl="0"/>
            <a:r>
              <a:rPr lang="fr-CA" sz="1400" u="none" dirty="0"/>
              <a:t>Au total, 68 participants ont terminé le programme de huit semaines. Nous avons reçu 56 évaluations finales. Voici les principales constatations par catégorie :</a:t>
            </a:r>
            <a:endParaRPr lang="fr-CA" sz="1400" kern="1200" noProof="0" dirty="0">
              <a:solidFill>
                <a:schemeClr val="tx1"/>
              </a:solidFill>
              <a:effectLst/>
              <a:latin typeface="Arial" charset="0"/>
              <a:ea typeface="+mn-ea"/>
              <a:cs typeface="+mn-cs"/>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près de 20 % des répondants ont augmenté leur engagement : ils sont plus en mesure d’être pleinement présents et attentifs lors des réunions, des conférences téléphoniques et des présentations;</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25 % des répondants ont dit avoir constaté qu’ils prenaient des décisions de manière plus éclairée : ils sont plus en mesure de prendre du temps la plupart des jours pour éliminer certaines tâches ou réunions dont la productivité est limitée;</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un peu plus de 22 % des répondants ont observé une amélioration dans la gestion des risques liés au comportement : ils ont dit avoir une meilleure présence au moment d’accomplir des tâches, plutôt que de penser à autre chose à ces moments-là;</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un peu plus de 19 % des répondants ont remarqué un bien-être accru : ils sentent qu’ils sont plus en mesure d’être eux-mêmes dans le milieu de travail (virtuel).</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fr-CA" sz="1400" noProof="0" dirty="0"/>
          </a:p>
          <a:p>
            <a:pPr marL="285750" lvl="0" indent="-285750">
              <a:buFont typeface="Arial" panose="020B0604020202020204" pitchFamily="34" charset="0"/>
              <a:buChar char="•"/>
            </a:pPr>
            <a:r>
              <a:rPr lang="fr-CA" sz="1400" u="none" noProof="0" dirty="0"/>
              <a:t>(Veuillez noter que pour le programme de 2022, nous avons ajouté la catégorie « Résilience » dans le questionnaire d’autoévaluation.)</a:t>
            </a:r>
          </a:p>
          <a:p>
            <a:pPr lvl="0"/>
            <a:endParaRPr lang="fr-CA" sz="1400" noProof="0" dirty="0"/>
          </a:p>
          <a:p>
            <a:pPr lvl="0"/>
            <a:r>
              <a:rPr lang="fr-CA" sz="1400" u="none" noProof="0" dirty="0"/>
              <a:t>Les participants nous ont dit que le programme leur a donné un sentiment accru de bien-être ainsi que les outils et les pratiques nécessaires pour en tenir compte dans leurs équipes, et ce, afin de favoriser le bien-être des employés.</a:t>
            </a:r>
            <a:r>
              <a:rPr lang="fr-CA" sz="1400" noProof="0" dirty="0"/>
              <a:t> </a:t>
            </a:r>
          </a:p>
          <a:p>
            <a:pPr lvl="0"/>
            <a:endParaRPr lang="fr-CA" sz="1400" noProof="0" dirty="0"/>
          </a:p>
          <a:p>
            <a:pPr lvl="0"/>
            <a:endParaRPr lang="fr-CA" sz="1400" noProof="0" dirty="0"/>
          </a:p>
          <a:p>
            <a:pPr lvl="0"/>
            <a:endParaRPr lang="fr-CA" sz="140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10</a:t>
            </a:fld>
            <a:endParaRPr lang="fr-CA" dirty="0"/>
          </a:p>
        </p:txBody>
      </p:sp>
    </p:spTree>
    <p:extLst>
      <p:ext uri="{BB962C8B-B14F-4D97-AF65-F5344CB8AC3E}">
        <p14:creationId xmlns:p14="http://schemas.microsoft.com/office/powerpoint/2010/main" val="111244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fr-FR" sz="1200" u="none" dirty="0"/>
              <a:t>puisque les questionnaires d'auto-évaluation finaux sont remplis 3 mois après le programme, nous commençons tout juste à les recevoir et ce sont les informations disponibles du programme d'anglais 2022 qui </a:t>
            </a:r>
            <a:r>
              <a:rPr lang="fr-CA" sz="1200" u="none" dirty="0"/>
              <a:t>s’est déroulé du 25 avril au 13 juin et comptait 239 participants inscrits, provenant de plus de 60 ministères.</a:t>
            </a:r>
            <a:r>
              <a:rPr lang="fr-CA" sz="1200" dirty="0"/>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fr-CA" sz="1200" dirty="0"/>
              <a:t>(( du 239 : 13% = 31; 4% = 10; 83% = 198))</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fr-CA" sz="1200" u="none" dirty="0"/>
          </a:p>
          <a:p>
            <a:r>
              <a:rPr lang="fr-CA" sz="1200" b="0" i="0" u="none" kern="1200" dirty="0">
                <a:solidFill>
                  <a:schemeClr val="tx1"/>
                </a:solidFill>
                <a:latin typeface="Arial" charset="0"/>
                <a:ea typeface="+mn-ea"/>
                <a:cs typeface="+mn-cs"/>
              </a:rPr>
              <a:t>Bien que le programme ait été offert en anglais, au début de chaque séance, nous avons rappelé aux gens qu’ils pouvaient utiliser la langue officielle de leur choix.</a:t>
            </a:r>
          </a:p>
          <a:p>
            <a:r>
              <a:rPr lang="fr-CA" sz="1200" b="0" i="0" u="none" kern="1200" dirty="0">
                <a:solidFill>
                  <a:schemeClr val="tx1"/>
                </a:solidFill>
                <a:latin typeface="Arial" charset="0"/>
                <a:ea typeface="+mn-ea"/>
                <a:cs typeface="+mn-cs"/>
              </a:rPr>
              <a:t>Au cours du processus d’inscription, il a été demandé aux participants s’ils préféraient le système de jumelage (« Buddy System »), ce qui leur a permis d’avoir des discussions plus approfondies dans la langue de leur choix.</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fr-CA"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fr-CA" sz="1200" u="none" kern="1200" noProof="0" dirty="0">
                <a:solidFill>
                  <a:schemeClr val="tx1"/>
                </a:solidFill>
                <a:latin typeface="Arial" charset="0"/>
                <a:ea typeface="+mn-ea"/>
                <a:cs typeface="+mn-cs"/>
              </a:rPr>
              <a:t>(cliquez)</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fr-CA" u="none" dirty="0"/>
              <a:t>À droite, vous pouvez voir les réponses des participants, lorsqu’il leur a été demandé de répondre en un mot à la question suivante : « Quelle est la compétence que vous avez le plus améliorée durant le programme de DLCP? »</a:t>
            </a:r>
          </a:p>
          <a:p>
            <a:pPr marL="0" marR="0" lvl="0" indent="0" algn="l" defTabSz="914400" rtl="0" eaLnBrk="0" fontAlgn="base" latinLnBrk="0" hangingPunct="0">
              <a:lnSpc>
                <a:spcPct val="100000"/>
              </a:lnSpc>
              <a:spcBef>
                <a:spcPct val="30000"/>
              </a:spcBef>
              <a:spcAft>
                <a:spcPct val="0"/>
              </a:spcAft>
              <a:buClrTx/>
              <a:buSzTx/>
              <a:buFontTx/>
              <a:buNone/>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i="0" u="none" kern="1200" dirty="0">
                <a:solidFill>
                  <a:schemeClr val="tx1"/>
                </a:solidFill>
                <a:latin typeface="Arial" charset="0"/>
                <a:ea typeface="+mn-ea"/>
                <a:cs typeface="+mn-cs"/>
              </a:rPr>
              <a:t>Les participants disent aussi que, à la suite des pratiques apprises dans le cadre du programme, ils se sentent plus ancrés et mentalement présents dans leur travail.</a:t>
            </a:r>
            <a:r>
              <a:rPr lang="fr-CA" sz="1200" b="0" i="0" kern="1200" dirty="0">
                <a:solidFill>
                  <a:schemeClr val="tx1"/>
                </a:solidFill>
                <a:latin typeface="Arial" charset="0"/>
                <a:ea typeface="+mn-ea"/>
                <a:cs typeface="+mn-cs"/>
              </a:rPr>
              <a:t> </a:t>
            </a:r>
            <a:r>
              <a:rPr lang="fr-CA" sz="1200" b="0" i="0" u="none" kern="1200" dirty="0">
                <a:solidFill>
                  <a:schemeClr val="tx1"/>
                </a:solidFill>
                <a:latin typeface="Arial" charset="0"/>
                <a:ea typeface="+mn-ea"/>
                <a:cs typeface="+mn-cs"/>
              </a:rPr>
              <a:t>La surprise pour de nombreux participants est le changement positif en ce qui concerne leur présence émotionnelle et leur rapprochement significatif, tant au travail qu’au domicile.</a:t>
            </a:r>
            <a:r>
              <a:rPr lang="fr-CA" sz="1200" b="0" i="0" kern="1200" dirty="0">
                <a:solidFill>
                  <a:schemeClr val="tx1"/>
                </a:solidFill>
                <a:latin typeface="Arial" charset="0"/>
                <a:ea typeface="+mn-ea"/>
                <a:cs typeface="+mn-cs"/>
              </a:rPr>
              <a:t> </a:t>
            </a:r>
            <a:r>
              <a:rPr lang="fr-CA" sz="1200" b="0" i="0" u="none" kern="1200" dirty="0">
                <a:solidFill>
                  <a:schemeClr val="tx1"/>
                </a:solidFill>
                <a:latin typeface="Arial" charset="0"/>
                <a:ea typeface="+mn-ea"/>
                <a:cs typeface="+mn-cs"/>
              </a:rPr>
              <a:t>Il s’agit de compétences essentielles à la croissance de toute personne.</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i="0" kern="1200" dirty="0">
              <a:solidFill>
                <a:schemeClr val="tx1"/>
              </a:solidFill>
              <a:effectLst/>
              <a:latin typeface="Arial" charset="0"/>
              <a:ea typeface="+mn-ea"/>
              <a:cs typeface="+mn-cs"/>
            </a:endParaRPr>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11</a:t>
            </a:fld>
            <a:endParaRPr lang="fr-CA" dirty="0"/>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fr-CA" sz="1200" kern="1200" noProof="0" dirty="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12</a:t>
            </a:fld>
            <a:endParaRPr lang="fr-CA" dirty="0"/>
          </a:p>
        </p:txBody>
      </p:sp>
    </p:spTree>
    <p:extLst>
      <p:ext uri="{BB962C8B-B14F-4D97-AF65-F5344CB8AC3E}">
        <p14:creationId xmlns:p14="http://schemas.microsoft.com/office/powerpoint/2010/main" val="126744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0000" lnSpcReduction="20000"/>
          </a:bodyPr>
          <a:lstStyle/>
          <a:p>
            <a:pPr defTabSz="933126">
              <a:defRPr/>
            </a:pPr>
            <a:r>
              <a:rPr lang="fr-CA" dirty="0"/>
              <a:t>:</a:t>
            </a:r>
          </a:p>
          <a:p>
            <a:r>
              <a:rPr lang="fr-CA" u="none" dirty="0"/>
              <a:t>Essayons de faire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fr-CA" i="1" dirty="0"/>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Deux éléments qui seront essentiels pour assurer le succès continu du programme sont 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deux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none" kern="1200" dirty="0">
                <a:solidFill>
                  <a:schemeClr val="tx1"/>
                </a:solidFill>
                <a:latin typeface="+mn-lt"/>
                <a:ea typeface="+mn-ea"/>
                <a:cs typeface="+mn-cs"/>
              </a:rPr>
              <a:t>Prendre note : « Ce programme s’adresse à quiconque souhaite y participer. » (Pas nécessairement aux personnes qui en ont besoin.)</a:t>
            </a:r>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14</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endParaRPr lang="fr-CA" u="none"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4"/>
              </a:rPr>
              <a:t>https://app.sli.do/event/1QX8qrhR68b9ECEtUW78rN</a:t>
            </a:r>
            <a:r>
              <a:rPr lang="fr-CA" dirty="0"/>
              <a:t> </a:t>
            </a:r>
            <a:br>
              <a:rPr lang="fr-CA" sz="1200" u="none" dirty="0"/>
            </a:br>
            <a:r>
              <a:rPr lang="fr-CA" sz="1200" u="none" dirty="0"/>
              <a:t>Sli.do code: DLCP</a:t>
            </a:r>
            <a:endParaRPr lang="fr-CA" dirty="0"/>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hlinkClick r:id="rId3"/>
              </a:rPr>
              <a:t>https://wiki.gccollab.ca/MCLD-DLCP</a:t>
            </a:r>
            <a:r>
              <a:rPr lang="fr-CA" u="none" dirty="0"/>
              <a:t> </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5"/>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3"/>
              </a:rPr>
              <a:t>https://app.sli.do/event/1QX8qrhR68b9ECEtUW78rN</a:t>
            </a:r>
            <a:r>
              <a:rPr lang="fr-CA" dirty="0"/>
              <a:t> </a:t>
            </a:r>
            <a:br>
              <a:rPr lang="fr-CA" sz="1200" u="none" dirty="0"/>
            </a:br>
            <a:r>
              <a:rPr lang="fr-CA" sz="1200" u="none" dirty="0"/>
              <a:t>Sli.do code: DLCP</a:t>
            </a:r>
            <a:endParaRPr lang="fr-CA" dirty="0"/>
          </a:p>
          <a:p>
            <a:pPr marL="171450" lvl="0" indent="-171450">
              <a:buFont typeface="Arial" panose="020B0604020202020204" pitchFamily="34" charset="0"/>
              <a:buChar char="•"/>
            </a:pPr>
            <a:endParaRPr lang="fr-CA" dirty="0"/>
          </a:p>
          <a:p>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CA" sz="1200" u="none" dirty="0"/>
              <a:t>Cette présentation donnera un aperçu du </a:t>
            </a:r>
            <a:r>
              <a:rPr lang="fr-FR" sz="1200" u="none" dirty="0"/>
              <a:t>programme de Développement du leadership de changement en pleine-conscience </a:t>
            </a:r>
            <a:r>
              <a:rPr lang="fr-CA" sz="1200" u="none" dirty="0"/>
              <a:t>(DLCP) et en fera connaître les points saillants.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(paraphrase de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r>
              <a:rPr lang="fr-CA" sz="1200" u="none" dirty="0"/>
              <a:t>Lever la main </a:t>
            </a:r>
          </a:p>
          <a:p>
            <a:pPr marL="171450" lvl="0" indent="-171450">
              <a:spcAft>
                <a:spcPts val="600"/>
              </a:spcAft>
              <a:buFont typeface="Arial" panose="020B0604020202020204" pitchFamily="34" charset="0"/>
              <a:buChar char="•"/>
            </a:pPr>
            <a:r>
              <a:rPr lang="fr-CA" sz="1200" u="none" dirty="0"/>
              <a:t>Commentaires par clavardage</a:t>
            </a:r>
          </a:p>
          <a:p>
            <a:pPr marL="171450" lvl="0" indent="-171450">
              <a:spcAft>
                <a:spcPts val="600"/>
              </a:spcAft>
              <a:buFont typeface="Arial" panose="020B0604020202020204" pitchFamily="34" charset="0"/>
              <a:buChar char="•"/>
            </a:pPr>
            <a:r>
              <a:rPr lang="fr-CA" sz="1200" u="none" dirty="0"/>
              <a:t>Ou de manière anonyme par Sli.do</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hlinkClick r:id="rId3"/>
              </a:rPr>
              <a:t>https://app.sli.do/event/1QX8qrhR68b9ECEtUW78rN</a:t>
            </a:r>
            <a:r>
              <a:rPr lang="fr-CA" dirty="0"/>
              <a:t> </a:t>
            </a:r>
            <a:br>
              <a:rPr lang="fr-CA" sz="1200" u="none" dirty="0"/>
            </a:br>
            <a:r>
              <a:rPr lang="fr-CA" sz="1200" u="none" dirty="0"/>
              <a:t>Sli.do code: DLCP</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181490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On a l’honneur de la présence du Philippe Thompson, </a:t>
            </a:r>
            <a:r>
              <a:rPr lang="fr-FR" b="0" i="0" dirty="0">
                <a:solidFill>
                  <a:srgbClr val="333333"/>
                </a:solidFill>
                <a:effectLst/>
                <a:latin typeface="Helvetica Neue"/>
              </a:rPr>
              <a:t>Dirigeant principal des finances, des résultats et de l'exécution et </a:t>
            </a:r>
            <a:r>
              <a:rPr lang="fr-FR" sz="1200" u="none" dirty="0">
                <a:solidFill>
                  <a:srgbClr val="000000"/>
                </a:solidFill>
              </a:rPr>
              <a:t>Champion Leaders de demain, de </a:t>
            </a:r>
            <a:r>
              <a:rPr lang="fr-FR" sz="1200" dirty="0">
                <a:solidFill>
                  <a:schemeClr val="tx1"/>
                </a:solidFill>
              </a:rPr>
              <a:t>Services aux Autochtones Canada</a:t>
            </a:r>
            <a:br>
              <a:rPr lang="fr-FR" u="none" dirty="0">
                <a:solidFill>
                  <a:srgbClr val="000000"/>
                </a:solidFill>
              </a:rPr>
            </a:br>
            <a:endParaRPr lang="fr-FR" u="none" dirty="0">
              <a:solidFill>
                <a:srgbClr val="000000"/>
              </a:solidFill>
            </a:endParaRPr>
          </a:p>
          <a:p>
            <a:r>
              <a:rPr lang="fr-FR" u="none" dirty="0">
                <a:solidFill>
                  <a:srgbClr val="000000"/>
                </a:solidFill>
              </a:rPr>
              <a:t>Qui va nous donner le mots d’ouverture, d</a:t>
            </a:r>
            <a:r>
              <a:rPr lang="fr-FR" dirty="0"/>
              <a:t>onc, Philippe (le mot est à vous)</a:t>
            </a:r>
          </a:p>
          <a:p>
            <a:endParaRPr lang="fr-FR" dirty="0"/>
          </a:p>
          <a:p>
            <a:r>
              <a:rPr lang="fr-FR" dirty="0"/>
              <a:t>((Philippe partage les remarques d'ouverture))</a:t>
            </a:r>
          </a:p>
          <a:p>
            <a:endParaRPr lang="fr-FR" dirty="0"/>
          </a:p>
          <a:p>
            <a:r>
              <a:rPr lang="fr-FR" dirty="0"/>
              <a:t>Merci beaucoup Philippe pour vos aimables paroles et votre soutien au programme… et nous savons que compte tenu de votre emploi du temps chargé, vous devrez peut-être partir bientôt, merci d'avoir pris le temps d'être avec nous aujourd'hui.</a:t>
            </a:r>
          </a:p>
          <a:p>
            <a:endParaRPr lang="fr-FR" dirty="0"/>
          </a:p>
        </p:txBody>
      </p:sp>
      <p:sp>
        <p:nvSpPr>
          <p:cNvPr id="4" name="Slide Number Placeholder 3"/>
          <p:cNvSpPr>
            <a:spLocks noGrp="1"/>
          </p:cNvSpPr>
          <p:nvPr>
            <p:ph type="sldNum" sz="quarter" idx="5"/>
          </p:nvPr>
        </p:nvSpPr>
        <p:spPr/>
        <p:txBody>
          <a:bodyPr/>
          <a:lstStyle/>
          <a:p>
            <a:fld id="{C6C9EB95-B0B3-48AB-917D-E5E386E0913A}" type="slidenum">
              <a:rPr lang="en-US" smtClean="0"/>
              <a:t>4</a:t>
            </a:fld>
            <a:endParaRPr lang="en-US" dirty="0"/>
          </a:p>
        </p:txBody>
      </p:sp>
    </p:spTree>
    <p:extLst>
      <p:ext uri="{BB962C8B-B14F-4D97-AF65-F5344CB8AC3E}">
        <p14:creationId xmlns:p14="http://schemas.microsoft.com/office/powerpoint/2010/main" val="126989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5000" lnSpcReduction="20000"/>
          </a:bodyPr>
          <a:lstStyle/>
          <a:p>
            <a:pPr marL="0" lvl="0" indent="0">
              <a:spcAft>
                <a:spcPts val="600"/>
              </a:spcAft>
              <a:buFont typeface="Arial" panose="020B0604020202020204" pitchFamily="34" charset="0"/>
              <a:buNone/>
            </a:pPr>
            <a:r>
              <a:rPr lang="fr-CA" sz="1200" dirty="0"/>
              <a:t>:</a:t>
            </a:r>
          </a:p>
          <a:p>
            <a:pPr marL="171450" lvl="0" indent="-171450">
              <a:spcAft>
                <a:spcPts val="600"/>
              </a:spcAft>
              <a:buFont typeface="Arial" panose="020B0604020202020204" pitchFamily="34" charset="0"/>
              <a:buChar char="•"/>
            </a:pPr>
            <a:r>
              <a:rPr lang="fr-CA" sz="1200" u="none" dirty="0"/>
              <a:t>Le </a:t>
            </a:r>
            <a:r>
              <a:rPr lang="fr-FR" sz="1200" dirty="0">
                <a:solidFill>
                  <a:srgbClr val="0070C0"/>
                </a:solidFill>
                <a:latin typeface="+mn-lt"/>
              </a:rPr>
              <a:t>Programme de développement du leadership de changement en pleine-conscience (DLCP) </a:t>
            </a:r>
            <a:r>
              <a:rPr lang="fr-CA" sz="1200" u="none" dirty="0"/>
              <a:t>est en cours d’élaboration depuis 2016; a été lancé en avril 2021 par Services aux Autochtones Canada (SAC) dans le cadre d’un projet pilote; puis offert en 2022.</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200" b="0" u="none" dirty="0"/>
              <a:t>Le programme est parrainé principalement par </a:t>
            </a:r>
            <a:r>
              <a:rPr lang="fr-CA" sz="1200" b="1" u="none" dirty="0"/>
              <a:t>Services aux Autochtones Canada </a:t>
            </a:r>
            <a:r>
              <a:rPr lang="fr-CA" sz="1200" b="0" u="none" dirty="0"/>
              <a:t>et appuyé par d’autres ministères et agences, notamment :</a:t>
            </a:r>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171450" lvl="0" indent="-171450">
              <a:spcAft>
                <a:spcPts val="600"/>
              </a:spcAft>
              <a:buFont typeface="Arial" panose="020B0604020202020204" pitchFamily="34" charset="0"/>
              <a:buChar char="•"/>
            </a:pPr>
            <a:r>
              <a:rPr lang="fr-CA" sz="1200" u="none" dirty="0"/>
              <a:t>L’invitation est également envoyée à tous les autres employés de l’État par le Réseau interministériel de changement organisationnel, par l’entremise de ses groupes </a:t>
            </a:r>
            <a:r>
              <a:rPr lang="fr-CA" sz="1200" u="none" dirty="0" err="1"/>
              <a:t>OutilsGC</a:t>
            </a:r>
            <a:r>
              <a:rPr lang="fr-CA" sz="1200" u="none" dirty="0"/>
              <a:t>.</a:t>
            </a:r>
          </a:p>
          <a:p>
            <a:pPr marL="171450" lvl="0" indent="-171450">
              <a:spcAft>
                <a:spcPts val="600"/>
              </a:spcAft>
              <a:buFont typeface="Arial" panose="020B0604020202020204" pitchFamily="34" charset="0"/>
              <a:buChar char="•"/>
            </a:pPr>
            <a:r>
              <a:rPr lang="fr-FR" sz="1200" u="none" dirty="0"/>
              <a:t>Et nous remercions tous ceux qui ont promu le programme</a:t>
            </a:r>
          </a:p>
          <a:p>
            <a:pPr marL="171450" lvl="0" indent="-171450">
              <a:spcAft>
                <a:spcPts val="600"/>
              </a:spcAft>
              <a:buFont typeface="Arial" panose="020B0604020202020204" pitchFamily="34" charset="0"/>
              <a:buChar char="•"/>
            </a:pPr>
            <a:endParaRPr lang="fr-CA" sz="1200" dirty="0"/>
          </a:p>
          <a:p>
            <a:pPr marL="0" lvl="0" indent="0">
              <a:spcAft>
                <a:spcPts val="600"/>
              </a:spcAft>
              <a:buFont typeface="Arial" panose="020B0604020202020204" pitchFamily="34" charset="0"/>
              <a:buNone/>
            </a:pPr>
            <a:r>
              <a:rPr lang="fr-FR" sz="1200" dirty="0"/>
              <a:t>Parmi les </a:t>
            </a:r>
            <a:r>
              <a:rPr lang="fr-FR" sz="1200" dirty="0" err="1"/>
              <a:t>co</a:t>
            </a:r>
            <a:r>
              <a:rPr lang="fr-FR" sz="1200" dirty="0"/>
              <a:t>-facilitateurs du programme, aujourd'hui figurent</a:t>
            </a:r>
            <a:r>
              <a:rPr lang="fr-CA" sz="1200" dirty="0"/>
              <a:t> les suivants :</a:t>
            </a:r>
            <a:endParaRPr lang="fr-CA" sz="1200" dirty="0">
              <a:solidFill>
                <a:schemeClr val="tx1"/>
              </a:solidFill>
              <a:effectLst/>
              <a:latin typeface="+mn-lt"/>
              <a:ea typeface="+mn-ea"/>
            </a:endParaRPr>
          </a:p>
          <a:p>
            <a:pPr marL="0" lvl="0" indent="0">
              <a:spcAft>
                <a:spcPts val="600"/>
              </a:spcAft>
              <a:buFont typeface="Arial" panose="020B0604020202020204" pitchFamily="34" charset="0"/>
              <a:buNone/>
            </a:pPr>
            <a:endParaRPr lang="fr-CA" sz="1200" dirty="0">
              <a:solidFill>
                <a:schemeClr val="tx1"/>
              </a:solidFill>
              <a:effectLst/>
              <a:latin typeface="+mn-lt"/>
              <a:ea typeface="+mn-ea"/>
            </a:endParaRPr>
          </a:p>
          <a:p>
            <a:pPr marL="0" lvl="0" indent="0">
              <a:spcAft>
                <a:spcPts val="600"/>
              </a:spcAft>
              <a:buFont typeface="Arial" panose="020B0604020202020204" pitchFamily="34" charset="0"/>
              <a:buNone/>
            </a:pPr>
            <a:r>
              <a:rPr lang="fr-FR" sz="1200" dirty="0">
                <a:solidFill>
                  <a:schemeClr val="tx1"/>
                </a:solidFill>
                <a:effectLst/>
                <a:latin typeface="+mn-lt"/>
                <a:ea typeface="+mn-ea"/>
              </a:rPr>
              <a:t>((ouvrons nos microphones et nos webcams et disons bonjour, pour que les gens nous voient))</a:t>
            </a:r>
          </a:p>
          <a:p>
            <a:pPr marL="0" marR="0">
              <a:spcBef>
                <a:spcPts val="0"/>
              </a:spcBef>
              <a:spcAft>
                <a:spcPts val="0"/>
              </a:spcAft>
            </a:pPr>
            <a:r>
              <a:rPr lang="fr-CA"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r>
              <a:rPr lang="fr-CA" sz="1200" u="none" kern="1200" dirty="0">
                <a:solidFill>
                  <a:schemeClr val="tx1"/>
                </a:solidFill>
                <a:latin typeface="+mn-lt"/>
                <a:ea typeface="+mn-ea"/>
                <a:cs typeface="+mn-cs"/>
              </a:rPr>
              <a:t>(</a:t>
            </a:r>
            <a:r>
              <a:rPr lang="fr-CA" sz="1200" u="none" kern="1200" dirty="0" err="1">
                <a:solidFill>
                  <a:schemeClr val="tx1"/>
                </a:solidFill>
                <a:latin typeface="+mn-lt"/>
                <a:ea typeface="+mn-ea"/>
                <a:cs typeface="+mn-cs"/>
              </a:rPr>
              <a:t>presenté</a:t>
            </a:r>
            <a:r>
              <a:rPr lang="fr-CA" sz="1200" u="none" kern="1200" dirty="0">
                <a:solidFill>
                  <a:schemeClr val="tx1"/>
                </a:solidFill>
                <a:latin typeface="+mn-lt"/>
                <a:ea typeface="+mn-ea"/>
                <a:cs typeface="+mn-cs"/>
              </a:rPr>
              <a:t> par Carmen) Olivia:</a:t>
            </a:r>
          </a:p>
          <a:p>
            <a:pPr marL="457200" marR="0" lvl="1">
              <a:spcBef>
                <a:spcPts val="0"/>
              </a:spcBef>
              <a:spcAft>
                <a:spcPts val="0"/>
              </a:spcAft>
            </a:pPr>
            <a:r>
              <a:rPr lang="en-US" sz="1800" dirty="0">
                <a:effectLst/>
                <a:latin typeface="Calibri" panose="020F0502020204030204" pitchFamily="34" charset="0"/>
                <a:ea typeface="Calibri" panose="020F0502020204030204" pitchFamily="34" charset="0"/>
              </a:rPr>
              <a:t>Née dans les Cantons-de-</a:t>
            </a:r>
            <a:r>
              <a:rPr lang="en-US" sz="1800" dirty="0" err="1">
                <a:effectLst/>
                <a:latin typeface="Calibri" panose="020F0502020204030204" pitchFamily="34" charset="0"/>
                <a:ea typeface="Calibri" panose="020F0502020204030204" pitchFamily="34" charset="0"/>
              </a:rPr>
              <a:t>l’Est</a:t>
            </a:r>
            <a:r>
              <a:rPr lang="en-US" sz="1800" dirty="0">
                <a:effectLst/>
                <a:latin typeface="Calibri" panose="020F0502020204030204" pitchFamily="34" charset="0"/>
                <a:ea typeface="Calibri" panose="020F0502020204030204" pitchFamily="34" charset="0"/>
              </a:rPr>
              <a:t>, au Québec, Olivia a passé son </a:t>
            </a:r>
            <a:r>
              <a:rPr lang="en-US" sz="1800" dirty="0" err="1">
                <a:effectLst/>
                <a:latin typeface="Calibri" panose="020F0502020204030204" pitchFamily="34" charset="0"/>
                <a:ea typeface="Calibri" panose="020F0502020204030204" pitchFamily="34" charset="0"/>
              </a:rPr>
              <a:t>enfance</a:t>
            </a:r>
            <a:r>
              <a:rPr lang="en-US" sz="1800" dirty="0">
                <a:effectLst/>
                <a:latin typeface="Calibri" panose="020F0502020204030204" pitchFamily="34" charset="0"/>
                <a:ea typeface="Calibri" panose="020F0502020204030204" pitchFamily="34" charset="0"/>
              </a:rPr>
              <a:t> entre Sherbrooke et Happy Valley-Goose Bay, au Labrador (les </a:t>
            </a:r>
            <a:r>
              <a:rPr lang="en-US" sz="1800" dirty="0" err="1">
                <a:effectLst/>
                <a:latin typeface="Calibri" panose="020F0502020204030204" pitchFamily="34" charset="0"/>
                <a:ea typeface="Calibri" panose="020F0502020204030204" pitchFamily="34" charset="0"/>
              </a:rPr>
              <a:t>grandes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terres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où</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mère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est</a:t>
            </a:r>
            <a:r>
              <a:rPr lang="en-US" sz="1800" dirty="0">
                <a:effectLst/>
                <a:latin typeface="Calibri" panose="020F0502020204030204" pitchFamily="34" charset="0"/>
                <a:ea typeface="Calibri" panose="020F0502020204030204" pitchFamily="34" charset="0"/>
              </a:rPr>
              <a:t> née et a </a:t>
            </a:r>
            <a:r>
              <a:rPr lang="en-US" sz="1800" dirty="0" err="1">
                <a:effectLst/>
                <a:latin typeface="Calibri" panose="020F0502020204030204" pitchFamily="34" charset="0"/>
                <a:ea typeface="Calibri" panose="020F0502020204030204" pitchFamily="34" charset="0"/>
              </a:rPr>
              <a:t>grandi</a:t>
            </a:r>
            <a:r>
              <a:rPr lang="en-US" sz="1800" dirty="0">
                <a:effectLst/>
                <a:latin typeface="Calibri" panose="020F0502020204030204" pitchFamily="34" charset="0"/>
                <a:ea typeface="Calibri" panose="020F0502020204030204" pitchFamily="34" charset="0"/>
              </a:rPr>
              <a:t>. Olivia </a:t>
            </a:r>
            <a:r>
              <a:rPr lang="en-US" sz="1800" dirty="0" err="1">
                <a:effectLst/>
                <a:latin typeface="Calibri" panose="020F0502020204030204" pitchFamily="34" charset="0"/>
                <a:ea typeface="Calibri" panose="020F0502020204030204" pitchFamily="34" charset="0"/>
              </a:rPr>
              <a:t>est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une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fière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descendante</a:t>
            </a:r>
            <a:r>
              <a:rPr lang="en-US" sz="1800" dirty="0">
                <a:effectLst/>
                <a:latin typeface="Calibri" panose="020F0502020204030204" pitchFamily="34" charset="0"/>
                <a:ea typeface="Calibri" panose="020F0502020204030204" pitchFamily="34" charset="0"/>
              </a:rPr>
              <a:t> de parents </a:t>
            </a:r>
            <a:r>
              <a:rPr lang="en-US" sz="1800" dirty="0" err="1">
                <a:effectLst/>
                <a:latin typeface="Calibri" panose="020F0502020204030204" pitchFamily="34" charset="0"/>
                <a:ea typeface="Calibri" panose="020F0502020204030204" pitchFamily="34" charset="0"/>
              </a:rPr>
              <a:t>inuits</a:t>
            </a:r>
            <a:r>
              <a:rPr lang="en-US" sz="1800" dirty="0">
                <a:effectLst/>
                <a:latin typeface="Calibri" panose="020F0502020204030204" pitchFamily="34" charset="0"/>
                <a:ea typeface="Calibri" panose="020F0502020204030204" pitchFamily="34" charset="0"/>
              </a:rPr>
              <a:t> et métis. Elle </a:t>
            </a:r>
            <a:r>
              <a:rPr lang="en-US" sz="1800" dirty="0" err="1">
                <a:effectLst/>
                <a:latin typeface="Calibri" panose="020F0502020204030204" pitchFamily="34" charset="0"/>
                <a:ea typeface="Calibri" panose="020F0502020204030204" pitchFamily="34" charset="0"/>
              </a:rPr>
              <a:t>est</a:t>
            </a:r>
            <a:r>
              <a:rPr lang="en-US" sz="1800" dirty="0">
                <a:effectLst/>
                <a:latin typeface="Calibri" panose="020F0502020204030204" pitchFamily="34" charset="0"/>
                <a:ea typeface="Calibri" panose="020F0502020204030204" pitchFamily="34" charset="0"/>
              </a:rPr>
              <a:t> au comble du bonheur </a:t>
            </a:r>
            <a:r>
              <a:rPr lang="en-US" sz="1800" dirty="0" err="1">
                <a:effectLst/>
                <a:latin typeface="Calibri" panose="020F0502020204030204" pitchFamily="34" charset="0"/>
                <a:ea typeface="Calibri" panose="020F0502020204030204" pitchFamily="34" charset="0"/>
              </a:rPr>
              <a:t>lorsqu’elle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est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entourée</a:t>
            </a:r>
            <a:r>
              <a:rPr lang="en-US" sz="1800" dirty="0">
                <a:effectLst/>
                <a:latin typeface="Calibri" panose="020F0502020204030204" pitchFamily="34" charset="0"/>
                <a:ea typeface="Calibri" panose="020F0502020204030204" pitchFamily="34" charset="0"/>
              </a:rPr>
              <a:t> de </a:t>
            </a:r>
            <a:r>
              <a:rPr lang="en-US" sz="1800" dirty="0" err="1">
                <a:effectLst/>
                <a:latin typeface="Calibri" panose="020F0502020204030204" pitchFamily="34" charset="0"/>
                <a:ea typeface="Calibri" panose="020F0502020204030204" pitchFamily="34" charset="0"/>
              </a:rPr>
              <a:t>sa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famille</a:t>
            </a:r>
            <a:r>
              <a:rPr lang="en-US" sz="1800" dirty="0">
                <a:effectLst/>
                <a:latin typeface="Calibri" panose="020F0502020204030204" pitchFamily="34" charset="0"/>
                <a:ea typeface="Calibri" panose="020F0502020204030204" pitchFamily="34" charset="0"/>
              </a:rPr>
              <a:t>, surtout au grand air, dans les </a:t>
            </a:r>
            <a:r>
              <a:rPr lang="en-US" sz="1800" dirty="0" err="1">
                <a:effectLst/>
                <a:latin typeface="Calibri" panose="020F0502020204030204" pitchFamily="34" charset="0"/>
                <a:ea typeface="Calibri" panose="020F0502020204030204" pitchFamily="34" charset="0"/>
              </a:rPr>
              <a:t>grandes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terres</a:t>
            </a:r>
            <a:r>
              <a:rPr lang="en-US" sz="1800" dirty="0">
                <a:effectLst/>
                <a:latin typeface="Calibri" panose="020F0502020204030204" pitchFamily="34" charset="0"/>
                <a:ea typeface="Calibri" panose="020F0502020204030204" pitchFamily="34" charset="0"/>
              </a:rPr>
              <a:t>.</a:t>
            </a:r>
          </a:p>
          <a:p>
            <a:pPr marL="457200" marR="0" lvl="1">
              <a:spcBef>
                <a:spcPts val="0"/>
              </a:spcBef>
              <a:spcAft>
                <a:spcPts val="0"/>
              </a:spcAft>
            </a:pPr>
            <a:r>
              <a:rPr lang="en-US" sz="1800" dirty="0">
                <a:effectLst/>
                <a:latin typeface="Calibri" panose="020F0502020204030204" pitchFamily="34" charset="0"/>
                <a:ea typeface="Calibri" panose="020F0502020204030204" pitchFamily="34" charset="0"/>
              </a:rPr>
              <a:t> </a:t>
            </a:r>
          </a:p>
          <a:p>
            <a:pPr marL="457200" marR="0" lvl="1">
              <a:spcBef>
                <a:spcPts val="0"/>
              </a:spcBef>
              <a:spcAft>
                <a:spcPts val="0"/>
              </a:spcAft>
            </a:pPr>
            <a:r>
              <a:rPr lang="en-US" sz="1800" dirty="0">
                <a:effectLst/>
                <a:latin typeface="Calibri" panose="020F0502020204030204" pitchFamily="34" charset="0"/>
                <a:ea typeface="Calibri" panose="020F0502020204030204" pitchFamily="34" charset="0"/>
              </a:rPr>
              <a:t>Fonctionnaire </a:t>
            </a:r>
            <a:r>
              <a:rPr lang="en-US" sz="1800" dirty="0" err="1">
                <a:effectLst/>
                <a:latin typeface="Calibri" panose="020F0502020204030204" pitchFamily="34" charset="0"/>
                <a:ea typeface="Calibri" panose="020F0502020204030204" pitchFamily="34" charset="0"/>
              </a:rPr>
              <a:t>depuis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presque</a:t>
            </a:r>
            <a:r>
              <a:rPr lang="en-US" sz="1800" dirty="0">
                <a:effectLst/>
                <a:latin typeface="Calibri" panose="020F0502020204030204" pitchFamily="34" charset="0"/>
                <a:ea typeface="Calibri" panose="020F0502020204030204" pitchFamily="34" charset="0"/>
              </a:rPr>
              <a:t> 25 </a:t>
            </a:r>
            <a:r>
              <a:rPr lang="en-US" sz="1800" dirty="0" err="1">
                <a:effectLst/>
                <a:latin typeface="Calibri" panose="020F0502020204030204" pitchFamily="34" charset="0"/>
                <a:ea typeface="Calibri" panose="020F0502020204030204" pitchFamily="34" charset="0"/>
              </a:rPr>
              <a:t>ans</a:t>
            </a:r>
            <a:r>
              <a:rPr lang="en-US" sz="1800" dirty="0">
                <a:effectLst/>
                <a:latin typeface="Calibri" panose="020F0502020204030204" pitchFamily="34" charset="0"/>
                <a:ea typeface="Calibri" panose="020F0502020204030204" pitchFamily="34" charset="0"/>
              </a:rPr>
              <a:t>, Olivia a </a:t>
            </a:r>
            <a:r>
              <a:rPr lang="en-US" sz="1800" dirty="0" err="1">
                <a:effectLst/>
                <a:latin typeface="Calibri" panose="020F0502020204030204" pitchFamily="34" charset="0"/>
                <a:ea typeface="Calibri" panose="020F0502020204030204" pitchFamily="34" charset="0"/>
              </a:rPr>
              <a:t>travaillé</a:t>
            </a:r>
            <a:r>
              <a:rPr lang="en-US" sz="1800" dirty="0">
                <a:effectLst/>
                <a:latin typeface="Calibri" panose="020F0502020204030204" pitchFamily="34" charset="0"/>
                <a:ea typeface="Calibri" panose="020F0502020204030204" pitchFamily="34" charset="0"/>
              </a:rPr>
              <a:t> sur de </a:t>
            </a:r>
            <a:r>
              <a:rPr lang="en-US" sz="1800" dirty="0" err="1">
                <a:effectLst/>
                <a:latin typeface="Calibri" panose="020F0502020204030204" pitchFamily="34" charset="0"/>
                <a:ea typeface="Calibri" panose="020F0502020204030204" pitchFamily="34" charset="0"/>
              </a:rPr>
              <a:t>nombreuses</a:t>
            </a:r>
            <a:r>
              <a:rPr lang="en-US" sz="1800" dirty="0">
                <a:effectLst/>
                <a:latin typeface="Calibri" panose="020F0502020204030204" pitchFamily="34" charset="0"/>
                <a:ea typeface="Calibri" panose="020F0502020204030204" pitchFamily="34" charset="0"/>
              </a:rPr>
              <a:t> initiatives </a:t>
            </a:r>
            <a:r>
              <a:rPr lang="en-US" sz="1800" dirty="0" err="1">
                <a:effectLst/>
                <a:latin typeface="Calibri" panose="020F0502020204030204" pitchFamily="34" charset="0"/>
                <a:ea typeface="Calibri" panose="020F0502020204030204" pitchFamily="34" charset="0"/>
              </a:rPr>
              <a:t>variées</a:t>
            </a:r>
            <a:r>
              <a:rPr lang="en-US" sz="1800" dirty="0">
                <a:effectLst/>
                <a:latin typeface="Calibri" panose="020F0502020204030204" pitchFamily="34" charset="0"/>
                <a:ea typeface="Calibri" panose="020F0502020204030204" pitchFamily="34" charset="0"/>
              </a:rPr>
              <a:t> et </a:t>
            </a:r>
            <a:r>
              <a:rPr lang="en-US" sz="1800" dirty="0" err="1">
                <a:effectLst/>
                <a:latin typeface="Calibri" panose="020F0502020204030204" pitchFamily="34" charset="0"/>
                <a:ea typeface="Calibri" panose="020F0502020204030204" pitchFamily="34" charset="0"/>
              </a:rPr>
              <a:t>stimulantes</a:t>
            </a:r>
            <a:r>
              <a:rPr lang="en-US" sz="1800" dirty="0">
                <a:effectLst/>
                <a:latin typeface="Calibri" panose="020F0502020204030204" pitchFamily="34" charset="0"/>
                <a:ea typeface="Calibri" panose="020F0502020204030204" pitchFamily="34" charset="0"/>
              </a:rPr>
              <a:t> dans </a:t>
            </a:r>
            <a:r>
              <a:rPr lang="en-US" sz="1800" dirty="0" err="1">
                <a:effectLst/>
                <a:latin typeface="Calibri" panose="020F0502020204030204" pitchFamily="34" charset="0"/>
                <a:ea typeface="Calibri" panose="020F0502020204030204" pitchFamily="34" charset="0"/>
              </a:rPr>
              <a:t>plusieurs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ministères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fédéraux</a:t>
            </a:r>
            <a:r>
              <a:rPr lang="en-US" sz="1800" dirty="0">
                <a:effectLst/>
                <a:latin typeface="Calibri" panose="020F0502020204030204" pitchFamily="34" charset="0"/>
                <a:ea typeface="Calibri" panose="020F0502020204030204" pitchFamily="34" charset="0"/>
              </a:rPr>
              <a:t> et </a:t>
            </a:r>
            <a:r>
              <a:rPr lang="en-US" sz="1800" dirty="0" err="1">
                <a:effectLst/>
                <a:latin typeface="Calibri" panose="020F0502020204030204" pitchFamily="34" charset="0"/>
                <a:ea typeface="Calibri" panose="020F0502020204030204" pitchFamily="34" charset="0"/>
              </a:rPr>
              <a:t>elle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est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actuellement</a:t>
            </a:r>
            <a:r>
              <a:rPr lang="en-US" sz="1800" dirty="0">
                <a:effectLst/>
                <a:latin typeface="Calibri" panose="020F0502020204030204" pitchFamily="34" charset="0"/>
                <a:ea typeface="Calibri" panose="020F0502020204030204" pitchFamily="34" charset="0"/>
              </a:rPr>
              <a:t> la </a:t>
            </a:r>
            <a:r>
              <a:rPr lang="en-US" sz="1800" dirty="0" err="1">
                <a:effectLst/>
                <a:latin typeface="Calibri" panose="020F0502020204030204" pitchFamily="34" charset="0"/>
                <a:ea typeface="Calibri" panose="020F0502020204030204" pitchFamily="34" charset="0"/>
              </a:rPr>
              <a:t>gestionnaire</a:t>
            </a:r>
            <a:r>
              <a:rPr lang="en-US" sz="1800" dirty="0">
                <a:effectLst/>
                <a:latin typeface="Calibri" panose="020F0502020204030204" pitchFamily="34" charset="0"/>
                <a:ea typeface="Calibri" panose="020F0502020204030204" pitchFamily="34" charset="0"/>
              </a:rPr>
              <a:t> pour les </a:t>
            </a:r>
            <a:r>
              <a:rPr lang="en-US" sz="1800" dirty="0" err="1">
                <a:effectLst/>
                <a:latin typeface="Calibri" panose="020F0502020204030204" pitchFamily="34" charset="0"/>
                <a:ea typeface="Calibri" panose="020F0502020204030204" pitchFamily="34" charset="0"/>
              </a:rPr>
              <a:t>programmes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urbains</a:t>
            </a:r>
            <a:r>
              <a:rPr lang="en-US" sz="1800" dirty="0">
                <a:effectLst/>
                <a:latin typeface="Calibri" panose="020F0502020204030204" pitchFamily="34" charset="0"/>
                <a:ea typeface="Calibri" panose="020F0502020204030204" pitchFamily="34" charset="0"/>
              </a:rPr>
              <a:t> pour les peoples </a:t>
            </a:r>
            <a:r>
              <a:rPr lang="en-US" sz="1800" dirty="0" err="1">
                <a:effectLst/>
                <a:latin typeface="Calibri" panose="020F0502020204030204" pitchFamily="34" charset="0"/>
                <a:ea typeface="Calibri" panose="020F0502020204030204" pitchFamily="34" charset="0"/>
              </a:rPr>
              <a:t>autochtones</a:t>
            </a:r>
            <a:r>
              <a:rPr lang="en-US" sz="1800" dirty="0">
                <a:effectLst/>
                <a:latin typeface="Calibri" panose="020F0502020204030204" pitchFamily="34" charset="0"/>
                <a:ea typeface="Calibri" panose="020F0502020204030204" pitchFamily="34" charset="0"/>
              </a:rPr>
              <a:t> au sein du </a:t>
            </a:r>
            <a:r>
              <a:rPr lang="en-US" sz="1800" dirty="0" err="1">
                <a:effectLst/>
                <a:latin typeface="Calibri" panose="020F0502020204030204" pitchFamily="34" charset="0"/>
                <a:ea typeface="Calibri" panose="020F0502020204030204" pitchFamily="34" charset="0"/>
              </a:rPr>
              <a:t>ministère</a:t>
            </a:r>
            <a:r>
              <a:rPr lang="en-US" sz="1800" dirty="0">
                <a:effectLst/>
                <a:latin typeface="Calibri" panose="020F0502020204030204" pitchFamily="34" charset="0"/>
                <a:ea typeface="Calibri" panose="020F0502020204030204" pitchFamily="34" charset="0"/>
              </a:rPr>
              <a:t> des services aux </a:t>
            </a:r>
            <a:r>
              <a:rPr lang="en-US" sz="1800" dirty="0" err="1">
                <a:effectLst/>
                <a:latin typeface="Calibri" panose="020F0502020204030204" pitchFamily="34" charset="0"/>
                <a:ea typeface="Calibri" panose="020F0502020204030204" pitchFamily="34" charset="0"/>
              </a:rPr>
              <a:t>autochtones</a:t>
            </a:r>
            <a:r>
              <a:rPr lang="en-US" sz="1800" dirty="0">
                <a:effectLst/>
                <a:latin typeface="Calibri" panose="020F0502020204030204" pitchFamily="34" charset="0"/>
                <a:ea typeface="Calibri" panose="020F0502020204030204" pitchFamily="34" charset="0"/>
              </a:rPr>
              <a:t> Canada. </a:t>
            </a:r>
          </a:p>
          <a:p>
            <a:endParaRPr lang="fr-CA" sz="1200" u="none" kern="1200" dirty="0">
              <a:solidFill>
                <a:schemeClr val="tx1"/>
              </a:solidFill>
              <a:latin typeface="+mn-lt"/>
              <a:ea typeface="+mn-ea"/>
              <a:cs typeface="+mn-cs"/>
            </a:endParaRPr>
          </a:p>
          <a:p>
            <a:pPr lvl="0"/>
            <a:r>
              <a:rPr lang="fr-CA" sz="1200" u="none" kern="1200" dirty="0">
                <a:solidFill>
                  <a:schemeClr val="tx1"/>
                </a:solidFill>
                <a:latin typeface="+mn-lt"/>
                <a:ea typeface="+mn-ea"/>
                <a:cs typeface="+mn-cs"/>
              </a:rPr>
              <a:t>(présenté par Olivia) Carmen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Calibri" panose="020F0502020204030204" pitchFamily="34" charset="0"/>
              </a:rPr>
              <a:t>Carmen Stefan Danner-</a:t>
            </a:r>
            <a:r>
              <a:rPr lang="fr-CA" sz="1800" dirty="0" err="1">
                <a:effectLst/>
                <a:latin typeface="Calibri" panose="020F0502020204030204" pitchFamily="34" charset="0"/>
                <a:ea typeface="Calibri" panose="020F0502020204030204" pitchFamily="34" charset="0"/>
              </a:rPr>
              <a:t>Wharram</a:t>
            </a:r>
            <a:r>
              <a:rPr lang="fr-CA" sz="1800" dirty="0">
                <a:effectLst/>
                <a:latin typeface="Calibri" panose="020F0502020204030204" pitchFamily="34" charset="0"/>
                <a:ea typeface="Calibri" panose="020F0502020204030204" pitchFamily="34" charset="0"/>
              </a:rPr>
              <a:t> possède presque 23 ans au sein de la fonction publique et est actuellement chef d’équipe avec la DGSRDS de EDSC. Il s’attache à s’épanouir sur le plan personnel, à parfaire ses compétences en relations interpersonnelles et en gestion et à aider les autres à faire de même. Carmen Stefan a participé au programme l’an dernier, a coanimé la version anglaise du programme ce printemps et il est ravi de coanimer la version nouveau-né du programme et en se faisant de maîtriser ses compétences orales.</a:t>
            </a:r>
            <a:endParaRPr lang="en-US" sz="1800" dirty="0">
              <a:effectLst/>
              <a:latin typeface="Calibri" panose="020F0502020204030204" pitchFamily="34" charset="0"/>
              <a:ea typeface="Calibri" panose="020F0502020204030204" pitchFamily="34" charset="0"/>
            </a:endParaRPr>
          </a:p>
          <a:p>
            <a:endParaRPr lang="fr-CA" sz="1200" u="none" kern="1200" dirty="0">
              <a:solidFill>
                <a:schemeClr val="tx1"/>
              </a:solidFill>
              <a:latin typeface="+mn-lt"/>
              <a:ea typeface="+mn-ea"/>
              <a:cs typeface="+mn-cs"/>
            </a:endParaRPr>
          </a:p>
          <a:p>
            <a:r>
              <a:rPr lang="fr-CA" sz="1200" u="none" kern="1200" dirty="0">
                <a:solidFill>
                  <a:schemeClr val="tx1"/>
                </a:solidFill>
                <a:latin typeface="+mn-lt"/>
                <a:ea typeface="+mn-ea"/>
                <a:cs typeface="+mn-cs"/>
              </a:rPr>
              <a:t>(présenté par Olivia) Alejandro :</a:t>
            </a:r>
          </a:p>
          <a:p>
            <a:pPr lvl="1"/>
            <a:r>
              <a:rPr lang="fr-FR" sz="1200" u="none" kern="1200" dirty="0">
                <a:solidFill>
                  <a:schemeClr val="tx1"/>
                </a:solidFill>
                <a:latin typeface="+mn-lt"/>
                <a:ea typeface="+mn-ea"/>
                <a:cs typeface="+mn-cs"/>
              </a:rPr>
              <a:t>Originaires du Mexique, Alejandro Gonzalez et sa femme, également appelée </a:t>
            </a:r>
            <a:r>
              <a:rPr lang="fr-FR" sz="1200" u="none" kern="1200" dirty="0" err="1">
                <a:solidFill>
                  <a:schemeClr val="tx1"/>
                </a:solidFill>
                <a:latin typeface="+mn-lt"/>
                <a:ea typeface="+mn-ea"/>
                <a:cs typeface="+mn-cs"/>
              </a:rPr>
              <a:t>Alejandra</a:t>
            </a:r>
            <a:r>
              <a:rPr lang="fr-FR" sz="1200" u="none" kern="1200" dirty="0">
                <a:solidFill>
                  <a:schemeClr val="tx1"/>
                </a:solidFill>
                <a:latin typeface="+mn-lt"/>
                <a:ea typeface="+mn-ea"/>
                <a:cs typeface="+mn-cs"/>
              </a:rPr>
              <a:t>, ont émigré au Canada depuis 2001, Alejandro </a:t>
            </a:r>
            <a:r>
              <a:rPr lang="fr-CA" sz="1200" u="none" kern="1200" dirty="0">
                <a:solidFill>
                  <a:schemeClr val="tx1"/>
                </a:solidFill>
                <a:latin typeface="+mn-lt"/>
                <a:ea typeface="+mn-ea"/>
                <a:cs typeface="+mn-cs"/>
              </a:rPr>
              <a:t>s’est joint à la fonction publique en 2007. Il dirige des séances de pleine conscience au travail depuis 2013.</a:t>
            </a:r>
            <a:r>
              <a:rPr lang="fr-CA" sz="1200" kern="1200" dirty="0">
                <a:solidFill>
                  <a:schemeClr val="tx1"/>
                </a:solidFill>
                <a:latin typeface="+mn-lt"/>
                <a:ea typeface="+mn-ea"/>
                <a:cs typeface="+mn-cs"/>
              </a:rPr>
              <a:t> </a:t>
            </a:r>
            <a:r>
              <a:rPr lang="fr-CA" sz="1200" u="none" kern="1200" dirty="0">
                <a:solidFill>
                  <a:schemeClr val="tx1"/>
                </a:solidFill>
                <a:latin typeface="+mn-lt"/>
                <a:ea typeface="+mn-ea"/>
                <a:cs typeface="+mn-cs"/>
              </a:rPr>
              <a:t>Il a suivi diverses formations liées à la pleine conscience en prêtant un intérêt particulier aux thèmes de la pleine conscience, du changement et du leadership.</a:t>
            </a:r>
            <a:r>
              <a:rPr lang="fr-CA" sz="1200" kern="1200" dirty="0">
                <a:solidFill>
                  <a:schemeClr val="tx1"/>
                </a:solidFill>
                <a:latin typeface="+mn-lt"/>
                <a:ea typeface="+mn-ea"/>
                <a:cs typeface="+mn-cs"/>
              </a:rPr>
              <a:t> </a:t>
            </a:r>
            <a:r>
              <a:rPr lang="fr-CA" sz="1200" u="none" kern="1200" dirty="0">
                <a:solidFill>
                  <a:schemeClr val="tx1"/>
                </a:solidFill>
                <a:latin typeface="+mn-lt"/>
                <a:ea typeface="+mn-ea"/>
                <a:cs typeface="+mn-cs"/>
              </a:rPr>
              <a:t>Il travaille maintenant à Services aux Autochtones Canada pour l’unité du développement organisationnel et de la gestion des changements, qui relève de la Direction générale des infrastructures communautaires.</a:t>
            </a:r>
            <a:r>
              <a:rPr lang="fr-CA" sz="1200" kern="1200" dirty="0">
                <a:solidFill>
                  <a:schemeClr val="tx1"/>
                </a:solidFill>
                <a:latin typeface="+mn-lt"/>
                <a:ea typeface="+mn-ea"/>
                <a:cs typeface="+mn-cs"/>
              </a:rPr>
              <a:t> </a:t>
            </a:r>
            <a:r>
              <a:rPr lang="fr-CA" sz="1200" u="none" kern="1200" dirty="0">
                <a:solidFill>
                  <a:schemeClr val="tx1"/>
                </a:solidFill>
                <a:latin typeface="+mn-lt"/>
                <a:ea typeface="+mn-ea"/>
                <a:cs typeface="+mn-cs"/>
              </a:rPr>
              <a:t>Alejandro est par ailleurs coprésident du Réseau interministériel du changement organisationnel. Il a hâte d’offrir de nouveau le programme.</a:t>
            </a:r>
            <a:endParaRPr lang="fr-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endParaRPr lang="fr-CA" noProof="0" dirty="0"/>
          </a:p>
          <a:p>
            <a:pPr marL="0" lvl="0" indent="0">
              <a:spcAft>
                <a:spcPts val="600"/>
              </a:spcAft>
              <a:buFont typeface="Arial" panose="020B0604020202020204" pitchFamily="34" charset="0"/>
              <a:buNone/>
            </a:pPr>
            <a:r>
              <a:rPr lang="fr-CA" sz="1200" u="none" kern="1200" dirty="0">
                <a:solidFill>
                  <a:schemeClr val="tx1"/>
                </a:solidFill>
                <a:latin typeface="+mn-lt"/>
                <a:ea typeface="+mn-ea"/>
                <a:cs typeface="+mn-cs"/>
              </a:rPr>
              <a:t>(présenté par Olivia) </a:t>
            </a:r>
            <a:r>
              <a:rPr lang="fr-CA" sz="1200" dirty="0">
                <a:solidFill>
                  <a:schemeClr val="tx1"/>
                </a:solidFill>
                <a:effectLst/>
                <a:latin typeface="+mn-lt"/>
                <a:ea typeface="+mn-ea"/>
              </a:rPr>
              <a:t>Ginette:</a:t>
            </a:r>
            <a:endParaRPr lang="fr-CA" sz="1800" dirty="0">
              <a:solidFill>
                <a:srgbClr val="1F497D"/>
              </a:solidFill>
              <a:effectLst/>
              <a:latin typeface="Calibri" panose="020F0502020204030204" pitchFamily="34" charset="0"/>
              <a:ea typeface="Calibri" panose="020F0502020204030204" pitchFamily="34" charset="0"/>
            </a:endParaRPr>
          </a:p>
          <a:p>
            <a:pPr marL="457200" marR="0" lvl="1">
              <a:spcBef>
                <a:spcPts val="0"/>
              </a:spcBef>
              <a:spcAft>
                <a:spcPts val="0"/>
              </a:spcAft>
            </a:pPr>
            <a:r>
              <a:rPr lang="fr-CA" sz="1800" dirty="0">
                <a:solidFill>
                  <a:srgbClr val="1F497D"/>
                </a:solidFill>
                <a:effectLst/>
                <a:latin typeface="Calibri" panose="020F0502020204030204" pitchFamily="34" charset="0"/>
                <a:ea typeface="Calibri" panose="020F0502020204030204" pitchFamily="34" charset="0"/>
              </a:rPr>
              <a:t>Originaire de Lorette, au Manitoba, Ginette Bailey est mariée à un membre militaire récemment retraité qui a servi au militaire britannique et canadien.  Elle a trois adolescents, deux filles et un enfant non-binaire.  Ginette a récemment rejoint la fonction publique en octobre 2017. En avril 2019, elle a mis en œuvre et présidé une initiative de santé mentale et de mieux-être en milieu de travail (SMMT) au sein de l'une des branches du ministère de la Défense nationale (MDN).  L'initiative de la SMMT a été présentée au Conseil des sous-ministres adjoints du MDN et a été mise en œuvre dans l'ensemble du MDN.</a:t>
            </a:r>
            <a:endParaRPr lang="en-US" sz="1800" dirty="0">
              <a:effectLst/>
              <a:latin typeface="Calibri" panose="020F0502020204030204" pitchFamily="34" charset="0"/>
              <a:ea typeface="Calibri" panose="020F0502020204030204" pitchFamily="34" charset="0"/>
            </a:endParaRPr>
          </a:p>
          <a:p>
            <a:pPr marL="457200" marR="0" lvl="1">
              <a:spcBef>
                <a:spcPts val="0"/>
              </a:spcBef>
              <a:spcAft>
                <a:spcPts val="0"/>
              </a:spcAft>
            </a:pPr>
            <a:r>
              <a:rPr lang="fr-CA"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lvl="1">
              <a:spcBef>
                <a:spcPts val="0"/>
              </a:spcBef>
              <a:spcAft>
                <a:spcPts val="0"/>
              </a:spcAft>
            </a:pPr>
            <a:r>
              <a:rPr lang="fr-CA" sz="1800" dirty="0">
                <a:solidFill>
                  <a:srgbClr val="1F497D"/>
                </a:solidFill>
                <a:effectLst/>
                <a:latin typeface="Calibri" panose="020F0502020204030204" pitchFamily="34" charset="0"/>
                <a:ea typeface="Calibri" panose="020F0502020204030204" pitchFamily="34" charset="0"/>
              </a:rPr>
              <a:t>Actuellement, Ginette travaille pour le Bureau du secrétaire du gouverneur général et est responsable du projet de rétablissement pour rétablir une culture respectueuse et innovatrice axée sur la santé et le bien-être mental et le leadership conscient.</a:t>
            </a:r>
            <a:endParaRPr lang="en-US" sz="1800" dirty="0">
              <a:effectLst/>
              <a:latin typeface="Calibri" panose="020F0502020204030204" pitchFamily="34" charset="0"/>
              <a:ea typeface="Calibri" panose="020F0502020204030204" pitchFamily="34" charset="0"/>
            </a:endParaRPr>
          </a:p>
          <a:p>
            <a:pPr lvl="0"/>
            <a:endParaRPr lang="fr-CA"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5</a:t>
            </a:fld>
            <a:endParaRPr lang="fr-CA" dirty="0"/>
          </a:p>
        </p:txBody>
      </p:sp>
    </p:spTree>
    <p:extLst>
      <p:ext uri="{BB962C8B-B14F-4D97-AF65-F5344CB8AC3E}">
        <p14:creationId xmlns:p14="http://schemas.microsoft.com/office/powerpoint/2010/main" val="3237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r>
              <a:rPr lang="fr-CA" u="none" dirty="0"/>
              <a:t>Pour commencer, faisons un exercice de pleine conscience.</a:t>
            </a:r>
          </a:p>
          <a:p>
            <a:r>
              <a:rPr lang="fr-CA" sz="1200" u="none" dirty="0"/>
              <a:t>Si vous n’avez jamais fait l’exercice, profitez de l’occasion de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7</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fr-CA" i="1" dirty="0"/>
              <a:t>:</a:t>
            </a:r>
          </a:p>
          <a:p>
            <a:r>
              <a:rPr lang="fr-CA" u="none" dirty="0"/>
              <a:t>Nous avons mené un programme pilote en avril 2021, et près de 70 % des personnes qui ont manifesté de l’intérêt envers le programme de huit semaines l’ont terminé.</a:t>
            </a:r>
          </a:p>
          <a:p>
            <a:endParaRPr lang="fr-CA" dirty="0"/>
          </a:p>
          <a:p>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8</a:t>
            </a:fld>
            <a:endParaRPr lang="fr-CA" dirty="0"/>
          </a:p>
        </p:txBody>
      </p:sp>
    </p:spTree>
    <p:extLst>
      <p:ext uri="{BB962C8B-B14F-4D97-AF65-F5344CB8AC3E}">
        <p14:creationId xmlns:p14="http://schemas.microsoft.com/office/powerpoint/2010/main" val="212438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Nouveau-Brunswick, Nouvelle-Écosse, Île-du-Prince-Édouard, Terre-Neuve-et-Labrador</a:t>
            </a:r>
          </a:p>
          <a:p>
            <a:pPr lvl="0"/>
            <a:endParaRPr lang="fr-CA" noProof="0" dirty="0"/>
          </a:p>
          <a:p>
            <a:pPr lvl="0"/>
            <a:r>
              <a:rPr lang="fr-CA" noProof="0" dirty="0"/>
              <a:t>- - -</a:t>
            </a:r>
          </a:p>
          <a:p>
            <a:pPr marL="0" marR="0" lvl="0" indent="0" algn="l" defTabSz="914400" rtl="0" eaLnBrk="0" fontAlgn="base" latinLnBrk="0" hangingPunct="0">
              <a:lnSpc>
                <a:spcPct val="100000"/>
              </a:lnSpc>
              <a:spcBef>
                <a:spcPct val="30000"/>
              </a:spcBef>
              <a:spcAft>
                <a:spcPct val="0"/>
              </a:spcAft>
              <a:buClrTx/>
              <a:buSzTx/>
              <a:buFontTx/>
              <a:buNone/>
              <a:defRPr/>
            </a:pPr>
            <a:r>
              <a:rPr lang="fr-CA" i="1" dirty="0"/>
              <a:t>:</a:t>
            </a:r>
          </a:p>
          <a:p>
            <a:pPr lvl="0"/>
            <a:r>
              <a:rPr lang="fr-CA" u="none" dirty="0"/>
              <a:t>Le programme comptait des participants de partout au Canada. Cette diapositive a été créée conjointement au début du programme pilote de 2021.</a:t>
            </a:r>
            <a:r>
              <a:rPr lang="fr-CA" dirty="0"/>
              <a:t> </a:t>
            </a:r>
            <a:r>
              <a:rPr lang="fr-CA" u="none" dirty="0"/>
              <a:t>Nous nous efforcerons de promouvoir le programme dans le Nord.</a:t>
            </a:r>
            <a:endParaRPr lang="fr-CA" dirty="0"/>
          </a:p>
          <a:p>
            <a:pPr lvl="0"/>
            <a:endParaRPr lang="fr-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9</a:t>
            </a:fld>
            <a:endParaRPr lang="fr-CA" dirty="0"/>
          </a:p>
        </p:txBody>
      </p:sp>
    </p:spTree>
    <p:extLst>
      <p:ext uri="{BB962C8B-B14F-4D97-AF65-F5344CB8AC3E}">
        <p14:creationId xmlns:p14="http://schemas.microsoft.com/office/powerpoint/2010/main" val="2959218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t>2022-09-12</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7" name="Picture 1" descr="850px-IOCN_RICO_logo_RGB_300dpi"/>
          <p:cNvPicPr>
            <a:picLocks noChangeAspect="1" noChangeArrowheads="1"/>
          </p:cNvPicPr>
          <p:nvPr userDrawn="1"/>
        </p:nvPicPr>
        <p:blipFill>
          <a:blip r:embed="rId2"/>
          <a:srcRect/>
          <a:stretch>
            <a:fillRect/>
          </a:stretch>
        </p:blipFill>
        <p:spPr>
          <a:xfrm>
            <a:off x="482635" y="260648"/>
            <a:ext cx="8265829" cy="106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FD783632-8EEC-23A0-D4D6-72188E5E0D7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1745598A-71EF-9C64-EFB2-0F01CFCCF3FA}"/>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4C166768-3160-EA35-218C-0DE6A67DA51D}"/>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2022-09-12</a:t>
            </a:fld>
            <a:endParaRPr lang="en-CA" noProof="0" dirty="0"/>
          </a:p>
        </p:txBody>
      </p:sp>
      <p:sp>
        <p:nvSpPr>
          <p:cNvPr id="19" name="Footer Placeholder 4">
            <a:extLst>
              <a:ext uri="{FF2B5EF4-FFF2-40B4-BE49-F238E27FC236}">
                <a16:creationId xmlns:a16="http://schemas.microsoft.com/office/drawing/2014/main" id="{372FF5D8-DA60-4930-6265-C43C54E4FE64}"/>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815CC667-B29C-17F8-13A9-0543E7C0E605}"/>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723A436-2E04-00F7-B5A7-E0E186D5047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2022-09-12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2022-09-12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2022-09-12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2022-09-12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2022-09-12</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2022-09-12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2022-09-12</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2022-09-12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2022-09-12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2022-09-12</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2022-09-12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2022-09-12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2022-09-12</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2022-09-12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2022-09-12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2022-09-12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t>‹#›</a:t>
            </a:fld>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2022-09-12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pic>
        <p:nvPicPr>
          <p:cNvPr id="10" name="Picture 9"/>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image" Target="../media/image15.png"/><Relationship Id="rId3" Type="http://schemas.openxmlformats.org/officeDocument/2006/relationships/tags" Target="../tags/tag28.xml"/><Relationship Id="rId21" Type="http://schemas.openxmlformats.org/officeDocument/2006/relationships/oleObject" Target="../embeddings/oleObject1.bin"/><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notesSlide" Target="../notesSlides/notesSlide10.xml"/><Relationship Id="rId2" Type="http://schemas.openxmlformats.org/officeDocument/2006/relationships/tags" Target="../tags/tag27.xml"/><Relationship Id="rId16" Type="http://schemas.openxmlformats.org/officeDocument/2006/relationships/slideLayout" Target="../slideLayouts/slideLayout13.xml"/><Relationship Id="rId20" Type="http://schemas.openxmlformats.org/officeDocument/2006/relationships/image" Target="../media/image17.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19" Type="http://schemas.openxmlformats.org/officeDocument/2006/relationships/image" Target="../media/image16.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3.xml"/><Relationship Id="rId7" Type="http://schemas.openxmlformats.org/officeDocument/2006/relationships/image" Target="../media/image1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tags" Target="../tags/tag44.xml"/><Relationship Id="rId9"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1.png"/><Relationship Id="rId5" Type="http://schemas.openxmlformats.org/officeDocument/2006/relationships/notesSlide" Target="../notesSlides/notesSlide12.xml"/><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50.xml"/><Relationship Id="rId7" Type="http://schemas.openxmlformats.org/officeDocument/2006/relationships/image" Target="../media/image2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ags" Target="../tags/tag51.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54.xml"/><Relationship Id="rId7" Type="http://schemas.openxmlformats.org/officeDocument/2006/relationships/image" Target="../media/image24.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4.xml"/><Relationship Id="rId5" Type="http://schemas.openxmlformats.org/officeDocument/2006/relationships/slideLayout" Target="../slideLayouts/slideLayout13.xml"/><Relationship Id="rId4" Type="http://schemas.openxmlformats.org/officeDocument/2006/relationships/tags" Target="../tags/tag55.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7.png"/><Relationship Id="rId5" Type="http://schemas.openxmlformats.org/officeDocument/2006/relationships/hyperlink" Target="https://wiki.gccollab.ca/MCLD-DLCP"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tags" Target="../tags/tag5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2.png"/><Relationship Id="rId5" Type="http://schemas.openxmlformats.org/officeDocument/2006/relationships/notesSlide" Target="../notesSlides/notesSlide17.xml"/><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hyperlink" Target="https://pixabay.com/es/informaci%C3%B3n-lapis-escuela-estudio-2866132/" TargetMode="Externa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xml"/><Relationship Id="rId7" Type="http://schemas.openxmlformats.org/officeDocument/2006/relationships/image" Target="../media/image9.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ags" Target="../tags/tag1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6.xml"/><Relationship Id="rId7" Type="http://schemas.openxmlformats.org/officeDocument/2006/relationships/image" Target="../media/image1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chart" Target="../charts/char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2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4.xml"/><Relationship Id="rId7" Type="http://schemas.openxmlformats.org/officeDocument/2006/relationships/image" Target="../media/image1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2130425"/>
            <a:ext cx="9036496" cy="2162671"/>
          </a:xfrm>
        </p:spPr>
        <p:txBody>
          <a:bodyPr>
            <a:noAutofit/>
          </a:bodyPr>
          <a:lstStyle/>
          <a:p>
            <a:pPr>
              <a:spcBef>
                <a:spcPts val="600"/>
              </a:spcBef>
            </a:pPr>
            <a:r>
              <a:rPr lang="fr-CA" sz="3600" u="none" dirty="0"/>
              <a:t>Séance d’information : </a:t>
            </a:r>
            <a:br>
              <a:rPr lang="fr-CA" sz="3600" u="none" dirty="0"/>
            </a:br>
            <a:r>
              <a:rPr lang="fr-FR" sz="3600" u="none" dirty="0"/>
              <a:t>Programme de développement du leadership de changement en pleine-conscience (DLCP)</a:t>
            </a:r>
            <a:endParaRPr lang="fr-CA" sz="3600" u="none" dirty="0"/>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tx1"/>
              </a:solidFill>
            </a:endParaRPr>
          </a:p>
          <a:p>
            <a:pPr marL="0" indent="0" algn="ctr">
              <a:spcBef>
                <a:spcPts val="600"/>
              </a:spcBef>
              <a:buNone/>
            </a:pPr>
            <a:r>
              <a:rPr lang="fr-CA" sz="2400" u="none" dirty="0">
                <a:solidFill>
                  <a:schemeClr val="tx1"/>
                </a:solidFill>
              </a:rPr>
              <a:t>12 septembre 2022</a:t>
            </a:r>
          </a:p>
          <a:p>
            <a:pPr marL="0" indent="0" algn="ctr">
              <a:spcBef>
                <a:spcPts val="600"/>
              </a:spcBef>
              <a:buNone/>
            </a:pPr>
            <a:endParaRPr lang="fr-CA" sz="2400" dirty="0"/>
          </a:p>
          <a:p>
            <a:pPr marL="0" indent="0" algn="ctr">
              <a:spcBef>
                <a:spcPts val="600"/>
              </a:spcBef>
              <a:buNone/>
            </a:pPr>
            <a:r>
              <a:rPr lang="fr-CA" sz="2400" u="none" dirty="0">
                <a:solidFill>
                  <a:schemeClr val="tx1"/>
                </a:solidFill>
              </a:rPr>
              <a:t>Nous allons commencer bientôt </a:t>
            </a: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25EE42-0003-DC64-99CE-BE214CD43BDE}"/>
              </a:ext>
            </a:extLst>
          </p:cNvPr>
          <p:cNvPicPr>
            <a:picLocks noChangeAspect="1"/>
          </p:cNvPicPr>
          <p:nvPr>
            <p:custDataLst>
              <p:tags r:id="rId1"/>
            </p:custDataLst>
          </p:nvPr>
        </p:nvPicPr>
        <p:blipFill>
          <a:blip r:embed="rId18"/>
          <a:srcRect/>
          <a:stretch>
            <a:fillRect/>
          </a:stretch>
        </p:blipFill>
        <p:spPr>
          <a:xfrm>
            <a:off x="619645" y="968631"/>
            <a:ext cx="7980909" cy="4524375"/>
          </a:xfrm>
          <a:prstGeom prst="rect">
            <a:avLst/>
          </a:prstGeom>
        </p:spPr>
      </p:pic>
      <p:sp>
        <p:nvSpPr>
          <p:cNvPr id="4" name="Title 3"/>
          <p:cNvSpPr>
            <a:spLocks noGrp="1"/>
          </p:cNvSpPr>
          <p:nvPr>
            <p:ph type="title"/>
            <p:custDataLst>
              <p:tags r:id="rId2"/>
            </p:custDataLst>
          </p:nvPr>
        </p:nvSpPr>
        <p:spPr>
          <a:xfrm>
            <a:off x="381000" y="228600"/>
            <a:ext cx="8458200" cy="914401"/>
          </a:xfrm>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Principaux résultats du programme de DLCP</a:t>
            </a:r>
            <a:endParaRPr lang="fr-CA" sz="3200" dirty="0"/>
          </a:p>
        </p:txBody>
      </p:sp>
      <p:pic>
        <p:nvPicPr>
          <p:cNvPr id="15" name="Picture 14">
            <a:extLst>
              <a:ext uri="{FF2B5EF4-FFF2-40B4-BE49-F238E27FC236}">
                <a16:creationId xmlns:a16="http://schemas.microsoft.com/office/drawing/2014/main" id="{3BA1E720-40B3-B64D-BC89-42423D164547}"/>
              </a:ext>
            </a:extLst>
          </p:cNvPr>
          <p:cNvPicPr>
            <a:picLocks noChangeAspect="1"/>
          </p:cNvPicPr>
          <p:nvPr>
            <p:custDataLst>
              <p:tags r:id="rId3"/>
            </p:custDataLst>
          </p:nvPr>
        </p:nvPicPr>
        <p:blipFill>
          <a:blip r:embed="rId19"/>
          <a:srcRect/>
          <a:stretch>
            <a:fillRect/>
          </a:stretch>
        </p:blipFill>
        <p:spPr>
          <a:xfrm>
            <a:off x="619645" y="933956"/>
            <a:ext cx="7980909" cy="4566290"/>
          </a:xfrm>
          <a:prstGeom prst="rect">
            <a:avLst/>
          </a:prstGeom>
        </p:spPr>
      </p:pic>
      <p:sp>
        <p:nvSpPr>
          <p:cNvPr id="5" name="Rectangle 4"/>
          <p:cNvSpPr/>
          <p:nvPr>
            <p:custDataLst>
              <p:tags r:id="rId4"/>
            </p:custDataLst>
          </p:nvPr>
        </p:nvSpPr>
        <p:spPr>
          <a:xfrm>
            <a:off x="1322068" y="5318635"/>
            <a:ext cx="1525523"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l’engagement des employés</a:t>
            </a:r>
            <a:endParaRPr lang="fr-CA" dirty="0"/>
          </a:p>
        </p:txBody>
      </p:sp>
      <p:sp>
        <p:nvSpPr>
          <p:cNvPr id="37" name="Rectangle 36"/>
          <p:cNvSpPr/>
          <p:nvPr>
            <p:custDataLst>
              <p:tags r:id="rId5"/>
            </p:custDataLst>
          </p:nvPr>
        </p:nvSpPr>
        <p:spPr>
          <a:xfrm>
            <a:off x="2989280" y="5333112"/>
            <a:ext cx="1934362"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dirty="0"/>
          </a:p>
        </p:txBody>
      </p:sp>
      <p:sp>
        <p:nvSpPr>
          <p:cNvPr id="38" name="Rectangle 37"/>
          <p:cNvSpPr/>
          <p:nvPr>
            <p:custDataLst>
              <p:tags r:id="rId6"/>
            </p:custDataLst>
          </p:nvPr>
        </p:nvSpPr>
        <p:spPr>
          <a:xfrm>
            <a:off x="4952161" y="5333112"/>
            <a:ext cx="1678075"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risques liés au comportement</a:t>
            </a:r>
            <a:endParaRPr lang="fr-CA" dirty="0"/>
          </a:p>
        </p:txBody>
      </p:sp>
      <p:sp>
        <p:nvSpPr>
          <p:cNvPr id="39" name="Rectangle 38"/>
          <p:cNvSpPr/>
          <p:nvPr>
            <p:custDataLst>
              <p:tags r:id="rId7"/>
            </p:custDataLst>
          </p:nvPr>
        </p:nvSpPr>
        <p:spPr>
          <a:xfrm>
            <a:off x="7021054" y="5333113"/>
            <a:ext cx="1103764" cy="369332"/>
          </a:xfrm>
          <a:prstGeom prst="rect">
            <a:avLst/>
          </a:prstGeom>
        </p:spPr>
        <p:txBody>
          <a:bodyPr wrap="none">
            <a:spAutoFit/>
          </a:bodyPr>
          <a:lstStyle/>
          <a:p>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bien-être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fr-CA" dirty="0"/>
          </a:p>
        </p:txBody>
      </p:sp>
      <p:sp>
        <p:nvSpPr>
          <p:cNvPr id="42" name="Rectangle 41"/>
          <p:cNvSpPr/>
          <p:nvPr>
            <p:custDataLst>
              <p:tags r:id="rId8"/>
            </p:custDataLst>
          </p:nvPr>
        </p:nvSpPr>
        <p:spPr>
          <a:xfrm>
            <a:off x="5472604" y="6264698"/>
            <a:ext cx="2807007" cy="461665"/>
          </a:xfrm>
          <a:prstGeom prst="rect">
            <a:avLst/>
          </a:prstGeom>
        </p:spPr>
        <p:txBody>
          <a:bodyPr wrap="square">
            <a:spAutoFit/>
          </a:bodyPr>
          <a:lstStyle/>
          <a:p>
            <a:pPr lvl="0" algn="ctr"/>
            <a:r>
              <a:rPr lang="fr-CA" sz="1200" u="none" dirty="0">
                <a:solidFill>
                  <a:schemeClr val="tx1">
                    <a:lumMod val="50000"/>
                    <a:lumOff val="50000"/>
                  </a:schemeClr>
                </a:solidFill>
                <a:latin typeface="Calibri" panose="020F0502020204030204" pitchFamily="34" charset="0"/>
                <a:cs typeface="Calibri" panose="020F0502020204030204" pitchFamily="34" charset="0"/>
              </a:rPr>
              <a:t>* Personnes ayant répondu </a:t>
            </a:r>
            <a:br>
              <a:rPr lang="fr-CA" sz="1200" u="none" dirty="0">
                <a:solidFill>
                  <a:schemeClr val="tx1">
                    <a:lumMod val="50000"/>
                    <a:lumOff val="50000"/>
                  </a:schemeClr>
                </a:solidFill>
                <a:latin typeface="Calibri" panose="020F0502020204030204" pitchFamily="34" charset="0"/>
                <a:cs typeface="Calibri" panose="020F0502020204030204" pitchFamily="34" charset="0"/>
              </a:rPr>
            </a:br>
            <a:r>
              <a:rPr lang="fr-CA" sz="1200" u="none" dirty="0">
                <a:solidFill>
                  <a:schemeClr val="tx1">
                    <a:lumMod val="50000"/>
                    <a:lumOff val="50000"/>
                  </a:schemeClr>
                </a:solidFill>
                <a:latin typeface="Calibri" panose="020F0502020204030204" pitchFamily="34" charset="0"/>
                <a:cs typeface="Calibri" panose="020F0502020204030204" pitchFamily="34" charset="0"/>
              </a:rPr>
              <a:t>« Presque toujours » et « Très souvent »</a:t>
            </a:r>
            <a:endParaRPr lang="fr-CA" sz="1200" dirty="0">
              <a:solidFill>
                <a:schemeClr val="tx1">
                  <a:lumMod val="50000"/>
                  <a:lumOff val="50000"/>
                </a:schemeClr>
              </a:solidFill>
              <a:latin typeface="Calibri" panose="020F0502020204030204" pitchFamily="34" charset="0"/>
              <a:cs typeface="Calibri" panose="020F0502020204030204" pitchFamily="34" charset="0"/>
            </a:endParaRPr>
          </a:p>
        </p:txBody>
      </p:sp>
      <p:grpSp>
        <p:nvGrpSpPr>
          <p:cNvPr id="45" name="Group 44"/>
          <p:cNvGrpSpPr/>
          <p:nvPr>
            <p:custDataLst>
              <p:tags r:id="rId9"/>
            </p:custDataLst>
          </p:nvPr>
        </p:nvGrpSpPr>
        <p:grpSpPr>
          <a:xfrm>
            <a:off x="2628884" y="5978512"/>
            <a:ext cx="1410646" cy="480131"/>
            <a:chOff x="2846829" y="6297509"/>
            <a:chExt cx="1410646" cy="480131"/>
          </a:xfrm>
        </p:grpSpPr>
        <p:pic>
          <p:nvPicPr>
            <p:cNvPr id="40" name="Picture 39"/>
            <p:cNvPicPr>
              <a:picLocks noChangeAspect="1"/>
            </p:cNvPicPr>
            <p:nvPr/>
          </p:nvPicPr>
          <p:blipFill>
            <a:blip r:embed="rId20"/>
            <a:srcRect/>
            <a:stretch>
              <a:fillRect/>
            </a:stretch>
          </p:blipFill>
          <p:spPr>
            <a:xfrm>
              <a:off x="2846829" y="6324600"/>
              <a:ext cx="200025" cy="190500"/>
            </a:xfrm>
            <a:prstGeom prst="rect">
              <a:avLst/>
            </a:prstGeom>
          </p:spPr>
        </p:pic>
        <p:sp>
          <p:nvSpPr>
            <p:cNvPr id="43" name="Rectangle 42"/>
            <p:cNvSpPr/>
            <p:nvPr/>
          </p:nvSpPr>
          <p:spPr>
            <a:xfrm>
              <a:off x="2971801" y="6297509"/>
              <a:ext cx="1286960" cy="732252"/>
            </a:xfrm>
            <a:prstGeom prst="rect">
              <a:avLst/>
            </a:prstGeom>
          </p:spPr>
          <p:txBody>
            <a:bodyPr wrap="square">
              <a:spAutoFit/>
            </a:bodyPr>
            <a:lstStyle/>
            <a:p>
              <a:pPr lvl="0"/>
              <a:r>
                <a:rPr lang="fr-FR" sz="1400" u="none" dirty="0">
                  <a:solidFill>
                    <a:schemeClr val="tx1">
                      <a:lumMod val="50000"/>
                      <a:lumOff val="50000"/>
                    </a:schemeClr>
                  </a:solidFill>
                  <a:latin typeface="Calibri" panose="020F0502020204030204" pitchFamily="34" charset="0"/>
                  <a:cs typeface="Calibri" panose="020F0502020204030204" pitchFamily="34" charset="0"/>
                </a:rPr>
                <a:t>Pré-évaluation (n=99)</a:t>
              </a:r>
              <a:endParaRPr lang="fr-CA" sz="1400" dirty="0">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35" name="Rectangle 34">
            <a:extLst>
              <a:ext uri="{FF2B5EF4-FFF2-40B4-BE49-F238E27FC236}">
                <a16:creationId xmlns:a16="http://schemas.microsoft.com/office/drawing/2014/main" id="{6DE57447-55B0-CE9C-DDC8-BBCE2EF2EB47}"/>
              </a:ext>
            </a:extLst>
          </p:cNvPr>
          <p:cNvSpPr/>
          <p:nvPr>
            <p:custDataLst>
              <p:tags r:id="rId10"/>
            </p:custDataLst>
          </p:nvPr>
        </p:nvSpPr>
        <p:spPr>
          <a:xfrm>
            <a:off x="4572000" y="5965562"/>
            <a:ext cx="2466868" cy="518678"/>
          </a:xfrm>
          <a:prstGeom prst="rect">
            <a:avLst/>
          </a:prstGeom>
        </p:spPr>
        <p:txBody>
          <a:bodyPr wrap="square">
            <a:spAutoFit/>
          </a:bodyPr>
          <a:lstStyle/>
          <a:p>
            <a:pPr lvl="0"/>
            <a:r>
              <a:rPr lang="fr-CA" sz="1400" u="none" dirty="0">
                <a:solidFill>
                  <a:schemeClr val="tx1">
                    <a:lumMod val="50000"/>
                    <a:lumOff val="50000"/>
                  </a:schemeClr>
                </a:solidFill>
                <a:latin typeface="Calibri" panose="020F0502020204030204" pitchFamily="34" charset="0"/>
                <a:cs typeface="Calibri" panose="020F0502020204030204" pitchFamily="34" charset="0"/>
              </a:rPr>
              <a:t>Évaluation finale, 3 mois après (n=56)</a:t>
            </a:r>
            <a:endParaRPr lang="fr-CA" sz="140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36" name="Object 35">
            <a:extLst>
              <a:ext uri="{FF2B5EF4-FFF2-40B4-BE49-F238E27FC236}">
                <a16:creationId xmlns:a16="http://schemas.microsoft.com/office/drawing/2014/main" id="{3FEA04A3-89A4-8B6D-A6DC-5507EEACD014}"/>
              </a:ext>
            </a:extLst>
          </p:cNvPr>
          <p:cNvGraphicFramePr>
            <a:graphicFrameLocks noChangeAspect="1"/>
          </p:cNvGraphicFramePr>
          <p:nvPr>
            <p:custDataLst>
              <p:tags r:id="rId11"/>
            </p:custDataLst>
            <p:extLst>
              <p:ext uri="{D42A27DB-BD31-4B8C-83A1-F6EECF244321}">
                <p14:modId xmlns:p14="http://schemas.microsoft.com/office/powerpoint/2010/main" val="4173069096"/>
              </p:ext>
            </p:extLst>
          </p:nvPr>
        </p:nvGraphicFramePr>
        <p:xfrm>
          <a:off x="4444543" y="6005603"/>
          <a:ext cx="180975" cy="200025"/>
        </p:xfrm>
        <a:graphic>
          <a:graphicData uri="http://schemas.openxmlformats.org/presentationml/2006/ole">
            <mc:AlternateContent xmlns:mc="http://schemas.openxmlformats.org/markup-compatibility/2006">
              <mc:Choice xmlns:v="urn:schemas-microsoft-com:vml" Requires="v">
                <p:oleObj name="Bitmap Image" r:id="rId21" imgW="0" imgH="0" progId="Paint.Picture">
                  <p:embed/>
                </p:oleObj>
              </mc:Choice>
              <mc:Fallback>
                <p:oleObj name="Bitmap Image" r:id="rId21" imgW="0" imgH="0" progId="Paint.Picture">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44543" y="6005603"/>
                        <a:ext cx="180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a:extLst>
              <a:ext uri="{FF2B5EF4-FFF2-40B4-BE49-F238E27FC236}">
                <a16:creationId xmlns:a16="http://schemas.microsoft.com/office/drawing/2014/main" id="{AFF77AB3-094D-2879-317C-7965189784D3}"/>
              </a:ext>
            </a:extLst>
          </p:cNvPr>
          <p:cNvSpPr/>
          <p:nvPr>
            <p:custDataLst>
              <p:tags r:id="rId12"/>
            </p:custDataLst>
          </p:nvPr>
        </p:nvSpPr>
        <p:spPr>
          <a:xfrm rot="16200000">
            <a:off x="1580966" y="2458735"/>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19.9 %</a:t>
            </a:r>
            <a:endParaRPr lang="fr-CA" sz="3600" dirty="0">
              <a:solidFill>
                <a:srgbClr val="1903BD"/>
              </a:solidFill>
            </a:endParaRPr>
          </a:p>
        </p:txBody>
      </p:sp>
      <p:sp>
        <p:nvSpPr>
          <p:cNvPr id="47" name="Rectangle 46">
            <a:extLst>
              <a:ext uri="{FF2B5EF4-FFF2-40B4-BE49-F238E27FC236}">
                <a16:creationId xmlns:a16="http://schemas.microsoft.com/office/drawing/2014/main" id="{6BEEB56C-1CF6-8429-B37A-9A96EAF4B60A}"/>
              </a:ext>
            </a:extLst>
          </p:cNvPr>
          <p:cNvSpPr/>
          <p:nvPr>
            <p:custDataLst>
              <p:tags r:id="rId13"/>
            </p:custDataLst>
          </p:nvPr>
        </p:nvSpPr>
        <p:spPr>
          <a:xfrm rot="16200000">
            <a:off x="3379381" y="3106807"/>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25.0 %</a:t>
            </a:r>
            <a:endParaRPr lang="fr-CA" sz="3600" dirty="0">
              <a:solidFill>
                <a:srgbClr val="1903BD"/>
              </a:solidFill>
            </a:endParaRPr>
          </a:p>
        </p:txBody>
      </p:sp>
      <p:sp>
        <p:nvSpPr>
          <p:cNvPr id="48" name="Rectangle 47">
            <a:extLst>
              <a:ext uri="{FF2B5EF4-FFF2-40B4-BE49-F238E27FC236}">
                <a16:creationId xmlns:a16="http://schemas.microsoft.com/office/drawing/2014/main" id="{B81BFBB1-BA76-3015-52A7-A5FE7EBC6E63}"/>
              </a:ext>
            </a:extLst>
          </p:cNvPr>
          <p:cNvSpPr/>
          <p:nvPr>
            <p:custDataLst>
              <p:tags r:id="rId14"/>
            </p:custDataLst>
          </p:nvPr>
        </p:nvSpPr>
        <p:spPr>
          <a:xfrm rot="16200000">
            <a:off x="5271024" y="3610863"/>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22.3 %</a:t>
            </a:r>
            <a:endParaRPr lang="fr-CA" sz="3600" dirty="0">
              <a:solidFill>
                <a:srgbClr val="1903BD"/>
              </a:solidFill>
            </a:endParaRPr>
          </a:p>
        </p:txBody>
      </p:sp>
      <p:sp>
        <p:nvSpPr>
          <p:cNvPr id="49" name="Rectangle 48">
            <a:extLst>
              <a:ext uri="{FF2B5EF4-FFF2-40B4-BE49-F238E27FC236}">
                <a16:creationId xmlns:a16="http://schemas.microsoft.com/office/drawing/2014/main" id="{CE0A92BD-A2E3-F5A3-96F6-82E174575B32}"/>
              </a:ext>
            </a:extLst>
          </p:cNvPr>
          <p:cNvSpPr/>
          <p:nvPr>
            <p:custDataLst>
              <p:tags r:id="rId15"/>
            </p:custDataLst>
          </p:nvPr>
        </p:nvSpPr>
        <p:spPr>
          <a:xfrm rot="16200000">
            <a:off x="7056379" y="1666647"/>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19.3 %</a:t>
            </a:r>
            <a:endParaRPr lang="fr-CA" sz="3600" dirty="0">
              <a:solidFill>
                <a:srgbClr val="1903BD"/>
              </a:solidFill>
            </a:endParaRPr>
          </a:p>
        </p:txBody>
      </p:sp>
    </p:spTree>
    <p:extLst>
      <p:ext uri="{BB962C8B-B14F-4D97-AF65-F5344CB8AC3E}">
        <p14:creationId xmlns:p14="http://schemas.microsoft.com/office/powerpoint/2010/main" val="2791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3"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4"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1" animBg="1"/>
      <p:bldP spid="47" grpId="2" animBg="1"/>
      <p:bldP spid="48" grpId="3" animBg="1"/>
      <p:bldP spid="49" grpId="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36">
            <a:extLst>
              <a:ext uri="{FF2B5EF4-FFF2-40B4-BE49-F238E27FC236}">
                <a16:creationId xmlns:a16="http://schemas.microsoft.com/office/drawing/2014/main" id="{4B14684B-9A95-502D-54B7-33F78B50390D}"/>
              </a:ext>
            </a:extLst>
          </p:cNvPr>
          <p:cNvGrpSpPr/>
          <p:nvPr>
            <p:custDataLst>
              <p:tags r:id="rId1"/>
            </p:custDataLst>
          </p:nvPr>
        </p:nvGrpSpPr>
        <p:grpSpPr>
          <a:xfrm>
            <a:off x="4249870" y="2389148"/>
            <a:ext cx="4724809" cy="3176291"/>
            <a:chOff x="4267200" y="2005309"/>
            <a:chExt cx="4724809" cy="3176291"/>
          </a:xfrm>
        </p:grpSpPr>
        <p:pic>
          <p:nvPicPr>
            <p:cNvPr id="10" name="Image 35">
              <a:extLst>
                <a:ext uri="{FF2B5EF4-FFF2-40B4-BE49-F238E27FC236}">
                  <a16:creationId xmlns:a16="http://schemas.microsoft.com/office/drawing/2014/main" id="{6DC02A6F-3B79-6846-0D07-1DC37DEA4FDF}"/>
                </a:ext>
              </a:extLst>
            </p:cNvPr>
            <p:cNvPicPr>
              <a:picLocks noChangeAspect="1"/>
            </p:cNvPicPr>
            <p:nvPr/>
          </p:nvPicPr>
          <p:blipFill>
            <a:blip r:embed="rId7"/>
            <a:srcRect/>
            <a:stretch>
              <a:fillRect/>
            </a:stretch>
          </p:blipFill>
          <p:spPr>
            <a:xfrm>
              <a:off x="4267200" y="2005309"/>
              <a:ext cx="4724809" cy="3176291"/>
            </a:xfrm>
            <a:prstGeom prst="rect">
              <a:avLst/>
            </a:prstGeom>
            <a:ln>
              <a:noFill/>
            </a:ln>
            <a:effectLst>
              <a:outerShdw blurRad="292100" dist="139700" dir="2700000" algn="tl" rotWithShape="0">
                <a:srgbClr val="333333">
                  <a:alpha val="65000"/>
                </a:srgbClr>
              </a:outerShdw>
            </a:effectLst>
          </p:spPr>
        </p:pic>
        <p:pic>
          <p:nvPicPr>
            <p:cNvPr id="11" name="Image 4">
              <a:extLst>
                <a:ext uri="{FF2B5EF4-FFF2-40B4-BE49-F238E27FC236}">
                  <a16:creationId xmlns:a16="http://schemas.microsoft.com/office/drawing/2014/main" id="{9D90DE9F-AF5D-C4F4-E038-67896DB2F4A5}"/>
                </a:ext>
              </a:extLst>
            </p:cNvPr>
            <p:cNvPicPr>
              <a:picLocks noChangeAspect="1"/>
            </p:cNvPicPr>
            <p:nvPr/>
          </p:nvPicPr>
          <p:blipFill>
            <a:blip r:embed="rId8"/>
            <a:srcRect/>
            <a:stretch>
              <a:fillRect/>
            </a:stretch>
          </p:blipFill>
          <p:spPr>
            <a:xfrm>
              <a:off x="4267200" y="2197828"/>
              <a:ext cx="4724400" cy="2964046"/>
            </a:xfrm>
            <a:prstGeom prst="rect">
              <a:avLst/>
            </a:prstGeom>
            <a:solidFill>
              <a:schemeClr val="bg1"/>
            </a:solidFill>
          </p:spPr>
        </p:pic>
      </p:grpSp>
      <p:sp>
        <p:nvSpPr>
          <p:cNvPr id="4" name="Title 3"/>
          <p:cNvSpPr>
            <a:spLocks noGrp="1"/>
          </p:cNvSpPr>
          <p:nvPr>
            <p:ph type="title"/>
            <p:custDataLst>
              <p:tags r:id="rId2"/>
            </p:custDataLst>
          </p:nvPr>
        </p:nvSpPr>
        <p:spPr>
          <a:xfrm>
            <a:off x="128464" y="249937"/>
            <a:ext cx="9015536" cy="914401"/>
          </a:xfrm>
        </p:spPr>
        <p:txBody>
          <a:bodyPr>
            <a:normAutofit/>
          </a:bodyPr>
          <a:lstStyle/>
          <a:p>
            <a:pPr>
              <a:lnSpc>
                <a:spcPct val="100000"/>
              </a:lnSpc>
            </a:pP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Répartition des participants DLCP 2022 </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anglais)</a:t>
            </a:r>
            <a:endParaRPr lang="fr-CA" sz="3200" dirty="0"/>
          </a:p>
        </p:txBody>
      </p:sp>
      <p:sp>
        <p:nvSpPr>
          <p:cNvPr id="3" name="Rectangle 2"/>
          <p:cNvSpPr/>
          <p:nvPr>
            <p:custDataLst>
              <p:tags r:id="rId3"/>
            </p:custDataLst>
          </p:nvPr>
        </p:nvSpPr>
        <p:spPr>
          <a:xfrm>
            <a:off x="138825" y="1574556"/>
            <a:ext cx="7975513" cy="3046988"/>
          </a:xfrm>
          <a:prstGeom prst="rect">
            <a:avLst/>
          </a:prstGeom>
        </p:spPr>
        <p:txBody>
          <a:bodyPr wrap="square">
            <a:spAutoFit/>
          </a:bodyPr>
          <a:lstStyle/>
          <a:p>
            <a:pPr marL="285750" indent="-285750">
              <a:buFont typeface="Arial" panose="020B0604020202020204" pitchFamily="34" charset="0"/>
              <a:buChar char="•"/>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239 participants enregistrés</a:t>
            </a:r>
          </a:p>
          <a:p>
            <a:pPr marL="285750" indent="-285750">
              <a:buFont typeface="Arial" panose="020B0604020202020204" pitchFamily="34" charset="0"/>
              <a:buChar char="•"/>
            </a:pP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Chart 7"/>
          <p:cNvGraphicFramePr/>
          <p:nvPr>
            <p:custDataLst>
              <p:tags r:id="rId4"/>
            </p:custDataLst>
            <p:extLst>
              <p:ext uri="{D42A27DB-BD31-4B8C-83A1-F6EECF244321}">
                <p14:modId xmlns:p14="http://schemas.microsoft.com/office/powerpoint/2010/main" val="1618579416"/>
              </p:ext>
            </p:extLst>
          </p:nvPr>
        </p:nvGraphicFramePr>
        <p:xfrm>
          <a:off x="-540568" y="2005308"/>
          <a:ext cx="5328592" cy="394397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3631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228183" y="5377831"/>
            <a:ext cx="1688749" cy="1507553"/>
          </a:xfrm>
          <a:prstGeom prst="rect">
            <a:avLst/>
          </a:prstGeom>
        </p:spPr>
      </p:pic>
      <p:sp>
        <p:nvSpPr>
          <p:cNvPr id="4" name="Title 3"/>
          <p:cNvSpPr>
            <a:spLocks noGrp="1"/>
          </p:cNvSpPr>
          <p:nvPr>
            <p:ph type="title"/>
            <p:custDataLst>
              <p:tags r:id="rId2"/>
            </p:custDataLst>
          </p:nvPr>
        </p:nvSpPr>
        <p:spPr>
          <a:xfrm>
            <a:off x="381000" y="228600"/>
            <a:ext cx="8458200" cy="914401"/>
          </a:xfrm>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4770537"/>
          </a:xfrm>
          <a:prstGeom prst="rect">
            <a:avLst/>
          </a:prstGeom>
        </p:spPr>
        <p:txBody>
          <a:bodyPr wrap="square">
            <a:spAutoFit/>
          </a:bodyPr>
          <a:lstStyle/>
          <a:p>
            <a:pPr marL="285750" indent="-285750">
              <a:buFont typeface="Wingdings" panose="05000000000000000000" pitchFamily="2" charset="2"/>
              <a:buChar char="ü"/>
            </a:pP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a:p>
            <a:pPr marL="285750" lvl="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a:p>
            <a:pPr marL="285750" lvl="0" indent="-285750">
              <a:buFont typeface="Wingdings" panose="05000000000000000000" pitchFamily="2" charset="2"/>
              <a:buChar char="ü"/>
            </a:pP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 – participant</a:t>
            </a:r>
          </a:p>
          <a:p>
            <a:pPr marL="285750" lvl="0" indent="-285750">
              <a:buFont typeface="Wingdings" panose="05000000000000000000" pitchFamily="2" charset="2"/>
              <a:buChar char="ü"/>
            </a:pP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Alejandro, de nous avoir donné cette précieuse occasion de nous dépasser en tant que personnes et que professionnels.</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à SAC.</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sz="19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participant</a:t>
            </a:r>
          </a:p>
        </p:txBody>
      </p:sp>
    </p:spTree>
    <p:extLst>
      <p:ext uri="{BB962C8B-B14F-4D97-AF65-F5344CB8AC3E}">
        <p14:creationId xmlns:p14="http://schemas.microsoft.com/office/powerpoint/2010/main" val="51563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Exercice – Remarquer</a:t>
            </a:r>
            <a:endParaRPr lang="fr-CA" dirty="0">
              <a:solidFill>
                <a:schemeClr val="accent3"/>
              </a:solidFill>
            </a:endParaRPr>
          </a:p>
        </p:txBody>
      </p:sp>
      <p:sp>
        <p:nvSpPr>
          <p:cNvPr id="3" name="Content Placeholder 2"/>
          <p:cNvSpPr>
            <a:spLocks noGrp="1"/>
          </p:cNvSpPr>
          <p:nvPr>
            <p:ph idx="1"/>
            <p:custDataLst>
              <p:tags r:id="rId2"/>
            </p:custDataLst>
          </p:nvPr>
        </p:nvSpPr>
        <p:spPr/>
        <p:txBody>
          <a:bodyPr>
            <a:normAutofit fontScale="72500" lnSpcReduction="20000"/>
          </a:bodyPr>
          <a:lstStyle/>
          <a:p>
            <a:r>
              <a:rPr lang="fr-CA" u="none" dirty="0"/>
              <a:t>Temps requis : 3 minutes</a:t>
            </a:r>
          </a:p>
          <a:p>
            <a:r>
              <a:rPr lang="fr-CA" dirty="0"/>
              <a:t>L’astuce consiste à </a:t>
            </a:r>
            <a:r>
              <a:rPr lang="fr-CA" u="none" dirty="0"/>
              <a:t>passer de « faire » à « être ».</a:t>
            </a:r>
          </a:p>
          <a:p>
            <a:r>
              <a:rPr lang="fr-CA" u="none" dirty="0"/>
              <a:t>Commençons par faire ce qui suit</a:t>
            </a:r>
            <a:r>
              <a:rPr lang="fr-CA" dirty="0"/>
              <a:t> :</a:t>
            </a:r>
            <a:endParaRPr lang="fr-CA" u="none" dirty="0"/>
          </a:p>
          <a:p>
            <a:pPr lvl="1"/>
            <a:r>
              <a:rPr lang="fr-CA" u="none" dirty="0"/>
              <a:t>S’asseoir le plus confortablement possible dans une position droite</a:t>
            </a:r>
          </a:p>
          <a:p>
            <a:pPr lvl="1"/>
            <a:r>
              <a:rPr lang="fr-CA" dirty="0"/>
              <a:t>F</a:t>
            </a:r>
            <a:r>
              <a:rPr lang="fr-CA" u="none" dirty="0"/>
              <a:t>ermer les yeux ou les fermer à moitié </a:t>
            </a:r>
            <a:r>
              <a:rPr lang="fr-CA" dirty="0"/>
              <a:t>vous aidera à faire l’exercice</a:t>
            </a:r>
            <a:endParaRPr lang="fr-CA" u="none" dirty="0"/>
          </a:p>
          <a:p>
            <a:pPr lvl="1"/>
            <a:r>
              <a:rPr lang="fr-CA" u="none" dirty="0"/>
              <a:t>Ne vous préoccupez pas du temps</a:t>
            </a:r>
          </a:p>
          <a:p>
            <a:pPr lvl="1"/>
            <a:r>
              <a:rPr lang="fr-CA" dirty="0"/>
              <a:t>P</a:t>
            </a:r>
            <a:r>
              <a:rPr lang="fr-CA" u="none" dirty="0"/>
              <a:t>renez une minute, seulement une minute…</a:t>
            </a:r>
          </a:p>
          <a:p>
            <a:pPr lvl="1"/>
            <a:r>
              <a:rPr lang="fr-CA" u="none" dirty="0"/>
              <a:t>Pour respirer, juste pour respirer</a:t>
            </a:r>
          </a:p>
          <a:p>
            <a:pPr lvl="1"/>
            <a:r>
              <a:rPr lang="fr-CA" dirty="0"/>
              <a:t>C’est si </a:t>
            </a:r>
            <a:r>
              <a:rPr lang="fr-CA" u="none" dirty="0"/>
              <a:t>simple</a:t>
            </a:r>
          </a:p>
          <a:p>
            <a:pPr lvl="1"/>
            <a:r>
              <a:rPr lang="fr-CA" u="none" dirty="0"/>
              <a:t>Je vous ferai signe lorsque la minute se sera écoulée</a:t>
            </a:r>
          </a:p>
          <a:p>
            <a:pPr lvl="1"/>
            <a:r>
              <a:rPr lang="fr-CA" u="none" dirty="0"/>
              <a:t>Continuez simplement à vous concentrer sur votre respiration</a:t>
            </a:r>
          </a:p>
          <a:p>
            <a:r>
              <a:rPr lang="fr-CA" u="none" dirty="0"/>
              <a:t>Nous ferons ensuite un court retour sur ce que vous avez remarqué.</a:t>
            </a:r>
            <a:endParaRPr lang="fr-CA" dirty="0"/>
          </a:p>
        </p:txBody>
      </p:sp>
      <p:grpSp>
        <p:nvGrpSpPr>
          <p:cNvPr id="4" name="Group 3"/>
          <p:cNvGrpSpPr/>
          <p:nvPr>
            <p:custDataLst>
              <p:tags r:id="rId3"/>
            </p:custDataLst>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grpSp>
        <p:nvGrpSpPr>
          <p:cNvPr id="11" name="Group 10"/>
          <p:cNvGrpSpPr/>
          <p:nvPr>
            <p:custDataLst>
              <p:tags r:id="rId4"/>
            </p:custDataLst>
          </p:nvPr>
        </p:nvGrpSpPr>
        <p:grpSpPr>
          <a:xfrm>
            <a:off x="3275856" y="6256663"/>
            <a:ext cx="2520377" cy="477542"/>
            <a:chOff x="3275856" y="6256663"/>
            <a:chExt cx="2520377" cy="477542"/>
          </a:xfrm>
        </p:grpSpPr>
        <p:sp>
          <p:nvSpPr>
            <p:cNvPr id="12" name="TextBox 11"/>
            <p:cNvSpPr txBox="1"/>
            <p:nvPr/>
          </p:nvSpPr>
          <p:spPr>
            <a:xfrm>
              <a:off x="3275856" y="6279628"/>
              <a:ext cx="2071465" cy="369332"/>
            </a:xfrm>
            <a:prstGeom prst="rect">
              <a:avLst/>
            </a:prstGeom>
            <a:noFill/>
          </p:spPr>
          <p:txBody>
            <a:bodyPr wrap="none" rtlCol="0">
              <a:spAutoFit/>
            </a:bodyPr>
            <a:lstStyle/>
            <a:p>
              <a:r>
                <a:rPr lang="en-CA" u="none" dirty="0"/>
                <a:t>Retour sur l’exercice</a:t>
              </a:r>
              <a:endParaRPr lang="en-CA" dirty="0">
                <a:solidFill>
                  <a:schemeClr val="accent3"/>
                </a:solidFill>
              </a:endParaRPr>
            </a:p>
          </p:txBody>
        </p:sp>
        <p:pic>
          <p:nvPicPr>
            <p:cNvPr id="13" name="Picture 3"/>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5318691" y="6256663"/>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11073" y="1295400"/>
            <a:ext cx="8458200" cy="914401"/>
          </a:xfrm>
        </p:spPr>
        <p:txBody>
          <a:bodyPr>
            <a:normAutofit fontScale="90000"/>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112888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lvl="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8356" y="274638"/>
            <a:ext cx="8507288" cy="1143000"/>
          </a:xfrm>
        </p:spPr>
        <p:txBody>
          <a:bodyPr>
            <a:normAutofit fontScale="90000"/>
          </a:bodyPr>
          <a:lstStyle/>
          <a:p>
            <a:r>
              <a:rPr lang="fr-CA" u="none" dirty="0"/>
              <a:t>Engagement, aperçu du programme et questions fréquemment posées</a:t>
            </a:r>
            <a:endParaRPr lang="fr-CA" dirty="0"/>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custDataLst>
              <p:tags r:id="rId1"/>
            </p:custDataLst>
          </p:nvPr>
        </p:nvGrpSpPr>
        <p:grpSpPr>
          <a:xfrm>
            <a:off x="35496" y="48768"/>
            <a:ext cx="9060880" cy="6329931"/>
            <a:chOff x="683568" y="163203"/>
            <a:chExt cx="8684429" cy="5971524"/>
          </a:xfrm>
        </p:grpSpPr>
        <p:pic>
          <p:nvPicPr>
            <p:cNvPr id="9" name="Picture 15" descr="Image result for water cristals"/>
            <p:cNvPicPr>
              <a:picLocks noChangeAspect="1" noChangeArrowheads="1"/>
            </p:cNvPicPr>
            <p:nvPr/>
          </p:nvPicPr>
          <p:blipFill>
            <a:blip r:embed="rId4"/>
            <a:srcRect r="9630"/>
            <a:stretch>
              <a:fillRect/>
            </a:stretch>
          </p:blipFill>
          <p:spPr>
            <a:xfrm>
              <a:off x="3971532" y="163203"/>
              <a:ext cx="5396465" cy="5971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compassion"/>
            <p:cNvPicPr>
              <a:picLocks noChangeAspect="1" noChangeArrowheads="1"/>
            </p:cNvPicPr>
            <p:nvPr/>
          </p:nvPicPr>
          <p:blipFill>
            <a:blip r:embed="rId5"/>
            <a:srcRect/>
            <a:stretch>
              <a:fillRect/>
            </a:stretch>
          </p:blipFill>
          <p:spPr>
            <a:xfrm>
              <a:off x="683568" y="2487302"/>
              <a:ext cx="5041430" cy="36450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 "/>
            <p:cNvPicPr>
              <a:picLocks noChangeAspect="1" noChangeArrowheads="1"/>
            </p:cNvPicPr>
            <p:nvPr/>
          </p:nvPicPr>
          <p:blipFill>
            <a:blip r:embed="rId6"/>
            <a:srcRect t="16567"/>
            <a:stretch>
              <a:fillRect/>
            </a:stretch>
          </p:blipFill>
          <p:spPr>
            <a:xfrm>
              <a:off x="683568" y="189392"/>
              <a:ext cx="5041430" cy="2821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a:xfrm>
              <a:off x="2689963" y="1089400"/>
              <a:ext cx="49339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2561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r>
              <a:rPr lang="fr-CA" sz="2800" u="none" dirty="0">
                <a:solidFill>
                  <a:srgbClr val="000000"/>
                </a:solidFill>
              </a:rPr>
              <a:t>Be Mindful, Be Happy /</a:t>
            </a:r>
            <a:r>
              <a:rPr lang="fr-CA" sz="2800" dirty="0">
                <a:solidFill>
                  <a:srgbClr val="000000"/>
                </a:solidFill>
              </a:rPr>
              <a:t> </a:t>
            </a: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rgbClr val="0070C0"/>
                </a:solidFill>
                <a:latin typeface="Segoe UI Web (West European)"/>
              </a:rPr>
              <a:t>« Le leadership n’est pas un rang ou une position, c’est un choix – le choix de prendre soin de la personne à notre gauche </a:t>
            </a:r>
            <a:r>
              <a:rPr lang="fr-CA" sz="3200" i="1" dirty="0">
                <a:solidFill>
                  <a:srgbClr val="0070C0"/>
                </a:solidFill>
                <a:latin typeface="Segoe UI Web (West European)"/>
              </a:rPr>
              <a:t>et</a:t>
            </a:r>
            <a:r>
              <a:rPr lang="fr-CA" sz="3200" i="1" u="none" dirty="0">
                <a:solidFill>
                  <a:srgbClr val="0070C0"/>
                </a:solidFill>
                <a:latin typeface="Segoe UI Web (West European)"/>
              </a:rPr>
              <a:t> de la personne à notre droite »</a:t>
            </a:r>
            <a:r>
              <a:rPr lang="fr-CA" sz="3200" i="1" dirty="0">
                <a:solidFill>
                  <a:srgbClr val="0070C0"/>
                </a:solidFill>
                <a:latin typeface="Segoe UI Web (West European)"/>
              </a:rPr>
              <a:t> 	</a:t>
            </a:r>
            <a:r>
              <a:rPr lang="fr-CA" sz="3200" i="1" u="none" dirty="0">
                <a:solidFill>
                  <a:srgbClr val="0070C0"/>
                </a:solidFill>
                <a:latin typeface="Segoe UI Web (West European)"/>
              </a:rPr>
              <a:t>- S. Sinek</a:t>
            </a:r>
            <a:r>
              <a:rPr lang="fr-CA" sz="3200" i="1" dirty="0">
                <a:solidFill>
                  <a:srgbClr val="0070C0"/>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575304" y="1324771"/>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600200"/>
            <a:ext cx="7643192" cy="4983162"/>
          </a:xfrm>
        </p:spPr>
        <p:txBody>
          <a:bodyPr>
            <a:normAutofit fontScale="92500" lnSpcReduction="20000"/>
          </a:bodyPr>
          <a:lstStyle/>
          <a:p>
            <a:pPr>
              <a:spcBef>
                <a:spcPts val="300"/>
              </a:spcBef>
            </a:pPr>
            <a:r>
              <a:rPr lang="fr-CA" u="none" dirty="0">
                <a:solidFill>
                  <a:schemeClr val="tx1">
                    <a:lumMod val="50000"/>
                    <a:lumOff val="50000"/>
                  </a:schemeClr>
                </a:solidFill>
              </a:rPr>
              <a:t>Mots de bienvenue et objective d’aujourd’hui</a:t>
            </a:r>
          </a:p>
          <a:p>
            <a:pPr>
              <a:spcBef>
                <a:spcPts val="300"/>
              </a:spcBef>
            </a:pPr>
            <a:r>
              <a:rPr lang="fr-FR" u="none" dirty="0">
                <a:solidFill>
                  <a:srgbClr val="000000"/>
                </a:solidFill>
              </a:rPr>
              <a:t>Mot d'ouverture de Philippe Thompson, Champion Leaders de demain </a:t>
            </a:r>
          </a:p>
          <a:p>
            <a:pPr>
              <a:spcBef>
                <a:spcPts val="300"/>
              </a:spcBef>
            </a:pPr>
            <a:r>
              <a:rPr lang="fr-CA" sz="3200" u="none" dirty="0"/>
              <a:t>Histoire</a:t>
            </a:r>
            <a:r>
              <a:rPr lang="fr-CA" sz="3200" dirty="0"/>
              <a:t> </a:t>
            </a:r>
            <a:r>
              <a:rPr lang="fr-CA" sz="3200" u="none" dirty="0"/>
              <a:t>et </a:t>
            </a:r>
            <a:r>
              <a:rPr lang="fr-CA" sz="3200" u="none" dirty="0" err="1"/>
              <a:t>co</a:t>
            </a:r>
            <a:r>
              <a:rPr lang="fr-CA" sz="3200" u="none" dirty="0"/>
              <a:t>-facilitateurs</a:t>
            </a:r>
          </a:p>
          <a:p>
            <a:pPr>
              <a:spcBef>
                <a:spcPts val="300"/>
              </a:spcBef>
            </a:pPr>
            <a:r>
              <a:rPr lang="fr-CA" u="none" dirty="0">
                <a:solidFill>
                  <a:srgbClr val="000000"/>
                </a:solidFill>
              </a:rPr>
              <a:t>Donner une définition du leadership </a:t>
            </a:r>
            <a:br>
              <a:rPr lang="fr-CA" u="none" dirty="0">
                <a:solidFill>
                  <a:srgbClr val="000000"/>
                </a:solidFill>
              </a:rPr>
            </a:br>
            <a:r>
              <a:rPr lang="fr-CA" u="none" dirty="0">
                <a:solidFill>
                  <a:srgbClr val="000000"/>
                </a:solidFill>
              </a:rPr>
              <a:t>de la pleine conscience du changement </a:t>
            </a:r>
          </a:p>
          <a:p>
            <a:pPr>
              <a:spcBef>
                <a:spcPts val="300"/>
              </a:spcBef>
            </a:pPr>
            <a:r>
              <a:rPr lang="fr-CA" u="none" dirty="0">
                <a:solidFill>
                  <a:srgbClr val="000000"/>
                </a:solidFill>
              </a:rPr>
              <a:t>Communiquer les résultats du programme </a:t>
            </a:r>
            <a:r>
              <a:rPr lang="fr-CA" dirty="0">
                <a:solidFill>
                  <a:srgbClr val="000000"/>
                </a:solidFill>
              </a:rPr>
              <a:t>pilote </a:t>
            </a:r>
            <a:r>
              <a:rPr lang="fr-CA" u="none" dirty="0">
                <a:solidFill>
                  <a:srgbClr val="000000"/>
                </a:solidFill>
              </a:rPr>
              <a:t>de DLCP</a:t>
            </a:r>
          </a:p>
          <a:p>
            <a:pPr>
              <a:spcBef>
                <a:spcPts val="300"/>
              </a:spcBef>
            </a:pPr>
            <a:r>
              <a:rPr lang="fr-CA" u="none" dirty="0">
                <a:solidFill>
                  <a:srgbClr val="000000"/>
                </a:solidFill>
              </a:rPr>
              <a:t>Faire des exercices rapides de pleine conscience</a:t>
            </a:r>
          </a:p>
          <a:p>
            <a:pPr>
              <a:spcBef>
                <a:spcPts val="300"/>
              </a:spcBef>
            </a:pPr>
            <a:r>
              <a:rPr lang="fr-CA" dirty="0">
                <a:solidFill>
                  <a:srgbClr val="000000"/>
                </a:solidFill>
              </a:rPr>
              <a:t>Survol </a:t>
            </a:r>
            <a:r>
              <a:rPr lang="fr-CA" u="none" dirty="0">
                <a:solidFill>
                  <a:srgbClr val="000000"/>
                </a:solidFill>
              </a:rPr>
              <a:t>du programme de DLCP</a:t>
            </a:r>
          </a:p>
          <a:p>
            <a:pPr>
              <a:spcBef>
                <a:spcPts val="300"/>
              </a:spcBef>
            </a:pPr>
            <a:r>
              <a:rPr lang="fr-CA" u="none" dirty="0">
                <a:solidFill>
                  <a:srgbClr val="000000"/>
                </a:solidFill>
              </a:rPr>
              <a:t>Questions et réponses</a:t>
            </a:r>
            <a:endParaRPr lang="fr-CA" dirty="0">
              <a:solidFill>
                <a:srgbClr val="000000"/>
              </a:solidFill>
            </a:endParaRPr>
          </a:p>
        </p:txBody>
      </p:sp>
    </p:spTree>
    <p:extLst>
      <p:ext uri="{BB962C8B-B14F-4D97-AF65-F5344CB8AC3E}">
        <p14:creationId xmlns:p14="http://schemas.microsoft.com/office/powerpoint/2010/main" val="419851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CF9C-BD13-BA5C-75C8-795CF50C2D12}"/>
              </a:ext>
            </a:extLst>
          </p:cNvPr>
          <p:cNvSpPr>
            <a:spLocks noGrp="1"/>
          </p:cNvSpPr>
          <p:nvPr>
            <p:ph type="title"/>
          </p:nvPr>
        </p:nvSpPr>
        <p:spPr>
          <a:xfrm>
            <a:off x="323528" y="1145045"/>
            <a:ext cx="5332348" cy="3868132"/>
          </a:xfrm>
        </p:spPr>
        <p:txBody>
          <a:bodyPr>
            <a:normAutofit/>
          </a:bodyPr>
          <a:lstStyle/>
          <a:p>
            <a:r>
              <a:rPr lang="fr-FR" u="none" dirty="0">
                <a:solidFill>
                  <a:srgbClr val="000000"/>
                </a:solidFill>
              </a:rPr>
              <a:t>Philippe Thompson, </a:t>
            </a:r>
            <a:br>
              <a:rPr lang="fr-FR" u="none" dirty="0">
                <a:solidFill>
                  <a:srgbClr val="000000"/>
                </a:solidFill>
              </a:rPr>
            </a:br>
            <a:r>
              <a:rPr lang="fr-FR" sz="2800" u="none" dirty="0">
                <a:solidFill>
                  <a:srgbClr val="000000"/>
                </a:solidFill>
              </a:rPr>
              <a:t>Champion Leaders de demain, SAC</a:t>
            </a:r>
            <a:br>
              <a:rPr lang="fr-FR" u="none" dirty="0">
                <a:solidFill>
                  <a:srgbClr val="000000"/>
                </a:solidFill>
              </a:rPr>
            </a:br>
            <a:br>
              <a:rPr lang="fr-FR" u="none" dirty="0">
                <a:solidFill>
                  <a:srgbClr val="000000"/>
                </a:solidFill>
              </a:rPr>
            </a:br>
            <a:r>
              <a:rPr lang="fr-FR" u="none" dirty="0">
                <a:solidFill>
                  <a:srgbClr val="000000"/>
                </a:solidFill>
              </a:rPr>
              <a:t>Mots d'ouverture</a:t>
            </a:r>
            <a:endParaRPr lang="en-US" dirty="0"/>
          </a:p>
        </p:txBody>
      </p:sp>
      <p:pic>
        <p:nvPicPr>
          <p:cNvPr id="6146" name="Picture 2" descr="Philippe Thompson">
            <a:extLst>
              <a:ext uri="{FF2B5EF4-FFF2-40B4-BE49-F238E27FC236}">
                <a16:creationId xmlns:a16="http://schemas.microsoft.com/office/drawing/2014/main" id="{3A87CDE7-8B0E-49DE-E22D-4CE841B20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872" y="1176092"/>
            <a:ext cx="2890664" cy="349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8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ty circle | Public domain vectors">
            <a:extLst>
              <a:ext uri="{FF2B5EF4-FFF2-40B4-BE49-F238E27FC236}">
                <a16:creationId xmlns:a16="http://schemas.microsoft.com/office/drawing/2014/main" id="{3B4B168C-354E-8C0B-ACB5-A8DC4238F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72200" y="2636912"/>
            <a:ext cx="2514208" cy="2514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p:txBody>
          <a:bodyPr>
            <a:noAutofit/>
          </a:bodyPr>
          <a:lstStyle/>
          <a:p>
            <a:pPr>
              <a:spcBef>
                <a:spcPts val="600"/>
              </a:spcBef>
            </a:pPr>
            <a:r>
              <a:rPr lang="fr-CA" sz="3600" u="none" dirty="0"/>
              <a:t>Histoire</a:t>
            </a:r>
            <a:r>
              <a:rPr lang="fr-CA" sz="3600" dirty="0"/>
              <a:t> </a:t>
            </a:r>
            <a:r>
              <a:rPr lang="fr-CA" sz="3600" u="none" dirty="0"/>
              <a:t>et </a:t>
            </a:r>
            <a:r>
              <a:rPr lang="fr-CA" sz="3600" u="none" dirty="0" err="1"/>
              <a:t>co</a:t>
            </a:r>
            <a:r>
              <a:rPr lang="fr-CA" sz="3600" u="none" dirty="0"/>
              <a:t>-facilitateurs</a:t>
            </a:r>
          </a:p>
        </p:txBody>
      </p:sp>
      <p:sp>
        <p:nvSpPr>
          <p:cNvPr id="3" name="Subtitle 2"/>
          <p:cNvSpPr>
            <a:spLocks noGrp="1"/>
          </p:cNvSpPr>
          <p:nvPr>
            <p:ph idx="1"/>
            <p:custDataLst>
              <p:tags r:id="rId2"/>
            </p:custDataLst>
          </p:nvPr>
        </p:nvSpPr>
        <p:spPr>
          <a:xfrm>
            <a:off x="457200" y="1600200"/>
            <a:ext cx="8291264" cy="4781128"/>
          </a:xfrm>
        </p:spPr>
        <p:txBody>
          <a:bodyPr>
            <a:normAutofit fontScale="92500" lnSpcReduction="20000"/>
          </a:bodyPr>
          <a:lstStyle/>
          <a:p>
            <a:pPr>
              <a:spcBef>
                <a:spcPts val="600"/>
              </a:spcBef>
            </a:pPr>
            <a:r>
              <a:rPr lang="fr-FR" sz="3000" dirty="0">
                <a:solidFill>
                  <a:schemeClr val="tx1"/>
                </a:solidFill>
              </a:rPr>
              <a:t>Le Programme est en cours d’élaboration depuis 2016</a:t>
            </a:r>
          </a:p>
          <a:p>
            <a:pPr>
              <a:spcBef>
                <a:spcPts val="600"/>
              </a:spcBef>
            </a:pPr>
            <a:r>
              <a:rPr lang="fr-FR" sz="3000" dirty="0">
                <a:solidFill>
                  <a:schemeClr val="tx1"/>
                </a:solidFill>
              </a:rPr>
              <a:t>Parrainé par Services aux Autochtones Canada </a:t>
            </a:r>
            <a:r>
              <a:rPr lang="fr-FR" sz="3000" dirty="0"/>
              <a:t>(SAC), en avril 2021 le programme a été lancé </a:t>
            </a:r>
            <a:r>
              <a:rPr lang="fr-FR" sz="3000" dirty="0">
                <a:solidFill>
                  <a:schemeClr val="tx1"/>
                </a:solidFill>
              </a:rPr>
              <a:t>dans le cadre d’un projet pilote; puis offert en 2022</a:t>
            </a:r>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-facilitateurs de :</a:t>
            </a:r>
          </a:p>
          <a:p>
            <a:pPr lvl="1">
              <a:spcBef>
                <a:spcPts val="600"/>
              </a:spcBef>
            </a:pPr>
            <a:r>
              <a:rPr lang="fr-FR" sz="2600" dirty="0">
                <a:solidFill>
                  <a:schemeClr val="tx1"/>
                </a:solidFill>
              </a:rPr>
              <a:t>Gouverneure Générale du Canada (GG),</a:t>
            </a:r>
          </a:p>
          <a:p>
            <a:pPr lvl="1">
              <a:spcBef>
                <a:spcPts val="600"/>
              </a:spcBef>
            </a:pPr>
            <a:r>
              <a:rPr lang="fr-FR" sz="2600" dirty="0">
                <a:solidFill>
                  <a:schemeClr val="tx1"/>
                </a:solidFill>
              </a:rPr>
              <a:t>Parcs Canada (PC),</a:t>
            </a:r>
          </a:p>
          <a:p>
            <a:pPr lvl="1">
              <a:spcBef>
                <a:spcPts val="600"/>
              </a:spcBef>
            </a:pPr>
            <a:r>
              <a:rPr lang="fr-FR" sz="2600" dirty="0">
                <a:solidFill>
                  <a:schemeClr val="tx1"/>
                </a:solidFill>
              </a:rPr>
              <a:t>Service Canada,</a:t>
            </a:r>
          </a:p>
          <a:p>
            <a:pPr lvl="1">
              <a:spcBef>
                <a:spcPts val="600"/>
              </a:spcBef>
            </a:pPr>
            <a:r>
              <a:rPr lang="fr-FR" sz="2600" dirty="0">
                <a:solidFill>
                  <a:schemeClr val="tx1"/>
                </a:solidFill>
              </a:rPr>
              <a:t>Centre d’analyse des opérations et </a:t>
            </a:r>
            <a:br>
              <a:rPr lang="fr-FR" sz="2600" dirty="0">
                <a:solidFill>
                  <a:schemeClr val="tx1"/>
                </a:solidFill>
              </a:rPr>
            </a:br>
            <a:r>
              <a:rPr lang="fr-FR" sz="2600" dirty="0">
                <a:solidFill>
                  <a:schemeClr val="tx1"/>
                </a:solidFill>
              </a:rPr>
              <a:t>déclarations financières du Canada (CANAFE)</a:t>
            </a:r>
          </a:p>
          <a:p>
            <a:pPr lvl="1">
              <a:spcBef>
                <a:spcPts val="600"/>
              </a:spcBef>
            </a:pPr>
            <a:r>
              <a:rPr lang="fr-FR" sz="2600" dirty="0">
                <a:solidFill>
                  <a:schemeClr val="tx1"/>
                </a:solidFill>
              </a:rPr>
              <a:t>Emploi et Développement social Canada (EDSC), et</a:t>
            </a:r>
          </a:p>
          <a:p>
            <a:pPr lvl="1">
              <a:spcBef>
                <a:spcPts val="600"/>
              </a:spcBef>
            </a:pPr>
            <a:r>
              <a:rPr lang="fr-FR" sz="2600" dirty="0">
                <a:solidFill>
                  <a:schemeClr val="tx1"/>
                </a:solidFill>
              </a:rPr>
              <a:t>Services publics et Approvisionnement Canada (SPAC).</a:t>
            </a:r>
          </a:p>
        </p:txBody>
      </p:sp>
    </p:spTree>
    <p:extLst>
      <p:ext uri="{BB962C8B-B14F-4D97-AF65-F5344CB8AC3E}">
        <p14:creationId xmlns:p14="http://schemas.microsoft.com/office/powerpoint/2010/main" val="251191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de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10" name="Group 9"/>
          <p:cNvGrpSpPr/>
          <p:nvPr>
            <p:custDataLst>
              <p:tags r:id="rId4"/>
            </p:custDataLst>
          </p:nvPr>
        </p:nvGrpSpPr>
        <p:grpSpPr>
          <a:xfrm>
            <a:off x="3275856" y="6193510"/>
            <a:ext cx="3403506" cy="477542"/>
            <a:chOff x="3275856" y="6193510"/>
            <a:chExt cx="3403506" cy="477542"/>
          </a:xfrm>
        </p:grpSpPr>
        <p:sp>
          <p:nvSpPr>
            <p:cNvPr id="8" name="TextBox 7"/>
            <p:cNvSpPr txBox="1"/>
            <p:nvPr/>
          </p:nvSpPr>
          <p:spPr>
            <a:xfrm>
              <a:off x="3275856" y="6279628"/>
              <a:ext cx="3016788" cy="369332"/>
            </a:xfrm>
            <a:prstGeom prst="rect">
              <a:avLst/>
            </a:prstGeom>
            <a:noFill/>
          </p:spPr>
          <p:txBody>
            <a:bodyPr wrap="none" rtlCol="0">
              <a:spAutoFit/>
            </a:bodyPr>
            <a:lstStyle/>
            <a:p>
              <a:r>
                <a:rPr lang="en-CA" u="none" dirty="0">
                  <a:solidFill>
                    <a:schemeClr val="accent3"/>
                  </a:solidFill>
                </a:rPr>
                <a:t>Retour sur l’exercice </a:t>
              </a:r>
              <a:r>
                <a:rPr lang="en-CA" dirty="0"/>
                <a:t>/ Debrief </a:t>
              </a:r>
              <a:endParaRPr lang="en-CA" u="none" dirty="0">
                <a:solidFill>
                  <a:schemeClr val="accent3"/>
                </a:solidFill>
              </a:endParaRPr>
            </a:p>
          </p:txBody>
        </p:sp>
        <p:pic>
          <p:nvPicPr>
            <p:cNvPr id="1027" name="Picture 3"/>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675383" y="4222024"/>
            <a:ext cx="8411233" cy="1754326"/>
          </a:xfrm>
          <a:prstGeom prst="rect">
            <a:avLst/>
          </a:prstGeom>
        </p:spPr>
        <p:txBody>
          <a:bodyPr wrap="square">
            <a:spAutoFit/>
          </a:bodyPr>
          <a:lstStyle/>
          <a:p>
            <a:pPr marL="285750" lvl="0" indent="-285750">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 programme a été offert d’avril à juin 2021, à raison d’une fois par semaine.</a:t>
            </a:r>
            <a:endParaRPr lang="fr-CA" dirty="0">
              <a:solidFill>
                <a:schemeClr val="accent1">
                  <a:lumMod val="75000"/>
                </a:schemeClr>
              </a:solidFill>
            </a:endParaRPr>
          </a:p>
          <a:p>
            <a:pPr marL="285750" lvl="0" indent="-285750">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L’invitation a été envoyée à Services aux Autochtones Canada (SAC), à Relations Couronne-Autochtones et Affaires du Nord Canada (RCAANC) et à tous les autres ministères du gouvernement du Canada (GC).</a:t>
            </a:r>
            <a:endParaRPr lang="fr-CA" dirty="0">
              <a:solidFill>
                <a:schemeClr val="accent1">
                  <a:lumMod val="75000"/>
                </a:schemeClr>
              </a:solidFill>
            </a:endParaRPr>
          </a:p>
          <a:p>
            <a:pPr marL="285750" indent="-285750">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99 évaluations préliminaires ont été reçues.</a:t>
            </a:r>
          </a:p>
          <a:p>
            <a:pPr marL="285750" lvl="0" indent="-285750">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68 participants de l’ensemble du Canada ont suivi le programme.</a:t>
            </a:r>
          </a:p>
        </p:txBody>
      </p:sp>
      <p:graphicFrame>
        <p:nvGraphicFramePr>
          <p:cNvPr id="11" name="Chart 10"/>
          <p:cNvGraphicFramePr/>
          <p:nvPr>
            <p:custDataLst>
              <p:tags r:id="rId2"/>
            </p:custDataLst>
            <p:extLst>
              <p:ext uri="{D42A27DB-BD31-4B8C-83A1-F6EECF244321}">
                <p14:modId xmlns:p14="http://schemas.microsoft.com/office/powerpoint/2010/main" val="1629052265"/>
              </p:ext>
            </p:extLst>
          </p:nvPr>
        </p:nvGraphicFramePr>
        <p:xfrm>
          <a:off x="1828798" y="736683"/>
          <a:ext cx="6096001" cy="3798585"/>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p:cNvSpPr>
            <a:spLocks noGrp="1"/>
          </p:cNvSpPr>
          <p:nvPr>
            <p:ph type="title"/>
            <p:custDataLst>
              <p:tags r:id="rId3"/>
            </p:custDataLst>
          </p:nvPr>
        </p:nvSpPr>
        <p:spPr>
          <a:xfrm>
            <a:off x="381000" y="533400"/>
            <a:ext cx="8402830" cy="609600"/>
          </a:xfrm>
        </p:spPr>
        <p:txBody>
          <a:bodyPr>
            <a:normAutofit fontScale="90000"/>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Faits saillants sur le programme pilote de DLCP 2021</a:t>
            </a:r>
          </a:p>
        </p:txBody>
      </p:sp>
      <p:sp>
        <p:nvSpPr>
          <p:cNvPr id="10" name="Rectangle 9"/>
          <p:cNvSpPr/>
          <p:nvPr>
            <p:custDataLst>
              <p:tags r:id="rId4"/>
            </p:custDataLst>
          </p:nvPr>
        </p:nvSpPr>
        <p:spPr>
          <a:xfrm>
            <a:off x="6009941" y="3690870"/>
            <a:ext cx="696024" cy="338554"/>
          </a:xfrm>
          <a:prstGeom prst="rect">
            <a:avLst/>
          </a:prstGeom>
        </p:spPr>
        <p:txBody>
          <a:bodyPr wrap="none">
            <a:spAutoFit/>
          </a:bodyPr>
          <a:lstStyle/>
          <a:p>
            <a:r>
              <a:rPr lang="fr-CA" sz="1600" u="none" dirty="0">
                <a:solidFill>
                  <a:prstClr val="black">
                    <a:lumMod val="65000"/>
                    <a:lumOff val="35000"/>
                  </a:prstClr>
                </a:solidFill>
                <a:latin typeface="+mj-lt"/>
              </a:rPr>
              <a:t>n = 99</a:t>
            </a:r>
          </a:p>
        </p:txBody>
      </p:sp>
    </p:spTree>
    <p:extLst>
      <p:ext uri="{BB962C8B-B14F-4D97-AF65-F5344CB8AC3E}">
        <p14:creationId xmlns:p14="http://schemas.microsoft.com/office/powerpoint/2010/main" val="320795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a:srcRect/>
          <a:stretch>
            <a:fillRect/>
          </a:stretch>
        </p:blipFill>
        <p:spPr>
          <a:xfrm>
            <a:off x="595312" y="723899"/>
            <a:ext cx="8029575" cy="6016885"/>
          </a:xfrm>
          <a:prstGeom prst="rect">
            <a:avLst/>
          </a:prstGeom>
        </p:spPr>
      </p:pic>
      <p:pic>
        <p:nvPicPr>
          <p:cNvPr id="10" name="Picture 9" descr="ISC_Branding_PPT_standard_10x7.5_ENG_int.jpg"/>
          <p:cNvPicPr>
            <a:picLocks noChangeAspect="1"/>
          </p:cNvPicPr>
          <p:nvPr>
            <p:custDataLst>
              <p:tags r:id="rId2"/>
            </p:custDataLst>
          </p:nvPr>
        </p:nvPicPr>
        <p:blipFill>
          <a:blip r:embed="rId8"/>
          <a:srcRect/>
          <a:stretch>
            <a:fillRect/>
          </a:stretch>
        </p:blipFill>
        <p:spPr>
          <a:xfrm>
            <a:off x="336878" y="6194374"/>
            <a:ext cx="1761744" cy="359664"/>
          </a:xfrm>
          <a:prstGeom prst="rect">
            <a:avLst/>
          </a:prstGeom>
        </p:spPr>
      </p:pic>
      <p:sp>
        <p:nvSpPr>
          <p:cNvPr id="11" name="TextBox 10"/>
          <p:cNvSpPr txBox="1"/>
          <p:nvPr>
            <p:custDataLst>
              <p:tags r:id="rId3"/>
            </p:custDataLst>
          </p:nvPr>
        </p:nvSpPr>
        <p:spPr>
          <a:xfrm>
            <a:off x="33967" y="6238718"/>
            <a:ext cx="861125" cy="276999"/>
          </a:xfrm>
          <a:prstGeom prst="rect">
            <a:avLst/>
          </a:prstGeom>
          <a:noFill/>
        </p:spPr>
        <p:txBody>
          <a:bodyPr wrap="square" rtlCol="0">
            <a:spAutoFit/>
          </a:bodyPr>
          <a:lstStyle/>
          <a:p>
            <a:pPr algn="ctr"/>
            <a:fld id="{42816EBD-076B-0740-B037-2845E45D885E}" type="slidenum">
              <a:rPr lang="fr-CA" sz="1200" b="0" i="0" smtClean="0">
                <a:solidFill>
                  <a:schemeClr val="tx1">
                    <a:lumMod val="85000"/>
                    <a:lumOff val="15000"/>
                  </a:schemeClr>
                </a:solidFill>
                <a:latin typeface="Arial"/>
              </a:rPr>
              <a:t>9</a:t>
            </a:fld>
            <a:endParaRPr lang="fr-CA" sz="1200" b="0" i="0" dirty="0">
              <a:solidFill>
                <a:schemeClr val="tx1">
                  <a:lumMod val="85000"/>
                  <a:lumOff val="15000"/>
                </a:schemeClr>
              </a:solidFill>
              <a:latin typeface="Arial"/>
            </a:endParaRPr>
          </a:p>
        </p:txBody>
      </p:sp>
      <p:sp>
        <p:nvSpPr>
          <p:cNvPr id="4" name="Title 3"/>
          <p:cNvSpPr>
            <a:spLocks noGrp="1"/>
          </p:cNvSpPr>
          <p:nvPr>
            <p:ph type="title"/>
            <p:custDataLst>
              <p:tags r:id="rId4"/>
            </p:custDataLst>
          </p:nvPr>
        </p:nvSpPr>
        <p:spPr>
          <a:xfrm>
            <a:off x="336878" y="75994"/>
            <a:ext cx="8458200" cy="914401"/>
          </a:xfrm>
        </p:spPr>
        <p:txBody>
          <a:bodyPr/>
          <a:lstStyle/>
          <a:p>
            <a:pPr>
              <a:lnSpc>
                <a:spcPct val="100000"/>
              </a:lnSpc>
            </a:pPr>
            <a:r>
              <a:rPr lang="fr-CA" sz="265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Carte de participation, première session du pilote en anglais</a:t>
            </a:r>
            <a:endParaRPr lang="fr-CA" sz="2650" dirty="0"/>
          </a:p>
        </p:txBody>
      </p:sp>
    </p:spTree>
    <p:extLst>
      <p:ext uri="{BB962C8B-B14F-4D97-AF65-F5344CB8AC3E}">
        <p14:creationId xmlns:p14="http://schemas.microsoft.com/office/powerpoint/2010/main" val="661800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11138</TotalTime>
  <Words>4319</Words>
  <Application>Microsoft Office PowerPoint</Application>
  <PresentationFormat>On-screen Show (4:3)</PresentationFormat>
  <Paragraphs>318</Paragraphs>
  <Slides>17</Slides>
  <Notes>17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8" baseType="lpstr">
      <vt:lpstr>-apple-system</vt:lpstr>
      <vt:lpstr>Arial</vt:lpstr>
      <vt:lpstr>Calibri</vt:lpstr>
      <vt:lpstr>Helvetica Neue</vt:lpstr>
      <vt:lpstr>Lato</vt:lpstr>
      <vt:lpstr>Segoe UI Web (West European)</vt:lpstr>
      <vt:lpstr>Symbol</vt:lpstr>
      <vt:lpstr>Wingdings</vt:lpstr>
      <vt:lpstr>1_Office Theme</vt:lpstr>
      <vt:lpstr>2_Office Theme</vt:lpstr>
      <vt:lpstr>Bitmap Image</vt:lpstr>
      <vt:lpstr>Séance d’information :  Programme de développement du leadership de changement en pleine-conscience (DLCP)</vt:lpstr>
      <vt:lpstr>PowerPoint Presentation</vt:lpstr>
      <vt:lpstr>Ordre du jour  (pas nécessairement dans l’ordre suivant)</vt:lpstr>
      <vt:lpstr>Philippe Thompson,  Champion Leaders de demain, SAC  Mots d'ouverture</vt:lpstr>
      <vt:lpstr>Histoire et co-facilitateurs</vt:lpstr>
      <vt:lpstr>Exercice – Exploration de la pleine conscience – Prise de conscience de son corps</vt:lpstr>
      <vt:lpstr>Objectif principal du programme de DLCP</vt:lpstr>
      <vt:lpstr>Faits saillants sur le programme pilote de DLCP 2021</vt:lpstr>
      <vt:lpstr>Carte de participation, première session du pilote en anglais</vt:lpstr>
      <vt:lpstr>Principaux résultats du programme de DLCP</vt:lpstr>
      <vt:lpstr>Répartition des participants DLCP 2022 (en anglais)</vt:lpstr>
      <vt:lpstr>Témoignages sur le programme de DLCP</vt:lpstr>
      <vt:lpstr>Exercice – Remarquer</vt:lpstr>
      <vt:lpstr>Éléments nécessaires à la réussite du programme</vt:lpstr>
      <vt:lpstr>Engagement, aperçu du programme et questions fréquemment posées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355</cp:revision>
  <cp:lastPrinted>1969-12-31T19:00:00Z</cp:lastPrinted>
  <dcterms:created xsi:type="dcterms:W3CDTF">2015-04-14T20:39:51Z</dcterms:created>
  <dcterms:modified xsi:type="dcterms:W3CDTF">2022-09-12T17:47:30Z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-547204698</vt:i4>
  </property>
  <property fmtid="{D5CDD505-2E9C-101B-9397-08002B2CF9AE}" pid="3" name="_AuthorEmail">
    <vt:lpwstr>Claudie-Ann.Lalonde-Gratton@tpsgc-pwgsc.gc.ca</vt:lpwstr>
  </property>
  <property fmtid="{D5CDD505-2E9C-101B-9397-08002B2CF9AE}" pid="4" name="_AuthorEmailDisplayName">
    <vt:lpwstr>Claudie-Ann Lalonde-Gratton</vt:lpwstr>
  </property>
  <property fmtid="{D5CDD505-2E9C-101B-9397-08002B2CF9AE}" pid="5" name="_EmailSubject">
    <vt:lpwstr>Commande(s) : 10649675  [-]  Contrat : 200004577  [-]  Délai : 2022-07-22 17:00 HAE (Ott)</vt:lpwstr>
  </property>
  <property fmtid="{D5CDD505-2E9C-101B-9397-08002B2CF9AE}" pid="6" name="_NewReviewCycle">
    <vt:lpwstr>
    </vt:lpwstr>
  </property>
</Properties>
</file>