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6" r:id="rId2"/>
  </p:sldMasterIdLst>
  <p:notesMasterIdLst>
    <p:notesMasterId r:id="rId16"/>
  </p:notesMasterIdLst>
  <p:handoutMasterIdLst>
    <p:handoutMasterId r:id="rId17"/>
  </p:handoutMasterIdLst>
  <p:sldIdLst>
    <p:sldId id="502" r:id="rId3"/>
    <p:sldId id="506" r:id="rId4"/>
    <p:sldId id="507" r:id="rId5"/>
    <p:sldId id="508" r:id="rId6"/>
    <p:sldId id="509" r:id="rId7"/>
    <p:sldId id="513" r:id="rId8"/>
    <p:sldId id="518" r:id="rId9"/>
    <p:sldId id="519" r:id="rId10"/>
    <p:sldId id="514" r:id="rId11"/>
    <p:sldId id="516" r:id="rId12"/>
    <p:sldId id="517" r:id="rId13"/>
    <p:sldId id="521" r:id="rId14"/>
    <p:sldId id="522" r:id="rId15"/>
  </p:sldIdLst>
  <p:sldSz cx="9144000" cy="6858000" type="screen4x3"/>
  <p:notesSz cx="7010400" cy="9296400"/>
  <p:custDataLst>
    <p:tags r:id="rId18"/>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4224">
          <p15:clr>
            <a:srgbClr val="A4A3A4"/>
          </p15:clr>
        </p15:guide>
        <p15:guide id="2" pos="96">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69696"/>
    <a:srgbClr val="000000"/>
    <a:srgbClr val="335C64"/>
    <a:srgbClr val="66CCFF"/>
    <a:srgbClr val="33CCFF"/>
    <a:srgbClr val="0000DE"/>
    <a:srgbClr val="000099"/>
    <a:srgbClr val="0035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7" autoAdjust="0"/>
    <p:restoredTop sz="92481" autoAdjust="0"/>
  </p:normalViewPr>
  <p:slideViewPr>
    <p:cSldViewPr snapToObjects="1">
      <p:cViewPr varScale="1">
        <p:scale>
          <a:sx n="104" d="100"/>
          <a:sy n="104" d="100"/>
        </p:scale>
        <p:origin x="474" y="102"/>
      </p:cViewPr>
      <p:guideLst>
        <p:guide orient="horz" pos="4224"/>
        <p:guide pos="96"/>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t>Federal Footprint in Yukon</a:t>
            </a:r>
          </a:p>
          <a:p>
            <a:pPr>
              <a:defRPr/>
            </a:pPr>
            <a:r>
              <a:rPr lang="en-US" sz="1100" b="0" dirty="0"/>
              <a:t>As of December 31, 2017</a:t>
            </a:r>
          </a:p>
        </c:rich>
      </c:tx>
      <c:layout>
        <c:manualLayout>
          <c:xMode val="edge"/>
          <c:yMode val="edge"/>
          <c:x val="0.33629204562587428"/>
          <c:y val="0"/>
        </c:manualLayout>
      </c:layout>
      <c:overlay val="0"/>
    </c:title>
    <c:autoTitleDeleted val="0"/>
    <c:plotArea>
      <c:layout>
        <c:manualLayout>
          <c:layoutTarget val="inner"/>
          <c:xMode val="edge"/>
          <c:yMode val="edge"/>
          <c:x val="0.3426834268408181"/>
          <c:y val="0.11686913155639526"/>
          <c:w val="0.62727180677105077"/>
          <c:h val="0.74617134152492615"/>
        </c:manualLayout>
      </c:layout>
      <c:barChart>
        <c:barDir val="bar"/>
        <c:grouping val="clustered"/>
        <c:varyColors val="0"/>
        <c:ser>
          <c:idx val="0"/>
          <c:order val="0"/>
          <c:tx>
            <c:strRef>
              <c:f>Sheet1!$B$1</c:f>
              <c:strCache>
                <c:ptCount val="1"/>
                <c:pt idx="0">
                  <c:v>No of Positions</c:v>
                </c:pt>
              </c:strCache>
            </c:strRef>
          </c:tx>
          <c:invertIfNegative val="0"/>
          <c:dPt>
            <c:idx val="0"/>
            <c:invertIfNegative val="0"/>
            <c:bubble3D val="0"/>
            <c:spPr>
              <a:solidFill>
                <a:schemeClr val="accent1">
                  <a:lumMod val="40000"/>
                  <a:lumOff val="60000"/>
                </a:schemeClr>
              </a:solidFill>
            </c:spPr>
            <c:extLst>
              <c:ext xmlns:c16="http://schemas.microsoft.com/office/drawing/2014/chart" uri="{C3380CC4-5D6E-409C-BE32-E72D297353CC}">
                <c16:uniqueId val="{00000001-D841-4BFB-B2D5-9D5CB805F598}"/>
              </c:ext>
            </c:extLst>
          </c:dPt>
          <c:dPt>
            <c:idx val="1"/>
            <c:invertIfNegative val="0"/>
            <c:bubble3D val="0"/>
            <c:spPr>
              <a:solidFill>
                <a:schemeClr val="accent1">
                  <a:lumMod val="40000"/>
                  <a:lumOff val="60000"/>
                </a:schemeClr>
              </a:solidFill>
            </c:spPr>
            <c:extLst>
              <c:ext xmlns:c16="http://schemas.microsoft.com/office/drawing/2014/chart" uri="{C3380CC4-5D6E-409C-BE32-E72D297353CC}">
                <c16:uniqueId val="{00000003-D841-4BFB-B2D5-9D5CB805F598}"/>
              </c:ext>
            </c:extLst>
          </c:dPt>
          <c:dPt>
            <c:idx val="2"/>
            <c:invertIfNegative val="0"/>
            <c:bubble3D val="0"/>
            <c:spPr>
              <a:solidFill>
                <a:schemeClr val="accent1">
                  <a:lumMod val="40000"/>
                  <a:lumOff val="60000"/>
                </a:schemeClr>
              </a:solidFill>
            </c:spPr>
            <c:extLst>
              <c:ext xmlns:c16="http://schemas.microsoft.com/office/drawing/2014/chart" uri="{C3380CC4-5D6E-409C-BE32-E72D297353CC}">
                <c16:uniqueId val="{00000005-D841-4BFB-B2D5-9D5CB805F598}"/>
              </c:ext>
            </c:extLst>
          </c:dPt>
          <c:dPt>
            <c:idx val="3"/>
            <c:invertIfNegative val="0"/>
            <c:bubble3D val="0"/>
            <c:spPr>
              <a:solidFill>
                <a:schemeClr val="accent1">
                  <a:lumMod val="40000"/>
                  <a:lumOff val="60000"/>
                </a:schemeClr>
              </a:solidFill>
            </c:spPr>
            <c:extLst>
              <c:ext xmlns:c16="http://schemas.microsoft.com/office/drawing/2014/chart" uri="{C3380CC4-5D6E-409C-BE32-E72D297353CC}">
                <c16:uniqueId val="{00000007-D841-4BFB-B2D5-9D5CB805F598}"/>
              </c:ext>
            </c:extLst>
          </c:dPt>
          <c:dPt>
            <c:idx val="4"/>
            <c:invertIfNegative val="0"/>
            <c:bubble3D val="0"/>
            <c:spPr>
              <a:solidFill>
                <a:schemeClr val="accent1">
                  <a:lumMod val="40000"/>
                  <a:lumOff val="60000"/>
                </a:schemeClr>
              </a:solidFill>
            </c:spPr>
            <c:extLst>
              <c:ext xmlns:c16="http://schemas.microsoft.com/office/drawing/2014/chart" uri="{C3380CC4-5D6E-409C-BE32-E72D297353CC}">
                <c16:uniqueId val="{00000009-D841-4BFB-B2D5-9D5CB805F598}"/>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Sheet1!$A$2:$A$20</c:f>
              <c:strCache>
                <c:ptCount val="19"/>
                <c:pt idx="0">
                  <c:v>Department of National Defense</c:v>
                </c:pt>
                <c:pt idx="1">
                  <c:v>Canadian Heritage</c:v>
                </c:pt>
                <c:pt idx="2">
                  <c:v>Agriculture and Agri-food Canada</c:v>
                </c:pt>
                <c:pt idx="3">
                  <c:v>Canada School of Public Service</c:v>
                </c:pt>
                <c:pt idx="4">
                  <c:v>Public Health Agency of Canada</c:v>
                </c:pt>
                <c:pt idx="5">
                  <c:v>Natural Resources Canada</c:v>
                </c:pt>
                <c:pt idx="6">
                  <c:v>Public Services and Procurement Canada</c:v>
                </c:pt>
                <c:pt idx="7">
                  <c:v>Transport Canada</c:v>
                </c:pt>
                <c:pt idx="8">
                  <c:v>Department of Justice</c:v>
                </c:pt>
                <c:pt idx="9">
                  <c:v>CanNor</c:v>
                </c:pt>
                <c:pt idx="10">
                  <c:v>Service Canada</c:v>
                </c:pt>
                <c:pt idx="11">
                  <c:v>Indigenous Services Canada</c:v>
                </c:pt>
                <c:pt idx="12">
                  <c:v>Fisheries and Oceans</c:v>
                </c:pt>
                <c:pt idx="13">
                  <c:v>Public Prosecution Service Canada</c:v>
                </c:pt>
                <c:pt idx="14">
                  <c:v>Environment and Climate Change Canada</c:v>
                </c:pt>
                <c:pt idx="15">
                  <c:v>Canada Border Service Agency</c:v>
                </c:pt>
                <c:pt idx="16">
                  <c:v>Parks Canada</c:v>
                </c:pt>
                <c:pt idx="17">
                  <c:v>RCMP</c:v>
                </c:pt>
                <c:pt idx="18">
                  <c:v>CIRNA</c:v>
                </c:pt>
              </c:strCache>
            </c:strRef>
          </c:cat>
          <c:val>
            <c:numRef>
              <c:f>Sheet1!$B$2:$B$20</c:f>
              <c:numCache>
                <c:formatCode>General</c:formatCode>
                <c:ptCount val="19"/>
                <c:pt idx="0">
                  <c:v>1</c:v>
                </c:pt>
                <c:pt idx="1">
                  <c:v>1</c:v>
                </c:pt>
                <c:pt idx="2">
                  <c:v>1</c:v>
                </c:pt>
                <c:pt idx="3">
                  <c:v>1</c:v>
                </c:pt>
                <c:pt idx="4">
                  <c:v>3</c:v>
                </c:pt>
                <c:pt idx="5">
                  <c:v>4</c:v>
                </c:pt>
                <c:pt idx="6">
                  <c:v>4</c:v>
                </c:pt>
                <c:pt idx="7">
                  <c:v>4</c:v>
                </c:pt>
                <c:pt idx="8">
                  <c:v>9</c:v>
                </c:pt>
                <c:pt idx="9">
                  <c:v>10</c:v>
                </c:pt>
                <c:pt idx="10">
                  <c:v>12</c:v>
                </c:pt>
                <c:pt idx="11">
                  <c:v>13</c:v>
                </c:pt>
                <c:pt idx="12">
                  <c:v>24</c:v>
                </c:pt>
                <c:pt idx="13">
                  <c:v>35</c:v>
                </c:pt>
                <c:pt idx="14">
                  <c:v>36</c:v>
                </c:pt>
                <c:pt idx="15">
                  <c:v>40</c:v>
                </c:pt>
                <c:pt idx="16">
                  <c:v>56</c:v>
                </c:pt>
                <c:pt idx="17">
                  <c:v>60</c:v>
                </c:pt>
                <c:pt idx="18">
                  <c:v>69</c:v>
                </c:pt>
              </c:numCache>
            </c:numRef>
          </c:val>
          <c:extLst>
            <c:ext xmlns:c16="http://schemas.microsoft.com/office/drawing/2014/chart" uri="{C3380CC4-5D6E-409C-BE32-E72D297353CC}">
              <c16:uniqueId val="{0000000A-D841-4BFB-B2D5-9D5CB805F598}"/>
            </c:ext>
          </c:extLst>
        </c:ser>
        <c:dLbls>
          <c:dLblPos val="outEnd"/>
          <c:showLegendKey val="0"/>
          <c:showVal val="1"/>
          <c:showCatName val="0"/>
          <c:showSerName val="0"/>
          <c:showPercent val="0"/>
          <c:showBubbleSize val="0"/>
        </c:dLbls>
        <c:gapWidth val="150"/>
        <c:axId val="271287040"/>
        <c:axId val="272353920"/>
      </c:barChart>
      <c:catAx>
        <c:axId val="271287040"/>
        <c:scaling>
          <c:orientation val="minMax"/>
        </c:scaling>
        <c:delete val="0"/>
        <c:axPos val="l"/>
        <c:title>
          <c:tx>
            <c:rich>
              <a:bodyPr rot="-5400000" vert="horz"/>
              <a:lstStyle/>
              <a:p>
                <a:pPr>
                  <a:defRPr/>
                </a:pPr>
                <a:r>
                  <a:rPr lang="en-US"/>
                  <a:t>Federal</a:t>
                </a:r>
                <a:r>
                  <a:rPr lang="en-US" baseline="0"/>
                  <a:t> Department </a:t>
                </a:r>
                <a:endParaRPr lang="en-US"/>
              </a:p>
            </c:rich>
          </c:tx>
          <c:layout/>
          <c:overlay val="0"/>
        </c:title>
        <c:numFmt formatCode="General" sourceLinked="0"/>
        <c:majorTickMark val="out"/>
        <c:minorTickMark val="none"/>
        <c:tickLblPos val="nextTo"/>
        <c:crossAx val="272353920"/>
        <c:crosses val="autoZero"/>
        <c:auto val="1"/>
        <c:lblAlgn val="ctr"/>
        <c:lblOffset val="100"/>
        <c:noMultiLvlLbl val="0"/>
      </c:catAx>
      <c:valAx>
        <c:axId val="272353920"/>
        <c:scaling>
          <c:orientation val="minMax"/>
        </c:scaling>
        <c:delete val="0"/>
        <c:axPos val="b"/>
        <c:majorGridlines/>
        <c:title>
          <c:tx>
            <c:rich>
              <a:bodyPr/>
              <a:lstStyle/>
              <a:p>
                <a:pPr>
                  <a:defRPr/>
                </a:pPr>
                <a:r>
                  <a:rPr lang="en-US"/>
                  <a:t>Number of Indeterminate and Term Positions</a:t>
                </a:r>
              </a:p>
            </c:rich>
          </c:tx>
          <c:layout>
            <c:manualLayout>
              <c:xMode val="edge"/>
              <c:yMode val="edge"/>
              <c:x val="0.54176435783451193"/>
              <c:y val="0.9416102466839148"/>
            </c:manualLayout>
          </c:layout>
          <c:overlay val="0"/>
        </c:title>
        <c:numFmt formatCode="General" sourceLinked="1"/>
        <c:majorTickMark val="out"/>
        <c:minorTickMark val="none"/>
        <c:tickLblPos val="nextTo"/>
        <c:crossAx val="27128704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en-US" sz="2400" dirty="0" smtClean="0"/>
              <a:t>% </a:t>
            </a:r>
            <a:r>
              <a:rPr lang="en-US" sz="2400" dirty="0"/>
              <a:t>of workforce identified as </a:t>
            </a:r>
            <a:r>
              <a:rPr lang="en-US" sz="2400" dirty="0" smtClean="0"/>
              <a:t>Indigenous </a:t>
            </a:r>
            <a:r>
              <a:rPr lang="en-US" sz="1800" dirty="0"/>
              <a:t>(</a:t>
            </a:r>
            <a:r>
              <a:rPr lang="en-US" sz="1800" dirty="0" smtClean="0"/>
              <a:t>Dec. 2017</a:t>
            </a:r>
            <a:r>
              <a:rPr lang="en-US" sz="1800" dirty="0"/>
              <a:t>)</a:t>
            </a:r>
          </a:p>
        </c:rich>
      </c:tx>
      <c:layout>
        <c:manualLayout>
          <c:xMode val="edge"/>
          <c:yMode val="edge"/>
          <c:x val="0.10479885057471264"/>
          <c:y val="4.1095890410958902E-2"/>
        </c:manualLayout>
      </c:layout>
      <c:overlay val="0"/>
    </c:title>
    <c:autoTitleDeleted val="0"/>
    <c:plotArea>
      <c:layout/>
      <c:pieChart>
        <c:varyColors val="1"/>
        <c:ser>
          <c:idx val="0"/>
          <c:order val="0"/>
          <c:tx>
            <c:strRef>
              <c:f>Sheet1!$B$1</c:f>
              <c:strCache>
                <c:ptCount val="1"/>
                <c:pt idx="0">
                  <c:v>Percentage of workforce identified as Indigenous (December 2017)</c:v>
                </c:pt>
              </c:strCache>
            </c:strRef>
          </c:tx>
          <c:dLbls>
            <c:dLbl>
              <c:idx val="0"/>
              <c:spPr>
                <a:solidFill>
                  <a:srgbClr val="FFFFFF"/>
                </a:solidFill>
                <a:ln>
                  <a:noFill/>
                </a:ln>
                <a:effectLst/>
              </c:spPr>
              <c:txPr>
                <a:bodyPr wrap="square" lIns="38100" tIns="19050" rIns="38100" bIns="19050" anchor="ctr">
                  <a:spAutoFit/>
                </a:bodyPr>
                <a:lstStyle/>
                <a:p>
                  <a:pPr>
                    <a:defRPr sz="1400" b="1"/>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2-7243-46CC-AE67-BF1F993AB02E}"/>
                </c:ext>
              </c:extLst>
            </c:dLbl>
            <c:dLbl>
              <c:idx val="9"/>
              <c:delete val="1"/>
              <c:extLst>
                <c:ext xmlns:c15="http://schemas.microsoft.com/office/drawing/2012/chart" uri="{CE6537A1-D6FC-4f65-9D91-7224C49458BB}">
                  <c15:layout/>
                </c:ext>
                <c:ext xmlns:c16="http://schemas.microsoft.com/office/drawing/2014/chart" uri="{C3380CC4-5D6E-409C-BE32-E72D297353CC}">
                  <c16:uniqueId val="{00000001-7243-46CC-AE67-BF1F993AB02E}"/>
                </c:ext>
              </c:extLst>
            </c:dLbl>
            <c:spPr>
              <a:noFill/>
              <a:ln>
                <a:noFill/>
              </a:ln>
              <a:effectLst/>
            </c:spPr>
            <c:txPr>
              <a:bodyPr wrap="square" lIns="38100" tIns="19050" rIns="38100" bIns="19050" anchor="ctr">
                <a:spAutoFit/>
              </a:bodyPr>
              <a:lstStyle/>
              <a:p>
                <a:pPr>
                  <a:defRPr sz="14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Sheet1!$A$2:$A$11</c:f>
              <c:strCache>
                <c:ptCount val="10"/>
                <c:pt idx="0">
                  <c:v>CIRNA</c:v>
                </c:pt>
                <c:pt idx="1">
                  <c:v>RCMP</c:v>
                </c:pt>
                <c:pt idx="2">
                  <c:v>PPSC</c:v>
                </c:pt>
                <c:pt idx="3">
                  <c:v>PCA</c:v>
                </c:pt>
                <c:pt idx="4">
                  <c:v>DFO</c:v>
                </c:pt>
                <c:pt idx="5">
                  <c:v>ISC</c:v>
                </c:pt>
                <c:pt idx="6">
                  <c:v>CanNor</c:v>
                </c:pt>
                <c:pt idx="7">
                  <c:v>Service</c:v>
                </c:pt>
                <c:pt idx="8">
                  <c:v>ECCC</c:v>
                </c:pt>
                <c:pt idx="9">
                  <c:v>NRCan, PHAC, CSPS, AAFC, CH, CBSA, DND, TC, PSPC</c:v>
                </c:pt>
              </c:strCache>
            </c:strRef>
          </c:cat>
          <c:val>
            <c:numRef>
              <c:f>Sheet1!$B$2:$B$11</c:f>
              <c:numCache>
                <c:formatCode>General</c:formatCode>
                <c:ptCount val="10"/>
                <c:pt idx="0">
                  <c:v>26.03</c:v>
                </c:pt>
                <c:pt idx="1">
                  <c:v>17</c:v>
                </c:pt>
                <c:pt idx="2">
                  <c:v>15.2</c:v>
                </c:pt>
                <c:pt idx="3">
                  <c:v>23</c:v>
                </c:pt>
                <c:pt idx="4">
                  <c:v>16</c:v>
                </c:pt>
                <c:pt idx="5">
                  <c:v>26.6</c:v>
                </c:pt>
                <c:pt idx="6">
                  <c:v>18</c:v>
                </c:pt>
                <c:pt idx="7">
                  <c:v>8.3000000000000007</c:v>
                </c:pt>
                <c:pt idx="8">
                  <c:v>4.8</c:v>
                </c:pt>
                <c:pt idx="9">
                  <c:v>0</c:v>
                </c:pt>
              </c:numCache>
            </c:numRef>
          </c:val>
          <c:extLst>
            <c:ext xmlns:c16="http://schemas.microsoft.com/office/drawing/2014/chart" uri="{C3380CC4-5D6E-409C-BE32-E72D297353CC}">
              <c16:uniqueId val="{00000000-7243-46CC-AE67-BF1F993AB02E}"/>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1417331919182427"/>
          <c:y val="0.2207432909915325"/>
          <c:w val="0.36994884532972483"/>
          <c:h val="0.74131406282614543"/>
        </c:manualLayout>
      </c:layout>
      <c:overlay val="0"/>
      <c:txPr>
        <a:bodyPr/>
        <a:lstStyle/>
        <a:p>
          <a:pPr>
            <a:defRPr sz="1400"/>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0.77179</cdr:x>
      <cdr:y>0.23937</cdr:y>
    </cdr:from>
    <cdr:to>
      <cdr:x>0.79778</cdr:x>
      <cdr:y>0.41179</cdr:y>
    </cdr:to>
    <cdr:cxnSp macro="">
      <cdr:nvCxnSpPr>
        <cdr:cNvPr id="4" name="Straight Arrow Connector 3"/>
        <cdr:cNvCxnSpPr/>
      </cdr:nvCxnSpPr>
      <cdr:spPr>
        <a:xfrm xmlns:a="http://schemas.openxmlformats.org/drawingml/2006/main">
          <a:off x="5891820" y="1017928"/>
          <a:ext cx="198429" cy="733234"/>
        </a:xfrm>
        <a:prstGeom xmlns:a="http://schemas.openxmlformats.org/drawingml/2006/main" prst="straightConnector1">
          <a:avLst/>
        </a:prstGeom>
        <a:ln xmlns:a="http://schemas.openxmlformats.org/drawingml/2006/main">
          <a:solidFill>
            <a:schemeClr val="tx2"/>
          </a:solidFill>
          <a:tailEnd type="arrow"/>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0.74467</cdr:x>
      <cdr:y>0.4332</cdr:y>
    </cdr:from>
    <cdr:to>
      <cdr:x>0.9831</cdr:x>
      <cdr:y>0.71606</cdr:y>
    </cdr:to>
    <cdr:sp macro="" textlink="">
      <cdr:nvSpPr>
        <cdr:cNvPr id="2" name="Text Box 1"/>
        <cdr:cNvSpPr txBox="1"/>
      </cdr:nvSpPr>
      <cdr:spPr>
        <a:xfrm xmlns:a="http://schemas.openxmlformats.org/drawingml/2006/main">
          <a:off x="5684808" y="1842222"/>
          <a:ext cx="1820173" cy="1202901"/>
        </a:xfrm>
        <a:prstGeom xmlns:a="http://schemas.openxmlformats.org/drawingml/2006/main" prst="rect">
          <a:avLst/>
        </a:prstGeom>
        <a:solidFill xmlns:a="http://schemas.openxmlformats.org/drawingml/2006/main">
          <a:schemeClr val="bg1"/>
        </a:solidFill>
        <a:ln xmlns:a="http://schemas.openxmlformats.org/drawingml/2006/main" w="12700" cmpd="sng">
          <a:prstDash val="solid"/>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900">
              <a:latin typeface="Arial" panose="020B0604020202020204" pitchFamily="34" charset="0"/>
              <a:cs typeface="Arial" panose="020B0604020202020204" pitchFamily="34" charset="0"/>
            </a:rPr>
            <a:t>As much of Parks Canada's work is seasonal in nature, the number</a:t>
          </a:r>
          <a:r>
            <a:rPr lang="en-US" sz="900" baseline="0">
              <a:latin typeface="Arial" panose="020B0604020202020204" pitchFamily="34" charset="0"/>
              <a:cs typeface="Arial" panose="020B0604020202020204" pitchFamily="34" charset="0"/>
            </a:rPr>
            <a:t> of positions varies throughout the year. During the summer season, the number of Parks Canada positions increases to 102 positions. See the footnote for details.</a:t>
          </a:r>
          <a:endParaRPr lang="en-US" sz="90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89" eaLnBrk="0" hangingPunct="0">
              <a:defRPr>
                <a:solidFill>
                  <a:schemeClr val="tx1"/>
                </a:solidFill>
                <a:latin typeface="Verdana" pitchFamily="34" charset="0"/>
              </a:defRPr>
            </a:lvl1pPr>
            <a:lvl2pPr marL="742841" indent="-285708" defTabSz="923789" eaLnBrk="0" hangingPunct="0">
              <a:defRPr>
                <a:solidFill>
                  <a:schemeClr val="tx1"/>
                </a:solidFill>
                <a:latin typeface="Verdana" pitchFamily="34" charset="0"/>
              </a:defRPr>
            </a:lvl2pPr>
            <a:lvl3pPr marL="1142833" indent="-228567" defTabSz="923789" eaLnBrk="0" hangingPunct="0">
              <a:defRPr>
                <a:solidFill>
                  <a:schemeClr val="tx1"/>
                </a:solidFill>
                <a:latin typeface="Verdana" pitchFamily="34" charset="0"/>
              </a:defRPr>
            </a:lvl3pPr>
            <a:lvl4pPr marL="1599965" indent="-228567" defTabSz="923789" eaLnBrk="0" hangingPunct="0">
              <a:defRPr>
                <a:solidFill>
                  <a:schemeClr val="tx1"/>
                </a:solidFill>
                <a:latin typeface="Verdana" pitchFamily="34" charset="0"/>
              </a:defRPr>
            </a:lvl4pPr>
            <a:lvl5pPr marL="2057099" indent="-228567" defTabSz="923789" eaLnBrk="0" hangingPunct="0">
              <a:defRPr>
                <a:solidFill>
                  <a:schemeClr val="tx1"/>
                </a:solidFill>
                <a:latin typeface="Verdana" pitchFamily="34" charset="0"/>
              </a:defRPr>
            </a:lvl5pPr>
            <a:lvl6pPr marL="2514232" indent="-228567" defTabSz="923789" eaLnBrk="0" fontAlgn="base" hangingPunct="0">
              <a:lnSpc>
                <a:spcPct val="90000"/>
              </a:lnSpc>
              <a:spcBef>
                <a:spcPct val="0"/>
              </a:spcBef>
              <a:spcAft>
                <a:spcPct val="37000"/>
              </a:spcAft>
              <a:defRPr>
                <a:solidFill>
                  <a:schemeClr val="tx1"/>
                </a:solidFill>
                <a:latin typeface="Verdana" pitchFamily="34" charset="0"/>
              </a:defRPr>
            </a:lvl6pPr>
            <a:lvl7pPr marL="2971364" indent="-228567" defTabSz="923789" eaLnBrk="0" fontAlgn="base" hangingPunct="0">
              <a:lnSpc>
                <a:spcPct val="90000"/>
              </a:lnSpc>
              <a:spcBef>
                <a:spcPct val="0"/>
              </a:spcBef>
              <a:spcAft>
                <a:spcPct val="37000"/>
              </a:spcAft>
              <a:defRPr>
                <a:solidFill>
                  <a:schemeClr val="tx1"/>
                </a:solidFill>
                <a:latin typeface="Verdana" pitchFamily="34" charset="0"/>
              </a:defRPr>
            </a:lvl7pPr>
            <a:lvl8pPr marL="3428498" indent="-228567" defTabSz="923789" eaLnBrk="0" fontAlgn="base" hangingPunct="0">
              <a:lnSpc>
                <a:spcPct val="90000"/>
              </a:lnSpc>
              <a:spcBef>
                <a:spcPct val="0"/>
              </a:spcBef>
              <a:spcAft>
                <a:spcPct val="37000"/>
              </a:spcAft>
              <a:defRPr>
                <a:solidFill>
                  <a:schemeClr val="tx1"/>
                </a:solidFill>
                <a:latin typeface="Verdana" pitchFamily="34" charset="0"/>
              </a:defRPr>
            </a:lvl8pPr>
            <a:lvl9pPr marL="3885630" indent="-228567" defTabSz="923789"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74620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2318607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371261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22.4.1 </a:t>
            </a:r>
            <a:r>
              <a:rPr lang="en-US" i="1" dirty="0" smtClean="0"/>
              <a:t>Where public service employment opportunities exist, Government shall assist in facilitating training and professional development of Yukon Indian People so that they will have access to such employment opportunities, with particular emphasis on increasing over a reasonable period of time the number of Yukon Indian people in technical, managerial and professional positions within the public service.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i="1"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Schedule A, Part 1 – Specific Economic Measures, of Chapter 22 in each First Nation’s Final Agreement references the need for</a:t>
            </a:r>
            <a:r>
              <a:rPr lang="en-US" baseline="0" dirty="0" smtClean="0"/>
              <a:t> Government to create a </a:t>
            </a:r>
            <a:r>
              <a:rPr lang="en-US" dirty="0" smtClean="0"/>
              <a:t>Representative Public Service Plan.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i="1" dirty="0" smtClean="0"/>
          </a:p>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6591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4261044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Consultation requirements laid out in Schedule A, Part 1, s. 1.2/4.2</a:t>
            </a:r>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1039095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4203822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2217789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26646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2752099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2143495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reative\media$\GRAPHICS 2018\Corporate Branding - Templates\CIRNAC\PNG\CIRNA-RCAANC-Cover-8x1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 y="0"/>
            <a:ext cx="9153525" cy="68651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8412" y="209931"/>
            <a:ext cx="3866388" cy="24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18F2-A75B-4836-B936-4E44D9535B76}"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7099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E18F2-A75B-4836-B936-4E44D9535B76}"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69824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E18F2-A75B-4836-B936-4E44D9535B76}" type="datetimeFigureOut">
              <a:rPr lang="en-US" smtClean="0"/>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0238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E18F2-A75B-4836-B936-4E44D9535B76}" type="datetimeFigureOut">
              <a:rPr lang="en-US" smtClean="0"/>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956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18F2-A75B-4836-B936-4E44D9535B76}" type="datetimeFigureOut">
              <a:rPr lang="en-US" smtClean="0"/>
              <a:t>6/3/2019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749496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75663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05730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94372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403547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08283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27983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13598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icture 3" descr="\\creative\media$\GRAPHICS 2018\Corporate Branding - Templates\CIRNAC\PNG\FIP-CIRNA.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33350" y="138745"/>
            <a:ext cx="3014472" cy="192786"/>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sp>
        <p:nvSpPr>
          <p:cNvPr id="12" name="Rectangle 8"/>
          <p:cNvSpPr>
            <a:spLocks noGrp="1" noChangeArrowheads="1"/>
          </p:cNvSpPr>
          <p:nvPr>
            <p:ph type="sldNum" sz="quarter" idx="4"/>
          </p:nvPr>
        </p:nvSpPr>
        <p:spPr>
          <a:xfrm>
            <a:off x="8077200" y="6400800"/>
            <a:ext cx="762000" cy="304800"/>
          </a:xfrm>
          <a:prstGeom prst="rect">
            <a:avLst/>
          </a:prstGeom>
          <a:ln/>
        </p:spPr>
        <p:txBody>
          <a:bodyPr/>
          <a:lstStyle>
            <a:lvl1pPr algn="r">
              <a:defRPr sz="1200">
                <a:solidFill>
                  <a:srgbClr val="969696"/>
                </a:solidFill>
                <a:latin typeface="+mj-lt"/>
              </a:defRPr>
            </a:lvl1pPr>
          </a:lstStyle>
          <a:p>
            <a:pPr>
              <a:defRPr/>
            </a:pPr>
            <a:fld id="{E00B6E52-F07A-44C8-B7AE-D6EEC3D50429}" type="slidenum">
              <a:rPr lang="en-CA" smtClean="0"/>
              <a:pPr>
                <a:defRPr/>
              </a:pPr>
              <a:t>‹#›</a:t>
            </a:fld>
            <a:endParaRPr lang="en-CA" dirty="0"/>
          </a:p>
        </p:txBody>
      </p:sp>
      <p:pic>
        <p:nvPicPr>
          <p:cNvPr id="2050" name="Picture 2" descr="\\creative\media$\GRAPHICS 2018\Corporate Branding - Templates\CIRNAC\PNG\CIRNA-symbol.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4137" y="6172200"/>
            <a:ext cx="619125" cy="6191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18F2-A75B-4836-B936-4E44D9535B76}" type="datetimeFigureOut">
              <a:rPr lang="en-US" smtClean="0"/>
              <a:t>6/3/2019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ABC79-298D-47EE-ADF8-742064065DD7}" type="slidenum">
              <a:rPr lang="en-US" smtClean="0"/>
              <a:t>‹#›</a:t>
            </a:fld>
            <a:endParaRPr lang="en-US"/>
          </a:p>
        </p:txBody>
      </p:sp>
    </p:spTree>
    <p:extLst>
      <p:ext uri="{BB962C8B-B14F-4D97-AF65-F5344CB8AC3E}">
        <p14:creationId xmlns:p14="http://schemas.microsoft.com/office/powerpoint/2010/main" val="16703383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michel.leger@canada.ca"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0" y="2922269"/>
            <a:ext cx="4895850" cy="1041311"/>
          </a:xfrm>
          <a:prstGeom prst="rect">
            <a:avLst/>
          </a:prstGeom>
          <a:noFill/>
        </p:spPr>
        <p:txBody>
          <a:bodyPr wrap="square" rtlCol="0">
            <a:spAutoFit/>
          </a:bodyPr>
          <a:lstStyle/>
          <a:p>
            <a:pPr>
              <a:lnSpc>
                <a:spcPts val="2300"/>
              </a:lnSpc>
              <a:spcAft>
                <a:spcPts val="500"/>
              </a:spcAft>
            </a:pPr>
            <a:r>
              <a:rPr lang="en-US" sz="2800" dirty="0" smtClean="0">
                <a:solidFill>
                  <a:srgbClr val="FFFFFF"/>
                </a:solidFill>
                <a:latin typeface="Arial Black" panose="020B0A04020102020204" pitchFamily="34" charset="0"/>
              </a:rPr>
              <a:t>Representative Public Service Plan</a:t>
            </a:r>
          </a:p>
          <a:p>
            <a:pPr>
              <a:lnSpc>
                <a:spcPts val="2300"/>
              </a:lnSpc>
              <a:spcAft>
                <a:spcPts val="500"/>
              </a:spcAft>
            </a:pPr>
            <a:r>
              <a:rPr lang="fr-CA" sz="1600" dirty="0" err="1" smtClean="0">
                <a:solidFill>
                  <a:srgbClr val="FFFFFF"/>
                </a:solidFill>
                <a:latin typeface="Arial" panose="020B0604020202020204" pitchFamily="34" charset="0"/>
                <a:cs typeface="Arial" panose="020B0604020202020204" pitchFamily="34" charset="0"/>
              </a:rPr>
              <a:t>June</a:t>
            </a:r>
            <a:r>
              <a:rPr lang="fr-CA" sz="1600" dirty="0" smtClean="0">
                <a:solidFill>
                  <a:srgbClr val="FFFFFF"/>
                </a:solidFill>
                <a:latin typeface="Arial" panose="020B0604020202020204" pitchFamily="34" charset="0"/>
                <a:cs typeface="Arial" panose="020B0604020202020204" pitchFamily="34" charset="0"/>
              </a:rPr>
              <a:t> </a:t>
            </a:r>
            <a:r>
              <a:rPr lang="fr-CA" sz="1600" dirty="0" smtClean="0">
                <a:solidFill>
                  <a:srgbClr val="FFFFFF"/>
                </a:solidFill>
                <a:latin typeface="Arial" panose="020B0604020202020204" pitchFamily="34" charset="0"/>
                <a:cs typeface="Arial" panose="020B0604020202020204" pitchFamily="34" charset="0"/>
              </a:rPr>
              <a:t>2019</a:t>
            </a:r>
            <a:endParaRPr lang="en-US" sz="2000" dirty="0" smtClean="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861300" cy="4114800"/>
          </a:xfrm>
        </p:spPr>
        <p:txBody>
          <a:bodyPr/>
          <a:lstStyle/>
          <a:p>
            <a:pPr lvl="1">
              <a:buFont typeface="Arial" panose="020B0604020202020204" pitchFamily="34" charset="0"/>
              <a:buChar char="•"/>
            </a:pPr>
            <a:r>
              <a:rPr lang="en-US" sz="1800" dirty="0" smtClean="0"/>
              <a:t>Yukon </a:t>
            </a:r>
            <a:r>
              <a:rPr lang="en-US" sz="1800" dirty="0" smtClean="0"/>
              <a:t>First Nation Final </a:t>
            </a:r>
            <a:r>
              <a:rPr lang="en-US" sz="1800" dirty="0" smtClean="0"/>
              <a:t>Agreement context</a:t>
            </a:r>
            <a:endParaRPr lang="en-US" sz="1800" dirty="0" smtClean="0"/>
          </a:p>
          <a:p>
            <a:pPr lvl="3"/>
            <a:r>
              <a:rPr lang="en-US" dirty="0" smtClean="0"/>
              <a:t>An explanation of the Final Agreements, where the obligation is found for the Representative Public Service Plan</a:t>
            </a:r>
          </a:p>
          <a:p>
            <a:pPr lvl="1">
              <a:buFont typeface="Arial" panose="020B0604020202020204" pitchFamily="34" charset="0"/>
              <a:buChar char="•"/>
            </a:pPr>
            <a:r>
              <a:rPr lang="en-US" sz="1800" dirty="0" smtClean="0"/>
              <a:t>Federal Legislative Framework</a:t>
            </a:r>
          </a:p>
          <a:p>
            <a:pPr lvl="3"/>
            <a:r>
              <a:rPr lang="en-US" dirty="0" smtClean="0"/>
              <a:t>Finance Administration Act, Public Service Employment Act, Employment Equity </a:t>
            </a:r>
            <a:r>
              <a:rPr lang="en-US" dirty="0" smtClean="0"/>
              <a:t>Act, etc…that govern how Canada can establishes its workforce</a:t>
            </a:r>
            <a:endParaRPr lang="en-US" dirty="0" smtClean="0"/>
          </a:p>
          <a:p>
            <a:pPr lvl="1">
              <a:buFont typeface="Arial" panose="020B0604020202020204" pitchFamily="34" charset="0"/>
              <a:buChar char="•"/>
            </a:pPr>
            <a:r>
              <a:rPr lang="en-US" sz="1800" dirty="0" smtClean="0"/>
              <a:t>Objectives of Canada’s </a:t>
            </a:r>
            <a:r>
              <a:rPr lang="en-US" sz="1800" dirty="0" smtClean="0"/>
              <a:t>5-year Plan </a:t>
            </a:r>
            <a:endParaRPr lang="en-US" sz="1800" dirty="0" smtClean="0"/>
          </a:p>
          <a:p>
            <a:pPr lvl="3"/>
            <a:r>
              <a:rPr lang="en-US" dirty="0" smtClean="0"/>
              <a:t>To foster and maintain a federal public service in the Yukon that represents the diversity of the Yukon population and that reflects values and respects the cultures, traditions and history of all Yukon peoples</a:t>
            </a:r>
            <a:r>
              <a:rPr lang="en-US" dirty="0" smtClean="0"/>
              <a:t>. Also focus on developing overall capacity of indigenous employees, providing options for them to work in any level of government over time.</a:t>
            </a:r>
            <a:endParaRPr lang="en-US" dirty="0" smtClean="0"/>
          </a:p>
          <a:p>
            <a:pPr lvl="1">
              <a:buFont typeface="Arial" panose="020B0604020202020204" pitchFamily="34" charset="0"/>
              <a:buChar char="•"/>
            </a:pPr>
            <a:r>
              <a:rPr lang="en-US" sz="1800" dirty="0" smtClean="0"/>
              <a:t>Reporting on </a:t>
            </a:r>
            <a:r>
              <a:rPr lang="en-US" sz="1800" dirty="0" smtClean="0"/>
              <a:t>Performance</a:t>
            </a:r>
          </a:p>
          <a:p>
            <a:pPr marL="384175" lvl="2" indent="0">
              <a:buNone/>
            </a:pPr>
            <a:r>
              <a:rPr lang="en-US" sz="1100" dirty="0" smtClean="0"/>
              <a:t>     --</a:t>
            </a:r>
            <a:r>
              <a:rPr lang="en-US" sz="1100" dirty="0" smtClean="0"/>
              <a:t>   </a:t>
            </a:r>
            <a:r>
              <a:rPr lang="en-US" sz="1200" dirty="0" smtClean="0"/>
              <a:t>Every two years</a:t>
            </a:r>
          </a:p>
          <a:p>
            <a:pPr lvl="1">
              <a:buFont typeface="Arial" panose="020B0604020202020204" pitchFamily="34" charset="0"/>
              <a:buChar char="•"/>
            </a:pPr>
            <a:r>
              <a:rPr lang="en-US" sz="1800" dirty="0" smtClean="0"/>
              <a:t>Federal </a:t>
            </a:r>
            <a:r>
              <a:rPr lang="en-US" sz="1800" dirty="0" smtClean="0"/>
              <a:t>Footprint in </a:t>
            </a:r>
            <a:r>
              <a:rPr lang="en-US" sz="1800" dirty="0" smtClean="0"/>
              <a:t>Yukon</a:t>
            </a:r>
          </a:p>
          <a:p>
            <a:pPr marL="576262" lvl="3" indent="0">
              <a:buNone/>
            </a:pPr>
            <a:r>
              <a:rPr lang="en-US" dirty="0" smtClean="0"/>
              <a:t>--  A </a:t>
            </a:r>
            <a:r>
              <a:rPr lang="en-US" dirty="0"/>
              <a:t>glance at the number of employees in Yukon federal offices and the percentage that identify as </a:t>
            </a:r>
            <a:r>
              <a:rPr lang="en-US" dirty="0" smtClean="0"/>
              <a:t> </a:t>
            </a:r>
          </a:p>
          <a:p>
            <a:pPr marL="576262" lvl="3" indent="0">
              <a:buNone/>
            </a:pPr>
            <a:r>
              <a:rPr lang="en-US" dirty="0"/>
              <a:t> </a:t>
            </a:r>
            <a:r>
              <a:rPr lang="en-US" dirty="0" smtClean="0"/>
              <a:t>    Indigenous </a:t>
            </a:r>
            <a:endParaRPr lang="en-US" dirty="0" smtClean="0"/>
          </a:p>
          <a:p>
            <a:pPr lvl="1">
              <a:buFont typeface="Arial" panose="020B0604020202020204" pitchFamily="34" charset="0"/>
              <a:buChar char="•"/>
            </a:pPr>
            <a:r>
              <a:rPr lang="en-US" sz="1800" dirty="0" smtClean="0"/>
              <a:t>Activities and Expected Results</a:t>
            </a:r>
            <a:endParaRPr lang="en-US" sz="1800" dirty="0" smtClean="0"/>
          </a:p>
          <a:p>
            <a:pPr marL="576262" lvl="3" indent="0">
              <a:buNone/>
            </a:pPr>
            <a:endParaRPr lang="en-US"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10</a:t>
            </a:fld>
            <a:endParaRPr lang="en-CA" dirty="0"/>
          </a:p>
        </p:txBody>
      </p:sp>
      <p:sp>
        <p:nvSpPr>
          <p:cNvPr id="5" name="Rectangle 4"/>
          <p:cNvSpPr/>
          <p:nvPr/>
        </p:nvSpPr>
        <p:spPr>
          <a:xfrm>
            <a:off x="360218" y="685800"/>
            <a:ext cx="7620000" cy="590931"/>
          </a:xfrm>
          <a:prstGeom prst="rect">
            <a:avLst/>
          </a:prstGeom>
        </p:spPr>
        <p:txBody>
          <a:bodyPr wrap="square">
            <a:spAutoFit/>
          </a:bodyPr>
          <a:lstStyle/>
          <a:p>
            <a:pPr marL="0" indent="0">
              <a:buNone/>
            </a:pPr>
            <a:r>
              <a:rPr lang="en-US" dirty="0">
                <a:solidFill>
                  <a:schemeClr val="bg1">
                    <a:lumMod val="10000"/>
                  </a:schemeClr>
                </a:solidFill>
              </a:rPr>
              <a:t>A </a:t>
            </a:r>
            <a:r>
              <a:rPr lang="en-US" b="1" dirty="0">
                <a:solidFill>
                  <a:schemeClr val="accent6">
                    <a:lumMod val="75000"/>
                  </a:schemeClr>
                </a:solidFill>
              </a:rPr>
              <a:t>sample</a:t>
            </a:r>
            <a:r>
              <a:rPr lang="en-US" dirty="0">
                <a:solidFill>
                  <a:schemeClr val="accent6">
                    <a:lumMod val="75000"/>
                  </a:schemeClr>
                </a:solidFill>
              </a:rPr>
              <a:t> </a:t>
            </a:r>
            <a:r>
              <a:rPr lang="en-US" b="1" dirty="0">
                <a:solidFill>
                  <a:schemeClr val="accent6">
                    <a:lumMod val="75000"/>
                  </a:schemeClr>
                </a:solidFill>
              </a:rPr>
              <a:t>5-year RPSP plan </a:t>
            </a:r>
            <a:r>
              <a:rPr lang="en-US" dirty="0" smtClean="0">
                <a:solidFill>
                  <a:schemeClr val="bg1">
                    <a:lumMod val="10000"/>
                  </a:schemeClr>
                </a:solidFill>
              </a:rPr>
              <a:t>has been created </a:t>
            </a:r>
            <a:r>
              <a:rPr lang="en-US" dirty="0">
                <a:solidFill>
                  <a:schemeClr val="bg1">
                    <a:lumMod val="10000"/>
                  </a:schemeClr>
                </a:solidFill>
              </a:rPr>
              <a:t>for discussion purposes, with the following sections:</a:t>
            </a:r>
          </a:p>
        </p:txBody>
      </p:sp>
    </p:spTree>
    <p:extLst>
      <p:ext uri="{BB962C8B-B14F-4D97-AF65-F5344CB8AC3E}">
        <p14:creationId xmlns:p14="http://schemas.microsoft.com/office/powerpoint/2010/main" val="35470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445" y="1371600"/>
            <a:ext cx="7308418" cy="4258985"/>
          </a:xfrm>
        </p:spPr>
        <p:txBody>
          <a:bodyPr/>
          <a:lstStyle/>
          <a:p>
            <a:pPr lvl="3"/>
            <a:r>
              <a:rPr lang="en-US" sz="1600" dirty="0" smtClean="0"/>
              <a:t>A </a:t>
            </a:r>
            <a:r>
              <a:rPr lang="en-US" sz="1600" dirty="0" smtClean="0"/>
              <a:t>sample selection of activities and programs that may fit under each component of the Plan</a:t>
            </a:r>
          </a:p>
          <a:p>
            <a:pPr lvl="3"/>
            <a:r>
              <a:rPr lang="en-US" sz="1600" dirty="0" smtClean="0"/>
              <a:t>Note these activities are just for discussion purposes and will need to be further </a:t>
            </a:r>
            <a:r>
              <a:rPr lang="en-US" sz="1600" dirty="0" smtClean="0"/>
              <a:t>refined</a:t>
            </a:r>
            <a:endParaRPr lang="en-US" sz="1600"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11</a:t>
            </a:fld>
            <a:endParaRPr lang="en-CA" dirty="0"/>
          </a:p>
        </p:txBody>
      </p:sp>
      <p:graphicFrame>
        <p:nvGraphicFramePr>
          <p:cNvPr id="5" name="Object 4"/>
          <p:cNvGraphicFramePr>
            <a:graphicFrameLocks noChangeAspect="1"/>
          </p:cNvGraphicFramePr>
          <p:nvPr>
            <p:extLst>
              <p:ext uri="{D42A27DB-BD31-4B8C-83A1-F6EECF244321}">
                <p14:modId xmlns:p14="http://schemas.microsoft.com/office/powerpoint/2010/main" val="2929284464"/>
              </p:ext>
            </p:extLst>
          </p:nvPr>
        </p:nvGraphicFramePr>
        <p:xfrm>
          <a:off x="990600" y="2475058"/>
          <a:ext cx="6545262" cy="4351337"/>
        </p:xfrm>
        <a:graphic>
          <a:graphicData uri="http://schemas.openxmlformats.org/presentationml/2006/ole">
            <mc:AlternateContent xmlns:mc="http://schemas.openxmlformats.org/markup-compatibility/2006">
              <mc:Choice xmlns:v="urn:schemas-microsoft-com:vml" Requires="v">
                <p:oleObj spid="_x0000_s3089" name="Document" r:id="rId4" imgW="5956042" imgH="3955067" progId="Word.Document.12">
                  <p:embed/>
                </p:oleObj>
              </mc:Choice>
              <mc:Fallback>
                <p:oleObj name="Document" r:id="rId4" imgW="5956042" imgH="3955067" progId="Word.Document.12">
                  <p:embed/>
                  <p:pic>
                    <p:nvPicPr>
                      <p:cNvPr id="5" name="Object 4"/>
                      <p:cNvPicPr/>
                      <p:nvPr/>
                    </p:nvPicPr>
                    <p:blipFill>
                      <a:blip r:embed="rId5"/>
                      <a:stretch>
                        <a:fillRect/>
                      </a:stretch>
                    </p:blipFill>
                    <p:spPr>
                      <a:xfrm>
                        <a:off x="990600" y="2475058"/>
                        <a:ext cx="6545262" cy="4351337"/>
                      </a:xfrm>
                      <a:prstGeom prst="rect">
                        <a:avLst/>
                      </a:prstGeom>
                    </p:spPr>
                  </p:pic>
                </p:oleObj>
              </mc:Fallback>
            </mc:AlternateContent>
          </a:graphicData>
        </a:graphic>
      </p:graphicFrame>
      <p:sp>
        <p:nvSpPr>
          <p:cNvPr id="7" name="Rectangle 6"/>
          <p:cNvSpPr/>
          <p:nvPr/>
        </p:nvSpPr>
        <p:spPr>
          <a:xfrm>
            <a:off x="609600" y="721519"/>
            <a:ext cx="6702797" cy="480131"/>
          </a:xfrm>
          <a:prstGeom prst="rect">
            <a:avLst/>
          </a:prstGeom>
        </p:spPr>
        <p:txBody>
          <a:bodyPr wrap="none">
            <a:spAutoFit/>
          </a:bodyPr>
          <a:lstStyle/>
          <a:p>
            <a:pPr marL="192088" lvl="1" indent="0">
              <a:buNone/>
            </a:pPr>
            <a:r>
              <a:rPr lang="en-US" sz="2800" b="1" dirty="0" smtClean="0">
                <a:solidFill>
                  <a:schemeClr val="accent6">
                    <a:lumMod val="75000"/>
                  </a:schemeClr>
                </a:solidFill>
              </a:rPr>
              <a:t>Activities </a:t>
            </a:r>
            <a:r>
              <a:rPr lang="en-US" sz="2800" b="1" dirty="0">
                <a:solidFill>
                  <a:schemeClr val="accent6">
                    <a:lumMod val="75000"/>
                  </a:schemeClr>
                </a:solidFill>
              </a:rPr>
              <a:t>and Expected Results</a:t>
            </a:r>
          </a:p>
        </p:txBody>
      </p:sp>
    </p:spTree>
    <p:extLst>
      <p:ext uri="{BB962C8B-B14F-4D97-AF65-F5344CB8AC3E}">
        <p14:creationId xmlns:p14="http://schemas.microsoft.com/office/powerpoint/2010/main" val="278451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E00B6E52-F07A-44C8-B7AE-D6EEC3D50429}" type="slidenum">
              <a:rPr lang="en-CA" smtClean="0"/>
              <a:pPr>
                <a:defRPr/>
              </a:pPr>
              <a:t>12</a:t>
            </a:fld>
            <a:endParaRPr lang="en-CA" dirty="0"/>
          </a:p>
        </p:txBody>
      </p:sp>
      <p:sp>
        <p:nvSpPr>
          <p:cNvPr id="4" name="Rectangle 3"/>
          <p:cNvSpPr/>
          <p:nvPr/>
        </p:nvSpPr>
        <p:spPr>
          <a:xfrm>
            <a:off x="346364" y="1447800"/>
            <a:ext cx="8264236" cy="954107"/>
          </a:xfrm>
          <a:prstGeom prst="rect">
            <a:avLst/>
          </a:prstGeom>
        </p:spPr>
        <p:txBody>
          <a:bodyPr wrap="square">
            <a:spAutoFit/>
          </a:bodyPr>
          <a:lstStyle/>
          <a:p>
            <a:pPr marL="771525" lvl="3" indent="-195263" eaLnBrk="0" hangingPunct="0">
              <a:lnSpc>
                <a:spcPct val="100000"/>
              </a:lnSpc>
              <a:spcAft>
                <a:spcPct val="35000"/>
              </a:spcAft>
              <a:buFontTx/>
              <a:buChar char="–"/>
              <a:tabLst>
                <a:tab pos="5715000" algn="l"/>
              </a:tabLst>
            </a:pPr>
            <a:r>
              <a:rPr lang="en-US" sz="1400" kern="0" dirty="0" smtClean="0">
                <a:solidFill>
                  <a:srgbClr val="000000"/>
                </a:solidFill>
                <a:latin typeface="Arial"/>
              </a:rPr>
              <a:t>The </a:t>
            </a:r>
            <a:r>
              <a:rPr lang="en-US" sz="1400" kern="0" dirty="0">
                <a:solidFill>
                  <a:srgbClr val="000000"/>
                </a:solidFill>
                <a:latin typeface="Arial"/>
              </a:rPr>
              <a:t>purpose behind the departmental profiles is to showcase the realities of each federal department in Yukon. This may be anything from human resources and corporate staffing structures, to technical requirements to do jobs in that department (i.e. customs officers), any other unique requirements or policies of that department </a:t>
            </a:r>
          </a:p>
        </p:txBody>
      </p:sp>
      <p:grpSp>
        <p:nvGrpSpPr>
          <p:cNvPr id="13" name="Group 12"/>
          <p:cNvGrpSpPr/>
          <p:nvPr/>
        </p:nvGrpSpPr>
        <p:grpSpPr>
          <a:xfrm>
            <a:off x="990600" y="2631622"/>
            <a:ext cx="7086600" cy="3671855"/>
            <a:chOff x="457200" y="2652745"/>
            <a:chExt cx="7239000" cy="3824255"/>
          </a:xfrm>
        </p:grpSpPr>
        <p:sp>
          <p:nvSpPr>
            <p:cNvPr id="12" name="Rounded Rectangle 11"/>
            <p:cNvSpPr/>
            <p:nvPr/>
          </p:nvSpPr>
          <p:spPr bwMode="auto">
            <a:xfrm>
              <a:off x="457200" y="2652745"/>
              <a:ext cx="7239000" cy="3824255"/>
            </a:xfrm>
            <a:prstGeom prst="roundRect">
              <a:avLst/>
            </a:prstGeom>
            <a:solidFill>
              <a:schemeClr val="accent3"/>
            </a:solidFill>
            <a:ln w="25400" cap="flat" cmpd="sng" algn="ctr">
              <a:solidFill>
                <a:srgbClr val="000066"/>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90500" marR="0" indent="-190500" algn="l" defTabSz="914400" rtl="0" eaLnBrk="1" fontAlgn="base" latinLnBrk="0" hangingPunct="1">
                <a:lnSpc>
                  <a:spcPct val="90000"/>
                </a:lnSpc>
                <a:spcBef>
                  <a:spcPct val="0"/>
                </a:spcBef>
                <a:spcAft>
                  <a:spcPct val="37000"/>
                </a:spcAft>
                <a:buClrTx/>
                <a:buSzTx/>
                <a:buFontTx/>
                <a:buNone/>
                <a:tabLst>
                  <a:tab pos="5715000" algn="l"/>
                </a:tabLst>
              </a:pPr>
              <a:endParaRPr kumimoji="0" lang="en-US" sz="1800" b="0" i="0" u="none" strike="noStrike" cap="none" normalizeH="0" baseline="0" smtClean="0">
                <a:ln>
                  <a:noFill/>
                </a:ln>
                <a:solidFill>
                  <a:schemeClr val="tx1"/>
                </a:solidFill>
                <a:effectLst/>
                <a:latin typeface="Verdana" pitchFamily="34" charset="0"/>
              </a:endParaRPr>
            </a:p>
          </p:txBody>
        </p:sp>
        <p:pic>
          <p:nvPicPr>
            <p:cNvPr id="11" name="Picture 10"/>
            <p:cNvPicPr>
              <a:picLocks noChangeAspect="1"/>
            </p:cNvPicPr>
            <p:nvPr/>
          </p:nvPicPr>
          <p:blipFill>
            <a:blip r:embed="rId3"/>
            <a:stretch>
              <a:fillRect/>
            </a:stretch>
          </p:blipFill>
          <p:spPr>
            <a:xfrm>
              <a:off x="856932" y="2895600"/>
              <a:ext cx="6382068" cy="3186227"/>
            </a:xfrm>
            <a:prstGeom prst="rect">
              <a:avLst/>
            </a:prstGeom>
          </p:spPr>
        </p:pic>
      </p:grpSp>
      <p:sp>
        <p:nvSpPr>
          <p:cNvPr id="14" name="Rectangle 13"/>
          <p:cNvSpPr/>
          <p:nvPr/>
        </p:nvSpPr>
        <p:spPr>
          <a:xfrm>
            <a:off x="762000" y="812986"/>
            <a:ext cx="6710811" cy="523220"/>
          </a:xfrm>
          <a:prstGeom prst="rect">
            <a:avLst/>
          </a:prstGeom>
        </p:spPr>
        <p:txBody>
          <a:bodyPr wrap="none">
            <a:spAutoFit/>
          </a:bodyPr>
          <a:lstStyle/>
          <a:p>
            <a:pPr marL="192088" lvl="1" eaLnBrk="0" hangingPunct="0">
              <a:lnSpc>
                <a:spcPct val="100000"/>
              </a:lnSpc>
              <a:spcAft>
                <a:spcPct val="35000"/>
              </a:spcAft>
              <a:tabLst>
                <a:tab pos="5715000" algn="l"/>
              </a:tabLst>
            </a:pPr>
            <a:r>
              <a:rPr lang="en-US" sz="2800" b="1" kern="0" dirty="0">
                <a:solidFill>
                  <a:schemeClr val="accent6">
                    <a:lumMod val="75000"/>
                  </a:schemeClr>
                </a:solidFill>
                <a:latin typeface="Arial"/>
              </a:rPr>
              <a:t>Annex to Plan: Departmental Profiles</a:t>
            </a:r>
            <a:endParaRPr lang="en-US" sz="2800" b="1" kern="0" dirty="0">
              <a:solidFill>
                <a:schemeClr val="accent6">
                  <a:lumMod val="75000"/>
                </a:schemeClr>
              </a:solidFill>
              <a:latin typeface="Arial"/>
            </a:endParaRPr>
          </a:p>
        </p:txBody>
      </p:sp>
    </p:spTree>
    <p:extLst>
      <p:ext uri="{BB962C8B-B14F-4D97-AF65-F5344CB8AC3E}">
        <p14:creationId xmlns:p14="http://schemas.microsoft.com/office/powerpoint/2010/main" val="2540383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E00B6E52-F07A-44C8-B7AE-D6EEC3D50429}" type="slidenum">
              <a:rPr lang="en-CA" smtClean="0"/>
              <a:pPr>
                <a:defRPr/>
              </a:pPr>
              <a:t>13</a:t>
            </a:fld>
            <a:endParaRPr lang="en-CA" dirty="0"/>
          </a:p>
        </p:txBody>
      </p:sp>
      <p:sp>
        <p:nvSpPr>
          <p:cNvPr id="3" name="Rectangle 2"/>
          <p:cNvSpPr/>
          <p:nvPr/>
        </p:nvSpPr>
        <p:spPr>
          <a:xfrm>
            <a:off x="826655" y="3303079"/>
            <a:ext cx="8026400" cy="2723823"/>
          </a:xfrm>
          <a:prstGeom prst="rect">
            <a:avLst/>
          </a:prstGeom>
        </p:spPr>
        <p:txBody>
          <a:bodyPr wrap="square">
            <a:spAutoFit/>
          </a:bodyPr>
          <a:lstStyle/>
          <a:p>
            <a:pPr marL="0" marR="0">
              <a:spcBef>
                <a:spcPts val="0"/>
              </a:spcBef>
              <a:spcAft>
                <a:spcPts val="0"/>
              </a:spcAft>
            </a:pPr>
            <a:r>
              <a:rPr lang="en-US" b="1" i="1" dirty="0">
                <a:solidFill>
                  <a:srgbClr val="44546A"/>
                </a:solidFill>
                <a:latin typeface="Segoe UI" panose="020B0502040204020203" pitchFamily="34" charset="0"/>
                <a:ea typeface="Calibri" panose="020F0502020204030204" pitchFamily="34" charset="0"/>
                <a:cs typeface="Times New Roman" panose="02020603050405020304" pitchFamily="18" charset="0"/>
              </a:rPr>
              <a:t>Michel Léger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i="1" dirty="0">
                <a:solidFill>
                  <a:srgbClr val="44546A"/>
                </a:solidFill>
                <a:latin typeface="Segoe UI" panose="020B0502040204020203"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1F497D"/>
                </a:solidFill>
                <a:latin typeface="Segoe UI" panose="020B0502040204020203" pitchFamily="34" charset="0"/>
                <a:ea typeface="Calibri" panose="020F0502020204030204" pitchFamily="34" charset="0"/>
                <a:cs typeface="Times New Roman" panose="02020603050405020304" pitchFamily="18" charset="0"/>
              </a:rPr>
              <a:t>Manager, Negotiations and Implementation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Governance Directorate, Yukon Regional Office  </a:t>
            </a:r>
            <a:br>
              <a:rPr lang="en-US"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br>
            <a:r>
              <a:rPr lang="en-US"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Crown-Indigenous Relations and Northern Affairs / Government of Canada  </a:t>
            </a:r>
            <a:br>
              <a:rPr lang="en-US"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br>
            <a:r>
              <a:rPr lang="en-US" sz="1200" u="sng" dirty="0">
                <a:solidFill>
                  <a:srgbClr val="0000FF"/>
                </a:solidFill>
                <a:latin typeface="Segoe UI" panose="020B0502040204020203" pitchFamily="34" charset="0"/>
                <a:ea typeface="Calibri" panose="020F0502020204030204" pitchFamily="34" charset="0"/>
                <a:cs typeface="Times New Roman" panose="02020603050405020304" pitchFamily="18" charset="0"/>
                <a:hlinkClick r:id="rId2"/>
              </a:rPr>
              <a:t>michel.leger@canada.ca</a:t>
            </a:r>
            <a:r>
              <a:rPr lang="en-US"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 / Tel: 867-667-3823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solidFill>
                  <a:srgbClr val="1F497D"/>
                </a:solidFill>
                <a:latin typeface="Segoe UI" panose="020B0502040204020203"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CA" sz="1400" b="1" dirty="0">
                <a:solidFill>
                  <a:srgbClr val="1F497D"/>
                </a:solidFill>
                <a:latin typeface="Segoe UI" panose="020B0502040204020203" pitchFamily="34" charset="0"/>
                <a:ea typeface="Calibri" panose="020F0502020204030204" pitchFamily="34" charset="0"/>
                <a:cs typeface="Times New Roman" panose="02020603050405020304" pitchFamily="18" charset="0"/>
              </a:rPr>
              <a:t>Gestionnaire, Négociations et mise en </a:t>
            </a:r>
            <a:r>
              <a:rPr lang="fr-CA" sz="1400" b="1" dirty="0" err="1">
                <a:solidFill>
                  <a:srgbClr val="1F497D"/>
                </a:solidFill>
                <a:latin typeface="Segoe UI" panose="020B0502040204020203" pitchFamily="34" charset="0"/>
                <a:ea typeface="Calibri" panose="020F0502020204030204" pitchFamily="34" charset="0"/>
                <a:cs typeface="Times New Roman" panose="02020603050405020304" pitchFamily="18" charset="0"/>
              </a:rPr>
              <a:t>oeuvre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CA"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Direction de la Gouvernance, Bureau régional du Yukon</a:t>
            </a:r>
            <a:br>
              <a:rPr lang="fr-CA"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br>
            <a:r>
              <a:rPr lang="fr-CA"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Relations Couronne-Autochtones et des Affaires du Nord / Gouvernement du Canada  </a:t>
            </a:r>
            <a:br>
              <a:rPr lang="fr-CA"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br>
            <a:r>
              <a:rPr lang="fr-CA" sz="1200" u="sng" dirty="0">
                <a:solidFill>
                  <a:srgbClr val="0000FF"/>
                </a:solidFill>
                <a:latin typeface="Segoe UI" panose="020B0502040204020203" pitchFamily="34" charset="0"/>
                <a:ea typeface="Calibri" panose="020F0502020204030204" pitchFamily="34" charset="0"/>
                <a:cs typeface="Times New Roman" panose="02020603050405020304" pitchFamily="18" charset="0"/>
                <a:hlinkClick r:id="rId2"/>
              </a:rPr>
              <a:t>michel.leger@canada.ca</a:t>
            </a:r>
            <a:r>
              <a:rPr lang="fr-CA" sz="1200" dirty="0">
                <a:solidFill>
                  <a:srgbClr val="1F497D"/>
                </a:solidFill>
                <a:latin typeface="Segoe UI" panose="020B0502040204020203" pitchFamily="34" charset="0"/>
                <a:ea typeface="Calibri" panose="020F0502020204030204" pitchFamily="34" charset="0"/>
                <a:cs typeface="Times New Roman" panose="02020603050405020304" pitchFamily="18" charset="0"/>
              </a:rPr>
              <a:t> / Tél: 867-667-3823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fr-CA" dirty="0">
                <a:solidFill>
                  <a:srgbClr val="1F497D"/>
                </a:solidFill>
                <a:latin typeface="Segoe UI" panose="020B0502040204020203"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685800" y="1218838"/>
            <a:ext cx="7848600" cy="1089529"/>
          </a:xfrm>
          <a:prstGeom prst="rect">
            <a:avLst/>
          </a:prstGeom>
        </p:spPr>
        <p:txBody>
          <a:bodyPr wrap="square">
            <a:spAutoFit/>
          </a:bodyPr>
          <a:lstStyle/>
          <a:p>
            <a:pPr marL="0" marR="0">
              <a:spcBef>
                <a:spcPts val="0"/>
              </a:spcBef>
              <a:spcAft>
                <a:spcPts val="0"/>
              </a:spcAft>
            </a:pP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Màhsi</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choo</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Mä̀hsi</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cho</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Sógá</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sénlá</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Másin</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cho</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Niye</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sáw</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nîidhı́n</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Shä̀w</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níthän</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Kwä̀nä̀schis</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Gùnèłchīsh</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Gunałchîsh</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Tsin'įį</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choh</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Thank</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a:t>
            </a:r>
            <a:r>
              <a:rPr lang="fr-CA" sz="2400" dirty="0" err="1">
                <a:solidFill>
                  <a:srgbClr val="4F81BD"/>
                </a:solidFill>
                <a:latin typeface="Calibri" panose="020F0502020204030204" pitchFamily="34" charset="0"/>
                <a:ea typeface="Calibri" panose="020F0502020204030204" pitchFamily="34" charset="0"/>
                <a:cs typeface="Times New Roman" panose="02020603050405020304" pitchFamily="18" charset="0"/>
              </a:rPr>
              <a:t>you</a:t>
            </a:r>
            <a:r>
              <a:rPr lang="fr-CA" sz="2400" dirty="0">
                <a:solidFill>
                  <a:srgbClr val="4F81BD"/>
                </a:solidFill>
                <a:latin typeface="Calibri" panose="020F0502020204030204" pitchFamily="34" charset="0"/>
                <a:ea typeface="Calibri" panose="020F0502020204030204" pitchFamily="34" charset="0"/>
                <a:cs typeface="Times New Roman" panose="02020603050405020304" pitchFamily="18" charset="0"/>
              </a:rPr>
              <a:t> | Merci </a:t>
            </a:r>
            <a:r>
              <a:rPr lang="fr-CA" sz="2400" dirty="0" smtClean="0">
                <a:solidFill>
                  <a:srgbClr val="4F81BD"/>
                </a:solidFill>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432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91" y="990600"/>
            <a:ext cx="7848600" cy="304800"/>
          </a:xfrm>
        </p:spPr>
        <p:txBody>
          <a:bodyPr/>
          <a:lstStyle/>
          <a:p>
            <a:r>
              <a:rPr lang="en-US" sz="3200" dirty="0" smtClean="0">
                <a:solidFill>
                  <a:schemeClr val="accent6">
                    <a:lumMod val="75000"/>
                  </a:schemeClr>
                </a:solidFill>
              </a:rPr>
              <a:t>Chapter 22</a:t>
            </a:r>
            <a:endParaRPr lang="en-US" sz="3200" dirty="0">
              <a:solidFill>
                <a:schemeClr val="accent6">
                  <a:lumMod val="75000"/>
                </a:schemeClr>
              </a:solidFill>
            </a:endParaRPr>
          </a:p>
        </p:txBody>
      </p:sp>
      <p:sp>
        <p:nvSpPr>
          <p:cNvPr id="3" name="Content Placeholder 2"/>
          <p:cNvSpPr>
            <a:spLocks noGrp="1"/>
          </p:cNvSpPr>
          <p:nvPr>
            <p:ph idx="1"/>
          </p:nvPr>
        </p:nvSpPr>
        <p:spPr>
          <a:xfrm>
            <a:off x="368300" y="1697037"/>
            <a:ext cx="7861300" cy="5008563"/>
          </a:xfrm>
        </p:spPr>
        <p:txBody>
          <a:bodyPr/>
          <a:lstStyle/>
          <a:p>
            <a:r>
              <a:rPr lang="en-US" sz="2000" dirty="0" smtClean="0"/>
              <a:t>Yukon Umbrella Final Agreement and the 11 First Nation Final Agreements each have a Chapter on Economic Development Measures (Chapter 22) </a:t>
            </a:r>
          </a:p>
          <a:p>
            <a:r>
              <a:rPr lang="en-US" sz="2000" dirty="0" smtClean="0"/>
              <a:t>Chapter 22 contains economic matters such as regional economic development plans and/or economic planning, economic agreements, financial institutions, contracting, employment opportunities and public corporations</a:t>
            </a:r>
          </a:p>
          <a:p>
            <a:r>
              <a:rPr lang="en-US" sz="2000" dirty="0" smtClean="0"/>
              <a:t>Relevant </a:t>
            </a:r>
            <a:r>
              <a:rPr lang="en-US" sz="2000" dirty="0" smtClean="0"/>
              <a:t>to the context of the Representative Public Service Plan </a:t>
            </a:r>
            <a:r>
              <a:rPr lang="en-US" sz="2000" dirty="0" smtClean="0"/>
              <a:t>in Chapter 22:</a:t>
            </a:r>
          </a:p>
          <a:p>
            <a:pPr lvl="2">
              <a:spcAft>
                <a:spcPts val="0"/>
              </a:spcAft>
            </a:pPr>
            <a:r>
              <a:rPr lang="en-US" sz="1800" dirty="0" smtClean="0"/>
              <a:t>section </a:t>
            </a:r>
            <a:r>
              <a:rPr lang="en-US" sz="1800" dirty="0" smtClean="0"/>
              <a:t>22.4.0 (Employment Opportunities</a:t>
            </a:r>
            <a:r>
              <a:rPr lang="en-US" sz="1800" dirty="0"/>
              <a:t>) and </a:t>
            </a:r>
            <a:endParaRPr lang="en-US" sz="1800" dirty="0" smtClean="0"/>
          </a:p>
          <a:p>
            <a:pPr lvl="2">
              <a:spcAft>
                <a:spcPts val="0"/>
              </a:spcAft>
            </a:pPr>
            <a:r>
              <a:rPr lang="en-US" sz="1800" dirty="0" smtClean="0"/>
              <a:t>Schedule </a:t>
            </a:r>
            <a:r>
              <a:rPr lang="en-US" sz="1800" dirty="0"/>
              <a:t>A, Part 1 – Specific Economic Measures</a:t>
            </a:r>
            <a:endParaRPr lang="en-US" sz="1800"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2</a:t>
            </a:fld>
            <a:endParaRPr lang="en-CA" dirty="0"/>
          </a:p>
        </p:txBody>
      </p:sp>
    </p:spTree>
    <p:extLst>
      <p:ext uri="{BB962C8B-B14F-4D97-AF65-F5344CB8AC3E}">
        <p14:creationId xmlns:p14="http://schemas.microsoft.com/office/powerpoint/2010/main" val="205527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373" y="925368"/>
            <a:ext cx="7848600" cy="304800"/>
          </a:xfrm>
        </p:spPr>
        <p:txBody>
          <a:bodyPr/>
          <a:lstStyle/>
          <a:p>
            <a:r>
              <a:rPr lang="en-US" sz="3200" dirty="0" smtClean="0">
                <a:solidFill>
                  <a:schemeClr val="accent6">
                    <a:lumMod val="75000"/>
                  </a:schemeClr>
                </a:solidFill>
              </a:rPr>
              <a:t>Representative Public Service Plan</a:t>
            </a:r>
            <a:endParaRPr lang="en-US" sz="3200" dirty="0">
              <a:solidFill>
                <a:schemeClr val="accent6">
                  <a:lumMod val="75000"/>
                </a:schemeClr>
              </a:solidFill>
            </a:endParaRPr>
          </a:p>
        </p:txBody>
      </p:sp>
      <p:sp>
        <p:nvSpPr>
          <p:cNvPr id="3" name="Content Placeholder 2"/>
          <p:cNvSpPr>
            <a:spLocks noGrp="1"/>
          </p:cNvSpPr>
          <p:nvPr>
            <p:ph idx="1"/>
          </p:nvPr>
        </p:nvSpPr>
        <p:spPr>
          <a:xfrm>
            <a:off x="368300" y="1676400"/>
            <a:ext cx="7861300" cy="4178300"/>
          </a:xfrm>
        </p:spPr>
        <p:txBody>
          <a:bodyPr/>
          <a:lstStyle/>
          <a:p>
            <a:pPr marL="0" indent="0">
              <a:buNone/>
            </a:pPr>
            <a:r>
              <a:rPr lang="en-US" sz="2000" dirty="0" smtClean="0"/>
              <a:t>Key areas of focus fo</a:t>
            </a:r>
            <a:r>
              <a:rPr lang="en-US" sz="2000" dirty="0" smtClean="0"/>
              <a:t>r the </a:t>
            </a:r>
            <a:r>
              <a:rPr lang="en-US" sz="2000" dirty="0" smtClean="0"/>
              <a:t>Representative </a:t>
            </a:r>
            <a:r>
              <a:rPr lang="en-US" sz="2000" dirty="0" smtClean="0"/>
              <a:t>Public Service Plan </a:t>
            </a:r>
            <a:r>
              <a:rPr lang="en-US" sz="2000" dirty="0" smtClean="0"/>
              <a:t>are:</a:t>
            </a:r>
            <a:endParaRPr lang="en-US" sz="2000" dirty="0" smtClean="0"/>
          </a:p>
          <a:p>
            <a:pPr lvl="2">
              <a:spcAft>
                <a:spcPts val="0"/>
              </a:spcAft>
            </a:pPr>
            <a:r>
              <a:rPr lang="en-US" sz="1600" dirty="0" smtClean="0"/>
              <a:t>Training</a:t>
            </a:r>
          </a:p>
          <a:p>
            <a:pPr lvl="2">
              <a:spcAft>
                <a:spcPts val="0"/>
              </a:spcAft>
            </a:pPr>
            <a:r>
              <a:rPr lang="en-US" sz="1600" dirty="0" smtClean="0"/>
              <a:t>Public information</a:t>
            </a:r>
          </a:p>
          <a:p>
            <a:pPr lvl="2">
              <a:spcAft>
                <a:spcPts val="0"/>
              </a:spcAft>
            </a:pPr>
            <a:r>
              <a:rPr lang="en-US" sz="1600" dirty="0" smtClean="0"/>
              <a:t>Counselling</a:t>
            </a:r>
          </a:p>
          <a:p>
            <a:pPr lvl="2">
              <a:spcAft>
                <a:spcPts val="0"/>
              </a:spcAft>
            </a:pPr>
            <a:r>
              <a:rPr lang="en-US" sz="1600" dirty="0" smtClean="0"/>
              <a:t>Work </a:t>
            </a:r>
            <a:r>
              <a:rPr lang="en-US" sz="1600" dirty="0" smtClean="0"/>
              <a:t>place </a:t>
            </a:r>
            <a:r>
              <a:rPr lang="en-US" sz="1600" dirty="0" smtClean="0"/>
              <a:t>support</a:t>
            </a:r>
          </a:p>
          <a:p>
            <a:pPr lvl="2">
              <a:spcAft>
                <a:spcPts val="0"/>
              </a:spcAft>
            </a:pPr>
            <a:r>
              <a:rPr lang="en-US" sz="1600" dirty="0" smtClean="0"/>
              <a:t>Targeted recruiting</a:t>
            </a:r>
          </a:p>
          <a:p>
            <a:pPr lvl="2">
              <a:spcAft>
                <a:spcPts val="0"/>
              </a:spcAft>
            </a:pPr>
            <a:r>
              <a:rPr lang="en-US" sz="1600" dirty="0" smtClean="0"/>
              <a:t>The </a:t>
            </a:r>
            <a:r>
              <a:rPr lang="en-US" sz="1600" dirty="0" smtClean="0"/>
              <a:t>designation of positions to be held by Aboriginal </a:t>
            </a:r>
            <a:r>
              <a:rPr lang="en-US" sz="1600" dirty="0" smtClean="0"/>
              <a:t>people</a:t>
            </a:r>
          </a:p>
          <a:p>
            <a:pPr lvl="2">
              <a:spcAft>
                <a:spcPts val="0"/>
              </a:spcAft>
            </a:pPr>
            <a:r>
              <a:rPr lang="en-US" sz="1600" dirty="0"/>
              <a:t>Preferences in hiring</a:t>
            </a:r>
          </a:p>
          <a:p>
            <a:pPr marL="192088" lvl="1" indent="0">
              <a:spcAft>
                <a:spcPts val="0"/>
              </a:spcAft>
              <a:buNone/>
            </a:pPr>
            <a:r>
              <a:rPr lang="en-US" dirty="0" smtClean="0"/>
              <a:t>	</a:t>
            </a:r>
            <a:endParaRPr lang="en-US" dirty="0"/>
          </a:p>
          <a:p>
            <a:pPr marL="0" indent="0">
              <a:buNone/>
            </a:pPr>
            <a:r>
              <a:rPr lang="en-US" sz="2000" dirty="0"/>
              <a:t>Key objective of </a:t>
            </a:r>
            <a:r>
              <a:rPr lang="en-US" sz="2000" dirty="0" smtClean="0"/>
              <a:t>a Representative Public Service Plan</a:t>
            </a:r>
          </a:p>
          <a:p>
            <a:pPr lvl="2"/>
            <a:r>
              <a:rPr lang="en-US" sz="1600" dirty="0" smtClean="0"/>
              <a:t>Should aim to create a public service representative of the indigenous make-up of the Yukon</a:t>
            </a:r>
          </a:p>
          <a:p>
            <a:pPr lvl="2"/>
            <a:r>
              <a:rPr lang="en-US" sz="1600" dirty="0" smtClean="0"/>
              <a:t>23.3</a:t>
            </a:r>
            <a:r>
              <a:rPr lang="en-US" sz="1600" dirty="0"/>
              <a:t>% </a:t>
            </a:r>
            <a:r>
              <a:rPr lang="en-US" sz="1600" dirty="0" smtClean="0"/>
              <a:t>of </a:t>
            </a:r>
            <a:r>
              <a:rPr lang="en-US" sz="1600" dirty="0"/>
              <a:t>Yukoners identified themselves as Aboriginal (or 8,195 people</a:t>
            </a:r>
            <a:r>
              <a:rPr lang="en-US" sz="1600" dirty="0" smtClean="0"/>
              <a:t>)*</a:t>
            </a:r>
          </a:p>
          <a:p>
            <a:pPr lvl="2"/>
            <a:endParaRPr lang="en-US" sz="1600" dirty="0"/>
          </a:p>
          <a:p>
            <a:pPr marL="384175" lvl="2" indent="0">
              <a:buNone/>
            </a:pPr>
            <a:r>
              <a:rPr lang="en-US" sz="1200" b="1" i="1" dirty="0" smtClean="0"/>
              <a:t>* </a:t>
            </a:r>
            <a:r>
              <a:rPr lang="en-US" sz="1200" b="1" i="1" dirty="0"/>
              <a:t>2016 </a:t>
            </a:r>
            <a:r>
              <a:rPr lang="en-US" sz="1200" b="1" i="1" dirty="0" smtClean="0"/>
              <a:t>Census</a:t>
            </a:r>
            <a:endParaRPr lang="en-US"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3</a:t>
            </a:fld>
            <a:endParaRPr lang="en-CA" dirty="0"/>
          </a:p>
        </p:txBody>
      </p:sp>
    </p:spTree>
    <p:extLst>
      <p:ext uri="{BB962C8B-B14F-4D97-AF65-F5344CB8AC3E}">
        <p14:creationId xmlns:p14="http://schemas.microsoft.com/office/powerpoint/2010/main" val="207298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945" y="977900"/>
            <a:ext cx="7848600" cy="304800"/>
          </a:xfrm>
        </p:spPr>
        <p:txBody>
          <a:bodyPr/>
          <a:lstStyle/>
          <a:p>
            <a:r>
              <a:rPr lang="en-US" sz="3200" dirty="0" smtClean="0">
                <a:solidFill>
                  <a:schemeClr val="accent6">
                    <a:lumMod val="75000"/>
                  </a:schemeClr>
                </a:solidFill>
              </a:rPr>
              <a:t>Canada’s Governance Approach</a:t>
            </a:r>
            <a:endParaRPr lang="en-US" sz="3200" dirty="0">
              <a:solidFill>
                <a:schemeClr val="accent6">
                  <a:lumMod val="75000"/>
                </a:schemeClr>
              </a:solidFill>
            </a:endParaRPr>
          </a:p>
        </p:txBody>
      </p:sp>
      <p:sp>
        <p:nvSpPr>
          <p:cNvPr id="3" name="Content Placeholder 2"/>
          <p:cNvSpPr>
            <a:spLocks noGrp="1"/>
          </p:cNvSpPr>
          <p:nvPr>
            <p:ph idx="1"/>
          </p:nvPr>
        </p:nvSpPr>
        <p:spPr>
          <a:xfrm>
            <a:off x="596900" y="1828800"/>
            <a:ext cx="7861300" cy="3721100"/>
          </a:xfrm>
        </p:spPr>
        <p:txBody>
          <a:bodyPr/>
          <a:lstStyle/>
          <a:p>
            <a:pPr marL="0" indent="0">
              <a:buNone/>
            </a:pPr>
            <a:r>
              <a:rPr lang="en-US" sz="2000" dirty="0" smtClean="0"/>
              <a:t>It </a:t>
            </a:r>
            <a:r>
              <a:rPr lang="en-US" sz="2000" dirty="0"/>
              <a:t>is a Whole of Government obligation </a:t>
            </a:r>
            <a:r>
              <a:rPr lang="en-US" sz="2000" dirty="0" smtClean="0"/>
              <a:t> </a:t>
            </a:r>
          </a:p>
          <a:p>
            <a:pPr lvl="2"/>
            <a:r>
              <a:rPr lang="en-US" sz="1600" dirty="0" smtClean="0"/>
              <a:t>Yukon Federal Table is providing overall accountability and direction</a:t>
            </a:r>
          </a:p>
          <a:p>
            <a:pPr lvl="2"/>
            <a:r>
              <a:rPr lang="en-US" sz="1600" dirty="0" smtClean="0"/>
              <a:t>With support </a:t>
            </a:r>
            <a:r>
              <a:rPr lang="en-US" sz="1600" dirty="0" smtClean="0"/>
              <a:t>from its HR Sub-Committee and </a:t>
            </a:r>
            <a:r>
              <a:rPr lang="en-US" sz="1600" dirty="0" smtClean="0"/>
              <a:t>Technical </a:t>
            </a:r>
            <a:r>
              <a:rPr lang="en-US" sz="1600" dirty="0" smtClean="0"/>
              <a:t>Working Group </a:t>
            </a:r>
            <a:r>
              <a:rPr lang="en-US" sz="1600" dirty="0" smtClean="0"/>
              <a:t>made up of various federal departments located in the Yukon</a:t>
            </a:r>
          </a:p>
          <a:p>
            <a:pPr marL="384175" lvl="2" indent="0">
              <a:buNone/>
            </a:pPr>
            <a:endParaRPr lang="en-US" sz="1600" dirty="0" smtClean="0"/>
          </a:p>
          <a:p>
            <a:pPr marL="0" lvl="2" indent="0">
              <a:buNone/>
            </a:pPr>
            <a:r>
              <a:rPr lang="en-US" sz="2000" dirty="0" smtClean="0"/>
              <a:t>First </a:t>
            </a:r>
            <a:r>
              <a:rPr lang="en-US" sz="2000" dirty="0"/>
              <a:t>Nations </a:t>
            </a:r>
            <a:r>
              <a:rPr lang="en-US" sz="2000" dirty="0" smtClean="0"/>
              <a:t>must be consulted and engaged</a:t>
            </a:r>
            <a:endParaRPr lang="en-US" sz="2000" dirty="0" smtClean="0"/>
          </a:p>
          <a:p>
            <a:pPr lvl="2"/>
            <a:r>
              <a:rPr lang="en-US" sz="1600" dirty="0" smtClean="0"/>
              <a:t>We have been primarily working with Implementation </a:t>
            </a:r>
            <a:r>
              <a:rPr lang="en-US" sz="1600" dirty="0" smtClean="0"/>
              <a:t>Officials of First Nation governments </a:t>
            </a:r>
            <a:r>
              <a:rPr lang="en-US" sz="1600" dirty="0" smtClean="0"/>
              <a:t>at Implementation </a:t>
            </a:r>
            <a:r>
              <a:rPr lang="en-US" sz="1600" dirty="0" smtClean="0"/>
              <a:t>Working Group </a:t>
            </a:r>
            <a:r>
              <a:rPr lang="en-US" sz="1600" dirty="0" smtClean="0"/>
              <a:t>(IWG) meetings</a:t>
            </a:r>
            <a:endParaRPr lang="en-US" sz="1600" dirty="0" smtClean="0"/>
          </a:p>
          <a:p>
            <a:pPr lvl="2"/>
            <a:r>
              <a:rPr lang="en-US" sz="1600" dirty="0" smtClean="0"/>
              <a:t>The Yukon </a:t>
            </a:r>
            <a:r>
              <a:rPr lang="en-US" sz="1600" dirty="0" smtClean="0"/>
              <a:t>Federal </a:t>
            </a:r>
            <a:r>
              <a:rPr lang="en-US" sz="1600" dirty="0" smtClean="0"/>
              <a:t>Table has also been communicating with SGYFN Chiefs </a:t>
            </a:r>
            <a:r>
              <a:rPr lang="en-US" sz="1600" dirty="0" smtClean="0"/>
              <a:t>when there are significant </a:t>
            </a:r>
            <a:r>
              <a:rPr lang="en-US" sz="1600" dirty="0" smtClean="0"/>
              <a:t>updates/milestones. </a:t>
            </a:r>
          </a:p>
          <a:p>
            <a:pPr marL="384175" lvl="2" indent="0">
              <a:buNone/>
            </a:pPr>
            <a:endParaRPr lang="en-US" sz="1600" dirty="0" smtClean="0"/>
          </a:p>
          <a:p>
            <a:pPr marL="384175" lvl="2" indent="0">
              <a:buNone/>
            </a:pPr>
            <a:endParaRPr lang="en-US" sz="1600" dirty="0"/>
          </a:p>
          <a:p>
            <a:pPr marL="0" indent="0">
              <a:buNone/>
            </a:pPr>
            <a:endParaRPr lang="en-US"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4</a:t>
            </a:fld>
            <a:endParaRPr lang="en-CA" dirty="0"/>
          </a:p>
        </p:txBody>
      </p:sp>
    </p:spTree>
    <p:extLst>
      <p:ext uri="{BB962C8B-B14F-4D97-AF65-F5344CB8AC3E}">
        <p14:creationId xmlns:p14="http://schemas.microsoft.com/office/powerpoint/2010/main" val="274811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9163"/>
            <a:ext cx="7848600" cy="304800"/>
          </a:xfrm>
        </p:spPr>
        <p:txBody>
          <a:bodyPr/>
          <a:lstStyle/>
          <a:p>
            <a:r>
              <a:rPr lang="en-US" sz="3200" dirty="0" smtClean="0">
                <a:solidFill>
                  <a:schemeClr val="accent6">
                    <a:lumMod val="75000"/>
                  </a:schemeClr>
                </a:solidFill>
              </a:rPr>
              <a:t>Historical Progress on the Federal Plan</a:t>
            </a:r>
            <a:endParaRPr lang="en-US" sz="3200" dirty="0">
              <a:solidFill>
                <a:schemeClr val="accent6">
                  <a:lumMod val="75000"/>
                </a:schemeClr>
              </a:solidFill>
            </a:endParaRPr>
          </a:p>
        </p:txBody>
      </p:sp>
      <p:sp>
        <p:nvSpPr>
          <p:cNvPr id="3" name="Content Placeholder 2"/>
          <p:cNvSpPr>
            <a:spLocks noGrp="1"/>
          </p:cNvSpPr>
          <p:nvPr>
            <p:ph idx="1"/>
          </p:nvPr>
        </p:nvSpPr>
        <p:spPr/>
        <p:txBody>
          <a:bodyPr/>
          <a:lstStyle/>
          <a:p>
            <a:endParaRPr lang="en-US" dirty="0" smtClean="0"/>
          </a:p>
          <a:p>
            <a:r>
              <a:rPr lang="en-US" sz="2000" dirty="0" smtClean="0"/>
              <a:t>Canada developed a draft plan in 1997-2000, but it was never implemented due to the pending devolution agreement between Canada and the Yukon Government</a:t>
            </a:r>
          </a:p>
          <a:p>
            <a:r>
              <a:rPr lang="en-US" sz="2000" dirty="0" smtClean="0"/>
              <a:t>A second draft was created by regional officials of Treasury Board Secretariat and the Public Service Commission in consultation with INAC in 2003. </a:t>
            </a:r>
            <a:r>
              <a:rPr lang="en-US" sz="2000" dirty="0" smtClean="0"/>
              <a:t>Ultimately this plan was never </a:t>
            </a:r>
            <a:r>
              <a:rPr lang="en-US" sz="2000" dirty="0" smtClean="0"/>
              <a:t>approved or implemented</a:t>
            </a:r>
          </a:p>
          <a:p>
            <a:r>
              <a:rPr lang="en-US" sz="2000" dirty="0" smtClean="0"/>
              <a:t>In 2018, CIRNA </a:t>
            </a:r>
            <a:r>
              <a:rPr lang="en-US" sz="2000" dirty="0" smtClean="0"/>
              <a:t>officials </a:t>
            </a:r>
            <a:r>
              <a:rPr lang="en-US" sz="2000" dirty="0" smtClean="0"/>
              <a:t>raised </a:t>
            </a:r>
            <a:r>
              <a:rPr lang="en-US" sz="2000" dirty="0" smtClean="0"/>
              <a:t>federal intentions to develop a Plan at several Implementation Working Group </a:t>
            </a:r>
            <a:r>
              <a:rPr lang="en-US" sz="2000" dirty="0" smtClean="0"/>
              <a:t>meetings</a:t>
            </a:r>
          </a:p>
          <a:p>
            <a:r>
              <a:rPr lang="en-US" sz="2000" dirty="0" smtClean="0"/>
              <a:t>In August 2018, Canada sent </a:t>
            </a:r>
            <a:r>
              <a:rPr lang="en-US" sz="2000" dirty="0"/>
              <a:t>a letter (signed by co-Chairs of Yukon Federal Table) to self-governing Yukon First Nation Chiefs on Canada’s </a:t>
            </a:r>
            <a:r>
              <a:rPr lang="en-US" sz="2000" dirty="0" smtClean="0"/>
              <a:t>intention to </a:t>
            </a:r>
            <a:r>
              <a:rPr lang="en-US" sz="2000" dirty="0"/>
              <a:t>develop a </a:t>
            </a:r>
            <a:r>
              <a:rPr lang="en-US" sz="2000" dirty="0" smtClean="0"/>
              <a:t>Plan and to work with their Implementation officials in advancing the file</a:t>
            </a:r>
            <a:endParaRPr lang="en-US" sz="2000" dirty="0" smtClean="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5</a:t>
            </a:fld>
            <a:endParaRPr lang="en-CA" dirty="0"/>
          </a:p>
        </p:txBody>
      </p:sp>
    </p:spTree>
    <p:extLst>
      <p:ext uri="{BB962C8B-B14F-4D97-AF65-F5344CB8AC3E}">
        <p14:creationId xmlns:p14="http://schemas.microsoft.com/office/powerpoint/2010/main" val="237669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555" y="685800"/>
            <a:ext cx="8001000" cy="685800"/>
          </a:xfrm>
        </p:spPr>
        <p:txBody>
          <a:bodyPr/>
          <a:lstStyle/>
          <a:p>
            <a:pPr>
              <a:lnSpc>
                <a:spcPct val="100000"/>
              </a:lnSpc>
            </a:pPr>
            <a:r>
              <a:rPr lang="en-US" sz="2800" dirty="0" smtClean="0">
                <a:solidFill>
                  <a:schemeClr val="accent6">
                    <a:lumMod val="75000"/>
                  </a:schemeClr>
                </a:solidFill>
              </a:rPr>
              <a:t>Snapshot of Canada’s Indigenous workforce in the Yukon</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407555" y="1697037"/>
            <a:ext cx="7937500" cy="5008563"/>
          </a:xfrm>
        </p:spPr>
        <p:txBody>
          <a:bodyPr/>
          <a:lstStyle/>
          <a:p>
            <a:pPr marL="0" indent="0">
              <a:buNone/>
            </a:pPr>
            <a:r>
              <a:rPr lang="en-US" dirty="0" smtClean="0"/>
              <a:t>In </a:t>
            </a:r>
            <a:r>
              <a:rPr lang="en-US" dirty="0" smtClean="0"/>
              <a:t>2018, CIRNAC </a:t>
            </a:r>
            <a:r>
              <a:rPr lang="en-US" dirty="0"/>
              <a:t>led an internal engagement with federal departments who are based in Yukon on their Indigenous human resources practices, federal footprint and number of Indigenous </a:t>
            </a:r>
            <a:r>
              <a:rPr lang="en-US" dirty="0" smtClean="0"/>
              <a:t>employees. </a:t>
            </a:r>
          </a:p>
          <a:p>
            <a:pPr marL="0" indent="0">
              <a:buNone/>
            </a:pPr>
            <a:endParaRPr lang="en-US" sz="2000" b="1" dirty="0" smtClean="0"/>
          </a:p>
          <a:p>
            <a:pPr marL="0" indent="0">
              <a:buNone/>
            </a:pPr>
            <a:r>
              <a:rPr lang="en-US" sz="2000" b="1" dirty="0" smtClean="0"/>
              <a:t>Key findings:</a:t>
            </a:r>
          </a:p>
          <a:p>
            <a:pPr lvl="1"/>
            <a:r>
              <a:rPr lang="en-US" dirty="0" smtClean="0"/>
              <a:t>There were approximately 370 full time indeterminate staff in the Yukon at the time of survey (December 2017)</a:t>
            </a:r>
          </a:p>
          <a:p>
            <a:pPr lvl="1"/>
            <a:r>
              <a:rPr lang="en-US" dirty="0" smtClean="0"/>
              <a:t>From the total number of active federal employees, approximately 54 self-identified as Indigenous, or approximately 14% of the federal footprint in the Yukon</a:t>
            </a:r>
          </a:p>
          <a:p>
            <a:pPr lvl="1"/>
            <a:r>
              <a:rPr lang="en-US" dirty="0" smtClean="0"/>
              <a:t>This number increased to 1</a:t>
            </a:r>
            <a:r>
              <a:rPr lang="en-US" dirty="0" smtClean="0"/>
              <a:t>8% or 77 people during summer season (for example, seasonal workers at Parks Canada).</a:t>
            </a:r>
          </a:p>
          <a:p>
            <a:pPr lvl="1"/>
            <a:r>
              <a:rPr lang="en-US" dirty="0" smtClean="0"/>
              <a:t>Many federal departments had examples of initiatives in place to foster a better indigenous representation within their respective workforce, but this information had never been collected and/or communicated effectively as part of a cross-departmental strategy.  </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6</a:t>
            </a:fld>
            <a:endParaRPr lang="en-CA" dirty="0"/>
          </a:p>
        </p:txBody>
      </p:sp>
    </p:spTree>
    <p:extLst>
      <p:ext uri="{BB962C8B-B14F-4D97-AF65-F5344CB8AC3E}">
        <p14:creationId xmlns:p14="http://schemas.microsoft.com/office/powerpoint/2010/main" val="308090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7</a:t>
            </a:fld>
            <a:endParaRPr lang="en-CA" dirty="0"/>
          </a:p>
        </p:txBody>
      </p:sp>
      <p:graphicFrame>
        <p:nvGraphicFramePr>
          <p:cNvPr id="5" name="Chart 4"/>
          <p:cNvGraphicFramePr/>
          <p:nvPr>
            <p:extLst>
              <p:ext uri="{D42A27DB-BD31-4B8C-83A1-F6EECF244321}">
                <p14:modId xmlns:p14="http://schemas.microsoft.com/office/powerpoint/2010/main" val="2874197696"/>
              </p:ext>
            </p:extLst>
          </p:nvPr>
        </p:nvGraphicFramePr>
        <p:xfrm>
          <a:off x="145415" y="838200"/>
          <a:ext cx="8693785"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341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8</a:t>
            </a:fld>
            <a:endParaRPr lang="en-CA" dirty="0"/>
          </a:p>
        </p:txBody>
      </p:sp>
      <p:graphicFrame>
        <p:nvGraphicFramePr>
          <p:cNvPr id="6" name="Chart 5"/>
          <p:cNvGraphicFramePr/>
          <p:nvPr>
            <p:extLst>
              <p:ext uri="{D42A27DB-BD31-4B8C-83A1-F6EECF244321}">
                <p14:modId xmlns:p14="http://schemas.microsoft.com/office/powerpoint/2010/main" val="2032105934"/>
              </p:ext>
            </p:extLst>
          </p:nvPr>
        </p:nvGraphicFramePr>
        <p:xfrm>
          <a:off x="152400" y="609600"/>
          <a:ext cx="88392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847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36" y="1293091"/>
            <a:ext cx="7848600" cy="304800"/>
          </a:xfrm>
        </p:spPr>
        <p:txBody>
          <a:bodyPr/>
          <a:lstStyle/>
          <a:p>
            <a:r>
              <a:rPr lang="en-US" sz="3200" dirty="0" smtClean="0">
                <a:solidFill>
                  <a:schemeClr val="accent6">
                    <a:lumMod val="75000"/>
                  </a:schemeClr>
                </a:solidFill>
              </a:rPr>
              <a:t>Progress </a:t>
            </a:r>
            <a:r>
              <a:rPr lang="en-US" sz="3200" dirty="0" smtClean="0">
                <a:solidFill>
                  <a:schemeClr val="accent6">
                    <a:lumMod val="75000"/>
                  </a:schemeClr>
                </a:solidFill>
              </a:rPr>
              <a:t>to Date</a:t>
            </a:r>
            <a:endParaRPr lang="en-US" sz="3200" dirty="0">
              <a:solidFill>
                <a:schemeClr val="accent6">
                  <a:lumMod val="75000"/>
                </a:schemeClr>
              </a:solidFill>
            </a:endParaRPr>
          </a:p>
        </p:txBody>
      </p:sp>
      <p:sp>
        <p:nvSpPr>
          <p:cNvPr id="3" name="Content Placeholder 2"/>
          <p:cNvSpPr>
            <a:spLocks noGrp="1"/>
          </p:cNvSpPr>
          <p:nvPr>
            <p:ph idx="1"/>
          </p:nvPr>
        </p:nvSpPr>
        <p:spPr>
          <a:xfrm>
            <a:off x="390236" y="1697037"/>
            <a:ext cx="7861300" cy="5008563"/>
          </a:xfrm>
        </p:spPr>
        <p:txBody>
          <a:bodyPr/>
          <a:lstStyle/>
          <a:p>
            <a:endParaRPr lang="en-US" sz="2000" dirty="0" smtClean="0"/>
          </a:p>
          <a:p>
            <a:r>
              <a:rPr lang="en-US" sz="2000" dirty="0" smtClean="0"/>
              <a:t>The </a:t>
            </a:r>
            <a:r>
              <a:rPr lang="en-US" sz="2000" dirty="0"/>
              <a:t>Technical Working Group drafted a critical path for the development of the Representative Public Service Plan (shared with SGYFN Implementation Officials and Chiefs winter 2019</a:t>
            </a:r>
            <a:r>
              <a:rPr lang="en-US" sz="2000" dirty="0" smtClean="0"/>
              <a:t>)</a:t>
            </a:r>
          </a:p>
          <a:p>
            <a:r>
              <a:rPr lang="en-US" sz="2000" dirty="0" smtClean="0"/>
              <a:t>The Technical Working Group has met several times in winter/spring 2019 to brainstorm activities and programs related to Indigenous human </a:t>
            </a:r>
            <a:r>
              <a:rPr lang="en-US" sz="2000" dirty="0" smtClean="0"/>
              <a:t>resources</a:t>
            </a:r>
          </a:p>
          <a:p>
            <a:r>
              <a:rPr lang="en-US" sz="2000" dirty="0" smtClean="0"/>
              <a:t>Canada </a:t>
            </a:r>
            <a:r>
              <a:rPr lang="en-US" sz="2000" dirty="0" smtClean="0"/>
              <a:t>is working on putting these ideas together to bring to First Nations for consultation (expected timeline over the summer months)</a:t>
            </a:r>
            <a:endParaRPr lang="en-US" sz="2000"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9</a:t>
            </a:fld>
            <a:endParaRPr lang="en-CA" dirty="0"/>
          </a:p>
        </p:txBody>
      </p:sp>
    </p:spTree>
    <p:extLst>
      <p:ext uri="{BB962C8B-B14F-4D97-AF65-F5344CB8AC3E}">
        <p14:creationId xmlns:p14="http://schemas.microsoft.com/office/powerpoint/2010/main" val="3279807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Standard_white</Template>
  <TotalTime>30717</TotalTime>
  <Words>1058</Words>
  <Application>Microsoft Office PowerPoint</Application>
  <PresentationFormat>On-screen Show (4:3)</PresentationFormat>
  <Paragraphs>112</Paragraphs>
  <Slides>13</Slides>
  <Notes>12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2" baseType="lpstr">
      <vt:lpstr>Arial</vt:lpstr>
      <vt:lpstr>Arial Black</vt:lpstr>
      <vt:lpstr>Calibri</vt:lpstr>
      <vt:lpstr>Segoe UI</vt:lpstr>
      <vt:lpstr>Times New Roman</vt:lpstr>
      <vt:lpstr>Verdana</vt:lpstr>
      <vt:lpstr>Standard_white</vt:lpstr>
      <vt:lpstr>Custom Design</vt:lpstr>
      <vt:lpstr>Microsoft Word Document</vt:lpstr>
      <vt:lpstr>PowerPoint Presentation</vt:lpstr>
      <vt:lpstr>Chapter 22</vt:lpstr>
      <vt:lpstr>Representative Public Service Plan</vt:lpstr>
      <vt:lpstr>Canada’s Governance Approach</vt:lpstr>
      <vt:lpstr>Historical Progress on the Federal Plan</vt:lpstr>
      <vt:lpstr>Snapshot of Canada’s Indigenous workforce in the Yukon   </vt:lpstr>
      <vt:lpstr>PowerPoint Presentation</vt:lpstr>
      <vt:lpstr>PowerPoint Presentation</vt:lpstr>
      <vt:lpstr>Progress to Date</vt:lpstr>
      <vt:lpstr>PowerPoint Presentation</vt:lpstr>
      <vt:lpstr>PowerPoint Presentation</vt:lpstr>
      <vt:lpstr>PowerPoint Presentation</vt:lpstr>
      <vt:lpstr>PowerPoint Presentation</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Michel S. Leger</cp:lastModifiedBy>
  <cp:revision>664</cp:revision>
  <cp:lastPrinted>2019-06-04T00:04:02Z</cp:lastPrinted>
  <dcterms:created xsi:type="dcterms:W3CDTF">2007-03-13T16:30:24Z</dcterms:created>
  <dcterms:modified xsi:type="dcterms:W3CDTF">2019-06-06T21:22:27Z</dcterms:modified>
</cp:coreProperties>
</file>