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299" r:id="rId2"/>
    <p:sldId id="325" r:id="rId3"/>
    <p:sldId id="376" r:id="rId4"/>
    <p:sldId id="377" r:id="rId5"/>
    <p:sldId id="278" r:id="rId6"/>
    <p:sldId id="371" r:id="rId7"/>
    <p:sldId id="372" r:id="rId8"/>
    <p:sldId id="362" r:id="rId9"/>
    <p:sldId id="367" r:id="rId10"/>
    <p:sldId id="368" r:id="rId11"/>
    <p:sldId id="378" r:id="rId12"/>
    <p:sldId id="379" r:id="rId13"/>
    <p:sldId id="363" r:id="rId14"/>
    <p:sldId id="380" r:id="rId15"/>
    <p:sldId id="357" r:id="rId16"/>
    <p:sldId id="370" r:id="rId17"/>
    <p:sldId id="337" r:id="rId18"/>
    <p:sldId id="358" r:id="rId19"/>
    <p:sldId id="374" r:id="rId20"/>
    <p:sldId id="37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59" autoAdjust="0"/>
    <p:restoredTop sz="63714" autoAdjust="0"/>
  </p:normalViewPr>
  <p:slideViewPr>
    <p:cSldViewPr snapToObjects="1" showGuides="1">
      <p:cViewPr varScale="1">
        <p:scale>
          <a:sx n="66" d="100"/>
          <a:sy n="66" d="100"/>
        </p:scale>
        <p:origin x="2448"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6/13/2022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6/13/2022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giphy.com/embed/7Xmgrc6ty9XlZU6h2M" TargetMode="External"/><Relationship Id="rId3" Type="http://schemas.openxmlformats.org/officeDocument/2006/relationships/hyperlink" Target="https://www.youtube.com/watch?v=1r8hj72bfGo" TargetMode="External"/><Relationship Id="rId7" Type="http://schemas.openxmlformats.org/officeDocument/2006/relationships/hyperlink" Target="https://wiki.gccollab.ca/Convergence"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gccollab.ca/blog/view/13204265/whatcha-readin" TargetMode="External"/><Relationship Id="rId5" Type="http://schemas.openxmlformats.org/officeDocument/2006/relationships/hyperlink" Target="https://www.youtube.com/watch?v=V-LsavLI20w" TargetMode="External"/><Relationship Id="rId4" Type="http://schemas.openxmlformats.org/officeDocument/2006/relationships/hyperlink" Target="https://www.youtube.com/watch?v=HJvDrT6N-mw" TargetMode="External"/><Relationship Id="rId9" Type="http://schemas.openxmlformats.org/officeDocument/2006/relationships/hyperlink" Target="https://app.sli.do/event/4cdJ6BEhYuyfrRJ7tqWt8J"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egjWRWOUME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iphy.com/embed/7Xmgrc6ty9XlZU6h2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V-LsavLI20w"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gccollab.ca/blog/view/13204265/whatcha-readin" TargetMode="External"/><Relationship Id="rId3" Type="http://schemas.openxmlformats.org/officeDocument/2006/relationships/hyperlink" Target="https://www.amazon.ca/Eleven-Rings-Success-Phil-Jackson/dp/1594205116/" TargetMode="External"/><Relationship Id="rId7" Type="http://schemas.openxmlformats.org/officeDocument/2006/relationships/hyperlink" Target="https://www.amazon.ca/Seven-Practices-Mindful-Leader-Monastery/dp/160868519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zon.ca/Creating-Mindful-Leaders-Power-Forward/dp/1119484782/" TargetMode="External"/><Relationship Id="rId5" Type="http://schemas.openxmlformats.org/officeDocument/2006/relationships/hyperlink" Target="https://www.amazon.ca/Mindful-Leader-Embodying-Christian-wisdom-ebook/dp/B07KJGHXDW/" TargetMode="External"/><Relationship Id="rId4" Type="http://schemas.openxmlformats.org/officeDocument/2006/relationships/hyperlink" Target="https://www.amazon.ca/Dare-Lead-Brave-Conversations-Hearts/dp/03995925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dirty="0" smtClean="0">
                <a:solidFill>
                  <a:schemeClr val="tx1"/>
                </a:solidFill>
                <a:effectLst/>
                <a:latin typeface="+mn-lt"/>
                <a:ea typeface="+mn-ea"/>
                <a:cs typeface="+mn-cs"/>
              </a:rPr>
              <a:t>Carmen 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dirty="0" smtClean="0">
                <a:solidFill>
                  <a:schemeClr val="tx1"/>
                </a:solidFill>
                <a:effectLst/>
                <a:latin typeface="+mn-lt"/>
                <a:ea typeface="+mn-ea"/>
                <a:cs typeface="+mn-cs"/>
              </a:rPr>
              <a:t>Alejandro… for</a:t>
            </a:r>
            <a:r>
              <a:rPr lang="fr-CA" sz="1200" b="0" i="0" kern="1200" baseline="0" dirty="0" smtClean="0">
                <a:solidFill>
                  <a:schemeClr val="tx1"/>
                </a:solidFill>
                <a:effectLst/>
                <a:latin typeface="+mn-lt"/>
                <a:ea typeface="+mn-ea"/>
                <a:cs typeface="+mn-cs"/>
              </a:rPr>
              <a:t> </a:t>
            </a:r>
            <a:r>
              <a:rPr lang="fr-CA" sz="1200" b="0" i="0" kern="1200" baseline="0" dirty="0" smtClean="0">
                <a:solidFill>
                  <a:schemeClr val="tx1"/>
                </a:solidFill>
                <a:effectLst/>
                <a:latin typeface="+mn-lt"/>
                <a:ea typeface="+mn-ea"/>
                <a:cs typeface="+mn-cs"/>
              </a:rPr>
              <a:t>conversation in </a:t>
            </a:r>
            <a:r>
              <a:rPr lang="fr-CA" sz="1200" b="0" i="0" kern="1200" baseline="0" dirty="0" err="1" smtClean="0">
                <a:solidFill>
                  <a:schemeClr val="tx1"/>
                </a:solidFill>
                <a:effectLst/>
                <a:latin typeface="+mn-lt"/>
                <a:ea typeface="+mn-ea"/>
                <a:cs typeface="+mn-cs"/>
              </a:rPr>
              <a:t>private</a:t>
            </a:r>
            <a:r>
              <a:rPr lang="fr-CA" sz="1200" b="0" i="0" kern="1200" baseline="0" dirty="0" smtClean="0">
                <a:solidFill>
                  <a:schemeClr val="tx1"/>
                </a:solidFill>
                <a:effectLst/>
                <a:latin typeface="+mn-lt"/>
                <a:ea typeface="+mn-ea"/>
                <a:cs typeface="+mn-cs"/>
              </a:rPr>
              <a:t> </a:t>
            </a:r>
            <a:r>
              <a:rPr lang="fr-CA" sz="1200" b="0" i="0" kern="1200" baseline="0" dirty="0" err="1" smtClean="0">
                <a:solidFill>
                  <a:schemeClr val="tx1"/>
                </a:solidFill>
                <a:effectLst/>
                <a:latin typeface="+mn-lt"/>
                <a:ea typeface="+mn-ea"/>
                <a:cs typeface="+mn-cs"/>
              </a:rPr>
              <a:t>with</a:t>
            </a:r>
            <a:r>
              <a:rPr lang="fr-CA" sz="1200" b="0" i="0" kern="1200" baseline="0" dirty="0" smtClean="0">
                <a:solidFill>
                  <a:schemeClr val="tx1"/>
                </a:solidFill>
                <a:effectLst/>
                <a:latin typeface="+mn-lt"/>
                <a:ea typeface="+mn-ea"/>
                <a:cs typeface="+mn-cs"/>
              </a:rPr>
              <a:t> Elder Saulis (to </a:t>
            </a:r>
            <a:r>
              <a:rPr lang="fr-CA" sz="1200" b="0" i="0" kern="1200" baseline="0" dirty="0" err="1" smtClean="0">
                <a:solidFill>
                  <a:schemeClr val="tx1"/>
                </a:solidFill>
                <a:effectLst/>
                <a:latin typeface="+mn-lt"/>
                <a:ea typeface="+mn-ea"/>
                <a:cs typeface="+mn-cs"/>
              </a:rPr>
              <a:t>get</a:t>
            </a:r>
            <a:r>
              <a:rPr lang="fr-CA" sz="1200" b="0" i="0" kern="1200" baseline="0" dirty="0" smtClean="0">
                <a:solidFill>
                  <a:schemeClr val="tx1"/>
                </a:solidFill>
                <a:effectLst/>
                <a:latin typeface="+mn-lt"/>
                <a:ea typeface="+mn-ea"/>
                <a:cs typeface="+mn-cs"/>
              </a:rPr>
              <a:t> the </a:t>
            </a:r>
            <a:r>
              <a:rPr lang="fr-CA" sz="1200" b="0" i="0" kern="1200" baseline="0" dirty="0" err="1" smtClean="0">
                <a:solidFill>
                  <a:schemeClr val="tx1"/>
                </a:solidFill>
                <a:effectLst/>
                <a:latin typeface="+mn-lt"/>
                <a:ea typeface="+mn-ea"/>
                <a:cs typeface="+mn-cs"/>
              </a:rPr>
              <a:t>idea</a:t>
            </a:r>
            <a:r>
              <a:rPr lang="fr-CA" sz="1200" b="0" i="0" kern="1200" baseline="0" dirty="0" smtClean="0">
                <a:solidFill>
                  <a:schemeClr val="tx1"/>
                </a:solidFill>
                <a:effectLst/>
                <a:latin typeface="+mn-lt"/>
                <a:ea typeface="+mn-ea"/>
                <a:cs typeface="+mn-cs"/>
              </a:rPr>
              <a:t>):</a:t>
            </a:r>
          </a:p>
          <a:p>
            <a:pPr marL="0" indent="0">
              <a:buFont typeface="Arial" panose="020B0604020202020204" pitchFamily="34" charset="0"/>
              <a:buNone/>
            </a:pPr>
            <a:r>
              <a:rPr lang="fr-CA" b="1" baseline="0" dirty="0" smtClean="0"/>
              <a:t>Option 1 (</a:t>
            </a:r>
            <a:r>
              <a:rPr lang="fr-CA" b="1" baseline="0" dirty="0" err="1" smtClean="0"/>
              <a:t>preferred</a:t>
            </a:r>
            <a:r>
              <a:rPr lang="fr-CA" b="1" baseline="0" dirty="0" smtClean="0"/>
              <a:t>)</a:t>
            </a:r>
            <a:r>
              <a:rPr lang="fr-CA" baseline="0" dirty="0" smtClean="0"/>
              <a:t>: if the Elder </a:t>
            </a:r>
            <a:r>
              <a:rPr lang="fr-CA" baseline="0" dirty="0" err="1" smtClean="0"/>
              <a:t>is</a:t>
            </a:r>
            <a:r>
              <a:rPr lang="fr-CA" baseline="0" dirty="0" smtClean="0"/>
              <a:t> OK in sharing </a:t>
            </a:r>
            <a:r>
              <a:rPr lang="fr-CA" baseline="0" dirty="0" err="1" smtClean="0"/>
              <a:t>his</a:t>
            </a:r>
            <a:r>
              <a:rPr lang="fr-CA" baseline="0" dirty="0" smtClean="0"/>
              <a:t> </a:t>
            </a:r>
            <a:r>
              <a:rPr lang="fr-CA" baseline="0" dirty="0" err="1" smtClean="0"/>
              <a:t>closing</a:t>
            </a:r>
            <a:r>
              <a:rPr lang="fr-CA" baseline="0" dirty="0" smtClean="0"/>
              <a:t> </a:t>
            </a:r>
            <a:r>
              <a:rPr lang="fr-CA" baseline="0" dirty="0" err="1" smtClean="0"/>
              <a:t>prayers</a:t>
            </a:r>
            <a:r>
              <a:rPr lang="fr-CA" baseline="0" dirty="0" smtClean="0"/>
              <a:t> first, and </a:t>
            </a:r>
            <a:r>
              <a:rPr lang="fr-CA" baseline="0" dirty="0" err="1" smtClean="0"/>
              <a:t>then</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This </a:t>
            </a:r>
            <a:r>
              <a:rPr lang="fr-CA" baseline="0" dirty="0" err="1" smtClean="0"/>
              <a:t>allows</a:t>
            </a:r>
            <a:r>
              <a:rPr lang="fr-CA" baseline="0" dirty="0" smtClean="0"/>
              <a:t> us to chat </a:t>
            </a:r>
            <a:r>
              <a:rPr lang="fr-CA" baseline="0" dirty="0" err="1" smtClean="0"/>
              <a:t>with</a:t>
            </a:r>
            <a:r>
              <a:rPr lang="fr-CA" baseline="0" dirty="0" smtClean="0"/>
              <a:t> the Elder </a:t>
            </a:r>
            <a:r>
              <a:rPr lang="fr-CA" baseline="0" dirty="0" err="1" smtClean="0"/>
              <a:t>while</a:t>
            </a:r>
            <a:r>
              <a:rPr lang="fr-CA" baseline="0" dirty="0" smtClean="0"/>
              <a:t> people are </a:t>
            </a:r>
            <a:r>
              <a:rPr lang="fr-CA" baseline="0" dirty="0" err="1" smtClean="0"/>
              <a:t>debriefing</a:t>
            </a:r>
            <a:r>
              <a:rPr lang="fr-CA" baseline="0" dirty="0" smtClean="0"/>
              <a:t> (</a:t>
            </a:r>
            <a:r>
              <a:rPr lang="fr-CA" baseline="0" dirty="0" err="1" smtClean="0"/>
              <a:t>need</a:t>
            </a:r>
            <a:r>
              <a:rPr lang="fr-CA" baseline="0" dirty="0" smtClean="0"/>
              <a:t> to set up a room for the Elder and us)</a:t>
            </a:r>
          </a:p>
          <a:p>
            <a:pPr marL="171450" indent="-171450">
              <a:buFont typeface="Arial" panose="020B0604020202020204" pitchFamily="34" charset="0"/>
              <a:buChar char="•"/>
            </a:pPr>
            <a:r>
              <a:rPr lang="fr-CA" baseline="0" dirty="0" err="1" smtClean="0"/>
              <a:t>Before</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small</a:t>
            </a:r>
            <a:r>
              <a:rPr lang="fr-CA" baseline="0" dirty="0" smtClean="0"/>
              <a:t> groups, Elder Saulis </a:t>
            </a:r>
            <a:r>
              <a:rPr lang="fr-CA" baseline="0" dirty="0" err="1" smtClean="0"/>
              <a:t>will</a:t>
            </a:r>
            <a:r>
              <a:rPr lang="fr-CA" baseline="0" dirty="0" smtClean="0"/>
              <a:t> close the program </a:t>
            </a:r>
            <a:r>
              <a:rPr lang="fr-CA" baseline="0" dirty="0" err="1" smtClean="0"/>
              <a:t>with</a:t>
            </a:r>
            <a:r>
              <a:rPr lang="fr-CA" baseline="0" dirty="0" smtClean="0"/>
              <a:t> </a:t>
            </a:r>
            <a:r>
              <a:rPr lang="fr-CA" baseline="0" dirty="0" err="1" smtClean="0"/>
              <a:t>his</a:t>
            </a:r>
            <a:r>
              <a:rPr lang="fr-CA" baseline="0" dirty="0" smtClean="0"/>
              <a:t> </a:t>
            </a:r>
            <a:r>
              <a:rPr lang="fr-CA" baseline="0" dirty="0" err="1" smtClean="0"/>
              <a:t>prayers</a:t>
            </a:r>
            <a:endParaRPr lang="fr-CA" baseline="0" dirty="0" smtClean="0"/>
          </a:p>
          <a:p>
            <a:pPr marL="171450" indent="-171450">
              <a:buFont typeface="Arial" panose="020B0604020202020204" pitchFamily="34" charset="0"/>
              <a:buChar char="•"/>
            </a:pPr>
            <a:r>
              <a:rPr lang="en-US" dirty="0" smtClean="0"/>
              <a:t>And if you would like to, after you debrief in small groups, come back and share and insight you got or what you liked the most of this program, or anything you’d</a:t>
            </a:r>
            <a:r>
              <a:rPr lang="en-US" baseline="0" dirty="0" smtClean="0"/>
              <a:t> like to share</a:t>
            </a:r>
            <a:endParaRPr lang="en-US" dirty="0" smtClean="0"/>
          </a:p>
          <a:p>
            <a:r>
              <a:rPr lang="fr-CA" b="1" dirty="0" smtClean="0"/>
              <a:t>Option 2</a:t>
            </a:r>
            <a:r>
              <a:rPr lang="fr-CA" dirty="0" smtClean="0"/>
              <a:t>: if the Elder </a:t>
            </a:r>
            <a:r>
              <a:rPr lang="fr-CA" dirty="0" err="1" smtClean="0"/>
              <a:t>prefers</a:t>
            </a:r>
            <a:r>
              <a:rPr lang="fr-CA" dirty="0" smtClean="0"/>
              <a:t> </a:t>
            </a:r>
            <a:r>
              <a:rPr lang="fr-CA" dirty="0" err="1" smtClean="0"/>
              <a:t>we</a:t>
            </a:r>
            <a:r>
              <a:rPr lang="fr-CA" dirty="0" smtClean="0"/>
              <a:t> close </a:t>
            </a:r>
            <a:r>
              <a:rPr lang="fr-CA" dirty="0" err="1" smtClean="0"/>
              <a:t>with</a:t>
            </a:r>
            <a:r>
              <a:rPr lang="fr-CA" dirty="0" smtClean="0"/>
              <a:t> </a:t>
            </a:r>
            <a:r>
              <a:rPr lang="fr-CA" dirty="0" err="1" smtClean="0"/>
              <a:t>his</a:t>
            </a:r>
            <a:r>
              <a:rPr lang="fr-CA" dirty="0" smtClean="0"/>
              <a:t> </a:t>
            </a:r>
            <a:r>
              <a:rPr lang="fr-CA" dirty="0" err="1" smtClean="0"/>
              <a:t>prayers</a:t>
            </a:r>
            <a:endParaRPr lang="fr-CA" dirty="0" smtClean="0"/>
          </a:p>
          <a:p>
            <a:pPr marL="171450" indent="-171450">
              <a:buFont typeface="Arial" panose="020B0604020202020204" pitchFamily="34" charset="0"/>
              <a:buChar char="•"/>
            </a:pPr>
            <a:r>
              <a:rPr lang="fr-CA" dirty="0" smtClean="0"/>
              <a:t>And</a:t>
            </a:r>
            <a:r>
              <a:rPr lang="fr-CA" baseline="0" dirty="0" smtClean="0"/>
              <a:t> </a:t>
            </a:r>
            <a:r>
              <a:rPr lang="fr-CA" baseline="0" dirty="0" err="1" smtClean="0"/>
              <a:t>before</a:t>
            </a:r>
            <a:r>
              <a:rPr lang="fr-CA" baseline="0" dirty="0" smtClean="0"/>
              <a:t> </a:t>
            </a:r>
            <a:r>
              <a:rPr lang="fr-CA" baseline="0" dirty="0" err="1" smtClean="0"/>
              <a:t>closing</a:t>
            </a:r>
            <a:r>
              <a:rPr lang="fr-CA" baseline="0" dirty="0" smtClean="0"/>
              <a:t> </a:t>
            </a:r>
            <a:r>
              <a:rPr lang="fr-CA" baseline="0" dirty="0" err="1" smtClean="0"/>
              <a:t>with</a:t>
            </a:r>
            <a:r>
              <a:rPr lang="fr-CA" baseline="0" dirty="0" smtClean="0"/>
              <a:t> the </a:t>
            </a:r>
            <a:r>
              <a:rPr lang="fr-CA" baseline="0" dirty="0" err="1" smtClean="0"/>
              <a:t>Elder’s</a:t>
            </a:r>
            <a:r>
              <a:rPr lang="fr-CA" baseline="0" dirty="0" smtClean="0"/>
              <a:t> </a:t>
            </a:r>
            <a:r>
              <a:rPr lang="fr-CA" baseline="0" dirty="0" err="1" smtClean="0"/>
              <a:t>prayer</a:t>
            </a:r>
            <a:r>
              <a:rPr lang="fr-CA" baseline="0" dirty="0" smtClean="0"/>
              <a:t>, I invite </a:t>
            </a:r>
            <a:r>
              <a:rPr lang="fr-CA" baseline="0" dirty="0" err="1" smtClean="0"/>
              <a:t>you</a:t>
            </a:r>
            <a:r>
              <a:rPr lang="fr-CA" baseline="0" dirty="0" smtClean="0"/>
              <a:t> to </a:t>
            </a:r>
            <a:r>
              <a:rPr lang="fr-CA" baseline="0" dirty="0" err="1" smtClean="0"/>
              <a:t>spend</a:t>
            </a:r>
            <a:r>
              <a:rPr lang="fr-CA" baseline="0" dirty="0" smtClean="0"/>
              <a:t> </a:t>
            </a:r>
            <a:r>
              <a:rPr lang="fr-CA" baseline="0" dirty="0" err="1" smtClean="0"/>
              <a:t>some</a:t>
            </a:r>
            <a:r>
              <a:rPr lang="fr-CA" baseline="0" dirty="0" smtClean="0"/>
              <a:t> time </a:t>
            </a:r>
            <a:r>
              <a:rPr lang="fr-CA" dirty="0" smtClean="0"/>
              <a:t>in </a:t>
            </a:r>
            <a:r>
              <a:rPr lang="fr-CA" dirty="0" err="1" smtClean="0"/>
              <a:t>small</a:t>
            </a:r>
            <a:r>
              <a:rPr lang="fr-CA" dirty="0" smtClean="0"/>
              <a:t> groups to </a:t>
            </a:r>
            <a:r>
              <a:rPr lang="fr-CA" dirty="0" err="1" smtClean="0"/>
              <a:t>say</a:t>
            </a:r>
            <a:r>
              <a:rPr lang="fr-CA" dirty="0" smtClean="0"/>
              <a:t> good bye to </a:t>
            </a:r>
            <a:r>
              <a:rPr lang="fr-CA" dirty="0" err="1" smtClean="0"/>
              <a:t>your</a:t>
            </a:r>
            <a:r>
              <a:rPr lang="fr-CA" dirty="0" smtClean="0"/>
              <a:t> </a:t>
            </a:r>
            <a:r>
              <a:rPr lang="fr-CA" dirty="0" err="1" smtClean="0"/>
              <a:t>colleagues</a:t>
            </a:r>
            <a:r>
              <a:rPr lang="fr-CA" dirty="0" smtClean="0"/>
              <a:t>… </a:t>
            </a:r>
            <a:r>
              <a:rPr lang="fr-CA" dirty="0" err="1" smtClean="0"/>
              <a:t>although</a:t>
            </a:r>
            <a:r>
              <a:rPr lang="fr-CA" dirty="0" smtClean="0"/>
              <a:t> </a:t>
            </a:r>
            <a:r>
              <a:rPr lang="fr-CA" dirty="0" err="1" smtClean="0"/>
              <a:t>you</a:t>
            </a:r>
            <a:r>
              <a:rPr lang="fr-CA" dirty="0" smtClean="0"/>
              <a:t> </a:t>
            </a:r>
            <a:r>
              <a:rPr lang="fr-CA" dirty="0" err="1" smtClean="0"/>
              <a:t>may</a:t>
            </a:r>
            <a:r>
              <a:rPr lang="fr-CA" dirty="0" smtClean="0"/>
              <a:t> end up meeting new people in the last </a:t>
            </a:r>
            <a:r>
              <a:rPr lang="fr-CA" dirty="0" err="1" smtClean="0"/>
              <a:t>day</a:t>
            </a:r>
            <a:r>
              <a:rPr lang="fr-CA" dirty="0" smtClean="0"/>
              <a:t>, </a:t>
            </a:r>
            <a:r>
              <a:rPr lang="fr-CA" dirty="0" err="1" smtClean="0"/>
              <a:t>remember</a:t>
            </a:r>
            <a:r>
              <a:rPr lang="fr-CA" dirty="0" smtClean="0"/>
              <a:t> </a:t>
            </a:r>
            <a:r>
              <a:rPr lang="fr-CA" dirty="0" err="1" smtClean="0"/>
              <a:t>we</a:t>
            </a:r>
            <a:r>
              <a:rPr lang="fr-CA" dirty="0" smtClean="0"/>
              <a:t> all </a:t>
            </a:r>
            <a:r>
              <a:rPr lang="fr-CA" dirty="0" err="1" smtClean="0"/>
              <a:t>partcipated</a:t>
            </a:r>
            <a:r>
              <a:rPr lang="fr-CA" baseline="0" dirty="0" smtClean="0"/>
              <a:t> in </a:t>
            </a:r>
            <a:r>
              <a:rPr lang="fr-CA" baseline="0" dirty="0" err="1" smtClean="0"/>
              <a:t>this</a:t>
            </a:r>
            <a:r>
              <a:rPr lang="fr-CA" baseline="0" dirty="0" smtClean="0"/>
              <a:t> program </a:t>
            </a:r>
            <a:r>
              <a:rPr lang="fr-CA" baseline="0" dirty="0" err="1" smtClean="0"/>
              <a:t>during</a:t>
            </a:r>
            <a:r>
              <a:rPr lang="fr-CA" baseline="0" dirty="0" smtClean="0"/>
              <a:t> the last 8 </a:t>
            </a:r>
            <a:r>
              <a:rPr lang="fr-CA" baseline="0" dirty="0" err="1" smtClean="0"/>
              <a:t>weeks</a:t>
            </a:r>
            <a:r>
              <a:rPr lang="fr-CA" baseline="0" dirty="0" smtClean="0"/>
              <a:t>.</a:t>
            </a:r>
          </a:p>
          <a:p>
            <a:pPr marL="171450" indent="-171450">
              <a:buFont typeface="Arial" panose="020B0604020202020204" pitchFamily="34" charset="0"/>
              <a:buChar char="•"/>
            </a:pPr>
            <a:r>
              <a:rPr lang="fr-CA" baseline="0" dirty="0" err="1" smtClean="0"/>
              <a:t>You’ll</a:t>
            </a:r>
            <a:r>
              <a:rPr lang="fr-CA" baseline="0" dirty="0" smtClean="0"/>
              <a:t> have </a:t>
            </a:r>
            <a:r>
              <a:rPr lang="fr-CA" baseline="0" dirty="0" err="1" smtClean="0"/>
              <a:t>until</a:t>
            </a:r>
            <a:r>
              <a:rPr lang="fr-CA" baseline="0" dirty="0" smtClean="0"/>
              <a:t> 2:00pm EST for the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smtClean="0"/>
              <a:t>This </a:t>
            </a:r>
            <a:r>
              <a:rPr lang="fr-CA" baseline="0" dirty="0" err="1" smtClean="0"/>
              <a:t>will</a:t>
            </a:r>
            <a:r>
              <a:rPr lang="fr-CA" baseline="0" dirty="0" smtClean="0"/>
              <a:t> </a:t>
            </a:r>
            <a:r>
              <a:rPr lang="fr-CA" baseline="0" dirty="0" err="1" smtClean="0"/>
              <a:t>give</a:t>
            </a:r>
            <a:r>
              <a:rPr lang="fr-CA" baseline="0" dirty="0" smtClean="0"/>
              <a:t> </a:t>
            </a:r>
            <a:r>
              <a:rPr lang="fr-CA" baseline="0" dirty="0" err="1" smtClean="0"/>
              <a:t>opportunity</a:t>
            </a:r>
            <a:r>
              <a:rPr lang="fr-CA" baseline="0" dirty="0" smtClean="0"/>
              <a:t> to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in </a:t>
            </a:r>
            <a:r>
              <a:rPr lang="fr-CA" baseline="0" dirty="0" err="1" smtClean="0"/>
              <a:t>plenary</a:t>
            </a:r>
            <a:r>
              <a:rPr lang="fr-CA" baseline="0" dirty="0" smtClean="0"/>
              <a:t> </a:t>
            </a:r>
            <a:r>
              <a:rPr lang="fr-CA" baseline="0" dirty="0" err="1" smtClean="0"/>
              <a:t>something</a:t>
            </a:r>
            <a:endParaRPr lang="fr-CA" baseline="0" dirty="0" smtClean="0"/>
          </a:p>
          <a:p>
            <a:endParaRPr lang="fr-CA" dirty="0" smtClean="0"/>
          </a:p>
          <a:p>
            <a:r>
              <a:rPr lang="fr-CA" b="1" dirty="0" err="1" smtClean="0"/>
              <a:t>Prep</a:t>
            </a:r>
            <a:r>
              <a:rPr lang="fr-CA" b="1" dirty="0" smtClean="0"/>
              <a:t> French</a:t>
            </a:r>
            <a:r>
              <a:rPr lang="fr-CA" b="1" baseline="0" dirty="0" smtClean="0"/>
              <a:t> </a:t>
            </a:r>
            <a:r>
              <a:rPr lang="fr-CA" b="1" dirty="0" smtClean="0"/>
              <a:t>CC</a:t>
            </a:r>
            <a:r>
              <a:rPr lang="fr-CA" b="1" baseline="0" dirty="0" smtClean="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InBrief</a:t>
            </a:r>
            <a:r>
              <a:rPr lang="en-US" dirty="0" smtClean="0"/>
              <a:t>: The Science of Resilience</a:t>
            </a:r>
            <a:r>
              <a:rPr lang="en-US" baseline="0" dirty="0" smtClean="0"/>
              <a:t> </a:t>
            </a:r>
            <a:r>
              <a:rPr lang="en-US" sz="1200" dirty="0" smtClean="0">
                <a:hlinkClick r:id="rId3"/>
              </a:rPr>
              <a:t>https://www.youtube.com/watch?v=1r8hj72bfGo</a:t>
            </a:r>
            <a:r>
              <a:rPr lang="en-US"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Brains: Journey to Resilience - </a:t>
            </a:r>
            <a:r>
              <a:rPr lang="en-CA" dirty="0" smtClean="0">
                <a:hlinkClick r:id="rId4"/>
              </a:rPr>
              <a:t>https://www.youtube.com/watch?v=HJvDrT6N-mw</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1f time allows… Guided Mindfulness Meditation Connecting with Values - </a:t>
            </a:r>
            <a:r>
              <a:rPr lang="en-CA" dirty="0" smtClean="0">
                <a:hlinkClick r:id="rId5"/>
              </a:rPr>
              <a:t>https://www.youtube.com/watch?v=V-LsavLI20w</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Open/</a:t>
            </a:r>
            <a:r>
              <a:rPr lang="fr-CA" dirty="0" err="1" smtClean="0"/>
              <a:t>Prep</a:t>
            </a:r>
            <a:r>
              <a:rPr lang="fr-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Whatcha</a:t>
            </a:r>
            <a:r>
              <a:rPr lang="fr-CA" dirty="0" smtClean="0"/>
              <a:t> </a:t>
            </a:r>
            <a:r>
              <a:rPr lang="fr-CA" dirty="0" err="1" smtClean="0"/>
              <a:t>readin</a:t>
            </a:r>
            <a:r>
              <a:rPr lang="fr-CA" dirty="0" smtClean="0"/>
              <a:t> – </a:t>
            </a:r>
            <a:r>
              <a:rPr lang="en-CA" dirty="0" smtClean="0">
                <a:hlinkClick r:id="rId6"/>
              </a:rPr>
              <a:t>https://gccollab.ca/blog/view/13204265/whatcha-readin</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 </a:t>
            </a:r>
            <a:r>
              <a:rPr lang="en-CA" dirty="0" smtClean="0">
                <a:hlinkClick r:id="rId7"/>
              </a:rPr>
              <a:t>https://wiki.gccollab.ca/Convergence</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Clappling</a:t>
            </a:r>
            <a:r>
              <a:rPr lang="fr-CA" dirty="0" smtClean="0"/>
              <a:t> images - </a:t>
            </a:r>
            <a:r>
              <a:rPr lang="en-CA" dirty="0" smtClean="0">
                <a:hlinkClick r:id="rId8"/>
              </a:rPr>
              <a:t>https://giphy.com/embed/7Xmgrc6ty9XlZU6h2M</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Slido</a:t>
            </a:r>
            <a:r>
              <a:rPr lang="fr-CA" dirty="0" smtClean="0"/>
              <a:t> - </a:t>
            </a:r>
            <a:r>
              <a:rPr lang="en-US" sz="1200" dirty="0" smtClean="0">
                <a:hlinkClick r:id="rId9"/>
              </a:rPr>
              <a:t>https://app.sli.do/event/4cdJ6BEhYuyfrRJ7tqWt8J</a:t>
            </a:r>
            <a:r>
              <a:rPr lang="en-US" sz="1200" dirty="0" smtClean="0"/>
              <a:t>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dirty="0" err="1" smtClean="0">
                <a:solidFill>
                  <a:schemeClr val="tx1"/>
                </a:solidFill>
                <a:effectLst/>
                <a:latin typeface="+mn-lt"/>
                <a:ea typeface="+mn-ea"/>
                <a:cs typeface="+mn-cs"/>
              </a:rPr>
              <a:t>Polls</a:t>
            </a:r>
            <a:r>
              <a:rPr lang="fr-CA" sz="1200" b="0" i="0" kern="1200" dirty="0" smtClean="0">
                <a:solidFill>
                  <a:schemeClr val="tx1"/>
                </a:solidFill>
                <a:effectLst/>
                <a:latin typeface="+mn-lt"/>
                <a:ea typeface="+mn-ea"/>
                <a:cs typeface="+mn-cs"/>
              </a:rPr>
              <a:t> – Session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Carmen</a:t>
            </a:r>
          </a:p>
          <a:p>
            <a:endParaRPr lang="en-CA" dirty="0" smtClean="0"/>
          </a:p>
          <a:p>
            <a:r>
              <a:rPr lang="en-CA" dirty="0" smtClean="0"/>
              <a:t>References </a:t>
            </a:r>
            <a:r>
              <a:rPr lang="en-CA" dirty="0" smtClean="0"/>
              <a:t>to some apps</a:t>
            </a:r>
            <a:r>
              <a:rPr lang="en-CA" dirty="0" smtClean="0"/>
              <a:t>:</a:t>
            </a:r>
            <a:endParaRPr lang="en-CA" dirty="0" smtClean="0"/>
          </a:p>
          <a:p>
            <a:pPr marL="167970" indent="-167970">
              <a:buFont typeface="Arial" panose="020B0604020202020204" pitchFamily="34" charset="0"/>
              <a:buChar char="•"/>
            </a:pPr>
            <a:r>
              <a:rPr lang="en-CA" dirty="0" smtClean="0"/>
              <a:t>https://calm.com/</a:t>
            </a:r>
          </a:p>
          <a:p>
            <a:pPr marL="167970" indent="-167970">
              <a:buFont typeface="Arial" panose="020B0604020202020204" pitchFamily="34" charset="0"/>
              <a:buChar char="•"/>
            </a:pPr>
            <a:r>
              <a:rPr lang="en-CA" dirty="0" smtClean="0"/>
              <a:t>https://www.headspace.com/</a:t>
            </a:r>
          </a:p>
          <a:p>
            <a:pPr marL="167970" indent="-167970">
              <a:buFont typeface="Arial" panose="020B0604020202020204" pitchFamily="34" charset="0"/>
              <a:buChar char="•"/>
            </a:pPr>
            <a:r>
              <a:rPr lang="fr-CA" dirty="0" smtClean="0"/>
              <a:t>https://happify.com/</a:t>
            </a:r>
            <a:endParaRPr lang="en-CA" dirty="0" smtClean="0"/>
          </a:p>
          <a:p>
            <a:pPr marL="167970" indent="-167970">
              <a:buFont typeface="Arial" panose="020B0604020202020204" pitchFamily="34" charset="0"/>
              <a:buChar char="•"/>
            </a:pPr>
            <a:r>
              <a:rPr lang="en-CA" dirty="0" smtClean="0"/>
              <a:t>https://insighttimer.com/en-ca - https://insighttimer.com/fr-ca</a:t>
            </a:r>
          </a:p>
          <a:p>
            <a:pPr marL="167970" indent="-167970">
              <a:buFont typeface="Arial" panose="020B0604020202020204" pitchFamily="34" charset="0"/>
              <a:buChar char="•"/>
            </a:pPr>
            <a:r>
              <a:rPr lang="en-CA" dirty="0" smtClean="0"/>
              <a:t>(veteran affairs, USA) https</a:t>
            </a:r>
            <a:r>
              <a:rPr lang="en-CA" dirty="0" smtClean="0"/>
              <a:t>://</a:t>
            </a:r>
            <a:r>
              <a:rPr lang="en-CA" dirty="0" smtClean="0"/>
              <a:t>mobile.va.gov/app/mindfulness-coach </a:t>
            </a:r>
            <a:endParaRPr lang="en-CA" dirty="0" smtClean="0"/>
          </a:p>
          <a:p>
            <a:pPr marL="167970" indent="-167970">
              <a:buFont typeface="Arial" panose="020B0604020202020204" pitchFamily="34" charset="0"/>
              <a:buChar cha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smtClean="0"/>
              <a:t>Remember</a:t>
            </a:r>
            <a:r>
              <a:rPr lang="fr-CA" dirty="0" smtClean="0"/>
              <a:t>, if</a:t>
            </a:r>
            <a:r>
              <a:rPr lang="fr-CA" baseline="0" dirty="0" smtClean="0"/>
              <a:t> </a:t>
            </a:r>
            <a:r>
              <a:rPr lang="fr-CA" baseline="0" dirty="0" err="1" smtClean="0"/>
              <a:t>you</a:t>
            </a:r>
            <a:r>
              <a:rPr lang="fr-CA" baseline="0" dirty="0" smtClean="0"/>
              <a:t> </a:t>
            </a:r>
            <a:r>
              <a:rPr lang="fr-CA" baseline="0" dirty="0" err="1" smtClean="0"/>
              <a:t>feel</a:t>
            </a:r>
            <a:r>
              <a:rPr lang="fr-CA" baseline="0" dirty="0" smtClean="0"/>
              <a:t> </a:t>
            </a:r>
            <a:r>
              <a:rPr lang="fr-CA" baseline="0" dirty="0" err="1" smtClean="0"/>
              <a:t>like</a:t>
            </a:r>
            <a:r>
              <a:rPr lang="fr-CA" baseline="0" dirty="0" smtClean="0"/>
              <a:t> </a:t>
            </a:r>
            <a:r>
              <a:rPr lang="fr-CA" baseline="0" dirty="0" err="1" smtClean="0"/>
              <a:t>trying</a:t>
            </a:r>
            <a:r>
              <a:rPr lang="fr-CA" baseline="0" dirty="0" smtClean="0"/>
              <a:t>, </a:t>
            </a:r>
            <a:r>
              <a:rPr lang="fr-CA" baseline="0" dirty="0" err="1" smtClean="0"/>
              <a:t>don’t</a:t>
            </a:r>
            <a:r>
              <a:rPr lang="fr-CA" baseline="0" dirty="0" smtClean="0"/>
              <a:t> </a:t>
            </a:r>
            <a:r>
              <a:rPr lang="fr-CA" baseline="0" dirty="0" err="1" smtClean="0"/>
              <a:t>lose</a:t>
            </a:r>
            <a:r>
              <a:rPr lang="fr-CA" baseline="0" dirty="0" smtClean="0"/>
              <a:t> </a:t>
            </a:r>
            <a:r>
              <a:rPr lang="fr-CA" baseline="0" dirty="0" err="1" smtClean="0"/>
              <a:t>yourself</a:t>
            </a:r>
            <a:r>
              <a:rPr lang="fr-CA" baseline="0" dirty="0" smtClean="0"/>
              <a:t> in the </a:t>
            </a:r>
            <a:r>
              <a:rPr lang="fr-CA" baseline="0" dirty="0" err="1" smtClean="0"/>
              <a:t>trying</a:t>
            </a:r>
            <a:r>
              <a:rPr lang="fr-CA" baseline="0" dirty="0" smtClean="0"/>
              <a:t> </a:t>
            </a:r>
            <a:r>
              <a:rPr lang="fr-CA" baseline="0" dirty="0" err="1" smtClean="0"/>
              <a:t>this</a:t>
            </a:r>
            <a:r>
              <a:rPr lang="fr-CA" baseline="0" dirty="0" smtClean="0"/>
              <a:t>, and </a:t>
            </a:r>
            <a:r>
              <a:rPr lang="fr-CA" baseline="0" dirty="0" err="1" smtClean="0"/>
              <a:t>trying</a:t>
            </a:r>
            <a:r>
              <a:rPr lang="fr-CA" baseline="0" dirty="0" smtClean="0"/>
              <a:t> </a:t>
            </a:r>
            <a:r>
              <a:rPr lang="fr-CA" baseline="0" dirty="0" err="1" smtClean="0"/>
              <a:t>that</a:t>
            </a:r>
            <a:r>
              <a:rPr lang="fr-CA" baseline="0" dirty="0" smtClean="0"/>
              <a:t>… </a:t>
            </a:r>
            <a:r>
              <a:rPr lang="fr-CA" baseline="0" dirty="0" err="1" smtClean="0"/>
              <a:t>just</a:t>
            </a:r>
            <a:r>
              <a:rPr lang="fr-CA" baseline="0" dirty="0" smtClean="0"/>
              <a:t> </a:t>
            </a:r>
            <a:r>
              <a:rPr lang="fr-CA" baseline="0" dirty="0" err="1" smtClean="0"/>
              <a:t>pick</a:t>
            </a:r>
            <a:r>
              <a:rPr lang="fr-CA" baseline="0" dirty="0" smtClean="0"/>
              <a:t> one, stick to </a:t>
            </a:r>
            <a:r>
              <a:rPr lang="fr-CA" baseline="0" dirty="0" err="1" smtClean="0"/>
              <a:t>it</a:t>
            </a:r>
            <a:r>
              <a:rPr lang="fr-CA" baseline="0" dirty="0" smtClean="0"/>
              <a:t> for a </a:t>
            </a:r>
            <a:r>
              <a:rPr lang="fr-CA" baseline="0" dirty="0" err="1" smtClean="0"/>
              <a:t>week</a:t>
            </a:r>
            <a:r>
              <a:rPr lang="fr-CA" baseline="0" dirty="0" smtClean="0"/>
              <a:t> and </a:t>
            </a:r>
            <a:r>
              <a:rPr lang="fr-CA" baseline="0" dirty="0" err="1" smtClean="0"/>
              <a:t>decide</a:t>
            </a:r>
            <a:r>
              <a:rPr lang="fr-CA" baseline="0" dirty="0" smtClean="0"/>
              <a:t> if </a:t>
            </a:r>
            <a:r>
              <a:rPr lang="fr-CA" baseline="0" dirty="0" err="1" smtClean="0"/>
              <a:t>you</a:t>
            </a:r>
            <a:r>
              <a:rPr lang="fr-CA" baseline="0" dirty="0" smtClean="0"/>
              <a:t> </a:t>
            </a:r>
            <a:r>
              <a:rPr lang="fr-CA" baseline="0" dirty="0" err="1" smtClean="0"/>
              <a:t>like</a:t>
            </a:r>
            <a:r>
              <a:rPr lang="fr-CA" baseline="0" dirty="0" smtClean="0"/>
              <a:t> </a:t>
            </a:r>
            <a:r>
              <a:rPr lang="fr-CA" baseline="0" dirty="0" err="1" smtClean="0"/>
              <a:t>it</a:t>
            </a:r>
            <a:r>
              <a:rPr lang="fr-CA" baseline="0" dirty="0" smtClean="0"/>
              <a:t> </a:t>
            </a:r>
            <a:r>
              <a:rPr lang="fr-CA" baseline="0" dirty="0" err="1" smtClean="0"/>
              <a:t>enough</a:t>
            </a:r>
            <a:r>
              <a:rPr lang="fr-CA" baseline="0" dirty="0" smtClean="0"/>
              <a:t> or </a:t>
            </a:r>
            <a:r>
              <a:rPr lang="fr-CA" baseline="0" dirty="0" err="1" smtClean="0"/>
              <a:t>you</a:t>
            </a:r>
            <a:r>
              <a:rPr lang="fr-CA" baseline="0" dirty="0" smtClean="0"/>
              <a:t> </a:t>
            </a:r>
            <a:r>
              <a:rPr lang="fr-CA" baseline="0" dirty="0" err="1" smtClean="0"/>
              <a:t>try</a:t>
            </a:r>
            <a:r>
              <a:rPr lang="fr-CA" baseline="0" dirty="0" smtClean="0"/>
              <a:t> </a:t>
            </a:r>
            <a:r>
              <a:rPr lang="fr-CA" baseline="0" dirty="0" err="1" smtClean="0"/>
              <a:t>another</a:t>
            </a:r>
            <a:r>
              <a:rPr lang="fr-CA" baseline="0" dirty="0" smtClean="0"/>
              <a:t> one for a </a:t>
            </a:r>
            <a:r>
              <a:rPr lang="fr-CA" baseline="0" dirty="0" err="1" smtClean="0"/>
              <a:t>week</a:t>
            </a:r>
            <a:r>
              <a:rPr lang="fr-CA" baseline="0"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7363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Alejandro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a:t>
            </a:r>
            <a:r>
              <a:rPr lang="fr-CA" baseline="0" dirty="0" smtClean="0"/>
              <a:t>- </a:t>
            </a:r>
            <a:r>
              <a:rPr lang="en-CA" dirty="0" smtClean="0">
                <a:hlinkClick r:id="rId3"/>
              </a:rPr>
              <a:t>https://wiki.gccollab.ca/Convergence</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Carmen</a:t>
            </a:r>
          </a:p>
          <a:p>
            <a:endParaRPr lang="fr-CA" dirty="0" smtClean="0"/>
          </a:p>
          <a:p>
            <a:r>
              <a:rPr lang="fr-CA" dirty="0" smtClean="0"/>
              <a:t>And </a:t>
            </a:r>
            <a:r>
              <a:rPr lang="fr-CA" dirty="0" err="1" smtClean="0"/>
              <a:t>many</a:t>
            </a:r>
            <a:r>
              <a:rPr lang="fr-CA" dirty="0" smtClean="0"/>
              <a:t> more</a:t>
            </a:r>
            <a:r>
              <a:rPr lang="fr-CA" dirty="0" smtClean="0"/>
              <a:t>… </a:t>
            </a:r>
          </a:p>
          <a:p>
            <a:r>
              <a:rPr lang="fr-CA" dirty="0" smtClean="0"/>
              <a:t>If </a:t>
            </a:r>
            <a:r>
              <a:rPr lang="fr-CA" dirty="0" err="1" smtClean="0"/>
              <a:t>want</a:t>
            </a:r>
            <a:r>
              <a:rPr lang="fr-CA" dirty="0" smtClean="0"/>
              <a:t> to… </a:t>
            </a:r>
            <a:r>
              <a:rPr lang="fr-CA" i="1" dirty="0" smtClean="0"/>
              <a:t>3.30mins</a:t>
            </a:r>
            <a:r>
              <a:rPr lang="fr-CA" baseline="0" dirty="0" smtClean="0"/>
              <a:t> Kevin </a:t>
            </a:r>
            <a:r>
              <a:rPr lang="fr-CA" baseline="0" dirty="0" err="1" smtClean="0"/>
              <a:t>Hart’s</a:t>
            </a:r>
            <a:r>
              <a:rPr lang="fr-CA" baseline="0" dirty="0" smtClean="0"/>
              <a:t> </a:t>
            </a:r>
            <a:r>
              <a:rPr lang="fr-CA" baseline="0" dirty="0" err="1" smtClean="0"/>
              <a:t>LoL</a:t>
            </a:r>
            <a:r>
              <a:rPr lang="fr-CA" baseline="0" dirty="0" smtClean="0"/>
              <a:t> </a:t>
            </a:r>
            <a:r>
              <a:rPr lang="fr-CA" baseline="0" dirty="0" err="1" smtClean="0"/>
              <a:t>video</a:t>
            </a:r>
            <a:r>
              <a:rPr lang="fr-CA" baseline="0" dirty="0" smtClean="0"/>
              <a:t>: </a:t>
            </a:r>
            <a:r>
              <a:rPr lang="en-CA" sz="1200" dirty="0" smtClean="0">
                <a:hlinkClick r:id="rId3"/>
              </a:rPr>
              <a:t>https://www.youtube.com/watch?v=egjWRWOUME4</a:t>
            </a:r>
            <a:r>
              <a:rPr lang="en-CA" sz="1200"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smtClean="0"/>
              <a:t>Alejandro</a:t>
            </a:r>
          </a:p>
          <a:p>
            <a:pPr defTabSz="933126">
              <a:defRPr/>
            </a:pPr>
            <a:endParaRPr lang="en-US" dirty="0" smtClean="0"/>
          </a:p>
          <a:p>
            <a:pPr defTabSz="933126">
              <a:defRPr/>
            </a:pPr>
            <a:r>
              <a:rPr lang="en-US" dirty="0" smtClean="0"/>
              <a:t>Click </a:t>
            </a:r>
            <a:r>
              <a:rPr lang="en-US" dirty="0" smtClean="0"/>
              <a:t>on each bullet:</a:t>
            </a:r>
          </a:p>
          <a:p>
            <a:pPr marL="171450" indent="-171450" defTabSz="933126">
              <a:buFont typeface="Arial" panose="020B0604020202020204" pitchFamily="34" charset="0"/>
              <a:buChar char="•"/>
              <a:defRPr/>
            </a:pPr>
            <a:r>
              <a:rPr lang="en-US" dirty="0" smtClean="0"/>
              <a:t>The </a:t>
            </a:r>
            <a:r>
              <a:rPr lang="en-US" b="1" dirty="0" smtClean="0"/>
              <a:t>pre</a:t>
            </a:r>
            <a:r>
              <a:rPr lang="en-US" dirty="0" smtClean="0"/>
              <a:t> self-assessment you filled for</a:t>
            </a:r>
            <a:r>
              <a:rPr lang="en-US" baseline="0" dirty="0" smtClean="0"/>
              <a:t> registering to the program, it helps stablishing a benchmark</a:t>
            </a:r>
          </a:p>
          <a:p>
            <a:pPr marL="171450" indent="-171450" defTabSz="933126">
              <a:buFont typeface="Arial" panose="020B0604020202020204" pitchFamily="34" charset="0"/>
              <a:buChar char="•"/>
              <a:defRPr/>
            </a:pPr>
            <a:r>
              <a:rPr lang="en-US" baseline="0" dirty="0" smtClean="0"/>
              <a:t>The </a:t>
            </a:r>
            <a:r>
              <a:rPr lang="en-US" b="1" baseline="0" dirty="0" smtClean="0"/>
              <a:t>post</a:t>
            </a:r>
            <a:r>
              <a:rPr lang="en-US" baseline="0" dirty="0" smtClean="0"/>
              <a:t> </a:t>
            </a:r>
            <a:r>
              <a:rPr lang="en-US" dirty="0" smtClean="0"/>
              <a:t>self-</a:t>
            </a:r>
            <a:r>
              <a:rPr lang="en-US" baseline="0" dirty="0" smtClean="0"/>
              <a:t>assessment is used to identify the knowledge based on the activity retention</a:t>
            </a:r>
          </a:p>
          <a:p>
            <a:pPr marL="171450" indent="-171450" defTabSz="933126">
              <a:buFont typeface="Arial" panose="020B0604020202020204" pitchFamily="34" charset="0"/>
              <a:buChar char="•"/>
              <a:defRPr/>
            </a:pPr>
            <a:r>
              <a:rPr lang="en-US" baseline="0" dirty="0" smtClean="0"/>
              <a:t>The </a:t>
            </a:r>
            <a:r>
              <a:rPr lang="en-US" b="1" baseline="0" dirty="0" smtClean="0"/>
              <a:t>final</a:t>
            </a:r>
            <a:r>
              <a:rPr lang="en-US" baseline="0" dirty="0" smtClean="0"/>
              <a:t> </a:t>
            </a:r>
            <a:r>
              <a:rPr lang="en-US" dirty="0" smtClean="0"/>
              <a:t>self-</a:t>
            </a:r>
            <a:r>
              <a:rPr lang="en-US" baseline="0" dirty="0" smtClean="0"/>
              <a:t>assessment is used to know how much of the learning is actually applied, as in applying the skills and/or </a:t>
            </a:r>
            <a:r>
              <a:rPr lang="en-US" baseline="0" dirty="0" err="1" smtClean="0"/>
              <a:t>behaviours</a:t>
            </a:r>
            <a:r>
              <a:rPr lang="en-US" baseline="0" dirty="0" smtClean="0"/>
              <a:t> changed</a:t>
            </a:r>
          </a:p>
          <a:p>
            <a:pPr marL="171450" indent="-171450" defTabSz="933126">
              <a:buFont typeface="Arial" panose="020B0604020202020204" pitchFamily="34" charset="0"/>
              <a:buChar char="•"/>
              <a:defRPr/>
            </a:pPr>
            <a:r>
              <a:rPr lang="en-US" baseline="0" dirty="0" smtClean="0"/>
              <a:t>(Read slide)</a:t>
            </a:r>
          </a:p>
          <a:p>
            <a:pPr marL="171450" indent="-171450" defTabSz="933126">
              <a:buFont typeface="Arial" panose="020B0604020202020204" pitchFamily="34" charset="0"/>
              <a:buChar char="•"/>
              <a:defRPr/>
            </a:pPr>
            <a:r>
              <a:rPr lang="en-US" baseline="0" dirty="0" smtClean="0"/>
              <a:t>(Read slide) + we decided only ask you to respond to the final self-assessment</a:t>
            </a:r>
          </a:p>
          <a:p>
            <a:pPr marL="0" indent="0" defTabSz="933126">
              <a:buFont typeface="Arial" panose="020B0604020202020204" pitchFamily="34" charset="0"/>
              <a:buNone/>
              <a:defRPr/>
            </a:pPr>
            <a:endParaRPr lang="en-US" dirty="0" smtClean="0"/>
          </a:p>
          <a:p>
            <a:pPr defTabSz="933126">
              <a:defRPr/>
            </a:pPr>
            <a:r>
              <a:rPr lang="en-US" dirty="0" smtClean="0"/>
              <a:t>Keep an eye/Look for a call, we likely</a:t>
            </a:r>
            <a:r>
              <a:rPr lang="en-US" baseline="0" dirty="0" smtClean="0"/>
              <a:t> will need your help to get</a:t>
            </a:r>
            <a:r>
              <a:rPr lang="en-US" dirty="0" smtClean="0"/>
              <a:t> resources in French, as we just started working on the Fall offering in French, we may need</a:t>
            </a:r>
            <a:r>
              <a:rPr lang="en-US" baseline="0" dirty="0" smtClean="0"/>
              <a:t> your input</a:t>
            </a:r>
          </a:p>
          <a:p>
            <a:pPr defTabSz="933126">
              <a:defRPr/>
            </a:pPr>
            <a:endParaRPr lang="en-US" baseline="0" dirty="0" smtClean="0"/>
          </a:p>
          <a:p>
            <a:pPr defTabSz="933126">
              <a:defRPr/>
            </a:pPr>
            <a:r>
              <a:rPr lang="en-US" baseline="0" dirty="0" smtClean="0"/>
              <a:t>Now, as we start closing the program, Let’s take a couple of </a:t>
            </a:r>
            <a:r>
              <a:rPr lang="en-US" baseline="0" dirty="0" err="1" smtClean="0"/>
              <a:t>mins</a:t>
            </a:r>
            <a:r>
              <a:rPr lang="en-US" baseline="0" dirty="0" smtClean="0"/>
              <a:t> for you to answer the poll (open the poll)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en-US" dirty="0" smtClean="0"/>
              <a:t>Carmen</a:t>
            </a:r>
          </a:p>
          <a:p>
            <a:pPr defTabSz="933126">
              <a:defRPr/>
            </a:pPr>
            <a:endParaRPr lang="en-US" dirty="0" smtClean="0"/>
          </a:p>
          <a:p>
            <a:r>
              <a:rPr lang="en-US" dirty="0" smtClean="0"/>
              <a:t>Remembering </a:t>
            </a:r>
            <a:r>
              <a:rPr lang="en-US" dirty="0" smtClean="0"/>
              <a:t>the</a:t>
            </a:r>
            <a:r>
              <a:rPr lang="en-US" baseline="0" dirty="0" smtClean="0"/>
              <a:t> goal of this program (read from the slide)</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307820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en-US" dirty="0" smtClean="0"/>
              <a:t>Alejandro</a:t>
            </a:r>
          </a:p>
          <a:p>
            <a:pPr defTabSz="933126">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Clappling</a:t>
            </a:r>
            <a:r>
              <a:rPr lang="fr-CA" dirty="0" smtClean="0"/>
              <a:t> </a:t>
            </a:r>
            <a:r>
              <a:rPr lang="fr-CA" dirty="0" smtClean="0"/>
              <a:t>images - </a:t>
            </a:r>
            <a:r>
              <a:rPr lang="en-CA" dirty="0" smtClean="0">
                <a:hlinkClick r:id="rId3"/>
              </a:rPr>
              <a:t>https://giphy.com/embed/7Xmgrc6ty9XlZU6h2M</a:t>
            </a:r>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558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en-US" dirty="0" smtClean="0"/>
              <a:t>Carmen</a:t>
            </a:r>
          </a:p>
          <a:p>
            <a:pPr defTabSz="933126">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a:t>
            </a:r>
            <a:r>
              <a:rPr lang="en-US" sz="1200" dirty="0" smtClean="0">
                <a:hlinkClick r:id="rId3"/>
              </a:rPr>
              <a:t>://app.sli.do/event/4cdJ6BEhYuyfrRJ7tqWt8J</a:t>
            </a:r>
            <a:r>
              <a:rPr lang="en-US" sz="1200" dirty="0" smtClean="0"/>
              <a:t> </a:t>
            </a:r>
            <a:endParaRPr lang="en-US" dirty="0" smtClean="0"/>
          </a:p>
          <a:p>
            <a:endParaRPr lang="fr-CA" dirty="0" smtClean="0"/>
          </a:p>
          <a:p>
            <a:r>
              <a:rPr lang="fr-CA" dirty="0" err="1" smtClean="0"/>
              <a:t>With</a:t>
            </a:r>
            <a:r>
              <a:rPr lang="fr-CA" dirty="0" smtClean="0"/>
              <a:t> the goal</a:t>
            </a:r>
            <a:r>
              <a:rPr lang="fr-CA" baseline="0" dirty="0" smtClean="0"/>
              <a:t> in </a:t>
            </a:r>
            <a:r>
              <a:rPr lang="fr-CA" baseline="0" dirty="0" err="1" smtClean="0"/>
              <a:t>mind</a:t>
            </a:r>
            <a:r>
              <a:rPr lang="fr-CA" baseline="0" dirty="0" smtClean="0"/>
              <a:t>, </a:t>
            </a:r>
            <a:r>
              <a:rPr lang="fr-CA" baseline="0" dirty="0" err="1" smtClean="0"/>
              <a:t>answer</a:t>
            </a:r>
            <a:r>
              <a:rPr lang="fr-CA" baseline="0" dirty="0" smtClean="0"/>
              <a:t> the sli.do</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53394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smtClean="0"/>
              <a:t>Alejandro</a:t>
            </a:r>
          </a:p>
          <a:p>
            <a:pPr defTabSz="933126">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For </a:t>
            </a:r>
            <a:r>
              <a:rPr lang="fr-CA" sz="1200" dirty="0" err="1" smtClean="0"/>
              <a:t>reflection</a:t>
            </a:r>
            <a:r>
              <a:rPr lang="fr-CA" sz="1200" dirty="0" smtClean="0"/>
              <a:t> in </a:t>
            </a:r>
            <a:r>
              <a:rPr lang="fr-CA" sz="1200" dirty="0" err="1" smtClean="0"/>
              <a:t>small</a:t>
            </a:r>
            <a:r>
              <a:rPr lang="fr-CA" sz="1200" dirty="0" smtClean="0"/>
              <a:t> groups, and </a:t>
            </a:r>
            <a:r>
              <a:rPr lang="fr-CA" sz="1200" dirty="0" err="1" smtClean="0"/>
              <a:t>optional</a:t>
            </a:r>
            <a:r>
              <a:rPr lang="fr-CA" sz="1200" dirty="0" smtClean="0"/>
              <a:t> to comment on the chat</a:t>
            </a:r>
            <a:endParaRPr lang="en-US" sz="1200" dirty="0" smtClean="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en-US" dirty="0" smtClean="0"/>
          </a:p>
          <a:p>
            <a:pPr marL="0" indent="0">
              <a:buNone/>
            </a:pPr>
            <a:r>
              <a:rPr lang="en-US" dirty="0" smtClean="0"/>
              <a:t>What is the one thing (or two) that you’ll bring with you from this program?</a:t>
            </a:r>
            <a:endParaRPr lang="en-CA" dirty="0" smtClean="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smtClean="0"/>
              <a:t>Carmen</a:t>
            </a:r>
          </a:p>
          <a:p>
            <a:pPr defTabSz="933126">
              <a:defRPr/>
            </a:pPr>
            <a:endParaRPr lang="en-US" dirty="0" smtClean="0"/>
          </a:p>
          <a:p>
            <a:r>
              <a:rPr lang="fr-CA" dirty="0" err="1" smtClean="0"/>
              <a:t>You’ll</a:t>
            </a:r>
            <a:r>
              <a:rPr lang="fr-CA" dirty="0" smtClean="0"/>
              <a:t> </a:t>
            </a:r>
            <a:r>
              <a:rPr lang="fr-CA" dirty="0" smtClean="0"/>
              <a:t>have time to </a:t>
            </a:r>
            <a:r>
              <a:rPr lang="fr-CA" dirty="0" err="1" smtClean="0"/>
              <a:t>say</a:t>
            </a:r>
            <a:r>
              <a:rPr lang="fr-CA" dirty="0" smtClean="0"/>
              <a:t> good bye</a:t>
            </a:r>
            <a:r>
              <a:rPr lang="fr-CA" baseline="0" dirty="0" smtClean="0"/>
              <a:t> to </a:t>
            </a:r>
            <a:r>
              <a:rPr lang="fr-CA" baseline="0" dirty="0" err="1" smtClean="0"/>
              <a:t>your</a:t>
            </a:r>
            <a:r>
              <a:rPr lang="fr-CA" baseline="0" dirty="0" smtClean="0"/>
              <a:t> </a:t>
            </a:r>
            <a:r>
              <a:rPr lang="fr-CA" baseline="0" dirty="0" err="1" smtClean="0"/>
              <a:t>colleagues</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As a </a:t>
            </a:r>
            <a:r>
              <a:rPr lang="en-US" dirty="0" smtClean="0"/>
              <a:t>Hint: Share a quick thought or a phrase you feel like</a:t>
            </a:r>
            <a:r>
              <a:rPr lang="en-US" baseline="0" dirty="0" smtClean="0"/>
              <a:t> sharing</a:t>
            </a:r>
            <a:endParaRPr lang="en-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baseline="0" dirty="0" smtClean="0"/>
              <a:t>Alejandro</a:t>
            </a:r>
          </a:p>
          <a:p>
            <a:endParaRPr lang="fr-CA" baseline="0" dirty="0" smtClean="0"/>
          </a:p>
          <a:p>
            <a:r>
              <a:rPr lang="fr-CA" baseline="0" dirty="0" err="1" smtClean="0"/>
              <a:t>Here</a:t>
            </a:r>
            <a:r>
              <a:rPr lang="fr-CA" baseline="0" dirty="0" smtClean="0"/>
              <a:t> </a:t>
            </a:r>
            <a:r>
              <a:rPr lang="fr-CA" baseline="0" dirty="0" smtClean="0"/>
              <a:t>the prompts for </a:t>
            </a:r>
            <a:r>
              <a:rPr lang="fr-CA" baseline="0" dirty="0" err="1" smtClean="0"/>
              <a:t>your</a:t>
            </a:r>
            <a:r>
              <a:rPr lang="fr-CA" baseline="0" dirty="0" smtClean="0"/>
              <a:t> sharing in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err="1" smtClean="0"/>
              <a:t>Resiliency</a:t>
            </a:r>
            <a:endParaRPr lang="fr-CA" baseline="0" dirty="0" smtClean="0"/>
          </a:p>
          <a:p>
            <a:pPr marL="171450" indent="-171450">
              <a:buFont typeface="Arial" panose="020B0604020202020204" pitchFamily="34" charset="0"/>
              <a:buChar char="•"/>
            </a:pPr>
            <a:r>
              <a:rPr lang="fr-CA" baseline="0" dirty="0" smtClean="0"/>
              <a:t>Values </a:t>
            </a:r>
            <a:r>
              <a:rPr lang="fr-CA" baseline="0" dirty="0" err="1" smtClean="0"/>
              <a:t>Based</a:t>
            </a:r>
            <a:r>
              <a:rPr lang="fr-CA" baseline="0" dirty="0" smtClean="0"/>
              <a:t> </a:t>
            </a:r>
            <a:r>
              <a:rPr lang="fr-CA" baseline="0" dirty="0" err="1" smtClean="0"/>
              <a:t>Mindfulness</a:t>
            </a:r>
            <a:endParaRPr lang="fr-CA" baseline="0" dirty="0" smtClean="0"/>
          </a:p>
          <a:p>
            <a:pPr marL="171450" indent="-171450">
              <a:buFont typeface="Arial" panose="020B0604020202020204" pitchFamily="34" charset="0"/>
              <a:buChar char="•"/>
            </a:pPr>
            <a:r>
              <a:rPr lang="fr-CA" baseline="0" dirty="0" err="1" smtClean="0"/>
              <a:t>Mindful</a:t>
            </a:r>
            <a:r>
              <a:rPr lang="fr-CA" baseline="0" dirty="0" smtClean="0"/>
              <a:t> on the spot</a:t>
            </a:r>
          </a:p>
          <a:p>
            <a:pPr marL="171450" indent="-171450">
              <a:buFont typeface="Arial" panose="020B0604020202020204" pitchFamily="34" charset="0"/>
              <a:buChar char="•"/>
            </a:pPr>
            <a:r>
              <a:rPr lang="fr-CA" baseline="0" dirty="0" err="1" smtClean="0"/>
              <a:t>Resources</a:t>
            </a:r>
            <a:endParaRPr lang="fr-CA" baseline="0" dirty="0" smtClean="0"/>
          </a:p>
          <a:p>
            <a:pPr marL="171450" indent="-171450">
              <a:buFont typeface="Arial" panose="020B0604020202020204" pitchFamily="34" charset="0"/>
              <a:buChar char="•"/>
            </a:pPr>
            <a:r>
              <a:rPr lang="fr-CA" baseline="0" dirty="0" smtClean="0"/>
              <a:t>Goal of the MCLD</a:t>
            </a:r>
          </a:p>
          <a:p>
            <a:pPr marL="171450" indent="-171450">
              <a:buFont typeface="Arial" panose="020B0604020202020204" pitchFamily="34" charset="0"/>
              <a:buChar char="•"/>
            </a:pPr>
            <a:r>
              <a:rPr lang="fr-CA" baseline="0" dirty="0" smtClean="0"/>
              <a:t>An intention to </a:t>
            </a:r>
            <a:r>
              <a:rPr lang="fr-CA" baseline="0" dirty="0" err="1" smtClean="0"/>
              <a:t>brng</a:t>
            </a:r>
            <a:r>
              <a:rPr lang="fr-CA" baseline="0" dirty="0" smtClean="0"/>
              <a:t> </a:t>
            </a:r>
            <a:r>
              <a:rPr lang="fr-CA" baseline="0" dirty="0" err="1" smtClean="0"/>
              <a:t>with</a:t>
            </a:r>
            <a:r>
              <a:rPr lang="fr-CA" baseline="0" dirty="0" smtClean="0"/>
              <a:t> </a:t>
            </a:r>
            <a:r>
              <a:rPr lang="fr-CA" baseline="0" dirty="0" err="1" smtClean="0"/>
              <a:t>you</a:t>
            </a:r>
            <a:endParaRPr lang="fr-CA" baseline="0" dirty="0" smtClean="0"/>
          </a:p>
          <a:p>
            <a:pPr marL="171450" indent="-171450">
              <a:buFont typeface="Arial" panose="020B0604020202020204" pitchFamily="34" charset="0"/>
              <a:buChar char="•"/>
            </a:pPr>
            <a:r>
              <a:rPr lang="fr-CA" baseline="0" dirty="0" err="1" smtClean="0"/>
              <a:t>Farewells</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As </a:t>
            </a:r>
            <a:r>
              <a:rPr lang="fr-CA" dirty="0" err="1" smtClean="0"/>
              <a:t>usual</a:t>
            </a:r>
            <a:r>
              <a:rPr lang="fr-CA" dirty="0" smtClean="0"/>
              <a:t>, </a:t>
            </a:r>
            <a:r>
              <a:rPr lang="fr-CA" dirty="0" err="1" smtClean="0"/>
              <a:t>you’ll</a:t>
            </a:r>
            <a:r>
              <a:rPr lang="fr-CA" dirty="0" smtClean="0"/>
              <a:t> have time to </a:t>
            </a:r>
            <a:r>
              <a:rPr lang="fr-CA" dirty="0" err="1" smtClean="0"/>
              <a:t>debrief</a:t>
            </a:r>
            <a:r>
              <a:rPr lang="fr-CA" dirty="0" smtClean="0"/>
              <a:t> in </a:t>
            </a:r>
            <a:r>
              <a:rPr lang="fr-CA" dirty="0" err="1" smtClean="0"/>
              <a:t>small</a:t>
            </a:r>
            <a:r>
              <a:rPr lang="fr-CA" dirty="0" smtClean="0"/>
              <a:t> groups</a:t>
            </a:r>
            <a:r>
              <a:rPr lang="fr-CA" baseline="0" dirty="0" smtClean="0"/>
              <a:t> (of 4-6), and for </a:t>
            </a:r>
            <a:r>
              <a:rPr lang="fr-CA" baseline="0" dirty="0" err="1" smtClean="0"/>
              <a:t>this</a:t>
            </a:r>
            <a:r>
              <a:rPr lang="fr-CA" baseline="0" dirty="0" smtClean="0"/>
              <a:t> </a:t>
            </a:r>
            <a:r>
              <a:rPr lang="fr-CA" baseline="0" dirty="0" err="1" smtClean="0"/>
              <a:t>week</a:t>
            </a:r>
            <a:r>
              <a:rPr lang="fr-CA" baseline="0" dirty="0" smtClean="0"/>
              <a:t>, </a:t>
            </a:r>
            <a:r>
              <a:rPr lang="fr-CA" baseline="0" dirty="0" err="1" smtClean="0"/>
              <a:t>we</a:t>
            </a:r>
            <a:r>
              <a:rPr lang="fr-CA" baseline="0" dirty="0" smtClean="0"/>
              <a:t> have a </a:t>
            </a:r>
            <a:r>
              <a:rPr lang="fr-CA" baseline="0" dirty="0" err="1" smtClean="0"/>
              <a:t>special</a:t>
            </a:r>
            <a:r>
              <a:rPr lang="fr-CA" baseline="0" dirty="0" smtClean="0"/>
              <a:t> </a:t>
            </a:r>
            <a:r>
              <a:rPr lang="fr-CA" baseline="0" dirty="0" err="1" smtClean="0"/>
              <a:t>request</a:t>
            </a:r>
            <a:r>
              <a:rPr lang="fr-CA" baseline="0" dirty="0" smtClean="0"/>
              <a:t> for </a:t>
            </a:r>
            <a:r>
              <a:rPr lang="fr-CA" baseline="0" dirty="0" err="1" smtClean="0"/>
              <a:t>closing</a:t>
            </a:r>
            <a:r>
              <a:rPr lang="fr-CA" baseline="0" dirty="0" smtClean="0"/>
              <a:t> the program</a:t>
            </a:r>
          </a:p>
          <a:p>
            <a:endParaRPr lang="en-US" dirty="0" smtClean="0"/>
          </a:p>
          <a:p>
            <a:pPr marL="0" indent="0">
              <a:buFont typeface="Arial" panose="020B0604020202020204" pitchFamily="34" charset="0"/>
              <a:buNone/>
            </a:pPr>
            <a:r>
              <a:rPr lang="fr-CA" b="1" baseline="0" dirty="0" smtClean="0"/>
              <a:t>Option 1 (</a:t>
            </a:r>
            <a:r>
              <a:rPr lang="fr-CA" b="1" baseline="0" dirty="0" err="1" smtClean="0"/>
              <a:t>preferred</a:t>
            </a:r>
            <a:r>
              <a:rPr lang="fr-CA" b="1" baseline="0" dirty="0" smtClean="0"/>
              <a:t>)</a:t>
            </a:r>
            <a:r>
              <a:rPr lang="fr-CA" baseline="0" dirty="0" smtClean="0"/>
              <a:t>: if the Elder </a:t>
            </a:r>
            <a:r>
              <a:rPr lang="fr-CA" baseline="0" dirty="0" err="1" smtClean="0"/>
              <a:t>is</a:t>
            </a:r>
            <a:r>
              <a:rPr lang="fr-CA" baseline="0" dirty="0" smtClean="0"/>
              <a:t> OK in sharing </a:t>
            </a:r>
            <a:r>
              <a:rPr lang="fr-CA" baseline="0" dirty="0" err="1" smtClean="0"/>
              <a:t>his</a:t>
            </a:r>
            <a:r>
              <a:rPr lang="fr-CA" baseline="0" dirty="0" smtClean="0"/>
              <a:t> </a:t>
            </a:r>
            <a:r>
              <a:rPr lang="fr-CA" baseline="0" dirty="0" err="1" smtClean="0"/>
              <a:t>closing</a:t>
            </a:r>
            <a:r>
              <a:rPr lang="fr-CA" baseline="0" dirty="0" smtClean="0"/>
              <a:t> </a:t>
            </a:r>
            <a:r>
              <a:rPr lang="fr-CA" baseline="0" dirty="0" err="1" smtClean="0"/>
              <a:t>prayers</a:t>
            </a:r>
            <a:r>
              <a:rPr lang="fr-CA" baseline="0" dirty="0" smtClean="0"/>
              <a:t> first, and </a:t>
            </a:r>
            <a:r>
              <a:rPr lang="fr-CA" baseline="0" dirty="0" err="1" smtClean="0"/>
              <a:t>then</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This </a:t>
            </a:r>
            <a:r>
              <a:rPr lang="fr-CA" baseline="0" dirty="0" err="1" smtClean="0"/>
              <a:t>allows</a:t>
            </a:r>
            <a:r>
              <a:rPr lang="fr-CA" baseline="0" dirty="0" smtClean="0"/>
              <a:t> us to chat </a:t>
            </a:r>
            <a:r>
              <a:rPr lang="fr-CA" baseline="0" dirty="0" err="1" smtClean="0"/>
              <a:t>with</a:t>
            </a:r>
            <a:r>
              <a:rPr lang="fr-CA" baseline="0" dirty="0" smtClean="0"/>
              <a:t> the Elder </a:t>
            </a:r>
            <a:r>
              <a:rPr lang="fr-CA" baseline="0" dirty="0" err="1" smtClean="0"/>
              <a:t>while</a:t>
            </a:r>
            <a:r>
              <a:rPr lang="fr-CA" baseline="0" dirty="0" smtClean="0"/>
              <a:t> people are </a:t>
            </a:r>
            <a:r>
              <a:rPr lang="fr-CA" baseline="0" dirty="0" err="1" smtClean="0"/>
              <a:t>debriefing</a:t>
            </a:r>
            <a:r>
              <a:rPr lang="fr-CA" baseline="0" dirty="0" smtClean="0"/>
              <a:t> (</a:t>
            </a:r>
            <a:r>
              <a:rPr lang="fr-CA" baseline="0" dirty="0" err="1" smtClean="0"/>
              <a:t>need</a:t>
            </a:r>
            <a:r>
              <a:rPr lang="fr-CA" baseline="0" dirty="0" smtClean="0"/>
              <a:t> to set up a room for the Elder and us)</a:t>
            </a:r>
          </a:p>
          <a:p>
            <a:pPr marL="171450" indent="-171450">
              <a:buFont typeface="Arial" panose="020B0604020202020204" pitchFamily="34" charset="0"/>
              <a:buChar char="•"/>
            </a:pPr>
            <a:r>
              <a:rPr lang="fr-CA" baseline="0" dirty="0" err="1" smtClean="0"/>
              <a:t>Before</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small</a:t>
            </a:r>
            <a:r>
              <a:rPr lang="fr-CA" baseline="0" dirty="0" smtClean="0"/>
              <a:t> groups, Elder Saulis </a:t>
            </a:r>
            <a:r>
              <a:rPr lang="fr-CA" baseline="0" dirty="0" err="1" smtClean="0"/>
              <a:t>will</a:t>
            </a:r>
            <a:r>
              <a:rPr lang="fr-CA" baseline="0" dirty="0" smtClean="0"/>
              <a:t> close the program </a:t>
            </a:r>
            <a:r>
              <a:rPr lang="fr-CA" baseline="0" dirty="0" err="1" smtClean="0"/>
              <a:t>with</a:t>
            </a:r>
            <a:r>
              <a:rPr lang="fr-CA" baseline="0" dirty="0" smtClean="0"/>
              <a:t> </a:t>
            </a:r>
            <a:r>
              <a:rPr lang="fr-CA" baseline="0" dirty="0" err="1" smtClean="0"/>
              <a:t>his</a:t>
            </a:r>
            <a:r>
              <a:rPr lang="fr-CA" baseline="0" dirty="0" smtClean="0"/>
              <a:t> </a:t>
            </a:r>
            <a:r>
              <a:rPr lang="fr-CA" baseline="0" dirty="0" err="1" smtClean="0"/>
              <a:t>prayers</a:t>
            </a:r>
            <a:endParaRPr lang="fr-CA" baseline="0" dirty="0" smtClean="0"/>
          </a:p>
          <a:p>
            <a:pPr marL="171450" indent="-171450">
              <a:buFont typeface="Arial" panose="020B0604020202020204" pitchFamily="34" charset="0"/>
              <a:buChar char="•"/>
            </a:pPr>
            <a:r>
              <a:rPr lang="en-US" dirty="0" smtClean="0"/>
              <a:t>And if you would like to, after you debrief in small groups, come back and share and insight you got or what you liked the most of this program, or anything you’d</a:t>
            </a:r>
            <a:r>
              <a:rPr lang="en-US" baseline="0" dirty="0" smtClean="0"/>
              <a:t> like to share</a:t>
            </a:r>
            <a:endParaRPr lang="fr-CA" baseline="0" dirty="0" smtClean="0"/>
          </a:p>
          <a:p>
            <a:endParaRPr lang="en-US" dirty="0" smtClean="0"/>
          </a:p>
          <a:p>
            <a:r>
              <a:rPr lang="fr-CA" b="1" dirty="0" smtClean="0"/>
              <a:t>Option 2</a:t>
            </a:r>
            <a:r>
              <a:rPr lang="fr-CA" dirty="0" smtClean="0"/>
              <a:t>: if the Elder </a:t>
            </a:r>
            <a:r>
              <a:rPr lang="fr-CA" dirty="0" err="1" smtClean="0"/>
              <a:t>prefers</a:t>
            </a:r>
            <a:r>
              <a:rPr lang="fr-CA" dirty="0" smtClean="0"/>
              <a:t> </a:t>
            </a:r>
            <a:r>
              <a:rPr lang="fr-CA" dirty="0" err="1" smtClean="0"/>
              <a:t>we</a:t>
            </a:r>
            <a:r>
              <a:rPr lang="fr-CA" dirty="0" smtClean="0"/>
              <a:t> close </a:t>
            </a:r>
            <a:r>
              <a:rPr lang="fr-CA" dirty="0" err="1" smtClean="0"/>
              <a:t>with</a:t>
            </a:r>
            <a:r>
              <a:rPr lang="fr-CA" dirty="0" smtClean="0"/>
              <a:t> </a:t>
            </a:r>
            <a:r>
              <a:rPr lang="fr-CA" dirty="0" err="1" smtClean="0"/>
              <a:t>his</a:t>
            </a:r>
            <a:r>
              <a:rPr lang="fr-CA" dirty="0" smtClean="0"/>
              <a:t> </a:t>
            </a:r>
            <a:r>
              <a:rPr lang="fr-CA" dirty="0" err="1" smtClean="0"/>
              <a:t>prayers</a:t>
            </a:r>
            <a:endParaRPr lang="fr-CA" dirty="0" smtClean="0"/>
          </a:p>
          <a:p>
            <a:pPr marL="171450" indent="-171450">
              <a:buFont typeface="Arial" panose="020B0604020202020204" pitchFamily="34" charset="0"/>
              <a:buChar char="•"/>
            </a:pPr>
            <a:r>
              <a:rPr lang="fr-CA" dirty="0" smtClean="0"/>
              <a:t>And</a:t>
            </a:r>
            <a:r>
              <a:rPr lang="fr-CA" baseline="0" dirty="0" smtClean="0"/>
              <a:t> </a:t>
            </a:r>
            <a:r>
              <a:rPr lang="fr-CA" baseline="0" dirty="0" err="1" smtClean="0"/>
              <a:t>before</a:t>
            </a:r>
            <a:r>
              <a:rPr lang="fr-CA" baseline="0" dirty="0" smtClean="0"/>
              <a:t> </a:t>
            </a:r>
            <a:r>
              <a:rPr lang="fr-CA" baseline="0" dirty="0" err="1" smtClean="0"/>
              <a:t>closing</a:t>
            </a:r>
            <a:r>
              <a:rPr lang="fr-CA" baseline="0" dirty="0" smtClean="0"/>
              <a:t> </a:t>
            </a:r>
            <a:r>
              <a:rPr lang="fr-CA" baseline="0" dirty="0" err="1" smtClean="0"/>
              <a:t>with</a:t>
            </a:r>
            <a:r>
              <a:rPr lang="fr-CA" baseline="0" dirty="0" smtClean="0"/>
              <a:t> the </a:t>
            </a:r>
            <a:r>
              <a:rPr lang="fr-CA" baseline="0" dirty="0" err="1" smtClean="0"/>
              <a:t>Elder’s</a:t>
            </a:r>
            <a:r>
              <a:rPr lang="fr-CA" baseline="0" dirty="0" smtClean="0"/>
              <a:t> </a:t>
            </a:r>
            <a:r>
              <a:rPr lang="fr-CA" baseline="0" dirty="0" err="1" smtClean="0"/>
              <a:t>prayer</a:t>
            </a:r>
            <a:r>
              <a:rPr lang="fr-CA" baseline="0" dirty="0" smtClean="0"/>
              <a:t>, I invite </a:t>
            </a:r>
            <a:r>
              <a:rPr lang="fr-CA" baseline="0" dirty="0" err="1" smtClean="0"/>
              <a:t>you</a:t>
            </a:r>
            <a:r>
              <a:rPr lang="fr-CA" baseline="0" dirty="0" smtClean="0"/>
              <a:t> to </a:t>
            </a:r>
            <a:r>
              <a:rPr lang="fr-CA" baseline="0" dirty="0" err="1" smtClean="0"/>
              <a:t>spend</a:t>
            </a:r>
            <a:r>
              <a:rPr lang="fr-CA" baseline="0" dirty="0" smtClean="0"/>
              <a:t> </a:t>
            </a:r>
            <a:r>
              <a:rPr lang="fr-CA" baseline="0" dirty="0" err="1" smtClean="0"/>
              <a:t>some</a:t>
            </a:r>
            <a:r>
              <a:rPr lang="fr-CA" baseline="0" dirty="0" smtClean="0"/>
              <a:t> time </a:t>
            </a:r>
            <a:r>
              <a:rPr lang="fr-CA" dirty="0" smtClean="0"/>
              <a:t>in </a:t>
            </a:r>
            <a:r>
              <a:rPr lang="fr-CA" dirty="0" err="1" smtClean="0"/>
              <a:t>small</a:t>
            </a:r>
            <a:r>
              <a:rPr lang="fr-CA" dirty="0" smtClean="0"/>
              <a:t> groups to </a:t>
            </a:r>
            <a:r>
              <a:rPr lang="fr-CA" dirty="0" err="1" smtClean="0"/>
              <a:t>say</a:t>
            </a:r>
            <a:r>
              <a:rPr lang="fr-CA" dirty="0" smtClean="0"/>
              <a:t> good bye to </a:t>
            </a:r>
            <a:r>
              <a:rPr lang="fr-CA" dirty="0" err="1" smtClean="0"/>
              <a:t>your</a:t>
            </a:r>
            <a:r>
              <a:rPr lang="fr-CA" dirty="0" smtClean="0"/>
              <a:t> </a:t>
            </a:r>
            <a:r>
              <a:rPr lang="fr-CA" dirty="0" err="1" smtClean="0"/>
              <a:t>colleagues</a:t>
            </a:r>
            <a:r>
              <a:rPr lang="fr-CA" dirty="0" smtClean="0"/>
              <a:t>… </a:t>
            </a:r>
            <a:r>
              <a:rPr lang="fr-CA" dirty="0" err="1" smtClean="0"/>
              <a:t>although</a:t>
            </a:r>
            <a:r>
              <a:rPr lang="fr-CA" dirty="0" smtClean="0"/>
              <a:t> </a:t>
            </a:r>
            <a:r>
              <a:rPr lang="fr-CA" dirty="0" err="1" smtClean="0"/>
              <a:t>you</a:t>
            </a:r>
            <a:r>
              <a:rPr lang="fr-CA" dirty="0" smtClean="0"/>
              <a:t> </a:t>
            </a:r>
            <a:r>
              <a:rPr lang="fr-CA" dirty="0" err="1" smtClean="0"/>
              <a:t>may</a:t>
            </a:r>
            <a:r>
              <a:rPr lang="fr-CA" dirty="0" smtClean="0"/>
              <a:t> end up meeting new people in the last </a:t>
            </a:r>
            <a:r>
              <a:rPr lang="fr-CA" dirty="0" err="1" smtClean="0"/>
              <a:t>day</a:t>
            </a:r>
            <a:r>
              <a:rPr lang="fr-CA" dirty="0" smtClean="0"/>
              <a:t>, </a:t>
            </a:r>
            <a:r>
              <a:rPr lang="fr-CA" dirty="0" err="1" smtClean="0"/>
              <a:t>remember</a:t>
            </a:r>
            <a:r>
              <a:rPr lang="fr-CA" dirty="0" smtClean="0"/>
              <a:t> </a:t>
            </a:r>
            <a:r>
              <a:rPr lang="fr-CA" dirty="0" err="1" smtClean="0"/>
              <a:t>we</a:t>
            </a:r>
            <a:r>
              <a:rPr lang="fr-CA" dirty="0" smtClean="0"/>
              <a:t> all </a:t>
            </a:r>
            <a:r>
              <a:rPr lang="fr-CA" dirty="0" err="1" smtClean="0"/>
              <a:t>partcipated</a:t>
            </a:r>
            <a:r>
              <a:rPr lang="fr-CA" baseline="0" dirty="0" smtClean="0"/>
              <a:t> in </a:t>
            </a:r>
            <a:r>
              <a:rPr lang="fr-CA" baseline="0" dirty="0" err="1" smtClean="0"/>
              <a:t>this</a:t>
            </a:r>
            <a:r>
              <a:rPr lang="fr-CA" baseline="0" dirty="0" smtClean="0"/>
              <a:t> program </a:t>
            </a:r>
            <a:r>
              <a:rPr lang="fr-CA" baseline="0" dirty="0" err="1" smtClean="0"/>
              <a:t>during</a:t>
            </a:r>
            <a:r>
              <a:rPr lang="fr-CA" baseline="0" dirty="0" smtClean="0"/>
              <a:t> the last 8 </a:t>
            </a:r>
            <a:r>
              <a:rPr lang="fr-CA" baseline="0" dirty="0" err="1" smtClean="0"/>
              <a:t>weeks</a:t>
            </a:r>
            <a:r>
              <a:rPr lang="fr-CA" baseline="0" dirty="0" smtClean="0"/>
              <a:t>.</a:t>
            </a:r>
          </a:p>
          <a:p>
            <a:pPr marL="171450" indent="-171450">
              <a:buFont typeface="Arial" panose="020B0604020202020204" pitchFamily="34" charset="0"/>
              <a:buChar char="•"/>
            </a:pPr>
            <a:r>
              <a:rPr lang="fr-CA" baseline="0" dirty="0" err="1" smtClean="0"/>
              <a:t>You’ll</a:t>
            </a:r>
            <a:r>
              <a:rPr lang="fr-CA" baseline="0" dirty="0" smtClean="0"/>
              <a:t> have </a:t>
            </a:r>
            <a:r>
              <a:rPr lang="fr-CA" baseline="0" dirty="0" err="1" smtClean="0"/>
              <a:t>until</a:t>
            </a:r>
            <a:r>
              <a:rPr lang="fr-CA" baseline="0" dirty="0" smtClean="0"/>
              <a:t> 2:00pm EST for the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smtClean="0"/>
              <a:t>This </a:t>
            </a:r>
            <a:r>
              <a:rPr lang="fr-CA" baseline="0" dirty="0" err="1" smtClean="0"/>
              <a:t>will</a:t>
            </a:r>
            <a:r>
              <a:rPr lang="fr-CA" baseline="0" dirty="0" smtClean="0"/>
              <a:t> </a:t>
            </a:r>
            <a:r>
              <a:rPr lang="fr-CA" baseline="0" dirty="0" err="1" smtClean="0"/>
              <a:t>give</a:t>
            </a:r>
            <a:r>
              <a:rPr lang="fr-CA" baseline="0" dirty="0" smtClean="0"/>
              <a:t> </a:t>
            </a:r>
            <a:r>
              <a:rPr lang="fr-CA" baseline="0" dirty="0" err="1" smtClean="0"/>
              <a:t>opportunity</a:t>
            </a:r>
            <a:r>
              <a:rPr lang="fr-CA" baseline="0" dirty="0" smtClean="0"/>
              <a:t> to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in </a:t>
            </a:r>
            <a:r>
              <a:rPr lang="fr-CA" baseline="0" dirty="0" err="1" smtClean="0"/>
              <a:t>plenary</a:t>
            </a:r>
            <a:r>
              <a:rPr lang="fr-CA" baseline="0" dirty="0" smtClean="0"/>
              <a:t> </a:t>
            </a:r>
            <a:r>
              <a:rPr lang="fr-CA" baseline="0" dirty="0" err="1" smtClean="0"/>
              <a:t>something</a:t>
            </a:r>
            <a:endParaRPr lang="fr-CA" baseline="0" dirty="0" smtClean="0"/>
          </a:p>
          <a:p>
            <a:pPr marL="171450" indent="-171450">
              <a:buFont typeface="Arial" panose="020B0604020202020204" pitchFamily="34" charset="0"/>
              <a:buChar char="•"/>
            </a:pPr>
            <a:endParaRPr lang="fr-CA" baseline="0" dirty="0" smtClean="0"/>
          </a:p>
          <a:p>
            <a:endParaRPr lang="fr-CA" dirty="0" smtClean="0"/>
          </a:p>
          <a:p>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a:t>
            </a:r>
          </a:p>
          <a:p>
            <a:endParaRPr lang="en-US" baseline="0" dirty="0" smtClean="0"/>
          </a:p>
          <a:p>
            <a:r>
              <a:rPr lang="en-US" baseline="0" dirty="0" smtClean="0"/>
              <a:t>Welcome to the last session of our program / </a:t>
            </a:r>
            <a:r>
              <a:rPr lang="fr-FR" baseline="0" dirty="0" smtClean="0"/>
              <a:t>Bienvenue à tous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(observing Elder Saulis closing prayers)</a:t>
            </a:r>
            <a:endParaRPr lang="en-US" dirty="0" smtClean="0"/>
          </a:p>
          <a:p>
            <a:endParaRPr lang="en-US" dirty="0" smtClean="0"/>
          </a:p>
          <a:p>
            <a:r>
              <a:rPr lang="en-US" dirty="0" smtClean="0"/>
              <a:t>Both: we</a:t>
            </a:r>
            <a:r>
              <a:rPr lang="en-US" baseline="0" dirty="0" smtClean="0"/>
              <a:t> may need to say something about our experience?</a:t>
            </a:r>
            <a:endParaRPr lang="en-US" dirty="0" smtClean="0"/>
          </a:p>
          <a:p>
            <a:endParaRPr lang="en-US" dirty="0" smtClean="0"/>
          </a:p>
          <a:p>
            <a:r>
              <a:rPr lang="en-US" dirty="0" smtClean="0"/>
              <a:t>Thanks </a:t>
            </a:r>
            <a:r>
              <a:rPr lang="en-US" dirty="0" smtClean="0"/>
              <a:t>everyone for participated</a:t>
            </a:r>
            <a:r>
              <a:rPr lang="en-US" baseline="0" dirty="0" smtClean="0"/>
              <a:t> in this program… I wish you happiness </a:t>
            </a:r>
            <a:r>
              <a:rPr lang="en-US" baseline="0" dirty="0" smtClean="0">
                <a:sym typeface="Wingdings" panose="05000000000000000000" pitchFamily="2" charset="2"/>
              </a:rPr>
              <a:t></a:t>
            </a: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en-CA" dirty="0" smtClean="0"/>
          </a:p>
          <a:p>
            <a:r>
              <a:rPr lang="en-CA" dirty="0" smtClean="0"/>
              <a:t>For today’s centering exercise,</a:t>
            </a:r>
            <a:r>
              <a:rPr lang="en-CA" baseline="0" dirty="0" smtClean="0"/>
              <a:t> we’ll use a slight variation…. Similar to previous ones, t</a:t>
            </a:r>
            <a:r>
              <a:rPr lang="en-CA" dirty="0" smtClean="0"/>
              <a:t>he trick is to shift from “doing” to “being”</a:t>
            </a:r>
          </a:p>
          <a:p>
            <a:r>
              <a:rPr lang="en-CA" dirty="0" smtClean="0"/>
              <a:t>Let’s start by doing the following...</a:t>
            </a:r>
          </a:p>
          <a:p>
            <a:pPr lvl="1"/>
            <a:r>
              <a:rPr lang="en-CA" dirty="0" smtClean="0"/>
              <a:t>Sit in a comfortable attentive position</a:t>
            </a:r>
          </a:p>
          <a:p>
            <a:pPr lvl="1"/>
            <a:r>
              <a:rPr lang="en-CA" dirty="0" smtClean="0"/>
              <a:t>It helps if you close or semi-close your eyes</a:t>
            </a:r>
          </a:p>
          <a:p>
            <a:pPr lvl="1"/>
            <a:r>
              <a:rPr lang="fr-CA" dirty="0" smtClean="0"/>
              <a:t>Focus</a:t>
            </a:r>
            <a:r>
              <a:rPr lang="fr-CA" baseline="0" dirty="0" smtClean="0"/>
              <a:t> on </a:t>
            </a:r>
            <a:r>
              <a:rPr lang="fr-CA" baseline="0" dirty="0" err="1" smtClean="0"/>
              <a:t>your</a:t>
            </a:r>
            <a:r>
              <a:rPr lang="fr-CA" baseline="0" dirty="0" smtClean="0"/>
              <a:t> </a:t>
            </a:r>
            <a:r>
              <a:rPr lang="fr-CA" baseline="0" dirty="0" err="1" smtClean="0"/>
              <a:t>breathing</a:t>
            </a:r>
            <a:r>
              <a:rPr lang="fr-CA" baseline="0" dirty="0" smtClean="0"/>
              <a:t>… </a:t>
            </a:r>
          </a:p>
          <a:p>
            <a:pPr lvl="1"/>
            <a:r>
              <a:rPr lang="fr-CA" baseline="0" dirty="0" smtClean="0"/>
              <a:t>If at </a:t>
            </a:r>
            <a:r>
              <a:rPr lang="fr-CA" baseline="0" dirty="0" err="1" smtClean="0"/>
              <a:t>any</a:t>
            </a:r>
            <a:r>
              <a:rPr lang="fr-CA" baseline="0" dirty="0" smtClean="0"/>
              <a:t> time </a:t>
            </a:r>
            <a:r>
              <a:rPr lang="fr-CA" baseline="0" dirty="0" err="1" smtClean="0"/>
              <a:t>your</a:t>
            </a:r>
            <a:r>
              <a:rPr lang="fr-CA" baseline="0" dirty="0" smtClean="0"/>
              <a:t> </a:t>
            </a:r>
            <a:r>
              <a:rPr lang="fr-CA" baseline="0" dirty="0" err="1" smtClean="0"/>
              <a:t>mind</a:t>
            </a:r>
            <a:r>
              <a:rPr lang="fr-CA" baseline="0" dirty="0" smtClean="0"/>
              <a:t> </a:t>
            </a:r>
            <a:r>
              <a:rPr lang="fr-CA" baseline="0" dirty="0" err="1" smtClean="0"/>
              <a:t>wanders</a:t>
            </a:r>
            <a:r>
              <a:rPr lang="fr-CA" baseline="0" dirty="0" smtClean="0"/>
              <a:t> </a:t>
            </a:r>
            <a:r>
              <a:rPr lang="fr-CA" baseline="0" dirty="0" err="1" smtClean="0"/>
              <a:t>away</a:t>
            </a:r>
            <a:r>
              <a:rPr lang="fr-CA" baseline="0" dirty="0" smtClean="0"/>
              <a:t>, </a:t>
            </a:r>
            <a:r>
              <a:rPr lang="fr-CA" baseline="0" dirty="0" err="1" smtClean="0"/>
              <a:t>being</a:t>
            </a:r>
            <a:r>
              <a:rPr lang="fr-CA" baseline="0" dirty="0" smtClean="0"/>
              <a:t> </a:t>
            </a:r>
            <a:r>
              <a:rPr lang="fr-CA" baseline="0" dirty="0" err="1" smtClean="0"/>
              <a:t>gently</a:t>
            </a:r>
            <a:r>
              <a:rPr lang="fr-CA" baseline="0" dirty="0" smtClean="0"/>
              <a:t> </a:t>
            </a:r>
            <a:r>
              <a:rPr lang="fr-CA" baseline="0" dirty="0" err="1" smtClean="0"/>
              <a:t>with</a:t>
            </a:r>
            <a:r>
              <a:rPr lang="fr-CA" baseline="0" dirty="0" smtClean="0"/>
              <a:t> </a:t>
            </a:r>
            <a:r>
              <a:rPr lang="fr-CA" baseline="0" dirty="0" err="1" smtClean="0"/>
              <a:t>yourself</a:t>
            </a:r>
            <a:r>
              <a:rPr lang="fr-CA" baseline="0" dirty="0" smtClean="0"/>
              <a:t>, </a:t>
            </a:r>
            <a:r>
              <a:rPr lang="fr-CA" baseline="0" dirty="0" err="1" smtClean="0"/>
              <a:t>acknowledge</a:t>
            </a:r>
            <a:r>
              <a:rPr lang="fr-CA" baseline="0" dirty="0" smtClean="0"/>
              <a:t> </a:t>
            </a:r>
            <a:r>
              <a:rPr lang="fr-CA" baseline="0" dirty="0" err="1" smtClean="0"/>
              <a:t>that</a:t>
            </a:r>
            <a:r>
              <a:rPr lang="fr-CA" baseline="0" dirty="0" smtClean="0"/>
              <a:t> </a:t>
            </a:r>
            <a:r>
              <a:rPr lang="fr-CA" baseline="0" dirty="0" err="1" smtClean="0"/>
              <a:t>though</a:t>
            </a:r>
            <a:r>
              <a:rPr lang="fr-CA" baseline="0" dirty="0" smtClean="0"/>
              <a:t>, let </a:t>
            </a:r>
            <a:r>
              <a:rPr lang="fr-CA" baseline="0" dirty="0" err="1" smtClean="0"/>
              <a:t>it</a:t>
            </a:r>
            <a:r>
              <a:rPr lang="fr-CA" baseline="0" dirty="0" smtClean="0"/>
              <a:t> </a:t>
            </a:r>
            <a:r>
              <a:rPr lang="fr-CA" baseline="0" dirty="0" err="1" smtClean="0"/>
              <a:t>be</a:t>
            </a:r>
            <a:r>
              <a:rPr lang="fr-CA" baseline="0" dirty="0" smtClean="0"/>
              <a:t>, and </a:t>
            </a:r>
            <a:r>
              <a:rPr lang="fr-CA" baseline="0" dirty="0" err="1" smtClean="0"/>
              <a:t>bring</a:t>
            </a:r>
            <a:r>
              <a:rPr lang="fr-CA" baseline="0" dirty="0" smtClean="0"/>
              <a:t> back </a:t>
            </a:r>
            <a:r>
              <a:rPr lang="fr-CA" baseline="0" dirty="0" err="1" smtClean="0"/>
              <a:t>your</a:t>
            </a:r>
            <a:r>
              <a:rPr lang="fr-CA" baseline="0" dirty="0" smtClean="0"/>
              <a:t> attention to the </a:t>
            </a:r>
            <a:r>
              <a:rPr lang="fr-CA" baseline="0" dirty="0" err="1" smtClean="0"/>
              <a:t>here</a:t>
            </a:r>
            <a:r>
              <a:rPr lang="fr-CA" baseline="0" dirty="0" smtClean="0"/>
              <a:t> and </a:t>
            </a:r>
            <a:r>
              <a:rPr lang="fr-CA" baseline="0" dirty="0" err="1" smtClean="0"/>
              <a:t>now</a:t>
            </a:r>
            <a:endParaRPr lang="fr-CA" baseline="0" dirty="0" smtClean="0"/>
          </a:p>
          <a:p>
            <a:pPr lvl="1"/>
            <a:r>
              <a:rPr lang="fr-CA" baseline="0" dirty="0" smtClean="0"/>
              <a:t>Continue </a:t>
            </a:r>
            <a:r>
              <a:rPr lang="fr-CA" baseline="0" dirty="0" err="1" smtClean="0"/>
              <a:t>focusing</a:t>
            </a:r>
            <a:r>
              <a:rPr lang="fr-CA" baseline="0" dirty="0" smtClean="0"/>
              <a:t> in </a:t>
            </a:r>
            <a:r>
              <a:rPr lang="fr-CA" baseline="0" dirty="0" err="1" smtClean="0"/>
              <a:t>your</a:t>
            </a:r>
            <a:r>
              <a:rPr lang="fr-CA" baseline="0" dirty="0" smtClean="0"/>
              <a:t> </a:t>
            </a:r>
            <a:r>
              <a:rPr lang="fr-CA" baseline="0" dirty="0" err="1" smtClean="0"/>
              <a:t>breathing</a:t>
            </a:r>
            <a:endParaRPr lang="fr-CA" baseline="0" dirty="0" smtClean="0"/>
          </a:p>
          <a:p>
            <a:pPr lvl="1"/>
            <a:r>
              <a:rPr lang="fr-CA" baseline="0" dirty="0" smtClean="0"/>
              <a:t>and </a:t>
            </a:r>
            <a:r>
              <a:rPr lang="fr-CA" baseline="0" dirty="0" err="1" smtClean="0"/>
              <a:t>repeat</a:t>
            </a:r>
            <a:r>
              <a:rPr lang="fr-CA" baseline="0" dirty="0" smtClean="0"/>
              <a:t> in </a:t>
            </a:r>
            <a:r>
              <a:rPr lang="fr-CA" baseline="0" dirty="0" err="1" smtClean="0"/>
              <a:t>your</a:t>
            </a:r>
            <a:r>
              <a:rPr lang="fr-CA" baseline="0" dirty="0" smtClean="0"/>
              <a:t> </a:t>
            </a:r>
            <a:r>
              <a:rPr lang="fr-CA" baseline="0" dirty="0" err="1" smtClean="0"/>
              <a:t>mind</a:t>
            </a:r>
            <a:r>
              <a:rPr lang="fr-CA" baseline="0" dirty="0" smtClean="0"/>
              <a:t> the </a:t>
            </a:r>
            <a:r>
              <a:rPr lang="fr-CA" baseline="0" dirty="0" err="1" smtClean="0"/>
              <a:t>following</a:t>
            </a:r>
            <a:r>
              <a:rPr lang="fr-CA" baseline="0" dirty="0" smtClean="0"/>
              <a:t> sentences </a:t>
            </a:r>
            <a:r>
              <a:rPr lang="fr-CA" baseline="0" dirty="0" err="1" smtClean="0"/>
              <a:t>that</a:t>
            </a:r>
            <a:r>
              <a:rPr lang="fr-CA" baseline="0" dirty="0" smtClean="0"/>
              <a:t> </a:t>
            </a:r>
            <a:r>
              <a:rPr lang="fr-CA" baseline="0" dirty="0" err="1" smtClean="0"/>
              <a:t>feel</a:t>
            </a:r>
            <a:r>
              <a:rPr lang="fr-CA" baseline="0" dirty="0" smtClean="0"/>
              <a:t> right to </a:t>
            </a:r>
            <a:r>
              <a:rPr lang="fr-CA" baseline="0" dirty="0" err="1" smtClean="0"/>
              <a:t>you</a:t>
            </a:r>
            <a:r>
              <a:rPr lang="fr-CA" baseline="0" dirty="0" smtClean="0"/>
              <a:t>, in </a:t>
            </a:r>
            <a:r>
              <a:rPr lang="fr-CA" baseline="0" dirty="0" err="1" smtClean="0"/>
              <a:t>this</a:t>
            </a:r>
            <a:r>
              <a:rPr lang="fr-CA" baseline="0" dirty="0" smtClean="0"/>
              <a:t> moment…</a:t>
            </a:r>
            <a:endParaRPr lang="en-CA" dirty="0" smtClean="0"/>
          </a:p>
          <a:p>
            <a:endParaRPr lang="en-US" dirty="0" smtClean="0"/>
          </a:p>
          <a:p>
            <a:r>
              <a:rPr lang="en-US" dirty="0" smtClean="0"/>
              <a:t>Repeat twice or three times</a:t>
            </a:r>
            <a:r>
              <a:rPr lang="en-US" baseline="0" dirty="0" smtClean="0"/>
              <a:t> </a:t>
            </a:r>
            <a:r>
              <a:rPr lang="en-CA" dirty="0" smtClean="0"/>
              <a:t>the following phrases, aloud, whispering or in your mind, what feels good for you (with enough pause in between each sentence):</a:t>
            </a:r>
          </a:p>
          <a:p>
            <a:pPr lvl="1">
              <a:tabLst>
                <a:tab pos="4572000" algn="l"/>
              </a:tabLst>
            </a:pPr>
            <a:r>
              <a:rPr lang="en-CA" dirty="0" smtClean="0"/>
              <a:t>I am a kind person	</a:t>
            </a:r>
            <a:r>
              <a:rPr lang="en-CA" dirty="0" smtClean="0">
                <a:solidFill>
                  <a:schemeClr val="accent1">
                    <a:lumMod val="75000"/>
                  </a:schemeClr>
                </a:solidFill>
              </a:rPr>
              <a:t>(Je </a:t>
            </a:r>
            <a:r>
              <a:rPr lang="en-CA" dirty="0" err="1" smtClean="0">
                <a:solidFill>
                  <a:schemeClr val="accent1">
                    <a:lumMod val="75000"/>
                  </a:schemeClr>
                </a:solidFill>
              </a:rPr>
              <a:t>suis</a:t>
            </a:r>
            <a:r>
              <a:rPr lang="en-CA" dirty="0" smtClean="0">
                <a:solidFill>
                  <a:schemeClr val="accent1">
                    <a:lumMod val="75000"/>
                  </a:schemeClr>
                </a:solidFill>
              </a:rPr>
              <a:t> </a:t>
            </a:r>
            <a:r>
              <a:rPr lang="en-CA" dirty="0" err="1" smtClean="0">
                <a:solidFill>
                  <a:schemeClr val="accent1">
                    <a:lumMod val="75000"/>
                  </a:schemeClr>
                </a:solidFill>
              </a:rPr>
              <a:t>aimable</a:t>
            </a:r>
            <a:r>
              <a:rPr lang="en-CA" dirty="0" smtClean="0">
                <a:solidFill>
                  <a:schemeClr val="accent1">
                    <a:lumMod val="75000"/>
                  </a:schemeClr>
                </a:solidFill>
              </a:rPr>
              <a:t>)</a:t>
            </a:r>
          </a:p>
          <a:p>
            <a:pPr lvl="1">
              <a:tabLst>
                <a:tab pos="4572000" algn="l"/>
              </a:tabLst>
            </a:pPr>
            <a:r>
              <a:rPr lang="en-CA" dirty="0" smtClean="0"/>
              <a:t>I love myself	</a:t>
            </a:r>
            <a:r>
              <a:rPr lang="en-CA" dirty="0" smtClean="0">
                <a:solidFill>
                  <a:schemeClr val="accent1">
                    <a:lumMod val="75000"/>
                  </a:schemeClr>
                </a:solidFill>
              </a:rPr>
              <a:t>(Je </a:t>
            </a:r>
            <a:r>
              <a:rPr lang="en-CA" dirty="0" err="1" smtClean="0">
                <a:solidFill>
                  <a:schemeClr val="accent1">
                    <a:lumMod val="75000"/>
                  </a:schemeClr>
                </a:solidFill>
              </a:rPr>
              <a:t>m’aime</a:t>
            </a:r>
            <a:r>
              <a:rPr lang="en-CA" dirty="0" smtClean="0">
                <a:solidFill>
                  <a:schemeClr val="accent1">
                    <a:lumMod val="75000"/>
                  </a:schemeClr>
                </a:solidFill>
              </a:rPr>
              <a:t>)</a:t>
            </a:r>
          </a:p>
          <a:p>
            <a:pPr lvl="1">
              <a:tabLst>
                <a:tab pos="4572000" algn="l"/>
              </a:tabLst>
            </a:pPr>
            <a:r>
              <a:rPr lang="en-CA" dirty="0" smtClean="0"/>
              <a:t>I do my best	</a:t>
            </a:r>
            <a:r>
              <a:rPr lang="en-CA" dirty="0" smtClean="0">
                <a:solidFill>
                  <a:schemeClr val="accent1">
                    <a:lumMod val="75000"/>
                  </a:schemeClr>
                </a:solidFill>
              </a:rPr>
              <a:t>(Je </a:t>
            </a:r>
            <a:r>
              <a:rPr lang="en-CA" dirty="0" err="1" smtClean="0">
                <a:solidFill>
                  <a:schemeClr val="accent1">
                    <a:lumMod val="75000"/>
                  </a:schemeClr>
                </a:solidFill>
              </a:rPr>
              <a:t>fais</a:t>
            </a:r>
            <a:r>
              <a:rPr lang="en-CA" dirty="0" smtClean="0">
                <a:solidFill>
                  <a:schemeClr val="accent1">
                    <a:lumMod val="75000"/>
                  </a:schemeClr>
                </a:solidFill>
              </a:rPr>
              <a:t> de mon </a:t>
            </a:r>
            <a:r>
              <a:rPr lang="en-CA" dirty="0" err="1" smtClean="0">
                <a:solidFill>
                  <a:schemeClr val="accent1">
                    <a:lumMod val="75000"/>
                  </a:schemeClr>
                </a:solidFill>
              </a:rPr>
              <a:t>mieux</a:t>
            </a:r>
            <a:r>
              <a:rPr lang="en-CA" dirty="0" smtClean="0">
                <a:solidFill>
                  <a:schemeClr val="accent1">
                    <a:lumMod val="75000"/>
                  </a:schemeClr>
                </a:solidFill>
              </a:rPr>
              <a:t>)</a:t>
            </a:r>
          </a:p>
          <a:p>
            <a:pPr lvl="1">
              <a:tabLst>
                <a:tab pos="4572000" algn="l"/>
              </a:tabLst>
            </a:pPr>
            <a:r>
              <a:rPr lang="en-CA" dirty="0" smtClean="0"/>
              <a:t>I am enough	</a:t>
            </a:r>
            <a:r>
              <a:rPr lang="fr-FR" dirty="0" smtClean="0">
                <a:solidFill>
                  <a:schemeClr val="accent1">
                    <a:lumMod val="75000"/>
                  </a:schemeClr>
                </a:solidFill>
              </a:rPr>
              <a:t>(je suis assez moi-même)</a:t>
            </a:r>
            <a:endParaRPr lang="en-CA"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fr-CA" dirty="0" smtClean="0"/>
          </a:p>
          <a:p>
            <a:r>
              <a:rPr lang="fr-CA" dirty="0" err="1" smtClean="0"/>
              <a:t>Plenary</a:t>
            </a:r>
            <a:r>
              <a:rPr lang="fr-CA" dirty="0" smtClean="0"/>
              <a:t>:</a:t>
            </a:r>
            <a:r>
              <a:rPr lang="fr-CA" baseline="0" dirty="0" smtClean="0"/>
              <a:t> </a:t>
            </a:r>
            <a:r>
              <a:rPr lang="en-US" dirty="0" smtClean="0"/>
              <a:t>Open mic to have your comments, challenges, surprises… particularly would</a:t>
            </a:r>
            <a:r>
              <a:rPr lang="en-US" baseline="0" dirty="0" smtClean="0"/>
              <a:t> like to hear from someone who hasn’t spoke</a:t>
            </a:r>
            <a:endParaRPr lang="en-US" dirty="0" smtClean="0"/>
          </a:p>
          <a:p>
            <a:pPr marL="171450" indent="-171450">
              <a:buFont typeface="Arial" panose="020B0604020202020204" pitchFamily="34" charset="0"/>
              <a:buChar char="•"/>
            </a:pPr>
            <a:r>
              <a:rPr lang="en-US" dirty="0" smtClean="0"/>
              <a:t>Mindful Walk</a:t>
            </a:r>
          </a:p>
          <a:p>
            <a:pPr marL="171450" indent="-171450">
              <a:buFont typeface="Arial" panose="020B0604020202020204" pitchFamily="34" charset="0"/>
              <a:buChar char="•"/>
            </a:pPr>
            <a:r>
              <a:rPr lang="en-US" dirty="0" smtClean="0"/>
              <a:t>Leadership Journal</a:t>
            </a:r>
          </a:p>
          <a:p>
            <a:pPr marL="171450" indent="-171450">
              <a:buFont typeface="Arial" panose="020B0604020202020204" pitchFamily="34" charset="0"/>
              <a:buChar char="•"/>
            </a:pPr>
            <a:r>
              <a:rPr lang="en-US" dirty="0" smtClean="0"/>
              <a:t>Better Decision Making</a:t>
            </a:r>
          </a:p>
          <a:p>
            <a:pPr marL="171450" indent="-171450">
              <a:buFont typeface="Arial" panose="020B0604020202020204" pitchFamily="34" charset="0"/>
              <a:buChar char="•"/>
            </a:pPr>
            <a:r>
              <a:rPr lang="en-US" dirty="0" smtClean="0"/>
              <a:t>Loving Kindness</a:t>
            </a:r>
          </a:p>
          <a:p>
            <a:endParaRPr lang="en-US" dirty="0" smtClean="0"/>
          </a:p>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be</a:t>
            </a:r>
            <a:r>
              <a:rPr lang="fr-CA" baseline="0" dirty="0" smtClean="0"/>
              <a:t> </a:t>
            </a:r>
            <a:r>
              <a:rPr lang="fr-CA" baseline="0" dirty="0" err="1" smtClean="0"/>
              <a:t>mindful</a:t>
            </a:r>
            <a:r>
              <a:rPr lang="fr-CA" baseline="0" dirty="0" smtClean="0"/>
              <a:t> about the time,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about 10 </a:t>
            </a:r>
            <a:r>
              <a:rPr lang="fr-CA" baseline="0" dirty="0" err="1" smtClean="0"/>
              <a:t>mins</a:t>
            </a:r>
            <a:r>
              <a:rPr lang="fr-CA" baseline="0" dirty="0" smtClean="0"/>
              <a:t>.</a:t>
            </a:r>
          </a:p>
          <a:p>
            <a:endParaRPr lang="fr-CA" baseline="0" dirty="0" smtClean="0"/>
          </a:p>
          <a:p>
            <a:endParaRPr lang="en-CA" dirty="0" smtClean="0"/>
          </a:p>
          <a:p>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Carmen</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Alejandro</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err="1" smtClean="0"/>
              <a:t>InBrief</a:t>
            </a:r>
            <a:r>
              <a:rPr lang="en-US" dirty="0" smtClean="0"/>
              <a:t>: The Science of Resilience</a:t>
            </a:r>
            <a:r>
              <a:rPr lang="en-US" baseline="0" dirty="0" smtClean="0"/>
              <a:t> </a:t>
            </a:r>
            <a:r>
              <a:rPr lang="en-US" sz="1400" dirty="0" smtClean="0">
                <a:hlinkClick r:id="rId3"/>
              </a:rPr>
              <a:t>https://www.youtube.com/watch?v=1r8hj72bfGo</a:t>
            </a:r>
            <a:r>
              <a:rPr lang="en-US" sz="14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Brains: Journey to Resilience - </a:t>
            </a:r>
            <a:r>
              <a:rPr lang="en-CA" sz="1400" dirty="0" smtClean="0">
                <a:hlinkClick r:id="rId4"/>
              </a:rPr>
              <a:t>https://www.youtube.com/watch?v=HJvDrT6N-mw</a:t>
            </a:r>
            <a:r>
              <a:rPr lang="en-CA" sz="1400" dirty="0" smtClean="0"/>
              <a:t> </a:t>
            </a:r>
          </a:p>
          <a:p>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12 Inner Strengths for Lasting Well-Being and Resilience</a:t>
            </a:r>
            <a:r>
              <a:rPr lang="en-US" sz="1200" b="0" i="0" kern="1200" baseline="0" dirty="0" smtClean="0">
                <a:solidFill>
                  <a:schemeClr val="tx1"/>
                </a:solidFill>
                <a:effectLst/>
                <a:latin typeface="+mn-lt"/>
                <a:ea typeface="+mn-ea"/>
                <a:cs typeface="+mn-cs"/>
              </a:rPr>
              <a:t> - </a:t>
            </a:r>
            <a:r>
              <a:rPr lang="en-US" dirty="0" smtClean="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1f </a:t>
            </a:r>
            <a:r>
              <a:rPr lang="en-US" sz="1200" b="0" i="0" kern="1200" dirty="0" smtClean="0">
                <a:solidFill>
                  <a:schemeClr val="tx1"/>
                </a:solidFill>
                <a:effectLst/>
                <a:latin typeface="+mn-lt"/>
                <a:ea typeface="+mn-ea"/>
                <a:cs typeface="+mn-cs"/>
              </a:rPr>
              <a:t>time allows… </a:t>
            </a:r>
            <a:r>
              <a:rPr lang="en-US" sz="1200" b="0" i="1" kern="1200" dirty="0" smtClean="0">
                <a:solidFill>
                  <a:schemeClr val="tx1"/>
                </a:solidFill>
                <a:effectLst/>
                <a:latin typeface="+mn-lt"/>
                <a:ea typeface="+mn-ea"/>
                <a:cs typeface="+mn-cs"/>
              </a:rPr>
              <a:t>8 </a:t>
            </a:r>
            <a:r>
              <a:rPr lang="en-US" sz="1200" b="0" i="1" kern="1200" dirty="0" err="1" smtClean="0">
                <a:solidFill>
                  <a:schemeClr val="tx1"/>
                </a:solidFill>
                <a:effectLst/>
                <a:latin typeface="+mn-lt"/>
                <a:ea typeface="+mn-ea"/>
                <a:cs typeface="+mn-cs"/>
              </a:rPr>
              <a:t>mins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Guided </a:t>
            </a:r>
            <a:r>
              <a:rPr lang="en-US" sz="1200" b="0" i="0" kern="1200" dirty="0" smtClean="0">
                <a:solidFill>
                  <a:schemeClr val="tx1"/>
                </a:solidFill>
                <a:effectLst/>
                <a:latin typeface="+mn-lt"/>
                <a:ea typeface="+mn-ea"/>
                <a:cs typeface="+mn-cs"/>
              </a:rPr>
              <a:t>Mindfulness Meditation Connecting with Values - </a:t>
            </a:r>
            <a:r>
              <a:rPr lang="en-CA" dirty="0" smtClean="0">
                <a:hlinkClick r:id="rId3"/>
              </a:rPr>
              <a:t>https://www.youtube.com/watch?v=V-LsavLI20w</a:t>
            </a:r>
            <a:r>
              <a:rPr lang="en-CA" dirty="0" smtClean="0"/>
              <a:t> </a:t>
            </a:r>
          </a:p>
          <a:p>
            <a:endParaRPr lang="fr-CA" dirty="0" smtClean="0"/>
          </a:p>
          <a:p>
            <a:r>
              <a:rPr lang="fr-CA" dirty="0" smtClean="0"/>
              <a:t>The </a:t>
            </a:r>
            <a:r>
              <a:rPr lang="fr-CA" dirty="0" err="1" smtClean="0"/>
              <a:t>Seven</a:t>
            </a:r>
            <a:r>
              <a:rPr lang="fr-CA" dirty="0" smtClean="0"/>
              <a:t> </a:t>
            </a:r>
            <a:r>
              <a:rPr lang="fr-CA" dirty="0" err="1" smtClean="0"/>
              <a:t>Teachings</a:t>
            </a:r>
            <a:r>
              <a:rPr lang="fr-CA" dirty="0" smtClean="0"/>
              <a:t> - </a:t>
            </a:r>
            <a:r>
              <a:rPr lang="en-CA" sz="1200" dirty="0" smtClean="0">
                <a:hlinkClick r:id="rId4"/>
              </a:rPr>
              <a:t>https://www.southernnetwork.org/site/seven-teachings</a:t>
            </a:r>
            <a:r>
              <a:rPr lang="en-CA" sz="1200" dirty="0" smtClean="0"/>
              <a:t> </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The Five </a:t>
            </a:r>
            <a:r>
              <a:rPr lang="fr-CA" dirty="0" err="1" smtClean="0"/>
              <a:t>Mindfulness</a:t>
            </a:r>
            <a:r>
              <a:rPr lang="fr-CA" dirty="0" smtClean="0"/>
              <a:t> Trainings - </a:t>
            </a:r>
            <a:r>
              <a:rPr lang="en-US" sz="1200" dirty="0" smtClean="0">
                <a:hlinkClick r:id="rId5"/>
              </a:rPr>
              <a:t>https://plumvillage.org/mindfulness/the-5-mindfulness-trainings/</a:t>
            </a:r>
            <a:r>
              <a:rPr lang="en-US" sz="1200" dirty="0" smtClean="0"/>
              <a:t> </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Values and Ethics Code for the Public Sector of Canada - </a:t>
            </a:r>
            <a:r>
              <a:rPr lang="en-CA" dirty="0" smtClean="0">
                <a:hlinkClick r:id="rId6"/>
              </a:rPr>
              <a:t>https://www.tbs-sct.canada.ca/pol/doc-eng.aspx?id=25049</a:t>
            </a:r>
            <a:r>
              <a:rPr lang="en-CA" dirty="0" smtClean="0"/>
              <a:t> </a:t>
            </a:r>
            <a:endParaRPr lang="en-US" sz="1200" b="0" i="0" kern="1200" dirty="0" smtClean="0">
              <a:solidFill>
                <a:schemeClr val="tx1"/>
              </a:solidFill>
              <a:effectLst/>
              <a:latin typeface="+mn-lt"/>
              <a:ea typeface="+mn-ea"/>
              <a:cs typeface="+mn-cs"/>
            </a:endParaRP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When</a:t>
            </a:r>
            <a:r>
              <a:rPr lang="fr-CA" dirty="0" smtClean="0"/>
              <a:t> in </a:t>
            </a:r>
            <a:r>
              <a:rPr lang="fr-CA" dirty="0" err="1" smtClean="0"/>
              <a:t>doubt</a:t>
            </a:r>
            <a:r>
              <a:rPr lang="fr-CA" dirty="0" smtClean="0"/>
              <a:t>,</a:t>
            </a:r>
            <a:r>
              <a:rPr lang="fr-CA" baseline="0" dirty="0" smtClean="0"/>
              <a:t> </a:t>
            </a:r>
            <a:r>
              <a:rPr lang="fr-CA" dirty="0" smtClean="0"/>
              <a:t>I </a:t>
            </a:r>
            <a:r>
              <a:rPr lang="fr-CA" dirty="0" err="1" smtClean="0"/>
              <a:t>usually</a:t>
            </a:r>
            <a:r>
              <a:rPr lang="fr-CA" dirty="0" smtClean="0"/>
              <a:t> </a:t>
            </a:r>
            <a:r>
              <a:rPr lang="fr-CA" dirty="0" err="1" smtClean="0"/>
              <a:t>ask</a:t>
            </a:r>
            <a:r>
              <a:rPr lang="fr-CA" dirty="0" smtClean="0"/>
              <a:t> </a:t>
            </a:r>
            <a:r>
              <a:rPr lang="fr-CA" dirty="0" err="1" smtClean="0"/>
              <a:t>myself</a:t>
            </a:r>
            <a:r>
              <a:rPr lang="fr-CA" dirty="0" smtClean="0"/>
              <a:t> « </a:t>
            </a:r>
            <a:r>
              <a:rPr lang="en-CA" dirty="0" smtClean="0"/>
              <a:t>What would someone who loved themselves do?</a:t>
            </a:r>
            <a:r>
              <a:rPr lang="fr-CA" dirty="0" smtClean="0"/>
              <a:t> »</a:t>
            </a:r>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hlinkClick r:id="rId3"/>
              </a:rPr>
              <a:t>https</a:t>
            </a:r>
            <a:r>
              <a:rPr lang="en-US" sz="1200" dirty="0" smtClean="0">
                <a:hlinkClick r:id="rId3"/>
              </a:rPr>
              <a:t>://www.centerforresilience.org/5-ways-to-practice-mindfulness-right-now</a:t>
            </a:r>
            <a:endParaRPr lang="en-US" sz="1200" dirty="0" smtClean="0"/>
          </a:p>
          <a:p>
            <a:r>
              <a:rPr lang="en-US" sz="1200" dirty="0" smtClean="0">
                <a:hlinkClick r:id="rId4"/>
              </a:rPr>
              <a:t>https://positivepsychology.com/meditation-exercises-activities/</a:t>
            </a:r>
            <a:r>
              <a:rPr lang="en-US" sz="1200" dirty="0" smtClean="0"/>
              <a:t> </a:t>
            </a:r>
          </a:p>
          <a:p>
            <a:r>
              <a:rPr lang="en-US" sz="1200" dirty="0" smtClean="0">
                <a:hlinkClick r:id="rId5"/>
              </a:rPr>
              <a:t>https://www.thepathway2success.com/10-mindfulness-activities-you-can-try-today/</a:t>
            </a:r>
            <a:r>
              <a:rPr lang="en-US" sz="1200" dirty="0" smtClean="0"/>
              <a:t> </a:t>
            </a:r>
          </a:p>
          <a:p>
            <a:endParaRPr lang="en-US" sz="1200" dirty="0" smtClean="0"/>
          </a:p>
          <a:p>
            <a:r>
              <a:rPr lang="en-US" sz="1200" dirty="0" smtClean="0"/>
              <a:t>Similar to</a:t>
            </a:r>
            <a:r>
              <a:rPr lang="en-US" sz="1200" baseline="0" dirty="0" smtClean="0"/>
              <a:t> </a:t>
            </a:r>
            <a:r>
              <a:rPr lang="en-US" sz="1200" baseline="0" dirty="0" smtClean="0"/>
              <a:t>“Mindfulness on demand</a:t>
            </a:r>
            <a:r>
              <a:rPr lang="en-US" sz="1200" baseline="0" dirty="0" smtClean="0"/>
              <a:t>”</a:t>
            </a:r>
          </a:p>
          <a:p>
            <a:endParaRPr lang="en-US" sz="1200" baseline="0" dirty="0" smtClean="0"/>
          </a:p>
          <a:p>
            <a:r>
              <a:rPr lang="en-US" sz="1200" dirty="0" smtClean="0"/>
              <a:t>Being present,</a:t>
            </a:r>
            <a:r>
              <a:rPr lang="en-US" sz="1200" baseline="0" dirty="0" smtClean="0"/>
              <a:t> not because you need to or you have to but, because you want to </a:t>
            </a:r>
            <a:r>
              <a:rPr lang="en-US" sz="1200" baseline="0" dirty="0" smtClean="0">
                <a:sym typeface="Wingdings" panose="05000000000000000000" pitchFamily="2" charset="2"/>
              </a:rPr>
              <a:t> </a:t>
            </a: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Both </a:t>
            </a:r>
          </a:p>
          <a:p>
            <a:r>
              <a:rPr lang="en-CA" dirty="0" smtClean="0"/>
              <a:t>References </a:t>
            </a:r>
            <a:r>
              <a:rPr lang="en-CA" dirty="0" smtClean="0"/>
              <a:t>to the books:</a:t>
            </a:r>
          </a:p>
          <a:p>
            <a:r>
              <a:rPr lang="en-CA" dirty="0" smtClean="0"/>
              <a:t>First</a:t>
            </a:r>
            <a:r>
              <a:rPr lang="en-CA" baseline="0" dirty="0" smtClean="0"/>
              <a:t> row</a:t>
            </a:r>
            <a:endParaRPr lang="en-CA" dirty="0" smtClean="0"/>
          </a:p>
          <a:p>
            <a:pPr marL="167970" indent="-167970">
              <a:buFont typeface="Arial" panose="020B0604020202020204" pitchFamily="34" charset="0"/>
              <a:buChar char="•"/>
            </a:pPr>
            <a:r>
              <a:rPr lang="en-CA" dirty="0" smtClean="0"/>
              <a:t>https://www.amazon.ca/Search-Inside-Yourself-Productivity-Creativity/dp/0062116924</a:t>
            </a:r>
          </a:p>
          <a:p>
            <a:pPr marL="167970" indent="-167970">
              <a:buFont typeface="Arial" panose="020B0604020202020204" pitchFamily="34" charset="0"/>
              <a:buChar char="•"/>
            </a:pPr>
            <a:r>
              <a:rPr lang="en-CA" dirty="0" smtClean="0"/>
              <a:t>https://www.amazon.ca/Presence-Human-Purpose-Field-Future/dp/0385516304/</a:t>
            </a:r>
          </a:p>
          <a:p>
            <a:pPr marL="167970" indent="-167970">
              <a:buFont typeface="Arial" panose="020B0604020202020204" pitchFamily="34" charset="0"/>
              <a:buChar char="•"/>
            </a:pPr>
            <a:r>
              <a:rPr lang="en-CA" dirty="0" smtClean="0"/>
              <a:t>https://www.amazon.ca/Leading-Emerging-Future-Ego-System-Eco-System/dp/1605099260/</a:t>
            </a:r>
          </a:p>
          <a:p>
            <a:pPr marL="167970" indent="-167970">
              <a:buFont typeface="Arial" panose="020B0604020202020204" pitchFamily="34" charset="0"/>
              <a:buChar char="•"/>
            </a:pPr>
            <a:r>
              <a:rPr lang="en-CA" dirty="0" smtClean="0"/>
              <a:t>https://www.amazon.ca/Finding-Space-Lead-Practical-Leadership/dp/1620402475/</a:t>
            </a:r>
          </a:p>
          <a:p>
            <a:pPr marL="167970" indent="-167970">
              <a:buFont typeface="Arial" panose="020B0604020202020204" pitchFamily="34" charset="0"/>
              <a:buChar char="•"/>
            </a:pPr>
            <a:r>
              <a:rPr lang="en-CA" dirty="0" smtClean="0"/>
              <a:t>https://www.amazon.ca/Mindful-Leadership-Self-Awareness-Transforming-Inspiring/dp/1118127110/</a:t>
            </a:r>
          </a:p>
          <a:p>
            <a:pPr marL="167970" indent="-167970">
              <a:buFont typeface="Arial" panose="020B0604020202020204" pitchFamily="34" charset="0"/>
              <a:buChar char="•"/>
            </a:pPr>
            <a:r>
              <a:rPr lang="en-CA" dirty="0" smtClean="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Second</a:t>
            </a:r>
            <a:r>
              <a:rPr lang="en-CA" baseline="0" dirty="0" smtClean="0"/>
              <a:t> row</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https://www.amazon.ca/Self-Compassion-Proven-Power-Being-Yourself/dp/0061733520</a:t>
            </a:r>
          </a:p>
          <a:p>
            <a:pPr marL="167970" indent="-167970">
              <a:buFont typeface="Arial" panose="020B0604020202020204" pitchFamily="34" charset="0"/>
              <a:buChar char="•"/>
            </a:pPr>
            <a:r>
              <a:rPr lang="en-CA" dirty="0" smtClean="0"/>
              <a:t>https://www.amazon.ca/Mindful-Leader-Management-Mindfulness-Meditation/dp/1590306201/</a:t>
            </a:r>
          </a:p>
          <a:p>
            <a:pPr marL="167970" indent="-167970">
              <a:buFont typeface="Arial" panose="020B0604020202020204" pitchFamily="34" charset="0"/>
              <a:buChar char="•"/>
            </a:pPr>
            <a:r>
              <a:rPr lang="en-CA" dirty="0" smtClean="0"/>
              <a:t>https://www.amazon.ca/Mindfulness-Merloyd-Lawrence-Langer-Reprinted/dp/B00C6OOLR6/</a:t>
            </a:r>
          </a:p>
          <a:p>
            <a:pPr marL="167970" indent="-167970">
              <a:buFont typeface="Arial" panose="020B0604020202020204" pitchFamily="34" charset="0"/>
              <a:buChar char="•"/>
            </a:pPr>
            <a:r>
              <a:rPr lang="en-CA" dirty="0" smtClean="0">
                <a:hlinkClick r:id="rId3"/>
              </a:rPr>
              <a:t>https://www.amazon.ca/Eleven-Rings-Success-Phil-Jackson/dp/1594205116/</a:t>
            </a:r>
            <a:endParaRPr lang="en-CA" dirty="0" smtClean="0"/>
          </a:p>
          <a:p>
            <a:pPr marL="167970" indent="-167970">
              <a:buFont typeface="Arial" panose="020B0604020202020204" pitchFamily="34" charset="0"/>
              <a:buChar char="•"/>
            </a:pPr>
            <a:r>
              <a:rPr lang="en-CA" dirty="0" smtClean="0">
                <a:hlinkClick r:id="rId4"/>
              </a:rPr>
              <a:t>https://www.amazon.ca/Dare-Lead-Brave-Conversations-Hearts/dp/0399592520</a:t>
            </a:r>
            <a:r>
              <a:rPr lang="en-CA"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Third </a:t>
            </a:r>
            <a:r>
              <a:rPr lang="en-CA" baseline="0" dirty="0" smtClean="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5"/>
              </a:rPr>
              <a:t>https://www.amazon.ca/Mindful-Leader-Embodying-Christian-wisdom-ebook/dp/B07KJGHXDW/</a:t>
            </a:r>
            <a:endParaRPr lang="en-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6"/>
              </a:rPr>
              <a:t>https://www.amazon.ca/Creating-Mindful-Leaders-Power-Forward/dp/1119484782/</a:t>
            </a:r>
            <a:endParaRPr lang="en-CA" dirty="0" smtClean="0"/>
          </a:p>
          <a:p>
            <a:pPr marL="167970" indent="-167970">
              <a:buFont typeface="Arial" panose="020B0604020202020204" pitchFamily="34" charset="0"/>
              <a:buChar char="•"/>
            </a:pPr>
            <a:r>
              <a:rPr lang="en-CA" dirty="0" smtClean="0">
                <a:hlinkClick r:id="rId7"/>
              </a:rPr>
              <a:t>https://www.amazon.ca/Seven-Practices-Mindful-Leader-Monastery/dp/1608685195/</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smtClean="0"/>
          </a:p>
          <a:p>
            <a:pPr marL="167970" marR="0" lvl="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smtClean="0"/>
              <a:t>Please</a:t>
            </a:r>
            <a:r>
              <a:rPr lang="fr-CA" baseline="0" dirty="0" smtClean="0"/>
              <a:t> </a:t>
            </a:r>
            <a:r>
              <a:rPr lang="fr-CA" baseline="0" dirty="0" err="1" smtClean="0"/>
              <a:t>refer</a:t>
            </a:r>
            <a:r>
              <a:rPr lang="fr-CA" baseline="0" dirty="0" smtClean="0"/>
              <a:t> to the </a:t>
            </a:r>
            <a:r>
              <a:rPr lang="fr-CA" baseline="0" dirty="0" err="1" smtClean="0"/>
              <a:t>Cohort</a:t>
            </a:r>
            <a:r>
              <a:rPr lang="fr-CA" baseline="0" dirty="0" smtClean="0"/>
              <a:t> page; </a:t>
            </a:r>
            <a:r>
              <a:rPr lang="fr-CA" baseline="0" dirty="0" err="1" smtClean="0"/>
              <a:t>some</a:t>
            </a:r>
            <a:r>
              <a:rPr lang="fr-CA" baseline="0" dirty="0" smtClean="0"/>
              <a:t> of </a:t>
            </a:r>
            <a:r>
              <a:rPr lang="fr-CA" baseline="0" dirty="0" err="1" smtClean="0"/>
              <a:t>you</a:t>
            </a:r>
            <a:r>
              <a:rPr lang="fr-CA" baseline="0" dirty="0" smtClean="0"/>
              <a:t> have </a:t>
            </a:r>
            <a:r>
              <a:rPr lang="fr-CA" baseline="0" dirty="0" err="1" smtClean="0"/>
              <a:t>shared</a:t>
            </a:r>
            <a:r>
              <a:rPr lang="fr-CA" baseline="0" dirty="0" smtClean="0"/>
              <a:t> </a:t>
            </a:r>
            <a:r>
              <a:rPr lang="fr-CA" baseline="0" dirty="0" err="1" smtClean="0"/>
              <a:t>titles</a:t>
            </a:r>
            <a:r>
              <a:rPr lang="fr-CA" baseline="0" dirty="0" smtClean="0"/>
              <a:t> of books </a:t>
            </a:r>
            <a:r>
              <a:rPr lang="fr-CA" baseline="0" dirty="0" err="1" smtClean="0"/>
              <a:t>that</a:t>
            </a:r>
            <a:r>
              <a:rPr lang="fr-CA" baseline="0" dirty="0" smtClean="0"/>
              <a:t> </a:t>
            </a:r>
            <a:r>
              <a:rPr lang="fr-CA" baseline="0" dirty="0" err="1" smtClean="0"/>
              <a:t>work</a:t>
            </a:r>
            <a:r>
              <a:rPr lang="fr-CA" baseline="0" dirty="0" smtClean="0"/>
              <a:t> for </a:t>
            </a:r>
            <a:r>
              <a:rPr lang="fr-CA" baseline="0" dirty="0" err="1" smtClean="0"/>
              <a:t>them</a:t>
            </a:r>
            <a:r>
              <a:rPr lang="fr-CA" baseline="0" dirty="0" smtClean="0"/>
              <a:t/>
            </a:r>
            <a:br>
              <a:rPr lang="fr-CA" baseline="0" dirty="0" smtClean="0"/>
            </a:br>
            <a:r>
              <a:rPr lang="en-CA" dirty="0" smtClean="0">
                <a:hlinkClick r:id="rId8"/>
              </a:rPr>
              <a:t>https://gccollab.ca/blog/view/13204265/whatcha-readin</a:t>
            </a:r>
            <a:r>
              <a:rPr lang="en-CA" dirty="0" smtClean="0"/>
              <a:t> </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7993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2022-06-13</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2022-06-13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2022-06-13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2022-06-13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2022-06-13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10" Type="http://schemas.openxmlformats.org/officeDocument/2006/relationships/image" Target="../media/image47.png"/><Relationship Id="rId4" Type="http://schemas.openxmlformats.org/officeDocument/2006/relationships/image" Target="../media/image65.png"/><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audio" Target="../media/audio1.wav"/><Relationship Id="rId7" Type="http://schemas.openxmlformats.org/officeDocument/2006/relationships/image" Target="../media/image81.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3.png"/><Relationship Id="rId3" Type="http://schemas.openxmlformats.org/officeDocument/2006/relationships/image" Target="../media/image89.jpg"/><Relationship Id="rId7" Type="http://schemas.openxmlformats.org/officeDocument/2006/relationships/image" Target="../media/image88.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44.png"/><Relationship Id="rId5" Type="http://schemas.openxmlformats.org/officeDocument/2006/relationships/image" Target="../media/image86.jpg"/><Relationship Id="rId10" Type="http://schemas.openxmlformats.org/officeDocument/2006/relationships/image" Target="../media/image46.png"/><Relationship Id="rId4" Type="http://schemas.openxmlformats.org/officeDocument/2006/relationships/image" Target="../media/image74.png"/><Relationship Id="rId9" Type="http://schemas.microsoft.com/office/2007/relationships/hdphoto" Target="../media/hdphoto3.wdp"/><Relationship Id="rId14" Type="http://schemas.openxmlformats.org/officeDocument/2006/relationships/image" Target="../media/image8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18" Type="http://schemas.openxmlformats.org/officeDocument/2006/relationships/image" Target="../media/image27.wmf"/><Relationship Id="rId26" Type="http://schemas.openxmlformats.org/officeDocument/2006/relationships/image" Target="../media/image35.png"/><Relationship Id="rId3" Type="http://schemas.openxmlformats.org/officeDocument/2006/relationships/image" Target="../media/image13.png"/><Relationship Id="rId21" Type="http://schemas.openxmlformats.org/officeDocument/2006/relationships/image" Target="../media/image30.wmf"/><Relationship Id="rId34" Type="http://schemas.openxmlformats.org/officeDocument/2006/relationships/image" Target="../media/image41.jpe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png"/><Relationship Id="rId25" Type="http://schemas.openxmlformats.org/officeDocument/2006/relationships/image" Target="../media/image34.jpg"/><Relationship Id="rId33" Type="http://schemas.openxmlformats.org/officeDocument/2006/relationships/image" Target="../media/image40.jpeg"/><Relationship Id="rId2" Type="http://schemas.openxmlformats.org/officeDocument/2006/relationships/notesSlide" Target="../notesSlides/notesSlide4.xml"/><Relationship Id="rId16" Type="http://schemas.openxmlformats.org/officeDocument/2006/relationships/image" Target="../media/image25.jpeg"/><Relationship Id="rId20" Type="http://schemas.openxmlformats.org/officeDocument/2006/relationships/image" Target="../media/image29.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39.jpg"/><Relationship Id="rId5" Type="http://schemas.openxmlformats.org/officeDocument/2006/relationships/image" Target="../media/image12.jpg"/><Relationship Id="rId15" Type="http://schemas.openxmlformats.org/officeDocument/2006/relationships/image" Target="../media/image24.jp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wmf"/><Relationship Id="rId31"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8.jpeg"/><Relationship Id="rId14" Type="http://schemas.openxmlformats.org/officeDocument/2006/relationships/image" Target="../media/image23.jp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greatergood.berkeley.edu/article/item/evidence_mounts_that_mindfulness_breeds_resilie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notesSlide" Target="../notesSlides/notesSlide9.xml"/><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10" Type="http://schemas.openxmlformats.org/officeDocument/2006/relationships/image" Target="../media/image54.png"/><Relationship Id="rId19" Type="http://schemas.openxmlformats.org/officeDocument/2006/relationships/image" Target="../media/image63.jpe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smtClean="0">
                <a:solidFill>
                  <a:schemeClr val="bg1"/>
                </a:solidFill>
              </a:rPr>
              <a:t/>
            </a:r>
            <a:br>
              <a:rPr lang="en-CA" sz="2800" dirty="0" smtClean="0">
                <a:solidFill>
                  <a:schemeClr val="bg1"/>
                </a:solidFill>
              </a:rPr>
            </a:br>
            <a:r>
              <a:rPr lang="en-CA" sz="2800" dirty="0" smtClean="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5" y="164051"/>
            <a:ext cx="3239186" cy="32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509407"/>
            <a:ext cx="3238537" cy="32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8468"/>
            <a:ext cx="3234769" cy="3234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smtClean="0"/>
              <a:t>Some App references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6"/>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ppify: for Stress &amp; Worry | Apps | 148Ap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269"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5886319" y="1257229"/>
            <a:ext cx="2143125" cy="2143125"/>
          </a:xfrm>
          <a:prstGeom prst="rect">
            <a:avLst/>
          </a:prstGeom>
        </p:spPr>
      </p:pic>
      <p:grpSp>
        <p:nvGrpSpPr>
          <p:cNvPr id="8" name="Group 7"/>
          <p:cNvGrpSpPr/>
          <p:nvPr/>
        </p:nvGrpSpPr>
        <p:grpSpPr>
          <a:xfrm>
            <a:off x="5302601" y="3501166"/>
            <a:ext cx="1558095" cy="1998791"/>
            <a:chOff x="5136536" y="3166457"/>
            <a:chExt cx="1558095" cy="1998791"/>
          </a:xfrm>
        </p:grpSpPr>
        <p:pic>
          <p:nvPicPr>
            <p:cNvPr id="14" name="Picture 6" descr=" Mindfulness Coach app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5136537" y="4672570"/>
              <a:ext cx="1558094" cy="492678"/>
            </a:xfrm>
            <a:prstGeom prst="rect">
              <a:avLst/>
            </a:prstGeom>
          </p:spPr>
        </p:pic>
      </p:grpSp>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2418332" y="5242757"/>
            <a:ext cx="1282998" cy="494488"/>
          </a:xfrm>
          <a:prstGeom prst="rect">
            <a:avLst/>
          </a:prstGeom>
        </p:spPr>
      </p:pic>
      <p:pic>
        <p:nvPicPr>
          <p:cNvPr id="13" name="Picture 12"/>
          <p:cNvPicPr>
            <a:picLocks noChangeAspect="1"/>
          </p:cNvPicPr>
          <p:nvPr/>
        </p:nvPicPr>
        <p:blipFill>
          <a:blip r:embed="rId10"/>
          <a:stretch>
            <a:fillRect/>
          </a:stretch>
        </p:blipFill>
        <p:spPr>
          <a:xfrm>
            <a:off x="6691543" y="0"/>
            <a:ext cx="1813068" cy="1691250"/>
          </a:xfrm>
          <a:prstGeom prst="rect">
            <a:avLst/>
          </a:prstGeom>
        </p:spPr>
      </p:pic>
    </p:spTree>
    <p:extLst>
      <p:ext uri="{BB962C8B-B14F-4D97-AF65-F5344CB8AC3E}">
        <p14:creationId xmlns:p14="http://schemas.microsoft.com/office/powerpoint/2010/main" val="301750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Convergence</a:t>
            </a:r>
            <a:endParaRPr lang="en-CA" dirty="0"/>
          </a:p>
        </p:txBody>
      </p:sp>
      <p:sp>
        <p:nvSpPr>
          <p:cNvPr id="5" name="Rectangle 4"/>
          <p:cNvSpPr/>
          <p:nvPr/>
        </p:nvSpPr>
        <p:spPr>
          <a:xfrm>
            <a:off x="2195736" y="6195226"/>
            <a:ext cx="3726148" cy="369332"/>
          </a:xfrm>
          <a:prstGeom prst="rect">
            <a:avLst/>
          </a:prstGeom>
        </p:spPr>
        <p:txBody>
          <a:bodyPr wrap="none">
            <a:spAutoFit/>
          </a:bodyPr>
          <a:lstStyle/>
          <a:p>
            <a:r>
              <a:rPr lang="en-CA" dirty="0">
                <a:hlinkClick r:id="rId3"/>
              </a:rPr>
              <a:t>https://</a:t>
            </a:r>
            <a:r>
              <a:rPr lang="en-CA" dirty="0" smtClean="0">
                <a:hlinkClick r:id="rId3"/>
              </a:rPr>
              <a:t>wiki.gccollab.ca/Convergence</a:t>
            </a:r>
            <a:r>
              <a:rPr lang="en-CA" dirty="0" smtClean="0"/>
              <a:t> </a:t>
            </a:r>
            <a:endParaRPr lang="en-CA" dirty="0"/>
          </a:p>
        </p:txBody>
      </p:sp>
      <p:pic>
        <p:nvPicPr>
          <p:cNvPr id="2050" name="Picture 2" descr="https://wiki.gccollab.ca/images/c/cf/Convergence-1.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1394406"/>
            <a:ext cx="6096000" cy="1384995"/>
          </a:xfrm>
          <a:prstGeom prst="rect">
            <a:avLst/>
          </a:prstGeom>
        </p:spPr>
        <p:txBody>
          <a:bodyPr wrap="square">
            <a:spAutoFit/>
          </a:bodyPr>
          <a:lstStyle/>
          <a:p>
            <a:r>
              <a:rPr lang="en-US" sz="2800" dirty="0">
                <a:solidFill>
                  <a:srgbClr val="202122"/>
                </a:solidFill>
              </a:rPr>
              <a:t>page dedicated to leverage the various sessions offered by, and to, the Federal Government of Canada employees</a:t>
            </a:r>
            <a:endParaRPr lang="en-CA" sz="2800" dirty="0"/>
          </a:p>
        </p:txBody>
      </p:sp>
      <p:sp>
        <p:nvSpPr>
          <p:cNvPr id="8" name="Rectangle 7"/>
          <p:cNvSpPr/>
          <p:nvPr/>
        </p:nvSpPr>
        <p:spPr>
          <a:xfrm>
            <a:off x="457200" y="3032764"/>
            <a:ext cx="7567360" cy="2308324"/>
          </a:xfrm>
          <a:prstGeom prst="rect">
            <a:avLst/>
          </a:prstGeom>
        </p:spPr>
        <p:txBody>
          <a:bodyPr wrap="square">
            <a:spAutoFit/>
          </a:bodyPr>
          <a:lstStyle/>
          <a:p>
            <a:r>
              <a:rPr lang="fr-CA" sz="2400" dirty="0" err="1" smtClean="0">
                <a:solidFill>
                  <a:srgbClr val="202122"/>
                </a:solidFill>
              </a:rPr>
              <a:t>Current</a:t>
            </a:r>
            <a:r>
              <a:rPr lang="fr-CA" sz="2400" dirty="0" smtClean="0">
                <a:solidFill>
                  <a:srgbClr val="202122"/>
                </a:solidFill>
              </a:rPr>
              <a:t> sessions:</a:t>
            </a:r>
            <a:endParaRPr lang="en-CA" sz="2400" dirty="0" smtClean="0">
              <a:solidFill>
                <a:srgbClr val="202122"/>
              </a:solidFill>
            </a:endParaRPr>
          </a:p>
          <a:p>
            <a:pPr marL="285750" indent="-285750">
              <a:buFont typeface="Arial" panose="020B0604020202020204" pitchFamily="34" charset="0"/>
              <a:buChar char="•"/>
            </a:pPr>
            <a:r>
              <a:rPr lang="en-CA" sz="2400" dirty="0" smtClean="0">
                <a:solidFill>
                  <a:srgbClr val="202122"/>
                </a:solidFill>
              </a:rPr>
              <a:t>Mindfulness Meditation – ISC/CIRNAC, BC</a:t>
            </a:r>
          </a:p>
          <a:p>
            <a:pPr marL="285750" indent="-285750">
              <a:buFont typeface="Arial" panose="020B0604020202020204" pitchFamily="34" charset="0"/>
              <a:buChar char="•"/>
            </a:pPr>
            <a:r>
              <a:rPr lang="en-CA" sz="2400" dirty="0"/>
              <a:t>Mindfulness, Workplace Well-being </a:t>
            </a:r>
            <a:r>
              <a:rPr lang="en-CA" sz="2400" dirty="0" smtClean="0"/>
              <a:t>– PSPC, NHQ</a:t>
            </a:r>
          </a:p>
          <a:p>
            <a:pPr marL="285750" indent="-285750">
              <a:buFont typeface="Arial" panose="020B0604020202020204" pitchFamily="34" charset="0"/>
              <a:buChar char="•"/>
            </a:pPr>
            <a:r>
              <a:rPr lang="en-CA" sz="2400" dirty="0" smtClean="0"/>
              <a:t>Well-being – PSPC, NHQ (recordings)</a:t>
            </a:r>
          </a:p>
          <a:p>
            <a:pPr marL="285750" indent="-285750">
              <a:buFont typeface="Arial" panose="020B0604020202020204" pitchFamily="34" charset="0"/>
              <a:buChar char="•"/>
            </a:pPr>
            <a:r>
              <a:rPr lang="en-CA" sz="2400" dirty="0" smtClean="0"/>
              <a:t>Well-being – ISC, MB</a:t>
            </a:r>
          </a:p>
          <a:p>
            <a:pPr marL="285750" indent="-285750">
              <a:buFont typeface="Arial" panose="020B0604020202020204" pitchFamily="34" charset="0"/>
              <a:buChar char="•"/>
            </a:pPr>
            <a:r>
              <a:rPr lang="en-CA" sz="2400" dirty="0"/>
              <a:t>Adaptive Inquiry </a:t>
            </a:r>
            <a:r>
              <a:rPr lang="en-CA" sz="2400" dirty="0" smtClean="0"/>
              <a:t>session – IOCN, Varies </a:t>
            </a:r>
            <a:endParaRPr lang="en-CA" sz="2400" dirty="0"/>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And </a:t>
            </a:r>
            <a:r>
              <a:rPr lang="fr-CA" dirty="0" err="1" smtClean="0"/>
              <a:t>other</a:t>
            </a:r>
            <a:r>
              <a:rPr lang="fr-CA" dirty="0" smtClean="0"/>
              <a:t> </a:t>
            </a:r>
            <a:r>
              <a:rPr lang="fr-CA" dirty="0" err="1" smtClean="0"/>
              <a:t>references</a:t>
            </a:r>
            <a:r>
              <a:rPr lang="fr-CA" dirty="0" smtClean="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a:t>
            </a:r>
            <a:r>
              <a:rPr lang="en-US" dirty="0" smtClean="0"/>
              <a:t>You</a:t>
            </a:r>
            <a:br>
              <a:rPr lang="en-US" dirty="0" smtClean="0"/>
            </a:br>
            <a:r>
              <a:rPr lang="en-CA" sz="1800" dirty="0"/>
              <a:t>- </a:t>
            </a:r>
            <a:r>
              <a:rPr lang="en-CA" sz="1800" dirty="0" smtClean="0">
                <a:hlinkClick r:id="rId3"/>
              </a:rPr>
              <a:t>https</a:t>
            </a:r>
            <a:r>
              <a:rPr lang="en-CA" sz="1800" dirty="0">
                <a:hlinkClick r:id="rId3"/>
              </a:rPr>
              <a:t>://</a:t>
            </a:r>
            <a:r>
              <a:rPr lang="en-CA" sz="1800" dirty="0" smtClean="0">
                <a:hlinkClick r:id="rId3"/>
              </a:rPr>
              <a:t>my.happify.com/hd/3-ways-to-live-mindfully</a:t>
            </a:r>
            <a:r>
              <a:rPr lang="en-CA" sz="1800" dirty="0" smtClean="0"/>
              <a:t> - </a:t>
            </a:r>
            <a:endParaRPr lang="en-CA" sz="1800" dirty="0"/>
          </a:p>
          <a:p>
            <a:r>
              <a:rPr lang="en-CA" dirty="0" smtClean="0"/>
              <a:t>What </a:t>
            </a:r>
            <a:r>
              <a:rPr lang="en-CA" dirty="0"/>
              <a:t>Is Mindfulness</a:t>
            </a:r>
            <a:r>
              <a:rPr lang="en-CA" dirty="0" smtClean="0"/>
              <a:t>? “Presence of Heart” – </a:t>
            </a:r>
            <a:r>
              <a:rPr lang="en-CA" dirty="0"/>
              <a:t>A </a:t>
            </a:r>
            <a:r>
              <a:rPr lang="en-CA" dirty="0" smtClean="0"/>
              <a:t>Definition – </a:t>
            </a:r>
            <a:r>
              <a:rPr lang="en-CA" sz="1900" dirty="0" smtClean="0">
                <a:hlinkClick r:id="rId4"/>
              </a:rPr>
              <a:t>https</a:t>
            </a:r>
            <a:r>
              <a:rPr lang="en-CA" sz="1900" dirty="0">
                <a:hlinkClick r:id="rId4"/>
              </a:rPr>
              <a:t>://</a:t>
            </a:r>
            <a:r>
              <a:rPr lang="en-CA" sz="1900" dirty="0" smtClean="0">
                <a:hlinkClick r:id="rId4"/>
              </a:rPr>
              <a:t>greatergood.berkeley.edu/topic/mindfulness/definition</a:t>
            </a:r>
            <a:r>
              <a:rPr lang="en-CA" sz="1900" dirty="0" smtClean="0"/>
              <a:t> </a:t>
            </a:r>
            <a:endParaRPr lang="en-CA" sz="1900" dirty="0"/>
          </a:p>
          <a:p>
            <a:r>
              <a:rPr lang="en-US" dirty="0"/>
              <a:t>Why Mindfulness Is a </a:t>
            </a:r>
            <a:r>
              <a:rPr lang="en-US" dirty="0" smtClean="0"/>
              <a:t>Superpower – </a:t>
            </a:r>
            <a:r>
              <a:rPr lang="en-US" dirty="0"/>
              <a:t>An </a:t>
            </a:r>
            <a:r>
              <a:rPr lang="en-US" dirty="0" smtClean="0"/>
              <a:t>Animation </a:t>
            </a:r>
            <a:r>
              <a:rPr lang="en-US" sz="1900" dirty="0" smtClean="0">
                <a:hlinkClick r:id="rId5"/>
              </a:rPr>
              <a:t>https</a:t>
            </a:r>
            <a:r>
              <a:rPr lang="en-US" sz="1900" dirty="0">
                <a:hlinkClick r:id="rId5"/>
              </a:rPr>
              <a:t>://</a:t>
            </a:r>
            <a:r>
              <a:rPr lang="en-US" sz="1900" dirty="0" smtClean="0">
                <a:hlinkClick r:id="rId5"/>
              </a:rPr>
              <a:t>www.youtube.com/watch?v=w6T02g5hnT4</a:t>
            </a:r>
            <a:r>
              <a:rPr lang="en-US" sz="1900" dirty="0" smtClean="0"/>
              <a:t> </a:t>
            </a:r>
            <a:endParaRPr lang="en-US" sz="1900" dirty="0"/>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smtClean="0">
                <a:latin typeface="Calibri" panose="020F0502020204030204" pitchFamily="34" charset="0"/>
                <a:ea typeface="Calibri" panose="020F0502020204030204" pitchFamily="34" charset="0"/>
                <a:hlinkClick r:id="rId6"/>
              </a:rPr>
              <a:t>/</a:t>
            </a:r>
            <a:r>
              <a:rPr lang="en-US" sz="1900" dirty="0" smtClean="0">
                <a:latin typeface="Calibri" panose="020F0502020204030204" pitchFamily="34" charset="0"/>
                <a:ea typeface="Calibri" panose="020F0502020204030204" pitchFamily="34" charset="0"/>
              </a:rPr>
              <a:t> </a:t>
            </a:r>
            <a:endParaRPr lang="fr-CA" dirty="0"/>
          </a:p>
          <a:p>
            <a:r>
              <a:rPr lang="en-US" dirty="0" smtClean="0"/>
              <a:t>Meditate </a:t>
            </a:r>
            <a:r>
              <a:rPr lang="en-US" dirty="0"/>
              <a:t>With Kevin </a:t>
            </a:r>
            <a:r>
              <a:rPr lang="en-US" dirty="0" smtClean="0"/>
              <a:t>Hart| </a:t>
            </a:r>
            <a:r>
              <a:rPr lang="en-US" dirty="0" err="1" smtClean="0"/>
              <a:t>LoL</a:t>
            </a:r>
            <a:r>
              <a:rPr lang="en-US" dirty="0" smtClean="0"/>
              <a:t> Network </a:t>
            </a:r>
            <a:r>
              <a:rPr lang="en-US" dirty="0"/>
              <a:t>- </a:t>
            </a:r>
            <a:r>
              <a:rPr lang="en-CA" sz="2100" dirty="0">
                <a:hlinkClick r:id="rId7"/>
              </a:rPr>
              <a:t>https://www.youtube.com/watch?v=egjWRWOUME4</a:t>
            </a:r>
            <a:r>
              <a:rPr lang="en-CA" sz="2100" dirty="0"/>
              <a:t> </a:t>
            </a:r>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smtClean="0"/>
              <a:t>Self Assessment Questionnaires </a:t>
            </a:r>
            <a:br>
              <a:rPr lang="en-CA" sz="3600" dirty="0" smtClean="0"/>
            </a:br>
            <a:r>
              <a:rPr lang="en-CA" sz="3600" dirty="0" smtClean="0"/>
              <a:t>– </a:t>
            </a:r>
            <a:r>
              <a:rPr lang="en-CA" sz="3600" dirty="0" smtClean="0">
                <a:solidFill>
                  <a:schemeClr val="accent1">
                    <a:lumMod val="75000"/>
                  </a:schemeClr>
                </a:solidFill>
              </a:rPr>
              <a:t>pre</a:t>
            </a:r>
            <a:r>
              <a:rPr lang="en-CA" sz="3600" dirty="0" smtClean="0"/>
              <a:t>, </a:t>
            </a:r>
            <a:r>
              <a:rPr lang="en-CA" sz="3600" dirty="0" smtClean="0">
                <a:solidFill>
                  <a:schemeClr val="accent6"/>
                </a:solidFill>
              </a:rPr>
              <a:t>post</a:t>
            </a:r>
            <a:r>
              <a:rPr lang="en-CA" sz="3600" dirty="0" smtClean="0"/>
              <a:t>, </a:t>
            </a:r>
            <a:r>
              <a:rPr lang="en-CA" sz="3600" dirty="0" smtClean="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952328"/>
          </a:xfrm>
        </p:spPr>
        <p:txBody>
          <a:bodyPr>
            <a:normAutofit/>
          </a:bodyPr>
          <a:lstStyle/>
          <a:p>
            <a:r>
              <a:rPr lang="en-CA" dirty="0" smtClean="0"/>
              <a:t>Your self-assessments are very important, </a:t>
            </a:r>
            <a:br>
              <a:rPr lang="en-CA" dirty="0" smtClean="0"/>
            </a:br>
            <a:r>
              <a:rPr lang="en-CA" dirty="0" smtClean="0"/>
              <a:t>they help report on the results of the program </a:t>
            </a:r>
          </a:p>
          <a:p>
            <a:r>
              <a:rPr lang="en-CA" dirty="0" smtClean="0"/>
              <a:t>You will receive a follow up email in 3 months, asking you to complete the assessment again</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73852"/>
            <a:ext cx="8023822" cy="338554"/>
            <a:chOff x="838200" y="5624003"/>
            <a:chExt cx="8023822" cy="338554"/>
          </a:xfrm>
        </p:grpSpPr>
        <p:cxnSp>
          <p:nvCxnSpPr>
            <p:cNvPr id="13" name="Straight Arrow Connector 12"/>
            <p:cNvCxnSpPr>
              <a:endCxn id="15" idx="0"/>
            </p:cNvCxnSpPr>
            <p:nvPr/>
          </p:nvCxnSpPr>
          <p:spPr>
            <a:xfrm flipV="1">
              <a:off x="838200" y="5624003"/>
              <a:ext cx="7490057" cy="1479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4492" y="5624003"/>
              <a:ext cx="1067530" cy="338554"/>
            </a:xfrm>
            <a:prstGeom prst="rect">
              <a:avLst/>
            </a:prstGeom>
            <a:noFill/>
          </p:spPr>
          <p:txBody>
            <a:bodyPr wrap="square" rtlCol="0">
              <a:spAutoFit/>
            </a:bodyPr>
            <a:lstStyle/>
            <a:p>
              <a:r>
                <a:rPr lang="en-CA" sz="1600" i="1" dirty="0" smtClean="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a:t>
            </a:r>
            <a:r>
              <a:rPr lang="en-CA" dirty="0" smtClean="0"/>
              <a:t>enchmark</a:t>
            </a:r>
            <a:endParaRPr lang="en-CA" dirty="0"/>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smtClean="0"/>
              <a:t>Activity</a:t>
            </a:r>
          </a:p>
          <a:p>
            <a:pPr algn="ctr"/>
            <a:r>
              <a:rPr lang="en-CA" dirty="0" smtClean="0"/>
              <a:t>retention</a:t>
            </a:r>
            <a:endParaRPr lang="en-CA" dirty="0"/>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smtClean="0"/>
              <a:t>How much is applied</a:t>
            </a:r>
          </a:p>
          <a:p>
            <a:pPr algn="ctr"/>
            <a:r>
              <a:rPr lang="en-CA" dirty="0"/>
              <a:t>(</a:t>
            </a:r>
            <a:r>
              <a:rPr lang="en-CA" dirty="0" smtClean="0"/>
              <a:t>Behaviours changed)</a:t>
            </a:r>
            <a:endParaRPr lang="en-CA" dirty="0"/>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0185" y="5594003"/>
            <a:ext cx="550151" cy="584775"/>
          </a:xfrm>
          <a:prstGeom prst="rect">
            <a:avLst/>
          </a:prstGeom>
        </p:spPr>
        <p:txBody>
          <a:bodyPr wrap="none">
            <a:spAutoFit/>
          </a:bodyPr>
          <a:lstStyle/>
          <a:p>
            <a:r>
              <a:rPr lang="en-CA" sz="3200" i="1" dirty="0" smtClean="0">
                <a:solidFill>
                  <a:srgbClr val="FF9900"/>
                </a:solidFill>
                <a:effectLst>
                  <a:outerShdw blurRad="38100" dist="38100" dir="2700000" algn="tl">
                    <a:srgbClr val="000000">
                      <a:alpha val="43137"/>
                    </a:srgbClr>
                  </a:outerShdw>
                </a:effectLst>
                <a:sym typeface="Wingdings" panose="05000000000000000000" pitchFamily="2" charset="2"/>
              </a:rPr>
              <a:t></a:t>
            </a:r>
            <a:endParaRPr lang="en-CA" sz="3200" i="1" dirty="0">
              <a:solidFill>
                <a:srgbClr val="FF99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560" y="4094483"/>
            <a:ext cx="741934" cy="584775"/>
          </a:xfrm>
          <a:prstGeom prst="rect">
            <a:avLst/>
          </a:prstGeom>
        </p:spPr>
        <p:txBody>
          <a:bodyPr wrap="none">
            <a:spAutoFit/>
          </a:bodyPr>
          <a:lstStyle/>
          <a:p>
            <a:r>
              <a:rPr lang="en-CA" sz="3200" dirty="0">
                <a:solidFill>
                  <a:schemeClr val="accent1">
                    <a:lumMod val="75000"/>
                  </a:schemeClr>
                </a:solidFill>
              </a:rPr>
              <a:t>pre</a:t>
            </a:r>
            <a:endParaRPr lang="en-CA" sz="2400" dirty="0"/>
          </a:p>
        </p:txBody>
      </p:sp>
      <p:sp>
        <p:nvSpPr>
          <p:cNvPr id="8" name="Rectangle 7"/>
          <p:cNvSpPr/>
          <p:nvPr/>
        </p:nvSpPr>
        <p:spPr>
          <a:xfrm>
            <a:off x="3608588" y="4094483"/>
            <a:ext cx="911019" cy="584775"/>
          </a:xfrm>
          <a:prstGeom prst="rect">
            <a:avLst/>
          </a:prstGeom>
        </p:spPr>
        <p:txBody>
          <a:bodyPr wrap="none">
            <a:spAutoFit/>
          </a:bodyPr>
          <a:lstStyle/>
          <a:p>
            <a:r>
              <a:rPr lang="en-CA" sz="3200" dirty="0">
                <a:solidFill>
                  <a:schemeClr val="accent6"/>
                </a:solidFill>
              </a:rPr>
              <a:t>post</a:t>
            </a:r>
            <a:endParaRPr lang="en-CA" sz="3200" dirty="0"/>
          </a:p>
        </p:txBody>
      </p:sp>
      <p:sp>
        <p:nvSpPr>
          <p:cNvPr id="9" name="Rectangle 8"/>
          <p:cNvSpPr/>
          <p:nvPr/>
        </p:nvSpPr>
        <p:spPr>
          <a:xfrm>
            <a:off x="6671824" y="4094483"/>
            <a:ext cx="912429" cy="584775"/>
          </a:xfrm>
          <a:prstGeom prst="rect">
            <a:avLst/>
          </a:prstGeom>
        </p:spPr>
        <p:txBody>
          <a:bodyPr wrap="none">
            <a:spAutoFit/>
          </a:bodyPr>
          <a:lstStyle/>
          <a:p>
            <a:r>
              <a:rPr lang="en-CA" sz="3200" dirty="0">
                <a:solidFill>
                  <a:schemeClr val="accent3">
                    <a:lumMod val="75000"/>
                  </a:schemeClr>
                </a:solidFill>
              </a:rPr>
              <a:t>final</a:t>
            </a:r>
            <a:endParaRPr lang="en-CA" sz="3200" dirty="0"/>
          </a:p>
        </p:txBody>
      </p:sp>
      <p:sp>
        <p:nvSpPr>
          <p:cNvPr id="10" name="Rectangle 9"/>
          <p:cNvSpPr/>
          <p:nvPr/>
        </p:nvSpPr>
        <p:spPr>
          <a:xfrm>
            <a:off x="6810354" y="5579701"/>
            <a:ext cx="1147933" cy="646331"/>
          </a:xfrm>
          <a:prstGeom prst="rect">
            <a:avLst/>
          </a:prstGeom>
        </p:spPr>
        <p:txBody>
          <a:bodyPr wrap="square">
            <a:spAutoFit/>
          </a:bodyPr>
          <a:lstStyle/>
          <a:p>
            <a:pPr algn="ctr"/>
            <a:r>
              <a:rPr lang="en-CA" i="1" dirty="0">
                <a:solidFill>
                  <a:schemeClr val="tx2"/>
                </a:solidFill>
              </a:rPr>
              <a:t>3 months after </a:t>
            </a:r>
            <a:endParaRPr lang="en-CA" dirty="0"/>
          </a:p>
        </p:txBody>
      </p:sp>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7" presetClass="exit" presetSubtype="0" fill="hold" grpId="1" nodeType="clickEffect">
                                  <p:stCondLst>
                                    <p:cond delay="0"/>
                                  </p:stCondLst>
                                  <p:childTnLst>
                                    <p:animEffect transition="out" filter="fade">
                                      <p:cBhvr>
                                        <p:cTn id="94" dur="1000"/>
                                        <p:tgtEl>
                                          <p:spTgt spid="29"/>
                                        </p:tgtEl>
                                      </p:cBhvr>
                                    </p:animEffect>
                                    <p:anim calcmode="lin" valueType="num">
                                      <p:cBhvr>
                                        <p:cTn id="95" dur="1000"/>
                                        <p:tgtEl>
                                          <p:spTgt spid="29"/>
                                        </p:tgtEl>
                                        <p:attrNameLst>
                                          <p:attrName>ppt_x</p:attrName>
                                        </p:attrNameLst>
                                      </p:cBhvr>
                                      <p:tavLst>
                                        <p:tav tm="0">
                                          <p:val>
                                            <p:strVal val="ppt_x"/>
                                          </p:val>
                                        </p:tav>
                                        <p:tav tm="100000">
                                          <p:val>
                                            <p:strVal val="ppt_x"/>
                                          </p:val>
                                        </p:tav>
                                      </p:tavLst>
                                    </p:anim>
                                    <p:anim calcmode="lin" valueType="num">
                                      <p:cBhvr>
                                        <p:cTn id="96" dur="100" decel="100000"/>
                                        <p:tgtEl>
                                          <p:spTgt spid="29"/>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29"/>
                                        </p:tgtEl>
                                        <p:attrNameLst>
                                          <p:attrName>ppt_y</p:attrName>
                                        </p:attrNameLst>
                                      </p:cBhvr>
                                      <p:tavLst>
                                        <p:tav tm="0">
                                          <p:val>
                                            <p:strVal val="ppt_y"/>
                                          </p:val>
                                        </p:tav>
                                        <p:tav tm="100000">
                                          <p:val>
                                            <p:strVal val="ppt_y+1"/>
                                          </p:val>
                                        </p:tav>
                                      </p:tavLst>
                                    </p:anim>
                                    <p:set>
                                      <p:cBhvr>
                                        <p:cTn id="98" dur="1" fill="hold">
                                          <p:stCondLst>
                                            <p:cond delay="999"/>
                                          </p:stCondLst>
                                        </p:cTn>
                                        <p:tgtEl>
                                          <p:spTgt spid="2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par>
                                <p:cTn id="102" presetID="37" presetClass="exit" presetSubtype="0" fill="hold" nodeType="withEffect">
                                  <p:stCondLst>
                                    <p:cond delay="0"/>
                                  </p:stCondLst>
                                  <p:childTnLst>
                                    <p:animEffect transition="out" filter="fade">
                                      <p:cBhvr>
                                        <p:cTn id="103" dur="1000"/>
                                        <p:tgtEl>
                                          <p:spTgt spid="17"/>
                                        </p:tgtEl>
                                      </p:cBhvr>
                                    </p:animEffect>
                                    <p:anim calcmode="lin" valueType="num">
                                      <p:cBhvr>
                                        <p:cTn id="104" dur="1000"/>
                                        <p:tgtEl>
                                          <p:spTgt spid="17"/>
                                        </p:tgtEl>
                                        <p:attrNameLst>
                                          <p:attrName>ppt_x</p:attrName>
                                        </p:attrNameLst>
                                      </p:cBhvr>
                                      <p:tavLst>
                                        <p:tav tm="0">
                                          <p:val>
                                            <p:strVal val="ppt_x"/>
                                          </p:val>
                                        </p:tav>
                                        <p:tav tm="100000">
                                          <p:val>
                                            <p:strVal val="ppt_x"/>
                                          </p:val>
                                        </p:tav>
                                      </p:tavLst>
                                    </p:anim>
                                    <p:anim calcmode="lin" valueType="num">
                                      <p:cBhvr>
                                        <p:cTn id="105" dur="100" decel="100000"/>
                                        <p:tgtEl>
                                          <p:spTgt spid="17"/>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17"/>
                                        </p:tgtEl>
                                        <p:attrNameLst>
                                          <p:attrName>ppt_y</p:attrName>
                                        </p:attrNameLst>
                                      </p:cBhvr>
                                      <p:tavLst>
                                        <p:tav tm="0">
                                          <p:val>
                                            <p:strVal val="ppt_y"/>
                                          </p:val>
                                        </p:tav>
                                        <p:tav tm="100000">
                                          <p:val>
                                            <p:strVal val="ppt_y+1"/>
                                          </p:val>
                                        </p:tav>
                                      </p:tavLst>
                                    </p:anim>
                                    <p:set>
                                      <p:cBhvr>
                                        <p:cTn id="107" dur="1" fill="hold">
                                          <p:stCondLst>
                                            <p:cond delay="999"/>
                                          </p:stCondLst>
                                        </p:cTn>
                                        <p:tgtEl>
                                          <p:spTgt spid="17"/>
                                        </p:tgtEl>
                                        <p:attrNameLst>
                                          <p:attrName>style.visibility</p:attrName>
                                        </p:attrNameLst>
                                      </p:cBhvr>
                                      <p:to>
                                        <p:strVal val="hidden"/>
                                      </p:to>
                                    </p:se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
                                            <p:txEl>
                                              <p:pRg st="1" end="1"/>
                                            </p:txEl>
                                          </p:spTgt>
                                        </p:tgtEl>
                                        <p:attrNameLst>
                                          <p:attrName>style.visibility</p:attrName>
                                        </p:attrNameLst>
                                      </p:cBhvr>
                                      <p:to>
                                        <p:strVal val="visible"/>
                                      </p:to>
                                    </p:set>
                                    <p:animEffect transition="in" filter="fade">
                                      <p:cBhvr>
                                        <p:cTn id="111" dur="500"/>
                                        <p:tgtEl>
                                          <p:spTgt spid="3">
                                            <p:txEl>
                                              <p:pRg st="1" end="1"/>
                                            </p:txEl>
                                          </p:spTgt>
                                        </p:tgtEl>
                                      </p:cBhvr>
                                    </p:animEffect>
                                  </p:childTnLst>
                                </p:cTn>
                              </p:par>
                            </p:childTnLst>
                          </p:cTn>
                        </p:par>
                        <p:par>
                          <p:cTn id="112" fill="hold">
                            <p:stCondLst>
                              <p:cond delay="1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29" grpId="1" uiExpand="1"/>
      <p:bldP spid="30" grpId="0"/>
      <p:bldP spid="7" grpId="0"/>
      <p:bldP spid="4" grpId="0"/>
      <p:bldP spid="8" grpId="0"/>
      <p:bldP spid="8" grpId="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a:t>
            </a: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Goal</a:t>
            </a:r>
            <a:endParaRPr lang="en-CA" sz="3200" dirty="0"/>
          </a:p>
        </p:txBody>
      </p:sp>
      <p:sp>
        <p:nvSpPr>
          <p:cNvPr id="5" name="Content Placeholder 4"/>
          <p:cNvSpPr>
            <a:spLocks noGrp="1"/>
          </p:cNvSpPr>
          <p:nvPr>
            <p:ph idx="1"/>
          </p:nvPr>
        </p:nvSpPr>
        <p:spPr>
          <a:xfrm>
            <a:off x="368300" y="1676399"/>
            <a:ext cx="4965700" cy="3157015"/>
          </a:xfrm>
        </p:spPr>
        <p:txBody>
          <a:bodyPr/>
          <a:lstStyle/>
          <a:p>
            <a:pPr marL="0" indent="0">
              <a:buNone/>
            </a:pPr>
            <a:r>
              <a:rPr lang="en-US" sz="24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goal of the MCLD development program is to increase </a:t>
            </a:r>
            <a:r>
              <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self-awareness by developing key skills: Focus, Clarity, Creativity, and Compassion in the service of </a:t>
            </a:r>
            <a:r>
              <a:rPr lang="en-US" sz="24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others… </a:t>
            </a:r>
            <a:r>
              <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with a positive impact on well-being and resiliency.</a:t>
            </a:r>
          </a:p>
          <a:p>
            <a:endParaRPr lang="en-CA" sz="2400" dirty="0"/>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76400"/>
            <a:ext cx="3276600" cy="2329854"/>
          </a:xfrm>
          <a:prstGeom prst="rect">
            <a:avLst/>
          </a:prstGeom>
          <a:noFill/>
          <a:ln>
            <a:noFill/>
          </a:ln>
        </p:spPr>
      </p:pic>
      <p:grpSp>
        <p:nvGrpSpPr>
          <p:cNvPr id="15" name="Group 14"/>
          <p:cNvGrpSpPr/>
          <p:nvPr/>
        </p:nvGrpSpPr>
        <p:grpSpPr>
          <a:xfrm>
            <a:off x="685799" y="4535939"/>
            <a:ext cx="7848601" cy="1219200"/>
            <a:chOff x="1441447" y="5635150"/>
            <a:chExt cx="5145640" cy="727304"/>
          </a:xfrm>
        </p:grpSpPr>
        <p:pic>
          <p:nvPicPr>
            <p:cNvPr id="16" name="Picture 15"/>
            <p:cNvPicPr>
              <a:picLocks noChangeAspect="1"/>
            </p:cNvPicPr>
            <p:nvPr/>
          </p:nvPicPr>
          <p:blipFill>
            <a:blip r:embed="rId4"/>
            <a:stretch>
              <a:fillRect/>
            </a:stretch>
          </p:blipFill>
          <p:spPr>
            <a:xfrm>
              <a:off x="1441447" y="5635150"/>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5763077"/>
              <a:ext cx="5036027" cy="451660"/>
            </a:xfrm>
            <a:prstGeom prst="rect">
              <a:avLst/>
            </a:prstGeom>
          </p:spPr>
          <p:txBody>
            <a:bodyPr wrap="square">
              <a:spAutoFit/>
            </a:bodyPr>
            <a:lstStyle/>
            <a:p>
              <a:pPr algn="ctr"/>
              <a:r>
                <a:rPr lang="en-US" sz="2400" i="1"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“Individuals </a:t>
              </a:r>
              <a:r>
                <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with higher mindfulness have greater resilience, thereby increasing their life satisfaction.” </a:t>
              </a:r>
              <a:r>
                <a:rPr lang="en-US" sz="2400" i="1"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 </a:t>
              </a:r>
              <a:r>
                <a:rPr lang="en-US" sz="2400" i="1" dirty="0" err="1"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23606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en-US" sz="4400" dirty="0" smtClean="0">
                <a:solidFill>
                  <a:schemeClr val="accent1">
                    <a:lumMod val="75000"/>
                  </a:schemeClr>
                </a:solidFill>
              </a:rPr>
              <a:t>Do you think we </a:t>
            </a:r>
            <a:r>
              <a:rPr lang="en-US" sz="4400" dirty="0" err="1" smtClean="0">
                <a:solidFill>
                  <a:schemeClr val="accent1">
                    <a:lumMod val="75000"/>
                  </a:schemeClr>
                </a:solidFill>
              </a:rPr>
              <a:t>succeded</a:t>
            </a:r>
            <a:r>
              <a:rPr lang="en-US" sz="4400" dirty="0" smtClean="0">
                <a:solidFill>
                  <a:schemeClr val="accent1">
                    <a:lumMod val="75000"/>
                  </a:schemeClr>
                </a:solidFill>
              </a:rPr>
              <a:t>?</a:t>
            </a:r>
          </a:p>
          <a:p>
            <a:pPr algn="ctr"/>
            <a:endParaRPr lang="en-CA" sz="4400" dirty="0"/>
          </a:p>
        </p:txBody>
      </p:sp>
      <p:pic>
        <p:nvPicPr>
          <p:cNvPr id="4" name="Picture 3"/>
          <p:cNvPicPr>
            <a:picLocks noChangeAspect="1"/>
          </p:cNvPicPr>
          <p:nvPr/>
        </p:nvPicPr>
        <p:blipFill>
          <a:blip r:embed="rId4"/>
          <a:stretch>
            <a:fillRect/>
          </a:stretch>
        </p:blipFill>
        <p:spPr>
          <a:xfrm>
            <a:off x="2197948" y="632212"/>
            <a:ext cx="4914900" cy="4914900"/>
          </a:xfrm>
          <a:prstGeom prst="rect">
            <a:avLst/>
          </a:prstGeom>
        </p:spPr>
      </p:pic>
      <p:sp>
        <p:nvSpPr>
          <p:cNvPr id="2" name="Title 1"/>
          <p:cNvSpPr>
            <a:spLocks noGrp="1"/>
          </p:cNvSpPr>
          <p:nvPr>
            <p:ph type="title"/>
          </p:nvPr>
        </p:nvSpPr>
        <p:spPr/>
        <p:txBody>
          <a:bodyPr>
            <a:normAutofit/>
          </a:bodyPr>
          <a:lstStyle/>
          <a:p>
            <a:r>
              <a:rPr lang="en-CA" dirty="0" smtClean="0">
                <a:solidFill>
                  <a:schemeClr val="bg1"/>
                </a:solidFill>
              </a:rPr>
              <a:t>Success</a:t>
            </a:r>
            <a:endParaRPr lang="en-CA" dirty="0">
              <a:solidFill>
                <a:schemeClr val="bg1"/>
              </a:solidFill>
            </a:endParaRPr>
          </a:p>
        </p:txBody>
      </p:sp>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011288"/>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3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2750"/>
                            </p:stCondLst>
                            <p:childTnLst>
                              <p:par>
                                <p:cTn id="22" presetID="6" presetClass="emph" presetSubtype="0" fill="hold" nodeType="afterEffect">
                                  <p:stCondLst>
                                    <p:cond delay="0"/>
                                  </p:stCondLst>
                                  <p:childTnLst>
                                    <p:animScale>
                                      <p:cBhvr>
                                        <p:cTn id="23" dur="5000" fill="hold"/>
                                        <p:tgtEl>
                                          <p:spTgt spid="28"/>
                                        </p:tgtEl>
                                      </p:cBhvr>
                                      <p:by x="150000" y="150000"/>
                                    </p:animScale>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750" fill="hold"/>
                                        <p:tgtEl>
                                          <p:spTgt spid="29"/>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6" presetClass="emph" presetSubtype="0" fill="hold" nodeType="withEffect">
                                  <p:stCondLst>
                                    <p:cond delay="0"/>
                                  </p:stCondLst>
                                  <p:childTnLst>
                                    <p:animScale>
                                      <p:cBhvr>
                                        <p:cTn id="35" dur="2750" fill="hold"/>
                                        <p:tgtEl>
                                          <p:spTgt spid="31"/>
                                        </p:tgtEl>
                                      </p:cBhvr>
                                      <p:by x="150000" y="150000"/>
                                    </p:animScale>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6" presetClass="emph" presetSubtype="0" fill="hold" nodeType="withEffect">
                                  <p:stCondLst>
                                    <p:cond delay="0"/>
                                  </p:stCondLst>
                                  <p:childTnLst>
                                    <p:animScale>
                                      <p:cBhvr>
                                        <p:cTn id="41" dur="2750" fill="hold"/>
                                        <p:tgtEl>
                                          <p:spTgt spid="30"/>
                                        </p:tgtEl>
                                      </p:cBhvr>
                                      <p:by x="150000" y="150000"/>
                                    </p:animScale>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MCLD Goal</a:t>
            </a:r>
            <a:endParaRPr lang="en-US" dirty="0"/>
          </a:p>
        </p:txBody>
      </p:sp>
      <p:sp>
        <p:nvSpPr>
          <p:cNvPr id="5" name="Content Placeholder 4"/>
          <p:cNvSpPr>
            <a:spLocks noGrp="1"/>
          </p:cNvSpPr>
          <p:nvPr>
            <p:ph idx="1"/>
          </p:nvPr>
        </p:nvSpPr>
        <p:spPr>
          <a:xfrm>
            <a:off x="457200" y="1600200"/>
            <a:ext cx="8147248" cy="3564053"/>
          </a:xfrm>
          <a:prstGeom prst="rect">
            <a:avLst/>
          </a:prstGeom>
        </p:spPr>
        <p:txBody>
          <a:bodyPr wrap="square">
            <a:spAutoFit/>
          </a:bodyPr>
          <a:lstStyle/>
          <a:p>
            <a:pPr marL="0" indent="0" algn="ctr">
              <a:buNone/>
            </a:pPr>
            <a:endParaRPr lang="en-US" sz="3600" dirty="0" smtClean="0"/>
          </a:p>
          <a:p>
            <a:pPr marL="0" indent="0" algn="ctr">
              <a:buNone/>
            </a:pPr>
            <a:r>
              <a:rPr lang="en-US" sz="3600" dirty="0" smtClean="0"/>
              <a:t>In </a:t>
            </a:r>
            <a:r>
              <a:rPr lang="en-US" sz="3600" dirty="0"/>
              <a:t>one word, What's the skill you improved the </a:t>
            </a:r>
            <a:r>
              <a:rPr lang="en-US" sz="3600" dirty="0" smtClean="0"/>
              <a:t>most </a:t>
            </a:r>
            <a:r>
              <a:rPr lang="en-US" sz="3600" dirty="0"/>
              <a:t>during the </a:t>
            </a:r>
            <a:r>
              <a:rPr lang="en-US" sz="3600" dirty="0" smtClean="0"/>
              <a:t>MCLD </a:t>
            </a:r>
            <a:r>
              <a:rPr lang="en-US" sz="3600" dirty="0"/>
              <a:t>Program</a:t>
            </a:r>
            <a:r>
              <a:rPr lang="en-US" sz="3600" dirty="0" smtClean="0"/>
              <a:t>?</a:t>
            </a:r>
          </a:p>
          <a:p>
            <a:pPr marL="0" indent="0" algn="ctr">
              <a:buNone/>
            </a:pPr>
            <a:endParaRPr lang="fr-CA" sz="3600" dirty="0"/>
          </a:p>
          <a:p>
            <a:pPr marL="0" indent="0" algn="ctr">
              <a:buNone/>
            </a:pPr>
            <a:r>
              <a:rPr lang="en-US" sz="3600" dirty="0" smtClean="0">
                <a:latin typeface="Roboto"/>
              </a:rPr>
              <a:t>sli.do</a:t>
            </a:r>
            <a:r>
              <a:rPr lang="en-US" sz="3600" dirty="0">
                <a:latin typeface="Roboto"/>
              </a:rPr>
              <a:t> </a:t>
            </a:r>
            <a:r>
              <a:rPr lang="en-US" sz="3600" dirty="0" smtClean="0">
                <a:latin typeface="Roboto"/>
              </a:rPr>
              <a:t>with code:</a:t>
            </a:r>
            <a:r>
              <a:rPr lang="en-US" sz="3600" dirty="0">
                <a:latin typeface="Roboto"/>
              </a:rPr>
              <a:t> #</a:t>
            </a:r>
            <a:r>
              <a:rPr lang="en-US" sz="3600" dirty="0" smtClean="0">
                <a:latin typeface="Roboto"/>
              </a:rPr>
              <a:t>MCLD</a:t>
            </a:r>
            <a:r>
              <a:rPr lang="en-US" sz="3600" dirty="0">
                <a:latin typeface="Roboto"/>
              </a:rPr>
              <a:t/>
            </a:r>
            <a:br>
              <a:rPr lang="en-US" sz="3600" dirty="0">
                <a:latin typeface="Roboto"/>
              </a:rPr>
            </a:br>
            <a:r>
              <a:rPr lang="en-US" sz="2400" dirty="0">
                <a:hlinkClick r:id="rId3"/>
              </a:rPr>
              <a:t>https://</a:t>
            </a:r>
            <a:r>
              <a:rPr lang="en-US" sz="2400" dirty="0" smtClean="0">
                <a:hlinkClick r:id="rId3"/>
              </a:rPr>
              <a:t>app.sli.do/event/4cdJ6BEhYuyfrRJ7tqWt8J</a:t>
            </a:r>
            <a:r>
              <a:rPr lang="en-US" sz="2400" dirty="0" smtClean="0"/>
              <a:t> </a:t>
            </a:r>
            <a:endParaRPr lang="en-US" sz="3600" dirty="0"/>
          </a:p>
        </p:txBody>
      </p:sp>
      <p:pic>
        <p:nvPicPr>
          <p:cNvPr id="8" name="Picture 7"/>
          <p:cNvPicPr>
            <a:picLocks noChangeAspect="1"/>
          </p:cNvPicPr>
          <p:nvPr/>
        </p:nvPicPr>
        <p:blipFill>
          <a:blip r:embed="rId4"/>
          <a:stretch>
            <a:fillRect/>
          </a:stretch>
        </p:blipFill>
        <p:spPr>
          <a:xfrm>
            <a:off x="6084168" y="46038"/>
            <a:ext cx="2390775" cy="1600200"/>
          </a:xfrm>
          <a:prstGeom prst="rect">
            <a:avLst/>
          </a:prstGeom>
        </p:spPr>
      </p:pic>
    </p:spTree>
    <p:extLst>
      <p:ext uri="{BB962C8B-B14F-4D97-AF65-F5344CB8AC3E}">
        <p14:creationId xmlns:p14="http://schemas.microsoft.com/office/powerpoint/2010/main" val="375837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86393" y="980728"/>
            <a:ext cx="7000407" cy="5322123"/>
            <a:chOff x="1523503" y="2598212"/>
            <a:chExt cx="6096991" cy="4136790"/>
          </a:xfrm>
        </p:grpSpPr>
        <p:pic>
          <p:nvPicPr>
            <p:cNvPr id="3" name="Picture 2"/>
            <p:cNvPicPr>
              <a:picLocks noChangeAspect="1"/>
            </p:cNvPicPr>
            <p:nvPr/>
          </p:nvPicPr>
          <p:blipFill>
            <a:blip r:embed="rId3"/>
            <a:stretch>
              <a:fillRect/>
            </a:stretch>
          </p:blipFill>
          <p:spPr>
            <a:xfrm rot="21298385">
              <a:off x="1523503" y="2598212"/>
              <a:ext cx="6096991" cy="4136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Oval 1"/>
            <p:cNvSpPr/>
            <p:nvPr/>
          </p:nvSpPr>
          <p:spPr>
            <a:xfrm>
              <a:off x="3779912" y="3140968"/>
              <a:ext cx="1656184" cy="12241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6336893" y="-134488"/>
            <a:ext cx="3593005" cy="295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p:txBody>
          <a:bodyPr/>
          <a:lstStyle/>
          <a:p>
            <a:r>
              <a:rPr lang="en-US" dirty="0"/>
              <a:t>Your practice – What now?</a:t>
            </a:r>
            <a:endParaRPr lang="en-CA" dirty="0"/>
          </a:p>
        </p:txBody>
      </p:sp>
      <p:sp>
        <p:nvSpPr>
          <p:cNvPr id="11" name="Content Placeholder 10"/>
          <p:cNvSpPr>
            <a:spLocks noGrp="1"/>
          </p:cNvSpPr>
          <p:nvPr>
            <p:ph idx="1"/>
          </p:nvPr>
        </p:nvSpPr>
        <p:spPr/>
        <p:txBody>
          <a:bodyPr/>
          <a:lstStyle/>
          <a:p>
            <a:endParaRPr lang="en-US" dirty="0" smtClean="0"/>
          </a:p>
          <a:p>
            <a:pPr marL="0" indent="0">
              <a:buNone/>
            </a:pPr>
            <a:r>
              <a:rPr lang="en-US" dirty="0" smtClean="0"/>
              <a:t>What </a:t>
            </a:r>
            <a:r>
              <a:rPr lang="en-US" dirty="0"/>
              <a:t>is the one </a:t>
            </a:r>
            <a:r>
              <a:rPr lang="en-US" dirty="0" smtClean="0"/>
              <a:t>thing, or two, </a:t>
            </a:r>
            <a:r>
              <a:rPr lang="en-US" dirty="0"/>
              <a:t>that </a:t>
            </a:r>
            <a:endParaRPr lang="en-US" dirty="0" smtClean="0"/>
          </a:p>
          <a:p>
            <a:pPr marL="0" indent="0">
              <a:buNone/>
            </a:pPr>
            <a:r>
              <a:rPr lang="en-US" dirty="0" smtClean="0"/>
              <a:t>you’ll </a:t>
            </a:r>
            <a:r>
              <a:rPr lang="en-US" dirty="0"/>
              <a:t>bring </a:t>
            </a:r>
            <a:r>
              <a:rPr lang="en-US" dirty="0" smtClean="0"/>
              <a:t>with </a:t>
            </a:r>
            <a:r>
              <a:rPr lang="en-US" dirty="0"/>
              <a:t>you from this program?</a:t>
            </a:r>
            <a:endParaRPr lang="en-CA"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44" y="2204863"/>
            <a:ext cx="3276366" cy="3276366"/>
          </a:xfrm>
          <a:prstGeom prst="rect">
            <a:avLst/>
          </a:prstGeom>
        </p:spPr>
      </p:pic>
      <p:sp>
        <p:nvSpPr>
          <p:cNvPr id="2" name="Title 1"/>
          <p:cNvSpPr>
            <a:spLocks noGrp="1"/>
          </p:cNvSpPr>
          <p:nvPr>
            <p:ph type="title"/>
          </p:nvPr>
        </p:nvSpPr>
        <p:spPr/>
        <p:txBody>
          <a:bodyPr/>
          <a:lstStyle/>
          <a:p>
            <a:r>
              <a:rPr lang="en-US" dirty="0" smtClean="0"/>
              <a:t>Farewells </a:t>
            </a:r>
            <a:endParaRPr lang="en-US" dirty="0">
              <a:solidFill>
                <a:srgbClr val="FF0000"/>
              </a:solidFill>
            </a:endParaRPr>
          </a:p>
        </p:txBody>
      </p:sp>
      <p:sp>
        <p:nvSpPr>
          <p:cNvPr id="3" name="Content Placeholder 2"/>
          <p:cNvSpPr>
            <a:spLocks noGrp="1"/>
          </p:cNvSpPr>
          <p:nvPr>
            <p:ph idx="1"/>
          </p:nvPr>
        </p:nvSpPr>
        <p:spPr>
          <a:xfrm>
            <a:off x="457200" y="1484784"/>
            <a:ext cx="8363272" cy="1199492"/>
          </a:xfrm>
        </p:spPr>
        <p:txBody>
          <a:bodyPr/>
          <a:lstStyle/>
          <a:p>
            <a:pPr marL="0" indent="0">
              <a:buNone/>
            </a:pPr>
            <a:r>
              <a:rPr lang="en-US" dirty="0" smtClean="0"/>
              <a:t>Hint: Share </a:t>
            </a:r>
            <a:r>
              <a:rPr lang="en-US" dirty="0"/>
              <a:t>a quick thought or a </a:t>
            </a:r>
            <a:r>
              <a:rPr lang="en-US" dirty="0" smtClean="0"/>
              <a:t>phrase</a:t>
            </a:r>
            <a:endParaRPr lang="en-CA" dirty="0"/>
          </a:p>
        </p:txBody>
      </p:sp>
      <p:sp>
        <p:nvSpPr>
          <p:cNvPr id="11" name="Rectangle 10"/>
          <p:cNvSpPr/>
          <p:nvPr/>
        </p:nvSpPr>
        <p:spPr>
          <a:xfrm rot="19328962">
            <a:off x="1603204" y="3485048"/>
            <a:ext cx="6936357" cy="1130936"/>
          </a:xfrm>
          <a:prstGeom prst="rect">
            <a:avLst/>
          </a:prstGeom>
          <a:noFill/>
        </p:spPr>
        <p:txBody>
          <a:bodyPr wrap="none" lIns="91440" tIns="45720" rIns="91440" bIns="45720" numCol="1">
            <a:prstTxWarp prst="textWave2">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Saying good bye in small groups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3717032"/>
            <a:ext cx="1508205" cy="275288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5350535" y="3687525"/>
            <a:ext cx="2046558" cy="2769839"/>
          </a:xfrm>
          <a:prstGeom prst="rect">
            <a:avLst/>
          </a:prstGeom>
        </p:spPr>
      </p:pic>
    </p:spTree>
    <p:extLst>
      <p:ext uri="{BB962C8B-B14F-4D97-AF65-F5344CB8AC3E}">
        <p14:creationId xmlns:p14="http://schemas.microsoft.com/office/powerpoint/2010/main" val="184597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Reflection</a:t>
            </a:r>
            <a:r>
              <a:rPr lang="fr-CA" dirty="0" smtClean="0"/>
              <a:t> for </a:t>
            </a:r>
            <a:r>
              <a:rPr lang="fr-CA" dirty="0" err="1" smtClean="0"/>
              <a:t>today</a:t>
            </a:r>
            <a:r>
              <a:rPr lang="fr-CA" dirty="0" smtClean="0"/>
              <a:t>…</a:t>
            </a:r>
            <a:endParaRPr lang="en-US" dirty="0"/>
          </a:p>
        </p:txBody>
      </p:sp>
      <p:grpSp>
        <p:nvGrpSpPr>
          <p:cNvPr id="5" name="Group 4"/>
          <p:cNvGrpSpPr/>
          <p:nvPr/>
        </p:nvGrpSpPr>
        <p:grpSpPr>
          <a:xfrm>
            <a:off x="5784191" y="2302386"/>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188" y="3869690"/>
            <a:ext cx="1811509" cy="194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4562995"/>
            <a:ext cx="1457879" cy="1457879"/>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duotone>
              <a:prstClr val="black"/>
              <a:schemeClr val="accent3">
                <a:tint val="45000"/>
                <a:satMod val="400000"/>
              </a:schemeClr>
            </a:duotone>
          </a:blip>
          <a:stretch>
            <a:fillRect/>
          </a:stretch>
        </p:blipFill>
        <p:spPr>
          <a:xfrm>
            <a:off x="2781814" y="5045676"/>
            <a:ext cx="671103" cy="1224944"/>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910787" y="5115305"/>
            <a:ext cx="910653" cy="1232490"/>
          </a:xfrm>
          <a:prstGeom prst="rect">
            <a:avLst/>
          </a:prstGeom>
        </p:spPr>
      </p:pic>
      <p:grpSp>
        <p:nvGrpSpPr>
          <p:cNvPr id="22" name="Group 21"/>
          <p:cNvGrpSpPr/>
          <p:nvPr/>
        </p:nvGrpSpPr>
        <p:grpSpPr>
          <a:xfrm>
            <a:off x="1070502" y="1312541"/>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1561931" y="2119179"/>
            <a:ext cx="838977" cy="1200175"/>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0">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11"/>
          <a:stretch>
            <a:fillRect/>
          </a:stretch>
        </p:blipFill>
        <p:spPr>
          <a:xfrm>
            <a:off x="602045" y="2210695"/>
            <a:ext cx="854918" cy="810698"/>
          </a:xfrm>
          <a:prstGeom prst="rect">
            <a:avLst/>
          </a:prstGeom>
        </p:spPr>
      </p:pic>
      <p:pic>
        <p:nvPicPr>
          <p:cNvPr id="36" name="Picture 35"/>
          <p:cNvPicPr>
            <a:picLocks noChangeAspect="1"/>
          </p:cNvPicPr>
          <p:nvPr/>
        </p:nvPicPr>
        <p:blipFill>
          <a:blip r:embed="rId12">
            <a:clrChange>
              <a:clrFrom>
                <a:srgbClr val="FFFFFF"/>
              </a:clrFrom>
              <a:clrTo>
                <a:srgbClr val="FFFFFF">
                  <a:alpha val="0"/>
                </a:srgbClr>
              </a:clrTo>
            </a:clrChange>
          </a:blip>
          <a:stretch>
            <a:fillRect/>
          </a:stretch>
        </p:blipFill>
        <p:spPr>
          <a:xfrm>
            <a:off x="2619240" y="2302386"/>
            <a:ext cx="983223" cy="917162"/>
          </a:xfrm>
          <a:prstGeom prst="rect">
            <a:avLst/>
          </a:prstGeom>
        </p:spPr>
      </p:pic>
      <p:pic>
        <p:nvPicPr>
          <p:cNvPr id="38" name="Picture 37"/>
          <p:cNvPicPr>
            <a:picLocks noChangeAspect="1"/>
          </p:cNvPicPr>
          <p:nvPr/>
        </p:nvPicPr>
        <p:blipFill>
          <a:blip r:embed="rId13">
            <a:clrChange>
              <a:clrFrom>
                <a:srgbClr val="FFFFFF"/>
              </a:clrFrom>
              <a:clrTo>
                <a:srgbClr val="FFFFFF">
                  <a:alpha val="0"/>
                </a:srgbClr>
              </a:clrTo>
            </a:clrChange>
          </a:blip>
          <a:stretch>
            <a:fillRect/>
          </a:stretch>
        </p:blipFill>
        <p:spPr>
          <a:xfrm>
            <a:off x="572052" y="3390219"/>
            <a:ext cx="1296144" cy="867539"/>
          </a:xfrm>
          <a:prstGeom prst="rect">
            <a:avLst/>
          </a:prstGeom>
        </p:spPr>
      </p:pic>
      <p:pic>
        <p:nvPicPr>
          <p:cNvPr id="39" name="Picture 3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2195222" y="3370803"/>
            <a:ext cx="1173083" cy="96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3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a:t>
            </a:r>
            <a:r>
              <a:rPr lang="en-US" dirty="0">
                <a:solidFill>
                  <a:schemeClr val="accent1">
                    <a:lumMod val="75000"/>
                  </a:schemeClr>
                </a:solidFill>
              </a:rPr>
              <a:t>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8 (of 8)</a:t>
            </a:r>
          </a:p>
          <a:p>
            <a:r>
              <a:rPr lang="en-US" dirty="0" smtClean="0"/>
              <a:t>13 Jun 2022</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a:t>
            </a:r>
            <a:r>
              <a:rPr lang="en-CA" sz="2800" dirty="0" smtClean="0"/>
              <a:t>Self-Love </a:t>
            </a:r>
            <a:r>
              <a:rPr lang="en-CA" sz="2800" dirty="0"/>
              <a:t>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Questions/Insights </a:t>
            </a:r>
            <a:r>
              <a:rPr lang="en-US" dirty="0"/>
              <a:t>from last </a:t>
            </a:r>
            <a:r>
              <a:rPr lang="en-US" dirty="0" smtClean="0"/>
              <a:t>week</a:t>
            </a:r>
            <a:r>
              <a:rPr lang="en-US" sz="3600" dirty="0" smtClean="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4904791" y="5041075"/>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6984"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125"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8</a:t>
            </a:r>
            <a:endParaRPr lang="en-US" dirty="0"/>
          </a:p>
        </p:txBody>
      </p:sp>
      <p:sp>
        <p:nvSpPr>
          <p:cNvPr id="3" name="Content Placeholder 2"/>
          <p:cNvSpPr>
            <a:spLocks noGrp="1"/>
          </p:cNvSpPr>
          <p:nvPr>
            <p:ph idx="1"/>
          </p:nvPr>
        </p:nvSpPr>
        <p:spPr/>
        <p:txBody>
          <a:bodyPr>
            <a:normAutofit fontScale="77500" lnSpcReduction="20000"/>
          </a:bodyPr>
          <a:lstStyle/>
          <a:p>
            <a:pPr lvl="0">
              <a:spcBef>
                <a:spcPts val="600"/>
              </a:spcBef>
            </a:pPr>
            <a:r>
              <a:rPr lang="en-US" dirty="0">
                <a:solidFill>
                  <a:schemeClr val="bg1">
                    <a:lumMod val="50000"/>
                  </a:schemeClr>
                </a:solidFill>
              </a:rPr>
              <a:t>Centering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Questions/Insights from last week </a:t>
            </a:r>
            <a:r>
              <a:rPr lang="en-US" dirty="0" smtClean="0">
                <a:solidFill>
                  <a:schemeClr val="bg1">
                    <a:lumMod val="50000"/>
                  </a:schemeClr>
                </a:solidFill>
              </a:rPr>
              <a:t>(7)</a:t>
            </a:r>
          </a:p>
          <a:p>
            <a:r>
              <a:rPr lang="en-US" dirty="0" smtClean="0"/>
              <a:t>Today’s intentions</a:t>
            </a:r>
            <a:br>
              <a:rPr lang="en-US" dirty="0" smtClean="0"/>
            </a:br>
            <a:r>
              <a:rPr lang="en-CA" dirty="0"/>
              <a:t>Focus, Compassion, Clarity, Creativity</a:t>
            </a:r>
            <a:endParaRPr lang="en-US" dirty="0" smtClean="0"/>
          </a:p>
          <a:p>
            <a:r>
              <a:rPr lang="en-CA" dirty="0"/>
              <a:t>Resilience, Well-being &amp; Mindfulness</a:t>
            </a:r>
          </a:p>
          <a:p>
            <a:r>
              <a:rPr lang="en-CA" dirty="0"/>
              <a:t>Values </a:t>
            </a:r>
            <a:r>
              <a:rPr lang="en-CA" dirty="0" smtClean="0"/>
              <a:t>&amp; </a:t>
            </a:r>
            <a:r>
              <a:rPr lang="en-CA" dirty="0" smtClean="0"/>
              <a:t>Mindfulness</a:t>
            </a:r>
          </a:p>
          <a:p>
            <a:r>
              <a:rPr lang="en-CA" dirty="0" smtClean="0"/>
              <a:t>Mindful </a:t>
            </a:r>
            <a:r>
              <a:rPr lang="en-CA" dirty="0"/>
              <a:t>on the spot</a:t>
            </a:r>
          </a:p>
          <a:p>
            <a:pPr lvl="0"/>
            <a:r>
              <a:rPr lang="en-CA" dirty="0" smtClean="0"/>
              <a:t>Some book, apps &amp; other references</a:t>
            </a:r>
          </a:p>
          <a:p>
            <a:r>
              <a:rPr lang="en-CA" dirty="0"/>
              <a:t>Self-Assessments Questionnaires – </a:t>
            </a:r>
            <a:r>
              <a:rPr lang="en-CA" dirty="0">
                <a:solidFill>
                  <a:schemeClr val="accent1">
                    <a:lumMod val="75000"/>
                  </a:schemeClr>
                </a:solidFill>
              </a:rPr>
              <a:t>pre</a:t>
            </a:r>
            <a:r>
              <a:rPr lang="en-CA" dirty="0"/>
              <a:t>, </a:t>
            </a:r>
            <a:r>
              <a:rPr lang="en-CA" dirty="0">
                <a:solidFill>
                  <a:schemeClr val="accent6"/>
                </a:solidFill>
              </a:rPr>
              <a:t>post</a:t>
            </a:r>
            <a:r>
              <a:rPr lang="en-CA" dirty="0"/>
              <a:t>, </a:t>
            </a:r>
            <a:r>
              <a:rPr lang="en-CA" dirty="0">
                <a:solidFill>
                  <a:schemeClr val="accent3">
                    <a:lumMod val="75000"/>
                  </a:schemeClr>
                </a:solidFill>
              </a:rPr>
              <a:t>final</a:t>
            </a:r>
          </a:p>
          <a:p>
            <a:pPr lvl="0"/>
            <a:r>
              <a:rPr lang="en-US" dirty="0" smtClean="0"/>
              <a:t>MCLD Goal</a:t>
            </a:r>
          </a:p>
          <a:p>
            <a:pPr lvl="0"/>
            <a:r>
              <a:rPr lang="en-US" dirty="0" smtClean="0"/>
              <a:t>Your practice – What now?</a:t>
            </a:r>
          </a:p>
          <a:p>
            <a:pPr lvl="0"/>
            <a:r>
              <a:rPr lang="en-US" dirty="0"/>
              <a:t>Farewell</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a:t>
            </a:r>
            <a:r>
              <a:rPr lang="en-CA" dirty="0" smtClean="0"/>
              <a:t>Well-being </a:t>
            </a:r>
            <a:r>
              <a:rPr lang="en-CA" dirty="0"/>
              <a:t>&amp; </a:t>
            </a:r>
            <a:r>
              <a:rPr lang="en-CA" dirty="0" smtClean="0"/>
              <a:t>Mindfulness</a:t>
            </a:r>
            <a:endParaRPr lang="en-CA"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err="1"/>
              <a:t>InBrief</a:t>
            </a:r>
            <a:r>
              <a:rPr lang="en-US" dirty="0"/>
              <a:t>: The Science of </a:t>
            </a:r>
            <a:r>
              <a:rPr lang="en-US" dirty="0" smtClean="0"/>
              <a:t>Resilience</a:t>
            </a:r>
          </a:p>
          <a:p>
            <a:pPr lvl="1"/>
            <a:r>
              <a:rPr lang="en-US" dirty="0" smtClean="0"/>
              <a:t>Experience Positivity and Gratefulness</a:t>
            </a:r>
          </a:p>
          <a:p>
            <a:pPr lvl="1"/>
            <a:r>
              <a:rPr lang="en-US" dirty="0" smtClean="0"/>
              <a:t>Manage Stress</a:t>
            </a:r>
          </a:p>
          <a:p>
            <a:pPr lvl="1"/>
            <a:r>
              <a:rPr lang="en-US" dirty="0" smtClean="0"/>
              <a:t>Solve Problems</a:t>
            </a:r>
          </a:p>
          <a:p>
            <a:pPr lvl="1"/>
            <a:r>
              <a:rPr lang="en-US" dirty="0" smtClean="0"/>
              <a:t>Regulate </a:t>
            </a:r>
            <a:r>
              <a:rPr lang="en-US" dirty="0" err="1" smtClean="0"/>
              <a:t>Behaviour</a:t>
            </a:r>
            <a:endParaRPr lang="en-US" dirty="0" smtClean="0"/>
          </a:p>
          <a:p>
            <a:pPr lvl="1"/>
            <a:r>
              <a:rPr lang="en-US" dirty="0" smtClean="0"/>
              <a:t>Plan Ahead</a:t>
            </a:r>
            <a:br>
              <a:rPr lang="en-US" dirty="0" smtClean="0"/>
            </a:br>
            <a:r>
              <a:rPr lang="en-US" sz="1400" dirty="0" smtClean="0">
                <a:hlinkClick r:id="rId3"/>
              </a:rPr>
              <a:t>https</a:t>
            </a:r>
            <a:r>
              <a:rPr lang="en-US" sz="1400" dirty="0">
                <a:hlinkClick r:id="rId3"/>
              </a:rPr>
              <a:t>://</a:t>
            </a:r>
            <a:r>
              <a:rPr lang="en-US" sz="1400" dirty="0" smtClean="0">
                <a:hlinkClick r:id="rId3"/>
              </a:rPr>
              <a:t>www.youtube.com/watch?v=1r8hj72bfGo</a:t>
            </a:r>
            <a:r>
              <a:rPr lang="en-US" sz="1400" dirty="0" smtClean="0"/>
              <a:t> </a:t>
            </a:r>
            <a:endParaRPr lang="en-US" sz="2000" dirty="0" smtClean="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a:t>
            </a:r>
            <a:r>
              <a:rPr lang="en-US" dirty="0" smtClean="0">
                <a:latin typeface="Calibri" panose="020F0502020204030204" pitchFamily="34" charset="0"/>
                <a:ea typeface="Calibri" panose="020F0502020204030204" pitchFamily="34" charset="0"/>
              </a:rPr>
              <a:t>mind.</a:t>
            </a:r>
            <a:br>
              <a:rPr lang="en-US" dirty="0" smtClean="0">
                <a:latin typeface="Calibri" panose="020F0502020204030204" pitchFamily="34" charset="0"/>
                <a:ea typeface="Calibri" panose="020F0502020204030204" pitchFamily="34" charset="0"/>
              </a:rPr>
            </a:br>
            <a:r>
              <a:rPr lang="en-US" sz="1500" u="sng" dirty="0" smtClean="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smtClean="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34" y="6181702"/>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34" y="6334102"/>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Values </a:t>
            </a:r>
            <a:r>
              <a:rPr lang="en-CA" dirty="0" smtClean="0"/>
              <a:t>&amp; </a:t>
            </a:r>
            <a:r>
              <a:rPr lang="en-CA" dirty="0" smtClean="0"/>
              <a:t>Mindfulness</a:t>
            </a:r>
            <a:endParaRPr lang="en-US" dirty="0"/>
          </a:p>
        </p:txBody>
      </p:sp>
      <p:sp>
        <p:nvSpPr>
          <p:cNvPr id="3" name="Content Placeholder 2"/>
          <p:cNvSpPr>
            <a:spLocks noGrp="1"/>
          </p:cNvSpPr>
          <p:nvPr>
            <p:ph idx="1"/>
          </p:nvPr>
        </p:nvSpPr>
        <p:spPr>
          <a:xfrm>
            <a:off x="2598059" y="1649448"/>
            <a:ext cx="2880320" cy="4875896"/>
          </a:xfrm>
        </p:spPr>
        <p:txBody>
          <a:bodyPr>
            <a:normAutofit fontScale="92500" lnSpcReduction="20000"/>
          </a:bodyPr>
          <a:lstStyle/>
          <a:p>
            <a:r>
              <a:rPr lang="en-US" dirty="0"/>
              <a:t>Reverence For Life</a:t>
            </a:r>
          </a:p>
          <a:p>
            <a:r>
              <a:rPr lang="en-US" dirty="0"/>
              <a:t>True Happiness</a:t>
            </a:r>
          </a:p>
          <a:p>
            <a:r>
              <a:rPr lang="en-US" dirty="0"/>
              <a:t>True Love</a:t>
            </a:r>
          </a:p>
          <a:p>
            <a:r>
              <a:rPr lang="en-US" dirty="0"/>
              <a:t>Loving Speech and Deep </a:t>
            </a:r>
            <a:r>
              <a:rPr lang="en-US" dirty="0" smtClean="0"/>
              <a:t>Listening</a:t>
            </a:r>
          </a:p>
          <a:p>
            <a:r>
              <a:rPr lang="en-US" dirty="0"/>
              <a:t>Nourishment and </a:t>
            </a:r>
            <a:r>
              <a:rPr lang="en-US" dirty="0" smtClean="0"/>
              <a:t>Healing</a:t>
            </a:r>
            <a:r>
              <a:rPr lang="en-US" b="1" dirty="0" smtClean="0"/>
              <a:t/>
            </a:r>
            <a:br>
              <a:rPr lang="en-US" b="1" dirty="0" smtClean="0"/>
            </a:br>
            <a:endParaRPr lang="fr-CA" dirty="0"/>
          </a:p>
        </p:txBody>
      </p:sp>
      <p:sp>
        <p:nvSpPr>
          <p:cNvPr id="7" name="Content Placeholder 2"/>
          <p:cNvSpPr txBox="1">
            <a:spLocks/>
          </p:cNvSpPr>
          <p:nvPr/>
        </p:nvSpPr>
        <p:spPr>
          <a:xfrm>
            <a:off x="457200" y="1649448"/>
            <a:ext cx="2098576" cy="45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Love</a:t>
            </a:r>
          </a:p>
          <a:p>
            <a:r>
              <a:rPr lang="en-US" sz="3000" dirty="0" smtClean="0"/>
              <a:t>Respect</a:t>
            </a:r>
          </a:p>
          <a:p>
            <a:r>
              <a:rPr lang="en-US" sz="3000" dirty="0" smtClean="0"/>
              <a:t>Courage</a:t>
            </a:r>
          </a:p>
          <a:p>
            <a:r>
              <a:rPr lang="en-US" sz="3000" dirty="0" smtClean="0"/>
              <a:t>Honesty</a:t>
            </a:r>
          </a:p>
          <a:p>
            <a:r>
              <a:rPr lang="en-US" sz="3000" dirty="0" smtClean="0"/>
              <a:t>Wisdom</a:t>
            </a:r>
          </a:p>
          <a:p>
            <a:r>
              <a:rPr lang="en-US" sz="3000" dirty="0" smtClean="0"/>
              <a:t>Humility</a:t>
            </a:r>
          </a:p>
          <a:p>
            <a:r>
              <a:rPr lang="en-US" sz="3000" dirty="0" smtClean="0"/>
              <a:t>Truth</a:t>
            </a:r>
            <a:r>
              <a:rPr lang="en-US" sz="3000" b="1" dirty="0" smtClean="0"/>
              <a:t/>
            </a:r>
            <a:br>
              <a:rPr lang="en-US" sz="3000" b="1" dirty="0" smtClean="0"/>
            </a:br>
            <a:endParaRPr lang="fr-CA" sz="3000" dirty="0"/>
          </a:p>
        </p:txBody>
      </p:sp>
      <p:pic>
        <p:nvPicPr>
          <p:cNvPr id="4" name="Picture 3"/>
          <p:cNvPicPr>
            <a:picLocks noChangeAspect="1"/>
          </p:cNvPicPr>
          <p:nvPr/>
        </p:nvPicPr>
        <p:blipFill>
          <a:blip r:embed="rId3"/>
          <a:stretch>
            <a:fillRect/>
          </a:stretch>
        </p:blipFill>
        <p:spPr>
          <a:xfrm>
            <a:off x="7029450" y="77823"/>
            <a:ext cx="1657350" cy="1571625"/>
          </a:xfrm>
          <a:prstGeom prst="rect">
            <a:avLst/>
          </a:prstGeom>
        </p:spPr>
      </p:pic>
      <p:sp>
        <p:nvSpPr>
          <p:cNvPr id="5" name="Rectangle 4"/>
          <p:cNvSpPr/>
          <p:nvPr/>
        </p:nvSpPr>
        <p:spPr>
          <a:xfrm>
            <a:off x="827584" y="6007457"/>
            <a:ext cx="6408712" cy="923330"/>
          </a:xfrm>
          <a:prstGeom prst="rect">
            <a:avLst/>
          </a:prstGeom>
        </p:spPr>
        <p:txBody>
          <a:bodyPr wrap="square">
            <a:spAutoFit/>
          </a:bodyPr>
          <a:lstStyle/>
          <a:p>
            <a:r>
              <a:rPr lang="en-CA" dirty="0">
                <a:hlinkClick r:id="rId4"/>
              </a:rPr>
              <a:t>https://www.southernnetwork.org/site/seven-teachings</a:t>
            </a:r>
            <a:r>
              <a:rPr lang="en-CA" dirty="0"/>
              <a:t> </a:t>
            </a:r>
            <a:endParaRPr lang="en-CA" dirty="0" smtClean="0"/>
          </a:p>
          <a:p>
            <a:r>
              <a:rPr lang="en-US" dirty="0">
                <a:hlinkClick r:id="rId5"/>
              </a:rPr>
              <a:t>https://plumvillage.org/mindfulness/the-5-mindfulness-trainings/</a:t>
            </a:r>
            <a:r>
              <a:rPr lang="en-US" dirty="0"/>
              <a:t> </a:t>
            </a:r>
            <a:endParaRPr lang="fr-CA" dirty="0"/>
          </a:p>
          <a:p>
            <a:r>
              <a:rPr lang="en-CA" dirty="0">
                <a:hlinkClick r:id="rId6"/>
              </a:rPr>
              <a:t>https://</a:t>
            </a:r>
            <a:r>
              <a:rPr lang="en-CA" dirty="0" smtClean="0">
                <a:hlinkClick r:id="rId6"/>
              </a:rPr>
              <a:t>www.tbs-sct.canada.ca/pol/doc-eng.aspx?id=25049</a:t>
            </a:r>
            <a:r>
              <a:rPr lang="en-CA" dirty="0" smtClean="0"/>
              <a:t> </a:t>
            </a:r>
            <a:endParaRPr lang="en-CA" dirty="0"/>
          </a:p>
        </p:txBody>
      </p:sp>
      <p:sp>
        <p:nvSpPr>
          <p:cNvPr id="6" name="Rectangle 5"/>
          <p:cNvSpPr/>
          <p:nvPr/>
        </p:nvSpPr>
        <p:spPr>
          <a:xfrm>
            <a:off x="5609474" y="1649448"/>
            <a:ext cx="3278759" cy="4247317"/>
          </a:xfrm>
          <a:prstGeom prst="rect">
            <a:avLst/>
          </a:prstGeom>
        </p:spPr>
        <p:txBody>
          <a:bodyPr wrap="square">
            <a:spAutoFit/>
          </a:bodyPr>
          <a:lstStyle/>
          <a:p>
            <a:pPr lvl="0" defTabSz="914400">
              <a:defRPr/>
            </a:pPr>
            <a:r>
              <a:rPr lang="en-US" sz="3000" dirty="0"/>
              <a:t>Values and Ethics Code for the Public </a:t>
            </a:r>
            <a:r>
              <a:rPr lang="en-US" sz="3000" dirty="0" smtClean="0"/>
              <a:t>Sector of Canada:</a:t>
            </a:r>
            <a:endParaRPr lang="en-US" sz="3000" dirty="0"/>
          </a:p>
          <a:p>
            <a:pPr marL="171450" lvl="0" indent="-171450" defTabSz="914400">
              <a:buFont typeface="Arial" panose="020B0604020202020204" pitchFamily="34" charset="0"/>
              <a:buChar char="•"/>
              <a:defRPr/>
            </a:pPr>
            <a:r>
              <a:rPr lang="fr-CA" sz="3000" dirty="0"/>
              <a:t>Respect for </a:t>
            </a:r>
            <a:r>
              <a:rPr lang="fr-CA" sz="3000" dirty="0" err="1"/>
              <a:t>Democracy</a:t>
            </a:r>
            <a:endParaRPr lang="fr-CA" sz="3000" dirty="0"/>
          </a:p>
          <a:p>
            <a:pPr marL="171450" lvl="0" indent="-171450" defTabSz="914400">
              <a:buFont typeface="Arial" panose="020B0604020202020204" pitchFamily="34" charset="0"/>
              <a:buChar char="•"/>
              <a:defRPr/>
            </a:pPr>
            <a:r>
              <a:rPr lang="en-CA" sz="3000" dirty="0"/>
              <a:t>Respect for People</a:t>
            </a:r>
          </a:p>
          <a:p>
            <a:pPr marL="171450" lvl="0" indent="-171450" defTabSz="914400">
              <a:buFont typeface="Arial" panose="020B0604020202020204" pitchFamily="34" charset="0"/>
              <a:buChar char="•"/>
              <a:defRPr/>
            </a:pPr>
            <a:r>
              <a:rPr lang="en-CA" sz="3000" dirty="0"/>
              <a:t>Integrity</a:t>
            </a:r>
          </a:p>
          <a:p>
            <a:pPr marL="171450" lvl="0" indent="-171450" defTabSz="914400">
              <a:buFont typeface="Arial" panose="020B0604020202020204" pitchFamily="34" charset="0"/>
              <a:buChar char="•"/>
              <a:defRPr/>
            </a:pPr>
            <a:r>
              <a:rPr lang="en-CA" sz="3000" dirty="0"/>
              <a:t>Stewardship</a:t>
            </a:r>
          </a:p>
          <a:p>
            <a:pPr marL="171450" lvl="0" indent="-171450" defTabSz="914400">
              <a:buFont typeface="Arial" panose="020B0604020202020204" pitchFamily="34" charset="0"/>
              <a:buChar char="•"/>
              <a:defRPr/>
            </a:pPr>
            <a:r>
              <a:rPr lang="en-CA" sz="3000" dirty="0"/>
              <a:t>Excellence</a:t>
            </a:r>
          </a:p>
        </p:txBody>
      </p:sp>
      <p:pic>
        <p:nvPicPr>
          <p:cNvPr id="9"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a:t>
            </a:r>
            <a:r>
              <a:rPr lang="en-CA" sz="3600" dirty="0" smtClean="0"/>
              <a:t>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277072"/>
          </a:xfrm>
        </p:spPr>
        <p:txBody>
          <a:bodyPr>
            <a:normAutofit fontScale="92500"/>
          </a:bodyPr>
          <a:lstStyle/>
          <a:p>
            <a:r>
              <a:rPr lang="en-CA" sz="2800" dirty="0" smtClean="0"/>
              <a:t>Breathing, with or without sighing</a:t>
            </a:r>
          </a:p>
          <a:p>
            <a:r>
              <a:rPr lang="en-CA" sz="2800" dirty="0" smtClean="0"/>
              <a:t>Joining an e-meeting</a:t>
            </a:r>
          </a:p>
          <a:p>
            <a:r>
              <a:rPr lang="en-CA" sz="2800" dirty="0" smtClean="0"/>
              <a:t>Saying “hi!”, “good morning!”, “how was your weekend?”</a:t>
            </a:r>
          </a:p>
          <a:p>
            <a:r>
              <a:rPr lang="en-CA" sz="2800" dirty="0" smtClean="0"/>
              <a:t>Coloring</a:t>
            </a:r>
          </a:p>
          <a:p>
            <a:r>
              <a:rPr lang="en-CA" sz="2800" dirty="0" smtClean="0"/>
              <a:t>Walking in the present</a:t>
            </a:r>
          </a:p>
          <a:p>
            <a:r>
              <a:rPr lang="en-CA" sz="2800" dirty="0" smtClean="0"/>
              <a:t>Being aware of my thinking style</a:t>
            </a:r>
          </a:p>
          <a:p>
            <a:r>
              <a:rPr lang="en-CA" sz="2800" dirty="0" smtClean="0"/>
              <a:t>Showering</a:t>
            </a:r>
          </a:p>
          <a:p>
            <a:r>
              <a:rPr lang="en-CA" sz="2800" dirty="0"/>
              <a:t>Washing </a:t>
            </a:r>
            <a:r>
              <a:rPr lang="en-CA" sz="2800" dirty="0" smtClean="0"/>
              <a:t>dishes</a:t>
            </a:r>
            <a:endParaRPr lang="en-CA" sz="2800" dirty="0"/>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a:t>
            </a:r>
            <a:r>
              <a:rPr lang="en-US" sz="1200" dirty="0" smtClean="0">
                <a:hlinkClick r:id="rId3"/>
              </a:rPr>
              <a:t>www.centerforresilience.org/5-ways-to-practice-mindfulness-right-now</a:t>
            </a:r>
            <a:endParaRPr lang="en-US" sz="1200" dirty="0" smtClean="0"/>
          </a:p>
          <a:p>
            <a:r>
              <a:rPr lang="en-US" sz="1200" dirty="0">
                <a:hlinkClick r:id="rId4"/>
              </a:rPr>
              <a:t>https://positivepsychology.com/meditation-exercises-activities</a:t>
            </a:r>
            <a:r>
              <a:rPr lang="en-US" sz="1200" dirty="0" smtClean="0">
                <a:hlinkClick r:id="rId4"/>
              </a:rPr>
              <a:t>/</a:t>
            </a:r>
            <a:r>
              <a:rPr lang="en-US" sz="1200" dirty="0" smtClean="0"/>
              <a:t> </a:t>
            </a:r>
          </a:p>
          <a:p>
            <a:r>
              <a:rPr lang="en-US" sz="1200" dirty="0">
                <a:hlinkClick r:id="rId5"/>
              </a:rPr>
              <a:t>https://www.thepathway2success.com/10-mindfulness-activities-you-can-try-today</a:t>
            </a:r>
            <a:r>
              <a:rPr lang="en-US" sz="1200" dirty="0" smtClean="0">
                <a:hlinkClick r:id="rId5"/>
              </a:rPr>
              <a:t>/</a:t>
            </a:r>
            <a:r>
              <a:rPr lang="en-US" sz="1200" dirty="0" smtClean="0"/>
              <a:t> </a:t>
            </a:r>
            <a:endParaRPr lang="en-US" sz="1200" dirty="0"/>
          </a:p>
        </p:txBody>
      </p:sp>
      <p:grpSp>
        <p:nvGrpSpPr>
          <p:cNvPr id="13" name="Group 12"/>
          <p:cNvGrpSpPr/>
          <p:nvPr/>
        </p:nvGrpSpPr>
        <p:grpSpPr>
          <a:xfrm>
            <a:off x="6469327" y="188640"/>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724128" y="3630504"/>
            <a:ext cx="3456384" cy="2092881"/>
          </a:xfrm>
          <a:prstGeom prst="rect">
            <a:avLst/>
          </a:prstGeom>
        </p:spPr>
        <p:txBody>
          <a:bodyPr wrap="square">
            <a:spAutoFit/>
          </a:bodyPr>
          <a:lstStyle/>
          <a:p>
            <a:pPr marL="457200" indent="-457200">
              <a:buFont typeface="Arial" panose="020B0604020202020204" pitchFamily="34" charset="0"/>
              <a:buChar char="•"/>
            </a:pPr>
            <a:r>
              <a:rPr lang="en-CA" sz="2600" dirty="0" smtClean="0"/>
              <a:t>Making </a:t>
            </a:r>
            <a:r>
              <a:rPr lang="en-CA" sz="2600" dirty="0"/>
              <a:t>the bed</a:t>
            </a:r>
          </a:p>
          <a:p>
            <a:pPr marL="457200" indent="-457200">
              <a:buFont typeface="Arial" panose="020B0604020202020204" pitchFamily="34" charset="0"/>
              <a:buChar char="•"/>
            </a:pPr>
            <a:r>
              <a:rPr lang="en-CA" sz="2600" dirty="0"/>
              <a:t>Cooking</a:t>
            </a:r>
          </a:p>
          <a:p>
            <a:pPr marL="457200" indent="-457200">
              <a:buFont typeface="Arial" panose="020B0604020202020204" pitchFamily="34" charset="0"/>
              <a:buChar char="•"/>
            </a:pPr>
            <a:r>
              <a:rPr lang="en-CA" sz="2600" dirty="0"/>
              <a:t>Eating</a:t>
            </a:r>
          </a:p>
          <a:p>
            <a:pPr marL="457200" indent="-457200">
              <a:buFont typeface="Arial" panose="020B0604020202020204" pitchFamily="34" charset="0"/>
              <a:buChar char="•"/>
            </a:pPr>
            <a:r>
              <a:rPr lang="en-CA" sz="2600" dirty="0"/>
              <a:t>Petting my pet</a:t>
            </a:r>
          </a:p>
          <a:p>
            <a:pPr marL="457200" indent="-457200">
              <a:buFont typeface="Arial" panose="020B0604020202020204" pitchFamily="34" charset="0"/>
              <a:buChar char="•"/>
            </a:pPr>
            <a:r>
              <a:rPr lang="en-CA" sz="2600" dirty="0"/>
              <a:t>Any other </a:t>
            </a:r>
            <a:r>
              <a:rPr lang="en-CA" sz="2600" dirty="0" err="1"/>
              <a:t>th-</a:t>
            </a:r>
            <a:r>
              <a:rPr lang="en-CA" sz="2600" b="1" i="1" dirty="0" err="1">
                <a:solidFill>
                  <a:schemeClr val="accent6">
                    <a:lumMod val="75000"/>
                  </a:schemeClr>
                </a:solidFill>
              </a:rPr>
              <a:t>ing</a:t>
            </a:r>
            <a:r>
              <a:rPr lang="en-CA" sz="2600" dirty="0"/>
              <a:t>?</a:t>
            </a:r>
          </a:p>
        </p:txBody>
      </p:sp>
    </p:spTree>
    <p:extLst>
      <p:ext uri="{BB962C8B-B14F-4D97-AF65-F5344CB8AC3E}">
        <p14:creationId xmlns:p14="http://schemas.microsoft.com/office/powerpoint/2010/main" val="90888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smtClean="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4458</TotalTime>
  <Words>2065</Words>
  <Application>Microsoft Office PowerPoint</Application>
  <PresentationFormat>On-screen Show (4:3)</PresentationFormat>
  <Paragraphs>314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Roboto</vt:lpstr>
      <vt:lpstr>Segoe Print</vt:lpstr>
      <vt:lpstr>Times New Roman</vt:lpstr>
      <vt:lpstr>Verdana</vt:lpstr>
      <vt:lpstr>Wingdings</vt:lpstr>
      <vt:lpstr>1_Office Theme</vt:lpstr>
      <vt:lpstr> Welcome</vt:lpstr>
      <vt:lpstr>Mindful Change Leadership Development Program</vt:lpstr>
      <vt:lpstr>Mindful Self-Love Exercise – Centering</vt:lpstr>
      <vt:lpstr>Questions/Insights from last week (7)</vt:lpstr>
      <vt:lpstr>Agenda – week 8</vt:lpstr>
      <vt:lpstr>Resilience, Well-being &amp; Mindfulness</vt:lpstr>
      <vt:lpstr>Values &amp; Mindfulness</vt:lpstr>
      <vt:lpstr>Mindful On The Spot… While:</vt:lpstr>
      <vt:lpstr>Some Book references</vt:lpstr>
      <vt:lpstr>Some App references</vt:lpstr>
      <vt:lpstr>Convergence</vt:lpstr>
      <vt:lpstr>And other references…</vt:lpstr>
      <vt:lpstr>Self Assessment Questionnaires  – pre, post, final</vt:lpstr>
      <vt:lpstr>Mindful Change Leadership Development (MCLD) Program Goal</vt:lpstr>
      <vt:lpstr>Success</vt:lpstr>
      <vt:lpstr>MCLD Goal</vt:lpstr>
      <vt:lpstr>Your practice – What now?</vt:lpstr>
      <vt:lpstr>Farewells </vt:lpstr>
      <vt:lpstr>Reflection for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485</cp:revision>
  <cp:lastPrinted>2016-05-02T17:15:08Z</cp:lastPrinted>
  <dcterms:created xsi:type="dcterms:W3CDTF">2015-04-14T20:39:51Z</dcterms:created>
  <dcterms:modified xsi:type="dcterms:W3CDTF">2022-06-13T11:10:13Z</dcterms:modified>
</cp:coreProperties>
</file>