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2"/>
  </p:sldMasterIdLst>
  <p:notesMasterIdLst>
    <p:notesMasterId r:id="rId18"/>
  </p:notesMasterIdLst>
  <p:handoutMasterIdLst>
    <p:handoutMasterId r:id="rId19"/>
  </p:handoutMasterIdLst>
  <p:sldIdLst>
    <p:sldId id="357" r:id="rId3"/>
    <p:sldId id="355" r:id="rId4"/>
    <p:sldId id="869" r:id="rId5"/>
    <p:sldId id="361" r:id="rId6"/>
    <p:sldId id="858" r:id="rId7"/>
    <p:sldId id="428" r:id="rId8"/>
    <p:sldId id="860" r:id="rId9"/>
    <p:sldId id="863" r:id="rId10"/>
    <p:sldId id="360" r:id="rId11"/>
    <p:sldId id="874" r:id="rId12"/>
    <p:sldId id="877" r:id="rId13"/>
    <p:sldId id="878" r:id="rId14"/>
    <p:sldId id="879" r:id="rId15"/>
    <p:sldId id="873" r:id="rId16"/>
    <p:sldId id="369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4C4A4E86-E140-42FF-AB96-5BB415D9AC36}">
          <p14:sldIdLst>
            <p14:sldId id="357"/>
            <p14:sldId id="355"/>
            <p14:sldId id="869"/>
            <p14:sldId id="361"/>
            <p14:sldId id="858"/>
            <p14:sldId id="428"/>
            <p14:sldId id="860"/>
            <p14:sldId id="863"/>
            <p14:sldId id="360"/>
            <p14:sldId id="874"/>
            <p14:sldId id="877"/>
            <p14:sldId id="878"/>
            <p14:sldId id="879"/>
            <p14:sldId id="873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83846F-EE78-4778-C754-8953307684F3}" name="Viau, Marc" initials="VM" userId="S::BFF253@CRA-ARC.GC.CA::5559ab24-571d-4962-8f00-05e98003ea5a" providerId="AD"/>
  <p188:author id="{0F75E282-9434-DF68-9374-AA7BBAE571F9}" name="Viau, Marc" initials="VM" userId="S::marc.viau@cra-arc.gc.ca::5559ab24-571d-4962-8f00-05e98003ea5a" providerId="AD"/>
  <p188:author id="{82868299-18D1-AB37-54A7-245A5F2AE37C}" name="Crombie, Annie (she/her/elle)" initials="C(" userId="S::annie.crombie@cra-arc.gc.ca::562f6fae-c007-4211-abd6-57ca66ed6f53" providerId="AD"/>
  <p188:author id="{AE52CAA4-0B05-4D7D-AC11-AC6EE8806A1D}" name="Arsenault, Shawn (he/him - il/lui)" initials="Ai" userId="S::shawn.arsenault@cra-arc.gc.ca::ec2239dc-9ef0-4b54-81f6-477a51524cb0" providerId="AD"/>
  <p188:author id="{9CE55BB6-F35F-474B-E1B6-EB5D5EDB50AC}" name="Arsenault, Shawn (he/him - il/lui)" initials="AS(i" userId="S::SXA062@CRA-ARC.GC.CA::ec2239dc-9ef0-4b54-81f6-477a51524c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y, Alison" initials="SA" lastIdx="37" clrIdx="0">
    <p:extLst>
      <p:ext uri="{19B8F6BF-5375-455C-9EA6-DF929625EA0E}">
        <p15:presenceInfo xmlns:p15="http://schemas.microsoft.com/office/powerpoint/2012/main" userId="S-1-5-21-1287501387-3249052258-898514827-1444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477"/>
    <a:srgbClr val="5AA5DC"/>
    <a:srgbClr val="58595B"/>
    <a:srgbClr val="B7B4B5"/>
    <a:srgbClr val="444A5B"/>
    <a:srgbClr val="6E2B61"/>
    <a:srgbClr val="23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F001A-E898-C9B7-8527-C0117B9FE986}" v="24" dt="2025-01-08T17:39:20.030"/>
    <p1510:client id="{CA9DA821-9DF8-4F37-A402-DBC9423C74F2}" v="1265" dt="2025-01-06T20:26:37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58" autoAdjust="0"/>
  </p:normalViewPr>
  <p:slideViewPr>
    <p:cSldViewPr snapToGrid="0">
      <p:cViewPr varScale="1">
        <p:scale>
          <a:sx n="80" d="100"/>
          <a:sy n="80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4E2F-C6B2-469E-AC08-634B1E3BE11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B21DA61-3A2B-42ED-866A-CD2E06B7F654}">
      <dgm:prSet phldrT="[Text]"/>
      <dgm:spPr>
        <a:ln>
          <a:solidFill>
            <a:srgbClr val="B7B4B5"/>
          </a:solidFill>
        </a:ln>
      </dgm:spPr>
      <dgm:t>
        <a:bodyPr/>
        <a:lstStyle/>
        <a:p>
          <a:r>
            <a:rPr lang="en-CA"/>
            <a:t>Initiate phase</a:t>
          </a:r>
        </a:p>
      </dgm:t>
    </dgm:pt>
    <dgm:pt modelId="{781E3ECC-D9EB-4D80-814C-5485323D1695}" type="parTrans" cxnId="{5BD1A789-97A7-41A7-A0BF-A6D919CB92BF}">
      <dgm:prSet/>
      <dgm:spPr/>
      <dgm:t>
        <a:bodyPr/>
        <a:lstStyle/>
        <a:p>
          <a:endParaRPr lang="en-CA"/>
        </a:p>
      </dgm:t>
    </dgm:pt>
    <dgm:pt modelId="{A9D03619-D887-4E5D-9F8E-749DC548CD20}" type="sibTrans" cxnId="{5BD1A789-97A7-41A7-A0BF-A6D919CB92BF}">
      <dgm:prSet/>
      <dgm:spPr/>
      <dgm:t>
        <a:bodyPr/>
        <a:lstStyle/>
        <a:p>
          <a:endParaRPr lang="en-CA"/>
        </a:p>
      </dgm:t>
    </dgm:pt>
    <dgm:pt modelId="{B10A8CD5-ACFE-4A66-8A2C-6E005A2C1535}">
      <dgm:prSet phldrT="[Text]"/>
      <dgm:spPr>
        <a:ln>
          <a:solidFill>
            <a:srgbClr val="B7B4B5"/>
          </a:solidFill>
        </a:ln>
      </dgm:spPr>
      <dgm:t>
        <a:bodyPr/>
        <a:lstStyle/>
        <a:p>
          <a:r>
            <a:rPr lang="en-CA"/>
            <a:t>Discover phase</a:t>
          </a:r>
        </a:p>
      </dgm:t>
    </dgm:pt>
    <dgm:pt modelId="{860220BE-CE02-4CEC-8CA5-53454AD4EA6B}" type="parTrans" cxnId="{205CB590-4B1A-4D69-8F5B-E0808F525E3C}">
      <dgm:prSet/>
      <dgm:spPr/>
      <dgm:t>
        <a:bodyPr/>
        <a:lstStyle/>
        <a:p>
          <a:endParaRPr lang="en-CA"/>
        </a:p>
      </dgm:t>
    </dgm:pt>
    <dgm:pt modelId="{7A8176BD-1A44-47CD-8D9F-AFC9AD7B42AE}" type="sibTrans" cxnId="{205CB590-4B1A-4D69-8F5B-E0808F525E3C}">
      <dgm:prSet/>
      <dgm:spPr/>
      <dgm:t>
        <a:bodyPr/>
        <a:lstStyle/>
        <a:p>
          <a:endParaRPr lang="en-CA"/>
        </a:p>
      </dgm:t>
    </dgm:pt>
    <dgm:pt modelId="{98C986EE-E1C9-403F-B970-3A1FF036943F}">
      <dgm:prSet phldrT="[Text]"/>
      <dgm:spPr>
        <a:ln>
          <a:solidFill>
            <a:srgbClr val="B7B4B5"/>
          </a:solidFill>
        </a:ln>
      </dgm:spPr>
      <dgm:t>
        <a:bodyPr/>
        <a:lstStyle/>
        <a:p>
          <a:r>
            <a:rPr lang="en-CA"/>
            <a:t>Design phase</a:t>
          </a:r>
        </a:p>
      </dgm:t>
    </dgm:pt>
    <dgm:pt modelId="{C6F073AD-01F5-4976-9607-6F1A944D5FD2}" type="parTrans" cxnId="{73D80BE8-32C9-4968-AFD8-B4A6C7F64040}">
      <dgm:prSet/>
      <dgm:spPr/>
      <dgm:t>
        <a:bodyPr/>
        <a:lstStyle/>
        <a:p>
          <a:endParaRPr lang="en-CA"/>
        </a:p>
      </dgm:t>
    </dgm:pt>
    <dgm:pt modelId="{83D73DDF-1CA4-4226-AD59-550759AEBB00}" type="sibTrans" cxnId="{73D80BE8-32C9-4968-AFD8-B4A6C7F64040}">
      <dgm:prSet/>
      <dgm:spPr/>
      <dgm:t>
        <a:bodyPr/>
        <a:lstStyle/>
        <a:p>
          <a:endParaRPr lang="en-CA"/>
        </a:p>
      </dgm:t>
    </dgm:pt>
    <dgm:pt modelId="{918CB9CE-E8A4-4296-9D7A-83F5748AD6E2}">
      <dgm:prSet phldrT="[Text]"/>
      <dgm:spPr>
        <a:ln>
          <a:solidFill>
            <a:srgbClr val="B7B4B5"/>
          </a:solidFill>
        </a:ln>
      </dgm:spPr>
      <dgm:t>
        <a:bodyPr/>
        <a:lstStyle/>
        <a:p>
          <a:r>
            <a:rPr lang="en-CA"/>
            <a:t>Deliver phase</a:t>
          </a:r>
        </a:p>
      </dgm:t>
    </dgm:pt>
    <dgm:pt modelId="{1E2343F5-17E7-4C5C-A55B-545FE5AD4004}" type="parTrans" cxnId="{2303FFF6-5262-415F-936C-2BAACD46B5BB}">
      <dgm:prSet/>
      <dgm:spPr/>
      <dgm:t>
        <a:bodyPr/>
        <a:lstStyle/>
        <a:p>
          <a:endParaRPr lang="en-CA"/>
        </a:p>
      </dgm:t>
    </dgm:pt>
    <dgm:pt modelId="{3E9B271C-8EE3-41A0-8B66-6FED36F77ADE}" type="sibTrans" cxnId="{2303FFF6-5262-415F-936C-2BAACD46B5BB}">
      <dgm:prSet/>
      <dgm:spPr/>
      <dgm:t>
        <a:bodyPr/>
        <a:lstStyle/>
        <a:p>
          <a:endParaRPr lang="en-CA"/>
        </a:p>
      </dgm:t>
    </dgm:pt>
    <dgm:pt modelId="{AAA5E97B-C8BA-477A-B627-69C275DB4703}">
      <dgm:prSet phldrT="[Text]"/>
      <dgm:spPr>
        <a:ln>
          <a:solidFill>
            <a:srgbClr val="005477"/>
          </a:solidFill>
        </a:ln>
      </dgm:spPr>
      <dgm:t>
        <a:bodyPr/>
        <a:lstStyle/>
        <a:p>
          <a:r>
            <a:rPr lang="en-CA"/>
            <a:t>Monitor &amp; refine phase</a:t>
          </a:r>
        </a:p>
      </dgm:t>
    </dgm:pt>
    <dgm:pt modelId="{C9E2A8DA-9206-4BDF-8004-607C8C773B13}" type="parTrans" cxnId="{2BD792FB-4C33-47FE-821E-6AE3FA0B81B9}">
      <dgm:prSet/>
      <dgm:spPr/>
      <dgm:t>
        <a:bodyPr/>
        <a:lstStyle/>
        <a:p>
          <a:endParaRPr lang="en-CA"/>
        </a:p>
      </dgm:t>
    </dgm:pt>
    <dgm:pt modelId="{9E7FBCAC-D006-476B-8F6F-23F9FCEC7091}" type="sibTrans" cxnId="{2BD792FB-4C33-47FE-821E-6AE3FA0B81B9}">
      <dgm:prSet/>
      <dgm:spPr/>
      <dgm:t>
        <a:bodyPr/>
        <a:lstStyle/>
        <a:p>
          <a:endParaRPr lang="en-CA"/>
        </a:p>
      </dgm:t>
    </dgm:pt>
    <dgm:pt modelId="{D0D96354-FDC5-4E7D-B14C-95AEA03E4EFB}" type="pres">
      <dgm:prSet presAssocID="{F1464E2F-C6B2-469E-AC08-634B1E3BE11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7585E82-2F44-49DE-88A0-4B70A64B35C2}" type="pres">
      <dgm:prSet presAssocID="{AAA5E97B-C8BA-477A-B627-69C275DB4703}" presName="Accent5" presStyleCnt="0"/>
      <dgm:spPr/>
    </dgm:pt>
    <dgm:pt modelId="{A3DB9729-641F-4E22-B958-8EF7D874347F}" type="pres">
      <dgm:prSet presAssocID="{AAA5E97B-C8BA-477A-B627-69C275DB4703}" presName="Accent" presStyleLbl="node1" presStyleIdx="0" presStyleCnt="5"/>
      <dgm:spPr>
        <a:solidFill>
          <a:srgbClr val="005477"/>
        </a:solidFill>
      </dgm:spPr>
    </dgm:pt>
    <dgm:pt modelId="{D2BE499C-C6BB-4321-A3F5-0F511ABC45F2}" type="pres">
      <dgm:prSet presAssocID="{AAA5E97B-C8BA-477A-B627-69C275DB4703}" presName="ParentBackground5" presStyleCnt="0"/>
      <dgm:spPr/>
    </dgm:pt>
    <dgm:pt modelId="{B714C5C7-4124-482A-8B99-E1C23749C87A}" type="pres">
      <dgm:prSet presAssocID="{AAA5E97B-C8BA-477A-B627-69C275DB4703}" presName="ParentBackground" presStyleLbl="fgAcc1" presStyleIdx="0" presStyleCnt="5" custLinFactNeighborX="428" custLinFactNeighborY="429"/>
      <dgm:spPr/>
    </dgm:pt>
    <dgm:pt modelId="{502E8A9B-825D-44BA-9DDE-0733D64987F1}" type="pres">
      <dgm:prSet presAssocID="{AAA5E97B-C8BA-477A-B627-69C275DB470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455B734-EA04-4C65-A21C-E724BB4F22AB}" type="pres">
      <dgm:prSet presAssocID="{918CB9CE-E8A4-4296-9D7A-83F5748AD6E2}" presName="Accent4" presStyleCnt="0"/>
      <dgm:spPr/>
    </dgm:pt>
    <dgm:pt modelId="{6F5A1C1D-D157-4BDB-AB08-E7FA11797269}" type="pres">
      <dgm:prSet presAssocID="{918CB9CE-E8A4-4296-9D7A-83F5748AD6E2}" presName="Accent" presStyleLbl="node1" presStyleIdx="1" presStyleCnt="5"/>
      <dgm:spPr>
        <a:solidFill>
          <a:schemeClr val="bg1">
            <a:lumMod val="65000"/>
          </a:schemeClr>
        </a:solidFill>
      </dgm:spPr>
    </dgm:pt>
    <dgm:pt modelId="{D6E0D2F3-4820-4721-AB6D-C8D9F0DD59A6}" type="pres">
      <dgm:prSet presAssocID="{918CB9CE-E8A4-4296-9D7A-83F5748AD6E2}" presName="ParentBackground4" presStyleCnt="0"/>
      <dgm:spPr/>
    </dgm:pt>
    <dgm:pt modelId="{F57B2588-91CD-4C0C-9167-790251DE983A}" type="pres">
      <dgm:prSet presAssocID="{918CB9CE-E8A4-4296-9D7A-83F5748AD6E2}" presName="ParentBackground" presStyleLbl="fgAcc1" presStyleIdx="1" presStyleCnt="5"/>
      <dgm:spPr/>
    </dgm:pt>
    <dgm:pt modelId="{AFA1DB30-30E5-4CD6-A7DF-00B8270E708A}" type="pres">
      <dgm:prSet presAssocID="{918CB9CE-E8A4-4296-9D7A-83F5748AD6E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378BEF4-C8EB-418A-8839-6E85B7AB9B3D}" type="pres">
      <dgm:prSet presAssocID="{98C986EE-E1C9-403F-B970-3A1FF036943F}" presName="Accent3" presStyleCnt="0"/>
      <dgm:spPr/>
    </dgm:pt>
    <dgm:pt modelId="{2B2F1BDA-1295-450C-AA12-EAD21C048363}" type="pres">
      <dgm:prSet presAssocID="{98C986EE-E1C9-403F-B970-3A1FF036943F}" presName="Accent" presStyleLbl="node1" presStyleIdx="2" presStyleCnt="5"/>
      <dgm:spPr>
        <a:solidFill>
          <a:schemeClr val="bg1">
            <a:lumMod val="65000"/>
          </a:schemeClr>
        </a:solidFill>
      </dgm:spPr>
    </dgm:pt>
    <dgm:pt modelId="{769F2FD7-4FBE-4B8B-8C2E-E9EFB0241865}" type="pres">
      <dgm:prSet presAssocID="{98C986EE-E1C9-403F-B970-3A1FF036943F}" presName="ParentBackground3" presStyleCnt="0"/>
      <dgm:spPr/>
    </dgm:pt>
    <dgm:pt modelId="{2B5BB277-92C2-4FE1-9E8B-9F7BC22DE7C6}" type="pres">
      <dgm:prSet presAssocID="{98C986EE-E1C9-403F-B970-3A1FF036943F}" presName="ParentBackground" presStyleLbl="fgAcc1" presStyleIdx="2" presStyleCnt="5"/>
      <dgm:spPr/>
    </dgm:pt>
    <dgm:pt modelId="{6A7AB24C-EA74-4BEA-87B9-1F47EB1FCC16}" type="pres">
      <dgm:prSet presAssocID="{98C986EE-E1C9-403F-B970-3A1FF036943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7970859-B8FA-4BEA-8A36-1839512855CD}" type="pres">
      <dgm:prSet presAssocID="{B10A8CD5-ACFE-4A66-8A2C-6E005A2C1535}" presName="Accent2" presStyleCnt="0"/>
      <dgm:spPr/>
    </dgm:pt>
    <dgm:pt modelId="{D98614FA-5A4D-4011-856A-16CA97C9E665}" type="pres">
      <dgm:prSet presAssocID="{B10A8CD5-ACFE-4A66-8A2C-6E005A2C1535}" presName="Accent" presStyleLbl="node1" presStyleIdx="3" presStyleCnt="5"/>
      <dgm:spPr>
        <a:solidFill>
          <a:srgbClr val="005477"/>
        </a:solidFill>
      </dgm:spPr>
    </dgm:pt>
    <dgm:pt modelId="{BA39F44C-A800-4D5B-ACCA-17E41D9A651F}" type="pres">
      <dgm:prSet presAssocID="{B10A8CD5-ACFE-4A66-8A2C-6E005A2C1535}" presName="ParentBackground2" presStyleCnt="0"/>
      <dgm:spPr/>
    </dgm:pt>
    <dgm:pt modelId="{44B2DFD9-69B9-48A3-A392-E8DB5F7D7861}" type="pres">
      <dgm:prSet presAssocID="{B10A8CD5-ACFE-4A66-8A2C-6E005A2C1535}" presName="ParentBackground" presStyleLbl="fgAcc1" presStyleIdx="3" presStyleCnt="5"/>
      <dgm:spPr/>
    </dgm:pt>
    <dgm:pt modelId="{18FA1AEE-D1DA-4ADF-9453-1F83CBE3B05E}" type="pres">
      <dgm:prSet presAssocID="{B10A8CD5-ACFE-4A66-8A2C-6E005A2C153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FDD94D5-35DE-4E53-A4AE-1F223901EB06}" type="pres">
      <dgm:prSet presAssocID="{DB21DA61-3A2B-42ED-866A-CD2E06B7F654}" presName="Accent1" presStyleCnt="0"/>
      <dgm:spPr/>
    </dgm:pt>
    <dgm:pt modelId="{6FF009F0-FB48-48B4-B5D2-62D6C5516748}" type="pres">
      <dgm:prSet presAssocID="{DB21DA61-3A2B-42ED-866A-CD2E06B7F654}" presName="Accent" presStyleLbl="node1" presStyleIdx="4" presStyleCnt="5"/>
      <dgm:spPr>
        <a:solidFill>
          <a:schemeClr val="bg1">
            <a:lumMod val="65000"/>
          </a:schemeClr>
        </a:solidFill>
      </dgm:spPr>
    </dgm:pt>
    <dgm:pt modelId="{B7F9ECDE-BC86-4B7D-9372-DFD0ADB3233B}" type="pres">
      <dgm:prSet presAssocID="{DB21DA61-3A2B-42ED-866A-CD2E06B7F654}" presName="ParentBackground1" presStyleCnt="0"/>
      <dgm:spPr/>
    </dgm:pt>
    <dgm:pt modelId="{4C77CA85-4348-4775-BAB7-705DFFAABFBF}" type="pres">
      <dgm:prSet presAssocID="{DB21DA61-3A2B-42ED-866A-CD2E06B7F654}" presName="ParentBackground" presStyleLbl="fgAcc1" presStyleIdx="4" presStyleCnt="5"/>
      <dgm:spPr/>
    </dgm:pt>
    <dgm:pt modelId="{E3E3EE87-BAEF-48A0-9D39-28B14C14D594}" type="pres">
      <dgm:prSet presAssocID="{DB21DA61-3A2B-42ED-866A-CD2E06B7F65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1B74713-BDE4-47E4-8A88-DAEA8855F43B}" type="presOf" srcId="{918CB9CE-E8A4-4296-9D7A-83F5748AD6E2}" destId="{AFA1DB30-30E5-4CD6-A7DF-00B8270E708A}" srcOrd="1" destOrd="0" presId="urn:microsoft.com/office/officeart/2011/layout/CircleProcess"/>
    <dgm:cxn modelId="{8941D52C-DA53-4E5F-BE79-9107170D4567}" type="presOf" srcId="{AAA5E97B-C8BA-477A-B627-69C275DB4703}" destId="{B714C5C7-4124-482A-8B99-E1C23749C87A}" srcOrd="0" destOrd="0" presId="urn:microsoft.com/office/officeart/2011/layout/CircleProcess"/>
    <dgm:cxn modelId="{06779A32-45C0-472F-8AD5-AB1B5431C1AD}" type="presOf" srcId="{98C986EE-E1C9-403F-B970-3A1FF036943F}" destId="{2B5BB277-92C2-4FE1-9E8B-9F7BC22DE7C6}" srcOrd="0" destOrd="0" presId="urn:microsoft.com/office/officeart/2011/layout/CircleProcess"/>
    <dgm:cxn modelId="{81E9E17C-BD46-4CBF-9882-D5F7743E893D}" type="presOf" srcId="{DB21DA61-3A2B-42ED-866A-CD2E06B7F654}" destId="{E3E3EE87-BAEF-48A0-9D39-28B14C14D594}" srcOrd="1" destOrd="0" presId="urn:microsoft.com/office/officeart/2011/layout/CircleProcess"/>
    <dgm:cxn modelId="{75B42F83-B9D3-41FD-9E21-3E40D3DE8834}" type="presOf" srcId="{B10A8CD5-ACFE-4A66-8A2C-6E005A2C1535}" destId="{18FA1AEE-D1DA-4ADF-9453-1F83CBE3B05E}" srcOrd="1" destOrd="0" presId="urn:microsoft.com/office/officeart/2011/layout/CircleProcess"/>
    <dgm:cxn modelId="{5BD1A789-97A7-41A7-A0BF-A6D919CB92BF}" srcId="{F1464E2F-C6B2-469E-AC08-634B1E3BE112}" destId="{DB21DA61-3A2B-42ED-866A-CD2E06B7F654}" srcOrd="0" destOrd="0" parTransId="{781E3ECC-D9EB-4D80-814C-5485323D1695}" sibTransId="{A9D03619-D887-4E5D-9F8E-749DC548CD20}"/>
    <dgm:cxn modelId="{205CB590-4B1A-4D69-8F5B-E0808F525E3C}" srcId="{F1464E2F-C6B2-469E-AC08-634B1E3BE112}" destId="{B10A8CD5-ACFE-4A66-8A2C-6E005A2C1535}" srcOrd="1" destOrd="0" parTransId="{860220BE-CE02-4CEC-8CA5-53454AD4EA6B}" sibTransId="{7A8176BD-1A44-47CD-8D9F-AFC9AD7B42AE}"/>
    <dgm:cxn modelId="{F5BE539C-08AF-41CC-A52A-53F214636380}" type="presOf" srcId="{B10A8CD5-ACFE-4A66-8A2C-6E005A2C1535}" destId="{44B2DFD9-69B9-48A3-A392-E8DB5F7D7861}" srcOrd="0" destOrd="0" presId="urn:microsoft.com/office/officeart/2011/layout/CircleProcess"/>
    <dgm:cxn modelId="{F39402AC-DCF6-4970-BCBA-2B1BF0874318}" type="presOf" srcId="{DB21DA61-3A2B-42ED-866A-CD2E06B7F654}" destId="{4C77CA85-4348-4775-BAB7-705DFFAABFBF}" srcOrd="0" destOrd="0" presId="urn:microsoft.com/office/officeart/2011/layout/CircleProcess"/>
    <dgm:cxn modelId="{196C36BE-8CF6-49A1-9B58-41445D9FC3B3}" type="presOf" srcId="{98C986EE-E1C9-403F-B970-3A1FF036943F}" destId="{6A7AB24C-EA74-4BEA-87B9-1F47EB1FCC16}" srcOrd="1" destOrd="0" presId="urn:microsoft.com/office/officeart/2011/layout/CircleProcess"/>
    <dgm:cxn modelId="{BB3C96D7-E02E-4A57-B9F4-83ED93955145}" type="presOf" srcId="{AAA5E97B-C8BA-477A-B627-69C275DB4703}" destId="{502E8A9B-825D-44BA-9DDE-0733D64987F1}" srcOrd="1" destOrd="0" presId="urn:microsoft.com/office/officeart/2011/layout/CircleProcess"/>
    <dgm:cxn modelId="{73D80BE8-32C9-4968-AFD8-B4A6C7F64040}" srcId="{F1464E2F-C6B2-469E-AC08-634B1E3BE112}" destId="{98C986EE-E1C9-403F-B970-3A1FF036943F}" srcOrd="2" destOrd="0" parTransId="{C6F073AD-01F5-4976-9607-6F1A944D5FD2}" sibTransId="{83D73DDF-1CA4-4226-AD59-550759AEBB00}"/>
    <dgm:cxn modelId="{0465A6F4-7B7F-4254-A7A2-798E8895A321}" type="presOf" srcId="{918CB9CE-E8A4-4296-9D7A-83F5748AD6E2}" destId="{F57B2588-91CD-4C0C-9167-790251DE983A}" srcOrd="0" destOrd="0" presId="urn:microsoft.com/office/officeart/2011/layout/CircleProcess"/>
    <dgm:cxn modelId="{2303FFF6-5262-415F-936C-2BAACD46B5BB}" srcId="{F1464E2F-C6B2-469E-AC08-634B1E3BE112}" destId="{918CB9CE-E8A4-4296-9D7A-83F5748AD6E2}" srcOrd="3" destOrd="0" parTransId="{1E2343F5-17E7-4C5C-A55B-545FE5AD4004}" sibTransId="{3E9B271C-8EE3-41A0-8B66-6FED36F77ADE}"/>
    <dgm:cxn modelId="{2BD792FB-4C33-47FE-821E-6AE3FA0B81B9}" srcId="{F1464E2F-C6B2-469E-AC08-634B1E3BE112}" destId="{AAA5E97B-C8BA-477A-B627-69C275DB4703}" srcOrd="4" destOrd="0" parTransId="{C9E2A8DA-9206-4BDF-8004-607C8C773B13}" sibTransId="{9E7FBCAC-D006-476B-8F6F-23F9FCEC7091}"/>
    <dgm:cxn modelId="{5A4DEDFB-8DA4-41B2-8268-EF0D781B82FA}" type="presOf" srcId="{F1464E2F-C6B2-469E-AC08-634B1E3BE112}" destId="{D0D96354-FDC5-4E7D-B14C-95AEA03E4EFB}" srcOrd="0" destOrd="0" presId="urn:microsoft.com/office/officeart/2011/layout/CircleProcess"/>
    <dgm:cxn modelId="{B9E5B022-42F1-4A9B-98E0-FC19CB17EE04}" type="presParOf" srcId="{D0D96354-FDC5-4E7D-B14C-95AEA03E4EFB}" destId="{27585E82-2F44-49DE-88A0-4B70A64B35C2}" srcOrd="0" destOrd="0" presId="urn:microsoft.com/office/officeart/2011/layout/CircleProcess"/>
    <dgm:cxn modelId="{4686E071-247A-426A-9A31-8F3BCA0BCC59}" type="presParOf" srcId="{27585E82-2F44-49DE-88A0-4B70A64B35C2}" destId="{A3DB9729-641F-4E22-B958-8EF7D874347F}" srcOrd="0" destOrd="0" presId="urn:microsoft.com/office/officeart/2011/layout/CircleProcess"/>
    <dgm:cxn modelId="{0FE25350-F8A2-4FE1-9D0A-B7D777D282A6}" type="presParOf" srcId="{D0D96354-FDC5-4E7D-B14C-95AEA03E4EFB}" destId="{D2BE499C-C6BB-4321-A3F5-0F511ABC45F2}" srcOrd="1" destOrd="0" presId="urn:microsoft.com/office/officeart/2011/layout/CircleProcess"/>
    <dgm:cxn modelId="{56B49AB0-796C-4F22-9111-EED89414B473}" type="presParOf" srcId="{D2BE499C-C6BB-4321-A3F5-0F511ABC45F2}" destId="{B714C5C7-4124-482A-8B99-E1C23749C87A}" srcOrd="0" destOrd="0" presId="urn:microsoft.com/office/officeart/2011/layout/CircleProcess"/>
    <dgm:cxn modelId="{CD9CD476-2405-4318-A81D-F73091970731}" type="presParOf" srcId="{D0D96354-FDC5-4E7D-B14C-95AEA03E4EFB}" destId="{502E8A9B-825D-44BA-9DDE-0733D64987F1}" srcOrd="2" destOrd="0" presId="urn:microsoft.com/office/officeart/2011/layout/CircleProcess"/>
    <dgm:cxn modelId="{9C5D5471-3BFA-4436-8305-B3823B12F2BE}" type="presParOf" srcId="{D0D96354-FDC5-4E7D-B14C-95AEA03E4EFB}" destId="{7455B734-EA04-4C65-A21C-E724BB4F22AB}" srcOrd="3" destOrd="0" presId="urn:microsoft.com/office/officeart/2011/layout/CircleProcess"/>
    <dgm:cxn modelId="{FA518205-E505-4AFF-950A-6F980D4CFDC2}" type="presParOf" srcId="{7455B734-EA04-4C65-A21C-E724BB4F22AB}" destId="{6F5A1C1D-D157-4BDB-AB08-E7FA11797269}" srcOrd="0" destOrd="0" presId="urn:microsoft.com/office/officeart/2011/layout/CircleProcess"/>
    <dgm:cxn modelId="{B107D5D7-84F5-4FB9-875A-FC9696917EDA}" type="presParOf" srcId="{D0D96354-FDC5-4E7D-B14C-95AEA03E4EFB}" destId="{D6E0D2F3-4820-4721-AB6D-C8D9F0DD59A6}" srcOrd="4" destOrd="0" presId="urn:microsoft.com/office/officeart/2011/layout/CircleProcess"/>
    <dgm:cxn modelId="{07848FE7-0261-44FD-B453-97016076AD2E}" type="presParOf" srcId="{D6E0D2F3-4820-4721-AB6D-C8D9F0DD59A6}" destId="{F57B2588-91CD-4C0C-9167-790251DE983A}" srcOrd="0" destOrd="0" presId="urn:microsoft.com/office/officeart/2011/layout/CircleProcess"/>
    <dgm:cxn modelId="{A144A040-7F68-49B2-B1CE-2A4E39AD23DE}" type="presParOf" srcId="{D0D96354-FDC5-4E7D-B14C-95AEA03E4EFB}" destId="{AFA1DB30-30E5-4CD6-A7DF-00B8270E708A}" srcOrd="5" destOrd="0" presId="urn:microsoft.com/office/officeart/2011/layout/CircleProcess"/>
    <dgm:cxn modelId="{DABD024A-A380-417B-B64D-51C21177340B}" type="presParOf" srcId="{D0D96354-FDC5-4E7D-B14C-95AEA03E4EFB}" destId="{A378BEF4-C8EB-418A-8839-6E85B7AB9B3D}" srcOrd="6" destOrd="0" presId="urn:microsoft.com/office/officeart/2011/layout/CircleProcess"/>
    <dgm:cxn modelId="{230F5637-5A61-49D1-B3DA-E8C418C4B8D4}" type="presParOf" srcId="{A378BEF4-C8EB-418A-8839-6E85B7AB9B3D}" destId="{2B2F1BDA-1295-450C-AA12-EAD21C048363}" srcOrd="0" destOrd="0" presId="urn:microsoft.com/office/officeart/2011/layout/CircleProcess"/>
    <dgm:cxn modelId="{FB25E4BD-0159-4B91-B3C9-70FC0179438F}" type="presParOf" srcId="{D0D96354-FDC5-4E7D-B14C-95AEA03E4EFB}" destId="{769F2FD7-4FBE-4B8B-8C2E-E9EFB0241865}" srcOrd="7" destOrd="0" presId="urn:microsoft.com/office/officeart/2011/layout/CircleProcess"/>
    <dgm:cxn modelId="{7561FD60-A215-447A-AFBE-8A69EF4D36AD}" type="presParOf" srcId="{769F2FD7-4FBE-4B8B-8C2E-E9EFB0241865}" destId="{2B5BB277-92C2-4FE1-9E8B-9F7BC22DE7C6}" srcOrd="0" destOrd="0" presId="urn:microsoft.com/office/officeart/2011/layout/CircleProcess"/>
    <dgm:cxn modelId="{3DB44F39-9867-42BC-803D-E4F7716DDA75}" type="presParOf" srcId="{D0D96354-FDC5-4E7D-B14C-95AEA03E4EFB}" destId="{6A7AB24C-EA74-4BEA-87B9-1F47EB1FCC16}" srcOrd="8" destOrd="0" presId="urn:microsoft.com/office/officeart/2011/layout/CircleProcess"/>
    <dgm:cxn modelId="{CF01FFF6-9480-4CFA-8F61-0BD63B4CD551}" type="presParOf" srcId="{D0D96354-FDC5-4E7D-B14C-95AEA03E4EFB}" destId="{B7970859-B8FA-4BEA-8A36-1839512855CD}" srcOrd="9" destOrd="0" presId="urn:microsoft.com/office/officeart/2011/layout/CircleProcess"/>
    <dgm:cxn modelId="{9F5903D4-B3BA-4E82-8ECC-B5E2DA7FB2CE}" type="presParOf" srcId="{B7970859-B8FA-4BEA-8A36-1839512855CD}" destId="{D98614FA-5A4D-4011-856A-16CA97C9E665}" srcOrd="0" destOrd="0" presId="urn:microsoft.com/office/officeart/2011/layout/CircleProcess"/>
    <dgm:cxn modelId="{75DD439B-F485-4167-9077-69F9678BEEB1}" type="presParOf" srcId="{D0D96354-FDC5-4E7D-B14C-95AEA03E4EFB}" destId="{BA39F44C-A800-4D5B-ACCA-17E41D9A651F}" srcOrd="10" destOrd="0" presId="urn:microsoft.com/office/officeart/2011/layout/CircleProcess"/>
    <dgm:cxn modelId="{32448854-1946-40CA-95ED-B05C3F0E4578}" type="presParOf" srcId="{BA39F44C-A800-4D5B-ACCA-17E41D9A651F}" destId="{44B2DFD9-69B9-48A3-A392-E8DB5F7D7861}" srcOrd="0" destOrd="0" presId="urn:microsoft.com/office/officeart/2011/layout/CircleProcess"/>
    <dgm:cxn modelId="{FECC28B9-4F34-4D8C-A599-96CF5CF897DB}" type="presParOf" srcId="{D0D96354-FDC5-4E7D-B14C-95AEA03E4EFB}" destId="{18FA1AEE-D1DA-4ADF-9453-1F83CBE3B05E}" srcOrd="11" destOrd="0" presId="urn:microsoft.com/office/officeart/2011/layout/CircleProcess"/>
    <dgm:cxn modelId="{79349D89-0382-4FEF-A199-048F99D924D6}" type="presParOf" srcId="{D0D96354-FDC5-4E7D-B14C-95AEA03E4EFB}" destId="{9FDD94D5-35DE-4E53-A4AE-1F223901EB06}" srcOrd="12" destOrd="0" presId="urn:microsoft.com/office/officeart/2011/layout/CircleProcess"/>
    <dgm:cxn modelId="{D9C3EBF5-6BF2-4698-8B38-0680BE29FCDD}" type="presParOf" srcId="{9FDD94D5-35DE-4E53-A4AE-1F223901EB06}" destId="{6FF009F0-FB48-48B4-B5D2-62D6C5516748}" srcOrd="0" destOrd="0" presId="urn:microsoft.com/office/officeart/2011/layout/CircleProcess"/>
    <dgm:cxn modelId="{53287880-D014-4507-AC4D-D8B2FA472DFA}" type="presParOf" srcId="{D0D96354-FDC5-4E7D-B14C-95AEA03E4EFB}" destId="{B7F9ECDE-BC86-4B7D-9372-DFD0ADB3233B}" srcOrd="13" destOrd="0" presId="urn:microsoft.com/office/officeart/2011/layout/CircleProcess"/>
    <dgm:cxn modelId="{47E0BDCF-08D1-4AB8-90C7-0CE7DCCB8091}" type="presParOf" srcId="{B7F9ECDE-BC86-4B7D-9372-DFD0ADB3233B}" destId="{4C77CA85-4348-4775-BAB7-705DFFAABFBF}" srcOrd="0" destOrd="0" presId="urn:microsoft.com/office/officeart/2011/layout/CircleProcess"/>
    <dgm:cxn modelId="{8C8A1259-E045-43D7-A33C-8F6AFF41FF25}" type="presParOf" srcId="{D0D96354-FDC5-4E7D-B14C-95AEA03E4EFB}" destId="{E3E3EE87-BAEF-48A0-9D39-28B14C14D594}" srcOrd="14" destOrd="0" presId="urn:microsoft.com/office/officeart/2011/layout/CircleProcess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9729-641F-4E22-B958-8EF7D874347F}">
      <dsp:nvSpPr>
        <dsp:cNvPr id="0" name=""/>
        <dsp:cNvSpPr/>
      </dsp:nvSpPr>
      <dsp:spPr>
        <a:xfrm>
          <a:off x="6859004" y="545464"/>
          <a:ext cx="1444951" cy="1445188"/>
        </a:xfrm>
        <a:prstGeom prst="ellipse">
          <a:avLst/>
        </a:prstGeom>
        <a:solidFill>
          <a:srgbClr val="0054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4C5C7-4124-482A-8B99-E1C23749C87A}">
      <dsp:nvSpPr>
        <dsp:cNvPr id="0" name=""/>
        <dsp:cNvSpPr/>
      </dsp:nvSpPr>
      <dsp:spPr>
        <a:xfrm>
          <a:off x="6912455" y="599431"/>
          <a:ext cx="1348826" cy="13488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4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Monitor &amp; refine phase</a:t>
          </a:r>
        </a:p>
      </dsp:txBody>
      <dsp:txXfrm>
        <a:off x="7105475" y="792157"/>
        <a:ext cx="963557" cy="963374"/>
      </dsp:txXfrm>
    </dsp:sp>
    <dsp:sp modelId="{6F5A1C1D-D157-4BDB-AB08-E7FA11797269}">
      <dsp:nvSpPr>
        <dsp:cNvPr id="0" name=""/>
        <dsp:cNvSpPr/>
      </dsp:nvSpPr>
      <dsp:spPr>
        <a:xfrm rot="2700000">
          <a:off x="5364920" y="545539"/>
          <a:ext cx="1444784" cy="1444784"/>
        </a:xfrm>
        <a:prstGeom prst="teardrop">
          <a:avLst>
            <a:gd name="adj" fmla="val 10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B2588-91CD-4C0C-9167-790251DE983A}">
      <dsp:nvSpPr>
        <dsp:cNvPr id="0" name=""/>
        <dsp:cNvSpPr/>
      </dsp:nvSpPr>
      <dsp:spPr>
        <a:xfrm>
          <a:off x="5414053" y="593645"/>
          <a:ext cx="1348826" cy="13488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B4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Deliver phase</a:t>
          </a:r>
        </a:p>
      </dsp:txBody>
      <dsp:txXfrm>
        <a:off x="5606303" y="786371"/>
        <a:ext cx="963557" cy="963374"/>
      </dsp:txXfrm>
    </dsp:sp>
    <dsp:sp modelId="{2B2F1BDA-1295-450C-AA12-EAD21C048363}">
      <dsp:nvSpPr>
        <dsp:cNvPr id="0" name=""/>
        <dsp:cNvSpPr/>
      </dsp:nvSpPr>
      <dsp:spPr>
        <a:xfrm rot="2700000">
          <a:off x="3872290" y="545539"/>
          <a:ext cx="1444784" cy="1444784"/>
        </a:xfrm>
        <a:prstGeom prst="teardrop">
          <a:avLst>
            <a:gd name="adj" fmla="val 10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BB277-92C2-4FE1-9E8B-9F7BC22DE7C6}">
      <dsp:nvSpPr>
        <dsp:cNvPr id="0" name=""/>
        <dsp:cNvSpPr/>
      </dsp:nvSpPr>
      <dsp:spPr>
        <a:xfrm>
          <a:off x="3920654" y="593645"/>
          <a:ext cx="1348826" cy="13488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B4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Design phase</a:t>
          </a:r>
        </a:p>
      </dsp:txBody>
      <dsp:txXfrm>
        <a:off x="4112904" y="786371"/>
        <a:ext cx="963557" cy="963374"/>
      </dsp:txXfrm>
    </dsp:sp>
    <dsp:sp modelId="{D98614FA-5A4D-4011-856A-16CA97C9E665}">
      <dsp:nvSpPr>
        <dsp:cNvPr id="0" name=""/>
        <dsp:cNvSpPr/>
      </dsp:nvSpPr>
      <dsp:spPr>
        <a:xfrm rot="2700000">
          <a:off x="2378891" y="545539"/>
          <a:ext cx="1444784" cy="1444784"/>
        </a:xfrm>
        <a:prstGeom prst="teardrop">
          <a:avLst>
            <a:gd name="adj" fmla="val 100000"/>
          </a:avLst>
        </a:prstGeom>
        <a:solidFill>
          <a:srgbClr val="0054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2DFD9-69B9-48A3-A392-E8DB5F7D7861}">
      <dsp:nvSpPr>
        <dsp:cNvPr id="0" name=""/>
        <dsp:cNvSpPr/>
      </dsp:nvSpPr>
      <dsp:spPr>
        <a:xfrm>
          <a:off x="2427255" y="593645"/>
          <a:ext cx="1348826" cy="13488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B4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Discover phase</a:t>
          </a:r>
        </a:p>
      </dsp:txBody>
      <dsp:txXfrm>
        <a:off x="2620274" y="786371"/>
        <a:ext cx="963557" cy="963374"/>
      </dsp:txXfrm>
    </dsp:sp>
    <dsp:sp modelId="{6FF009F0-FB48-48B4-B5D2-62D6C5516748}">
      <dsp:nvSpPr>
        <dsp:cNvPr id="0" name=""/>
        <dsp:cNvSpPr/>
      </dsp:nvSpPr>
      <dsp:spPr>
        <a:xfrm rot="2700000">
          <a:off x="885492" y="545539"/>
          <a:ext cx="1444784" cy="1444784"/>
        </a:xfrm>
        <a:prstGeom prst="teardrop">
          <a:avLst>
            <a:gd name="adj" fmla="val 10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7CA85-4348-4775-BAB7-705DFFAABFBF}">
      <dsp:nvSpPr>
        <dsp:cNvPr id="0" name=""/>
        <dsp:cNvSpPr/>
      </dsp:nvSpPr>
      <dsp:spPr>
        <a:xfrm>
          <a:off x="933856" y="593645"/>
          <a:ext cx="1348826" cy="13488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B4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Initiate phase</a:t>
          </a:r>
        </a:p>
      </dsp:txBody>
      <dsp:txXfrm>
        <a:off x="1126875" y="786371"/>
        <a:ext cx="963557" cy="96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DC7A-A22F-4806-AB24-E69CAE26EFDD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E83E-D817-4BA6-9E14-93B566A9D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53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006B-49E7-4825-9A13-928FF7111DE5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A38-CC02-4FC8-82C1-01A546D5D5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5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8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CA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endParaRPr lang="en-CA" b="1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92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81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53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78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25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6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19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78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32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94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06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915A70-A51D-4793-9DF8-1A518C49F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57" y="1153173"/>
            <a:ext cx="5262391" cy="837676"/>
          </a:xfrm>
          <a:prstGeom prst="roundRect">
            <a:avLst/>
          </a:prstGeom>
          <a:solidFill>
            <a:srgbClr val="005477"/>
          </a:solidFill>
        </p:spPr>
        <p:txBody>
          <a:bodyPr wrap="square">
            <a:sp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6998" y="2889136"/>
            <a:ext cx="5418762" cy="3970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CA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6998" y="3421222"/>
            <a:ext cx="5418762" cy="3970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  <a:endParaRPr lang="en-CA"/>
          </a:p>
        </p:txBody>
      </p:sp>
      <p:sp>
        <p:nvSpPr>
          <p:cNvPr id="33" name="Picture Placeholder 32" descr="Image placeholder"/>
          <p:cNvSpPr>
            <a:spLocks noGrp="1"/>
          </p:cNvSpPr>
          <p:nvPr>
            <p:ph type="pic" sz="quarter" idx="10"/>
          </p:nvPr>
        </p:nvSpPr>
        <p:spPr>
          <a:xfrm>
            <a:off x="6352674" y="242860"/>
            <a:ext cx="5848035" cy="5891143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  <a:gd name="connsiteX0" fmla="*/ 1988130 w 4963462"/>
              <a:gd name="connsiteY0" fmla="*/ 0 h 6279848"/>
              <a:gd name="connsiteX1" fmla="*/ 4862589 w 4963462"/>
              <a:gd name="connsiteY1" fmla="*/ 12562 h 6279848"/>
              <a:gd name="connsiteX2" fmla="*/ 4963462 w 4963462"/>
              <a:gd name="connsiteY2" fmla="*/ 13168 h 6279848"/>
              <a:gd name="connsiteX3" fmla="*/ 4963462 w 4963462"/>
              <a:gd name="connsiteY3" fmla="*/ 6279848 h 6279848"/>
              <a:gd name="connsiteX4" fmla="*/ 2724464 w 4963462"/>
              <a:gd name="connsiteY4" fmla="*/ 6279848 h 6279848"/>
              <a:gd name="connsiteX5" fmla="*/ 1943308 w 4963462"/>
              <a:gd name="connsiteY5" fmla="*/ 5511168 h 6279848"/>
              <a:gd name="connsiteX6" fmla="*/ 754792 w 4963462"/>
              <a:gd name="connsiteY6" fmla="*/ 4372849 h 6279848"/>
              <a:gd name="connsiteX7" fmla="*/ 611185 w 4963462"/>
              <a:gd name="connsiteY7" fmla="*/ 1215790 h 6279848"/>
              <a:gd name="connsiteX8" fmla="*/ 1823922 w 4963462"/>
              <a:gd name="connsiteY8" fmla="*/ 1086 h 6279848"/>
              <a:gd name="connsiteX9" fmla="*/ 1988130 w 4963462"/>
              <a:gd name="connsiteY9" fmla="*/ 0 h 6279848"/>
              <a:gd name="connsiteX0" fmla="*/ 1988130 w 4963462"/>
              <a:gd name="connsiteY0" fmla="*/ 0 h 6279848"/>
              <a:gd name="connsiteX1" fmla="*/ 4862589 w 4963462"/>
              <a:gd name="connsiteY1" fmla="*/ 12562 h 6279848"/>
              <a:gd name="connsiteX2" fmla="*/ 4963462 w 4963462"/>
              <a:gd name="connsiteY2" fmla="*/ 13168 h 6279848"/>
              <a:gd name="connsiteX3" fmla="*/ 4963462 w 4963462"/>
              <a:gd name="connsiteY3" fmla="*/ 6279848 h 6279848"/>
              <a:gd name="connsiteX4" fmla="*/ 2724464 w 4963462"/>
              <a:gd name="connsiteY4" fmla="*/ 6279848 h 6279848"/>
              <a:gd name="connsiteX5" fmla="*/ 2032136 w 4963462"/>
              <a:gd name="connsiteY5" fmla="*/ 5585959 h 6279848"/>
              <a:gd name="connsiteX6" fmla="*/ 754792 w 4963462"/>
              <a:gd name="connsiteY6" fmla="*/ 4372849 h 6279848"/>
              <a:gd name="connsiteX7" fmla="*/ 611185 w 4963462"/>
              <a:gd name="connsiteY7" fmla="*/ 1215790 h 6279848"/>
              <a:gd name="connsiteX8" fmla="*/ 1823922 w 4963462"/>
              <a:gd name="connsiteY8" fmla="*/ 1086 h 6279848"/>
              <a:gd name="connsiteX9" fmla="*/ 1988130 w 4963462"/>
              <a:gd name="connsiteY9" fmla="*/ 0 h 6279848"/>
              <a:gd name="connsiteX0" fmla="*/ 1988130 w 4970865"/>
              <a:gd name="connsiteY0" fmla="*/ 0 h 6279848"/>
              <a:gd name="connsiteX1" fmla="*/ 4862589 w 4970865"/>
              <a:gd name="connsiteY1" fmla="*/ 12562 h 6279848"/>
              <a:gd name="connsiteX2" fmla="*/ 4963462 w 4970865"/>
              <a:gd name="connsiteY2" fmla="*/ 13168 h 6279848"/>
              <a:gd name="connsiteX3" fmla="*/ 4970865 w 4970865"/>
              <a:gd name="connsiteY3" fmla="*/ 5581803 h 6279848"/>
              <a:gd name="connsiteX4" fmla="*/ 2724464 w 4970865"/>
              <a:gd name="connsiteY4" fmla="*/ 6279848 h 6279848"/>
              <a:gd name="connsiteX5" fmla="*/ 2032136 w 4970865"/>
              <a:gd name="connsiteY5" fmla="*/ 5585959 h 6279848"/>
              <a:gd name="connsiteX6" fmla="*/ 754792 w 4970865"/>
              <a:gd name="connsiteY6" fmla="*/ 4372849 h 6279848"/>
              <a:gd name="connsiteX7" fmla="*/ 611185 w 4970865"/>
              <a:gd name="connsiteY7" fmla="*/ 1215790 h 6279848"/>
              <a:gd name="connsiteX8" fmla="*/ 1823922 w 4970865"/>
              <a:gd name="connsiteY8" fmla="*/ 1086 h 6279848"/>
              <a:gd name="connsiteX9" fmla="*/ 1988130 w 4970865"/>
              <a:gd name="connsiteY9" fmla="*/ 0 h 6279848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754792 w 4970865"/>
              <a:gd name="connsiteY5" fmla="*/ 4372849 h 5585959"/>
              <a:gd name="connsiteX6" fmla="*/ 611185 w 4970865"/>
              <a:gd name="connsiteY6" fmla="*/ 1215790 h 5585959"/>
              <a:gd name="connsiteX7" fmla="*/ 1823922 w 4970865"/>
              <a:gd name="connsiteY7" fmla="*/ 1086 h 5585959"/>
              <a:gd name="connsiteX8" fmla="*/ 1988130 w 4970865"/>
              <a:gd name="connsiteY8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754792 w 4970865"/>
              <a:gd name="connsiteY5" fmla="*/ 4372849 h 5585959"/>
              <a:gd name="connsiteX6" fmla="*/ 611185 w 4970865"/>
              <a:gd name="connsiteY6" fmla="*/ 1215790 h 5585959"/>
              <a:gd name="connsiteX7" fmla="*/ 1823922 w 4970865"/>
              <a:gd name="connsiteY7" fmla="*/ 1086 h 5585959"/>
              <a:gd name="connsiteX8" fmla="*/ 1988130 w 4970865"/>
              <a:gd name="connsiteY8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1743445 w 4970865"/>
              <a:gd name="connsiteY5" fmla="*/ 5332943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1780456 w 4970865"/>
              <a:gd name="connsiteY5" fmla="*/ 5356747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359635 h 5585959"/>
              <a:gd name="connsiteX4" fmla="*/ 2032136 w 4970865"/>
              <a:gd name="connsiteY4" fmla="*/ 5585959 h 5585959"/>
              <a:gd name="connsiteX5" fmla="*/ 1780456 w 4970865"/>
              <a:gd name="connsiteY5" fmla="*/ 5356747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359635"/>
              <a:gd name="connsiteX1" fmla="*/ 4862589 w 4970865"/>
              <a:gd name="connsiteY1" fmla="*/ 12562 h 5359635"/>
              <a:gd name="connsiteX2" fmla="*/ 4963462 w 4970865"/>
              <a:gd name="connsiteY2" fmla="*/ 13168 h 5359635"/>
              <a:gd name="connsiteX3" fmla="*/ 4970865 w 4970865"/>
              <a:gd name="connsiteY3" fmla="*/ 5359635 h 5359635"/>
              <a:gd name="connsiteX4" fmla="*/ 1780456 w 4970865"/>
              <a:gd name="connsiteY4" fmla="*/ 5356747 h 5359635"/>
              <a:gd name="connsiteX5" fmla="*/ 754792 w 4970865"/>
              <a:gd name="connsiteY5" fmla="*/ 4372849 h 5359635"/>
              <a:gd name="connsiteX6" fmla="*/ 611185 w 4970865"/>
              <a:gd name="connsiteY6" fmla="*/ 1215790 h 5359635"/>
              <a:gd name="connsiteX7" fmla="*/ 1823922 w 4970865"/>
              <a:gd name="connsiteY7" fmla="*/ 1086 h 5359635"/>
              <a:gd name="connsiteX8" fmla="*/ 1988130 w 4970865"/>
              <a:gd name="connsiteY8" fmla="*/ 0 h 5359635"/>
              <a:gd name="connsiteX0" fmla="*/ 1988130 w 4970865"/>
              <a:gd name="connsiteY0" fmla="*/ 0 h 5383439"/>
              <a:gd name="connsiteX1" fmla="*/ 4862589 w 4970865"/>
              <a:gd name="connsiteY1" fmla="*/ 12562 h 5383439"/>
              <a:gd name="connsiteX2" fmla="*/ 4963462 w 4970865"/>
              <a:gd name="connsiteY2" fmla="*/ 13168 h 5383439"/>
              <a:gd name="connsiteX3" fmla="*/ 4970865 w 4970865"/>
              <a:gd name="connsiteY3" fmla="*/ 5383439 h 5383439"/>
              <a:gd name="connsiteX4" fmla="*/ 1780456 w 4970865"/>
              <a:gd name="connsiteY4" fmla="*/ 5356747 h 5383439"/>
              <a:gd name="connsiteX5" fmla="*/ 754792 w 4970865"/>
              <a:gd name="connsiteY5" fmla="*/ 4372849 h 5383439"/>
              <a:gd name="connsiteX6" fmla="*/ 611185 w 4970865"/>
              <a:gd name="connsiteY6" fmla="*/ 1215790 h 5383439"/>
              <a:gd name="connsiteX7" fmla="*/ 1823922 w 4970865"/>
              <a:gd name="connsiteY7" fmla="*/ 1086 h 5383439"/>
              <a:gd name="connsiteX8" fmla="*/ 1988130 w 4970865"/>
              <a:gd name="connsiteY8" fmla="*/ 0 h 5383439"/>
              <a:gd name="connsiteX0" fmla="*/ 1988130 w 4970865"/>
              <a:gd name="connsiteY0" fmla="*/ 0 h 5367570"/>
              <a:gd name="connsiteX1" fmla="*/ 4862589 w 4970865"/>
              <a:gd name="connsiteY1" fmla="*/ 12562 h 5367570"/>
              <a:gd name="connsiteX2" fmla="*/ 4963462 w 4970865"/>
              <a:gd name="connsiteY2" fmla="*/ 13168 h 5367570"/>
              <a:gd name="connsiteX3" fmla="*/ 4970865 w 4970865"/>
              <a:gd name="connsiteY3" fmla="*/ 5367570 h 5367570"/>
              <a:gd name="connsiteX4" fmla="*/ 1780456 w 4970865"/>
              <a:gd name="connsiteY4" fmla="*/ 5356747 h 5367570"/>
              <a:gd name="connsiteX5" fmla="*/ 754792 w 4970865"/>
              <a:gd name="connsiteY5" fmla="*/ 4372849 h 5367570"/>
              <a:gd name="connsiteX6" fmla="*/ 611185 w 4970865"/>
              <a:gd name="connsiteY6" fmla="*/ 1215790 h 5367570"/>
              <a:gd name="connsiteX7" fmla="*/ 1823922 w 4970865"/>
              <a:gd name="connsiteY7" fmla="*/ 1086 h 5367570"/>
              <a:gd name="connsiteX8" fmla="*/ 1988130 w 4970865"/>
              <a:gd name="connsiteY8" fmla="*/ 0 h 536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865" h="5367570">
                <a:moveTo>
                  <a:pt x="1988130" y="0"/>
                </a:moveTo>
                <a:lnTo>
                  <a:pt x="4862589" y="12562"/>
                </a:lnTo>
                <a:lnTo>
                  <a:pt x="4963462" y="13168"/>
                </a:lnTo>
                <a:cubicBezTo>
                  <a:pt x="4965930" y="1869380"/>
                  <a:pt x="4968397" y="3511358"/>
                  <a:pt x="4970865" y="5367570"/>
                </a:cubicBezTo>
                <a:lnTo>
                  <a:pt x="1780456" y="5356747"/>
                </a:lnTo>
                <a:lnTo>
                  <a:pt x="754792" y="4372849"/>
                </a:lnTo>
                <a:cubicBezTo>
                  <a:pt x="-81341" y="3680326"/>
                  <a:pt x="-350605" y="2231439"/>
                  <a:pt x="611185" y="1215790"/>
                </a:cubicBezTo>
                <a:cubicBezTo>
                  <a:pt x="1806331" y="20644"/>
                  <a:pt x="628775" y="1196233"/>
                  <a:pt x="1823922" y="1086"/>
                </a:cubicBezTo>
                <a:cubicBezTo>
                  <a:pt x="1827854" y="353"/>
                  <a:pt x="1887255" y="20"/>
                  <a:pt x="19881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333BB3CC-7AA0-4016-B1B4-E0A15305E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34003"/>
            <a:ext cx="12192000" cy="725242"/>
          </a:xfrm>
          <a:prstGeom prst="rect">
            <a:avLst/>
          </a:prstGeom>
        </p:spPr>
      </p:pic>
      <p:sp>
        <p:nvSpPr>
          <p:cNvPr id="4" name="hrSlideMaster.Cover slideHeader" descr=" ">
            <a:extLst>
              <a:ext uri="{FF2B5EF4-FFF2-40B4-BE49-F238E27FC236}">
                <a16:creationId xmlns:a16="http://schemas.microsoft.com/office/drawing/2014/main" id="{FEA255EF-A074-43A6-95FB-FA8B709CD16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457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&amp; left-align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EB62B154-123B-4070-AF21-76A4E4149A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6013" y="2701421"/>
            <a:ext cx="5203507" cy="653796"/>
          </a:xfrm>
          <a:prstGeom prst="roundRect">
            <a:avLst/>
          </a:prstGeom>
          <a:solidFill>
            <a:srgbClr val="005477"/>
          </a:solidFill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Section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96014" y="3502783"/>
            <a:ext cx="5085012" cy="4412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 err="1"/>
              <a:t>Subheader</a:t>
            </a:r>
            <a:endParaRPr lang="en-CA" noProof="0"/>
          </a:p>
        </p:txBody>
      </p:sp>
      <p:sp>
        <p:nvSpPr>
          <p:cNvPr id="8" name="Picture Placeholder 32" descr="Image placeholder">
            <a:extLst>
              <a:ext uri="{FF2B5EF4-FFF2-40B4-BE49-F238E27FC236}">
                <a16:creationId xmlns:a16="http://schemas.microsoft.com/office/drawing/2014/main" id="{F7A64C1B-96BF-43F9-8A4B-1772AC63A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0" y="276999"/>
            <a:ext cx="5843016" cy="6581002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462" h="6279849">
                <a:moveTo>
                  <a:pt x="1988130" y="1"/>
                </a:moveTo>
                <a:cubicBezTo>
                  <a:pt x="2492509" y="-96"/>
                  <a:pt x="4033756" y="7654"/>
                  <a:pt x="4862589" y="12563"/>
                </a:cubicBezTo>
                <a:lnTo>
                  <a:pt x="4963462" y="13169"/>
                </a:lnTo>
                <a:lnTo>
                  <a:pt x="4963462" y="6279849"/>
                </a:lnTo>
                <a:lnTo>
                  <a:pt x="2724464" y="6279849"/>
                </a:lnTo>
                <a:lnTo>
                  <a:pt x="754792" y="4372850"/>
                </a:lnTo>
                <a:cubicBezTo>
                  <a:pt x="-81341" y="3680327"/>
                  <a:pt x="-350605" y="2231440"/>
                  <a:pt x="611185" y="1215791"/>
                </a:cubicBezTo>
                <a:cubicBezTo>
                  <a:pt x="1806331" y="20645"/>
                  <a:pt x="628775" y="1196234"/>
                  <a:pt x="1823922" y="1087"/>
                </a:cubicBezTo>
                <a:cubicBezTo>
                  <a:pt x="1827854" y="354"/>
                  <a:pt x="1887255" y="21"/>
                  <a:pt x="198813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A37D9A3-EA75-4F9C-9C1A-75D29B6D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0D0E9AF-6491-4B65-AE73-E4D149E2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hrSlideMaster.Section title &amp; left-aligned ImageHeader" descr=" ">
            <a:extLst>
              <a:ext uri="{FF2B5EF4-FFF2-40B4-BE49-F238E27FC236}">
                <a16:creationId xmlns:a16="http://schemas.microsoft.com/office/drawing/2014/main" id="{47AF2AD5-C43D-476E-A1F6-A2FB6092C4A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981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09D68AA-8E8A-4FB5-B5BD-B0C609103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68" y="2671071"/>
            <a:ext cx="7465031" cy="653796"/>
          </a:xfrm>
          <a:prstGeom prst="roundRect">
            <a:avLst/>
          </a:prstGeom>
          <a:solidFill>
            <a:srgbClr val="005477"/>
          </a:solidFill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Section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8368" y="3502783"/>
            <a:ext cx="7394181" cy="4412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CA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CF764752-D01A-47EB-9BC4-09D1B8A5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C71DE-F02C-4F51-A684-ECC145C1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hrSlideMaster.Section titleHeader" descr=" ">
            <a:extLst>
              <a:ext uri="{FF2B5EF4-FFF2-40B4-BE49-F238E27FC236}">
                <a16:creationId xmlns:a16="http://schemas.microsoft.com/office/drawing/2014/main" id="{21563C2E-2700-4DAC-85EB-62B5AFF4F19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69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59CB0-4A9C-42F5-BEF2-86DDB618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FC71EA4-1BC7-4F08-8E49-556A0A1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hrSlideMaster.Title &amp; blank contentHeader" descr=" ">
            <a:extLst>
              <a:ext uri="{FF2B5EF4-FFF2-40B4-BE49-F238E27FC236}">
                <a16:creationId xmlns:a16="http://schemas.microsoft.com/office/drawing/2014/main" id="{86D70E5E-001F-4C4D-8D51-BBB7E3CACC1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373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5" name="Picture Placeholder 24" descr="Icon placeholder"/>
          <p:cNvSpPr>
            <a:spLocks noGrp="1"/>
          </p:cNvSpPr>
          <p:nvPr>
            <p:ph type="pic" sz="quarter" idx="12"/>
          </p:nvPr>
        </p:nvSpPr>
        <p:spPr>
          <a:xfrm>
            <a:off x="1058992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EA8B297-1EA9-4B75-9011-ECE77E35F7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314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28" name="Picture Placeholder 27" descr="Icon placeholder"/>
          <p:cNvSpPr>
            <a:spLocks noGrp="1"/>
          </p:cNvSpPr>
          <p:nvPr>
            <p:ph type="pic" sz="quarter" idx="13"/>
          </p:nvPr>
        </p:nvSpPr>
        <p:spPr>
          <a:xfrm>
            <a:off x="3510278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16C17AB-0CE3-4CF1-8AB9-33486397A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8600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29" name="Picture Placeholder 28" descr="Icon placeholder"/>
          <p:cNvSpPr>
            <a:spLocks noGrp="1"/>
          </p:cNvSpPr>
          <p:nvPr>
            <p:ph type="pic" sz="quarter" idx="14"/>
          </p:nvPr>
        </p:nvSpPr>
        <p:spPr>
          <a:xfrm>
            <a:off x="5961564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CE91ED-E4E1-48A1-BE96-588F991655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86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30" name="Picture Placeholder 29" descr="Icon placeholder"/>
          <p:cNvSpPr>
            <a:spLocks noGrp="1"/>
          </p:cNvSpPr>
          <p:nvPr>
            <p:ph type="pic" sz="quarter" idx="15"/>
          </p:nvPr>
        </p:nvSpPr>
        <p:spPr>
          <a:xfrm>
            <a:off x="8412851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96E0680-57FE-4921-BFC7-B04C3E3F70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173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6A29FEB-E92A-4CEF-BCA9-1541DF2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043C905-7AA9-4877-B168-91755CC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hrSlideMaster.Information 1Header" descr=" ">
            <a:extLst>
              <a:ext uri="{FF2B5EF4-FFF2-40B4-BE49-F238E27FC236}">
                <a16:creationId xmlns:a16="http://schemas.microsoft.com/office/drawing/2014/main" id="{49EB42C9-001C-43D5-A07B-4FAC69027ED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17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A0652A-CEF3-443B-A302-A367B717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578BE2A-5A8E-4E94-9D47-27922F4E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175" y="1028207"/>
            <a:ext cx="10747624" cy="156536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7" name="Picture Placeholder 24" descr="Icon placeholder">
            <a:extLst>
              <a:ext uri="{FF2B5EF4-FFF2-40B4-BE49-F238E27FC236}">
                <a16:creationId xmlns:a16="http://schemas.microsoft.com/office/drawing/2014/main" id="{C5ED0B73-535A-4A5E-B9A5-63793C3374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8992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5AD65DF-4FE8-4E16-A5E6-9850DC0BB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314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18" name="Picture Placeholder 27" descr="Icon placeholder">
            <a:extLst>
              <a:ext uri="{FF2B5EF4-FFF2-40B4-BE49-F238E27FC236}">
                <a16:creationId xmlns:a16="http://schemas.microsoft.com/office/drawing/2014/main" id="{F5B7D2D7-D23A-4A75-A8CE-49A3C9FA55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0278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3866DAA-C44F-4D58-BD68-DCFBFBFF5D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8600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19" name="Picture Placeholder 28" descr="Icon placeholder">
            <a:extLst>
              <a:ext uri="{FF2B5EF4-FFF2-40B4-BE49-F238E27FC236}">
                <a16:creationId xmlns:a16="http://schemas.microsoft.com/office/drawing/2014/main" id="{11F670D0-049C-4203-87C3-5351081AF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1564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A51B6FD-5ED1-4A8D-A288-5967EF3137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86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20" name="Picture Placeholder 29" descr="Icon placeholder">
            <a:extLst>
              <a:ext uri="{FF2B5EF4-FFF2-40B4-BE49-F238E27FC236}">
                <a16:creationId xmlns:a16="http://schemas.microsoft.com/office/drawing/2014/main" id="{BF42289B-93F8-45D4-AA5B-CBED81234F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851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F40F451-14AE-4DCD-B323-BB2A01C8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173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CA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6A29FEB-E92A-4CEF-BCA9-1541DF2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043C905-7AA9-4877-B168-91755CC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hrSlideMaster.Information 2Header" descr=" ">
            <a:extLst>
              <a:ext uri="{FF2B5EF4-FFF2-40B4-BE49-F238E27FC236}">
                <a16:creationId xmlns:a16="http://schemas.microsoft.com/office/drawing/2014/main" id="{1CB1A2CA-6878-4CF5-86BB-BC2C85DE8B7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486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392BAE5D-62D9-420B-AB9D-57316C5F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9AF98266-1632-4C71-8377-51A93634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hrSlideMaster.BlankHeader" descr=" ">
            <a:extLst>
              <a:ext uri="{FF2B5EF4-FFF2-40B4-BE49-F238E27FC236}">
                <a16:creationId xmlns:a16="http://schemas.microsoft.com/office/drawing/2014/main" id="{A31F99A8-73EC-E428-811D-5736568C857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179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1213-5686-4F1D-BD8E-995AA5DED98A}" type="datetime1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BC5-6A6C-4043-956E-89CA247D3B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rSlideMaster.Title OnlyHeader" descr=" ">
            <a:extLst>
              <a:ext uri="{FF2B5EF4-FFF2-40B4-BE49-F238E27FC236}">
                <a16:creationId xmlns:a16="http://schemas.microsoft.com/office/drawing/2014/main" id="{04CD17A2-062F-8225-4395-0C85319C501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274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-UPD1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915A70-A51D-4793-9DF8-1A518C49F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57" y="1153173"/>
            <a:ext cx="5262391" cy="837676"/>
          </a:xfrm>
          <a:prstGeom prst="roundRect">
            <a:avLst/>
          </a:prstGeom>
          <a:solidFill>
            <a:srgbClr val="005477"/>
          </a:solidFill>
        </p:spPr>
        <p:txBody>
          <a:bodyPr wrap="square">
            <a:sp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6998" y="2889136"/>
            <a:ext cx="5418762" cy="3970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CA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6998" y="3421222"/>
            <a:ext cx="5418762" cy="3970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  <a:endParaRPr lang="en-CA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333BB3CC-7AA0-4016-B1B4-E0A15305E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34003"/>
            <a:ext cx="12192000" cy="725242"/>
          </a:xfrm>
          <a:prstGeom prst="rect">
            <a:avLst/>
          </a:prstGeom>
        </p:spPr>
      </p:pic>
      <p:sp>
        <p:nvSpPr>
          <p:cNvPr id="5" name="hrSlideMaster.Cover slideHeader" descr="UNCLASSIFIED">
            <a:extLst>
              <a:ext uri="{FF2B5EF4-FFF2-40B4-BE49-F238E27FC236}">
                <a16:creationId xmlns:a16="http://schemas.microsoft.com/office/drawing/2014/main" id="{A8A8C4E8-B52B-4F0D-BB15-E91803846459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2" name="hrSlideMaster.1_Cover slideHeader" descr="UNCLASSIFIED">
            <a:extLst>
              <a:ext uri="{FF2B5EF4-FFF2-40B4-BE49-F238E27FC236}">
                <a16:creationId xmlns:a16="http://schemas.microsoft.com/office/drawing/2014/main" id="{0B2257B4-611F-B714-B719-008AB6CB7540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44662D-AC85-0771-546D-DCC6D1BE64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821" y="1845792"/>
            <a:ext cx="4712043" cy="2575155"/>
          </a:xfrm>
          <a:prstGeom prst="rect">
            <a:avLst/>
          </a:prstGeom>
        </p:spPr>
      </p:pic>
      <p:sp>
        <p:nvSpPr>
          <p:cNvPr id="15" name="hrSlideMaster.1_Cover slide-UPD1EHeader" descr=" ">
            <a:extLst>
              <a:ext uri="{FF2B5EF4-FFF2-40B4-BE49-F238E27FC236}">
                <a16:creationId xmlns:a16="http://schemas.microsoft.com/office/drawing/2014/main" id="{B6A60F9E-2EE7-3739-3E84-FE5E91E9B83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103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0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58DE810-6683-481C-A3C8-7EEC41B1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9ACA5BB-FE2D-4063-B03C-6F44B022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hrSlideMaster.Title &amp; contentHeader" descr=" ">
            <a:extLst>
              <a:ext uri="{FF2B5EF4-FFF2-40B4-BE49-F238E27FC236}">
                <a16:creationId xmlns:a16="http://schemas.microsoft.com/office/drawing/2014/main" id="{61BA7725-C470-4EA6-AE36-C327A7B9285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1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1067485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4" y="2505075"/>
            <a:ext cx="10674851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CBC80610-CB94-4B27-BC3D-2143AE6B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F0967FC-1CDF-4787-BD65-8D7C02C5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hrSlideMaster.Title &amp; content 2Header" descr=" ">
            <a:extLst>
              <a:ext uri="{FF2B5EF4-FFF2-40B4-BE49-F238E27FC236}">
                <a16:creationId xmlns:a16="http://schemas.microsoft.com/office/drawing/2014/main" id="{B47F2EE9-5F84-42F8-BE1A-BE0C48CCA67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495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47089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4" y="924150"/>
            <a:ext cx="10674853" cy="373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4" y="1297577"/>
            <a:ext cx="10674851" cy="48920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C1FD860-7595-40EC-9D4C-A7EE257B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BA3778B-6F2D-40B2-B75A-7776FBB9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hrSlideMaster.Title &amp; content 3Header" descr=" ">
            <a:extLst>
              <a:ext uri="{FF2B5EF4-FFF2-40B4-BE49-F238E27FC236}">
                <a16:creationId xmlns:a16="http://schemas.microsoft.com/office/drawing/2014/main" id="{64ADFC8C-5351-4F2F-A41E-A3DD36AF23B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99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&amp; right-align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5391401" cy="12479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1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3" name="Picture Placeholder 32" descr="Image placeholder"/>
          <p:cNvSpPr>
            <a:spLocks noGrp="1"/>
          </p:cNvSpPr>
          <p:nvPr>
            <p:ph type="pic" sz="quarter" idx="10"/>
          </p:nvPr>
        </p:nvSpPr>
        <p:spPr>
          <a:xfrm>
            <a:off x="6352674" y="276998"/>
            <a:ext cx="5839326" cy="6581001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462" h="6279849">
                <a:moveTo>
                  <a:pt x="1988130" y="1"/>
                </a:moveTo>
                <a:cubicBezTo>
                  <a:pt x="2492509" y="-96"/>
                  <a:pt x="4033756" y="7654"/>
                  <a:pt x="4862589" y="12563"/>
                </a:cubicBezTo>
                <a:lnTo>
                  <a:pt x="4963462" y="13169"/>
                </a:lnTo>
                <a:lnTo>
                  <a:pt x="4963462" y="6279849"/>
                </a:lnTo>
                <a:lnTo>
                  <a:pt x="2724464" y="6279849"/>
                </a:lnTo>
                <a:lnTo>
                  <a:pt x="754792" y="4372850"/>
                </a:lnTo>
                <a:cubicBezTo>
                  <a:pt x="-81341" y="3680327"/>
                  <a:pt x="-350605" y="2231440"/>
                  <a:pt x="611185" y="1215791"/>
                </a:cubicBezTo>
                <a:cubicBezTo>
                  <a:pt x="1806331" y="20645"/>
                  <a:pt x="628775" y="1196234"/>
                  <a:pt x="1823922" y="1087"/>
                </a:cubicBezTo>
                <a:cubicBezTo>
                  <a:pt x="1827854" y="354"/>
                  <a:pt x="1887255" y="21"/>
                  <a:pt x="198813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6F0BB4D-EDFE-4EAA-B186-164F4ED507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74948" y="6221481"/>
            <a:ext cx="43828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6CDF5-57DB-4EB2-9399-067F37BB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547" y="6166347"/>
            <a:ext cx="521969" cy="52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AB2F7-DFF0-47A1-B504-8EC324FD6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4672" b="43122"/>
          <a:stretch/>
        </p:blipFill>
        <p:spPr>
          <a:xfrm flipH="1">
            <a:off x="3049" y="6337300"/>
            <a:ext cx="415336" cy="520700"/>
          </a:xfrm>
          <a:prstGeom prst="rect">
            <a:avLst/>
          </a:prstGeom>
        </p:spPr>
      </p:pic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26E81567-21E5-4B2C-9CE1-319019C0F0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2E8673-525C-4DD4-9A30-9FEFF89D3FF0}"/>
              </a:ext>
            </a:extLst>
          </p:cNvPr>
          <p:cNvSpPr txBox="1">
            <a:spLocks/>
          </p:cNvSpPr>
          <p:nvPr userDrawn="1"/>
        </p:nvSpPr>
        <p:spPr>
          <a:xfrm flipH="1">
            <a:off x="323950" y="6235267"/>
            <a:ext cx="49502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AAA47A-2FC3-4655-AE12-3C57E1D8CC04}" type="slidenum">
              <a:rPr lang="en-CA" smtClean="0"/>
              <a:pPr algn="ctr"/>
              <a:t>‹#›</a:t>
            </a:fld>
            <a:endParaRPr lang="en-CA"/>
          </a:p>
        </p:txBody>
      </p:sp>
      <p:sp>
        <p:nvSpPr>
          <p:cNvPr id="4" name="hrSlideMaster.Content &amp; right-aligned imageHeader" descr=" ">
            <a:extLst>
              <a:ext uri="{FF2B5EF4-FFF2-40B4-BE49-F238E27FC236}">
                <a16:creationId xmlns:a16="http://schemas.microsoft.com/office/drawing/2014/main" id="{CB3481B8-EA2D-4C56-82F6-A648384E5E0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745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left-align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96015" y="365126"/>
            <a:ext cx="5085011" cy="12479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0D0716-BF55-46AF-9387-1A5CE6F05B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6014" y="1685926"/>
            <a:ext cx="50850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B135FE7-354F-427A-AFEF-021AA32B86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6014" y="2505075"/>
            <a:ext cx="5085012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3" name="Picture Placeholder 32" descr="Image placeholder"/>
          <p:cNvSpPr>
            <a:spLocks noGrp="1"/>
          </p:cNvSpPr>
          <p:nvPr>
            <p:ph type="pic" sz="quarter" idx="10"/>
          </p:nvPr>
        </p:nvSpPr>
        <p:spPr>
          <a:xfrm flipH="1">
            <a:off x="0" y="276999"/>
            <a:ext cx="5843016" cy="6581002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462" h="6279849">
                <a:moveTo>
                  <a:pt x="1988130" y="1"/>
                </a:moveTo>
                <a:cubicBezTo>
                  <a:pt x="2492509" y="-96"/>
                  <a:pt x="4033756" y="7654"/>
                  <a:pt x="4862589" y="12563"/>
                </a:cubicBezTo>
                <a:lnTo>
                  <a:pt x="4963462" y="13169"/>
                </a:lnTo>
                <a:lnTo>
                  <a:pt x="4963462" y="6279849"/>
                </a:lnTo>
                <a:lnTo>
                  <a:pt x="2724464" y="6279849"/>
                </a:lnTo>
                <a:lnTo>
                  <a:pt x="754792" y="4372850"/>
                </a:lnTo>
                <a:cubicBezTo>
                  <a:pt x="-81341" y="3680327"/>
                  <a:pt x="-350605" y="2231440"/>
                  <a:pt x="611185" y="1215791"/>
                </a:cubicBezTo>
                <a:cubicBezTo>
                  <a:pt x="1806331" y="20645"/>
                  <a:pt x="628775" y="1196234"/>
                  <a:pt x="1823922" y="1087"/>
                </a:cubicBezTo>
                <a:cubicBezTo>
                  <a:pt x="1827854" y="354"/>
                  <a:pt x="1887255" y="21"/>
                  <a:pt x="198813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AC18D-B485-4808-BA38-E78EE3B4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BD46C5D-0BF9-4BF5-8DE9-533EC9BDE4E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hrSlideMaster.Content &amp; left-aligned imageHeader" descr=" ">
            <a:extLst>
              <a:ext uri="{FF2B5EF4-FFF2-40B4-BE49-F238E27FC236}">
                <a16:creationId xmlns:a16="http://schemas.microsoft.com/office/drawing/2014/main" id="{AFBCECB4-93FE-4E1C-B9A4-C6B8768BBA2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049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0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96014" y="1685926"/>
            <a:ext cx="50850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96014" y="2505075"/>
            <a:ext cx="5085012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9D3BF54-2B71-468B-950F-9355E248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F117F416-1B51-48C3-B41D-DBDD06F2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hrSlideMaster.ComparisonHeader" descr=" ">
            <a:extLst>
              <a:ext uri="{FF2B5EF4-FFF2-40B4-BE49-F238E27FC236}">
                <a16:creationId xmlns:a16="http://schemas.microsoft.com/office/drawing/2014/main" id="{2256B3B8-FC83-4486-92EF-98B25532DBE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431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&amp; right-align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8369" y="3502783"/>
            <a:ext cx="5361196" cy="4412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CA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EB62B154-123B-4070-AF21-76A4E4149A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69" y="2671071"/>
            <a:ext cx="5407631" cy="653796"/>
          </a:xfrm>
          <a:prstGeom prst="roundRect">
            <a:avLst/>
          </a:prstGeom>
          <a:solidFill>
            <a:srgbClr val="005477"/>
          </a:solidFill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Section title goes here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04A0DDC-2CB9-4721-9F0C-CB49F7CEA8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74948" y="6221481"/>
            <a:ext cx="43828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33" name="Picture Placeholder 32" descr="Image placeholder"/>
          <p:cNvSpPr>
            <a:spLocks noGrp="1"/>
          </p:cNvSpPr>
          <p:nvPr>
            <p:ph type="pic" sz="quarter" idx="10"/>
          </p:nvPr>
        </p:nvSpPr>
        <p:spPr>
          <a:xfrm>
            <a:off x="6352674" y="276998"/>
            <a:ext cx="5839326" cy="6581001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462" h="6279849">
                <a:moveTo>
                  <a:pt x="1988130" y="1"/>
                </a:moveTo>
                <a:cubicBezTo>
                  <a:pt x="2492509" y="-96"/>
                  <a:pt x="4033756" y="7654"/>
                  <a:pt x="4862589" y="12563"/>
                </a:cubicBezTo>
                <a:lnTo>
                  <a:pt x="4963462" y="13169"/>
                </a:lnTo>
                <a:lnTo>
                  <a:pt x="4963462" y="6279849"/>
                </a:lnTo>
                <a:lnTo>
                  <a:pt x="2724464" y="6279849"/>
                </a:lnTo>
                <a:lnTo>
                  <a:pt x="754792" y="4372850"/>
                </a:lnTo>
                <a:cubicBezTo>
                  <a:pt x="-81341" y="3680327"/>
                  <a:pt x="-350605" y="2231440"/>
                  <a:pt x="611185" y="1215791"/>
                </a:cubicBezTo>
                <a:cubicBezTo>
                  <a:pt x="1806331" y="20645"/>
                  <a:pt x="628775" y="1196234"/>
                  <a:pt x="1823922" y="1087"/>
                </a:cubicBezTo>
                <a:cubicBezTo>
                  <a:pt x="1827854" y="354"/>
                  <a:pt x="1887255" y="21"/>
                  <a:pt x="198813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CDBC3D-CB50-4074-83D8-3CDEA2F4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547" y="6166347"/>
            <a:ext cx="521969" cy="521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98C27-D765-4313-B761-E04EBF6EE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4672" b="43122"/>
          <a:stretch/>
        </p:blipFill>
        <p:spPr>
          <a:xfrm flipH="1">
            <a:off x="3049" y="6337300"/>
            <a:ext cx="415336" cy="5207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5FCD4E8-5E2D-4F20-A064-E21A4D9F7D22}"/>
              </a:ext>
            </a:extLst>
          </p:cNvPr>
          <p:cNvSpPr txBox="1">
            <a:spLocks/>
          </p:cNvSpPr>
          <p:nvPr userDrawn="1"/>
        </p:nvSpPr>
        <p:spPr>
          <a:xfrm flipH="1">
            <a:off x="323950" y="6235267"/>
            <a:ext cx="49502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AAA47A-2FC3-4655-AE12-3C57E1D8CC04}" type="slidenum">
              <a:rPr lang="en-CA" smtClean="0"/>
              <a:pPr algn="ctr"/>
              <a:t>‹#›</a:t>
            </a:fld>
            <a:endParaRPr lang="en-CA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C1CFD9E8-C253-4BCC-996F-BD127DF5B3B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hrSlideMaster.Section title &amp; right-aligned ImageHeader" descr=" ">
            <a:extLst>
              <a:ext uri="{FF2B5EF4-FFF2-40B4-BE49-F238E27FC236}">
                <a16:creationId xmlns:a16="http://schemas.microsoft.com/office/drawing/2014/main" id="{F0689D72-7CDB-482C-8295-02D308C40C3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6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DCB71D8-33E7-46B9-9788-26D1C78EB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54672" b="43122"/>
          <a:stretch/>
        </p:blipFill>
        <p:spPr>
          <a:xfrm>
            <a:off x="11776436" y="6337300"/>
            <a:ext cx="415564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CC212C-D810-4E36-BBC8-B31D3022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81048" y="6166347"/>
            <a:ext cx="521969" cy="52120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040998-F43C-482C-BB36-496CFF6AE5BA}"/>
              </a:ext>
            </a:extLst>
          </p:cNvPr>
          <p:cNvSpPr txBox="1">
            <a:spLocks/>
          </p:cNvSpPr>
          <p:nvPr userDrawn="1"/>
        </p:nvSpPr>
        <p:spPr>
          <a:xfrm>
            <a:off x="11385153" y="6235267"/>
            <a:ext cx="4953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AAA47A-2FC3-4655-AE12-3C57E1D8CC04}" type="slidenum">
              <a:rPr lang="en-CA" smtClean="0"/>
              <a:pPr algn="ctr"/>
              <a:t>‹#›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AEEBB-71AB-96F8-B263-E9DCDA6FACB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520363" y="63500"/>
            <a:ext cx="16367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0222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0" r:id="rId2"/>
    <p:sldLayoutId id="2147483693" r:id="rId3"/>
    <p:sldLayoutId id="2147483694" r:id="rId4"/>
    <p:sldLayoutId id="2147483707" r:id="rId5"/>
    <p:sldLayoutId id="2147483695" r:id="rId6"/>
    <p:sldLayoutId id="2147483705" r:id="rId7"/>
    <p:sldLayoutId id="2147483696" r:id="rId8"/>
    <p:sldLayoutId id="2147483697" r:id="rId9"/>
    <p:sldLayoutId id="2147483706" r:id="rId10"/>
    <p:sldLayoutId id="2147483698" r:id="rId11"/>
    <p:sldLayoutId id="2147483700" r:id="rId12"/>
    <p:sldLayoutId id="2147483701" r:id="rId13"/>
    <p:sldLayoutId id="2147483708" r:id="rId14"/>
    <p:sldLayoutId id="2147483704" r:id="rId15"/>
    <p:sldLayoutId id="214748371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03D6-F41D-3B64-7836-D12135E9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87" y="1482433"/>
            <a:ext cx="6193725" cy="1205436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3600">
                <a:solidFill>
                  <a:srgbClr val="FFFFFF"/>
                </a:solidFill>
              </a:rPr>
              <a:t>Usability Performance Dashboard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1C2C1-8B41-45D4-8242-A0E83A8D37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788" y="2947292"/>
            <a:ext cx="5730551" cy="397032"/>
          </a:xfrm>
        </p:spPr>
        <p:txBody>
          <a:bodyPr wrap="square" lIns="91440" tIns="45720" rIns="91440" bIns="45720" anchor="ctr">
            <a:spAutoFit/>
          </a:bodyPr>
          <a:lstStyle/>
          <a:p>
            <a:r>
              <a:rPr lang="en-CA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8B17-FDB1-EDDA-9BE5-CDED49688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492" y="3460687"/>
            <a:ext cx="5418762" cy="701731"/>
          </a:xfrm>
        </p:spPr>
        <p:txBody>
          <a:bodyPr/>
          <a:lstStyle/>
          <a:p>
            <a:r>
              <a:rPr lang="en-CA"/>
              <a:t>GC Web Priorities</a:t>
            </a:r>
            <a:br>
              <a:rPr lang="en-CA"/>
            </a:br>
            <a:r>
              <a:rPr lang="en-CA"/>
              <a:t>January 8, 2025</a:t>
            </a:r>
          </a:p>
        </p:txBody>
      </p:sp>
    </p:spTree>
    <p:extLst>
      <p:ext uri="{BB962C8B-B14F-4D97-AF65-F5344CB8AC3E}">
        <p14:creationId xmlns:p14="http://schemas.microsoft.com/office/powerpoint/2010/main" val="52035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DC77BC-2344-2A54-80BA-12A11F160E23}"/>
              </a:ext>
            </a:extLst>
          </p:cNvPr>
          <p:cNvSpPr/>
          <p:nvPr/>
        </p:nvSpPr>
        <p:spPr>
          <a:xfrm>
            <a:off x="0" y="0"/>
            <a:ext cx="5886450" cy="6858000"/>
          </a:xfrm>
          <a:prstGeom prst="rect">
            <a:avLst/>
          </a:prstGeom>
          <a:solidFill>
            <a:srgbClr val="00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A7BAC-868C-5570-3271-20F6E55B7322}"/>
              </a:ext>
            </a:extLst>
          </p:cNvPr>
          <p:cNvSpPr txBox="1"/>
          <p:nvPr/>
        </p:nvSpPr>
        <p:spPr>
          <a:xfrm>
            <a:off x="391703" y="1510974"/>
            <a:ext cx="49901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Group of content creators responsible for maintaining a portion of the website.</a:t>
            </a:r>
            <a:br>
              <a:rPr lang="en-CA" dirty="0">
                <a:solidFill>
                  <a:schemeClr val="bg1">
                    <a:lumMod val="95000"/>
                  </a:schemeClr>
                </a:solidFill>
              </a:rPr>
            </a:br>
            <a:endParaRPr lang="en-CA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Focus Area: </a:t>
            </a:r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Individual pages or sets of pages within their assigned section of the site.</a:t>
            </a:r>
            <a:br>
              <a:rPr lang="en-CA" dirty="0">
                <a:solidFill>
                  <a:schemeClr val="bg1">
                    <a:lumMod val="95000"/>
                  </a:schemeClr>
                </a:solidFill>
              </a:rPr>
            </a:br>
            <a:endParaRPr lang="en-CA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Goal: </a:t>
            </a:r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To ensure their content aligns with user needs and supports usability standards within their scope of responsibility.</a:t>
            </a:r>
          </a:p>
          <a:p>
            <a:endParaRPr lang="en-CA" dirty="0">
              <a:solidFill>
                <a:schemeClr val="bg1">
                  <a:lumMod val="95000"/>
                </a:schemeClr>
              </a:solidFill>
            </a:endParaRPr>
          </a:p>
          <a:p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987FB-5883-4499-040A-3DB5811B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06" y="208372"/>
            <a:ext cx="5716247" cy="460784"/>
          </a:xfrm>
        </p:spPr>
        <p:txBody>
          <a:bodyPr/>
          <a:lstStyle/>
          <a:p>
            <a:r>
              <a:rPr lang="en-CA" sz="3200">
                <a:solidFill>
                  <a:schemeClr val="bg1"/>
                </a:solidFill>
              </a:rPr>
              <a:t>Case Study #1</a:t>
            </a:r>
            <a:br>
              <a:rPr lang="en-CA" sz="3200">
                <a:solidFill>
                  <a:schemeClr val="bg1"/>
                </a:solidFill>
              </a:rPr>
            </a:br>
            <a:r>
              <a:rPr lang="en-CA" sz="3200">
                <a:solidFill>
                  <a:schemeClr val="bg1"/>
                </a:solidFill>
              </a:rPr>
              <a:t> – Content Authors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90B3FEA-6675-B885-544D-2EEA754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8" y="524653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64E8474-284D-6A44-D54F-1C249CD3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6" y="5887979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38EA62A-4C32-84D1-E97E-DCD57AA1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93" y="527955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2390DA-56DE-15F7-2D08-6F54BBF5A4E7}"/>
              </a:ext>
            </a:extLst>
          </p:cNvPr>
          <p:cNvSpPr txBox="1"/>
          <p:nvPr/>
        </p:nvSpPr>
        <p:spPr>
          <a:xfrm>
            <a:off x="1813407" y="5349807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Page Feedback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D3C70-1E0D-32FB-4E8F-48A25D5DEFA5}"/>
              </a:ext>
            </a:extLst>
          </p:cNvPr>
          <p:cNvSpPr txBox="1"/>
          <p:nvPr/>
        </p:nvSpPr>
        <p:spPr>
          <a:xfrm>
            <a:off x="1838484" y="5962834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Google Search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77AB7-70EC-95BE-3179-A82458C02D80}"/>
              </a:ext>
            </a:extLst>
          </p:cNvPr>
          <p:cNvSpPr txBox="1"/>
          <p:nvPr/>
        </p:nvSpPr>
        <p:spPr>
          <a:xfrm>
            <a:off x="4375443" y="5379999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Web Analytics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1C3F6C4-91C2-8FA4-6ED2-2246AEED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52" y="5933844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E46B52-5B87-DFEB-EFE6-57E6F3685F13}"/>
              </a:ext>
            </a:extLst>
          </p:cNvPr>
          <p:cNvCxnSpPr>
            <a:cxnSpLocks/>
          </p:cNvCxnSpPr>
          <p:nvPr/>
        </p:nvCxnSpPr>
        <p:spPr>
          <a:xfrm>
            <a:off x="325493" y="5130107"/>
            <a:ext cx="53689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3C8D8B-7B61-AB88-FC61-A50F1111F22E}"/>
              </a:ext>
            </a:extLst>
          </p:cNvPr>
          <p:cNvSpPr txBox="1"/>
          <p:nvPr/>
        </p:nvSpPr>
        <p:spPr>
          <a:xfrm rot="16200000">
            <a:off x="-26844" y="5479612"/>
            <a:ext cx="11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</a:rPr>
              <a:t>Key Data Sources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D435C-17DD-473A-4229-4EEC482FC3E5}"/>
              </a:ext>
            </a:extLst>
          </p:cNvPr>
          <p:cNvSpPr txBox="1"/>
          <p:nvPr/>
        </p:nvSpPr>
        <p:spPr>
          <a:xfrm>
            <a:off x="4409856" y="6063342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…more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517EE-00D8-F2FA-A0F8-7F484BAFF8B3}"/>
              </a:ext>
            </a:extLst>
          </p:cNvPr>
          <p:cNvSpPr txBox="1"/>
          <p:nvPr/>
        </p:nvSpPr>
        <p:spPr>
          <a:xfrm>
            <a:off x="6450876" y="772609"/>
            <a:ext cx="5423261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CA" sz="2400" b="1">
                <a:solidFill>
                  <a:srgbClr val="005477"/>
                </a:solidFill>
              </a:rPr>
              <a:t>How they use UPD?</a:t>
            </a:r>
            <a:br>
              <a:rPr lang="en-CA" sz="2400"/>
            </a:br>
            <a:endParaRPr lang="en-CA" sz="2400">
              <a:solidFill>
                <a:srgbClr val="0054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Content Optimization: 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Identify and address trends in negative feedback.</a:t>
            </a:r>
            <a:br>
              <a:rPr lang="en-CA" sz="2000"/>
            </a:br>
            <a:endParaRPr lang="en-C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Search Optimization: 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Align page metadata and content with user language.</a:t>
            </a:r>
            <a:br>
              <a:rPr lang="en-CA" sz="2000"/>
            </a:br>
            <a:endParaRPr lang="en-C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Prioritization: 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Focus on improving </a:t>
            </a:r>
            <a:b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high-impact pages based on user feedback.</a:t>
            </a:r>
            <a:br>
              <a:rPr lang="en-CA" sz="2000"/>
            </a:br>
            <a:endParaRPr lang="en-C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Reporting: 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Create monthly report targeted to their group summarizing trends and recommendations.</a:t>
            </a:r>
            <a:br>
              <a:rPr lang="en-CA" sz="2000"/>
            </a:br>
            <a:endParaRPr lang="en-CA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Collaboration: 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Share insights to support decisions.</a:t>
            </a:r>
            <a:endParaRPr lang="en-CA" sz="200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95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1E2A9A-F497-218D-F692-D03E319D43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5" y="-3117"/>
            <a:ext cx="5183439" cy="68636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DC77BC-2344-2A54-80BA-12A11F160E23}"/>
              </a:ext>
            </a:extLst>
          </p:cNvPr>
          <p:cNvSpPr/>
          <p:nvPr/>
        </p:nvSpPr>
        <p:spPr>
          <a:xfrm>
            <a:off x="0" y="0"/>
            <a:ext cx="5886450" cy="6858000"/>
          </a:xfrm>
          <a:prstGeom prst="rect">
            <a:avLst/>
          </a:prstGeom>
          <a:solidFill>
            <a:srgbClr val="00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987FB-5883-4499-040A-3DB5811B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06" y="208372"/>
            <a:ext cx="5716247" cy="460784"/>
          </a:xfrm>
        </p:spPr>
        <p:txBody>
          <a:bodyPr/>
          <a:lstStyle/>
          <a:p>
            <a:r>
              <a:rPr lang="en-CA" sz="3200">
                <a:solidFill>
                  <a:schemeClr val="bg1"/>
                </a:solidFill>
              </a:rPr>
              <a:t>Case Study #1</a:t>
            </a:r>
            <a:br>
              <a:rPr lang="en-CA" sz="3200">
                <a:solidFill>
                  <a:schemeClr val="bg1"/>
                </a:solidFill>
              </a:rPr>
            </a:br>
            <a:r>
              <a:rPr lang="en-CA" sz="3200">
                <a:solidFill>
                  <a:schemeClr val="bg1"/>
                </a:solidFill>
              </a:rPr>
              <a:t> – Content Authors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90B3FEA-6675-B885-544D-2EEA754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8" y="524653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64E8474-284D-6A44-D54F-1C249CD3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6" y="5887979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38EA62A-4C32-84D1-E97E-DCD57AA1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93" y="527955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2390DA-56DE-15F7-2D08-6F54BBF5A4E7}"/>
              </a:ext>
            </a:extLst>
          </p:cNvPr>
          <p:cNvSpPr txBox="1"/>
          <p:nvPr/>
        </p:nvSpPr>
        <p:spPr>
          <a:xfrm>
            <a:off x="1813407" y="5349807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Page Feedback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D3C70-1E0D-32FB-4E8F-48A25D5DEFA5}"/>
              </a:ext>
            </a:extLst>
          </p:cNvPr>
          <p:cNvSpPr txBox="1"/>
          <p:nvPr/>
        </p:nvSpPr>
        <p:spPr>
          <a:xfrm>
            <a:off x="1838484" y="5962834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Google Search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77AB7-70EC-95BE-3179-A82458C02D80}"/>
              </a:ext>
            </a:extLst>
          </p:cNvPr>
          <p:cNvSpPr txBox="1"/>
          <p:nvPr/>
        </p:nvSpPr>
        <p:spPr>
          <a:xfrm>
            <a:off x="4375443" y="5379999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Web Analytics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1C3F6C4-91C2-8FA4-6ED2-2246AEED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52" y="5933844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E46B52-5B87-DFEB-EFE6-57E6F3685F13}"/>
              </a:ext>
            </a:extLst>
          </p:cNvPr>
          <p:cNvCxnSpPr>
            <a:cxnSpLocks/>
          </p:cNvCxnSpPr>
          <p:nvPr/>
        </p:nvCxnSpPr>
        <p:spPr>
          <a:xfrm>
            <a:off x="325493" y="5130107"/>
            <a:ext cx="53689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3C8D8B-7B61-AB88-FC61-A50F1111F22E}"/>
              </a:ext>
            </a:extLst>
          </p:cNvPr>
          <p:cNvSpPr txBox="1"/>
          <p:nvPr/>
        </p:nvSpPr>
        <p:spPr>
          <a:xfrm rot="16200000">
            <a:off x="-26844" y="5479612"/>
            <a:ext cx="11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</a:rPr>
              <a:t>Key Data Sources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D435C-17DD-473A-4229-4EEC482FC3E5}"/>
              </a:ext>
            </a:extLst>
          </p:cNvPr>
          <p:cNvSpPr txBox="1"/>
          <p:nvPr/>
        </p:nvSpPr>
        <p:spPr>
          <a:xfrm>
            <a:off x="4409856" y="6063342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…more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517EE-00D8-F2FA-A0F8-7F484BAFF8B3}"/>
              </a:ext>
            </a:extLst>
          </p:cNvPr>
          <p:cNvSpPr txBox="1"/>
          <p:nvPr/>
        </p:nvSpPr>
        <p:spPr>
          <a:xfrm>
            <a:off x="6243059" y="4670353"/>
            <a:ext cx="5423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b="1">
                <a:solidFill>
                  <a:srgbClr val="005477"/>
                </a:solidFill>
              </a:rPr>
              <a:t>Results</a:t>
            </a:r>
            <a:br>
              <a:rPr lang="en-CA" sz="2400" b="1">
                <a:solidFill>
                  <a:srgbClr val="005477"/>
                </a:solidFill>
              </a:rPr>
            </a:br>
            <a:endParaRPr lang="en-CA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D8AAA-A6FF-34C1-ED0D-83BD00FF584C}"/>
              </a:ext>
            </a:extLst>
          </p:cNvPr>
          <p:cNvSpPr txBox="1"/>
          <p:nvPr/>
        </p:nvSpPr>
        <p:spPr>
          <a:xfrm>
            <a:off x="429802" y="1458359"/>
            <a:ext cx="503928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Data from Page Feedback Tool</a:t>
            </a:r>
            <a:br>
              <a:rPr lang="en-CA" sz="200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CA" sz="20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Users frequently indicated they “Didn’t find what they were looking for</a:t>
            </a:r>
            <a:r>
              <a:rPr lang="en-CA" sz="2000">
                <a:solidFill>
                  <a:schemeClr val="bg1"/>
                </a:solidFill>
                <a:ea typeface="Calibri" panose="020F0502020204030204" pitchFamily="34" charset="0"/>
              </a:rPr>
              <a:t>”</a:t>
            </a:r>
            <a:r>
              <a:rPr lang="en-CA" sz="20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and mentioned difficulties and confusion in using the calculator</a:t>
            </a:r>
            <a:br>
              <a:rPr lang="en-CA" sz="2000" b="1">
                <a:solidFill>
                  <a:schemeClr val="bg1">
                    <a:lumMod val="95000"/>
                  </a:schemeClr>
                </a:solidFill>
              </a:rPr>
            </a:br>
            <a:br>
              <a:rPr lang="en-CA" sz="2000" b="1">
                <a:solidFill>
                  <a:schemeClr val="bg1">
                    <a:lumMod val="95000"/>
                  </a:schemeClr>
                </a:solidFill>
              </a:rPr>
            </a:br>
            <a:r>
              <a:rPr lang="en-CA" sz="2000" b="1">
                <a:solidFill>
                  <a:schemeClr val="bg1">
                    <a:lumMod val="95000"/>
                  </a:schemeClr>
                </a:solidFill>
              </a:rPr>
              <a:t>Problem</a:t>
            </a:r>
          </a:p>
          <a:p>
            <a:r>
              <a:rPr lang="en-CA" sz="2000">
                <a:solidFill>
                  <a:schemeClr val="bg1">
                    <a:lumMod val="95000"/>
                  </a:schemeClr>
                </a:solidFill>
              </a:rPr>
              <a:t>GST/HST Calculator page saw the number of comments from visitors increasing relative to visits in early 2024</a:t>
            </a:r>
          </a:p>
          <a:p>
            <a:endParaRPr lang="en-CA" sz="2000">
              <a:solidFill>
                <a:schemeClr val="bg1">
                  <a:lumMod val="95000"/>
                </a:schemeClr>
              </a:solidFill>
            </a:endParaRPr>
          </a:p>
          <a:p>
            <a:endParaRPr lang="en-CA" sz="2000">
              <a:solidFill>
                <a:schemeClr val="bg1">
                  <a:lumMod val="95000"/>
                </a:schemeClr>
              </a:solidFill>
            </a:endParaRPr>
          </a:p>
          <a:p>
            <a:endParaRPr lang="en-CA" sz="2000">
              <a:solidFill>
                <a:schemeClr val="bg1">
                  <a:lumMod val="95000"/>
                </a:schemeClr>
              </a:solidFill>
            </a:endParaRPr>
          </a:p>
          <a:p>
            <a:endParaRPr lang="en-CA" sz="2000">
              <a:solidFill>
                <a:schemeClr val="bg1">
                  <a:lumMod val="95000"/>
                </a:schemeClr>
              </a:solidFill>
            </a:endParaRPr>
          </a:p>
          <a:p>
            <a:endParaRPr lang="en-CA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73ECD-132A-706E-E47B-14445702C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35" y="1664037"/>
            <a:ext cx="2556737" cy="2261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5C768E-5B83-362F-F25C-D70FD012F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0668" y="1642534"/>
            <a:ext cx="3389943" cy="2294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FED21D7-6AEB-EE9D-D7A3-FA4F0B28EFFB}"/>
              </a:ext>
            </a:extLst>
          </p:cNvPr>
          <p:cNvSpPr txBox="1"/>
          <p:nvPr/>
        </p:nvSpPr>
        <p:spPr>
          <a:xfrm>
            <a:off x="6386606" y="285778"/>
            <a:ext cx="54232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5477"/>
                </a:solidFill>
              </a:rPr>
              <a:t>Solution: </a:t>
            </a:r>
            <a:r>
              <a:rPr lang="en-CA" sz="2400" dirty="0"/>
              <a:t>The user interface was changed substantially to make it easier to use.</a:t>
            </a:r>
          </a:p>
          <a:p>
            <a:r>
              <a:rPr lang="en-CA" sz="2400" dirty="0"/>
              <a:t> </a:t>
            </a:r>
          </a:p>
          <a:p>
            <a:pPr marL="0" indent="0">
              <a:buNone/>
            </a:pPr>
            <a:br>
              <a:rPr lang="en-CA" sz="2400" b="1" dirty="0">
                <a:solidFill>
                  <a:srgbClr val="005477"/>
                </a:solidFill>
              </a:rPr>
            </a:br>
            <a:br>
              <a:rPr lang="en-CA" sz="2400" b="1" dirty="0">
                <a:solidFill>
                  <a:srgbClr val="005477"/>
                </a:solidFill>
              </a:rPr>
            </a:b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Graphic 27" descr="Arrow Right with solid fill">
            <a:extLst>
              <a:ext uri="{FF2B5EF4-FFF2-40B4-BE49-F238E27FC236}">
                <a16:creationId xmlns:a16="http://schemas.microsoft.com/office/drawing/2014/main" id="{C409C42E-AA94-6DF7-C9FD-9A57F2C9B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94133" y="2366433"/>
            <a:ext cx="9144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6622C8-E638-8AB5-37CB-592F412E7D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696" y="4363178"/>
            <a:ext cx="3569803" cy="22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7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DC77BC-2344-2A54-80BA-12A11F160E23}"/>
              </a:ext>
            </a:extLst>
          </p:cNvPr>
          <p:cNvSpPr/>
          <p:nvPr/>
        </p:nvSpPr>
        <p:spPr>
          <a:xfrm>
            <a:off x="0" y="0"/>
            <a:ext cx="5886450" cy="6858000"/>
          </a:xfrm>
          <a:prstGeom prst="rect">
            <a:avLst/>
          </a:prstGeom>
          <a:solidFill>
            <a:srgbClr val="00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A7BAC-868C-5570-3271-20F6E55B7322}"/>
              </a:ext>
            </a:extLst>
          </p:cNvPr>
          <p:cNvSpPr txBox="1"/>
          <p:nvPr/>
        </p:nvSpPr>
        <p:spPr>
          <a:xfrm>
            <a:off x="339452" y="1380345"/>
            <a:ext cx="5290640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br>
              <a:rPr lang="en-CA" sz="1800"/>
            </a:br>
            <a:r>
              <a:rPr lang="en-CA">
                <a:solidFill>
                  <a:schemeClr val="bg1">
                    <a:lumMod val="95000"/>
                  </a:schemeClr>
                </a:solidFill>
              </a:rPr>
              <a:t>Multidisciplinary teams include content designers, strategists, usability designers researchers, program stakeholders and data analysts.</a:t>
            </a:r>
            <a:br>
              <a:rPr lang="en-CA"/>
            </a:br>
            <a:endParaRPr lang="en-CA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b="1">
                <a:solidFill>
                  <a:schemeClr val="bg1">
                    <a:lumMod val="95000"/>
                  </a:schemeClr>
                </a:solidFill>
              </a:rPr>
              <a:t>Focus Area: </a:t>
            </a:r>
            <a:r>
              <a:rPr lang="en-CA">
                <a:solidFill>
                  <a:schemeClr val="bg1">
                    <a:lumMod val="95000"/>
                  </a:schemeClr>
                </a:solidFill>
              </a:rPr>
              <a:t>Sets of pages for selected group of tasks.</a:t>
            </a:r>
            <a:br>
              <a:rPr lang="en-CA"/>
            </a:br>
            <a:endParaRPr lang="en-CA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b="1">
                <a:solidFill>
                  <a:schemeClr val="bg1">
                    <a:lumMod val="95000"/>
                  </a:schemeClr>
                </a:solidFill>
              </a:rPr>
              <a:t>Goal: </a:t>
            </a:r>
            <a:r>
              <a:rPr lang="en-CA">
                <a:solidFill>
                  <a:schemeClr val="bg1">
                    <a:lumMod val="95000"/>
                  </a:schemeClr>
                </a:solidFill>
              </a:rPr>
              <a:t>To improve task success, improve findability and reduce related phone calls and negative feedback.</a:t>
            </a:r>
            <a:endParaRPr lang="en-CA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endParaRPr lang="en-CA">
              <a:solidFill>
                <a:schemeClr val="bg1">
                  <a:lumMod val="95000"/>
                </a:schemeClr>
              </a:solidFill>
            </a:endParaRPr>
          </a:p>
          <a:p>
            <a:endParaRPr lang="en-CA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987FB-5883-4499-040A-3DB5811B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06" y="208372"/>
            <a:ext cx="5716247" cy="460784"/>
          </a:xfrm>
        </p:spPr>
        <p:txBody>
          <a:bodyPr/>
          <a:lstStyle/>
          <a:p>
            <a:r>
              <a:rPr lang="en-CA" sz="3200">
                <a:solidFill>
                  <a:schemeClr val="bg1"/>
                </a:solidFill>
              </a:rPr>
              <a:t>Case Study #2</a:t>
            </a:r>
            <a:br>
              <a:rPr lang="en-CA" sz="3200">
                <a:solidFill>
                  <a:schemeClr val="bg1"/>
                </a:solidFill>
              </a:rPr>
            </a:br>
            <a:r>
              <a:rPr lang="en-CA" sz="3200">
                <a:solidFill>
                  <a:schemeClr val="bg1"/>
                </a:solidFill>
              </a:rPr>
              <a:t>Content Optimization Project – My Account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90B3FEA-6675-B885-544D-2EEA754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8" y="524653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64E8474-284D-6A44-D54F-1C249CD3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6" y="5887979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38EA62A-4C32-84D1-E97E-DCD57AA1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93" y="527955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2390DA-56DE-15F7-2D08-6F54BBF5A4E7}"/>
              </a:ext>
            </a:extLst>
          </p:cNvPr>
          <p:cNvSpPr txBox="1"/>
          <p:nvPr/>
        </p:nvSpPr>
        <p:spPr>
          <a:xfrm>
            <a:off x="1813407" y="5349807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Page Feedback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D3C70-1E0D-32FB-4E8F-48A25D5DEFA5}"/>
              </a:ext>
            </a:extLst>
          </p:cNvPr>
          <p:cNvSpPr txBox="1"/>
          <p:nvPr/>
        </p:nvSpPr>
        <p:spPr>
          <a:xfrm>
            <a:off x="1838484" y="5962834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Google Search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77AB7-70EC-95BE-3179-A82458C02D80}"/>
              </a:ext>
            </a:extLst>
          </p:cNvPr>
          <p:cNvSpPr txBox="1"/>
          <p:nvPr/>
        </p:nvSpPr>
        <p:spPr>
          <a:xfrm>
            <a:off x="4375443" y="5379999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Web Analytics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E46B52-5B87-DFEB-EFE6-57E6F3685F13}"/>
              </a:ext>
            </a:extLst>
          </p:cNvPr>
          <p:cNvCxnSpPr>
            <a:cxnSpLocks/>
          </p:cNvCxnSpPr>
          <p:nvPr/>
        </p:nvCxnSpPr>
        <p:spPr>
          <a:xfrm>
            <a:off x="325493" y="5130107"/>
            <a:ext cx="53689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3C8D8B-7B61-AB88-FC61-A50F1111F22E}"/>
              </a:ext>
            </a:extLst>
          </p:cNvPr>
          <p:cNvSpPr txBox="1"/>
          <p:nvPr/>
        </p:nvSpPr>
        <p:spPr>
          <a:xfrm rot="16200000">
            <a:off x="-26844" y="5479612"/>
            <a:ext cx="11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</a:rPr>
              <a:t>Key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517EE-00D8-F2FA-A0F8-7F484BAFF8B3}"/>
              </a:ext>
            </a:extLst>
          </p:cNvPr>
          <p:cNvSpPr txBox="1"/>
          <p:nvPr/>
        </p:nvSpPr>
        <p:spPr>
          <a:xfrm>
            <a:off x="6450876" y="772609"/>
            <a:ext cx="5423261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CA" sz="2400" b="1">
                <a:solidFill>
                  <a:srgbClr val="005477"/>
                </a:solidFill>
              </a:rPr>
              <a:t>How they use UPD?</a:t>
            </a:r>
            <a:br>
              <a:rPr lang="en-CA" sz="2400"/>
            </a:br>
            <a:endParaRPr lang="en-CA" sz="2400">
              <a:solidFill>
                <a:srgbClr val="0054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/>
              <a:t>Content Optimization: </a:t>
            </a:r>
            <a:r>
              <a:rPr lang="en-CA" sz="1800"/>
              <a:t>Identify and address trends in negative feedback and call volumes</a:t>
            </a:r>
            <a:br>
              <a:rPr lang="en-CA" sz="1800"/>
            </a:br>
            <a:endParaRPr lang="en-CA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/>
              <a:t>Prioritization: </a:t>
            </a:r>
            <a:r>
              <a:rPr lang="en-CA" sz="1800"/>
              <a:t>Focus on </a:t>
            </a:r>
            <a:r>
              <a:rPr lang="en-CA"/>
              <a:t>identifying and improving high-impact</a:t>
            </a:r>
            <a:r>
              <a:rPr lang="en-CA" sz="1800"/>
              <a:t> pages based on user feedback.</a:t>
            </a:r>
            <a:br>
              <a:rPr lang="en-CA" sz="1800"/>
            </a:br>
            <a:endParaRPr lang="en-CA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/>
              <a:t>Reporting: </a:t>
            </a:r>
            <a:r>
              <a:rPr lang="en-CA" sz="1800"/>
              <a:t>Create monthly reports summarizing trends and recommendations.</a:t>
            </a:r>
            <a:br>
              <a:rPr lang="en-CA" sz="1800"/>
            </a:br>
            <a:endParaRPr lang="en-CA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/>
              <a:t>Collaboration: </a:t>
            </a:r>
            <a:r>
              <a:rPr lang="en-CA" sz="1800"/>
              <a:t>Share insights to support localized decisions.</a:t>
            </a:r>
            <a:endParaRPr lang="en-CA" sz="1800"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33F9D87-404C-531A-74E3-7A58A3D2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54" y="5833942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6AF080-7403-F923-5E49-90523E80AEA8}"/>
              </a:ext>
            </a:extLst>
          </p:cNvPr>
          <p:cNvSpPr txBox="1"/>
          <p:nvPr/>
        </p:nvSpPr>
        <p:spPr>
          <a:xfrm>
            <a:off x="4365087" y="6064087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Call Centre Data</a:t>
            </a:r>
          </a:p>
        </p:txBody>
      </p:sp>
    </p:spTree>
    <p:extLst>
      <p:ext uri="{BB962C8B-B14F-4D97-AF65-F5344CB8AC3E}">
        <p14:creationId xmlns:p14="http://schemas.microsoft.com/office/powerpoint/2010/main" val="238031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DC77BC-2344-2A54-80BA-12A11F160E23}"/>
              </a:ext>
            </a:extLst>
          </p:cNvPr>
          <p:cNvSpPr/>
          <p:nvPr/>
        </p:nvSpPr>
        <p:spPr>
          <a:xfrm>
            <a:off x="0" y="0"/>
            <a:ext cx="5886450" cy="6858000"/>
          </a:xfrm>
          <a:prstGeom prst="rect">
            <a:avLst/>
          </a:prstGeom>
          <a:solidFill>
            <a:srgbClr val="00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987FB-5883-4499-040A-3DB5811B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06" y="208372"/>
            <a:ext cx="5716247" cy="460784"/>
          </a:xfrm>
        </p:spPr>
        <p:txBody>
          <a:bodyPr/>
          <a:lstStyle/>
          <a:p>
            <a:r>
              <a:rPr lang="en-CA" sz="3200">
                <a:solidFill>
                  <a:schemeClr val="bg1"/>
                </a:solidFill>
              </a:rPr>
              <a:t>Case Study #2</a:t>
            </a:r>
            <a:br>
              <a:rPr lang="en-CA" sz="3200">
                <a:solidFill>
                  <a:schemeClr val="bg1"/>
                </a:solidFill>
              </a:rPr>
            </a:br>
            <a:r>
              <a:rPr lang="en-CA" sz="3200">
                <a:solidFill>
                  <a:schemeClr val="bg1"/>
                </a:solidFill>
              </a:rPr>
              <a:t>Content Optimization Project – My Account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90B3FEA-6675-B885-544D-2EEA754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8" y="524653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64E8474-284D-6A44-D54F-1C249CD3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6" y="5887979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38EA62A-4C32-84D1-E97E-DCD57AA1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93" y="5279550"/>
            <a:ext cx="631171" cy="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2390DA-56DE-15F7-2D08-6F54BBF5A4E7}"/>
              </a:ext>
            </a:extLst>
          </p:cNvPr>
          <p:cNvSpPr txBox="1"/>
          <p:nvPr/>
        </p:nvSpPr>
        <p:spPr>
          <a:xfrm>
            <a:off x="1813407" y="5349807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Page Feedback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D3C70-1E0D-32FB-4E8F-48A25D5DEFA5}"/>
              </a:ext>
            </a:extLst>
          </p:cNvPr>
          <p:cNvSpPr txBox="1"/>
          <p:nvPr/>
        </p:nvSpPr>
        <p:spPr>
          <a:xfrm>
            <a:off x="1838484" y="5962834"/>
            <a:ext cx="13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Google Search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77AB7-70EC-95BE-3179-A82458C02D80}"/>
              </a:ext>
            </a:extLst>
          </p:cNvPr>
          <p:cNvSpPr txBox="1"/>
          <p:nvPr/>
        </p:nvSpPr>
        <p:spPr>
          <a:xfrm>
            <a:off x="4375443" y="5379999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Web Analytics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E46B52-5B87-DFEB-EFE6-57E6F3685F13}"/>
              </a:ext>
            </a:extLst>
          </p:cNvPr>
          <p:cNvCxnSpPr>
            <a:cxnSpLocks/>
          </p:cNvCxnSpPr>
          <p:nvPr/>
        </p:nvCxnSpPr>
        <p:spPr>
          <a:xfrm>
            <a:off x="325493" y="5130107"/>
            <a:ext cx="53689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3C8D8B-7B61-AB88-FC61-A50F1111F22E}"/>
              </a:ext>
            </a:extLst>
          </p:cNvPr>
          <p:cNvSpPr txBox="1"/>
          <p:nvPr/>
        </p:nvSpPr>
        <p:spPr>
          <a:xfrm rot="16200000">
            <a:off x="-26844" y="5479612"/>
            <a:ext cx="11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</a:rPr>
              <a:t>Key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517EE-00D8-F2FA-A0F8-7F484BAFF8B3}"/>
              </a:ext>
            </a:extLst>
          </p:cNvPr>
          <p:cNvSpPr txBox="1"/>
          <p:nvPr/>
        </p:nvSpPr>
        <p:spPr>
          <a:xfrm>
            <a:off x="6400077" y="298474"/>
            <a:ext cx="54232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5477"/>
                </a:solidFill>
              </a:rPr>
              <a:t>Solution: </a:t>
            </a:r>
            <a:r>
              <a:rPr lang="en-CA" sz="2400" dirty="0"/>
              <a:t>The redesigned registration page has clear buttons to start the registration process.</a:t>
            </a:r>
          </a:p>
          <a:p>
            <a:r>
              <a:rPr lang="en-CA" sz="2400" dirty="0"/>
              <a:t> </a:t>
            </a:r>
          </a:p>
          <a:p>
            <a:pPr marL="0" indent="0">
              <a:buNone/>
            </a:pPr>
            <a:br>
              <a:rPr lang="en-CA" sz="2400" b="1" dirty="0">
                <a:solidFill>
                  <a:srgbClr val="005477"/>
                </a:solidFill>
              </a:rPr>
            </a:br>
            <a:br>
              <a:rPr lang="en-CA" sz="2400" b="1" dirty="0">
                <a:solidFill>
                  <a:srgbClr val="005477"/>
                </a:solidFill>
              </a:rPr>
            </a:b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D8AAA-A6FF-34C1-ED0D-83BD00FF584C}"/>
              </a:ext>
            </a:extLst>
          </p:cNvPr>
          <p:cNvSpPr txBox="1"/>
          <p:nvPr/>
        </p:nvSpPr>
        <p:spPr>
          <a:xfrm>
            <a:off x="404764" y="1693852"/>
            <a:ext cx="5133887" cy="32177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CA" sz="18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Data from Page Feedback Summary</a:t>
            </a:r>
            <a:br>
              <a:rPr lang="en-CA" sz="180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CA" sz="180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Users frequently mentioned difficulties in finding a clear and direct link or button to start the registration process. They expressed frustration about not being able to locate the actual registration form. </a:t>
            </a:r>
          </a:p>
          <a:p>
            <a:endParaRPr lang="en-CA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CA" sz="1800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Problem</a:t>
            </a:r>
            <a:br>
              <a:rPr lang="en-CA" sz="180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CA">
                <a:solidFill>
                  <a:schemeClr val="bg1"/>
                </a:solidFill>
              </a:rPr>
              <a:t>The registration instructions described in detail the registration process, but didn’t have a link or button to start the registration process.</a:t>
            </a:r>
          </a:p>
          <a:p>
            <a:br>
              <a:rPr lang="en-CA" sz="180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endParaRPr lang="en-CA" sz="2000">
              <a:solidFill>
                <a:schemeClr val="bg1">
                  <a:lumMod val="95000"/>
                </a:schemeClr>
              </a:solidFill>
            </a:endParaRPr>
          </a:p>
          <a:p>
            <a:endParaRPr lang="en-CA" sz="2000">
              <a:solidFill>
                <a:schemeClr val="bg1">
                  <a:lumMod val="95000"/>
                </a:schemeClr>
              </a:solidFill>
            </a:endParaRPr>
          </a:p>
          <a:p>
            <a:endParaRPr lang="en-CA">
              <a:solidFill>
                <a:schemeClr val="bg1">
                  <a:lumMod val="95000"/>
                </a:schemeClr>
              </a:solidFill>
            </a:endParaRPr>
          </a:p>
          <a:p>
            <a:endParaRPr lang="en-CA">
              <a:solidFill>
                <a:schemeClr val="bg1">
                  <a:lumMod val="95000"/>
                </a:schemeClr>
              </a:solidFill>
            </a:endParaRPr>
          </a:p>
          <a:p>
            <a:endParaRPr lang="en-CA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3CDF3E-B08E-2FD2-3B98-71291CD9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4" y="1647372"/>
            <a:ext cx="5133703" cy="28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5B09C9-94FA-B2A8-C91F-203435CB24EB}"/>
              </a:ext>
            </a:extLst>
          </p:cNvPr>
          <p:cNvSpPr txBox="1"/>
          <p:nvPr/>
        </p:nvSpPr>
        <p:spPr>
          <a:xfrm>
            <a:off x="6451236" y="4913347"/>
            <a:ext cx="5411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5477"/>
                </a:solidFill>
              </a:rPr>
              <a:t>Result: </a:t>
            </a:r>
            <a:r>
              <a:rPr lang="en-CA" sz="2400" dirty="0"/>
              <a:t>Negative feedback for this task </a:t>
            </a:r>
            <a:r>
              <a:rPr lang="en-CA" sz="2400" b="1" dirty="0">
                <a:solidFill>
                  <a:srgbClr val="005477"/>
                </a:solidFill>
              </a:rPr>
              <a:t>decreased by 51% </a:t>
            </a:r>
            <a:r>
              <a:rPr lang="en-CA" sz="2400" dirty="0"/>
              <a:t>and calls per 100 visits </a:t>
            </a:r>
            <a:r>
              <a:rPr lang="en-CA" sz="2400" b="1" dirty="0">
                <a:solidFill>
                  <a:srgbClr val="005477"/>
                </a:solidFill>
              </a:rPr>
              <a:t>decreased by 42%. </a:t>
            </a:r>
            <a:endParaRPr lang="en-CA" sz="2400" b="1" dirty="0">
              <a:solidFill>
                <a:srgbClr val="005477"/>
              </a:solidFill>
              <a:cs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B65AD90-B701-5A4B-FC02-50DBF3FD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65" y="5847005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0302C-F741-A1EF-F8E1-487790B20646}"/>
              </a:ext>
            </a:extLst>
          </p:cNvPr>
          <p:cNvSpPr txBox="1"/>
          <p:nvPr/>
        </p:nvSpPr>
        <p:spPr>
          <a:xfrm>
            <a:off x="4325898" y="6077150"/>
            <a:ext cx="138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Call Centre Data</a:t>
            </a:r>
          </a:p>
        </p:txBody>
      </p:sp>
    </p:spTree>
    <p:extLst>
      <p:ext uri="{BB962C8B-B14F-4D97-AF65-F5344CB8AC3E}">
        <p14:creationId xmlns:p14="http://schemas.microsoft.com/office/powerpoint/2010/main" val="298529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B0CE-C353-A9D8-098C-B091F020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/>
              <a:t>Future of UPD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48DEE-0389-75D9-0191-6DB56E55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74" y="1497233"/>
            <a:ext cx="5502526" cy="4892085"/>
          </a:xfrm>
        </p:spPr>
        <p:txBody>
          <a:bodyPr lIns="91440" tIns="45720" rIns="91440" bIns="45720" anchor="t"/>
          <a:lstStyle/>
          <a:p>
            <a:pPr lvl="2"/>
            <a:endParaRPr lang="en-CA"/>
          </a:p>
          <a:p>
            <a:pPr marL="342900" indent="-342900">
              <a:buFont typeface="+mj-lt"/>
              <a:buAutoNum type="arabicPeriod"/>
            </a:pPr>
            <a:r>
              <a:rPr lang="en-CA" sz="1800" b="1">
                <a:solidFill>
                  <a:srgbClr val="005477"/>
                </a:solidFill>
              </a:rPr>
              <a:t>Enhanced AI Capabilities: </a:t>
            </a:r>
            <a:r>
              <a:rPr lang="en-CA" sz="1800"/>
              <a:t>Introduce qualitative data analysis of user feedback to identify trends, improve content, and streamline processes.</a:t>
            </a:r>
            <a:endParaRPr lang="en-CA" sz="180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800" b="1">
                <a:solidFill>
                  <a:srgbClr val="005477"/>
                </a:solidFill>
              </a:rPr>
              <a:t>Data Source Integration: </a:t>
            </a:r>
            <a:r>
              <a:rPr lang="en-CA" sz="1800"/>
              <a:t>Expand data sources to include chatbot interactions and establish tighter integrations with call center data for a more holistic view of user behavior.</a:t>
            </a:r>
            <a:endParaRPr lang="en-CA" sz="180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800" b="1">
                <a:solidFill>
                  <a:srgbClr val="005477"/>
                </a:solidFill>
              </a:rPr>
              <a:t>Streamlined Task Management: </a:t>
            </a:r>
            <a:r>
              <a:rPr lang="en-CA" sz="1800"/>
              <a:t>Improve task management functionality to support ongoing monitoring of top tasks and collaboration with partners for better decision making.</a:t>
            </a:r>
            <a:endParaRPr lang="en-CA" sz="1800">
              <a:cs typeface="Arial"/>
            </a:endParaRPr>
          </a:p>
          <a:p>
            <a:pPr lvl="2"/>
            <a:endParaRPr lang="en-CA" sz="1800"/>
          </a:p>
          <a:p>
            <a:pPr lvl="1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050D8-0EEC-CAC9-DAEA-ECBCEAE6729D}"/>
              </a:ext>
            </a:extLst>
          </p:cNvPr>
          <p:cNvSpPr txBox="1"/>
          <p:nvPr/>
        </p:nvSpPr>
        <p:spPr>
          <a:xfrm>
            <a:off x="6583680" y="1655647"/>
            <a:ext cx="5608320" cy="3735219"/>
          </a:xfrm>
          <a:prstGeom prst="rect">
            <a:avLst/>
          </a:prstGeom>
          <a:solidFill>
            <a:srgbClr val="005477"/>
          </a:solidFill>
        </p:spPr>
        <p:txBody>
          <a:bodyPr wrap="square" rtlCol="0">
            <a:noAutofit/>
          </a:bodyPr>
          <a:lstStyle/>
          <a:p>
            <a:endParaRPr lang="en-CA" sz="140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DFA8C-D795-CB13-E936-04F6CE8CDBA2}"/>
              </a:ext>
            </a:extLst>
          </p:cNvPr>
          <p:cNvSpPr txBox="1"/>
          <p:nvPr/>
        </p:nvSpPr>
        <p:spPr>
          <a:xfrm>
            <a:off x="6531429" y="1874790"/>
            <a:ext cx="549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i="1">
                <a:solidFill>
                  <a:schemeClr val="bg1"/>
                </a:solidFill>
              </a:rPr>
              <a:t>"Data will talk to you if you’re willing to listen." </a:t>
            </a:r>
            <a:br>
              <a:rPr lang="en-CA" sz="2000" i="1">
                <a:solidFill>
                  <a:schemeClr val="bg1"/>
                </a:solidFill>
              </a:rPr>
            </a:br>
            <a:r>
              <a:rPr lang="en-CA" sz="2000" i="1">
                <a:solidFill>
                  <a:schemeClr val="bg1"/>
                </a:solidFill>
              </a:rPr>
              <a:t>– Jim Bergeson</a:t>
            </a:r>
            <a:endParaRPr lang="en-CA" sz="2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DCF70-2AE5-1966-5048-D271CCEB3B10}"/>
              </a:ext>
            </a:extLst>
          </p:cNvPr>
          <p:cNvSpPr txBox="1"/>
          <p:nvPr/>
        </p:nvSpPr>
        <p:spPr>
          <a:xfrm>
            <a:off x="6714700" y="2606723"/>
            <a:ext cx="5172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>
                <a:solidFill>
                  <a:schemeClr val="bg1">
                    <a:lumMod val="95000"/>
                  </a:schemeClr>
                </a:solidFill>
              </a:rPr>
              <a:t>Tools for Data Listening: </a:t>
            </a:r>
            <a:r>
              <a:rPr lang="en-CA" sz="1600">
                <a:solidFill>
                  <a:schemeClr val="bg1">
                    <a:lumMod val="95000"/>
                  </a:schemeClr>
                </a:solidFill>
              </a:rPr>
              <a:t>Prioritize evolving tools like the UPD to effectively capture and interpret feedback.</a:t>
            </a:r>
            <a:br>
              <a:rPr lang="en-CA" sz="1600">
                <a:solidFill>
                  <a:schemeClr val="bg1">
                    <a:lumMod val="95000"/>
                  </a:schemeClr>
                </a:solidFill>
              </a:rPr>
            </a:br>
            <a:br>
              <a:rPr lang="en-CA" sz="1600">
                <a:solidFill>
                  <a:schemeClr val="bg1">
                    <a:lumMod val="95000"/>
                  </a:schemeClr>
                </a:solidFill>
              </a:rPr>
            </a:br>
            <a:r>
              <a:rPr lang="en-CA" sz="1600" b="1">
                <a:solidFill>
                  <a:schemeClr val="bg1">
                    <a:lumMod val="95000"/>
                  </a:schemeClr>
                </a:solidFill>
              </a:rPr>
              <a:t>Evolving Infrastructure: </a:t>
            </a:r>
            <a:r>
              <a:rPr lang="en-CA" sz="1600">
                <a:solidFill>
                  <a:schemeClr val="bg1">
                    <a:lumMod val="95000"/>
                  </a:schemeClr>
                </a:solidFill>
              </a:rPr>
              <a:t>Invest in scalable systems to integrate new data sources and adapt to user needs.</a:t>
            </a:r>
            <a:br>
              <a:rPr lang="en-CA" sz="1600">
                <a:solidFill>
                  <a:schemeClr val="bg1">
                    <a:lumMod val="95000"/>
                  </a:schemeClr>
                </a:solidFill>
              </a:rPr>
            </a:br>
            <a:br>
              <a:rPr lang="en-CA" sz="1600">
                <a:solidFill>
                  <a:schemeClr val="bg1">
                    <a:lumMod val="95000"/>
                  </a:schemeClr>
                </a:solidFill>
              </a:rPr>
            </a:br>
            <a:r>
              <a:rPr lang="en-CA" sz="1600" b="1">
                <a:solidFill>
                  <a:schemeClr val="bg1">
                    <a:lumMod val="95000"/>
                  </a:schemeClr>
                </a:solidFill>
              </a:rPr>
              <a:t>Commitment to Success: </a:t>
            </a:r>
            <a:r>
              <a:rPr lang="en-CA" sz="1600">
                <a:solidFill>
                  <a:schemeClr val="bg1">
                    <a:lumMod val="95000"/>
                  </a:schemeClr>
                </a:solidFill>
              </a:rPr>
              <a:t>Continuously upgrading tools and infrastructure and ensuring data analysis is embedded in all processes will help to stay aligned with goals.</a:t>
            </a:r>
          </a:p>
        </p:txBody>
      </p:sp>
    </p:spTree>
    <p:extLst>
      <p:ext uri="{BB962C8B-B14F-4D97-AF65-F5344CB8AC3E}">
        <p14:creationId xmlns:p14="http://schemas.microsoft.com/office/powerpoint/2010/main" val="165761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35685" y="1674340"/>
            <a:ext cx="5123543" cy="470897"/>
          </a:xfrm>
        </p:spPr>
        <p:txBody>
          <a:bodyPr/>
          <a:lstStyle/>
          <a:p>
            <a:pPr algn="ctr"/>
            <a:r>
              <a:rPr lang="en-CA" sz="6600" i="1"/>
              <a:t>Thank You</a:t>
            </a:r>
            <a:br>
              <a:rPr lang="en-CA" sz="6600"/>
            </a:br>
            <a:r>
              <a:rPr lang="en-CA" sz="6600"/>
              <a:t>Questions?</a:t>
            </a:r>
            <a:br>
              <a:rPr lang="en-CA" sz="6600"/>
            </a:br>
            <a:endParaRPr lang="en-CA" sz="6600"/>
          </a:p>
        </p:txBody>
      </p:sp>
    </p:spTree>
    <p:extLst>
      <p:ext uri="{BB962C8B-B14F-4D97-AF65-F5344CB8AC3E}">
        <p14:creationId xmlns:p14="http://schemas.microsoft.com/office/powerpoint/2010/main" val="247119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9A93D2-CF90-4F27-BB76-06A92148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18" y="1293617"/>
            <a:ext cx="10674851" cy="1548365"/>
          </a:xfrm>
        </p:spPr>
        <p:txBody>
          <a:bodyPr lIns="91440" tIns="45720" rIns="91440" bIns="45720" anchor="t"/>
          <a:lstStyle/>
          <a:p>
            <a:r>
              <a:rPr lang="en-CA" sz="2800"/>
              <a:t>What is the UPD and who is it for?</a:t>
            </a:r>
          </a:p>
          <a:p>
            <a:r>
              <a:rPr lang="en-CA" sz="2800"/>
              <a:t>Business Value </a:t>
            </a:r>
            <a:endParaRPr lang="en-CA"/>
          </a:p>
          <a:p>
            <a:r>
              <a:rPr lang="en-CA" sz="2800">
                <a:cs typeface="Arial"/>
              </a:rPr>
              <a:t>Adoption </a:t>
            </a:r>
            <a:endParaRPr lang="en-CA" sz="2800"/>
          </a:p>
          <a:p>
            <a:r>
              <a:rPr lang="en-CA" sz="2800"/>
              <a:t>Data Sources</a:t>
            </a:r>
            <a:endParaRPr lang="en-CA" sz="2800">
              <a:cs typeface="Arial"/>
            </a:endParaRPr>
          </a:p>
          <a:p>
            <a:r>
              <a:rPr lang="en-CA" sz="2800"/>
              <a:t>Task Management</a:t>
            </a:r>
            <a:endParaRPr lang="en-CA" sz="2800">
              <a:cs typeface="Arial"/>
            </a:endParaRPr>
          </a:p>
          <a:p>
            <a:r>
              <a:rPr lang="en-CA" sz="2800"/>
              <a:t>UPD Demo</a:t>
            </a:r>
            <a:endParaRPr lang="en-CA" sz="2800">
              <a:cs typeface="Arial"/>
            </a:endParaRPr>
          </a:p>
          <a:p>
            <a:r>
              <a:rPr lang="en-CA" sz="2800"/>
              <a:t>Case Studies</a:t>
            </a:r>
            <a:endParaRPr lang="en-CA" sz="2800">
              <a:cs typeface="Arial"/>
            </a:endParaRPr>
          </a:p>
          <a:p>
            <a:r>
              <a:rPr lang="en-CA" sz="2800"/>
              <a:t>Future of UPD</a:t>
            </a:r>
            <a:endParaRPr lang="en-CA" sz="2800">
              <a:cs typeface="Arial"/>
            </a:endParaRPr>
          </a:p>
          <a:p>
            <a:endParaRPr lang="en-US"/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50E98C24-1E5E-00AD-C008-9BBEE3435F79}"/>
              </a:ext>
            </a:extLst>
          </p:cNvPr>
          <p:cNvSpPr txBox="1"/>
          <p:nvPr/>
        </p:nvSpPr>
        <p:spPr>
          <a:xfrm>
            <a:off x="7762820" y="3296926"/>
            <a:ext cx="1088591" cy="305457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2400">
                <a:solidFill>
                  <a:schemeClr val="bg1"/>
                </a:solidFill>
                <a:latin typeface="+mj-lt"/>
              </a:rPr>
            </a:br>
            <a:r>
              <a:rPr lang="en-US" sz="2400" b="1">
                <a:solidFill>
                  <a:schemeClr val="bg1"/>
                </a:solidFill>
                <a:latin typeface="+mj-lt"/>
              </a:rPr>
              <a:t>5763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B0F0A14F-75CE-FC9B-05E4-9560CD37B77D}"/>
              </a:ext>
            </a:extLst>
          </p:cNvPr>
          <p:cNvSpPr txBox="1"/>
          <p:nvPr/>
        </p:nvSpPr>
        <p:spPr>
          <a:xfrm>
            <a:off x="9008768" y="3803965"/>
            <a:ext cx="1006909" cy="39156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912AD2-6CFE-70B8-52DA-29B16BC95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98" y="4144985"/>
            <a:ext cx="3087174" cy="12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4F39-0431-0C83-E113-4845EFE1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17447-43BB-5817-E3B7-175771F20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5F40C-4822-9AC4-CD28-5274C58E48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915D7-9E29-134A-E6F6-08818B8CE50D}"/>
              </a:ext>
            </a:extLst>
          </p:cNvPr>
          <p:cNvSpPr txBox="1"/>
          <p:nvPr/>
        </p:nvSpPr>
        <p:spPr>
          <a:xfrm>
            <a:off x="1" y="0"/>
            <a:ext cx="12192000" cy="8084457"/>
          </a:xfrm>
          <a:prstGeom prst="rect">
            <a:avLst/>
          </a:prstGeom>
          <a:solidFill>
            <a:srgbClr val="005477"/>
          </a:solidFill>
        </p:spPr>
        <p:txBody>
          <a:bodyPr wrap="square" rtlCol="0">
            <a:spAutoFit/>
          </a:bodyPr>
          <a:lstStyle/>
          <a:p>
            <a:endParaRPr lang="en-CA" sz="140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87F65-8705-0E89-2DC2-20551940C299}"/>
              </a:ext>
            </a:extLst>
          </p:cNvPr>
          <p:cNvSpPr txBox="1"/>
          <p:nvPr/>
        </p:nvSpPr>
        <p:spPr>
          <a:xfrm>
            <a:off x="0" y="2799056"/>
            <a:ext cx="11651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i="1">
                <a:solidFill>
                  <a:schemeClr val="bg1"/>
                </a:solidFill>
              </a:rPr>
              <a:t>"Data will talk to you if you’re willing to listen." </a:t>
            </a:r>
            <a:br>
              <a:rPr lang="en-CA" sz="4000" i="1">
                <a:solidFill>
                  <a:schemeClr val="bg1"/>
                </a:solidFill>
              </a:rPr>
            </a:br>
            <a:r>
              <a:rPr lang="en-CA" sz="4000" i="1">
                <a:solidFill>
                  <a:schemeClr val="bg1"/>
                </a:solidFill>
              </a:rPr>
              <a:t>– Jim Bergeson</a:t>
            </a:r>
            <a:endParaRPr lang="en-CA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2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F0B5-1F92-6BE4-6327-178302A8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/>
              <a:t>What is the UPD?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46608-7BBA-5F48-0188-06D6234EF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018" y="970600"/>
            <a:ext cx="7202186" cy="1651106"/>
          </a:xfrm>
        </p:spPr>
        <p:txBody>
          <a:bodyPr/>
          <a:lstStyle/>
          <a:p>
            <a:pPr marL="0" indent="0">
              <a:buNone/>
            </a:pPr>
            <a:r>
              <a:rPr lang="en-CA" sz="2200"/>
              <a:t>The Usability Performance Dashboard (UPD) is a data-driven service that allows CRA employees to save time through </a:t>
            </a:r>
            <a:r>
              <a:rPr lang="en-CA" sz="2200" b="1"/>
              <a:t>quick access to data</a:t>
            </a:r>
            <a:r>
              <a:rPr lang="en-CA" sz="2200"/>
              <a:t>, so more time can be spent improving services for individuals and businesses.</a:t>
            </a:r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CF1107-F05D-59D8-70C6-9AF1377CA858}"/>
              </a:ext>
            </a:extLst>
          </p:cNvPr>
          <p:cNvSpPr txBox="1">
            <a:spLocks/>
          </p:cNvSpPr>
          <p:nvPr/>
        </p:nvSpPr>
        <p:spPr>
          <a:xfrm>
            <a:off x="626943" y="2904516"/>
            <a:ext cx="10674851" cy="470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/>
              <a:t>Who is the UPD for?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E2CB79-6D36-F64D-C136-F56A24F9B2DE}"/>
              </a:ext>
            </a:extLst>
          </p:cNvPr>
          <p:cNvSpPr txBox="1">
            <a:spLocks/>
          </p:cNvSpPr>
          <p:nvPr/>
        </p:nvSpPr>
        <p:spPr>
          <a:xfrm>
            <a:off x="688980" y="3432278"/>
            <a:ext cx="7540620" cy="32918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b="1"/>
              <a:t>UX and content practitioners:</a:t>
            </a:r>
            <a:r>
              <a:rPr lang="en-CA" sz="2200"/>
              <a:t> To quickly measure performance, make content and design decisions and enhance user experience. </a:t>
            </a:r>
            <a:endParaRPr lang="en-US"/>
          </a:p>
          <a:p>
            <a:r>
              <a:rPr lang="en-CA" sz="2200" b="1"/>
              <a:t>Content authors</a:t>
            </a:r>
            <a:r>
              <a:rPr lang="en-CA" sz="2200"/>
              <a:t>: To assess the performance of their content and inform design choices. </a:t>
            </a:r>
            <a:endParaRPr lang="en-CA" sz="2200">
              <a:cs typeface="Arial"/>
            </a:endParaRPr>
          </a:p>
          <a:p>
            <a:r>
              <a:rPr lang="en-CA" sz="2200" b="1"/>
              <a:t>CRA teams and executives: </a:t>
            </a:r>
            <a:r>
              <a:rPr lang="en-CA" sz="2200"/>
              <a:t>To see how products and services are performing at a glance.</a:t>
            </a:r>
            <a:endParaRPr lang="en-CA" sz="2200">
              <a:cs typeface="Arial"/>
            </a:endParaRPr>
          </a:p>
          <a:p>
            <a:endParaRPr lang="en-CA" sz="2200">
              <a:solidFill>
                <a:srgbClr val="58595B"/>
              </a:solidFill>
            </a:endParaRPr>
          </a:p>
          <a:p>
            <a:pPr marL="0" indent="0">
              <a:buNone/>
            </a:pPr>
            <a:endParaRPr lang="en-CA" sz="2200" b="1">
              <a:solidFill>
                <a:srgbClr val="58595B"/>
              </a:solidFill>
              <a:cs typeface="Arial"/>
            </a:endParaRPr>
          </a:p>
        </p:txBody>
      </p:sp>
      <p:sp>
        <p:nvSpPr>
          <p:cNvPr id="24" name="Google Shape;358;p37">
            <a:extLst>
              <a:ext uri="{FF2B5EF4-FFF2-40B4-BE49-F238E27FC236}">
                <a16:creationId xmlns:a16="http://schemas.microsoft.com/office/drawing/2014/main" id="{1DF70B09-5EC6-5910-84CA-AC740BEDF57E}"/>
              </a:ext>
            </a:extLst>
          </p:cNvPr>
          <p:cNvSpPr/>
          <p:nvPr/>
        </p:nvSpPr>
        <p:spPr>
          <a:xfrm>
            <a:off x="9666514" y="3541486"/>
            <a:ext cx="1523999" cy="15448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endParaRPr sz="2800"/>
          </a:p>
        </p:txBody>
      </p:sp>
      <p:sp>
        <p:nvSpPr>
          <p:cNvPr id="25" name="Freeform 43" descr="Users Icon">
            <a:extLst>
              <a:ext uri="{FF2B5EF4-FFF2-40B4-BE49-F238E27FC236}">
                <a16:creationId xmlns:a16="http://schemas.microsoft.com/office/drawing/2014/main" id="{1DA05B97-1023-DEC6-6362-638C59921408}"/>
              </a:ext>
            </a:extLst>
          </p:cNvPr>
          <p:cNvSpPr>
            <a:spLocks noEditPoints="1"/>
          </p:cNvSpPr>
          <p:nvPr/>
        </p:nvSpPr>
        <p:spPr bwMode="auto">
          <a:xfrm>
            <a:off x="10001150" y="3875314"/>
            <a:ext cx="853463" cy="806573"/>
          </a:xfrm>
          <a:custGeom>
            <a:avLst/>
            <a:gdLst>
              <a:gd name="T0" fmla="*/ 318 w 450"/>
              <a:gd name="T1" fmla="*/ 17 h 420"/>
              <a:gd name="T2" fmla="*/ 318 w 450"/>
              <a:gd name="T3" fmla="*/ 102 h 420"/>
              <a:gd name="T4" fmla="*/ 403 w 450"/>
              <a:gd name="T5" fmla="*/ 102 h 420"/>
              <a:gd name="T6" fmla="*/ 403 w 450"/>
              <a:gd name="T7" fmla="*/ 17 h 420"/>
              <a:gd name="T8" fmla="*/ 421 w 450"/>
              <a:gd name="T9" fmla="*/ 120 h 420"/>
              <a:gd name="T10" fmla="*/ 388 w 450"/>
              <a:gd name="T11" fmla="*/ 135 h 420"/>
              <a:gd name="T12" fmla="*/ 329 w 450"/>
              <a:gd name="T13" fmla="*/ 135 h 420"/>
              <a:gd name="T14" fmla="*/ 311 w 450"/>
              <a:gd name="T15" fmla="*/ 210 h 420"/>
              <a:gd name="T16" fmla="*/ 405 w 450"/>
              <a:gd name="T17" fmla="*/ 240 h 420"/>
              <a:gd name="T18" fmla="*/ 450 w 450"/>
              <a:gd name="T19" fmla="*/ 203 h 420"/>
              <a:gd name="T20" fmla="*/ 225 w 450"/>
              <a:gd name="T21" fmla="*/ 60 h 420"/>
              <a:gd name="T22" fmla="*/ 135 w 450"/>
              <a:gd name="T23" fmla="*/ 150 h 420"/>
              <a:gd name="T24" fmla="*/ 225 w 450"/>
              <a:gd name="T25" fmla="*/ 240 h 420"/>
              <a:gd name="T26" fmla="*/ 315 w 450"/>
              <a:gd name="T27" fmla="*/ 150 h 420"/>
              <a:gd name="T28" fmla="*/ 225 w 450"/>
              <a:gd name="T29" fmla="*/ 60 h 420"/>
              <a:gd name="T30" fmla="*/ 47 w 450"/>
              <a:gd name="T31" fmla="*/ 17 h 420"/>
              <a:gd name="T32" fmla="*/ 47 w 450"/>
              <a:gd name="T33" fmla="*/ 102 h 420"/>
              <a:gd name="T34" fmla="*/ 132 w 450"/>
              <a:gd name="T35" fmla="*/ 102 h 420"/>
              <a:gd name="T36" fmla="*/ 132 w 450"/>
              <a:gd name="T37" fmla="*/ 17 h 420"/>
              <a:gd name="T38" fmla="*/ 389 w 450"/>
              <a:gd name="T39" fmla="*/ 335 h 420"/>
              <a:gd name="T40" fmla="*/ 380 w 450"/>
              <a:gd name="T41" fmla="*/ 284 h 420"/>
              <a:gd name="T42" fmla="*/ 355 w 450"/>
              <a:gd name="T43" fmla="*/ 242 h 420"/>
              <a:gd name="T44" fmla="*/ 309 w 450"/>
              <a:gd name="T45" fmla="*/ 225 h 420"/>
              <a:gd name="T46" fmla="*/ 282 w 450"/>
              <a:gd name="T47" fmla="*/ 241 h 420"/>
              <a:gd name="T48" fmla="*/ 225 w 450"/>
              <a:gd name="T49" fmla="*/ 258 h 420"/>
              <a:gd name="T50" fmla="*/ 168 w 450"/>
              <a:gd name="T51" fmla="*/ 241 h 420"/>
              <a:gd name="T52" fmla="*/ 141 w 450"/>
              <a:gd name="T53" fmla="*/ 225 h 420"/>
              <a:gd name="T54" fmla="*/ 95 w 450"/>
              <a:gd name="T55" fmla="*/ 242 h 420"/>
              <a:gd name="T56" fmla="*/ 70 w 450"/>
              <a:gd name="T57" fmla="*/ 284 h 420"/>
              <a:gd name="T58" fmla="*/ 61 w 450"/>
              <a:gd name="T59" fmla="*/ 335 h 420"/>
              <a:gd name="T60" fmla="*/ 77 w 450"/>
              <a:gd name="T61" fmla="*/ 404 h 420"/>
              <a:gd name="T62" fmla="*/ 327 w 450"/>
              <a:gd name="T63" fmla="*/ 420 h 420"/>
              <a:gd name="T64" fmla="*/ 390 w 450"/>
              <a:gd name="T65" fmla="*/ 360 h 420"/>
              <a:gd name="T66" fmla="*/ 120 w 450"/>
              <a:gd name="T67" fmla="*/ 150 h 420"/>
              <a:gd name="T68" fmla="*/ 90 w 450"/>
              <a:gd name="T69" fmla="*/ 140 h 420"/>
              <a:gd name="T70" fmla="*/ 39 w 450"/>
              <a:gd name="T71" fmla="*/ 125 h 420"/>
              <a:gd name="T72" fmla="*/ 0 w 450"/>
              <a:gd name="T73" fmla="*/ 203 h 420"/>
              <a:gd name="T74" fmla="*/ 45 w 450"/>
              <a:gd name="T75" fmla="*/ 240 h 420"/>
              <a:gd name="T76" fmla="*/ 139 w 450"/>
              <a:gd name="T77" fmla="*/ 21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0" h="420">
                <a:moveTo>
                  <a:pt x="360" y="0"/>
                </a:moveTo>
                <a:cubicBezTo>
                  <a:pt x="343" y="0"/>
                  <a:pt x="329" y="6"/>
                  <a:pt x="318" y="17"/>
                </a:cubicBezTo>
                <a:cubicBezTo>
                  <a:pt x="306" y="29"/>
                  <a:pt x="300" y="43"/>
                  <a:pt x="300" y="60"/>
                </a:cubicBezTo>
                <a:cubicBezTo>
                  <a:pt x="300" y="77"/>
                  <a:pt x="306" y="91"/>
                  <a:pt x="318" y="102"/>
                </a:cubicBezTo>
                <a:cubicBezTo>
                  <a:pt x="329" y="114"/>
                  <a:pt x="343" y="120"/>
                  <a:pt x="360" y="120"/>
                </a:cubicBezTo>
                <a:cubicBezTo>
                  <a:pt x="377" y="120"/>
                  <a:pt x="391" y="114"/>
                  <a:pt x="403" y="102"/>
                </a:cubicBezTo>
                <a:cubicBezTo>
                  <a:pt x="414" y="91"/>
                  <a:pt x="420" y="77"/>
                  <a:pt x="420" y="60"/>
                </a:cubicBezTo>
                <a:cubicBezTo>
                  <a:pt x="420" y="43"/>
                  <a:pt x="414" y="29"/>
                  <a:pt x="403" y="17"/>
                </a:cubicBezTo>
                <a:cubicBezTo>
                  <a:pt x="391" y="6"/>
                  <a:pt x="377" y="0"/>
                  <a:pt x="360" y="0"/>
                </a:cubicBezTo>
                <a:close/>
                <a:moveTo>
                  <a:pt x="421" y="120"/>
                </a:moveTo>
                <a:cubicBezTo>
                  <a:pt x="420" y="120"/>
                  <a:pt x="417" y="122"/>
                  <a:pt x="411" y="125"/>
                </a:cubicBezTo>
                <a:cubicBezTo>
                  <a:pt x="405" y="128"/>
                  <a:pt x="397" y="132"/>
                  <a:pt x="388" y="135"/>
                </a:cubicBezTo>
                <a:cubicBezTo>
                  <a:pt x="379" y="138"/>
                  <a:pt x="369" y="140"/>
                  <a:pt x="360" y="140"/>
                </a:cubicBezTo>
                <a:cubicBezTo>
                  <a:pt x="350" y="140"/>
                  <a:pt x="339" y="138"/>
                  <a:pt x="329" y="135"/>
                </a:cubicBezTo>
                <a:cubicBezTo>
                  <a:pt x="330" y="140"/>
                  <a:pt x="330" y="146"/>
                  <a:pt x="330" y="150"/>
                </a:cubicBezTo>
                <a:cubicBezTo>
                  <a:pt x="330" y="172"/>
                  <a:pt x="324" y="192"/>
                  <a:pt x="311" y="210"/>
                </a:cubicBezTo>
                <a:cubicBezTo>
                  <a:pt x="336" y="211"/>
                  <a:pt x="357" y="221"/>
                  <a:pt x="373" y="240"/>
                </a:cubicBezTo>
                <a:cubicBezTo>
                  <a:pt x="405" y="240"/>
                  <a:pt x="405" y="240"/>
                  <a:pt x="405" y="240"/>
                </a:cubicBezTo>
                <a:cubicBezTo>
                  <a:pt x="417" y="240"/>
                  <a:pt x="428" y="237"/>
                  <a:pt x="437" y="231"/>
                </a:cubicBezTo>
                <a:cubicBezTo>
                  <a:pt x="446" y="224"/>
                  <a:pt x="450" y="215"/>
                  <a:pt x="450" y="203"/>
                </a:cubicBezTo>
                <a:cubicBezTo>
                  <a:pt x="450" y="148"/>
                  <a:pt x="440" y="120"/>
                  <a:pt x="421" y="120"/>
                </a:cubicBezTo>
                <a:close/>
                <a:moveTo>
                  <a:pt x="225" y="60"/>
                </a:moveTo>
                <a:cubicBezTo>
                  <a:pt x="200" y="60"/>
                  <a:pt x="179" y="69"/>
                  <a:pt x="161" y="86"/>
                </a:cubicBezTo>
                <a:cubicBezTo>
                  <a:pt x="144" y="104"/>
                  <a:pt x="135" y="125"/>
                  <a:pt x="135" y="150"/>
                </a:cubicBezTo>
                <a:cubicBezTo>
                  <a:pt x="135" y="175"/>
                  <a:pt x="144" y="196"/>
                  <a:pt x="161" y="214"/>
                </a:cubicBezTo>
                <a:cubicBezTo>
                  <a:pt x="179" y="231"/>
                  <a:pt x="200" y="240"/>
                  <a:pt x="225" y="240"/>
                </a:cubicBezTo>
                <a:cubicBezTo>
                  <a:pt x="250" y="240"/>
                  <a:pt x="271" y="231"/>
                  <a:pt x="289" y="214"/>
                </a:cubicBezTo>
                <a:cubicBezTo>
                  <a:pt x="306" y="196"/>
                  <a:pt x="315" y="175"/>
                  <a:pt x="315" y="150"/>
                </a:cubicBezTo>
                <a:cubicBezTo>
                  <a:pt x="315" y="125"/>
                  <a:pt x="306" y="104"/>
                  <a:pt x="289" y="86"/>
                </a:cubicBezTo>
                <a:cubicBezTo>
                  <a:pt x="271" y="69"/>
                  <a:pt x="250" y="60"/>
                  <a:pt x="225" y="60"/>
                </a:cubicBezTo>
                <a:close/>
                <a:moveTo>
                  <a:pt x="90" y="0"/>
                </a:moveTo>
                <a:cubicBezTo>
                  <a:pt x="73" y="0"/>
                  <a:pt x="59" y="6"/>
                  <a:pt x="47" y="17"/>
                </a:cubicBezTo>
                <a:cubicBezTo>
                  <a:pt x="36" y="29"/>
                  <a:pt x="30" y="43"/>
                  <a:pt x="30" y="60"/>
                </a:cubicBezTo>
                <a:cubicBezTo>
                  <a:pt x="30" y="77"/>
                  <a:pt x="36" y="91"/>
                  <a:pt x="47" y="102"/>
                </a:cubicBezTo>
                <a:cubicBezTo>
                  <a:pt x="59" y="114"/>
                  <a:pt x="73" y="120"/>
                  <a:pt x="90" y="120"/>
                </a:cubicBezTo>
                <a:cubicBezTo>
                  <a:pt x="106" y="120"/>
                  <a:pt x="120" y="114"/>
                  <a:pt x="132" y="102"/>
                </a:cubicBezTo>
                <a:cubicBezTo>
                  <a:pt x="144" y="91"/>
                  <a:pt x="150" y="77"/>
                  <a:pt x="150" y="60"/>
                </a:cubicBezTo>
                <a:cubicBezTo>
                  <a:pt x="150" y="43"/>
                  <a:pt x="144" y="29"/>
                  <a:pt x="132" y="17"/>
                </a:cubicBezTo>
                <a:cubicBezTo>
                  <a:pt x="120" y="6"/>
                  <a:pt x="106" y="0"/>
                  <a:pt x="90" y="0"/>
                </a:cubicBezTo>
                <a:close/>
                <a:moveTo>
                  <a:pt x="389" y="335"/>
                </a:moveTo>
                <a:cubicBezTo>
                  <a:pt x="389" y="327"/>
                  <a:pt x="388" y="319"/>
                  <a:pt x="386" y="310"/>
                </a:cubicBezTo>
                <a:cubicBezTo>
                  <a:pt x="384" y="301"/>
                  <a:pt x="382" y="292"/>
                  <a:pt x="380" y="284"/>
                </a:cubicBezTo>
                <a:cubicBezTo>
                  <a:pt x="377" y="276"/>
                  <a:pt x="374" y="269"/>
                  <a:pt x="370" y="261"/>
                </a:cubicBezTo>
                <a:cubicBezTo>
                  <a:pt x="365" y="254"/>
                  <a:pt x="361" y="248"/>
                  <a:pt x="355" y="242"/>
                </a:cubicBezTo>
                <a:cubicBezTo>
                  <a:pt x="350" y="237"/>
                  <a:pt x="343" y="233"/>
                  <a:pt x="335" y="230"/>
                </a:cubicBezTo>
                <a:cubicBezTo>
                  <a:pt x="327" y="227"/>
                  <a:pt x="318" y="225"/>
                  <a:pt x="309" y="225"/>
                </a:cubicBezTo>
                <a:cubicBezTo>
                  <a:pt x="307" y="225"/>
                  <a:pt x="304" y="227"/>
                  <a:pt x="299" y="230"/>
                </a:cubicBezTo>
                <a:cubicBezTo>
                  <a:pt x="294" y="234"/>
                  <a:pt x="288" y="237"/>
                  <a:pt x="282" y="241"/>
                </a:cubicBezTo>
                <a:cubicBezTo>
                  <a:pt x="275" y="246"/>
                  <a:pt x="267" y="249"/>
                  <a:pt x="257" y="253"/>
                </a:cubicBezTo>
                <a:cubicBezTo>
                  <a:pt x="246" y="256"/>
                  <a:pt x="236" y="258"/>
                  <a:pt x="225" y="258"/>
                </a:cubicBezTo>
                <a:cubicBezTo>
                  <a:pt x="214" y="258"/>
                  <a:pt x="204" y="256"/>
                  <a:pt x="193" y="253"/>
                </a:cubicBezTo>
                <a:cubicBezTo>
                  <a:pt x="183" y="249"/>
                  <a:pt x="174" y="246"/>
                  <a:pt x="168" y="241"/>
                </a:cubicBezTo>
                <a:cubicBezTo>
                  <a:pt x="162" y="237"/>
                  <a:pt x="156" y="234"/>
                  <a:pt x="151" y="230"/>
                </a:cubicBezTo>
                <a:cubicBezTo>
                  <a:pt x="146" y="227"/>
                  <a:pt x="142" y="225"/>
                  <a:pt x="141" y="225"/>
                </a:cubicBezTo>
                <a:cubicBezTo>
                  <a:pt x="131" y="225"/>
                  <a:pt x="123" y="227"/>
                  <a:pt x="115" y="230"/>
                </a:cubicBezTo>
                <a:cubicBezTo>
                  <a:pt x="107" y="233"/>
                  <a:pt x="100" y="237"/>
                  <a:pt x="95" y="242"/>
                </a:cubicBezTo>
                <a:cubicBezTo>
                  <a:pt x="89" y="248"/>
                  <a:pt x="84" y="254"/>
                  <a:pt x="80" y="261"/>
                </a:cubicBezTo>
                <a:cubicBezTo>
                  <a:pt x="76" y="269"/>
                  <a:pt x="73" y="276"/>
                  <a:pt x="70" y="284"/>
                </a:cubicBezTo>
                <a:cubicBezTo>
                  <a:pt x="68" y="292"/>
                  <a:pt x="65" y="301"/>
                  <a:pt x="64" y="310"/>
                </a:cubicBezTo>
                <a:cubicBezTo>
                  <a:pt x="62" y="319"/>
                  <a:pt x="61" y="327"/>
                  <a:pt x="61" y="335"/>
                </a:cubicBezTo>
                <a:cubicBezTo>
                  <a:pt x="60" y="343"/>
                  <a:pt x="60" y="351"/>
                  <a:pt x="60" y="360"/>
                </a:cubicBezTo>
                <a:cubicBezTo>
                  <a:pt x="60" y="378"/>
                  <a:pt x="65" y="393"/>
                  <a:pt x="77" y="404"/>
                </a:cubicBezTo>
                <a:cubicBezTo>
                  <a:pt x="88" y="415"/>
                  <a:pt x="103" y="420"/>
                  <a:pt x="122" y="420"/>
                </a:cubicBezTo>
                <a:cubicBezTo>
                  <a:pt x="327" y="420"/>
                  <a:pt x="327" y="420"/>
                  <a:pt x="327" y="420"/>
                </a:cubicBezTo>
                <a:cubicBezTo>
                  <a:pt x="346" y="420"/>
                  <a:pt x="362" y="415"/>
                  <a:pt x="373" y="404"/>
                </a:cubicBezTo>
                <a:cubicBezTo>
                  <a:pt x="384" y="393"/>
                  <a:pt x="390" y="378"/>
                  <a:pt x="390" y="360"/>
                </a:cubicBezTo>
                <a:cubicBezTo>
                  <a:pt x="390" y="351"/>
                  <a:pt x="390" y="343"/>
                  <a:pt x="389" y="335"/>
                </a:cubicBezTo>
                <a:close/>
                <a:moveTo>
                  <a:pt x="120" y="150"/>
                </a:moveTo>
                <a:cubicBezTo>
                  <a:pt x="120" y="146"/>
                  <a:pt x="120" y="140"/>
                  <a:pt x="121" y="135"/>
                </a:cubicBezTo>
                <a:cubicBezTo>
                  <a:pt x="111" y="138"/>
                  <a:pt x="100" y="140"/>
                  <a:pt x="90" y="140"/>
                </a:cubicBezTo>
                <a:cubicBezTo>
                  <a:pt x="80" y="140"/>
                  <a:pt x="71" y="138"/>
                  <a:pt x="62" y="135"/>
                </a:cubicBezTo>
                <a:cubicBezTo>
                  <a:pt x="52" y="132"/>
                  <a:pt x="45" y="128"/>
                  <a:pt x="39" y="125"/>
                </a:cubicBezTo>
                <a:cubicBezTo>
                  <a:pt x="33" y="122"/>
                  <a:pt x="30" y="120"/>
                  <a:pt x="29" y="120"/>
                </a:cubicBezTo>
                <a:cubicBezTo>
                  <a:pt x="9" y="120"/>
                  <a:pt x="0" y="148"/>
                  <a:pt x="0" y="203"/>
                </a:cubicBezTo>
                <a:cubicBezTo>
                  <a:pt x="0" y="215"/>
                  <a:pt x="4" y="224"/>
                  <a:pt x="13" y="231"/>
                </a:cubicBezTo>
                <a:cubicBezTo>
                  <a:pt x="22" y="237"/>
                  <a:pt x="32" y="240"/>
                  <a:pt x="45" y="240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93" y="221"/>
                  <a:pt x="113" y="211"/>
                  <a:pt x="139" y="210"/>
                </a:cubicBezTo>
                <a:cubicBezTo>
                  <a:pt x="126" y="192"/>
                  <a:pt x="120" y="172"/>
                  <a:pt x="120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8" name="Google Shape;358;p37">
            <a:extLst>
              <a:ext uri="{FF2B5EF4-FFF2-40B4-BE49-F238E27FC236}">
                <a16:creationId xmlns:a16="http://schemas.microsoft.com/office/drawing/2014/main" id="{620D2A9D-652F-355A-C452-241A432183B7}"/>
              </a:ext>
            </a:extLst>
          </p:cNvPr>
          <p:cNvSpPr/>
          <p:nvPr/>
        </p:nvSpPr>
        <p:spPr>
          <a:xfrm>
            <a:off x="9593942" y="948998"/>
            <a:ext cx="1579208" cy="1579208"/>
          </a:xfrm>
          <a:prstGeom prst="ellipse">
            <a:avLst/>
          </a:prstGeom>
          <a:solidFill>
            <a:srgbClr val="64B5F6"/>
          </a:solidFill>
          <a:ln>
            <a:noFill/>
          </a:ln>
        </p:spPr>
        <p:txBody>
          <a:bodyPr spcFirstLastPara="1" wrap="square" lIns="182822" tIns="182822" rIns="182822" bIns="182822" anchor="ctr" anchorCtr="0">
            <a:no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</a:endParaRPr>
          </a:p>
        </p:txBody>
      </p:sp>
      <p:sp>
        <p:nvSpPr>
          <p:cNvPr id="29" name="Freeform 14" descr="Dashboard Icon">
            <a:extLst>
              <a:ext uri="{FF2B5EF4-FFF2-40B4-BE49-F238E27FC236}">
                <a16:creationId xmlns:a16="http://schemas.microsoft.com/office/drawing/2014/main" id="{87E9BE8D-4082-B2D8-D153-E9DB6A4B7936}"/>
              </a:ext>
            </a:extLst>
          </p:cNvPr>
          <p:cNvSpPr>
            <a:spLocks noEditPoints="1"/>
          </p:cNvSpPr>
          <p:nvPr/>
        </p:nvSpPr>
        <p:spPr bwMode="auto">
          <a:xfrm>
            <a:off x="9907666" y="1280591"/>
            <a:ext cx="960827" cy="755037"/>
          </a:xfrm>
          <a:custGeom>
            <a:avLst/>
            <a:gdLst>
              <a:gd name="T0" fmla="*/ 190 w 223"/>
              <a:gd name="T1" fmla="*/ 33 h 175"/>
              <a:gd name="T2" fmla="*/ 111 w 223"/>
              <a:gd name="T3" fmla="*/ 0 h 175"/>
              <a:gd name="T4" fmla="*/ 33 w 223"/>
              <a:gd name="T5" fmla="*/ 33 h 175"/>
              <a:gd name="T6" fmla="*/ 0 w 223"/>
              <a:gd name="T7" fmla="*/ 111 h 175"/>
              <a:gd name="T8" fmla="*/ 25 w 223"/>
              <a:gd name="T9" fmla="*/ 175 h 175"/>
              <a:gd name="T10" fmla="*/ 205 w 223"/>
              <a:gd name="T11" fmla="*/ 171 h 175"/>
              <a:gd name="T12" fmla="*/ 214 w 223"/>
              <a:gd name="T13" fmla="*/ 68 h 175"/>
              <a:gd name="T14" fmla="*/ 156 w 223"/>
              <a:gd name="T15" fmla="*/ 67 h 175"/>
              <a:gd name="T16" fmla="*/ 156 w 223"/>
              <a:gd name="T17" fmla="*/ 45 h 175"/>
              <a:gd name="T18" fmla="*/ 178 w 223"/>
              <a:gd name="T19" fmla="*/ 45 h 175"/>
              <a:gd name="T20" fmla="*/ 178 w 223"/>
              <a:gd name="T21" fmla="*/ 67 h 175"/>
              <a:gd name="T22" fmla="*/ 111 w 223"/>
              <a:gd name="T23" fmla="*/ 48 h 175"/>
              <a:gd name="T24" fmla="*/ 96 w 223"/>
              <a:gd name="T25" fmla="*/ 32 h 175"/>
              <a:gd name="T26" fmla="*/ 111 w 223"/>
              <a:gd name="T27" fmla="*/ 16 h 175"/>
              <a:gd name="T28" fmla="*/ 127 w 223"/>
              <a:gd name="T29" fmla="*/ 32 h 175"/>
              <a:gd name="T30" fmla="*/ 111 w 223"/>
              <a:gd name="T31" fmla="*/ 48 h 175"/>
              <a:gd name="T32" fmla="*/ 180 w 223"/>
              <a:gd name="T33" fmla="*/ 123 h 175"/>
              <a:gd name="T34" fmla="*/ 180 w 223"/>
              <a:gd name="T35" fmla="*/ 100 h 175"/>
              <a:gd name="T36" fmla="*/ 202 w 223"/>
              <a:gd name="T37" fmla="*/ 100 h 175"/>
              <a:gd name="T38" fmla="*/ 202 w 223"/>
              <a:gd name="T39" fmla="*/ 123 h 175"/>
              <a:gd name="T40" fmla="*/ 134 w 223"/>
              <a:gd name="T41" fmla="*/ 127 h 175"/>
              <a:gd name="T42" fmla="*/ 124 w 223"/>
              <a:gd name="T43" fmla="*/ 156 h 175"/>
              <a:gd name="T44" fmla="*/ 91 w 223"/>
              <a:gd name="T45" fmla="*/ 147 h 175"/>
              <a:gd name="T46" fmla="*/ 96 w 223"/>
              <a:gd name="T47" fmla="*/ 117 h 175"/>
              <a:gd name="T48" fmla="*/ 122 w 223"/>
              <a:gd name="T49" fmla="*/ 64 h 175"/>
              <a:gd name="T50" fmla="*/ 132 w 223"/>
              <a:gd name="T51" fmla="*/ 58 h 175"/>
              <a:gd name="T52" fmla="*/ 137 w 223"/>
              <a:gd name="T53" fmla="*/ 68 h 175"/>
              <a:gd name="T54" fmla="*/ 134 w 223"/>
              <a:gd name="T55" fmla="*/ 127 h 175"/>
              <a:gd name="T56" fmla="*/ 45 w 223"/>
              <a:gd name="T57" fmla="*/ 67 h 175"/>
              <a:gd name="T58" fmla="*/ 45 w 223"/>
              <a:gd name="T59" fmla="*/ 45 h 175"/>
              <a:gd name="T60" fmla="*/ 67 w 223"/>
              <a:gd name="T61" fmla="*/ 45 h 175"/>
              <a:gd name="T62" fmla="*/ 67 w 223"/>
              <a:gd name="T63" fmla="*/ 67 h 175"/>
              <a:gd name="T64" fmla="*/ 32 w 223"/>
              <a:gd name="T65" fmla="*/ 127 h 175"/>
              <a:gd name="T66" fmla="*/ 16 w 223"/>
              <a:gd name="T67" fmla="*/ 111 h 175"/>
              <a:gd name="T68" fmla="*/ 32 w 223"/>
              <a:gd name="T69" fmla="*/ 95 h 175"/>
              <a:gd name="T70" fmla="*/ 48 w 223"/>
              <a:gd name="T71" fmla="*/ 111 h 175"/>
              <a:gd name="T72" fmla="*/ 32 w 223"/>
              <a:gd name="T73" fmla="*/ 1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" h="175">
                <a:moveTo>
                  <a:pt x="214" y="68"/>
                </a:moveTo>
                <a:cubicBezTo>
                  <a:pt x="208" y="54"/>
                  <a:pt x="200" y="43"/>
                  <a:pt x="190" y="33"/>
                </a:cubicBezTo>
                <a:cubicBezTo>
                  <a:pt x="180" y="23"/>
                  <a:pt x="168" y="15"/>
                  <a:pt x="155" y="9"/>
                </a:cubicBezTo>
                <a:cubicBezTo>
                  <a:pt x="141" y="3"/>
                  <a:pt x="127" y="0"/>
                  <a:pt x="111" y="0"/>
                </a:cubicBezTo>
                <a:cubicBezTo>
                  <a:pt x="96" y="0"/>
                  <a:pt x="82" y="3"/>
                  <a:pt x="68" y="9"/>
                </a:cubicBezTo>
                <a:cubicBezTo>
                  <a:pt x="55" y="15"/>
                  <a:pt x="43" y="23"/>
                  <a:pt x="33" y="33"/>
                </a:cubicBezTo>
                <a:cubicBezTo>
                  <a:pt x="23" y="43"/>
                  <a:pt x="15" y="54"/>
                  <a:pt x="9" y="68"/>
                </a:cubicBezTo>
                <a:cubicBezTo>
                  <a:pt x="3" y="82"/>
                  <a:pt x="0" y="96"/>
                  <a:pt x="0" y="111"/>
                </a:cubicBezTo>
                <a:cubicBezTo>
                  <a:pt x="0" y="133"/>
                  <a:pt x="6" y="153"/>
                  <a:pt x="18" y="171"/>
                </a:cubicBezTo>
                <a:cubicBezTo>
                  <a:pt x="19" y="174"/>
                  <a:pt x="22" y="175"/>
                  <a:pt x="25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201" y="175"/>
                  <a:pt x="204" y="174"/>
                  <a:pt x="205" y="171"/>
                </a:cubicBezTo>
                <a:cubicBezTo>
                  <a:pt x="217" y="153"/>
                  <a:pt x="223" y="133"/>
                  <a:pt x="223" y="111"/>
                </a:cubicBezTo>
                <a:cubicBezTo>
                  <a:pt x="223" y="96"/>
                  <a:pt x="220" y="82"/>
                  <a:pt x="214" y="68"/>
                </a:cubicBezTo>
                <a:close/>
                <a:moveTo>
                  <a:pt x="167" y="72"/>
                </a:moveTo>
                <a:cubicBezTo>
                  <a:pt x="163" y="72"/>
                  <a:pt x="159" y="70"/>
                  <a:pt x="156" y="67"/>
                </a:cubicBezTo>
                <a:cubicBezTo>
                  <a:pt x="153" y="64"/>
                  <a:pt x="151" y="60"/>
                  <a:pt x="151" y="56"/>
                </a:cubicBezTo>
                <a:cubicBezTo>
                  <a:pt x="151" y="51"/>
                  <a:pt x="153" y="48"/>
                  <a:pt x="156" y="45"/>
                </a:cubicBezTo>
                <a:cubicBezTo>
                  <a:pt x="159" y="41"/>
                  <a:pt x="163" y="40"/>
                  <a:pt x="167" y="40"/>
                </a:cubicBezTo>
                <a:cubicBezTo>
                  <a:pt x="171" y="40"/>
                  <a:pt x="175" y="41"/>
                  <a:pt x="178" y="45"/>
                </a:cubicBezTo>
                <a:cubicBezTo>
                  <a:pt x="181" y="48"/>
                  <a:pt x="183" y="51"/>
                  <a:pt x="183" y="56"/>
                </a:cubicBezTo>
                <a:cubicBezTo>
                  <a:pt x="183" y="60"/>
                  <a:pt x="181" y="64"/>
                  <a:pt x="178" y="67"/>
                </a:cubicBezTo>
                <a:cubicBezTo>
                  <a:pt x="175" y="70"/>
                  <a:pt x="171" y="72"/>
                  <a:pt x="167" y="72"/>
                </a:cubicBezTo>
                <a:close/>
                <a:moveTo>
                  <a:pt x="111" y="48"/>
                </a:moveTo>
                <a:cubicBezTo>
                  <a:pt x="107" y="48"/>
                  <a:pt x="103" y="46"/>
                  <a:pt x="100" y="43"/>
                </a:cubicBezTo>
                <a:cubicBezTo>
                  <a:pt x="97" y="40"/>
                  <a:pt x="96" y="36"/>
                  <a:pt x="96" y="32"/>
                </a:cubicBezTo>
                <a:cubicBezTo>
                  <a:pt x="96" y="28"/>
                  <a:pt x="97" y="24"/>
                  <a:pt x="100" y="21"/>
                </a:cubicBezTo>
                <a:cubicBezTo>
                  <a:pt x="103" y="18"/>
                  <a:pt x="107" y="16"/>
                  <a:pt x="111" y="16"/>
                </a:cubicBezTo>
                <a:cubicBezTo>
                  <a:pt x="116" y="16"/>
                  <a:pt x="120" y="18"/>
                  <a:pt x="123" y="21"/>
                </a:cubicBezTo>
                <a:cubicBezTo>
                  <a:pt x="126" y="24"/>
                  <a:pt x="127" y="28"/>
                  <a:pt x="127" y="32"/>
                </a:cubicBezTo>
                <a:cubicBezTo>
                  <a:pt x="127" y="36"/>
                  <a:pt x="126" y="40"/>
                  <a:pt x="123" y="43"/>
                </a:cubicBezTo>
                <a:cubicBezTo>
                  <a:pt x="120" y="46"/>
                  <a:pt x="116" y="48"/>
                  <a:pt x="111" y="48"/>
                </a:cubicBezTo>
                <a:close/>
                <a:moveTo>
                  <a:pt x="191" y="127"/>
                </a:moveTo>
                <a:cubicBezTo>
                  <a:pt x="186" y="127"/>
                  <a:pt x="183" y="126"/>
                  <a:pt x="180" y="123"/>
                </a:cubicBezTo>
                <a:cubicBezTo>
                  <a:pt x="177" y="119"/>
                  <a:pt x="175" y="116"/>
                  <a:pt x="175" y="111"/>
                </a:cubicBezTo>
                <a:cubicBezTo>
                  <a:pt x="175" y="107"/>
                  <a:pt x="177" y="103"/>
                  <a:pt x="180" y="100"/>
                </a:cubicBezTo>
                <a:cubicBezTo>
                  <a:pt x="183" y="97"/>
                  <a:pt x="186" y="95"/>
                  <a:pt x="191" y="95"/>
                </a:cubicBezTo>
                <a:cubicBezTo>
                  <a:pt x="195" y="95"/>
                  <a:pt x="199" y="97"/>
                  <a:pt x="202" y="100"/>
                </a:cubicBezTo>
                <a:cubicBezTo>
                  <a:pt x="205" y="103"/>
                  <a:pt x="207" y="107"/>
                  <a:pt x="207" y="111"/>
                </a:cubicBezTo>
                <a:cubicBezTo>
                  <a:pt x="207" y="116"/>
                  <a:pt x="205" y="119"/>
                  <a:pt x="202" y="123"/>
                </a:cubicBezTo>
                <a:cubicBezTo>
                  <a:pt x="199" y="126"/>
                  <a:pt x="195" y="127"/>
                  <a:pt x="191" y="127"/>
                </a:cubicBezTo>
                <a:close/>
                <a:moveTo>
                  <a:pt x="134" y="127"/>
                </a:moveTo>
                <a:cubicBezTo>
                  <a:pt x="136" y="131"/>
                  <a:pt x="136" y="136"/>
                  <a:pt x="135" y="141"/>
                </a:cubicBezTo>
                <a:cubicBezTo>
                  <a:pt x="133" y="148"/>
                  <a:pt x="129" y="152"/>
                  <a:pt x="124" y="156"/>
                </a:cubicBezTo>
                <a:cubicBezTo>
                  <a:pt x="118" y="159"/>
                  <a:pt x="112" y="160"/>
                  <a:pt x="105" y="158"/>
                </a:cubicBezTo>
                <a:cubicBezTo>
                  <a:pt x="99" y="157"/>
                  <a:pt x="94" y="153"/>
                  <a:pt x="91" y="147"/>
                </a:cubicBezTo>
                <a:cubicBezTo>
                  <a:pt x="88" y="141"/>
                  <a:pt x="87" y="135"/>
                  <a:pt x="88" y="129"/>
                </a:cubicBezTo>
                <a:cubicBezTo>
                  <a:pt x="90" y="124"/>
                  <a:pt x="92" y="120"/>
                  <a:pt x="96" y="117"/>
                </a:cubicBezTo>
                <a:cubicBezTo>
                  <a:pt x="100" y="114"/>
                  <a:pt x="105" y="112"/>
                  <a:pt x="110" y="111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23" y="62"/>
                  <a:pt x="124" y="60"/>
                  <a:pt x="126" y="59"/>
                </a:cubicBezTo>
                <a:cubicBezTo>
                  <a:pt x="128" y="58"/>
                  <a:pt x="130" y="58"/>
                  <a:pt x="132" y="58"/>
                </a:cubicBezTo>
                <a:cubicBezTo>
                  <a:pt x="134" y="59"/>
                  <a:pt x="135" y="60"/>
                  <a:pt x="136" y="62"/>
                </a:cubicBezTo>
                <a:cubicBezTo>
                  <a:pt x="138" y="64"/>
                  <a:pt x="138" y="66"/>
                  <a:pt x="137" y="68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9" y="118"/>
                  <a:pt x="132" y="122"/>
                  <a:pt x="134" y="127"/>
                </a:cubicBezTo>
                <a:close/>
                <a:moveTo>
                  <a:pt x="56" y="72"/>
                </a:moveTo>
                <a:cubicBezTo>
                  <a:pt x="52" y="72"/>
                  <a:pt x="48" y="70"/>
                  <a:pt x="45" y="67"/>
                </a:cubicBezTo>
                <a:cubicBezTo>
                  <a:pt x="42" y="64"/>
                  <a:pt x="40" y="60"/>
                  <a:pt x="40" y="56"/>
                </a:cubicBezTo>
                <a:cubicBezTo>
                  <a:pt x="40" y="51"/>
                  <a:pt x="42" y="48"/>
                  <a:pt x="45" y="45"/>
                </a:cubicBezTo>
                <a:cubicBezTo>
                  <a:pt x="48" y="41"/>
                  <a:pt x="52" y="40"/>
                  <a:pt x="56" y="40"/>
                </a:cubicBezTo>
                <a:cubicBezTo>
                  <a:pt x="60" y="40"/>
                  <a:pt x="64" y="41"/>
                  <a:pt x="67" y="45"/>
                </a:cubicBezTo>
                <a:cubicBezTo>
                  <a:pt x="70" y="48"/>
                  <a:pt x="72" y="51"/>
                  <a:pt x="72" y="56"/>
                </a:cubicBezTo>
                <a:cubicBezTo>
                  <a:pt x="72" y="60"/>
                  <a:pt x="70" y="64"/>
                  <a:pt x="67" y="67"/>
                </a:cubicBezTo>
                <a:cubicBezTo>
                  <a:pt x="64" y="70"/>
                  <a:pt x="60" y="72"/>
                  <a:pt x="56" y="72"/>
                </a:cubicBezTo>
                <a:close/>
                <a:moveTo>
                  <a:pt x="32" y="127"/>
                </a:moveTo>
                <a:cubicBezTo>
                  <a:pt x="28" y="127"/>
                  <a:pt x="24" y="126"/>
                  <a:pt x="21" y="123"/>
                </a:cubicBezTo>
                <a:cubicBezTo>
                  <a:pt x="18" y="119"/>
                  <a:pt x="16" y="116"/>
                  <a:pt x="16" y="111"/>
                </a:cubicBezTo>
                <a:cubicBezTo>
                  <a:pt x="16" y="107"/>
                  <a:pt x="18" y="103"/>
                  <a:pt x="21" y="100"/>
                </a:cubicBezTo>
                <a:cubicBezTo>
                  <a:pt x="24" y="97"/>
                  <a:pt x="28" y="95"/>
                  <a:pt x="32" y="95"/>
                </a:cubicBezTo>
                <a:cubicBezTo>
                  <a:pt x="36" y="95"/>
                  <a:pt x="40" y="97"/>
                  <a:pt x="43" y="100"/>
                </a:cubicBezTo>
                <a:cubicBezTo>
                  <a:pt x="46" y="103"/>
                  <a:pt x="48" y="107"/>
                  <a:pt x="48" y="111"/>
                </a:cubicBezTo>
                <a:cubicBezTo>
                  <a:pt x="48" y="116"/>
                  <a:pt x="46" y="119"/>
                  <a:pt x="43" y="123"/>
                </a:cubicBezTo>
                <a:cubicBezTo>
                  <a:pt x="40" y="126"/>
                  <a:pt x="36" y="127"/>
                  <a:pt x="32" y="1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75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ED1A1A-E591-660C-7D6A-B6A48E3FFD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5" y="-3117"/>
            <a:ext cx="5183439" cy="68636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915" y="720031"/>
            <a:ext cx="5340852" cy="1292091"/>
          </a:xfrm>
        </p:spPr>
        <p:txBody>
          <a:bodyPr lIns="91440" tIns="45720" rIns="91440" bIns="45720" anchor="t"/>
          <a:lstStyle/>
          <a:p>
            <a:r>
              <a:rPr lang="en-CA" sz="3200">
                <a:ea typeface="+mj-lt"/>
                <a:cs typeface="+mj-lt"/>
              </a:rPr>
              <a:t>Business Value    </a:t>
            </a:r>
            <a:endParaRPr lang="en-US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F3503B-2BDB-4B70-ABB1-0CA5BDE5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678" y="1382285"/>
            <a:ext cx="4472266" cy="5282956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sz="1800" b="1" dirty="0">
                <a:ea typeface="+mn-lt"/>
                <a:cs typeface="+mn-lt"/>
              </a:rPr>
              <a:t>Easy Access to Data and Analytics: </a:t>
            </a:r>
            <a:r>
              <a:rPr lang="en-US" sz="1800" dirty="0">
                <a:ea typeface="+mn-lt"/>
                <a:cs typeface="+mn-lt"/>
              </a:rPr>
              <a:t>Provides quick access to data and analytics in one place. </a:t>
            </a:r>
          </a:p>
          <a:p>
            <a:pPr marL="285750" indent="-285750"/>
            <a:r>
              <a:rPr lang="en-US" sz="1800" b="1" dirty="0">
                <a:ea typeface="+mn-lt"/>
                <a:cs typeface="+mn-lt"/>
              </a:rPr>
              <a:t>Connected Data Sources:</a:t>
            </a:r>
            <a:r>
              <a:rPr lang="en-US" sz="1800" dirty="0">
                <a:ea typeface="+mn-lt"/>
                <a:cs typeface="+mn-lt"/>
              </a:rPr>
              <a:t> Integrates insights across data points and channels, creating a comprehensive view of user behaviors.</a:t>
            </a:r>
            <a:endParaRPr lang="en-US" sz="1800" b="1" dirty="0">
              <a:ea typeface="+mn-lt"/>
              <a:cs typeface="+mn-lt"/>
            </a:endParaRPr>
          </a:p>
          <a:p>
            <a:pPr marL="285750" indent="-285750"/>
            <a:r>
              <a:rPr lang="en-US" sz="1800" b="1" dirty="0">
                <a:ea typeface="+mn-lt"/>
                <a:cs typeface="+mn-lt"/>
              </a:rPr>
              <a:t>Informed Decision Making:</a:t>
            </a:r>
            <a:r>
              <a:rPr lang="en-US" sz="1800" dirty="0">
                <a:ea typeface="+mn-lt"/>
                <a:cs typeface="+mn-lt"/>
              </a:rPr>
              <a:t> Enables evidence-based decisions leading to real improvements. </a:t>
            </a:r>
            <a:endParaRPr lang="en-US" sz="1800" dirty="0">
              <a:cs typeface="Arial"/>
            </a:endParaRPr>
          </a:p>
          <a:p>
            <a:pPr marL="285750" indent="-285750"/>
            <a:r>
              <a:rPr lang="en-US" sz="1800" b="1" dirty="0">
                <a:ea typeface="+mn-lt"/>
                <a:cs typeface="+mn-lt"/>
              </a:rPr>
              <a:t>Continuous Monitoring: </a:t>
            </a:r>
            <a:r>
              <a:rPr lang="en-US" sz="1800" dirty="0">
                <a:ea typeface="+mn-lt"/>
                <a:cs typeface="+mn-lt"/>
              </a:rPr>
              <a:t>Helps stay proactive by monitoring trends.</a:t>
            </a:r>
            <a:endParaRPr lang="en-US" sz="1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/>
            <a:r>
              <a:rPr lang="en-US" sz="1800" b="1" dirty="0">
                <a:solidFill>
                  <a:srgbClr val="262626"/>
                </a:solidFill>
                <a:ea typeface="+mn-lt"/>
                <a:cs typeface="+mn-lt"/>
              </a:rPr>
              <a:t>Enhanced Prioritization and Efficiency: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Provides a structured approach to organizing, prioritizing, and tracking task performance.</a:t>
            </a:r>
            <a:endParaRPr lang="en-US" sz="1800" dirty="0">
              <a:solidFill>
                <a:srgbClr val="000000"/>
              </a:solidFill>
              <a:ea typeface="Calibri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204DD-35EC-B2FC-A389-A6FE5C5A1C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79765" y="4346103"/>
            <a:ext cx="2454646" cy="77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5477"/>
                </a:solidFill>
                <a:latin typeface="+mj-lt"/>
              </a:rPr>
              <a:t>500+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Participants trained to use UPD at CRA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B4204E-6E37-D3B9-56F3-DEA8058DCC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17366" y="1712690"/>
            <a:ext cx="2431631" cy="78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5477"/>
                </a:solidFill>
                <a:latin typeface="+mj-lt"/>
              </a:rPr>
              <a:t>580+ </a:t>
            </a:r>
            <a:endParaRPr lang="en-US">
              <a:solidFill>
                <a:srgbClr val="005477"/>
              </a:solidFill>
            </a:endParaRP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User Tasks tracked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25F78-0F11-D6F8-E8A7-066367578E0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75684" y="1714867"/>
            <a:ext cx="2118955" cy="78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5477"/>
                </a:solidFill>
                <a:latin typeface="+mj-lt"/>
              </a:rPr>
              <a:t>55,000+</a:t>
            </a:r>
            <a:endParaRPr lang="en-US">
              <a:solidFill>
                <a:srgbClr val="005477"/>
              </a:solidFill>
              <a:cs typeface="Arial"/>
            </a:endParaRP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Canada.ca Pages tracked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544C00-2558-DE9B-B90A-C9CBC89FB28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15289" y="4342886"/>
            <a:ext cx="2434362" cy="78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5477"/>
                </a:solidFill>
                <a:latin typeface="+mj-lt"/>
              </a:rPr>
              <a:t>71  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Completed UX Projects tracked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A87CE1-899C-8183-110E-F72D8E8DEA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08513" y="2958333"/>
            <a:ext cx="2124891" cy="78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5477"/>
                </a:solidFill>
                <a:latin typeface="+mj-lt"/>
              </a:rPr>
              <a:t>500K+ </a:t>
            </a:r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+mj-lt"/>
              </a:rPr>
              <a:t> 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 feedback comments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3D9A79-428F-3D04-B0C5-9C1A5026BCA4}"/>
              </a:ext>
            </a:extLst>
          </p:cNvPr>
          <p:cNvSpPr txBox="1"/>
          <p:nvPr/>
        </p:nvSpPr>
        <p:spPr>
          <a:xfrm>
            <a:off x="6210808" y="1062812"/>
            <a:ext cx="493904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000" b="1">
                <a:solidFill>
                  <a:srgbClr val="045577"/>
                </a:solidFill>
                <a:latin typeface="+mj-lt"/>
                <a:cs typeface="Arial"/>
              </a:rPr>
              <a:t>Key Metrics </a:t>
            </a:r>
            <a:endParaRPr lang="en-CA" sz="2000" b="1">
              <a:solidFill>
                <a:srgbClr val="045577"/>
              </a:solidFill>
              <a:latin typeface="+mj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1847A2-EB3D-AC65-E8B5-9C147B19CC31}"/>
              </a:ext>
            </a:extLst>
          </p:cNvPr>
          <p:cNvCxnSpPr>
            <a:cxnSpLocks/>
          </p:cNvCxnSpPr>
          <p:nvPr/>
        </p:nvCxnSpPr>
        <p:spPr>
          <a:xfrm>
            <a:off x="6492240" y="2832587"/>
            <a:ext cx="4362994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6D07B0-96B6-415D-7FFD-DAFA04ED4DCB}"/>
              </a:ext>
            </a:extLst>
          </p:cNvPr>
          <p:cNvCxnSpPr>
            <a:cxnSpLocks/>
          </p:cNvCxnSpPr>
          <p:nvPr/>
        </p:nvCxnSpPr>
        <p:spPr>
          <a:xfrm>
            <a:off x="6553832" y="4228514"/>
            <a:ext cx="4423322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06174E-0971-0C51-8D0F-6F401F2C8C2E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8680333" y="1462922"/>
            <a:ext cx="0" cy="378834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4CE6541-9DD9-6A93-75D6-6A0AC579FE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80176" y="3005518"/>
            <a:ext cx="2276367" cy="77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5477"/>
                </a:solidFill>
                <a:latin typeface="+mj-lt"/>
              </a:rPr>
              <a:t>Call volume</a:t>
            </a:r>
            <a:endParaRPr lang="en-US"/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4.5m+ calls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EF2EB-DE88-44DA-BF00-5CA579955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92" y="1179858"/>
            <a:ext cx="10363434" cy="263476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CA" sz="2000"/>
              <a:t>The UPD is now integrated into our daily processes including the </a:t>
            </a:r>
            <a:r>
              <a:rPr lang="en-CA" sz="2000" b="1">
                <a:solidFill>
                  <a:srgbClr val="005477"/>
                </a:solidFill>
              </a:rPr>
              <a:t>User-Centred Design (UCD) process</a:t>
            </a:r>
            <a:r>
              <a:rPr lang="en-CA" sz="2000"/>
              <a:t>. </a:t>
            </a:r>
          </a:p>
          <a:p>
            <a:endParaRPr lang="en-CA" sz="2000"/>
          </a:p>
          <a:p>
            <a:endParaRPr lang="en-CA" sz="2000"/>
          </a:p>
          <a:p>
            <a:endParaRPr lang="en-CA" sz="2000"/>
          </a:p>
          <a:p>
            <a:endParaRPr lang="en-CA" sz="2000"/>
          </a:p>
          <a:p>
            <a:endParaRPr lang="en-CA" sz="2000"/>
          </a:p>
          <a:p>
            <a:pPr marL="0" indent="0">
              <a:buNone/>
            </a:pPr>
            <a:br>
              <a:rPr lang="en-CA" sz="2000"/>
            </a:br>
            <a:br>
              <a:rPr lang="en-CA" sz="2000"/>
            </a:br>
            <a:r>
              <a:rPr lang="en-CA" sz="2000"/>
              <a:t>Using data in the discovery phase provides us with </a:t>
            </a:r>
            <a:r>
              <a:rPr lang="en-CA" sz="2000" b="1">
                <a:solidFill>
                  <a:srgbClr val="005477"/>
                </a:solidFill>
              </a:rPr>
              <a:t>insights</a:t>
            </a:r>
            <a:r>
              <a:rPr lang="en-CA" sz="2000"/>
              <a:t> that shape </a:t>
            </a:r>
            <a:r>
              <a:rPr lang="en-CA" sz="2000" b="1">
                <a:solidFill>
                  <a:srgbClr val="005477"/>
                </a:solidFill>
              </a:rPr>
              <a:t>decision-making early on</a:t>
            </a:r>
            <a:r>
              <a:rPr lang="en-CA" sz="2000"/>
              <a:t>, enabling evidence-based, user-centred design.</a:t>
            </a:r>
            <a:br>
              <a:rPr lang="en-CA" sz="2000"/>
            </a:br>
            <a:endParaRPr lang="en-CA" sz="2000"/>
          </a:p>
          <a:p>
            <a:pPr marL="0" indent="0">
              <a:buNone/>
            </a:pPr>
            <a:r>
              <a:rPr lang="en-CA" sz="2000"/>
              <a:t>By monitoring feedback after changes, we can </a:t>
            </a:r>
            <a:r>
              <a:rPr lang="en-CA" sz="2000" b="1">
                <a:solidFill>
                  <a:srgbClr val="005477"/>
                </a:solidFill>
              </a:rPr>
              <a:t>continually refine and improve </a:t>
            </a:r>
            <a:r>
              <a:rPr lang="en-CA" sz="2000"/>
              <a:t>user experiences.</a:t>
            </a:r>
            <a:endParaRPr lang="en-CA" sz="2000">
              <a:cs typeface="Arial"/>
            </a:endParaRPr>
          </a:p>
          <a:p>
            <a:endParaRPr lang="en-CA"/>
          </a:p>
          <a:p>
            <a:endParaRPr lang="en-CA"/>
          </a:p>
          <a:p>
            <a:endParaRPr lang="en-US"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EF4E5B-2914-0B8F-B3EF-8EC6E76CC721}"/>
              </a:ext>
            </a:extLst>
          </p:cNvPr>
          <p:cNvSpPr txBox="1">
            <a:spLocks/>
          </p:cNvSpPr>
          <p:nvPr/>
        </p:nvSpPr>
        <p:spPr>
          <a:xfrm>
            <a:off x="661393" y="423852"/>
            <a:ext cx="8063507" cy="53105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/>
              <a:t>Adoption </a:t>
            </a:r>
            <a:endParaRPr lang="en-US" sz="32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C8D57C-4BF3-3B63-A82E-767B107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724132"/>
              </p:ext>
            </p:extLst>
          </p:nvPr>
        </p:nvGraphicFramePr>
        <p:xfrm>
          <a:off x="1345474" y="1907176"/>
          <a:ext cx="8890225" cy="253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25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ED1A1A-E591-660C-7D6A-B6A48E3FFD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5683"/>
            <a:ext cx="5159829" cy="68636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126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915" y="720031"/>
            <a:ext cx="5340852" cy="1292091"/>
          </a:xfrm>
        </p:spPr>
        <p:txBody>
          <a:bodyPr lIns="91440" tIns="45720" rIns="91440" bIns="45720" anchor="t"/>
          <a:lstStyle/>
          <a:p>
            <a:r>
              <a:rPr lang="en-CA" sz="3200">
                <a:ea typeface="+mj-lt"/>
                <a:cs typeface="+mj-lt"/>
              </a:rPr>
              <a:t>Data Sources</a:t>
            </a:r>
            <a:endParaRPr lang="en-US" sz="320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8CCDCA15-1C91-EC11-19E5-0429475DB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990" y="1576630"/>
            <a:ext cx="5730369" cy="5282956"/>
          </a:xfrm>
        </p:spPr>
        <p:txBody>
          <a:bodyPr lIns="91440" tIns="45720" rIns="91440" bIns="45720" anchor="t"/>
          <a:lstStyle/>
          <a:p>
            <a:pPr marL="0" indent="0" rtl="0">
              <a:buNone/>
            </a:pPr>
            <a:r>
              <a:rPr lang="en-CA" sz="2000" b="1"/>
              <a:t>8 Data Sources:</a:t>
            </a:r>
            <a:br>
              <a:rPr lang="en-CA" sz="2000" b="1"/>
            </a:br>
            <a:endParaRPr lang="en-CA" sz="2000"/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Page Inventory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Call Centre Data 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Task Inventory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Page Feedback Tool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Google Search Data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Web Analytics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UX Testing Results</a:t>
            </a:r>
            <a:endParaRPr lang="en-CA" sz="20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/>
              <a:t>GC Task Success Survey </a:t>
            </a:r>
            <a:br>
              <a:rPr lang="en-CA" sz="2000"/>
            </a:br>
            <a:endParaRPr lang="en-CA" sz="2000">
              <a:cs typeface="Arial"/>
            </a:endParaRPr>
          </a:p>
          <a:p>
            <a:pPr lvl="3"/>
            <a:endParaRPr lang="en-US" sz="1600">
              <a:solidFill>
                <a:srgbClr val="262626"/>
              </a:solidFill>
              <a:ea typeface="+mn-lt"/>
              <a:cs typeface="+mn-lt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CBF24B0-8E20-43EE-A2E0-93E4E915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66" y="0"/>
            <a:ext cx="657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D85A-5566-2E5F-CA89-D78EADD1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/>
              <a:t>Task Management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E5C41-DA9E-FFE2-D923-F0D416B9B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385" y="1153199"/>
            <a:ext cx="9211594" cy="489208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We manage user tasks through a structured process that enables us to:</a:t>
            </a:r>
            <a:br>
              <a:rPr lang="en-US" sz="2400">
                <a:ea typeface="+mn-lt"/>
                <a:cs typeface="+mn-lt"/>
              </a:rPr>
            </a:br>
            <a:endParaRPr lang="en-US" sz="2400" b="1">
              <a:cs typeface="Arial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Maintain a record of tasks visitors come to the CRA website to complete.</a:t>
            </a:r>
            <a:br>
              <a:rPr lang="en-US" sz="2400">
                <a:ea typeface="+mn-lt"/>
                <a:cs typeface="+mn-lt"/>
              </a:rPr>
            </a:br>
            <a:endParaRPr lang="en-US" sz="2400">
              <a:cs typeface="Arial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Categorize tasks and connect them with relevant data points for better organization and analysis.</a:t>
            </a:r>
            <a:br>
              <a:rPr lang="en-US" sz="2400">
                <a:ea typeface="+mn-lt"/>
                <a:cs typeface="+mn-lt"/>
              </a:rPr>
            </a:br>
            <a:endParaRPr lang="en-US" sz="2400">
              <a:cs typeface="Arial"/>
            </a:endParaRPr>
          </a:p>
          <a:p>
            <a:pPr lvl="1"/>
            <a:r>
              <a:rPr lang="en-US" sz="2400">
                <a:ea typeface="+mn-lt"/>
                <a:cs typeface="+mn-lt"/>
              </a:rPr>
              <a:t>Measure task performance over time, allowing us to make actionable improvements.</a:t>
            </a:r>
            <a:br>
              <a:rPr lang="en-US" sz="2400">
                <a:ea typeface="+mn-lt"/>
                <a:cs typeface="+mn-lt"/>
              </a:rPr>
            </a:b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This process supports iterative improvements, moving beyond data collection and reporting to support continuous improvement.</a:t>
            </a:r>
            <a:endParaRPr lang="en-US" b="1">
              <a:cs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07F80F4-6FBE-9CBD-FD39-940DF330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78" y="2562727"/>
            <a:ext cx="2406317" cy="24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8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4466" y="2896660"/>
            <a:ext cx="5123543" cy="470897"/>
          </a:xfrm>
        </p:spPr>
        <p:txBody>
          <a:bodyPr anchor="ctr"/>
          <a:lstStyle/>
          <a:p>
            <a:pPr algn="ctr"/>
            <a:r>
              <a:rPr lang="en-CA" sz="6600"/>
              <a:t>UPD Demo</a:t>
            </a:r>
          </a:p>
        </p:txBody>
      </p:sp>
    </p:spTree>
    <p:extLst>
      <p:ext uri="{BB962C8B-B14F-4D97-AF65-F5344CB8AC3E}">
        <p14:creationId xmlns:p14="http://schemas.microsoft.com/office/powerpoint/2010/main" val="2736675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39630|-9193934|-6745308|-1804765|-15310181|CRA&quot;,&quot;Id&quot;:&quot;6627dd743335430e3885782b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heme/theme1.xml><?xml version="1.0" encoding="utf-8"?>
<a:theme xmlns:a="http://schemas.openxmlformats.org/drawingml/2006/main" name="CorpLook">
  <a:themeElements>
    <a:clrScheme name="Custom 2">
      <a:dk1>
        <a:sysClr val="windowText" lastClr="000000"/>
      </a:dk1>
      <a:lt1>
        <a:sysClr val="window" lastClr="FFFFFF"/>
      </a:lt1>
      <a:dk2>
        <a:srgbClr val="005776"/>
      </a:dk2>
      <a:lt2>
        <a:srgbClr val="58A6DC"/>
      </a:lt2>
      <a:accent1>
        <a:srgbClr val="2881BE"/>
      </a:accent1>
      <a:accent2>
        <a:srgbClr val="046A38"/>
      </a:accent2>
      <a:accent3>
        <a:srgbClr val="B565A7"/>
      </a:accent3>
      <a:accent4>
        <a:srgbClr val="6E2B62"/>
      </a:accent4>
      <a:accent5>
        <a:srgbClr val="FFB549"/>
      </a:accent5>
      <a:accent6>
        <a:srgbClr val="A66318"/>
      </a:accent6>
      <a:hlink>
        <a:srgbClr val="0000FF"/>
      </a:hlink>
      <a:folHlink>
        <a:srgbClr val="800080"/>
      </a:folHlink>
    </a:clrScheme>
    <a:fontScheme name="CorpLook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A-Template-Blue-2024.potx" id="{F626B74D-3BA0-42FF-B66A-2467DA2DD29E}" vid="{46782629-A67E-4CC8-BD05-8026EB4CB4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b6c25c43-2346-471b-b3a3-a2a4ede01ad3</TitusGUID>
  <TitusMetadata xmlns="">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k5PIn1dfV19</TitusMetadata>
</titus>
</file>

<file path=customXml/itemProps1.xml><?xml version="1.0" encoding="utf-8"?>
<ds:datastoreItem xmlns:ds="http://schemas.openxmlformats.org/officeDocument/2006/customXml" ds:itemID="{539F498C-1761-4F12-95C2-ACB6071061A8}">
  <ds:schemaRefs>
    <ds:schemaRef ds:uri=""/>
    <ds:schemaRef ds:uri="http://schemas.titus.com/TitusPropertie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1128</Words>
  <Application>Microsoft Office PowerPoint</Application>
  <PresentationFormat>Widescreen</PresentationFormat>
  <Paragraphs>154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Arial,Sans-Serif</vt:lpstr>
      <vt:lpstr>Calibri</vt:lpstr>
      <vt:lpstr>Century Gothic</vt:lpstr>
      <vt:lpstr>Lato</vt:lpstr>
      <vt:lpstr>Microsoft Sans Serif</vt:lpstr>
      <vt:lpstr>CorpLook</vt:lpstr>
      <vt:lpstr>Usability Performance Dashboard</vt:lpstr>
      <vt:lpstr>Agenda</vt:lpstr>
      <vt:lpstr>PowerPoint Presentation</vt:lpstr>
      <vt:lpstr>What is the UPD?</vt:lpstr>
      <vt:lpstr>Business Value    </vt:lpstr>
      <vt:lpstr>PowerPoint Presentation</vt:lpstr>
      <vt:lpstr>Data Sources</vt:lpstr>
      <vt:lpstr>Task Management </vt:lpstr>
      <vt:lpstr>UPD Demo</vt:lpstr>
      <vt:lpstr>Case Study #1  – Content Authors</vt:lpstr>
      <vt:lpstr>Case Study #1  – Content Authors</vt:lpstr>
      <vt:lpstr>Case Study #2 Content Optimization Project – My Account</vt:lpstr>
      <vt:lpstr>Case Study #2 Content Optimization Project – My Account</vt:lpstr>
      <vt:lpstr>Future of UPD</vt:lpstr>
      <vt:lpstr>Thank You Questions? </vt:lpstr>
    </vt:vector>
  </TitlesOfParts>
  <Company>Government of Canada -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 Release Update</dc:title>
  <dc:creator>Arsenault, Shawn (he/him - il/lui)</dc:creator>
  <cp:keywords>SecurityClassificationLevel - UNCLASSIFIED, Creator - Mansour, Marwan, EventDateandTime - 2021-09-28 at 01:32:14 PM, EventDateandTime - 2021-09-28 at 01:41:41 PM, Creator - Watson, Linda, EventDateandTime - 2021-10-04 at 03:54:39 PM, EventDateandTime - 2021-10-06 at 09:26:27 AM, Creator - Seay, Alison, EventDateandTime - 2021-10-08 at 01:30:21 PM, EventDateandTime - 2021-10-08 at 01:34:31 PM, EventDateandTime - 2021-10-08 at 01:37:17 PM, EventDateandTime - 2021-10-08 at 01:46:48 PM, EventDateandTime - 2021-10-08 at 02:11:51 PM, EventDateandTime - 2021-10-08 at 02:24:24 PM, EventDateandTime - 2021-10-08 at 02:30:48 PM, EventDateandTime - 2021-10-08 at 02:34:50 PM, EventDateandTime - 2021-10-08 at 03:13:26 PM, EventDateandTime - 2021-10-08 at 03:17:28 PM, EventDateandTime - 2021-10-08 at 03:18:55 PM, EventDateandTime - 2021-10-08 at 03:30:46 PM, EventDateandTime - 2021-10-08 at 03:42:10 PM, EventDateandTime - 2021-10-08 at 03:50:24 PM, EventDateandTime - 2021-10-08 at 03:59:29 PM, EventDateandTime - 2021-10-08 at 04:18:00 PM, EventDateandTime - 2021-10-12 at 03:22:37 PM, EventDateandTime - 2021-10-12 at 03:26:09 PM, EventDateandTime - 2021-10-12 at 03:29:33 PM, EventDateandTime - 2021-10-12 at 03:33:10 PM, EventDateandTime - 2021-10-12 at 03:40:47 PM, EventDateandTime - 2021-10-12 at 03:42:39 PM, EventDateandTime - 2021-10-12 at 04:01:15 PM, EventDateandTime - 2021-10-12 at 04:05:26 PM, EventDateandTime - 2021-10-12 at 04:09:31 PM, EventDateandTime - 2021-10-12 at 04:20:33 PM, EventDateandTime - 2021-10-12 at 04:36:55 PM, EventDateandTime - 2021-10-12 at 04:45:49 PM, EventDateandTime - 2021-10-12 at 04:47:13 PM, EventDateandTime - 2021-10-12 at 04:49:25 PM, EventDateandTime - 2021-10-12 at 04:57:56 PM, EventDateandTime - 2021-10-12 at 05:06:39 PM, EventDateandTime - 2021-10-13 at 11:01:14 AM, EventDateandTime - 2021-10-13 at 11:10:41 AM, EventDateandTime - 2021-10-13 at 11:20:24 AM, EventDateandTime - 2021-10-13 at 11:21:37 AM, EventDateandTime - 2021-10-13 at 11:28:02 AM, EventDateandTime - 2021-10-13 at 11:39:19 AM, EventDateandTime - 2021-10-13 at 11:42:10 AM, EventDateandTime - 2021-10-13 at 11:50:59 AM, EventDateandTime - 2021-10-13 at 12:59:48 PM, EventDateandTime - 2021-10-13 at 01:10:09 PM, EventDateandTime - 2021-10-13 at 01:32:20 PM, EventDateandTime - 2021-10-13 at 01:42:30 PM, EventDateandTime - 2021-10-13 at 01:49:56 PM, EventDateandTime - 2021-10-13 at 02:03:51 PM, EventDateandTime - 2021-10-13 at 02:05:23 PM, EventDateandTime - 2021-10-13 at 02:06:01 PM, EventDateandTime - 2021-10-13 at 02:19:38 PM, EventDateandTime - 2021-10-13 at 02:24:33 PM, EventDateandTime - 2021-10-13 at 02:39:44 PM, EventDateandTime - 2021-10-13 at 02:56:35 PM, EventDateandTime - 2021-10-13 at 03:01:28 PM, EventDateandTime - 2021-10-13 at 03:10:37 PM, EventDateandTime - 2021-10-13 at 03:12:21 PM, EventDateandTime - 2021-10-13 at 03:45:34 PM, EventDateandTime - 2021-10-13 at 03:52:56 PM, EventDateandTime - 2021-10-20 at 01:50:42 PM, EventDateandTime - 2021-10-20 at 01:54:26 PM, EventDateandTime - 2021-11-03 at 10:20:57 AM, EventDateandTime - 2021-11-03 at 11:29:08 AM, EventDateandTime - 2021-11-03 at 11:32:44 AM, EventDateandTime - 2021-11-03 at 11:35:32 AM, EventDateandTime - 2021-11-03 at 11:57:03 AM, EventDateandTime - 2021-11-03 at 12:00:11 PM, EventDateandTime - 2021-11-03 at 12:03:20 PM, EventDateandTime - 2021-11-03 at 12:05:52 PM, EventDateandTime - 2021-11-16 at 05:11:17 PM, EventDateandTime - 2021-11-16 at 05:35:49 PM, EventDateandTime - 2021-11-18 at 09:01:23 AM, Creator - Dolan, Christine, EventDateandTime - 2022-05-05 at 01:37:57 PM, EventDateandTime - 2022-05-05 at 01:39:30 PM, EventDateandTime - 2022-05-05 at 01:40:23 PM, EventDateandTime - 2022-05-06 at 11:11:05 AM, EventDateandTime - 2022-05-06 at 11:42:43 AM, EventDateandTime - 2022-05-06 at 12:54:44 PM, EventDateandTime - 2022-05-06 at 01:59:03 PM, EventDateandTime - 2022-05-06 at 02:10:39 PM, EventDateandTime - 2022-05-06 at 04:23:43 PM, EventDateandTime - 2022-05-06 at 04:31:17 PM, EventDateandTime - 2022-05-06 at 07:17:36 PM, EventDateandTime - 2022-05-06 at 07:22:29 PM, EventDateandTime - 2022-05-06 at 07:26:17 PM, EventDateandTime - 2022-05-06 at 08:16:07 PM, EventDateandTime - 2022-05-06 at 08:22:34 PM, EventDateandTime - 2022-05-06 at 08:34:09 PM, EventDateandTime - 2022-05-06 at 08:40:14 PM, EventDateandTime - 2022-05-06 at 08:40:29 PM, EventDateandTime - 2022-05-06 at 08:42:29 PM, EventDateandTime - 2022-05-06 at 08:51:09 PM, EventDateandTime - 2022-05-06 at 08:52:26 PM, EventDateandTime - 2022-05-06 at 08:53:07 PM, EventDateandTime - 2022-05-06 at 08:59:55 PM, EventDateandTime - 2022-05-06 at 09:01:27 PM, EventDateandTime - 2022-05-06 at 09:02:45 PM, EventDateandTime - 2022-05-06 at 09:03:25 PM, EventDateandTime - 2022-05-06 at 09:04:41 PM, EventDateandTime - 2022-05-09 at 10:07:05 AM, EventDateandTime - 2022-05-27 at 01:41:24 PM, Creator - McIntyre, Kevin, EventDateandTime - 2022-08-24 at 11:02:41 AM, EventDateandTime - 2022-08-24 at 11:53:00, EventDateandTime - 2022-08-24 at 3:51:03 PM, EventDateandTime - 2022-08-24 at 3:53:33 PM, EventDateandTime - 2022-08-24 at 4:30:06 PM, EventDateandTime - 2022-08-24 at 4:34:49 PM, EventDateandTime - 2022-08-25 at 2:52:15 PM, EventDateandTime - 2022-08-25 at 2:59:53 PM, EventDateandTime - 2022-08-25 at 3:00:23 PM, EventDateandTime - 2022-08-25 at 3:01:06 PM, EventDateandTime - 2022-08-25 at 3:02:56 PM, EventDateandTime - 2022-08-25 at 3:15:02 PM, EventDateandTime - 2022-09-07 at 11:12:33 AM, EventDateandTime - 2022-09-07 at 11:29:14 AM, EventDateandTime - 2022-09-07 at 12:28:46 PM, EventDateandTime - 2022-10-03 at 3:36:27 PM, EventDateandTime - 2022-10-03 at 3:45:30 PM, EventDateandTime - 2022-10-11 at 2:01:45 PM, EventDateandTime - 2022-10-18 at 10:53:24 AM, EventDateandTime - 2022-10-18 at 11:36:38 AM, EventDateandTime - 2022-10-18 at 11:46:14 AM, EventDateandTime - 2022-10-18 at 1:30:00 PM, EventDateandTime - 2022-10-18 at 1:51:19 PM, EventDateandTime - 2022-10-18 at 1:56:09 PM, EventDateandTime - 2022-10-18 at 3:09:32 PM, EventDateandTime - 2022-10-18 at 3:52:38 PM, EventDateandTime - 2022-10-18 at 3:58:44 PM, EventDateandTime - 2022-10-19 at 3:42:43 PM, EventDateandTime - 2022-10-19 at 3:45:10 PM, EventDateandTime - 2022-10-19 at 3:54:09 PM, EventDateandTime - 2022-10-19 at 4:01:11 PM, EventDateandTime - 2022-10-19 at 4:11:15 PM, EventDateandTime - 2022-10-19 at 4:12:15 PM, EventDateandTime - 2022-10-19 at 4:45:22 PM, EventDateandTime - 2022-10-20 at 8:57:45 AM, EventDateandTime - 2022-10-20 at 9:37:39 AM, EventDateandTime - 2022-10-20 at 9:50:04 AM, EventDateandTime - 2022-10-20 at 9:50:24 AM, EventDateandTime - 2022-10-20 at 10:24:15 AM, EventDateandTime - 2022-10-20 at 10:33:29 AM, Creator - Arsenault, Shawn (he/him - il/lui), EventDateandTime - 2024-01-05 at 10:09:53 AM, EventDateandTime - 2024-01-05 at 10:16:22 AM, EventDateandTime - 2024-01-05 at 10:18:28 AM, EventDateandTime - 2024-01-05 at 10:31:46 AM, EventDateandTime - 2024-01-05 at 10:32:42 AM, EventDateandTime - 2024-01-05 at 10:35:29 AM, EventDateandTime - 2024-01-05 at 10:37:35 AM, EventDateandTime - 2024-01-05 at 11:12:07 AM, EventDateandTime - 2024-01-05 at 12:51:35 PM, EventDateandTime - 2024-01-05 at 12:57:58 PM, EventDateandTime - 2024-01-05 at 1:40:36 PM, EventDateandTime - 2024-01-05 at 1:55:55 PM, EventDateandTime - 2024-01-05 at 2:53:48 PM, EventDateandTime - 2024-01-05 at 3:08:39 PM, EventDateandTime - 2024-01-05 at 3:10:23 PM, EventDateandTime - 2024-01-05 at 3:12:52 PM, EventDateandTime - 2024-01-05 at 3:24:51 PM, EventDateandTime - 2024-01-08 at 7:58:00 AM, EventDateandTime - 2024-01-08 at 4:26:42 PM, EventDateandTime - 2024-01-10 at 2:32:20 PM, EventDateandTime - 2024-01-10 at 10:50:07 PM, EventDateandTime - 2024-01-15 at 8:27:24 AM, EventDateandTime - 2024-01-25 at 3:27:39 PM, EventDateandTime - 2024-01-26 at 9:11:12 AM, EventDateandTime - 2024-01-26 at 4:27:51 PM, EventDateandTime - 2024-01-29 at 11:00:47 AM, EventDateandTime - 2024-01-29 at 1:51:13 PM, EventDateandTime - 2024-01-29 at 4:10:27 PM, EventDateandTime - 2024-01-30 at 9:13:55 AM, EventDateandTime - 2024-01-30 at 9:34:34 AM, EventDateandTime - 2024-01-30 at 9:48:26 AM, EventDateandTime - 2024-01-30 at 10:14:15 AM, EventDateandTime - 2024-01-30 at 10:24:54 AM, EventDateandTime - 2024-01-30 at 10:31:14 AM, EventDateandTime - 2024-01-30 at 10:32:14 AM, EventDateandTime - 2024-01-30 at 10:44:59 AM, EventDateandTime - 2024-01-30 at 10:50:32 AM, EventDateandTime - 2024-01-30 at 10:55:31 AM, EventDateandTime - 2024-01-30 at 11:05:39 AM, EventDateandTime - 2024-01-30 at 11:46:27 AM, EventDateandTime - 2024-01-30 at 11:55:09 AM, EventDateandTime - 2024-01-30 at 12:00:35 PM, EventDateandTime - 2024-01-30 at 12:02:06 PM, EventDateandTime - 2024-01-30 at 12:02:43 PM, EventDateandTime - 2024-01-30 at 12:10:42 PM, EventDateandTime - 2024-01-30 at 12:16:03 PM, EventDateandTime - 2024-01-30 at 12:18:10 PM, EventDateandTime - 2024-01-30 at 12:18:32 PM, Creator - Viau, Marc, EventDateandTime - 2024-01-30 at 01:05:44 PM, EventDateandTime - 2024-01-30 at 02:46:09 PM, EventDateandTime - 2024-01-30 at 4:19:06 PM, EventDateandTime - 2024-01-30 at 4:21:06 PM, EventDateandTime - 2024-01-30 at 4:22:09 PM, EventDateandTime - 2024-01-30 at 4:22:31 PM, EventDateandTime - 2024-01-30 at 4:22:43 PM, EventDateandTime - 2024-01-30 at 4:24:01 PM, EventDateandTime - 2024-01-30 at 4:29:01 PM, EventDateandTime - 2024-01-30 at 4:29:22 PM, EventDateandTime - 2024-01-30 at 8:05:55 PM, EventDateandTime - 2024-01-30 at 8:07:27 PM, EventDateandTime - 2024-01-30 at 8:11:03 PM, EventDateandTime - 2024-01-30 at 8:11:31 PM, EventDateandTime - 2024-02-01 at 8:55:05 AM, EventDateandTime - 2024-02-01 at 8:55:47 AM, EventDateandTime - 2024-02-01 at 8:58:07 AM, EventDateandTime - 2024-04-09 at 1:02:20 PM, EventDateandTime - 2024-04-09 at 2:10:19 PM, EventDateandTime - 2024-04-17 at 11:34:48 AM, EventDateandTime - 2024-04-17 at 2:49:57 PM, EventDateandTime - 2024-04-17 at 4:02:57 PM, EventDateandTime - 2024-04-18 at 9:21:39 AM, EventDateandTime - 2024-04-18 at 9:37:02 AM, EventDateandTime - 2024-04-18 at 9:45:18 AM, EventDateandTime - 2024-04-18 at 12:15:45 PM, EventDateandTime - 2024-04-18 at 2:30:29 PM, EventDateandTime - 2024-04-18 at 2:30:39 PM, EventDateandTime - 2024-04-19 at 12:47:21 PM, EventDateandTime - 2024-04-19 at 12:56:38 PM, EventDateandTime - 2024-04-19 at 1:36:43 PM, EventDateandTime - 2024-04-19 at 1:45:18 PM, EventDateandTime - 2024-04-19 at 1:46:04 PM, EventDateandTime - 2024-04-19 at 1:46:21 PM, EventDateandTime - 2024-04-19 at 1:54:59 PM, EventDateandTime - 2024-04-19 at 1:58:55 PM, EventDateandTime - 2024-04-19 at 3:58:38 PM, EventDateandTime - 2024-04-19 at 4:04:34 PM, EventDateandTime - 2024-04-19 at 4:07:11 PM, EventDateandTime - 2024-04-19 at 4:33:28 PM, EventDateandTime - 2024-07-24 at 9:01:56 AM, EventDateandTime - 2024-07-24 at 9:09:58 AM, EventDateandTime - 2024-07-24 at 9:15:40 AM, EventDateandTime - 2024-07-24 at 9:44:10 AM, EventDateandTime - 2024-07-24 at 9:57:11 AM, EventDateandTime - 2024-07-24 at 9:59:08 AM, EventDateandTime - 2024-07-24 at 2:52:44 PM, EventDateandTime - 2024-07-24 at 2:53:34 PM, EventDateandTime - 2024-07-24 at 3:04:58 PM, EventDateandTime - 2024-07-24 at 3:16:20 PM, EventDateandTime - 2024-07-24 at 3:22:05 PM, EventDateandTime - 2024-07-24 at 3:23:49 PM, EventDateandTime - 2024-07-24 at 3:23:53 PM</cp:keywords>
  <cp:lastModifiedBy>Smith,  Peter P [NC]</cp:lastModifiedBy>
  <cp:revision>4</cp:revision>
  <dcterms:created xsi:type="dcterms:W3CDTF">2024-01-05T15:40:47Z</dcterms:created>
  <dcterms:modified xsi:type="dcterms:W3CDTF">2025-01-09T20:04:58Z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b6c25c43-2346-471b-b3a3-a2a4ede01ad3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NO</vt:lpwstr>
  </property>
  <property fmtid="{D5CDD505-2E9C-101B-9397-08002B2CF9AE}" pid="6" name="MSIP_Label_8a1a99e2-143c-4b4d-94e2-b2ef470920f6_Enabled">
    <vt:lpwstr>true</vt:lpwstr>
  </property>
  <property fmtid="{D5CDD505-2E9C-101B-9397-08002B2CF9AE}" pid="7" name="MSIP_Label_8a1a99e2-143c-4b4d-94e2-b2ef470920f6_SetDate">
    <vt:lpwstr>2024-12-05T19:28:56Z</vt:lpwstr>
  </property>
  <property fmtid="{D5CDD505-2E9C-101B-9397-08002B2CF9AE}" pid="8" name="MSIP_Label_8a1a99e2-143c-4b4d-94e2-b2ef470920f6_Method">
    <vt:lpwstr>Standard</vt:lpwstr>
  </property>
  <property fmtid="{D5CDD505-2E9C-101B-9397-08002B2CF9AE}" pid="9" name="MSIP_Label_8a1a99e2-143c-4b4d-94e2-b2ef470920f6_Name">
    <vt:lpwstr>UNCLASSIFIED</vt:lpwstr>
  </property>
  <property fmtid="{D5CDD505-2E9C-101B-9397-08002B2CF9AE}" pid="10" name="MSIP_Label_8a1a99e2-143c-4b4d-94e2-b2ef470920f6_SiteId">
    <vt:lpwstr>4ca51fed-92c4-4f54-94c5-dcc41cbf1c9e</vt:lpwstr>
  </property>
  <property fmtid="{D5CDD505-2E9C-101B-9397-08002B2CF9AE}" pid="11" name="MSIP_Label_8a1a99e2-143c-4b4d-94e2-b2ef470920f6_ActionId">
    <vt:lpwstr>68761aba-38dc-4a8c-a418-cc0741d40f53</vt:lpwstr>
  </property>
  <property fmtid="{D5CDD505-2E9C-101B-9397-08002B2CF9AE}" pid="12" name="MSIP_Label_8a1a99e2-143c-4b4d-94e2-b2ef470920f6_ContentBits">
    <vt:lpwstr>1</vt:lpwstr>
  </property>
  <property fmtid="{D5CDD505-2E9C-101B-9397-08002B2CF9AE}" pid="13" name="ClassificationContentMarkingHeaderLocations">
    <vt:lpwstr>CorpLook:3</vt:lpwstr>
  </property>
  <property fmtid="{D5CDD505-2E9C-101B-9397-08002B2CF9AE}" pid="14" name="ClassificationContentMarkingHeaderText">
    <vt:lpwstr>UNCLASSIFIED - NON CLASSIFIÉ</vt:lpwstr>
  </property>
</Properties>
</file>