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3.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445" r:id="rId2"/>
    <p:sldId id="455" r:id="rId3"/>
    <p:sldId id="456" r:id="rId4"/>
    <p:sldId id="457" r:id="rId5"/>
    <p:sldId id="458" r:id="rId6"/>
    <p:sldId id="447" r:id="rId7"/>
    <p:sldId id="459" r:id="rId8"/>
    <p:sldId id="441" r:id="rId9"/>
    <p:sldId id="460" r:id="rId10"/>
    <p:sldId id="461" r:id="rId11"/>
    <p:sldId id="462" r:id="rId12"/>
    <p:sldId id="463" r:id="rId13"/>
    <p:sldId id="464" r:id="rId14"/>
    <p:sldId id="465" r:id="rId15"/>
    <p:sldId id="467" r:id="rId16"/>
    <p:sldId id="468" r:id="rId17"/>
    <p:sldId id="469" r:id="rId18"/>
    <p:sldId id="466" r:id="rId19"/>
    <p:sldId id="470" r:id="rId20"/>
    <p:sldId id="471" r:id="rId21"/>
    <p:sldId id="472" r:id="rId22"/>
    <p:sldId id="473" r:id="rId23"/>
    <p:sldId id="478" r:id="rId24"/>
    <p:sldId id="474" r:id="rId25"/>
    <p:sldId id="475" r:id="rId26"/>
    <p:sldId id="476" r:id="rId27"/>
    <p:sldId id="481" r:id="rId28"/>
    <p:sldId id="479"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Isabelle Dupel" initials="ID" lastIdx="7" clrIdx="6">
    <p:extLst>
      <p:ext uri="{19B8F6BF-5375-455C-9EA6-DF929625EA0E}">
        <p15:presenceInfo xmlns:p15="http://schemas.microsoft.com/office/powerpoint/2012/main" userId="S-1-5-21-1097746622-914383597-1481268402-191382" providerId="AD"/>
      </p:ext>
    </p:extLst>
  </p:cmAuthor>
  <p:cmAuthor id="1" name="Microsoft Office User" initials="MOU" lastIdx="4" clrIdx="0">
    <p:extLst/>
  </p:cmAuthor>
  <p:cmAuthor id="2" name="Jeremy N Gooden" initials="JNG" lastIdx="1" clrIdx="1">
    <p:extLst/>
  </p:cmAuthor>
  <p:cmAuthor id="3" name="Microsoft Office User" initials="Office [5]" lastIdx="1" clrIdx="2"/>
  <p:cmAuthor id="4" name="Microsoft Office User" initials="Office [3]" lastIdx="1" clrIdx="3"/>
  <p:cmAuthor id="5" name="Microsoft Office User" initials="Office [4]" lastIdx="1" clrIdx="4"/>
  <p:cmAuthor id="6" name="Microsoft Office User" initials="Office" lastIdx="1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F76"/>
    <a:srgbClr val="6D6E71"/>
    <a:srgbClr val="DC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7" autoAdjust="0"/>
    <p:restoredTop sz="94057" autoAdjust="0"/>
  </p:normalViewPr>
  <p:slideViewPr>
    <p:cSldViewPr snapToGrid="0" snapToObjects="1">
      <p:cViewPr varScale="1">
        <p:scale>
          <a:sx n="65" d="100"/>
          <a:sy n="65" d="100"/>
        </p:scale>
        <p:origin x="628" y="5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10/6/2020</a:t>
            </a:fld>
            <a:endParaRPr lang="fr-F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a:t>
            </a:fld>
            <a:endParaRPr lang="fr-FR"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10/6/2020</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a:t>
            </a:fld>
            <a:endParaRPr lang="fr-FR"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t>1</a:t>
            </a:fld>
            <a:endParaRPr lang="en-US" dirty="0"/>
          </a:p>
        </p:txBody>
      </p:sp>
    </p:spTree>
    <p:extLst>
      <p:ext uri="{BB962C8B-B14F-4D97-AF65-F5344CB8AC3E}">
        <p14:creationId xmlns:p14="http://schemas.microsoft.com/office/powerpoint/2010/main" val="391628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1F9BAFD-0AFE-FC47-B839-C833EEBF7ECA}" type="slidenum">
              <a:rPr lang="en-US" smtClean="0"/>
              <a:t>6</a:t>
            </a:fld>
            <a:endParaRPr lang="fr-FR" dirty="0"/>
          </a:p>
        </p:txBody>
      </p:sp>
    </p:spTree>
    <p:extLst>
      <p:ext uri="{BB962C8B-B14F-4D97-AF65-F5344CB8AC3E}">
        <p14:creationId xmlns:p14="http://schemas.microsoft.com/office/powerpoint/2010/main" val="331914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1F9BAFD-0AFE-FC47-B839-C833EEBF7ECA}" type="slidenum">
              <a:rPr lang="en-US" smtClean="0"/>
              <a:t>7</a:t>
            </a:fld>
            <a:endParaRPr lang="fr-FR" dirty="0"/>
          </a:p>
        </p:txBody>
      </p:sp>
    </p:spTree>
    <p:extLst>
      <p:ext uri="{BB962C8B-B14F-4D97-AF65-F5344CB8AC3E}">
        <p14:creationId xmlns:p14="http://schemas.microsoft.com/office/powerpoint/2010/main" val="51962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FB24C1-AF5D-4DB8-8ED9-FD899DEDE52F}" type="slidenum">
              <a:rPr lang="en-CA" smtClean="0"/>
              <a:t>8</a:t>
            </a:fld>
            <a:endParaRPr lang="fr-FR" dirty="0"/>
          </a:p>
        </p:txBody>
      </p:sp>
    </p:spTree>
    <p:extLst>
      <p:ext uri="{BB962C8B-B14F-4D97-AF65-F5344CB8AC3E}">
        <p14:creationId xmlns:p14="http://schemas.microsoft.com/office/powerpoint/2010/main" val="3076979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02970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1"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xmlns=""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xmlns=""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xmlns=""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316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xmlns=""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xmlns=""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xmlns=""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xmlns=""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xmlns=""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xmlns=""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xmlns=""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xmlns=""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xmlns=""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xmlns=""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xmlns=""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5965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xmlns=""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xmlns=""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xmlns=""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xmlns=""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xmlns=""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74525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xmlns=""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xmlns=""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xmlns=""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xmlns=""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xmlns=""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xmlns=""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xmlns=""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xmlns=""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102884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xmlns=""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xmlns=""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xmlns=""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xmlns=""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xmlns=""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xmlns=""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xmlns=""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xmlns=""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xmlns=""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xmlns=""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121699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176628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358233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19"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xmlns=""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1006439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xmlns=""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xmlns=""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64304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xmlns=""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xmlns=""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105374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xmlns=""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xmlns=""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xmlns=""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834200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xmlns=""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xmlns=""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xmlns=""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345292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xmlns=""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xmlns=""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40672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xmlns=""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xmlns=""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90089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xmlns=""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xmlns=""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53647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569383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31"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xmlns=""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xmlns=""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xmlns=""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314167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xmlns=""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xmlns=""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24337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543721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xmlns=""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smtClean="0"/>
              <a:t>‹#›</a:t>
            </a:fld>
            <a:endParaRPr lang="en-US" dirty="0"/>
          </a:p>
        </p:txBody>
      </p:sp>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xmlns=""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xmlns=""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xmlns=""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xmlns=""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xmlns=""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xmlns=""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xmlns=""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xmlns=""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xmlns=""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xmlns=""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xmlns=""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xmlns=""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xmlns=""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9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41127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07"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xmlns=""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xmlns=""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xmlns=""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xmlns=""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xmlns=""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xmlns=""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xmlns=""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xmlns=""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xmlns=""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33640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86287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66"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xmlns=""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xmlns=""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xmlns=""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xmlns=""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xmlns=""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xmlns=""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xmlns=""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xmlns=""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xmlns=""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xmlns=""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1681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xmlns=""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xmlns=""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xmlns=""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xmlns=""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xmlns=""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360592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xmlns=""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xmlns=""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1480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xmlns=""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xmlns=""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xmlns=""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xmlns=""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xmlns=""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376944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xmlns=""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xmlns=""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xmlns=""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xmlns=""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xmlns=""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911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xmlns=""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xmlns=""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xmlns=""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xmlns=""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xmlns=""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xmlns=""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xmlns=""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xmlns=""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xmlns=""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xmlns=""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xmlns=""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fr-FR" dirty="0"/>
          </a:p>
        </p:txBody>
      </p:sp>
    </p:spTree>
    <p:extLst>
      <p:ext uri="{BB962C8B-B14F-4D97-AF65-F5344CB8AC3E}">
        <p14:creationId xmlns:p14="http://schemas.microsoft.com/office/powerpoint/2010/main" val="26031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oc_fip_2c_f.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graphicFrame>
        <p:nvGraphicFramePr>
          <p:cNvPr id="4" name="Object 3" hidden="1"/>
          <p:cNvGraphicFramePr>
            <a:graphicFrameLocks noChangeAspect="1"/>
          </p:cNvGraphicFramePr>
          <p:nvPr userDrawn="1">
            <p:custDataLst>
              <p:tags r:id="rId28"/>
            </p:custDataLst>
            <p:extLst>
              <p:ext uri="{D42A27DB-BD31-4B8C-83A1-F6EECF244321}">
                <p14:modId xmlns:p14="http://schemas.microsoft.com/office/powerpoint/2010/main" val="1205918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1" name="think-cell Slide" r:id="rId30" imgW="473" imgH="473" progId="TCLayout.ActiveDocument.1">
                  <p:embed/>
                </p:oleObj>
              </mc:Choice>
              <mc:Fallback>
                <p:oleObj name="think-cell Slide" r:id="rId30" imgW="473" imgH="473" progId="TCLayout.ActiveDocument.1">
                  <p:embed/>
                  <p:pic>
                    <p:nvPicPr>
                      <p:cNvPr id="0" name=""/>
                      <p:cNvPicPr/>
                      <p:nvPr/>
                    </p:nvPicPr>
                    <p:blipFill>
                      <a:blip r:embed="rId31"/>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xmlns=""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2"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5" name="Picture 4" descr="GCworkplace-FullColour-FR-grey.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spTree>
    <p:extLst>
      <p:ext uri="{BB962C8B-B14F-4D97-AF65-F5344CB8AC3E}">
        <p14:creationId xmlns:p14="http://schemas.microsoft.com/office/powerpoint/2010/main" val="36017764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3" r:id="rId3"/>
    <p:sldLayoutId id="2147483674" r:id="rId4"/>
    <p:sldLayoutId id="2147483672" r:id="rId5"/>
    <p:sldLayoutId id="2147483652" r:id="rId6"/>
    <p:sldLayoutId id="2147483653" r:id="rId7"/>
    <p:sldLayoutId id="2147483660" r:id="rId8"/>
    <p:sldLayoutId id="2147483661" r:id="rId9"/>
    <p:sldLayoutId id="2147483662" r:id="rId10"/>
    <p:sldLayoutId id="2147483665" r:id="rId11"/>
    <p:sldLayoutId id="2147483666" r:id="rId12"/>
    <p:sldLayoutId id="2147483667" r:id="rId13"/>
    <p:sldLayoutId id="2147483654" r:id="rId14"/>
    <p:sldLayoutId id="2147483655" r:id="rId15"/>
    <p:sldLayoutId id="2147483656" r:id="rId16"/>
    <p:sldLayoutId id="2147483663" r:id="rId17"/>
    <p:sldLayoutId id="2147483664" r:id="rId18"/>
    <p:sldLayoutId id="2147483668" r:id="rId19"/>
    <p:sldLayoutId id="2147483669" r:id="rId20"/>
    <p:sldLayoutId id="2147483670" r:id="rId21"/>
    <p:sldLayoutId id="2147483657" r:id="rId22"/>
    <p:sldLayoutId id="2147483671" r:id="rId23"/>
    <p:sldLayoutId id="2147483679" r:id="rId24"/>
    <p:sldLayoutId id="2147483704" r:id="rId25"/>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1.xml"/><Relationship Id="rId18" Type="http://schemas.openxmlformats.org/officeDocument/2006/relationships/image" Target="../media/image6.png"/><Relationship Id="rId3" Type="http://schemas.openxmlformats.org/officeDocument/2006/relationships/tags" Target="../tags/tag9.xml"/><Relationship Id="rId21" Type="http://schemas.openxmlformats.org/officeDocument/2006/relationships/image" Target="../media/image2.pn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1.emf"/><Relationship Id="rId2" Type="http://schemas.openxmlformats.org/officeDocument/2006/relationships/tags" Target="../tags/tag8.xml"/><Relationship Id="rId16" Type="http://schemas.openxmlformats.org/officeDocument/2006/relationships/oleObject" Target="../embeddings/oleObject7.bin"/><Relationship Id="rId20" Type="http://schemas.openxmlformats.org/officeDocument/2006/relationships/image" Target="../media/image3.png"/><Relationship Id="rId1" Type="http://schemas.openxmlformats.org/officeDocument/2006/relationships/vmlDrawing" Target="../drawings/vmlDrawing7.v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5.jpg"/><Relationship Id="rId10" Type="http://schemas.openxmlformats.org/officeDocument/2006/relationships/tags" Target="../tags/tag16.xml"/><Relationship Id="rId19"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9" Type="http://schemas.openxmlformats.org/officeDocument/2006/relationships/tags" Target="../tags/tag125.xml"/><Relationship Id="rId21" Type="http://schemas.openxmlformats.org/officeDocument/2006/relationships/tags" Target="../tags/tag107.xml"/><Relationship Id="rId34" Type="http://schemas.openxmlformats.org/officeDocument/2006/relationships/tags" Target="../tags/tag120.xml"/><Relationship Id="rId42" Type="http://schemas.openxmlformats.org/officeDocument/2006/relationships/tags" Target="../tags/tag128.xml"/><Relationship Id="rId47" Type="http://schemas.openxmlformats.org/officeDocument/2006/relationships/tags" Target="../tags/tag133.xml"/><Relationship Id="rId50" Type="http://schemas.openxmlformats.org/officeDocument/2006/relationships/tags" Target="../tags/tag136.xml"/><Relationship Id="rId55" Type="http://schemas.openxmlformats.org/officeDocument/2006/relationships/tags" Target="../tags/tag141.xml"/><Relationship Id="rId63" Type="http://schemas.openxmlformats.org/officeDocument/2006/relationships/tags" Target="../tags/tag149.xml"/><Relationship Id="rId68" Type="http://schemas.openxmlformats.org/officeDocument/2006/relationships/tags" Target="../tags/tag154.xml"/><Relationship Id="rId76" Type="http://schemas.openxmlformats.org/officeDocument/2006/relationships/tags" Target="../tags/tag162.xml"/><Relationship Id="rId7" Type="http://schemas.openxmlformats.org/officeDocument/2006/relationships/tags" Target="../tags/tag93.xml"/><Relationship Id="rId71" Type="http://schemas.openxmlformats.org/officeDocument/2006/relationships/tags" Target="../tags/tag157.xml"/><Relationship Id="rId2" Type="http://schemas.openxmlformats.org/officeDocument/2006/relationships/tags" Target="../tags/tag88.xml"/><Relationship Id="rId16" Type="http://schemas.openxmlformats.org/officeDocument/2006/relationships/tags" Target="../tags/tag102.xml"/><Relationship Id="rId29" Type="http://schemas.openxmlformats.org/officeDocument/2006/relationships/tags" Target="../tags/tag115.xml"/><Relationship Id="rId11" Type="http://schemas.openxmlformats.org/officeDocument/2006/relationships/tags" Target="../tags/tag97.xml"/><Relationship Id="rId24" Type="http://schemas.openxmlformats.org/officeDocument/2006/relationships/tags" Target="../tags/tag110.xml"/><Relationship Id="rId32" Type="http://schemas.openxmlformats.org/officeDocument/2006/relationships/tags" Target="../tags/tag118.xml"/><Relationship Id="rId37" Type="http://schemas.openxmlformats.org/officeDocument/2006/relationships/tags" Target="../tags/tag123.xml"/><Relationship Id="rId40" Type="http://schemas.openxmlformats.org/officeDocument/2006/relationships/tags" Target="../tags/tag126.xml"/><Relationship Id="rId45" Type="http://schemas.openxmlformats.org/officeDocument/2006/relationships/tags" Target="../tags/tag131.xml"/><Relationship Id="rId53" Type="http://schemas.openxmlformats.org/officeDocument/2006/relationships/tags" Target="../tags/tag139.xml"/><Relationship Id="rId58" Type="http://schemas.openxmlformats.org/officeDocument/2006/relationships/tags" Target="../tags/tag144.xml"/><Relationship Id="rId66" Type="http://schemas.openxmlformats.org/officeDocument/2006/relationships/tags" Target="../tags/tag152.xml"/><Relationship Id="rId74" Type="http://schemas.openxmlformats.org/officeDocument/2006/relationships/tags" Target="../tags/tag160.xml"/><Relationship Id="rId79" Type="http://schemas.openxmlformats.org/officeDocument/2006/relationships/tags" Target="../tags/tag165.xml"/><Relationship Id="rId5" Type="http://schemas.openxmlformats.org/officeDocument/2006/relationships/tags" Target="../tags/tag91.xml"/><Relationship Id="rId61" Type="http://schemas.openxmlformats.org/officeDocument/2006/relationships/tags" Target="../tags/tag147.xml"/><Relationship Id="rId82" Type="http://schemas.openxmlformats.org/officeDocument/2006/relationships/image" Target="../media/image18.png"/><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tags" Target="../tags/tag117.xml"/><Relationship Id="rId44" Type="http://schemas.openxmlformats.org/officeDocument/2006/relationships/tags" Target="../tags/tag130.xml"/><Relationship Id="rId52" Type="http://schemas.openxmlformats.org/officeDocument/2006/relationships/tags" Target="../tags/tag138.xml"/><Relationship Id="rId60" Type="http://schemas.openxmlformats.org/officeDocument/2006/relationships/tags" Target="../tags/tag146.xml"/><Relationship Id="rId65" Type="http://schemas.openxmlformats.org/officeDocument/2006/relationships/tags" Target="../tags/tag151.xml"/><Relationship Id="rId73" Type="http://schemas.openxmlformats.org/officeDocument/2006/relationships/tags" Target="../tags/tag159.xml"/><Relationship Id="rId78" Type="http://schemas.openxmlformats.org/officeDocument/2006/relationships/tags" Target="../tags/tag164.xml"/><Relationship Id="rId81" Type="http://schemas.openxmlformats.org/officeDocument/2006/relationships/slideLayout" Target="../slideLayouts/slideLayout14.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 Id="rId35" Type="http://schemas.openxmlformats.org/officeDocument/2006/relationships/tags" Target="../tags/tag121.xml"/><Relationship Id="rId43" Type="http://schemas.openxmlformats.org/officeDocument/2006/relationships/tags" Target="../tags/tag129.xml"/><Relationship Id="rId48" Type="http://schemas.openxmlformats.org/officeDocument/2006/relationships/tags" Target="../tags/tag134.xml"/><Relationship Id="rId56" Type="http://schemas.openxmlformats.org/officeDocument/2006/relationships/tags" Target="../tags/tag142.xml"/><Relationship Id="rId64" Type="http://schemas.openxmlformats.org/officeDocument/2006/relationships/tags" Target="../tags/tag150.xml"/><Relationship Id="rId69" Type="http://schemas.openxmlformats.org/officeDocument/2006/relationships/tags" Target="../tags/tag155.xml"/><Relationship Id="rId77" Type="http://schemas.openxmlformats.org/officeDocument/2006/relationships/tags" Target="../tags/tag163.xml"/><Relationship Id="rId8" Type="http://schemas.openxmlformats.org/officeDocument/2006/relationships/tags" Target="../tags/tag94.xml"/><Relationship Id="rId51" Type="http://schemas.openxmlformats.org/officeDocument/2006/relationships/tags" Target="../tags/tag137.xml"/><Relationship Id="rId72" Type="http://schemas.openxmlformats.org/officeDocument/2006/relationships/tags" Target="../tags/tag158.xml"/><Relationship Id="rId80" Type="http://schemas.openxmlformats.org/officeDocument/2006/relationships/tags" Target="../tags/tag166.xml"/><Relationship Id="rId3" Type="http://schemas.openxmlformats.org/officeDocument/2006/relationships/tags" Target="../tags/tag89.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33" Type="http://schemas.openxmlformats.org/officeDocument/2006/relationships/tags" Target="../tags/tag119.xml"/><Relationship Id="rId38" Type="http://schemas.openxmlformats.org/officeDocument/2006/relationships/tags" Target="../tags/tag124.xml"/><Relationship Id="rId46" Type="http://schemas.openxmlformats.org/officeDocument/2006/relationships/tags" Target="../tags/tag132.xml"/><Relationship Id="rId59" Type="http://schemas.openxmlformats.org/officeDocument/2006/relationships/tags" Target="../tags/tag145.xml"/><Relationship Id="rId67" Type="http://schemas.openxmlformats.org/officeDocument/2006/relationships/tags" Target="../tags/tag153.xml"/><Relationship Id="rId20" Type="http://schemas.openxmlformats.org/officeDocument/2006/relationships/tags" Target="../tags/tag106.xml"/><Relationship Id="rId41" Type="http://schemas.openxmlformats.org/officeDocument/2006/relationships/tags" Target="../tags/tag127.xml"/><Relationship Id="rId54" Type="http://schemas.openxmlformats.org/officeDocument/2006/relationships/tags" Target="../tags/tag140.xml"/><Relationship Id="rId62" Type="http://schemas.openxmlformats.org/officeDocument/2006/relationships/tags" Target="../tags/tag148.xml"/><Relationship Id="rId70" Type="http://schemas.openxmlformats.org/officeDocument/2006/relationships/tags" Target="../tags/tag156.xml"/><Relationship Id="rId75" Type="http://schemas.openxmlformats.org/officeDocument/2006/relationships/tags" Target="../tags/tag161.xml"/><Relationship Id="rId83" Type="http://schemas.openxmlformats.org/officeDocument/2006/relationships/image" Target="../media/image19.png"/><Relationship Id="rId1" Type="http://schemas.openxmlformats.org/officeDocument/2006/relationships/tags" Target="../tags/tag87.xml"/><Relationship Id="rId6" Type="http://schemas.openxmlformats.org/officeDocument/2006/relationships/tags" Target="../tags/tag92.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36" Type="http://schemas.openxmlformats.org/officeDocument/2006/relationships/tags" Target="../tags/tag122.xml"/><Relationship Id="rId49" Type="http://schemas.openxmlformats.org/officeDocument/2006/relationships/tags" Target="../tags/tag135.xml"/><Relationship Id="rId57" Type="http://schemas.openxmlformats.org/officeDocument/2006/relationships/tags" Target="../tags/tag143.xml"/></Relationships>
</file>

<file path=ppt/slides/_rels/slide11.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tags" Target="../tags/tag184.xml"/><Relationship Id="rId26" Type="http://schemas.openxmlformats.org/officeDocument/2006/relationships/image" Target="../media/image23.png"/><Relationship Id="rId3" Type="http://schemas.openxmlformats.org/officeDocument/2006/relationships/tags" Target="../tags/tag169.xml"/><Relationship Id="rId21" Type="http://schemas.openxmlformats.org/officeDocument/2006/relationships/tags" Target="../tags/tag187.xml"/><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tags" Target="../tags/tag183.xml"/><Relationship Id="rId25" Type="http://schemas.openxmlformats.org/officeDocument/2006/relationships/image" Target="../media/image22.png"/><Relationship Id="rId2" Type="http://schemas.openxmlformats.org/officeDocument/2006/relationships/tags" Target="../tags/tag168.xml"/><Relationship Id="rId16" Type="http://schemas.openxmlformats.org/officeDocument/2006/relationships/tags" Target="../tags/tag182.xml"/><Relationship Id="rId20" Type="http://schemas.openxmlformats.org/officeDocument/2006/relationships/tags" Target="../tags/tag186.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image" Target="../media/image21.png"/><Relationship Id="rId5" Type="http://schemas.openxmlformats.org/officeDocument/2006/relationships/tags" Target="../tags/tag171.xml"/><Relationship Id="rId15" Type="http://schemas.openxmlformats.org/officeDocument/2006/relationships/tags" Target="../tags/tag181.xml"/><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tags" Target="../tags/tag176.xml"/><Relationship Id="rId19" Type="http://schemas.openxmlformats.org/officeDocument/2006/relationships/tags" Target="../tags/tag185.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 Id="rId22" Type="http://schemas.openxmlformats.org/officeDocument/2006/relationships/slideLayout" Target="../slideLayouts/slideLayout14.xml"/><Relationship Id="rId27"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28.png"/><Relationship Id="rId3" Type="http://schemas.openxmlformats.org/officeDocument/2006/relationships/tags" Target="../tags/tag190.xml"/><Relationship Id="rId21" Type="http://schemas.openxmlformats.org/officeDocument/2006/relationships/tags" Target="../tags/tag208.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27.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tags" Target="../tags/tag207.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26.pn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slideLayout" Target="../slideLayouts/slideLayout14.xml"/><Relationship Id="rId10" Type="http://schemas.openxmlformats.org/officeDocument/2006/relationships/tags" Target="../tags/tag197.xml"/><Relationship Id="rId19" Type="http://schemas.openxmlformats.org/officeDocument/2006/relationships/tags" Target="../tags/tag206.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tags" Target="../tags/tag209.xml"/></Relationships>
</file>

<file path=ppt/slides/_rels/slide13.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image" Target="../media/image30.png"/><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image" Target="../media/image29.jpe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hyperlink" Target="https://www.youtube.com/watch?v=qrdbYvqI5Nc&amp;list=PLKBQ-bLoxgSW_A4yV-mINvMRI2150ozPO&amp;index=9" TargetMode="External"/><Relationship Id="rId5" Type="http://schemas.openxmlformats.org/officeDocument/2006/relationships/tags" Target="../tags/tag214.xml"/><Relationship Id="rId10" Type="http://schemas.openxmlformats.org/officeDocument/2006/relationships/slideLayout" Target="../slideLayouts/slideLayout14.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hyperlink" Target="https://www.gcpedia.gc.ca/gcwiki/images/b/b1/Qu%E2%80%99est-ce_qu%E2%80%99un_milieu_de_travail_ax%C3%A9_sur_les_activit%C3%A9s_.wmv" TargetMode="External"/></Relationships>
</file>

<file path=ppt/slides/_rels/slide14.xml.rels><?xml version="1.0" encoding="UTF-8" standalone="yes"?>
<Relationships xmlns="http://schemas.openxmlformats.org/package/2006/relationships"><Relationship Id="rId13" Type="http://schemas.openxmlformats.org/officeDocument/2006/relationships/tags" Target="../tags/tag231.xml"/><Relationship Id="rId18" Type="http://schemas.openxmlformats.org/officeDocument/2006/relationships/tags" Target="../tags/tag236.xml"/><Relationship Id="rId26" Type="http://schemas.openxmlformats.org/officeDocument/2006/relationships/tags" Target="../tags/tag244.xml"/><Relationship Id="rId39" Type="http://schemas.openxmlformats.org/officeDocument/2006/relationships/tags" Target="../tags/tag257.xml"/><Relationship Id="rId21" Type="http://schemas.openxmlformats.org/officeDocument/2006/relationships/tags" Target="../tags/tag239.xml"/><Relationship Id="rId34" Type="http://schemas.openxmlformats.org/officeDocument/2006/relationships/tags" Target="../tags/tag252.xml"/><Relationship Id="rId42" Type="http://schemas.openxmlformats.org/officeDocument/2006/relationships/tags" Target="../tags/tag260.xml"/><Relationship Id="rId47" Type="http://schemas.openxmlformats.org/officeDocument/2006/relationships/tags" Target="../tags/tag265.xml"/><Relationship Id="rId50" Type="http://schemas.openxmlformats.org/officeDocument/2006/relationships/tags" Target="../tags/tag268.xml"/><Relationship Id="rId55" Type="http://schemas.openxmlformats.org/officeDocument/2006/relationships/image" Target="../media/image31.png"/><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tags" Target="../tags/tag235.xml"/><Relationship Id="rId25" Type="http://schemas.openxmlformats.org/officeDocument/2006/relationships/tags" Target="../tags/tag243.xml"/><Relationship Id="rId33" Type="http://schemas.openxmlformats.org/officeDocument/2006/relationships/tags" Target="../tags/tag251.xml"/><Relationship Id="rId38" Type="http://schemas.openxmlformats.org/officeDocument/2006/relationships/tags" Target="../tags/tag256.xml"/><Relationship Id="rId46" Type="http://schemas.openxmlformats.org/officeDocument/2006/relationships/tags" Target="../tags/tag264.xml"/><Relationship Id="rId2" Type="http://schemas.openxmlformats.org/officeDocument/2006/relationships/tags" Target="../tags/tag220.xml"/><Relationship Id="rId16" Type="http://schemas.openxmlformats.org/officeDocument/2006/relationships/tags" Target="../tags/tag234.xml"/><Relationship Id="rId20" Type="http://schemas.openxmlformats.org/officeDocument/2006/relationships/tags" Target="../tags/tag238.xml"/><Relationship Id="rId29" Type="http://schemas.openxmlformats.org/officeDocument/2006/relationships/tags" Target="../tags/tag247.xml"/><Relationship Id="rId41" Type="http://schemas.openxmlformats.org/officeDocument/2006/relationships/tags" Target="../tags/tag259.xml"/><Relationship Id="rId54" Type="http://schemas.openxmlformats.org/officeDocument/2006/relationships/slideLayout" Target="../slideLayouts/slideLayout14.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24" Type="http://schemas.openxmlformats.org/officeDocument/2006/relationships/tags" Target="../tags/tag242.xml"/><Relationship Id="rId32" Type="http://schemas.openxmlformats.org/officeDocument/2006/relationships/tags" Target="../tags/tag250.xml"/><Relationship Id="rId37" Type="http://schemas.openxmlformats.org/officeDocument/2006/relationships/tags" Target="../tags/tag255.xml"/><Relationship Id="rId40" Type="http://schemas.openxmlformats.org/officeDocument/2006/relationships/tags" Target="../tags/tag258.xml"/><Relationship Id="rId45" Type="http://schemas.openxmlformats.org/officeDocument/2006/relationships/tags" Target="../tags/tag263.xml"/><Relationship Id="rId53" Type="http://schemas.openxmlformats.org/officeDocument/2006/relationships/tags" Target="../tags/tag271.xml"/><Relationship Id="rId5" Type="http://schemas.openxmlformats.org/officeDocument/2006/relationships/tags" Target="../tags/tag223.xml"/><Relationship Id="rId15" Type="http://schemas.openxmlformats.org/officeDocument/2006/relationships/tags" Target="../tags/tag233.xml"/><Relationship Id="rId23" Type="http://schemas.openxmlformats.org/officeDocument/2006/relationships/tags" Target="../tags/tag241.xml"/><Relationship Id="rId28" Type="http://schemas.openxmlformats.org/officeDocument/2006/relationships/tags" Target="../tags/tag246.xml"/><Relationship Id="rId36" Type="http://schemas.openxmlformats.org/officeDocument/2006/relationships/tags" Target="../tags/tag254.xml"/><Relationship Id="rId49" Type="http://schemas.openxmlformats.org/officeDocument/2006/relationships/tags" Target="../tags/tag267.xml"/><Relationship Id="rId57" Type="http://schemas.openxmlformats.org/officeDocument/2006/relationships/image" Target="../media/image33.png"/><Relationship Id="rId10" Type="http://schemas.openxmlformats.org/officeDocument/2006/relationships/tags" Target="../tags/tag228.xml"/><Relationship Id="rId19" Type="http://schemas.openxmlformats.org/officeDocument/2006/relationships/tags" Target="../tags/tag237.xml"/><Relationship Id="rId31" Type="http://schemas.openxmlformats.org/officeDocument/2006/relationships/tags" Target="../tags/tag249.xml"/><Relationship Id="rId44" Type="http://schemas.openxmlformats.org/officeDocument/2006/relationships/tags" Target="../tags/tag262.xml"/><Relationship Id="rId52" Type="http://schemas.openxmlformats.org/officeDocument/2006/relationships/tags" Target="../tags/tag270.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 Id="rId22" Type="http://schemas.openxmlformats.org/officeDocument/2006/relationships/tags" Target="../tags/tag240.xml"/><Relationship Id="rId27" Type="http://schemas.openxmlformats.org/officeDocument/2006/relationships/tags" Target="../tags/tag245.xml"/><Relationship Id="rId30" Type="http://schemas.openxmlformats.org/officeDocument/2006/relationships/tags" Target="../tags/tag248.xml"/><Relationship Id="rId35" Type="http://schemas.openxmlformats.org/officeDocument/2006/relationships/tags" Target="../tags/tag253.xml"/><Relationship Id="rId43" Type="http://schemas.openxmlformats.org/officeDocument/2006/relationships/tags" Target="../tags/tag261.xml"/><Relationship Id="rId48" Type="http://schemas.openxmlformats.org/officeDocument/2006/relationships/tags" Target="../tags/tag266.xml"/><Relationship Id="rId56" Type="http://schemas.openxmlformats.org/officeDocument/2006/relationships/image" Target="../media/image32.emf"/><Relationship Id="rId8" Type="http://schemas.openxmlformats.org/officeDocument/2006/relationships/tags" Target="../tags/tag226.xml"/><Relationship Id="rId51" Type="http://schemas.openxmlformats.org/officeDocument/2006/relationships/tags" Target="../tags/tag269.xml"/><Relationship Id="rId3" Type="http://schemas.openxmlformats.org/officeDocument/2006/relationships/tags" Target="../tags/tag221.xml"/></Relationships>
</file>

<file path=ppt/slides/_rels/slide15.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image" Target="../media/image34.png"/><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slideLayout" Target="../slideLayouts/slideLayout1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tags" Target="../tags/tag290.xml"/><Relationship Id="rId3" Type="http://schemas.openxmlformats.org/officeDocument/2006/relationships/tags" Target="../tags/tag285.xml"/><Relationship Id="rId7" Type="http://schemas.openxmlformats.org/officeDocument/2006/relationships/tags" Target="../tags/tag289.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image" Target="../media/image36.png"/><Relationship Id="rId5" Type="http://schemas.openxmlformats.org/officeDocument/2006/relationships/tags" Target="../tags/tag287.xml"/><Relationship Id="rId10" Type="http://schemas.openxmlformats.org/officeDocument/2006/relationships/image" Target="../media/image35.png"/><Relationship Id="rId4" Type="http://schemas.openxmlformats.org/officeDocument/2006/relationships/tags" Target="../tags/tag286.xml"/><Relationship Id="rId9"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18" Type="http://schemas.openxmlformats.org/officeDocument/2006/relationships/tags" Target="../tags/tag308.xml"/><Relationship Id="rId3" Type="http://schemas.openxmlformats.org/officeDocument/2006/relationships/tags" Target="../tags/tag293.xml"/><Relationship Id="rId21" Type="http://schemas.openxmlformats.org/officeDocument/2006/relationships/slideLayout" Target="../slideLayouts/slideLayout14.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tags" Target="../tags/tag307.xml"/><Relationship Id="rId2" Type="http://schemas.openxmlformats.org/officeDocument/2006/relationships/tags" Target="../tags/tag292.xml"/><Relationship Id="rId16" Type="http://schemas.openxmlformats.org/officeDocument/2006/relationships/tags" Target="../tags/tag306.xml"/><Relationship Id="rId20" Type="http://schemas.openxmlformats.org/officeDocument/2006/relationships/tags" Target="../tags/tag310.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tags" Target="../tags/tag305.xml"/><Relationship Id="rId10" Type="http://schemas.openxmlformats.org/officeDocument/2006/relationships/tags" Target="../tags/tag300.xml"/><Relationship Id="rId19" Type="http://schemas.openxmlformats.org/officeDocument/2006/relationships/tags" Target="../tags/tag309.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 Id="rId2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37.emf"/><Relationship Id="rId5" Type="http://schemas.openxmlformats.org/officeDocument/2006/relationships/slideLayout" Target="../slideLayouts/slideLayout14.xml"/><Relationship Id="rId4" Type="http://schemas.openxmlformats.org/officeDocument/2006/relationships/tags" Target="../tags/tag314.xml"/></Relationships>
</file>

<file path=ppt/slides/_rels/slide19.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18" Type="http://schemas.openxmlformats.org/officeDocument/2006/relationships/tags" Target="../tags/tag332.xml"/><Relationship Id="rId26" Type="http://schemas.openxmlformats.org/officeDocument/2006/relationships/image" Target="../media/image41.jpeg"/><Relationship Id="rId3" Type="http://schemas.openxmlformats.org/officeDocument/2006/relationships/tags" Target="../tags/tag317.xml"/><Relationship Id="rId21" Type="http://schemas.openxmlformats.org/officeDocument/2006/relationships/tags" Target="../tags/tag335.xml"/><Relationship Id="rId7" Type="http://schemas.openxmlformats.org/officeDocument/2006/relationships/tags" Target="../tags/tag321.xml"/><Relationship Id="rId12" Type="http://schemas.openxmlformats.org/officeDocument/2006/relationships/tags" Target="../tags/tag326.xml"/><Relationship Id="rId17" Type="http://schemas.openxmlformats.org/officeDocument/2006/relationships/tags" Target="../tags/tag331.xml"/><Relationship Id="rId25" Type="http://schemas.openxmlformats.org/officeDocument/2006/relationships/image" Target="../media/image40.png"/><Relationship Id="rId2" Type="http://schemas.openxmlformats.org/officeDocument/2006/relationships/tags" Target="../tags/tag316.xml"/><Relationship Id="rId16" Type="http://schemas.openxmlformats.org/officeDocument/2006/relationships/tags" Target="../tags/tag330.xml"/><Relationship Id="rId20" Type="http://schemas.openxmlformats.org/officeDocument/2006/relationships/tags" Target="../tags/tag334.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24" Type="http://schemas.openxmlformats.org/officeDocument/2006/relationships/image" Target="../media/image39.jpeg"/><Relationship Id="rId5" Type="http://schemas.openxmlformats.org/officeDocument/2006/relationships/tags" Target="../tags/tag319.xml"/><Relationship Id="rId15" Type="http://schemas.openxmlformats.org/officeDocument/2006/relationships/tags" Target="../tags/tag329.xml"/><Relationship Id="rId23" Type="http://schemas.openxmlformats.org/officeDocument/2006/relationships/image" Target="../media/image38.jpeg"/><Relationship Id="rId28" Type="http://schemas.openxmlformats.org/officeDocument/2006/relationships/image" Target="../media/image43.jpeg"/><Relationship Id="rId10" Type="http://schemas.openxmlformats.org/officeDocument/2006/relationships/tags" Target="../tags/tag324.xml"/><Relationship Id="rId19" Type="http://schemas.openxmlformats.org/officeDocument/2006/relationships/tags" Target="../tags/tag333.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 Id="rId22" Type="http://schemas.openxmlformats.org/officeDocument/2006/relationships/slideLayout" Target="../slideLayouts/slideLayout14.xml"/><Relationship Id="rId27"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18" Type="http://schemas.openxmlformats.org/officeDocument/2006/relationships/tags" Target="../tags/tag353.xml"/><Relationship Id="rId26" Type="http://schemas.openxmlformats.org/officeDocument/2006/relationships/image" Target="../media/image47.jpeg"/><Relationship Id="rId3" Type="http://schemas.openxmlformats.org/officeDocument/2006/relationships/tags" Target="../tags/tag338.xml"/><Relationship Id="rId21" Type="http://schemas.openxmlformats.org/officeDocument/2006/relationships/tags" Target="../tags/tag356.xml"/><Relationship Id="rId7" Type="http://schemas.openxmlformats.org/officeDocument/2006/relationships/tags" Target="../tags/tag342.xml"/><Relationship Id="rId12" Type="http://schemas.openxmlformats.org/officeDocument/2006/relationships/tags" Target="../tags/tag347.xml"/><Relationship Id="rId17" Type="http://schemas.openxmlformats.org/officeDocument/2006/relationships/tags" Target="../tags/tag352.xml"/><Relationship Id="rId25" Type="http://schemas.openxmlformats.org/officeDocument/2006/relationships/image" Target="../media/image46.jpeg"/><Relationship Id="rId2" Type="http://schemas.openxmlformats.org/officeDocument/2006/relationships/tags" Target="../tags/tag337.xml"/><Relationship Id="rId16" Type="http://schemas.openxmlformats.org/officeDocument/2006/relationships/tags" Target="../tags/tag351.xml"/><Relationship Id="rId20" Type="http://schemas.openxmlformats.org/officeDocument/2006/relationships/tags" Target="../tags/tag355.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24" Type="http://schemas.openxmlformats.org/officeDocument/2006/relationships/image" Target="../media/image45.jpeg"/><Relationship Id="rId5" Type="http://schemas.openxmlformats.org/officeDocument/2006/relationships/tags" Target="../tags/tag340.xml"/><Relationship Id="rId15" Type="http://schemas.openxmlformats.org/officeDocument/2006/relationships/tags" Target="../tags/tag350.xml"/><Relationship Id="rId23" Type="http://schemas.openxmlformats.org/officeDocument/2006/relationships/image" Target="../media/image44.jpeg"/><Relationship Id="rId10" Type="http://schemas.openxmlformats.org/officeDocument/2006/relationships/tags" Target="../tags/tag345.xml"/><Relationship Id="rId19" Type="http://schemas.openxmlformats.org/officeDocument/2006/relationships/tags" Target="../tags/tag354.xml"/><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tags" Target="../tags/tag349.xml"/><Relationship Id="rId22" Type="http://schemas.openxmlformats.org/officeDocument/2006/relationships/slideLayout" Target="../slideLayouts/slideLayout14.xml"/><Relationship Id="rId27" Type="http://schemas.openxmlformats.org/officeDocument/2006/relationships/image" Target="../media/image48.jpeg"/></Relationships>
</file>

<file path=ppt/slides/_rels/slide21.xml.rels><?xml version="1.0" encoding="UTF-8" standalone="yes"?>
<Relationships xmlns="http://schemas.openxmlformats.org/package/2006/relationships"><Relationship Id="rId13" Type="http://schemas.openxmlformats.org/officeDocument/2006/relationships/tags" Target="../tags/tag369.xml"/><Relationship Id="rId18" Type="http://schemas.openxmlformats.org/officeDocument/2006/relationships/tags" Target="../tags/tag374.xml"/><Relationship Id="rId26" Type="http://schemas.openxmlformats.org/officeDocument/2006/relationships/tags" Target="../tags/tag382.xml"/><Relationship Id="rId39" Type="http://schemas.openxmlformats.org/officeDocument/2006/relationships/image" Target="../media/image50.png"/><Relationship Id="rId3" Type="http://schemas.openxmlformats.org/officeDocument/2006/relationships/tags" Target="../tags/tag359.xml"/><Relationship Id="rId21" Type="http://schemas.openxmlformats.org/officeDocument/2006/relationships/tags" Target="../tags/tag377.xml"/><Relationship Id="rId34" Type="http://schemas.openxmlformats.org/officeDocument/2006/relationships/tags" Target="../tags/tag390.xml"/><Relationship Id="rId42" Type="http://schemas.openxmlformats.org/officeDocument/2006/relationships/image" Target="../media/image53.png"/><Relationship Id="rId47" Type="http://schemas.openxmlformats.org/officeDocument/2006/relationships/image" Target="../media/image58.jpeg"/><Relationship Id="rId50" Type="http://schemas.openxmlformats.org/officeDocument/2006/relationships/image" Target="../media/image61.jpeg"/><Relationship Id="rId7" Type="http://schemas.openxmlformats.org/officeDocument/2006/relationships/tags" Target="../tags/tag363.xml"/><Relationship Id="rId12" Type="http://schemas.openxmlformats.org/officeDocument/2006/relationships/tags" Target="../tags/tag368.xml"/><Relationship Id="rId17" Type="http://schemas.openxmlformats.org/officeDocument/2006/relationships/tags" Target="../tags/tag373.xml"/><Relationship Id="rId25" Type="http://schemas.openxmlformats.org/officeDocument/2006/relationships/tags" Target="../tags/tag381.xml"/><Relationship Id="rId33" Type="http://schemas.openxmlformats.org/officeDocument/2006/relationships/tags" Target="../tags/tag389.xml"/><Relationship Id="rId38" Type="http://schemas.openxmlformats.org/officeDocument/2006/relationships/image" Target="../media/image49.png"/><Relationship Id="rId46" Type="http://schemas.openxmlformats.org/officeDocument/2006/relationships/image" Target="../media/image57.jpeg"/><Relationship Id="rId2" Type="http://schemas.openxmlformats.org/officeDocument/2006/relationships/tags" Target="../tags/tag358.xml"/><Relationship Id="rId16" Type="http://schemas.openxmlformats.org/officeDocument/2006/relationships/tags" Target="../tags/tag372.xml"/><Relationship Id="rId20" Type="http://schemas.openxmlformats.org/officeDocument/2006/relationships/tags" Target="../tags/tag376.xml"/><Relationship Id="rId29" Type="http://schemas.openxmlformats.org/officeDocument/2006/relationships/tags" Target="../tags/tag385.xml"/><Relationship Id="rId41" Type="http://schemas.openxmlformats.org/officeDocument/2006/relationships/image" Target="../media/image52.png"/><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24" Type="http://schemas.openxmlformats.org/officeDocument/2006/relationships/tags" Target="../tags/tag380.xml"/><Relationship Id="rId32" Type="http://schemas.openxmlformats.org/officeDocument/2006/relationships/tags" Target="../tags/tag388.xml"/><Relationship Id="rId37" Type="http://schemas.openxmlformats.org/officeDocument/2006/relationships/slideLayout" Target="../slideLayouts/slideLayout14.xml"/><Relationship Id="rId40" Type="http://schemas.openxmlformats.org/officeDocument/2006/relationships/image" Target="../media/image51.png"/><Relationship Id="rId45" Type="http://schemas.openxmlformats.org/officeDocument/2006/relationships/image" Target="../media/image56.png"/><Relationship Id="rId53" Type="http://schemas.microsoft.com/office/2007/relationships/hdphoto" Target="../media/hdphoto1.wdp"/><Relationship Id="rId5" Type="http://schemas.openxmlformats.org/officeDocument/2006/relationships/tags" Target="../tags/tag361.xml"/><Relationship Id="rId15" Type="http://schemas.openxmlformats.org/officeDocument/2006/relationships/tags" Target="../tags/tag371.xml"/><Relationship Id="rId23" Type="http://schemas.openxmlformats.org/officeDocument/2006/relationships/tags" Target="../tags/tag379.xml"/><Relationship Id="rId28" Type="http://schemas.openxmlformats.org/officeDocument/2006/relationships/tags" Target="../tags/tag384.xml"/><Relationship Id="rId36" Type="http://schemas.openxmlformats.org/officeDocument/2006/relationships/tags" Target="../tags/tag392.xml"/><Relationship Id="rId49" Type="http://schemas.openxmlformats.org/officeDocument/2006/relationships/image" Target="../media/image60.jpeg"/><Relationship Id="rId10" Type="http://schemas.openxmlformats.org/officeDocument/2006/relationships/tags" Target="../tags/tag366.xml"/><Relationship Id="rId19" Type="http://schemas.openxmlformats.org/officeDocument/2006/relationships/tags" Target="../tags/tag375.xml"/><Relationship Id="rId31" Type="http://schemas.openxmlformats.org/officeDocument/2006/relationships/tags" Target="../tags/tag387.xml"/><Relationship Id="rId44" Type="http://schemas.openxmlformats.org/officeDocument/2006/relationships/image" Target="../media/image55.png"/><Relationship Id="rId52" Type="http://schemas.openxmlformats.org/officeDocument/2006/relationships/image" Target="../media/image63.png"/><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 Id="rId22" Type="http://schemas.openxmlformats.org/officeDocument/2006/relationships/tags" Target="../tags/tag378.xml"/><Relationship Id="rId27" Type="http://schemas.openxmlformats.org/officeDocument/2006/relationships/tags" Target="../tags/tag383.xml"/><Relationship Id="rId30" Type="http://schemas.openxmlformats.org/officeDocument/2006/relationships/tags" Target="../tags/tag386.xml"/><Relationship Id="rId35" Type="http://schemas.openxmlformats.org/officeDocument/2006/relationships/tags" Target="../tags/tag391.xml"/><Relationship Id="rId43" Type="http://schemas.openxmlformats.org/officeDocument/2006/relationships/image" Target="../media/image54.jpeg"/><Relationship Id="rId48" Type="http://schemas.openxmlformats.org/officeDocument/2006/relationships/image" Target="../media/image59.jpeg"/><Relationship Id="rId8" Type="http://schemas.openxmlformats.org/officeDocument/2006/relationships/tags" Target="../tags/tag364.xml"/><Relationship Id="rId51"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tags" Target="../tags/tag400.xml"/><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image" Target="../media/image65.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image" Target="../media/image64.png"/><Relationship Id="rId5" Type="http://schemas.openxmlformats.org/officeDocument/2006/relationships/tags" Target="../tags/tag397.xml"/><Relationship Id="rId10" Type="http://schemas.openxmlformats.org/officeDocument/2006/relationships/slideLayout" Target="../slideLayouts/slideLayout14.xml"/><Relationship Id="rId4" Type="http://schemas.openxmlformats.org/officeDocument/2006/relationships/tags" Target="../tags/tag396.xml"/><Relationship Id="rId9" Type="http://schemas.openxmlformats.org/officeDocument/2006/relationships/tags" Target="../tags/tag401.xml"/></Relationships>
</file>

<file path=ppt/slides/_rels/slide23.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5" Type="http://schemas.openxmlformats.org/officeDocument/2006/relationships/image" Target="../media/image66.pn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tags" Target="../tags/tag412.xml"/><Relationship Id="rId13" Type="http://schemas.openxmlformats.org/officeDocument/2006/relationships/tags" Target="../tags/tag417.xml"/><Relationship Id="rId18" Type="http://schemas.openxmlformats.org/officeDocument/2006/relationships/tags" Target="../tags/tag422.xml"/><Relationship Id="rId26" Type="http://schemas.openxmlformats.org/officeDocument/2006/relationships/tags" Target="../tags/tag430.xml"/><Relationship Id="rId39" Type="http://schemas.openxmlformats.org/officeDocument/2006/relationships/tags" Target="../tags/tag443.xml"/><Relationship Id="rId3" Type="http://schemas.openxmlformats.org/officeDocument/2006/relationships/tags" Target="../tags/tag407.xml"/><Relationship Id="rId21" Type="http://schemas.openxmlformats.org/officeDocument/2006/relationships/tags" Target="../tags/tag425.xml"/><Relationship Id="rId34" Type="http://schemas.openxmlformats.org/officeDocument/2006/relationships/tags" Target="../tags/tag438.xml"/><Relationship Id="rId42" Type="http://schemas.openxmlformats.org/officeDocument/2006/relationships/image" Target="../media/image18.png"/><Relationship Id="rId7" Type="http://schemas.openxmlformats.org/officeDocument/2006/relationships/tags" Target="../tags/tag411.xml"/><Relationship Id="rId12" Type="http://schemas.openxmlformats.org/officeDocument/2006/relationships/tags" Target="../tags/tag416.xml"/><Relationship Id="rId17" Type="http://schemas.openxmlformats.org/officeDocument/2006/relationships/tags" Target="../tags/tag421.xml"/><Relationship Id="rId25" Type="http://schemas.openxmlformats.org/officeDocument/2006/relationships/tags" Target="../tags/tag429.xml"/><Relationship Id="rId33" Type="http://schemas.openxmlformats.org/officeDocument/2006/relationships/tags" Target="../tags/tag437.xml"/><Relationship Id="rId38" Type="http://schemas.openxmlformats.org/officeDocument/2006/relationships/tags" Target="../tags/tag442.xml"/><Relationship Id="rId2" Type="http://schemas.openxmlformats.org/officeDocument/2006/relationships/tags" Target="../tags/tag406.xml"/><Relationship Id="rId16" Type="http://schemas.openxmlformats.org/officeDocument/2006/relationships/tags" Target="../tags/tag420.xml"/><Relationship Id="rId20" Type="http://schemas.openxmlformats.org/officeDocument/2006/relationships/tags" Target="../tags/tag424.xml"/><Relationship Id="rId29" Type="http://schemas.openxmlformats.org/officeDocument/2006/relationships/tags" Target="../tags/tag433.xml"/><Relationship Id="rId41" Type="http://schemas.openxmlformats.org/officeDocument/2006/relationships/slideLayout" Target="../slideLayouts/slideLayout14.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24" Type="http://schemas.openxmlformats.org/officeDocument/2006/relationships/tags" Target="../tags/tag428.xml"/><Relationship Id="rId32" Type="http://schemas.openxmlformats.org/officeDocument/2006/relationships/tags" Target="../tags/tag436.xml"/><Relationship Id="rId37" Type="http://schemas.openxmlformats.org/officeDocument/2006/relationships/tags" Target="../tags/tag441.xml"/><Relationship Id="rId40" Type="http://schemas.openxmlformats.org/officeDocument/2006/relationships/tags" Target="../tags/tag444.xml"/><Relationship Id="rId5" Type="http://schemas.openxmlformats.org/officeDocument/2006/relationships/tags" Target="../tags/tag409.xml"/><Relationship Id="rId15" Type="http://schemas.openxmlformats.org/officeDocument/2006/relationships/tags" Target="../tags/tag419.xml"/><Relationship Id="rId23" Type="http://schemas.openxmlformats.org/officeDocument/2006/relationships/tags" Target="../tags/tag427.xml"/><Relationship Id="rId28" Type="http://schemas.openxmlformats.org/officeDocument/2006/relationships/tags" Target="../tags/tag432.xml"/><Relationship Id="rId36" Type="http://schemas.openxmlformats.org/officeDocument/2006/relationships/tags" Target="../tags/tag440.xml"/><Relationship Id="rId10" Type="http://schemas.openxmlformats.org/officeDocument/2006/relationships/tags" Target="../tags/tag414.xml"/><Relationship Id="rId19" Type="http://schemas.openxmlformats.org/officeDocument/2006/relationships/tags" Target="../tags/tag423.xml"/><Relationship Id="rId31" Type="http://schemas.openxmlformats.org/officeDocument/2006/relationships/tags" Target="../tags/tag435.xml"/><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tags" Target="../tags/tag418.xml"/><Relationship Id="rId22" Type="http://schemas.openxmlformats.org/officeDocument/2006/relationships/tags" Target="../tags/tag426.xml"/><Relationship Id="rId27" Type="http://schemas.openxmlformats.org/officeDocument/2006/relationships/tags" Target="../tags/tag431.xml"/><Relationship Id="rId30" Type="http://schemas.openxmlformats.org/officeDocument/2006/relationships/tags" Target="../tags/tag434.xml"/><Relationship Id="rId35" Type="http://schemas.openxmlformats.org/officeDocument/2006/relationships/tags" Target="../tags/tag439.xml"/><Relationship Id="rId43"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tags" Target="../tags/tag457.xml"/><Relationship Id="rId18" Type="http://schemas.openxmlformats.org/officeDocument/2006/relationships/image" Target="../media/image68.png"/><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tags" Target="../tags/tag456.xml"/><Relationship Id="rId17" Type="http://schemas.openxmlformats.org/officeDocument/2006/relationships/image" Target="../media/image67.png"/><Relationship Id="rId2" Type="http://schemas.openxmlformats.org/officeDocument/2006/relationships/tags" Target="../tags/tag446.xml"/><Relationship Id="rId16" Type="http://schemas.openxmlformats.org/officeDocument/2006/relationships/slideLayout" Target="../slideLayouts/slideLayout14.xml"/><Relationship Id="rId20" Type="http://schemas.openxmlformats.org/officeDocument/2006/relationships/image" Target="../media/image70.png"/><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tags" Target="../tags/tag455.xml"/><Relationship Id="rId5" Type="http://schemas.openxmlformats.org/officeDocument/2006/relationships/tags" Target="../tags/tag449.xml"/><Relationship Id="rId15" Type="http://schemas.openxmlformats.org/officeDocument/2006/relationships/tags" Target="../tags/tag459.xml"/><Relationship Id="rId10" Type="http://schemas.openxmlformats.org/officeDocument/2006/relationships/tags" Target="../tags/tag454.xml"/><Relationship Id="rId19" Type="http://schemas.openxmlformats.org/officeDocument/2006/relationships/image" Target="../media/image69.png"/><Relationship Id="rId4" Type="http://schemas.openxmlformats.org/officeDocument/2006/relationships/tags" Target="../tags/tag448.xml"/><Relationship Id="rId9" Type="http://schemas.openxmlformats.org/officeDocument/2006/relationships/tags" Target="../tags/tag453.xml"/><Relationship Id="rId14" Type="http://schemas.openxmlformats.org/officeDocument/2006/relationships/tags" Target="../tags/tag458.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462.xml"/><Relationship Id="rId7" Type="http://schemas.openxmlformats.org/officeDocument/2006/relationships/image" Target="../media/image71.png"/><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slideLayout" Target="../slideLayouts/slideLayout14.xml"/><Relationship Id="rId5" Type="http://schemas.openxmlformats.org/officeDocument/2006/relationships/tags" Target="../tags/tag464.xml"/><Relationship Id="rId4" Type="http://schemas.openxmlformats.org/officeDocument/2006/relationships/tags" Target="../tags/tag463.xml"/><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472.xml"/><Relationship Id="rId13" Type="http://schemas.openxmlformats.org/officeDocument/2006/relationships/image" Target="../media/image75.png"/><Relationship Id="rId18" Type="http://schemas.openxmlformats.org/officeDocument/2006/relationships/hyperlink" Target="mailto:TPSGC.SIMilieudeTravailGC-RPSGCWorkplace.PWGSC@tpsgc-pwgsc.gc.ca" TargetMode="External"/><Relationship Id="rId3" Type="http://schemas.openxmlformats.org/officeDocument/2006/relationships/tags" Target="../tags/tag467.xml"/><Relationship Id="rId7" Type="http://schemas.openxmlformats.org/officeDocument/2006/relationships/tags" Target="../tags/tag471.xml"/><Relationship Id="rId12" Type="http://schemas.openxmlformats.org/officeDocument/2006/relationships/slideLayout" Target="../slideLayouts/slideLayout14.xml"/><Relationship Id="rId17" Type="http://schemas.openxmlformats.org/officeDocument/2006/relationships/image" Target="../media/image77.png"/><Relationship Id="rId2" Type="http://schemas.openxmlformats.org/officeDocument/2006/relationships/tags" Target="../tags/tag466.xml"/><Relationship Id="rId16" Type="http://schemas.openxmlformats.org/officeDocument/2006/relationships/image" Target="../media/image76.png"/><Relationship Id="rId1" Type="http://schemas.openxmlformats.org/officeDocument/2006/relationships/tags" Target="../tags/tag465.xml"/><Relationship Id="rId6" Type="http://schemas.openxmlformats.org/officeDocument/2006/relationships/tags" Target="../tags/tag470.xml"/><Relationship Id="rId11" Type="http://schemas.openxmlformats.org/officeDocument/2006/relationships/tags" Target="../tags/tag475.xml"/><Relationship Id="rId5" Type="http://schemas.openxmlformats.org/officeDocument/2006/relationships/tags" Target="../tags/tag469.xml"/><Relationship Id="rId15" Type="http://schemas.openxmlformats.org/officeDocument/2006/relationships/image" Target="../media/image3.png"/><Relationship Id="rId10" Type="http://schemas.openxmlformats.org/officeDocument/2006/relationships/tags" Target="../tags/tag474.xml"/><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slideLayout" Target="../slideLayouts/slideLayout14.xml"/><Relationship Id="rId5" Type="http://schemas.openxmlformats.org/officeDocument/2006/relationships/tags" Target="../tags/tag34.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s/_rels/slide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notesSlide" Target="../notesSlides/notesSlide2.xml"/><Relationship Id="rId3" Type="http://schemas.openxmlformats.org/officeDocument/2006/relationships/tags" Target="../tags/tag49.xml"/><Relationship Id="rId21" Type="http://schemas.openxmlformats.org/officeDocument/2006/relationships/image" Target="../media/image9.png"/><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slideLayout" Target="../slideLayouts/slideLayout25.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image" Target="../media/image8.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image" Target="../media/image7.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image" Target="../media/image12.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image" Target="../media/image11.png"/><Relationship Id="rId2" Type="http://schemas.openxmlformats.org/officeDocument/2006/relationships/tags" Target="../tags/tag64.xml"/><Relationship Id="rId16" Type="http://schemas.openxmlformats.org/officeDocument/2006/relationships/notesSlide" Target="../notesSlides/notesSlide3.xml"/><Relationship Id="rId20" Type="http://schemas.openxmlformats.org/officeDocument/2006/relationships/image" Target="../media/image14.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slideLayout" Target="../slideLayouts/slideLayout10.xml"/><Relationship Id="rId10" Type="http://schemas.openxmlformats.org/officeDocument/2006/relationships/tags" Target="../tags/tag72.xml"/><Relationship Id="rId19" Type="http://schemas.openxmlformats.org/officeDocument/2006/relationships/image" Target="../media/image13.png"/><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16.png"/><Relationship Id="rId5" Type="http://schemas.openxmlformats.org/officeDocument/2006/relationships/tags" Target="../tags/tag81.xml"/><Relationship Id="rId10" Type="http://schemas.openxmlformats.org/officeDocument/2006/relationships/image" Target="../media/image15.png"/><Relationship Id="rId4" Type="http://schemas.openxmlformats.org/officeDocument/2006/relationships/tags" Target="../tags/tag80.xml"/><Relationship Id="rId9"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7.png"/><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uy-pp-cover.jpg"/>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2" y="-9848"/>
            <a:ext cx="12189212" cy="6867848"/>
          </a:xfrm>
          <a:prstGeom prst="rect">
            <a:avLst/>
          </a:prstGeom>
        </p:spPr>
      </p:pic>
      <p:graphicFrame>
        <p:nvGraphicFramePr>
          <p:cNvPr id="4" name="Object 3"/>
          <p:cNvGraphicFramePr>
            <a:graphicFrameLocks noChangeAspect="1"/>
          </p:cNvGraphicFramePr>
          <p:nvPr>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75" name="think-cell Slide" r:id="rId16" imgW="473" imgH="473" progId="TCLayout.ActiveDocument.1">
                  <p:embed/>
                </p:oleObj>
              </mc:Choice>
              <mc:Fallback>
                <p:oleObj name="think-cell Slide" r:id="rId16" imgW="473" imgH="473" progId="TCLayout.ActiveDocument.1">
                  <p:embed/>
                  <p:pic>
                    <p:nvPicPr>
                      <p:cNvPr id="0" name=""/>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8" name="Rectangle 7"/>
          <p:cNvSpPr/>
          <p:nvPr>
            <p:custDataLst>
              <p:tags r:id="rId5"/>
            </p:custDataLst>
          </p:nvPr>
        </p:nvSpPr>
        <p:spPr>
          <a:xfrm>
            <a:off x="10133" y="0"/>
            <a:ext cx="6911367" cy="6867848"/>
          </a:xfrm>
          <a:prstGeom prst="rect">
            <a:avLst/>
          </a:prstGeom>
          <a:gradFill flip="none" rotWithShape="1">
            <a:gsLst>
              <a:gs pos="0">
                <a:schemeClr val="tx1">
                  <a:alpha val="65000"/>
                </a:schemeClr>
              </a:gs>
              <a:gs pos="44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GCworkplace-FullColour-FR.png"/>
          <p:cNvPicPr>
            <a:picLocks noChangeAspect="1"/>
          </p:cNvPicPr>
          <p:nvPr>
            <p:custDataLst>
              <p:tags r:id="rId6"/>
            </p:custDataLst>
          </p:nvPr>
        </p:nvPicPr>
        <p:blipFill>
          <a:blip r:embed="rId18">
            <a:extLst>
              <a:ext uri="{28A0092B-C50C-407E-A947-70E740481C1C}">
                <a14:useLocalDpi xmlns:a14="http://schemas.microsoft.com/office/drawing/2010/main" val="0"/>
              </a:ext>
            </a:extLst>
          </a:blip>
          <a:stretch>
            <a:fillRect/>
          </a:stretch>
        </p:blipFill>
        <p:spPr>
          <a:xfrm>
            <a:off x="585682" y="422911"/>
            <a:ext cx="2906818" cy="567491"/>
          </a:xfrm>
          <a:prstGeom prst="rect">
            <a:avLst/>
          </a:prstGeom>
        </p:spPr>
      </p:pic>
      <p:sp>
        <p:nvSpPr>
          <p:cNvPr id="2" name="Title 1"/>
          <p:cNvSpPr>
            <a:spLocks noGrp="1"/>
          </p:cNvSpPr>
          <p:nvPr>
            <p:ph type="ctrTitle"/>
            <p:custDataLst>
              <p:tags r:id="rId7"/>
            </p:custDataLst>
          </p:nvPr>
        </p:nvSpPr>
        <p:spPr>
          <a:xfrm>
            <a:off x="585682" y="2352775"/>
            <a:ext cx="5530333" cy="1921153"/>
          </a:xfrm>
        </p:spPr>
        <p:txBody>
          <a:bodyPr>
            <a:noAutofit/>
          </a:bodyPr>
          <a:lstStyle/>
          <a:p>
            <a:r>
              <a:rPr lang="fr-FR" sz="4000" dirty="0">
                <a:solidFill>
                  <a:schemeClr val="bg1"/>
                </a:solidFill>
              </a:rPr>
              <a:t>Atelier sur le milieu de travail axé sur les activités (MTAA)</a:t>
            </a:r>
            <a:endParaRPr lang="en-US" sz="4000" dirty="0"/>
          </a:p>
        </p:txBody>
      </p:sp>
      <p:sp>
        <p:nvSpPr>
          <p:cNvPr id="3" name="Subtitle 2"/>
          <p:cNvSpPr>
            <a:spLocks noGrp="1"/>
          </p:cNvSpPr>
          <p:nvPr>
            <p:ph type="subTitle" idx="1"/>
            <p:custDataLst>
              <p:tags r:id="rId8"/>
            </p:custDataLst>
          </p:nvPr>
        </p:nvSpPr>
        <p:spPr>
          <a:xfrm>
            <a:off x="545307" y="4273928"/>
            <a:ext cx="4285773" cy="678352"/>
          </a:xfrm>
        </p:spPr>
        <p:txBody>
          <a:bodyPr>
            <a:noAutofit/>
          </a:bodyPr>
          <a:lstStyle/>
          <a:p>
            <a:r>
              <a:rPr lang="fr-FR" sz="1800" dirty="0">
                <a:solidFill>
                  <a:schemeClr val="accent2"/>
                </a:solidFill>
              </a:rPr>
              <a:t>Adopter de nouvelles méthodes de travail</a:t>
            </a:r>
            <a:endParaRPr lang="en-US" sz="1800" dirty="0">
              <a:solidFill>
                <a:schemeClr val="accent2"/>
              </a:solidFill>
            </a:endParaRPr>
          </a:p>
        </p:txBody>
      </p:sp>
      <p:sp>
        <p:nvSpPr>
          <p:cNvPr id="9" name="Rectangle 8"/>
          <p:cNvSpPr/>
          <p:nvPr>
            <p:custDataLst>
              <p:tags r:id="rId9"/>
            </p:custDataLst>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mage result for canada wordmark">
            <a:hlinkClick r:id="rId19"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custDataLst>
              <p:tags r:id="rId10"/>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12" name="Picture 11" descr="goc_fip_2c_f.png"/>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627023" y="6396331"/>
            <a:ext cx="2294641" cy="217128"/>
          </a:xfrm>
          <a:prstGeom prst="rect">
            <a:avLst/>
          </a:prstGeom>
        </p:spPr>
      </p:pic>
      <p:sp>
        <p:nvSpPr>
          <p:cNvPr id="11" name="Text Placeholder 4"/>
          <p:cNvSpPr>
            <a:spLocks noGrp="1"/>
          </p:cNvSpPr>
          <p:nvPr>
            <p:ph type="body" sz="quarter" idx="13"/>
            <p:custDataLst>
              <p:tags r:id="rId12"/>
            </p:custDataLst>
          </p:nvPr>
        </p:nvSpPr>
        <p:spPr>
          <a:xfrm>
            <a:off x="585682" y="4795919"/>
            <a:ext cx="3494087" cy="526957"/>
          </a:xfrm>
        </p:spPr>
        <p:txBody>
          <a:bodyPr/>
          <a:lstStyle/>
          <a:p>
            <a:r>
              <a:rPr lang="en-US" dirty="0">
                <a:solidFill>
                  <a:schemeClr val="bg1"/>
                </a:solidFill>
              </a:rPr>
              <a:t/>
            </a:r>
            <a:br>
              <a:rPr lang="en-US" dirty="0">
                <a:solidFill>
                  <a:schemeClr val="bg1"/>
                </a:solidFill>
              </a:rPr>
            </a:br>
            <a:r>
              <a:rPr lang="en-US" sz="1100" dirty="0" smtClean="0">
                <a:solidFill>
                  <a:schemeClr val="bg1"/>
                </a:solidFill>
              </a:rPr>
              <a:t>Date : </a:t>
            </a:r>
            <a:r>
              <a:rPr lang="en-US" sz="1100" dirty="0">
                <a:solidFill>
                  <a:schemeClr val="bg1"/>
                </a:solidFill>
              </a:rPr>
              <a:t>2020-xx-xx</a:t>
            </a:r>
          </a:p>
        </p:txBody>
      </p:sp>
    </p:spTree>
    <p:custDataLst>
      <p:tags r:id="rId2"/>
    </p:custDataLst>
    <p:extLst>
      <p:ext uri="{BB962C8B-B14F-4D97-AF65-F5344CB8AC3E}">
        <p14:creationId xmlns:p14="http://schemas.microsoft.com/office/powerpoint/2010/main" val="1133523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2"/>
            </p:custDataLst>
          </p:nvPr>
        </p:nvSpPr>
        <p:spPr>
          <a:xfrm>
            <a:off x="9050560" y="1711508"/>
            <a:ext cx="1606501" cy="4340883"/>
          </a:xfrm>
          <a:prstGeom prst="rect">
            <a:avLst/>
          </a:prstGeom>
          <a:solidFill>
            <a:srgbClr val="F7F7F7"/>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custDataLst>
              <p:tags r:id="rId3"/>
            </p:custDataLst>
          </p:nvPr>
        </p:nvSpPr>
        <p:spPr>
          <a:xfrm>
            <a:off x="6700427" y="1711507"/>
            <a:ext cx="1551375" cy="43438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3"/>
          <p:cNvSpPr>
            <a:spLocks noGrp="1"/>
          </p:cNvSpPr>
          <p:nvPr>
            <p:ph type="title"/>
            <p:custDataLst>
              <p:tags r:id="rId4"/>
            </p:custDataLst>
          </p:nvPr>
        </p:nvSpPr>
        <p:spPr>
          <a:xfrm>
            <a:off x="588624" y="702704"/>
            <a:ext cx="11006345" cy="592062"/>
          </a:xfrm>
        </p:spPr>
        <p:txBody>
          <a:bodyPr>
            <a:normAutofit/>
          </a:bodyPr>
          <a:lstStyle/>
          <a:p>
            <a:r>
              <a:rPr lang="fr-FR" kern="0" dirty="0"/>
              <a:t>Choisir</a:t>
            </a:r>
            <a:r>
              <a:rPr lang="fr-FR" dirty="0"/>
              <a:t> </a:t>
            </a:r>
            <a:r>
              <a:rPr lang="fr-FR" kern="0" dirty="0"/>
              <a:t>son lieu de travail</a:t>
            </a:r>
            <a:endParaRPr lang="fr-FR" dirty="0"/>
          </a:p>
        </p:txBody>
      </p:sp>
      <p:sp>
        <p:nvSpPr>
          <p:cNvPr id="6" name="TextBox 5"/>
          <p:cNvSpPr txBox="1"/>
          <p:nvPr>
            <p:custDataLst>
              <p:tags r:id="rId5"/>
            </p:custDataLst>
          </p:nvPr>
        </p:nvSpPr>
        <p:spPr>
          <a:xfrm>
            <a:off x="1272424" y="1731821"/>
            <a:ext cx="3355700" cy="584775"/>
          </a:xfrm>
          <a:prstGeom prst="rect">
            <a:avLst/>
          </a:prstGeom>
          <a:noFill/>
        </p:spPr>
        <p:txBody>
          <a:bodyPr wrap="square" rtlCol="0">
            <a:spAutoFit/>
          </a:bodyPr>
          <a:lstStyle/>
          <a:p>
            <a:pPr algn="ctr"/>
            <a:r>
              <a:rPr lang="fr-FR" sz="1600" dirty="0"/>
              <a:t>Qu’y a-t-il sur mon calendrier pour la semaine? </a:t>
            </a:r>
          </a:p>
          <a:p>
            <a:pPr algn="ctr"/>
            <a:r>
              <a:rPr lang="fr-FR" sz="1600" dirty="0"/>
              <a:t>D’</a:t>
            </a:r>
            <a:r>
              <a:rPr lang="fr-FR" sz="1600" b="1" dirty="0">
                <a:solidFill>
                  <a:schemeClr val="accent4">
                    <a:lumMod val="75000"/>
                  </a:schemeClr>
                </a:solidFill>
              </a:rPr>
              <a:t>où</a:t>
            </a:r>
            <a:r>
              <a:rPr lang="fr-FR" sz="1600" dirty="0"/>
              <a:t> dois-je travailler?</a:t>
            </a:r>
          </a:p>
        </p:txBody>
      </p:sp>
      <p:pic>
        <p:nvPicPr>
          <p:cNvPr id="7" name="Picture 6"/>
          <p:cNvPicPr>
            <a:picLocks/>
          </p:cNvPicPr>
          <p:nvPr>
            <p:custDataLst>
              <p:tags r:id="rId6"/>
            </p:custDataLst>
          </p:nvPr>
        </p:nvPicPr>
        <p:blipFill>
          <a:blip r:embed="rId82" cstate="print">
            <a:grayscl/>
            <a:extLst>
              <a:ext uri="{28A0092B-C50C-407E-A947-70E740481C1C}">
                <a14:useLocalDpi xmlns:a14="http://schemas.microsoft.com/office/drawing/2010/main" val="0"/>
              </a:ext>
            </a:extLst>
          </a:blip>
          <a:stretch>
            <a:fillRect/>
          </a:stretch>
        </p:blipFill>
        <p:spPr>
          <a:xfrm rot="20936671">
            <a:off x="1500881" y="4165395"/>
            <a:ext cx="446589" cy="641743"/>
          </a:xfrm>
          <a:prstGeom prst="rect">
            <a:avLst/>
          </a:prstGeom>
        </p:spPr>
      </p:pic>
      <p:sp>
        <p:nvSpPr>
          <p:cNvPr id="8" name="Freeform 7" descr="User2 Icon"/>
          <p:cNvSpPr>
            <a:spLocks noEditPoints="1"/>
          </p:cNvSpPr>
          <p:nvPr>
            <p:custDataLst>
              <p:tags r:id="rId7"/>
            </p:custDataLst>
          </p:nvPr>
        </p:nvSpPr>
        <p:spPr bwMode="auto">
          <a:xfrm>
            <a:off x="5301665" y="3219125"/>
            <a:ext cx="631428" cy="623466"/>
          </a:xfrm>
          <a:custGeom>
            <a:avLst/>
            <a:gdLst>
              <a:gd name="T0" fmla="*/ 52 w 1272"/>
              <a:gd name="T1" fmla="*/ 1198 h 1198"/>
              <a:gd name="T2" fmla="*/ 1219 w 1272"/>
              <a:gd name="T3" fmla="*/ 1198 h 1198"/>
              <a:gd name="T4" fmla="*/ 1259 w 1272"/>
              <a:gd name="T5" fmla="*/ 1180 h 1198"/>
              <a:gd name="T6" fmla="*/ 1270 w 1272"/>
              <a:gd name="T7" fmla="*/ 1146 h 1198"/>
              <a:gd name="T8" fmla="*/ 932 w 1272"/>
              <a:gd name="T9" fmla="*/ 660 h 1198"/>
              <a:gd name="T10" fmla="*/ 636 w 1272"/>
              <a:gd name="T11" fmla="*/ 783 h 1198"/>
              <a:gd name="T12" fmla="*/ 339 w 1272"/>
              <a:gd name="T13" fmla="*/ 660 h 1198"/>
              <a:gd name="T14" fmla="*/ 1 w 1272"/>
              <a:gd name="T15" fmla="*/ 1146 h 1198"/>
              <a:gd name="T16" fmla="*/ 12 w 1272"/>
              <a:gd name="T17" fmla="*/ 1180 h 1198"/>
              <a:gd name="T18" fmla="*/ 52 w 1272"/>
              <a:gd name="T19" fmla="*/ 1198 h 1198"/>
              <a:gd name="T20" fmla="*/ 52 w 1272"/>
              <a:gd name="T21" fmla="*/ 1198 h 1198"/>
              <a:gd name="T22" fmla="*/ 52 w 1272"/>
              <a:gd name="T23" fmla="*/ 1198 h 1198"/>
              <a:gd name="T24" fmla="*/ 373 w 1272"/>
              <a:gd name="T25" fmla="*/ 614 h 1198"/>
              <a:gd name="T26" fmla="*/ 394 w 1272"/>
              <a:gd name="T27" fmla="*/ 634 h 1198"/>
              <a:gd name="T28" fmla="*/ 636 w 1272"/>
              <a:gd name="T29" fmla="*/ 727 h 1198"/>
              <a:gd name="T30" fmla="*/ 878 w 1272"/>
              <a:gd name="T31" fmla="*/ 634 h 1198"/>
              <a:gd name="T32" fmla="*/ 899 w 1272"/>
              <a:gd name="T33" fmla="*/ 614 h 1198"/>
              <a:gd name="T34" fmla="*/ 918 w 1272"/>
              <a:gd name="T35" fmla="*/ 592 h 1198"/>
              <a:gd name="T36" fmla="*/ 999 w 1272"/>
              <a:gd name="T37" fmla="*/ 364 h 1198"/>
              <a:gd name="T38" fmla="*/ 636 w 1272"/>
              <a:gd name="T39" fmla="*/ 0 h 1198"/>
              <a:gd name="T40" fmla="*/ 272 w 1272"/>
              <a:gd name="T41" fmla="*/ 364 h 1198"/>
              <a:gd name="T42" fmla="*/ 353 w 1272"/>
              <a:gd name="T43" fmla="*/ 592 h 1198"/>
              <a:gd name="T44" fmla="*/ 373 w 1272"/>
              <a:gd name="T45" fmla="*/ 61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2" h="1198">
                <a:moveTo>
                  <a:pt x="52" y="1198"/>
                </a:moveTo>
                <a:cubicBezTo>
                  <a:pt x="1219" y="1198"/>
                  <a:pt x="1219" y="1198"/>
                  <a:pt x="1219" y="1198"/>
                </a:cubicBezTo>
                <a:cubicBezTo>
                  <a:pt x="1235" y="1198"/>
                  <a:pt x="1250" y="1191"/>
                  <a:pt x="1259" y="1180"/>
                </a:cubicBezTo>
                <a:cubicBezTo>
                  <a:pt x="1268" y="1171"/>
                  <a:pt x="1272" y="1158"/>
                  <a:pt x="1270" y="1146"/>
                </a:cubicBezTo>
                <a:cubicBezTo>
                  <a:pt x="1243" y="933"/>
                  <a:pt x="1112" y="755"/>
                  <a:pt x="932" y="660"/>
                </a:cubicBezTo>
                <a:cubicBezTo>
                  <a:pt x="856" y="736"/>
                  <a:pt x="751" y="783"/>
                  <a:pt x="636" y="783"/>
                </a:cubicBezTo>
                <a:cubicBezTo>
                  <a:pt x="520" y="783"/>
                  <a:pt x="415" y="736"/>
                  <a:pt x="339" y="660"/>
                </a:cubicBezTo>
                <a:cubicBezTo>
                  <a:pt x="160" y="755"/>
                  <a:pt x="29" y="933"/>
                  <a:pt x="1" y="1146"/>
                </a:cubicBezTo>
                <a:cubicBezTo>
                  <a:pt x="0" y="1158"/>
                  <a:pt x="4" y="1171"/>
                  <a:pt x="12" y="1180"/>
                </a:cubicBezTo>
                <a:cubicBezTo>
                  <a:pt x="22" y="1191"/>
                  <a:pt x="36" y="1198"/>
                  <a:pt x="52" y="1198"/>
                </a:cubicBezTo>
                <a:close/>
                <a:moveTo>
                  <a:pt x="52" y="1198"/>
                </a:moveTo>
                <a:cubicBezTo>
                  <a:pt x="52" y="1198"/>
                  <a:pt x="52" y="1198"/>
                  <a:pt x="52" y="1198"/>
                </a:cubicBezTo>
                <a:moveTo>
                  <a:pt x="373" y="614"/>
                </a:moveTo>
                <a:cubicBezTo>
                  <a:pt x="380" y="621"/>
                  <a:pt x="387" y="628"/>
                  <a:pt x="394" y="634"/>
                </a:cubicBezTo>
                <a:cubicBezTo>
                  <a:pt x="458" y="692"/>
                  <a:pt x="543" y="727"/>
                  <a:pt x="636" y="727"/>
                </a:cubicBezTo>
                <a:cubicBezTo>
                  <a:pt x="729" y="727"/>
                  <a:pt x="813" y="692"/>
                  <a:pt x="878" y="634"/>
                </a:cubicBezTo>
                <a:cubicBezTo>
                  <a:pt x="885" y="628"/>
                  <a:pt x="892" y="621"/>
                  <a:pt x="899" y="614"/>
                </a:cubicBezTo>
                <a:cubicBezTo>
                  <a:pt x="906" y="607"/>
                  <a:pt x="912" y="600"/>
                  <a:pt x="918" y="592"/>
                </a:cubicBezTo>
                <a:cubicBezTo>
                  <a:pt x="969" y="529"/>
                  <a:pt x="999" y="450"/>
                  <a:pt x="999" y="364"/>
                </a:cubicBezTo>
                <a:cubicBezTo>
                  <a:pt x="999" y="163"/>
                  <a:pt x="836" y="0"/>
                  <a:pt x="636" y="0"/>
                </a:cubicBezTo>
                <a:cubicBezTo>
                  <a:pt x="435" y="0"/>
                  <a:pt x="272" y="163"/>
                  <a:pt x="272" y="364"/>
                </a:cubicBezTo>
                <a:cubicBezTo>
                  <a:pt x="272" y="450"/>
                  <a:pt x="303" y="529"/>
                  <a:pt x="353" y="592"/>
                </a:cubicBezTo>
                <a:cubicBezTo>
                  <a:pt x="359" y="600"/>
                  <a:pt x="366" y="607"/>
                  <a:pt x="373" y="614"/>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 name="Freeform 8" descr="Users Icon"/>
          <p:cNvSpPr>
            <a:spLocks noEditPoints="1"/>
          </p:cNvSpPr>
          <p:nvPr>
            <p:custDataLst>
              <p:tags r:id="rId8"/>
            </p:custDataLst>
          </p:nvPr>
        </p:nvSpPr>
        <p:spPr bwMode="auto">
          <a:xfrm>
            <a:off x="5297473" y="4844003"/>
            <a:ext cx="631428" cy="624777"/>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0" name="TextBox 9"/>
          <p:cNvSpPr txBox="1"/>
          <p:nvPr>
            <p:custDataLst>
              <p:tags r:id="rId9"/>
            </p:custDataLst>
          </p:nvPr>
        </p:nvSpPr>
        <p:spPr>
          <a:xfrm>
            <a:off x="6700426" y="3226651"/>
            <a:ext cx="1551375" cy="738664"/>
          </a:xfrm>
          <a:prstGeom prst="rect">
            <a:avLst/>
          </a:prstGeom>
          <a:noFill/>
        </p:spPr>
        <p:txBody>
          <a:bodyPr wrap="square" rtlCol="0">
            <a:spAutoFit/>
          </a:bodyPr>
          <a:lstStyle/>
          <a:p>
            <a:pPr algn="ctr"/>
            <a:r>
              <a:rPr lang="fr-FR" sz="1400" dirty="0">
                <a:solidFill>
                  <a:schemeClr val="accent1">
                    <a:lumMod val="50000"/>
                  </a:schemeClr>
                </a:solidFill>
              </a:rPr>
              <a:t>Préférences personnelles et</a:t>
            </a:r>
          </a:p>
          <a:p>
            <a:pPr algn="ctr"/>
            <a:r>
              <a:rPr lang="fr-FR" sz="1400" dirty="0">
                <a:solidFill>
                  <a:schemeClr val="accent1">
                    <a:lumMod val="50000"/>
                  </a:schemeClr>
                </a:solidFill>
              </a:rPr>
              <a:t>outils nécessaires </a:t>
            </a:r>
          </a:p>
        </p:txBody>
      </p:sp>
      <p:grpSp>
        <p:nvGrpSpPr>
          <p:cNvPr id="11" name="Group 10"/>
          <p:cNvGrpSpPr/>
          <p:nvPr>
            <p:custDataLst>
              <p:tags r:id="rId10"/>
            </p:custDataLst>
          </p:nvPr>
        </p:nvGrpSpPr>
        <p:grpSpPr>
          <a:xfrm>
            <a:off x="9468768" y="2843779"/>
            <a:ext cx="733159" cy="667264"/>
            <a:chOff x="9487231" y="3013911"/>
            <a:chExt cx="733159" cy="667264"/>
          </a:xfrm>
        </p:grpSpPr>
        <p:sp>
          <p:nvSpPr>
            <p:cNvPr id="12" name="Oval 11"/>
            <p:cNvSpPr/>
            <p:nvPr/>
          </p:nvSpPr>
          <p:spPr>
            <a:xfrm>
              <a:off x="9487231" y="3013911"/>
              <a:ext cx="733159" cy="6672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3" name="TextBox 12"/>
            <p:cNvSpPr txBox="1"/>
            <p:nvPr/>
          </p:nvSpPr>
          <p:spPr>
            <a:xfrm>
              <a:off x="9532860" y="3193654"/>
              <a:ext cx="641899" cy="307777"/>
            </a:xfrm>
            <a:prstGeom prst="rect">
              <a:avLst/>
            </a:prstGeom>
            <a:noFill/>
            <a:ln>
              <a:noFill/>
            </a:ln>
          </p:spPr>
          <p:txBody>
            <a:bodyPr wrap="square" rtlCol="0">
              <a:spAutoFit/>
            </a:bodyPr>
            <a:lstStyle/>
            <a:p>
              <a:pPr algn="ctr"/>
              <a:r>
                <a:rPr lang="fr-FR" sz="1400" b="1" dirty="0">
                  <a:solidFill>
                    <a:schemeClr val="accent1">
                      <a:lumMod val="75000"/>
                    </a:schemeClr>
                  </a:solidFill>
                </a:rPr>
                <a:t>OUVERT</a:t>
              </a:r>
              <a:endParaRPr lang="fr-FR" sz="1400" dirty="0">
                <a:solidFill>
                  <a:schemeClr val="accent1">
                    <a:lumMod val="75000"/>
                  </a:schemeClr>
                </a:solidFill>
              </a:endParaRPr>
            </a:p>
          </p:txBody>
        </p:sp>
      </p:grpSp>
      <p:grpSp>
        <p:nvGrpSpPr>
          <p:cNvPr id="14" name="Group 13"/>
          <p:cNvGrpSpPr/>
          <p:nvPr>
            <p:custDataLst>
              <p:tags r:id="rId11"/>
            </p:custDataLst>
          </p:nvPr>
        </p:nvGrpSpPr>
        <p:grpSpPr>
          <a:xfrm>
            <a:off x="9405903" y="3553431"/>
            <a:ext cx="895812" cy="667264"/>
            <a:chOff x="9405903" y="3854528"/>
            <a:chExt cx="895812" cy="667264"/>
          </a:xfrm>
        </p:grpSpPr>
        <p:sp>
          <p:nvSpPr>
            <p:cNvPr id="15" name="Oval 14"/>
            <p:cNvSpPr/>
            <p:nvPr/>
          </p:nvSpPr>
          <p:spPr>
            <a:xfrm>
              <a:off x="9487231" y="3854528"/>
              <a:ext cx="733159" cy="667264"/>
            </a:xfrm>
            <a:prstGeom prst="ellipse">
              <a:avLst/>
            </a:prstGeom>
            <a:solidFill>
              <a:schemeClr val="accent1">
                <a:lumMod val="5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6" name="TextBox 15"/>
            <p:cNvSpPr txBox="1"/>
            <p:nvPr/>
          </p:nvSpPr>
          <p:spPr>
            <a:xfrm>
              <a:off x="9405903" y="4014515"/>
              <a:ext cx="895812" cy="276999"/>
            </a:xfrm>
            <a:prstGeom prst="rect">
              <a:avLst/>
            </a:prstGeom>
            <a:noFill/>
            <a:ln>
              <a:noFill/>
            </a:ln>
          </p:spPr>
          <p:txBody>
            <a:bodyPr wrap="square" rtlCol="0">
              <a:spAutoFit/>
            </a:bodyPr>
            <a:lstStyle/>
            <a:p>
              <a:pPr algn="ctr"/>
              <a:r>
                <a:rPr lang="fr-FR" sz="1200" b="1" dirty="0">
                  <a:solidFill>
                    <a:schemeClr val="accent1">
                      <a:lumMod val="20000"/>
                      <a:lumOff val="80000"/>
                    </a:schemeClr>
                  </a:solidFill>
                </a:rPr>
                <a:t>PIÈCES JOINTES</a:t>
              </a:r>
              <a:endParaRPr lang="fr-FR" sz="1200" dirty="0">
                <a:solidFill>
                  <a:schemeClr val="accent1">
                    <a:lumMod val="20000"/>
                    <a:lumOff val="80000"/>
                  </a:schemeClr>
                </a:solidFill>
              </a:endParaRPr>
            </a:p>
          </p:txBody>
        </p:sp>
      </p:grpSp>
      <p:pic>
        <p:nvPicPr>
          <p:cNvPr id="17" name="Picture 16"/>
          <p:cNvPicPr>
            <a:picLocks/>
          </p:cNvPicPr>
          <p:nvPr>
            <p:custDataLst>
              <p:tags r:id="rId12"/>
            </p:custDataLst>
          </p:nvPr>
        </p:nvPicPr>
        <p:blipFill rotWithShape="1">
          <a:blip r:embed="rId83" cstate="print">
            <a:duotone>
              <a:schemeClr val="accent4">
                <a:shade val="45000"/>
                <a:satMod val="135000"/>
              </a:schemeClr>
              <a:prstClr val="white"/>
            </a:duotone>
            <a:extLst>
              <a:ext uri="{28A0092B-C50C-407E-A947-70E740481C1C}">
                <a14:useLocalDpi xmlns:a14="http://schemas.microsoft.com/office/drawing/2010/main" val="0"/>
              </a:ext>
            </a:extLst>
          </a:blip>
          <a:srcRect t="12508" b="12251"/>
          <a:stretch/>
        </p:blipFill>
        <p:spPr>
          <a:xfrm>
            <a:off x="588624" y="1711508"/>
            <a:ext cx="768872" cy="688438"/>
          </a:xfrm>
          <a:prstGeom prst="rect">
            <a:avLst/>
          </a:prstGeom>
        </p:spPr>
      </p:pic>
      <p:cxnSp>
        <p:nvCxnSpPr>
          <p:cNvPr id="18" name="Straight Connector 17"/>
          <p:cNvCxnSpPr/>
          <p:nvPr>
            <p:custDataLst>
              <p:tags r:id="rId13"/>
            </p:custDataLst>
          </p:nvPr>
        </p:nvCxnSpPr>
        <p:spPr>
          <a:xfrm flipV="1">
            <a:off x="1618872" y="2723345"/>
            <a:ext cx="2462622" cy="704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p:cNvCxnSpPr>
          <p:nvPr>
            <p:custDataLst>
              <p:tags r:id="rId14"/>
            </p:custDataLst>
          </p:nvPr>
        </p:nvCxnSpPr>
        <p:spPr>
          <a:xfrm>
            <a:off x="2950274" y="2316596"/>
            <a:ext cx="4489" cy="40674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15"/>
            </p:custDataLst>
          </p:nvPr>
        </p:nvCxnSpPr>
        <p:spPr>
          <a:xfrm flipH="1">
            <a:off x="1637102" y="2723345"/>
            <a:ext cx="2244" cy="283332"/>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6"/>
            </p:custDataLst>
          </p:nvPr>
        </p:nvCxnSpPr>
        <p:spPr>
          <a:xfrm flipH="1">
            <a:off x="2495288" y="2730391"/>
            <a:ext cx="310" cy="280268"/>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17"/>
            </p:custDataLst>
          </p:nvPr>
        </p:nvCxnSpPr>
        <p:spPr>
          <a:xfrm>
            <a:off x="4062272" y="2717795"/>
            <a:ext cx="0" cy="288882"/>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18"/>
            </p:custDataLst>
          </p:nvPr>
        </p:nvCxnSpPr>
        <p:spPr>
          <a:xfrm>
            <a:off x="3411209" y="2730624"/>
            <a:ext cx="3819" cy="281839"/>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custDataLst>
              <p:tags r:id="rId19"/>
            </p:custDataLst>
          </p:nvPr>
        </p:nvSpPr>
        <p:spPr>
          <a:xfrm>
            <a:off x="1327927" y="2998636"/>
            <a:ext cx="630301" cy="307777"/>
          </a:xfrm>
          <a:prstGeom prst="rect">
            <a:avLst/>
          </a:prstGeom>
          <a:noFill/>
          <a:ln>
            <a:noFill/>
          </a:ln>
        </p:spPr>
        <p:txBody>
          <a:bodyPr wrap="none" rtlCol="0">
            <a:spAutoFit/>
          </a:bodyPr>
          <a:lstStyle/>
          <a:p>
            <a:pPr algn="ctr"/>
            <a:r>
              <a:rPr lang="fr-FR" sz="1400" b="1" dirty="0">
                <a:solidFill>
                  <a:schemeClr val="accent4">
                    <a:lumMod val="75000"/>
                  </a:schemeClr>
                </a:solidFill>
              </a:rPr>
              <a:t>Maison</a:t>
            </a:r>
          </a:p>
        </p:txBody>
      </p:sp>
      <p:sp>
        <p:nvSpPr>
          <p:cNvPr id="25" name="TextBox 24"/>
          <p:cNvSpPr txBox="1"/>
          <p:nvPr>
            <p:custDataLst>
              <p:tags r:id="rId20"/>
            </p:custDataLst>
          </p:nvPr>
        </p:nvSpPr>
        <p:spPr>
          <a:xfrm>
            <a:off x="1942833" y="2999212"/>
            <a:ext cx="1160729" cy="307777"/>
          </a:xfrm>
          <a:prstGeom prst="rect">
            <a:avLst/>
          </a:prstGeom>
          <a:noFill/>
          <a:ln>
            <a:noFill/>
          </a:ln>
        </p:spPr>
        <p:txBody>
          <a:bodyPr wrap="square" rtlCol="0">
            <a:spAutoFit/>
          </a:bodyPr>
          <a:lstStyle/>
          <a:p>
            <a:pPr algn="ctr"/>
            <a:r>
              <a:rPr lang="fr-FR" sz="1400" b="1" dirty="0">
                <a:solidFill>
                  <a:schemeClr val="accent4">
                    <a:lumMod val="75000"/>
                  </a:schemeClr>
                </a:solidFill>
              </a:rPr>
              <a:t>CotravailGC</a:t>
            </a:r>
          </a:p>
        </p:txBody>
      </p:sp>
      <p:sp>
        <p:nvSpPr>
          <p:cNvPr id="26" name="TextBox 25"/>
          <p:cNvSpPr txBox="1"/>
          <p:nvPr>
            <p:custDataLst>
              <p:tags r:id="rId21"/>
            </p:custDataLst>
          </p:nvPr>
        </p:nvSpPr>
        <p:spPr>
          <a:xfrm>
            <a:off x="3092700" y="2992034"/>
            <a:ext cx="628698" cy="307777"/>
          </a:xfrm>
          <a:prstGeom prst="rect">
            <a:avLst/>
          </a:prstGeom>
          <a:noFill/>
          <a:ln>
            <a:noFill/>
          </a:ln>
        </p:spPr>
        <p:txBody>
          <a:bodyPr wrap="none" rtlCol="0">
            <a:spAutoFit/>
          </a:bodyPr>
          <a:lstStyle/>
          <a:p>
            <a:pPr algn="ctr"/>
            <a:r>
              <a:rPr lang="fr-FR" sz="1400" b="1" dirty="0">
                <a:solidFill>
                  <a:schemeClr val="accent4">
                    <a:lumMod val="75000"/>
                  </a:schemeClr>
                </a:solidFill>
              </a:rPr>
              <a:t>Bureau</a:t>
            </a:r>
          </a:p>
        </p:txBody>
      </p:sp>
      <p:sp>
        <p:nvSpPr>
          <p:cNvPr id="27" name="TextBox 26"/>
          <p:cNvSpPr txBox="1"/>
          <p:nvPr>
            <p:custDataLst>
              <p:tags r:id="rId22"/>
            </p:custDataLst>
          </p:nvPr>
        </p:nvSpPr>
        <p:spPr>
          <a:xfrm>
            <a:off x="3752733" y="2999212"/>
            <a:ext cx="619080" cy="307777"/>
          </a:xfrm>
          <a:prstGeom prst="rect">
            <a:avLst/>
          </a:prstGeom>
          <a:noFill/>
          <a:ln>
            <a:noFill/>
          </a:ln>
        </p:spPr>
        <p:txBody>
          <a:bodyPr wrap="none" rtlCol="0">
            <a:spAutoFit/>
          </a:bodyPr>
          <a:lstStyle/>
          <a:p>
            <a:pPr algn="ctr"/>
            <a:r>
              <a:rPr lang="fr-FR" sz="1400" b="1" dirty="0">
                <a:solidFill>
                  <a:schemeClr val="accent4">
                    <a:lumMod val="75000"/>
                  </a:schemeClr>
                </a:solidFill>
              </a:rPr>
              <a:t>Autre</a:t>
            </a:r>
          </a:p>
        </p:txBody>
      </p:sp>
      <p:sp>
        <p:nvSpPr>
          <p:cNvPr id="28" name="TextBox 27"/>
          <p:cNvSpPr txBox="1"/>
          <p:nvPr>
            <p:custDataLst>
              <p:tags r:id="rId23"/>
            </p:custDataLst>
          </p:nvPr>
        </p:nvSpPr>
        <p:spPr>
          <a:xfrm>
            <a:off x="2036717" y="4078737"/>
            <a:ext cx="1861964" cy="954107"/>
          </a:xfrm>
          <a:prstGeom prst="rect">
            <a:avLst/>
          </a:prstGeom>
          <a:noFill/>
        </p:spPr>
        <p:txBody>
          <a:bodyPr wrap="square" rtlCol="0">
            <a:spAutoFit/>
          </a:bodyPr>
          <a:lstStyle/>
          <a:p>
            <a:pPr algn="ctr"/>
            <a:r>
              <a:rPr lang="fr-FR" sz="1400" dirty="0"/>
              <a:t>Compte tenu de mes </a:t>
            </a:r>
            <a:r>
              <a:rPr lang="fr-FR" sz="1400" b="1" dirty="0"/>
              <a:t>activités</a:t>
            </a:r>
            <a:r>
              <a:rPr lang="fr-FR" sz="1400" dirty="0"/>
              <a:t>, dois-je travailler </a:t>
            </a:r>
            <a:r>
              <a:rPr lang="fr-FR" sz="1400" b="1" dirty="0">
                <a:solidFill>
                  <a:schemeClr val="accent1"/>
                </a:solidFill>
              </a:rPr>
              <a:t>individuellement</a:t>
            </a:r>
            <a:r>
              <a:rPr lang="fr-FR" sz="1400" dirty="0"/>
              <a:t> ou </a:t>
            </a:r>
          </a:p>
          <a:p>
            <a:pPr algn="ctr"/>
            <a:r>
              <a:rPr lang="fr-FR" sz="1400" b="1" dirty="0">
                <a:solidFill>
                  <a:schemeClr val="accent5">
                    <a:lumMod val="60000"/>
                    <a:lumOff val="40000"/>
                  </a:schemeClr>
                </a:solidFill>
              </a:rPr>
              <a:t>en collaboration</a:t>
            </a:r>
            <a:r>
              <a:rPr lang="fr-FR" sz="1400" dirty="0"/>
              <a:t>?</a:t>
            </a:r>
          </a:p>
        </p:txBody>
      </p:sp>
      <p:sp>
        <p:nvSpPr>
          <p:cNvPr id="29" name="TextBox 28"/>
          <p:cNvSpPr txBox="1"/>
          <p:nvPr>
            <p:custDataLst>
              <p:tags r:id="rId24"/>
            </p:custDataLst>
          </p:nvPr>
        </p:nvSpPr>
        <p:spPr>
          <a:xfrm>
            <a:off x="6965526" y="1943255"/>
            <a:ext cx="1021174" cy="523220"/>
          </a:xfrm>
          <a:prstGeom prst="rect">
            <a:avLst/>
          </a:prstGeom>
          <a:noFill/>
        </p:spPr>
        <p:txBody>
          <a:bodyPr wrap="square" rtlCol="0">
            <a:spAutoFit/>
          </a:bodyPr>
          <a:lstStyle/>
          <a:p>
            <a:pPr algn="ctr"/>
            <a:r>
              <a:rPr lang="fr-FR" sz="1400" b="1" dirty="0"/>
              <a:t>Facteurs à considérer?</a:t>
            </a:r>
          </a:p>
        </p:txBody>
      </p:sp>
      <p:sp>
        <p:nvSpPr>
          <p:cNvPr id="30" name="TextBox 29"/>
          <p:cNvSpPr txBox="1"/>
          <p:nvPr>
            <p:custDataLst>
              <p:tags r:id="rId25"/>
            </p:custDataLst>
          </p:nvPr>
        </p:nvSpPr>
        <p:spPr>
          <a:xfrm>
            <a:off x="9230819" y="1835533"/>
            <a:ext cx="1245980" cy="738664"/>
          </a:xfrm>
          <a:prstGeom prst="rect">
            <a:avLst/>
          </a:prstGeom>
          <a:noFill/>
        </p:spPr>
        <p:txBody>
          <a:bodyPr wrap="square" rtlCol="0">
            <a:spAutoFit/>
          </a:bodyPr>
          <a:lstStyle/>
          <a:p>
            <a:pPr algn="ctr"/>
            <a:r>
              <a:rPr lang="fr-FR" sz="1400" b="1" dirty="0"/>
              <a:t>Sélectionnez votre </a:t>
            </a:r>
          </a:p>
          <a:p>
            <a:pPr algn="ctr"/>
            <a:r>
              <a:rPr lang="fr-FR" sz="1400" b="1" dirty="0"/>
              <a:t>type de point de travail</a:t>
            </a:r>
          </a:p>
        </p:txBody>
      </p:sp>
      <p:cxnSp>
        <p:nvCxnSpPr>
          <p:cNvPr id="31" name="Straight Connector 30"/>
          <p:cNvCxnSpPr/>
          <p:nvPr>
            <p:custDataLst>
              <p:tags r:id="rId26"/>
            </p:custDataLst>
          </p:nvPr>
        </p:nvCxnSpPr>
        <p:spPr>
          <a:xfrm>
            <a:off x="2508603" y="3390150"/>
            <a:ext cx="4489" cy="40674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27"/>
            </p:custDataLst>
          </p:nvPr>
        </p:nvCxnSpPr>
        <p:spPr>
          <a:xfrm>
            <a:off x="3402732" y="3390149"/>
            <a:ext cx="4489" cy="40674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28"/>
            </p:custDataLst>
          </p:nvPr>
        </p:nvCxnSpPr>
        <p:spPr>
          <a:xfrm>
            <a:off x="2495288" y="3801067"/>
            <a:ext cx="93083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29"/>
            </p:custDataLst>
          </p:nvPr>
        </p:nvCxnSpPr>
        <p:spPr>
          <a:xfrm>
            <a:off x="2967699" y="3796898"/>
            <a:ext cx="3819" cy="281839"/>
          </a:xfrm>
          <a:prstGeom prst="line">
            <a:avLst/>
          </a:prstGeom>
          <a:ln w="38100">
            <a:solidFill>
              <a:schemeClr val="tx1">
                <a:lumMod val="65000"/>
                <a:lumOff val="3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30"/>
            </p:custDataLst>
          </p:nvPr>
        </p:nvCxnSpPr>
        <p:spPr>
          <a:xfrm flipV="1">
            <a:off x="3973793" y="3925014"/>
            <a:ext cx="1166620" cy="52629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31"/>
            </p:custDataLst>
          </p:nvPr>
        </p:nvCxnSpPr>
        <p:spPr>
          <a:xfrm>
            <a:off x="3973793" y="4439289"/>
            <a:ext cx="1166620" cy="526292"/>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32"/>
            </p:custDataLst>
          </p:nvPr>
        </p:nvCxnSpPr>
        <p:spPr>
          <a:xfrm>
            <a:off x="6134727" y="3537814"/>
            <a:ext cx="463380" cy="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custDataLst>
              <p:tags r:id="rId33"/>
            </p:custDataLst>
          </p:nvPr>
        </p:nvCxnSpPr>
        <p:spPr>
          <a:xfrm>
            <a:off x="6134727" y="5156391"/>
            <a:ext cx="463380" cy="0"/>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34"/>
            </p:custDataLst>
          </p:nvPr>
        </p:nvSpPr>
        <p:spPr>
          <a:xfrm>
            <a:off x="6700428" y="4830699"/>
            <a:ext cx="1551374" cy="738664"/>
          </a:xfrm>
          <a:prstGeom prst="rect">
            <a:avLst/>
          </a:prstGeom>
          <a:noFill/>
        </p:spPr>
        <p:txBody>
          <a:bodyPr wrap="square" rtlCol="0">
            <a:spAutoFit/>
          </a:bodyPr>
          <a:lstStyle/>
          <a:p>
            <a:pPr algn="ctr"/>
            <a:r>
              <a:rPr lang="fr-FR" sz="1400" dirty="0">
                <a:solidFill>
                  <a:schemeClr val="accent5"/>
                </a:solidFill>
              </a:rPr>
              <a:t>Préférences personnelles et</a:t>
            </a:r>
          </a:p>
          <a:p>
            <a:pPr algn="ctr"/>
            <a:r>
              <a:rPr lang="fr-FR" sz="1400" dirty="0">
                <a:solidFill>
                  <a:schemeClr val="accent5"/>
                </a:solidFill>
              </a:rPr>
              <a:t>outils nécessaires </a:t>
            </a:r>
          </a:p>
        </p:txBody>
      </p:sp>
      <p:cxnSp>
        <p:nvCxnSpPr>
          <p:cNvPr id="40" name="Straight Connector 39"/>
          <p:cNvCxnSpPr>
            <a:stCxn id="10" idx="3"/>
            <a:endCxn id="12" idx="2"/>
          </p:cNvCxnSpPr>
          <p:nvPr>
            <p:custDataLst>
              <p:tags r:id="rId35"/>
            </p:custDataLst>
          </p:nvPr>
        </p:nvCxnSpPr>
        <p:spPr>
          <a:xfrm flipV="1">
            <a:off x="8251801" y="3177411"/>
            <a:ext cx="1216967" cy="41857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0" idx="3"/>
            <a:endCxn id="15" idx="2"/>
          </p:cNvCxnSpPr>
          <p:nvPr>
            <p:custDataLst>
              <p:tags r:id="rId36"/>
            </p:custDataLst>
          </p:nvPr>
        </p:nvCxnSpPr>
        <p:spPr>
          <a:xfrm>
            <a:off x="8251801" y="3595983"/>
            <a:ext cx="1235430" cy="29108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3"/>
          </p:cNvCxnSpPr>
          <p:nvPr>
            <p:custDataLst>
              <p:tags r:id="rId37"/>
            </p:custDataLst>
          </p:nvPr>
        </p:nvCxnSpPr>
        <p:spPr>
          <a:xfrm flipV="1">
            <a:off x="8251802" y="4852563"/>
            <a:ext cx="1216966" cy="347468"/>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3"/>
          </p:cNvCxnSpPr>
          <p:nvPr>
            <p:custDataLst>
              <p:tags r:id="rId38"/>
            </p:custDataLst>
          </p:nvPr>
        </p:nvCxnSpPr>
        <p:spPr>
          <a:xfrm>
            <a:off x="8251802" y="5200031"/>
            <a:ext cx="1216966" cy="349200"/>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4" name="Group 43"/>
          <p:cNvGrpSpPr/>
          <p:nvPr>
            <p:custDataLst>
              <p:tags r:id="rId39"/>
            </p:custDataLst>
          </p:nvPr>
        </p:nvGrpSpPr>
        <p:grpSpPr>
          <a:xfrm>
            <a:off x="9487231" y="4454246"/>
            <a:ext cx="733159" cy="667264"/>
            <a:chOff x="9487231" y="3013911"/>
            <a:chExt cx="733159" cy="667264"/>
          </a:xfrm>
        </p:grpSpPr>
        <p:sp>
          <p:nvSpPr>
            <p:cNvPr id="45" name="Oval 44"/>
            <p:cNvSpPr/>
            <p:nvPr/>
          </p:nvSpPr>
          <p:spPr>
            <a:xfrm>
              <a:off x="9487231" y="3013911"/>
              <a:ext cx="733159" cy="667264"/>
            </a:xfrm>
            <a:prstGeom prst="ellipse">
              <a:avLst/>
            </a:prstGeom>
            <a:ln>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46" name="TextBox 45"/>
            <p:cNvSpPr txBox="1"/>
            <p:nvPr/>
          </p:nvSpPr>
          <p:spPr>
            <a:xfrm>
              <a:off x="9532860" y="3193654"/>
              <a:ext cx="641899" cy="307777"/>
            </a:xfrm>
            <a:prstGeom prst="rect">
              <a:avLst/>
            </a:prstGeom>
            <a:noFill/>
            <a:ln>
              <a:noFill/>
            </a:ln>
          </p:spPr>
          <p:txBody>
            <a:bodyPr wrap="square" rtlCol="0">
              <a:spAutoFit/>
            </a:bodyPr>
            <a:lstStyle/>
            <a:p>
              <a:pPr algn="ctr"/>
              <a:r>
                <a:rPr lang="fr-FR" sz="1400" b="1" dirty="0">
                  <a:solidFill>
                    <a:schemeClr val="accent5"/>
                  </a:solidFill>
                </a:rPr>
                <a:t>OUVERT</a:t>
              </a:r>
              <a:endParaRPr lang="fr-FR" sz="1400" dirty="0">
                <a:solidFill>
                  <a:schemeClr val="accent5"/>
                </a:solidFill>
              </a:endParaRPr>
            </a:p>
          </p:txBody>
        </p:sp>
      </p:grpSp>
      <p:grpSp>
        <p:nvGrpSpPr>
          <p:cNvPr id="47" name="Group 46"/>
          <p:cNvGrpSpPr/>
          <p:nvPr>
            <p:custDataLst>
              <p:tags r:id="rId40"/>
            </p:custDataLst>
          </p:nvPr>
        </p:nvGrpSpPr>
        <p:grpSpPr>
          <a:xfrm>
            <a:off x="9405903" y="5163898"/>
            <a:ext cx="895812" cy="667264"/>
            <a:chOff x="9405903" y="3854528"/>
            <a:chExt cx="895812" cy="667264"/>
          </a:xfrm>
          <a:solidFill>
            <a:schemeClr val="accent5"/>
          </a:solidFill>
        </p:grpSpPr>
        <p:sp>
          <p:nvSpPr>
            <p:cNvPr id="48" name="Oval 47"/>
            <p:cNvSpPr/>
            <p:nvPr/>
          </p:nvSpPr>
          <p:spPr>
            <a:xfrm>
              <a:off x="9487231" y="3854528"/>
              <a:ext cx="733159" cy="667264"/>
            </a:xfrm>
            <a:prstGeom prst="ellipse">
              <a:avLst/>
            </a:prstGeom>
            <a:grp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49" name="TextBox 48"/>
            <p:cNvSpPr txBox="1"/>
            <p:nvPr/>
          </p:nvSpPr>
          <p:spPr>
            <a:xfrm>
              <a:off x="9405903" y="4014515"/>
              <a:ext cx="895812" cy="276999"/>
            </a:xfrm>
            <a:prstGeom prst="rect">
              <a:avLst/>
            </a:prstGeom>
            <a:noFill/>
            <a:ln>
              <a:noFill/>
            </a:ln>
          </p:spPr>
          <p:txBody>
            <a:bodyPr wrap="square" rtlCol="0">
              <a:spAutoFit/>
            </a:bodyPr>
            <a:lstStyle/>
            <a:p>
              <a:pPr algn="ctr"/>
              <a:r>
                <a:rPr lang="fr-FR" sz="1200" b="1" dirty="0">
                  <a:solidFill>
                    <a:srgbClr val="DDEEF7"/>
                  </a:solidFill>
                </a:rPr>
                <a:t>PIÈCES JOINTES</a:t>
              </a:r>
              <a:endParaRPr lang="fr-FR" sz="1200" dirty="0">
                <a:solidFill>
                  <a:srgbClr val="DDEEF7"/>
                </a:solidFill>
              </a:endParaRPr>
            </a:p>
          </p:txBody>
        </p:sp>
      </p:grpSp>
      <p:sp>
        <p:nvSpPr>
          <p:cNvPr id="50" name="Rectangle 49"/>
          <p:cNvSpPr/>
          <p:nvPr>
            <p:custDataLst>
              <p:tags r:id="rId41"/>
            </p:custDataLst>
          </p:nvPr>
        </p:nvSpPr>
        <p:spPr>
          <a:xfrm>
            <a:off x="6008222" y="1625117"/>
            <a:ext cx="5159300" cy="462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custDataLst>
              <p:tags r:id="rId42"/>
            </p:custDataLst>
          </p:nvPr>
        </p:nvSpPr>
        <p:spPr>
          <a:xfrm>
            <a:off x="1327926" y="3226651"/>
            <a:ext cx="4689159" cy="2374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51"/>
          <p:cNvSpPr/>
          <p:nvPr>
            <p:custDataLst>
              <p:tags r:id="rId43"/>
            </p:custDataLst>
          </p:nvPr>
        </p:nvSpPr>
        <p:spPr>
          <a:xfrm>
            <a:off x="345227" y="1580743"/>
            <a:ext cx="4273098" cy="1719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p:cNvSpPr txBox="1"/>
          <p:nvPr>
            <p:custDataLst>
              <p:tags r:id="rId44"/>
            </p:custDataLst>
          </p:nvPr>
        </p:nvSpPr>
        <p:spPr>
          <a:xfrm>
            <a:off x="1272424" y="1722486"/>
            <a:ext cx="4213710" cy="584775"/>
          </a:xfrm>
          <a:prstGeom prst="rect">
            <a:avLst/>
          </a:prstGeom>
          <a:noFill/>
        </p:spPr>
        <p:txBody>
          <a:bodyPr wrap="square" rtlCol="0">
            <a:spAutoFit/>
          </a:bodyPr>
          <a:lstStyle/>
          <a:p>
            <a:pPr algn="ctr"/>
            <a:r>
              <a:rPr lang="fr-FR" sz="1600" dirty="0">
                <a:solidFill>
                  <a:schemeClr val="tx1">
                    <a:lumMod val="50000"/>
                    <a:lumOff val="50000"/>
                  </a:schemeClr>
                </a:solidFill>
              </a:rPr>
              <a:t>Qu’y a-t-il sur mon </a:t>
            </a:r>
            <a:r>
              <a:rPr lang="fr-FR" sz="1600" b="1" dirty="0">
                <a:solidFill>
                  <a:schemeClr val="tx1">
                    <a:lumMod val="50000"/>
                    <a:lumOff val="50000"/>
                  </a:schemeClr>
                </a:solidFill>
              </a:rPr>
              <a:t>calendrier</a:t>
            </a:r>
            <a:r>
              <a:rPr lang="fr-FR" sz="1600" dirty="0">
                <a:solidFill>
                  <a:schemeClr val="tx1">
                    <a:lumMod val="50000"/>
                    <a:lumOff val="50000"/>
                  </a:schemeClr>
                </a:solidFill>
              </a:rPr>
              <a:t> pour la semaine? </a:t>
            </a:r>
          </a:p>
          <a:p>
            <a:pPr algn="ctr"/>
            <a:r>
              <a:rPr lang="fr-FR" sz="1600" dirty="0">
                <a:solidFill>
                  <a:schemeClr val="tx1">
                    <a:lumMod val="50000"/>
                    <a:lumOff val="50000"/>
                  </a:schemeClr>
                </a:solidFill>
              </a:rPr>
              <a:t>D’</a:t>
            </a:r>
            <a:r>
              <a:rPr lang="fr-FR" sz="1600" b="1" dirty="0">
                <a:solidFill>
                  <a:schemeClr val="tx1">
                    <a:lumMod val="50000"/>
                    <a:lumOff val="50000"/>
                  </a:schemeClr>
                </a:solidFill>
              </a:rPr>
              <a:t>où</a:t>
            </a:r>
            <a:r>
              <a:rPr lang="fr-FR" sz="1600" dirty="0">
                <a:solidFill>
                  <a:schemeClr val="tx1">
                    <a:lumMod val="50000"/>
                    <a:lumOff val="50000"/>
                  </a:schemeClr>
                </a:solidFill>
              </a:rPr>
              <a:t> dois-je travailler?</a:t>
            </a:r>
          </a:p>
        </p:txBody>
      </p:sp>
      <p:pic>
        <p:nvPicPr>
          <p:cNvPr id="54" name="Picture 53"/>
          <p:cNvPicPr>
            <a:picLocks/>
          </p:cNvPicPr>
          <p:nvPr>
            <p:custDataLst>
              <p:tags r:id="rId45"/>
            </p:custDataLst>
          </p:nvPr>
        </p:nvPicPr>
        <p:blipFill>
          <a:blip r:embed="rId8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36671">
            <a:off x="1500881" y="4156060"/>
            <a:ext cx="446589" cy="641743"/>
          </a:xfrm>
          <a:prstGeom prst="rect">
            <a:avLst/>
          </a:prstGeom>
          <a:solidFill>
            <a:srgbClr val="F7F7F7"/>
          </a:solidFill>
        </p:spPr>
      </p:pic>
      <p:sp>
        <p:nvSpPr>
          <p:cNvPr id="55" name="Freeform 54" descr="User2 Icon"/>
          <p:cNvSpPr>
            <a:spLocks noEditPoints="1"/>
          </p:cNvSpPr>
          <p:nvPr>
            <p:custDataLst>
              <p:tags r:id="rId46"/>
            </p:custDataLst>
          </p:nvPr>
        </p:nvSpPr>
        <p:spPr bwMode="auto">
          <a:xfrm>
            <a:off x="5301665" y="3209790"/>
            <a:ext cx="631428" cy="623466"/>
          </a:xfrm>
          <a:custGeom>
            <a:avLst/>
            <a:gdLst>
              <a:gd name="T0" fmla="*/ 52 w 1272"/>
              <a:gd name="T1" fmla="*/ 1198 h 1198"/>
              <a:gd name="T2" fmla="*/ 1219 w 1272"/>
              <a:gd name="T3" fmla="*/ 1198 h 1198"/>
              <a:gd name="T4" fmla="*/ 1259 w 1272"/>
              <a:gd name="T5" fmla="*/ 1180 h 1198"/>
              <a:gd name="T6" fmla="*/ 1270 w 1272"/>
              <a:gd name="T7" fmla="*/ 1146 h 1198"/>
              <a:gd name="T8" fmla="*/ 932 w 1272"/>
              <a:gd name="T9" fmla="*/ 660 h 1198"/>
              <a:gd name="T10" fmla="*/ 636 w 1272"/>
              <a:gd name="T11" fmla="*/ 783 h 1198"/>
              <a:gd name="T12" fmla="*/ 339 w 1272"/>
              <a:gd name="T13" fmla="*/ 660 h 1198"/>
              <a:gd name="T14" fmla="*/ 1 w 1272"/>
              <a:gd name="T15" fmla="*/ 1146 h 1198"/>
              <a:gd name="T16" fmla="*/ 12 w 1272"/>
              <a:gd name="T17" fmla="*/ 1180 h 1198"/>
              <a:gd name="T18" fmla="*/ 52 w 1272"/>
              <a:gd name="T19" fmla="*/ 1198 h 1198"/>
              <a:gd name="T20" fmla="*/ 52 w 1272"/>
              <a:gd name="T21" fmla="*/ 1198 h 1198"/>
              <a:gd name="T22" fmla="*/ 52 w 1272"/>
              <a:gd name="T23" fmla="*/ 1198 h 1198"/>
              <a:gd name="T24" fmla="*/ 373 w 1272"/>
              <a:gd name="T25" fmla="*/ 614 h 1198"/>
              <a:gd name="T26" fmla="*/ 394 w 1272"/>
              <a:gd name="T27" fmla="*/ 634 h 1198"/>
              <a:gd name="T28" fmla="*/ 636 w 1272"/>
              <a:gd name="T29" fmla="*/ 727 h 1198"/>
              <a:gd name="T30" fmla="*/ 878 w 1272"/>
              <a:gd name="T31" fmla="*/ 634 h 1198"/>
              <a:gd name="T32" fmla="*/ 899 w 1272"/>
              <a:gd name="T33" fmla="*/ 614 h 1198"/>
              <a:gd name="T34" fmla="*/ 918 w 1272"/>
              <a:gd name="T35" fmla="*/ 592 h 1198"/>
              <a:gd name="T36" fmla="*/ 999 w 1272"/>
              <a:gd name="T37" fmla="*/ 364 h 1198"/>
              <a:gd name="T38" fmla="*/ 636 w 1272"/>
              <a:gd name="T39" fmla="*/ 0 h 1198"/>
              <a:gd name="T40" fmla="*/ 272 w 1272"/>
              <a:gd name="T41" fmla="*/ 364 h 1198"/>
              <a:gd name="T42" fmla="*/ 353 w 1272"/>
              <a:gd name="T43" fmla="*/ 592 h 1198"/>
              <a:gd name="T44" fmla="*/ 373 w 1272"/>
              <a:gd name="T45" fmla="*/ 61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2" h="1198">
                <a:moveTo>
                  <a:pt x="52" y="1198"/>
                </a:moveTo>
                <a:cubicBezTo>
                  <a:pt x="1219" y="1198"/>
                  <a:pt x="1219" y="1198"/>
                  <a:pt x="1219" y="1198"/>
                </a:cubicBezTo>
                <a:cubicBezTo>
                  <a:pt x="1235" y="1198"/>
                  <a:pt x="1250" y="1191"/>
                  <a:pt x="1259" y="1180"/>
                </a:cubicBezTo>
                <a:cubicBezTo>
                  <a:pt x="1268" y="1171"/>
                  <a:pt x="1272" y="1158"/>
                  <a:pt x="1270" y="1146"/>
                </a:cubicBezTo>
                <a:cubicBezTo>
                  <a:pt x="1243" y="933"/>
                  <a:pt x="1112" y="755"/>
                  <a:pt x="932" y="660"/>
                </a:cubicBezTo>
                <a:cubicBezTo>
                  <a:pt x="856" y="736"/>
                  <a:pt x="751" y="783"/>
                  <a:pt x="636" y="783"/>
                </a:cubicBezTo>
                <a:cubicBezTo>
                  <a:pt x="520" y="783"/>
                  <a:pt x="415" y="736"/>
                  <a:pt x="339" y="660"/>
                </a:cubicBezTo>
                <a:cubicBezTo>
                  <a:pt x="160" y="755"/>
                  <a:pt x="29" y="933"/>
                  <a:pt x="1" y="1146"/>
                </a:cubicBezTo>
                <a:cubicBezTo>
                  <a:pt x="0" y="1158"/>
                  <a:pt x="4" y="1171"/>
                  <a:pt x="12" y="1180"/>
                </a:cubicBezTo>
                <a:cubicBezTo>
                  <a:pt x="22" y="1191"/>
                  <a:pt x="36" y="1198"/>
                  <a:pt x="52" y="1198"/>
                </a:cubicBezTo>
                <a:close/>
                <a:moveTo>
                  <a:pt x="52" y="1198"/>
                </a:moveTo>
                <a:cubicBezTo>
                  <a:pt x="52" y="1198"/>
                  <a:pt x="52" y="1198"/>
                  <a:pt x="52" y="1198"/>
                </a:cubicBezTo>
                <a:moveTo>
                  <a:pt x="373" y="614"/>
                </a:moveTo>
                <a:cubicBezTo>
                  <a:pt x="380" y="621"/>
                  <a:pt x="387" y="628"/>
                  <a:pt x="394" y="634"/>
                </a:cubicBezTo>
                <a:cubicBezTo>
                  <a:pt x="458" y="692"/>
                  <a:pt x="543" y="727"/>
                  <a:pt x="636" y="727"/>
                </a:cubicBezTo>
                <a:cubicBezTo>
                  <a:pt x="729" y="727"/>
                  <a:pt x="813" y="692"/>
                  <a:pt x="878" y="634"/>
                </a:cubicBezTo>
                <a:cubicBezTo>
                  <a:pt x="885" y="628"/>
                  <a:pt x="892" y="621"/>
                  <a:pt x="899" y="614"/>
                </a:cubicBezTo>
                <a:cubicBezTo>
                  <a:pt x="906" y="607"/>
                  <a:pt x="912" y="600"/>
                  <a:pt x="918" y="592"/>
                </a:cubicBezTo>
                <a:cubicBezTo>
                  <a:pt x="969" y="529"/>
                  <a:pt x="999" y="450"/>
                  <a:pt x="999" y="364"/>
                </a:cubicBezTo>
                <a:cubicBezTo>
                  <a:pt x="999" y="163"/>
                  <a:pt x="836" y="0"/>
                  <a:pt x="636" y="0"/>
                </a:cubicBezTo>
                <a:cubicBezTo>
                  <a:pt x="435" y="0"/>
                  <a:pt x="272" y="163"/>
                  <a:pt x="272" y="364"/>
                </a:cubicBezTo>
                <a:cubicBezTo>
                  <a:pt x="272" y="450"/>
                  <a:pt x="303" y="529"/>
                  <a:pt x="353" y="592"/>
                </a:cubicBezTo>
                <a:cubicBezTo>
                  <a:pt x="359" y="600"/>
                  <a:pt x="366" y="607"/>
                  <a:pt x="373" y="614"/>
                </a:cubicBezTo>
                <a:close/>
              </a:path>
            </a:pathLst>
          </a:custGeom>
          <a:solidFill>
            <a:srgbClr val="F7F7F7"/>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chemeClr val="tx1">
                  <a:lumMod val="50000"/>
                  <a:lumOff val="50000"/>
                </a:schemeClr>
              </a:solidFill>
            </a:endParaRPr>
          </a:p>
        </p:txBody>
      </p:sp>
      <p:sp>
        <p:nvSpPr>
          <p:cNvPr id="56" name="Freeform 55" descr="Users Icon"/>
          <p:cNvSpPr>
            <a:spLocks noEditPoints="1"/>
          </p:cNvSpPr>
          <p:nvPr>
            <p:custDataLst>
              <p:tags r:id="rId47"/>
            </p:custDataLst>
          </p:nvPr>
        </p:nvSpPr>
        <p:spPr bwMode="auto">
          <a:xfrm>
            <a:off x="5297473" y="4834668"/>
            <a:ext cx="631428" cy="624777"/>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solidFill>
            <a:srgbClr val="F7F7F7"/>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chemeClr val="tx1">
                  <a:lumMod val="50000"/>
                  <a:lumOff val="50000"/>
                </a:schemeClr>
              </a:solidFill>
            </a:endParaRPr>
          </a:p>
        </p:txBody>
      </p:sp>
      <p:sp>
        <p:nvSpPr>
          <p:cNvPr id="57" name="TextBox 56"/>
          <p:cNvSpPr txBox="1"/>
          <p:nvPr>
            <p:custDataLst>
              <p:tags r:id="rId48"/>
            </p:custDataLst>
          </p:nvPr>
        </p:nvSpPr>
        <p:spPr>
          <a:xfrm>
            <a:off x="6700426" y="3217316"/>
            <a:ext cx="1551375" cy="738664"/>
          </a:xfrm>
          <a:prstGeom prst="rect">
            <a:avLst/>
          </a:prstGeom>
          <a:noFill/>
        </p:spPr>
        <p:txBody>
          <a:bodyPr wrap="square" rtlCol="0">
            <a:spAutoFit/>
          </a:bodyPr>
          <a:lstStyle/>
          <a:p>
            <a:pPr algn="ctr"/>
            <a:r>
              <a:rPr lang="fr-FR" sz="1400" dirty="0">
                <a:solidFill>
                  <a:schemeClr val="tx1">
                    <a:lumMod val="50000"/>
                    <a:lumOff val="50000"/>
                  </a:schemeClr>
                </a:solidFill>
              </a:rPr>
              <a:t>Préférences personnelles et</a:t>
            </a:r>
          </a:p>
          <a:p>
            <a:pPr algn="ctr"/>
            <a:r>
              <a:rPr lang="fr-FR" sz="1400" dirty="0">
                <a:solidFill>
                  <a:schemeClr val="tx1">
                    <a:lumMod val="50000"/>
                    <a:lumOff val="50000"/>
                  </a:schemeClr>
                </a:solidFill>
              </a:rPr>
              <a:t>outils nécessaires </a:t>
            </a:r>
          </a:p>
        </p:txBody>
      </p:sp>
      <p:grpSp>
        <p:nvGrpSpPr>
          <p:cNvPr id="58" name="Group 57"/>
          <p:cNvGrpSpPr/>
          <p:nvPr>
            <p:custDataLst>
              <p:tags r:id="rId49"/>
            </p:custDataLst>
          </p:nvPr>
        </p:nvGrpSpPr>
        <p:grpSpPr>
          <a:xfrm>
            <a:off x="9401273" y="2834444"/>
            <a:ext cx="822180" cy="667264"/>
            <a:chOff x="9419736" y="3013911"/>
            <a:chExt cx="822180" cy="667264"/>
          </a:xfrm>
          <a:noFill/>
        </p:grpSpPr>
        <p:sp>
          <p:nvSpPr>
            <p:cNvPr id="59" name="Oval 58"/>
            <p:cNvSpPr/>
            <p:nvPr/>
          </p:nvSpPr>
          <p:spPr>
            <a:xfrm>
              <a:off x="9487231" y="3013911"/>
              <a:ext cx="733159" cy="667264"/>
            </a:xfrm>
            <a:prstGeom prst="ellipse">
              <a:avLst/>
            </a:prstGeom>
            <a:grp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chemeClr val="tx1">
                    <a:lumMod val="50000"/>
                    <a:lumOff val="50000"/>
                  </a:schemeClr>
                </a:solidFill>
              </a:endParaRPr>
            </a:p>
          </p:txBody>
        </p:sp>
        <p:sp>
          <p:nvSpPr>
            <p:cNvPr id="60" name="TextBox 59"/>
            <p:cNvSpPr txBox="1"/>
            <p:nvPr/>
          </p:nvSpPr>
          <p:spPr>
            <a:xfrm>
              <a:off x="9419736" y="3193654"/>
              <a:ext cx="822180" cy="307777"/>
            </a:xfrm>
            <a:prstGeom prst="rect">
              <a:avLst/>
            </a:prstGeom>
            <a:grpFill/>
            <a:ln>
              <a:noFill/>
            </a:ln>
          </p:spPr>
          <p:txBody>
            <a:bodyPr wrap="square" rtlCol="0">
              <a:spAutoFit/>
            </a:bodyPr>
            <a:lstStyle/>
            <a:p>
              <a:pPr algn="ctr"/>
              <a:r>
                <a:rPr lang="fr-FR" sz="1400" b="1" dirty="0">
                  <a:solidFill>
                    <a:schemeClr val="tx1">
                      <a:lumMod val="50000"/>
                      <a:lumOff val="50000"/>
                    </a:schemeClr>
                  </a:solidFill>
                </a:rPr>
                <a:t>OUVERT</a:t>
              </a:r>
              <a:endParaRPr lang="fr-FR" sz="1400" dirty="0">
                <a:solidFill>
                  <a:schemeClr val="tx1">
                    <a:lumMod val="50000"/>
                    <a:lumOff val="50000"/>
                  </a:schemeClr>
                </a:solidFill>
              </a:endParaRPr>
            </a:p>
          </p:txBody>
        </p:sp>
      </p:grpSp>
      <p:grpSp>
        <p:nvGrpSpPr>
          <p:cNvPr id="61" name="Group 60"/>
          <p:cNvGrpSpPr/>
          <p:nvPr>
            <p:custDataLst>
              <p:tags r:id="rId50"/>
            </p:custDataLst>
          </p:nvPr>
        </p:nvGrpSpPr>
        <p:grpSpPr>
          <a:xfrm>
            <a:off x="9405903" y="3544096"/>
            <a:ext cx="895812" cy="667264"/>
            <a:chOff x="9405903" y="3854528"/>
            <a:chExt cx="895812" cy="667264"/>
          </a:xfrm>
          <a:noFill/>
        </p:grpSpPr>
        <p:sp>
          <p:nvSpPr>
            <p:cNvPr id="62" name="Oval 61"/>
            <p:cNvSpPr/>
            <p:nvPr/>
          </p:nvSpPr>
          <p:spPr>
            <a:xfrm>
              <a:off x="9487231" y="3854528"/>
              <a:ext cx="733159" cy="667264"/>
            </a:xfrm>
            <a:prstGeom prst="ellipse">
              <a:avLst/>
            </a:prstGeom>
            <a:grp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chemeClr val="tx1">
                    <a:lumMod val="50000"/>
                    <a:lumOff val="50000"/>
                  </a:schemeClr>
                </a:solidFill>
              </a:endParaRPr>
            </a:p>
          </p:txBody>
        </p:sp>
        <p:sp>
          <p:nvSpPr>
            <p:cNvPr id="63" name="TextBox 62"/>
            <p:cNvSpPr txBox="1"/>
            <p:nvPr/>
          </p:nvSpPr>
          <p:spPr>
            <a:xfrm>
              <a:off x="9405903" y="4014515"/>
              <a:ext cx="895812" cy="276999"/>
            </a:xfrm>
            <a:prstGeom prst="rect">
              <a:avLst/>
            </a:prstGeom>
            <a:grpFill/>
            <a:ln>
              <a:noFill/>
            </a:ln>
          </p:spPr>
          <p:txBody>
            <a:bodyPr wrap="square" rtlCol="0">
              <a:spAutoFit/>
            </a:bodyPr>
            <a:lstStyle/>
            <a:p>
              <a:pPr algn="ctr"/>
              <a:r>
                <a:rPr lang="fr-FR" sz="1200" b="1" dirty="0" smtClean="0">
                  <a:solidFill>
                    <a:schemeClr val="tx1">
                      <a:lumMod val="50000"/>
                      <a:lumOff val="50000"/>
                    </a:schemeClr>
                  </a:solidFill>
                </a:rPr>
                <a:t>FERMÉ</a:t>
              </a:r>
              <a:endParaRPr lang="fr-FR" sz="1200" dirty="0">
                <a:solidFill>
                  <a:schemeClr val="tx1">
                    <a:lumMod val="50000"/>
                    <a:lumOff val="50000"/>
                  </a:schemeClr>
                </a:solidFill>
              </a:endParaRPr>
            </a:p>
          </p:txBody>
        </p:sp>
      </p:grpSp>
      <p:pic>
        <p:nvPicPr>
          <p:cNvPr id="64" name="Picture 63"/>
          <p:cNvPicPr>
            <a:picLocks/>
          </p:cNvPicPr>
          <p:nvPr>
            <p:custDataLst>
              <p:tags r:id="rId51"/>
            </p:custDataLst>
          </p:nvPr>
        </p:nvPicPr>
        <p:blipFill rotWithShape="1">
          <a:blip r:embed="rId83" cstate="print">
            <a:duotone>
              <a:schemeClr val="bg2">
                <a:shade val="45000"/>
                <a:satMod val="135000"/>
              </a:schemeClr>
              <a:prstClr val="white"/>
            </a:duotone>
            <a:extLst>
              <a:ext uri="{28A0092B-C50C-407E-A947-70E740481C1C}">
                <a14:useLocalDpi xmlns:a14="http://schemas.microsoft.com/office/drawing/2010/main" val="0"/>
              </a:ext>
            </a:extLst>
          </a:blip>
          <a:srcRect t="12508" b="12251"/>
          <a:stretch/>
        </p:blipFill>
        <p:spPr>
          <a:xfrm>
            <a:off x="588624" y="1702173"/>
            <a:ext cx="768872" cy="688438"/>
          </a:xfrm>
          <a:prstGeom prst="rect">
            <a:avLst/>
          </a:prstGeom>
          <a:solidFill>
            <a:srgbClr val="F7F7F7"/>
          </a:solidFill>
        </p:spPr>
      </p:pic>
      <p:cxnSp>
        <p:nvCxnSpPr>
          <p:cNvPr id="65" name="Straight Connector 64"/>
          <p:cNvCxnSpPr/>
          <p:nvPr>
            <p:custDataLst>
              <p:tags r:id="rId52"/>
            </p:custDataLst>
          </p:nvPr>
        </p:nvCxnSpPr>
        <p:spPr>
          <a:xfrm flipV="1">
            <a:off x="1618872" y="2714010"/>
            <a:ext cx="2462622" cy="7046"/>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custDataLst>
              <p:tags r:id="rId53"/>
            </p:custDataLst>
          </p:nvPr>
        </p:nvCxnSpPr>
        <p:spPr>
          <a:xfrm>
            <a:off x="2954763" y="2286625"/>
            <a:ext cx="0" cy="427385"/>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custDataLst>
              <p:tags r:id="rId54"/>
            </p:custDataLst>
          </p:nvPr>
        </p:nvCxnSpPr>
        <p:spPr>
          <a:xfrm flipH="1">
            <a:off x="1637102" y="2714010"/>
            <a:ext cx="2244" cy="283332"/>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custDataLst>
              <p:tags r:id="rId55"/>
            </p:custDataLst>
          </p:nvPr>
        </p:nvCxnSpPr>
        <p:spPr>
          <a:xfrm flipH="1">
            <a:off x="2495288" y="2721056"/>
            <a:ext cx="310" cy="280268"/>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custDataLst>
              <p:tags r:id="rId56"/>
            </p:custDataLst>
          </p:nvPr>
        </p:nvCxnSpPr>
        <p:spPr>
          <a:xfrm>
            <a:off x="4062272" y="2708460"/>
            <a:ext cx="0" cy="288882"/>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custDataLst>
              <p:tags r:id="rId57"/>
            </p:custDataLst>
          </p:nvPr>
        </p:nvCxnSpPr>
        <p:spPr>
          <a:xfrm>
            <a:off x="3411209" y="2721289"/>
            <a:ext cx="3819" cy="281839"/>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custDataLst>
              <p:tags r:id="rId58"/>
            </p:custDataLst>
          </p:nvPr>
        </p:nvSpPr>
        <p:spPr>
          <a:xfrm>
            <a:off x="1327927" y="2989301"/>
            <a:ext cx="630301" cy="307777"/>
          </a:xfrm>
          <a:prstGeom prst="rect">
            <a:avLst/>
          </a:prstGeom>
          <a:noFill/>
          <a:ln>
            <a:noFill/>
          </a:ln>
        </p:spPr>
        <p:txBody>
          <a:bodyPr wrap="none" rtlCol="0">
            <a:spAutoFit/>
          </a:bodyPr>
          <a:lstStyle/>
          <a:p>
            <a:pPr algn="ctr"/>
            <a:r>
              <a:rPr lang="fr-FR" sz="1400" b="1" dirty="0">
                <a:solidFill>
                  <a:schemeClr val="tx1">
                    <a:lumMod val="50000"/>
                    <a:lumOff val="50000"/>
                  </a:schemeClr>
                </a:solidFill>
              </a:rPr>
              <a:t>Maison</a:t>
            </a:r>
          </a:p>
        </p:txBody>
      </p:sp>
      <p:sp>
        <p:nvSpPr>
          <p:cNvPr id="72" name="TextBox 71"/>
          <p:cNvSpPr txBox="1"/>
          <p:nvPr>
            <p:custDataLst>
              <p:tags r:id="rId59"/>
            </p:custDataLst>
          </p:nvPr>
        </p:nvSpPr>
        <p:spPr>
          <a:xfrm>
            <a:off x="1942833" y="2989877"/>
            <a:ext cx="1160729" cy="307777"/>
          </a:xfrm>
          <a:prstGeom prst="rect">
            <a:avLst/>
          </a:prstGeom>
          <a:noFill/>
          <a:ln>
            <a:noFill/>
          </a:ln>
        </p:spPr>
        <p:txBody>
          <a:bodyPr wrap="square" rtlCol="0">
            <a:spAutoFit/>
          </a:bodyPr>
          <a:lstStyle/>
          <a:p>
            <a:pPr algn="ctr"/>
            <a:r>
              <a:rPr lang="fr-FR" sz="1400" b="1" dirty="0">
                <a:solidFill>
                  <a:schemeClr val="tx1">
                    <a:lumMod val="50000"/>
                    <a:lumOff val="50000"/>
                  </a:schemeClr>
                </a:solidFill>
              </a:rPr>
              <a:t>CotravailGC</a:t>
            </a:r>
          </a:p>
        </p:txBody>
      </p:sp>
      <p:sp>
        <p:nvSpPr>
          <p:cNvPr id="73" name="TextBox 72"/>
          <p:cNvSpPr txBox="1"/>
          <p:nvPr>
            <p:custDataLst>
              <p:tags r:id="rId60"/>
            </p:custDataLst>
          </p:nvPr>
        </p:nvSpPr>
        <p:spPr>
          <a:xfrm>
            <a:off x="3092700" y="2982699"/>
            <a:ext cx="628698" cy="307777"/>
          </a:xfrm>
          <a:prstGeom prst="rect">
            <a:avLst/>
          </a:prstGeom>
          <a:noFill/>
          <a:ln>
            <a:noFill/>
          </a:ln>
        </p:spPr>
        <p:txBody>
          <a:bodyPr wrap="none" rtlCol="0">
            <a:spAutoFit/>
          </a:bodyPr>
          <a:lstStyle/>
          <a:p>
            <a:pPr algn="ctr"/>
            <a:r>
              <a:rPr lang="fr-FR" sz="1400" b="1" dirty="0">
                <a:solidFill>
                  <a:schemeClr val="tx1">
                    <a:lumMod val="50000"/>
                    <a:lumOff val="50000"/>
                  </a:schemeClr>
                </a:solidFill>
              </a:rPr>
              <a:t>Bureau</a:t>
            </a:r>
          </a:p>
        </p:txBody>
      </p:sp>
      <p:sp>
        <p:nvSpPr>
          <p:cNvPr id="74" name="TextBox 73"/>
          <p:cNvSpPr txBox="1"/>
          <p:nvPr>
            <p:custDataLst>
              <p:tags r:id="rId61"/>
            </p:custDataLst>
          </p:nvPr>
        </p:nvSpPr>
        <p:spPr>
          <a:xfrm>
            <a:off x="3752733" y="2989877"/>
            <a:ext cx="619080" cy="307777"/>
          </a:xfrm>
          <a:prstGeom prst="rect">
            <a:avLst/>
          </a:prstGeom>
          <a:noFill/>
          <a:ln>
            <a:noFill/>
          </a:ln>
        </p:spPr>
        <p:txBody>
          <a:bodyPr wrap="none" rtlCol="0">
            <a:spAutoFit/>
          </a:bodyPr>
          <a:lstStyle/>
          <a:p>
            <a:pPr algn="ctr"/>
            <a:r>
              <a:rPr lang="fr-FR" sz="1400" b="1" dirty="0">
                <a:solidFill>
                  <a:schemeClr val="tx1">
                    <a:lumMod val="50000"/>
                    <a:lumOff val="50000"/>
                  </a:schemeClr>
                </a:solidFill>
              </a:rPr>
              <a:t>Autre</a:t>
            </a:r>
          </a:p>
        </p:txBody>
      </p:sp>
      <p:sp>
        <p:nvSpPr>
          <p:cNvPr id="75" name="TextBox 74"/>
          <p:cNvSpPr txBox="1"/>
          <p:nvPr>
            <p:custDataLst>
              <p:tags r:id="rId62"/>
            </p:custDataLst>
          </p:nvPr>
        </p:nvSpPr>
        <p:spPr>
          <a:xfrm>
            <a:off x="2036717" y="4069402"/>
            <a:ext cx="1861964" cy="954107"/>
          </a:xfrm>
          <a:prstGeom prst="rect">
            <a:avLst/>
          </a:prstGeom>
          <a:noFill/>
        </p:spPr>
        <p:txBody>
          <a:bodyPr wrap="square" rtlCol="0">
            <a:spAutoFit/>
          </a:bodyPr>
          <a:lstStyle/>
          <a:p>
            <a:pPr algn="ctr"/>
            <a:r>
              <a:rPr lang="fr-FR" sz="1400" dirty="0">
                <a:solidFill>
                  <a:schemeClr val="tx1">
                    <a:lumMod val="50000"/>
                    <a:lumOff val="50000"/>
                  </a:schemeClr>
                </a:solidFill>
              </a:rPr>
              <a:t>Compte tenu de mes </a:t>
            </a:r>
            <a:r>
              <a:rPr lang="fr-FR" sz="1400" b="1" dirty="0">
                <a:solidFill>
                  <a:schemeClr val="tx1">
                    <a:lumMod val="50000"/>
                    <a:lumOff val="50000"/>
                  </a:schemeClr>
                </a:solidFill>
              </a:rPr>
              <a:t>activités</a:t>
            </a:r>
            <a:r>
              <a:rPr lang="fr-FR" sz="1400" dirty="0">
                <a:solidFill>
                  <a:schemeClr val="tx1">
                    <a:lumMod val="50000"/>
                    <a:lumOff val="50000"/>
                  </a:schemeClr>
                </a:solidFill>
              </a:rPr>
              <a:t>, dois-je travailler </a:t>
            </a:r>
            <a:r>
              <a:rPr lang="fr-FR" sz="1400" b="1" dirty="0">
                <a:solidFill>
                  <a:schemeClr val="tx1">
                    <a:lumMod val="50000"/>
                    <a:lumOff val="50000"/>
                  </a:schemeClr>
                </a:solidFill>
              </a:rPr>
              <a:t>individuellement</a:t>
            </a:r>
            <a:r>
              <a:rPr lang="fr-FR" sz="1400" dirty="0">
                <a:solidFill>
                  <a:schemeClr val="tx1">
                    <a:lumMod val="50000"/>
                    <a:lumOff val="50000"/>
                  </a:schemeClr>
                </a:solidFill>
              </a:rPr>
              <a:t> ou </a:t>
            </a:r>
          </a:p>
          <a:p>
            <a:pPr algn="ctr"/>
            <a:r>
              <a:rPr lang="fr-FR" sz="1400" b="1" dirty="0">
                <a:solidFill>
                  <a:schemeClr val="tx1">
                    <a:lumMod val="50000"/>
                    <a:lumOff val="50000"/>
                  </a:schemeClr>
                </a:solidFill>
              </a:rPr>
              <a:t>en collaboration</a:t>
            </a:r>
            <a:r>
              <a:rPr lang="fr-FR" sz="1400" dirty="0">
                <a:solidFill>
                  <a:schemeClr val="tx1">
                    <a:lumMod val="50000"/>
                    <a:lumOff val="50000"/>
                  </a:schemeClr>
                </a:solidFill>
              </a:rPr>
              <a:t>?</a:t>
            </a:r>
          </a:p>
        </p:txBody>
      </p:sp>
      <p:sp>
        <p:nvSpPr>
          <p:cNvPr id="76" name="TextBox 75"/>
          <p:cNvSpPr txBox="1"/>
          <p:nvPr>
            <p:custDataLst>
              <p:tags r:id="rId63"/>
            </p:custDataLst>
          </p:nvPr>
        </p:nvSpPr>
        <p:spPr>
          <a:xfrm>
            <a:off x="6965525" y="1933920"/>
            <a:ext cx="1096303" cy="523220"/>
          </a:xfrm>
          <a:prstGeom prst="rect">
            <a:avLst/>
          </a:prstGeom>
          <a:noFill/>
        </p:spPr>
        <p:txBody>
          <a:bodyPr wrap="square" rtlCol="0">
            <a:spAutoFit/>
          </a:bodyPr>
          <a:lstStyle/>
          <a:p>
            <a:pPr algn="ctr"/>
            <a:r>
              <a:rPr lang="fr-FR" sz="1400" b="1" dirty="0">
                <a:solidFill>
                  <a:schemeClr val="tx1">
                    <a:lumMod val="50000"/>
                    <a:lumOff val="50000"/>
                  </a:schemeClr>
                </a:solidFill>
              </a:rPr>
              <a:t>Facteurs à considérer?</a:t>
            </a:r>
          </a:p>
        </p:txBody>
      </p:sp>
      <p:sp>
        <p:nvSpPr>
          <p:cNvPr id="77" name="TextBox 76"/>
          <p:cNvSpPr txBox="1"/>
          <p:nvPr>
            <p:custDataLst>
              <p:tags r:id="rId64"/>
            </p:custDataLst>
          </p:nvPr>
        </p:nvSpPr>
        <p:spPr>
          <a:xfrm>
            <a:off x="9230819" y="1826198"/>
            <a:ext cx="1245980" cy="738664"/>
          </a:xfrm>
          <a:prstGeom prst="rect">
            <a:avLst/>
          </a:prstGeom>
          <a:noFill/>
        </p:spPr>
        <p:txBody>
          <a:bodyPr wrap="square" rtlCol="0">
            <a:spAutoFit/>
          </a:bodyPr>
          <a:lstStyle/>
          <a:p>
            <a:pPr algn="ctr"/>
            <a:r>
              <a:rPr lang="fr-FR" sz="1400" b="1" dirty="0">
                <a:solidFill>
                  <a:schemeClr val="tx1">
                    <a:lumMod val="50000"/>
                    <a:lumOff val="50000"/>
                  </a:schemeClr>
                </a:solidFill>
              </a:rPr>
              <a:t>Sélectionnez votre </a:t>
            </a:r>
          </a:p>
          <a:p>
            <a:pPr algn="ctr"/>
            <a:r>
              <a:rPr lang="fr-FR" sz="1400" b="1" dirty="0">
                <a:solidFill>
                  <a:schemeClr val="tx1">
                    <a:lumMod val="50000"/>
                    <a:lumOff val="50000"/>
                  </a:schemeClr>
                </a:solidFill>
              </a:rPr>
              <a:t>type de point de travail</a:t>
            </a:r>
          </a:p>
        </p:txBody>
      </p:sp>
      <p:cxnSp>
        <p:nvCxnSpPr>
          <p:cNvPr id="78" name="Straight Connector 77"/>
          <p:cNvCxnSpPr/>
          <p:nvPr>
            <p:custDataLst>
              <p:tags r:id="rId65"/>
            </p:custDataLst>
          </p:nvPr>
        </p:nvCxnSpPr>
        <p:spPr>
          <a:xfrm>
            <a:off x="2508603" y="3380815"/>
            <a:ext cx="4489" cy="406749"/>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custDataLst>
              <p:tags r:id="rId66"/>
            </p:custDataLst>
          </p:nvPr>
        </p:nvCxnSpPr>
        <p:spPr>
          <a:xfrm>
            <a:off x="3402732" y="3380814"/>
            <a:ext cx="4489" cy="406749"/>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custDataLst>
              <p:tags r:id="rId67"/>
            </p:custDataLst>
          </p:nvPr>
        </p:nvCxnSpPr>
        <p:spPr>
          <a:xfrm>
            <a:off x="2495288" y="3791732"/>
            <a:ext cx="930838"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custDataLst>
              <p:tags r:id="rId68"/>
            </p:custDataLst>
          </p:nvPr>
        </p:nvCxnSpPr>
        <p:spPr>
          <a:xfrm>
            <a:off x="2967699" y="3787563"/>
            <a:ext cx="3819" cy="281839"/>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custDataLst>
              <p:tags r:id="rId69"/>
            </p:custDataLst>
          </p:nvPr>
        </p:nvCxnSpPr>
        <p:spPr>
          <a:xfrm flipV="1">
            <a:off x="3973793" y="3915679"/>
            <a:ext cx="1166620" cy="526292"/>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custDataLst>
              <p:tags r:id="rId70"/>
            </p:custDataLst>
          </p:nvPr>
        </p:nvCxnSpPr>
        <p:spPr>
          <a:xfrm>
            <a:off x="3973793" y="4429954"/>
            <a:ext cx="1166620" cy="526292"/>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84" name="Rounded Rectangle 83"/>
          <p:cNvSpPr/>
          <p:nvPr>
            <p:custDataLst>
              <p:tags r:id="rId71"/>
            </p:custDataLst>
          </p:nvPr>
        </p:nvSpPr>
        <p:spPr>
          <a:xfrm>
            <a:off x="8811255" y="2286625"/>
            <a:ext cx="2048182" cy="519351"/>
          </a:xfrm>
          <a:prstGeom prst="roundRect">
            <a:avLst>
              <a:gd name="adj" fmla="val 50000"/>
            </a:avLst>
          </a:prstGeom>
          <a:solidFill>
            <a:srgbClr val="002060"/>
          </a:solidFill>
        </p:spPr>
        <p:txBody>
          <a:bodyPr wrap="square" anchor="ctr">
            <a:spAutoFit/>
          </a:bodyPr>
          <a:lstStyle/>
          <a:p>
            <a:pPr algn="ctr"/>
            <a:r>
              <a:rPr lang="fr-FR" b="1" dirty="0">
                <a:solidFill>
                  <a:schemeClr val="bg1"/>
                </a:solidFill>
              </a:rPr>
              <a:t>POINT DE TRAVAIL</a:t>
            </a:r>
          </a:p>
        </p:txBody>
      </p:sp>
      <p:cxnSp>
        <p:nvCxnSpPr>
          <p:cNvPr id="85" name="Straight Connector 84"/>
          <p:cNvCxnSpPr/>
          <p:nvPr>
            <p:custDataLst>
              <p:tags r:id="rId72"/>
            </p:custDataLst>
          </p:nvPr>
        </p:nvCxnSpPr>
        <p:spPr>
          <a:xfrm>
            <a:off x="6134727" y="3528479"/>
            <a:ext cx="463380" cy="0"/>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custDataLst>
              <p:tags r:id="rId73"/>
            </p:custDataLst>
          </p:nvPr>
        </p:nvCxnSpPr>
        <p:spPr>
          <a:xfrm>
            <a:off x="6134727" y="5147056"/>
            <a:ext cx="463380" cy="0"/>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87" name="TextBox 86"/>
          <p:cNvSpPr txBox="1"/>
          <p:nvPr>
            <p:custDataLst>
              <p:tags r:id="rId74"/>
            </p:custDataLst>
          </p:nvPr>
        </p:nvSpPr>
        <p:spPr>
          <a:xfrm>
            <a:off x="6700428" y="4821364"/>
            <a:ext cx="1551374" cy="738664"/>
          </a:xfrm>
          <a:prstGeom prst="rect">
            <a:avLst/>
          </a:prstGeom>
          <a:noFill/>
        </p:spPr>
        <p:txBody>
          <a:bodyPr wrap="square" rtlCol="0">
            <a:spAutoFit/>
          </a:bodyPr>
          <a:lstStyle/>
          <a:p>
            <a:pPr algn="ctr"/>
            <a:r>
              <a:rPr lang="fr-FR" sz="1400" dirty="0">
                <a:solidFill>
                  <a:schemeClr val="tx1">
                    <a:lumMod val="50000"/>
                    <a:lumOff val="50000"/>
                  </a:schemeClr>
                </a:solidFill>
              </a:rPr>
              <a:t>Préférences personnelles et</a:t>
            </a:r>
          </a:p>
          <a:p>
            <a:pPr algn="ctr"/>
            <a:r>
              <a:rPr lang="fr-FR" sz="1400" dirty="0">
                <a:solidFill>
                  <a:schemeClr val="tx1">
                    <a:lumMod val="50000"/>
                    <a:lumOff val="50000"/>
                  </a:schemeClr>
                </a:solidFill>
              </a:rPr>
              <a:t>outils nécessaires </a:t>
            </a:r>
          </a:p>
        </p:txBody>
      </p:sp>
      <p:cxnSp>
        <p:nvCxnSpPr>
          <p:cNvPr id="88" name="Straight Connector 87"/>
          <p:cNvCxnSpPr>
            <a:stCxn id="57" idx="3"/>
            <a:endCxn id="59" idx="2"/>
          </p:cNvCxnSpPr>
          <p:nvPr>
            <p:custDataLst>
              <p:tags r:id="rId75"/>
            </p:custDataLst>
          </p:nvPr>
        </p:nvCxnSpPr>
        <p:spPr>
          <a:xfrm flipV="1">
            <a:off x="8251801" y="3168076"/>
            <a:ext cx="1216967" cy="418572"/>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57" idx="3"/>
            <a:endCxn id="62" idx="2"/>
          </p:cNvCxnSpPr>
          <p:nvPr>
            <p:custDataLst>
              <p:tags r:id="rId76"/>
            </p:custDataLst>
          </p:nvPr>
        </p:nvCxnSpPr>
        <p:spPr>
          <a:xfrm>
            <a:off x="8251801" y="3586648"/>
            <a:ext cx="1235430" cy="291080"/>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3"/>
          </p:cNvCxnSpPr>
          <p:nvPr>
            <p:custDataLst>
              <p:tags r:id="rId77"/>
            </p:custDataLst>
          </p:nvPr>
        </p:nvCxnSpPr>
        <p:spPr>
          <a:xfrm flipV="1">
            <a:off x="8251802" y="4843228"/>
            <a:ext cx="1216966" cy="347468"/>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7" idx="3"/>
          </p:cNvCxnSpPr>
          <p:nvPr>
            <p:custDataLst>
              <p:tags r:id="rId78"/>
            </p:custDataLst>
          </p:nvPr>
        </p:nvCxnSpPr>
        <p:spPr>
          <a:xfrm>
            <a:off x="8251802" y="5190696"/>
            <a:ext cx="1216966" cy="349200"/>
          </a:xfrm>
          <a:prstGeom prst="line">
            <a:avLst/>
          </a:prstGeom>
          <a:ln w="38100">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92" name="Group 91"/>
          <p:cNvGrpSpPr/>
          <p:nvPr>
            <p:custDataLst>
              <p:tags r:id="rId79"/>
            </p:custDataLst>
          </p:nvPr>
        </p:nvGrpSpPr>
        <p:grpSpPr>
          <a:xfrm>
            <a:off x="9390391" y="4444911"/>
            <a:ext cx="926835" cy="667264"/>
            <a:chOff x="9390391" y="3013911"/>
            <a:chExt cx="926835" cy="667264"/>
          </a:xfrm>
          <a:noFill/>
        </p:grpSpPr>
        <p:sp>
          <p:nvSpPr>
            <p:cNvPr id="93" name="Oval 92"/>
            <p:cNvSpPr/>
            <p:nvPr/>
          </p:nvSpPr>
          <p:spPr>
            <a:xfrm>
              <a:off x="9487231" y="3013911"/>
              <a:ext cx="733159" cy="667264"/>
            </a:xfrm>
            <a:prstGeom prst="ellipse">
              <a:avLst/>
            </a:prstGeom>
            <a:grp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chemeClr val="tx1">
                    <a:lumMod val="50000"/>
                    <a:lumOff val="50000"/>
                  </a:schemeClr>
                </a:solidFill>
              </a:endParaRPr>
            </a:p>
          </p:txBody>
        </p:sp>
        <p:sp>
          <p:nvSpPr>
            <p:cNvPr id="94" name="TextBox 93"/>
            <p:cNvSpPr txBox="1"/>
            <p:nvPr/>
          </p:nvSpPr>
          <p:spPr>
            <a:xfrm>
              <a:off x="9390391" y="3187681"/>
              <a:ext cx="926835" cy="307777"/>
            </a:xfrm>
            <a:prstGeom prst="rect">
              <a:avLst/>
            </a:prstGeom>
            <a:grpFill/>
            <a:ln>
              <a:noFill/>
            </a:ln>
          </p:spPr>
          <p:txBody>
            <a:bodyPr wrap="square" rtlCol="0">
              <a:spAutoFit/>
            </a:bodyPr>
            <a:lstStyle/>
            <a:p>
              <a:pPr algn="ctr"/>
              <a:r>
                <a:rPr lang="fr-FR" sz="1400" b="1" dirty="0">
                  <a:solidFill>
                    <a:schemeClr val="tx1">
                      <a:lumMod val="50000"/>
                      <a:lumOff val="50000"/>
                    </a:schemeClr>
                  </a:solidFill>
                </a:rPr>
                <a:t>OUVERT</a:t>
              </a:r>
              <a:endParaRPr lang="fr-FR" sz="1400" dirty="0">
                <a:solidFill>
                  <a:schemeClr val="tx1">
                    <a:lumMod val="50000"/>
                    <a:lumOff val="50000"/>
                  </a:schemeClr>
                </a:solidFill>
              </a:endParaRPr>
            </a:p>
          </p:txBody>
        </p:sp>
      </p:grpSp>
      <p:grpSp>
        <p:nvGrpSpPr>
          <p:cNvPr id="95" name="Group 94"/>
          <p:cNvGrpSpPr/>
          <p:nvPr>
            <p:custDataLst>
              <p:tags r:id="rId80"/>
            </p:custDataLst>
          </p:nvPr>
        </p:nvGrpSpPr>
        <p:grpSpPr>
          <a:xfrm>
            <a:off x="9405903" y="5154563"/>
            <a:ext cx="895812" cy="667264"/>
            <a:chOff x="9405903" y="3854528"/>
            <a:chExt cx="895812" cy="667264"/>
          </a:xfrm>
          <a:noFill/>
        </p:grpSpPr>
        <p:sp>
          <p:nvSpPr>
            <p:cNvPr id="96" name="Oval 95"/>
            <p:cNvSpPr/>
            <p:nvPr/>
          </p:nvSpPr>
          <p:spPr>
            <a:xfrm>
              <a:off x="9487231" y="3854528"/>
              <a:ext cx="733159" cy="667264"/>
            </a:xfrm>
            <a:prstGeom prst="ellipse">
              <a:avLst/>
            </a:prstGeom>
            <a:grpFill/>
            <a:ln>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chemeClr val="tx1">
                    <a:lumMod val="50000"/>
                    <a:lumOff val="50000"/>
                  </a:schemeClr>
                </a:solidFill>
              </a:endParaRPr>
            </a:p>
          </p:txBody>
        </p:sp>
        <p:sp>
          <p:nvSpPr>
            <p:cNvPr id="97" name="TextBox 96"/>
            <p:cNvSpPr txBox="1"/>
            <p:nvPr/>
          </p:nvSpPr>
          <p:spPr>
            <a:xfrm>
              <a:off x="9405903" y="4014515"/>
              <a:ext cx="895812" cy="276999"/>
            </a:xfrm>
            <a:prstGeom prst="rect">
              <a:avLst/>
            </a:prstGeom>
            <a:grpFill/>
            <a:ln>
              <a:noFill/>
            </a:ln>
          </p:spPr>
          <p:txBody>
            <a:bodyPr wrap="square" rtlCol="0">
              <a:spAutoFit/>
            </a:bodyPr>
            <a:lstStyle/>
            <a:p>
              <a:pPr algn="ctr"/>
              <a:r>
                <a:rPr lang="fr-FR" sz="1200" b="1" dirty="0" smtClean="0">
                  <a:solidFill>
                    <a:schemeClr val="tx1">
                      <a:lumMod val="50000"/>
                      <a:lumOff val="50000"/>
                    </a:schemeClr>
                  </a:solidFill>
                </a:rPr>
                <a:t>FERMÉ</a:t>
              </a:r>
              <a:endParaRPr lang="fr-FR" sz="1200" dirty="0">
                <a:solidFill>
                  <a:schemeClr val="tx1">
                    <a:lumMod val="50000"/>
                    <a:lumOff val="50000"/>
                  </a:schemeClr>
                </a:solidFill>
              </a:endParaRPr>
            </a:p>
          </p:txBody>
        </p:sp>
      </p:grpSp>
    </p:spTree>
    <p:custDataLst>
      <p:tags r:id="rId1"/>
    </p:custDataLst>
    <p:extLst>
      <p:ext uri="{BB962C8B-B14F-4D97-AF65-F5344CB8AC3E}">
        <p14:creationId xmlns:p14="http://schemas.microsoft.com/office/powerpoint/2010/main" val="26369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64"/>
                                        </p:tgtEl>
                                      </p:cBhvr>
                                    </p:animEffect>
                                    <p:set>
                                      <p:cBhvr>
                                        <p:cTn id="7" dur="1" fill="hold">
                                          <p:stCondLst>
                                            <p:cond delay="249"/>
                                          </p:stCondLst>
                                        </p:cTn>
                                        <p:tgtEl>
                                          <p:spTgt spid="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50"/>
                                        <p:tgtEl>
                                          <p:spTgt spid="53"/>
                                        </p:tgtEl>
                                      </p:cBhvr>
                                    </p:animEffect>
                                    <p:set>
                                      <p:cBhvr>
                                        <p:cTn id="10" dur="1" fill="hold">
                                          <p:stCondLst>
                                            <p:cond delay="249"/>
                                          </p:stCondLst>
                                        </p:cTn>
                                        <p:tgtEl>
                                          <p:spTgt spid="5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50"/>
                                        <p:tgtEl>
                                          <p:spTgt spid="66"/>
                                        </p:tgtEl>
                                      </p:cBhvr>
                                    </p:animEffect>
                                    <p:set>
                                      <p:cBhvr>
                                        <p:cTn id="13" dur="1" fill="hold">
                                          <p:stCondLst>
                                            <p:cond delay="249"/>
                                          </p:stCondLst>
                                        </p:cTn>
                                        <p:tgtEl>
                                          <p:spTgt spid="6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50"/>
                                        <p:tgtEl>
                                          <p:spTgt spid="65"/>
                                        </p:tgtEl>
                                      </p:cBhvr>
                                    </p:animEffect>
                                    <p:set>
                                      <p:cBhvr>
                                        <p:cTn id="16" dur="1" fill="hold">
                                          <p:stCondLst>
                                            <p:cond delay="249"/>
                                          </p:stCondLst>
                                        </p:cTn>
                                        <p:tgtEl>
                                          <p:spTgt spid="6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50"/>
                                        <p:tgtEl>
                                          <p:spTgt spid="68"/>
                                        </p:tgtEl>
                                      </p:cBhvr>
                                    </p:animEffect>
                                    <p:set>
                                      <p:cBhvr>
                                        <p:cTn id="19" dur="1" fill="hold">
                                          <p:stCondLst>
                                            <p:cond delay="249"/>
                                          </p:stCondLst>
                                        </p:cTn>
                                        <p:tgtEl>
                                          <p:spTgt spid="6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50"/>
                                        <p:tgtEl>
                                          <p:spTgt spid="67"/>
                                        </p:tgtEl>
                                      </p:cBhvr>
                                    </p:animEffect>
                                    <p:set>
                                      <p:cBhvr>
                                        <p:cTn id="22" dur="1" fill="hold">
                                          <p:stCondLst>
                                            <p:cond delay="249"/>
                                          </p:stCondLst>
                                        </p:cTn>
                                        <p:tgtEl>
                                          <p:spTgt spid="6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50"/>
                                        <p:tgtEl>
                                          <p:spTgt spid="70"/>
                                        </p:tgtEl>
                                      </p:cBhvr>
                                    </p:animEffect>
                                    <p:set>
                                      <p:cBhvr>
                                        <p:cTn id="25" dur="1" fill="hold">
                                          <p:stCondLst>
                                            <p:cond delay="249"/>
                                          </p:stCondLst>
                                        </p:cTn>
                                        <p:tgtEl>
                                          <p:spTgt spid="7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50"/>
                                        <p:tgtEl>
                                          <p:spTgt spid="69"/>
                                        </p:tgtEl>
                                      </p:cBhvr>
                                    </p:animEffect>
                                    <p:set>
                                      <p:cBhvr>
                                        <p:cTn id="28" dur="1" fill="hold">
                                          <p:stCondLst>
                                            <p:cond delay="249"/>
                                          </p:stCondLst>
                                        </p:cTn>
                                        <p:tgtEl>
                                          <p:spTgt spid="6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50"/>
                                        <p:tgtEl>
                                          <p:spTgt spid="74"/>
                                        </p:tgtEl>
                                      </p:cBhvr>
                                    </p:animEffect>
                                    <p:set>
                                      <p:cBhvr>
                                        <p:cTn id="31" dur="1" fill="hold">
                                          <p:stCondLst>
                                            <p:cond delay="249"/>
                                          </p:stCondLst>
                                        </p:cTn>
                                        <p:tgtEl>
                                          <p:spTgt spid="7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50"/>
                                        <p:tgtEl>
                                          <p:spTgt spid="73"/>
                                        </p:tgtEl>
                                      </p:cBhvr>
                                    </p:animEffect>
                                    <p:set>
                                      <p:cBhvr>
                                        <p:cTn id="34" dur="1" fill="hold">
                                          <p:stCondLst>
                                            <p:cond delay="249"/>
                                          </p:stCondLst>
                                        </p:cTn>
                                        <p:tgtEl>
                                          <p:spTgt spid="7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50"/>
                                        <p:tgtEl>
                                          <p:spTgt spid="72"/>
                                        </p:tgtEl>
                                      </p:cBhvr>
                                    </p:animEffect>
                                    <p:set>
                                      <p:cBhvr>
                                        <p:cTn id="37" dur="1" fill="hold">
                                          <p:stCondLst>
                                            <p:cond delay="249"/>
                                          </p:stCondLst>
                                        </p:cTn>
                                        <p:tgtEl>
                                          <p:spTgt spid="7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50"/>
                                        <p:tgtEl>
                                          <p:spTgt spid="71"/>
                                        </p:tgtEl>
                                      </p:cBhvr>
                                    </p:animEffect>
                                    <p:set>
                                      <p:cBhvr>
                                        <p:cTn id="40" dur="1" fill="hold">
                                          <p:stCondLst>
                                            <p:cond delay="249"/>
                                          </p:stCondLst>
                                        </p:cTn>
                                        <p:tgtEl>
                                          <p:spTgt spid="7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50"/>
                                        <p:tgtEl>
                                          <p:spTgt spid="52"/>
                                        </p:tgtEl>
                                      </p:cBhvr>
                                    </p:animEffect>
                                    <p:set>
                                      <p:cBhvr>
                                        <p:cTn id="43" dur="1" fill="hold">
                                          <p:stCondLst>
                                            <p:cond delay="249"/>
                                          </p:stCondLst>
                                        </p:cTn>
                                        <p:tgtEl>
                                          <p:spTgt spid="5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250"/>
                                        <p:tgtEl>
                                          <p:spTgt spid="51"/>
                                        </p:tgtEl>
                                      </p:cBhvr>
                                    </p:animEffect>
                                    <p:set>
                                      <p:cBhvr>
                                        <p:cTn id="48" dur="1" fill="hold">
                                          <p:stCondLst>
                                            <p:cond delay="249"/>
                                          </p:stCondLst>
                                        </p:cTn>
                                        <p:tgtEl>
                                          <p:spTgt spid="5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50"/>
                                        <p:tgtEl>
                                          <p:spTgt spid="56"/>
                                        </p:tgtEl>
                                      </p:cBhvr>
                                    </p:animEffect>
                                    <p:set>
                                      <p:cBhvr>
                                        <p:cTn id="51" dur="1" fill="hold">
                                          <p:stCondLst>
                                            <p:cond delay="249"/>
                                          </p:stCondLst>
                                        </p:cTn>
                                        <p:tgtEl>
                                          <p:spTgt spid="56"/>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50"/>
                                        <p:tgtEl>
                                          <p:spTgt spid="55"/>
                                        </p:tgtEl>
                                      </p:cBhvr>
                                    </p:animEffect>
                                    <p:set>
                                      <p:cBhvr>
                                        <p:cTn id="54" dur="1" fill="hold">
                                          <p:stCondLst>
                                            <p:cond delay="24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50"/>
                                        <p:tgtEl>
                                          <p:spTgt spid="82"/>
                                        </p:tgtEl>
                                      </p:cBhvr>
                                    </p:animEffect>
                                    <p:set>
                                      <p:cBhvr>
                                        <p:cTn id="57" dur="1" fill="hold">
                                          <p:stCondLst>
                                            <p:cond delay="249"/>
                                          </p:stCondLst>
                                        </p:cTn>
                                        <p:tgtEl>
                                          <p:spTgt spid="8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50"/>
                                        <p:tgtEl>
                                          <p:spTgt spid="83"/>
                                        </p:tgtEl>
                                      </p:cBhvr>
                                    </p:animEffect>
                                    <p:set>
                                      <p:cBhvr>
                                        <p:cTn id="60" dur="1" fill="hold">
                                          <p:stCondLst>
                                            <p:cond delay="249"/>
                                          </p:stCondLst>
                                        </p:cTn>
                                        <p:tgtEl>
                                          <p:spTgt spid="8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50"/>
                                        <p:tgtEl>
                                          <p:spTgt spid="75"/>
                                        </p:tgtEl>
                                      </p:cBhvr>
                                    </p:animEffect>
                                    <p:set>
                                      <p:cBhvr>
                                        <p:cTn id="63" dur="1" fill="hold">
                                          <p:stCondLst>
                                            <p:cond delay="249"/>
                                          </p:stCondLst>
                                        </p:cTn>
                                        <p:tgtEl>
                                          <p:spTgt spid="7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50"/>
                                        <p:tgtEl>
                                          <p:spTgt spid="80"/>
                                        </p:tgtEl>
                                      </p:cBhvr>
                                    </p:animEffect>
                                    <p:set>
                                      <p:cBhvr>
                                        <p:cTn id="66" dur="1" fill="hold">
                                          <p:stCondLst>
                                            <p:cond delay="249"/>
                                          </p:stCondLst>
                                        </p:cTn>
                                        <p:tgtEl>
                                          <p:spTgt spid="8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81"/>
                                        </p:tgtEl>
                                      </p:cBhvr>
                                    </p:animEffect>
                                    <p:set>
                                      <p:cBhvr>
                                        <p:cTn id="69" dur="1" fill="hold">
                                          <p:stCondLst>
                                            <p:cond delay="249"/>
                                          </p:stCondLst>
                                        </p:cTn>
                                        <p:tgtEl>
                                          <p:spTgt spid="8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50"/>
                                        <p:tgtEl>
                                          <p:spTgt spid="79"/>
                                        </p:tgtEl>
                                      </p:cBhvr>
                                    </p:animEffect>
                                    <p:set>
                                      <p:cBhvr>
                                        <p:cTn id="72" dur="1" fill="hold">
                                          <p:stCondLst>
                                            <p:cond delay="249"/>
                                          </p:stCondLst>
                                        </p:cTn>
                                        <p:tgtEl>
                                          <p:spTgt spid="7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50"/>
                                        <p:tgtEl>
                                          <p:spTgt spid="78"/>
                                        </p:tgtEl>
                                      </p:cBhvr>
                                    </p:animEffect>
                                    <p:set>
                                      <p:cBhvr>
                                        <p:cTn id="75" dur="1" fill="hold">
                                          <p:stCondLst>
                                            <p:cond delay="249"/>
                                          </p:stCondLst>
                                        </p:cTn>
                                        <p:tgtEl>
                                          <p:spTgt spid="7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50"/>
                                        <p:tgtEl>
                                          <p:spTgt spid="54"/>
                                        </p:tgtEl>
                                      </p:cBhvr>
                                    </p:animEffect>
                                    <p:set>
                                      <p:cBhvr>
                                        <p:cTn id="78" dur="1" fill="hold">
                                          <p:stCondLst>
                                            <p:cond delay="249"/>
                                          </p:stCondLst>
                                        </p:cTn>
                                        <p:tgtEl>
                                          <p:spTgt spid="5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250"/>
                                        <p:tgtEl>
                                          <p:spTgt spid="86"/>
                                        </p:tgtEl>
                                      </p:cBhvr>
                                    </p:animEffect>
                                    <p:set>
                                      <p:cBhvr>
                                        <p:cTn id="83" dur="1" fill="hold">
                                          <p:stCondLst>
                                            <p:cond delay="249"/>
                                          </p:stCondLst>
                                        </p:cTn>
                                        <p:tgtEl>
                                          <p:spTgt spid="8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250"/>
                                        <p:tgtEl>
                                          <p:spTgt spid="85"/>
                                        </p:tgtEl>
                                      </p:cBhvr>
                                    </p:animEffect>
                                    <p:set>
                                      <p:cBhvr>
                                        <p:cTn id="86" dur="1" fill="hold">
                                          <p:stCondLst>
                                            <p:cond delay="249"/>
                                          </p:stCondLst>
                                        </p:cTn>
                                        <p:tgtEl>
                                          <p:spTgt spid="85"/>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250"/>
                                        <p:tgtEl>
                                          <p:spTgt spid="57"/>
                                        </p:tgtEl>
                                      </p:cBhvr>
                                    </p:animEffect>
                                    <p:set>
                                      <p:cBhvr>
                                        <p:cTn id="89" dur="1" fill="hold">
                                          <p:stCondLst>
                                            <p:cond delay="249"/>
                                          </p:stCondLst>
                                        </p:cTn>
                                        <p:tgtEl>
                                          <p:spTgt spid="57"/>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250"/>
                                        <p:tgtEl>
                                          <p:spTgt spid="76"/>
                                        </p:tgtEl>
                                      </p:cBhvr>
                                    </p:animEffect>
                                    <p:set>
                                      <p:cBhvr>
                                        <p:cTn id="92" dur="1" fill="hold">
                                          <p:stCondLst>
                                            <p:cond delay="249"/>
                                          </p:stCondLst>
                                        </p:cTn>
                                        <p:tgtEl>
                                          <p:spTgt spid="76"/>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250"/>
                                        <p:tgtEl>
                                          <p:spTgt spid="87"/>
                                        </p:tgtEl>
                                      </p:cBhvr>
                                    </p:animEffect>
                                    <p:set>
                                      <p:cBhvr>
                                        <p:cTn id="95" dur="1" fill="hold">
                                          <p:stCondLst>
                                            <p:cond delay="249"/>
                                          </p:stCondLst>
                                        </p:cTn>
                                        <p:tgtEl>
                                          <p:spTgt spid="8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250"/>
                                        <p:tgtEl>
                                          <p:spTgt spid="91"/>
                                        </p:tgtEl>
                                      </p:cBhvr>
                                    </p:animEffect>
                                    <p:set>
                                      <p:cBhvr>
                                        <p:cTn id="98" dur="1" fill="hold">
                                          <p:stCondLst>
                                            <p:cond delay="249"/>
                                          </p:stCondLst>
                                        </p:cTn>
                                        <p:tgtEl>
                                          <p:spTgt spid="9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50"/>
                                        <p:tgtEl>
                                          <p:spTgt spid="95"/>
                                        </p:tgtEl>
                                      </p:cBhvr>
                                    </p:animEffect>
                                    <p:set>
                                      <p:cBhvr>
                                        <p:cTn id="101" dur="1" fill="hold">
                                          <p:stCondLst>
                                            <p:cond delay="249"/>
                                          </p:stCondLst>
                                        </p:cTn>
                                        <p:tgtEl>
                                          <p:spTgt spid="9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250"/>
                                        <p:tgtEl>
                                          <p:spTgt spid="61"/>
                                        </p:tgtEl>
                                      </p:cBhvr>
                                    </p:animEffect>
                                    <p:set>
                                      <p:cBhvr>
                                        <p:cTn id="104" dur="1" fill="hold">
                                          <p:stCondLst>
                                            <p:cond delay="249"/>
                                          </p:stCondLst>
                                        </p:cTn>
                                        <p:tgtEl>
                                          <p:spTgt spid="6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50"/>
                                        <p:tgtEl>
                                          <p:spTgt spid="92"/>
                                        </p:tgtEl>
                                      </p:cBhvr>
                                    </p:animEffect>
                                    <p:set>
                                      <p:cBhvr>
                                        <p:cTn id="107" dur="1" fill="hold">
                                          <p:stCondLst>
                                            <p:cond delay="249"/>
                                          </p:stCondLst>
                                        </p:cTn>
                                        <p:tgtEl>
                                          <p:spTgt spid="9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50"/>
                                        <p:tgtEl>
                                          <p:spTgt spid="58"/>
                                        </p:tgtEl>
                                      </p:cBhvr>
                                    </p:animEffect>
                                    <p:set>
                                      <p:cBhvr>
                                        <p:cTn id="110" dur="1" fill="hold">
                                          <p:stCondLst>
                                            <p:cond delay="249"/>
                                          </p:stCondLst>
                                        </p:cTn>
                                        <p:tgtEl>
                                          <p:spTgt spid="5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250"/>
                                        <p:tgtEl>
                                          <p:spTgt spid="88"/>
                                        </p:tgtEl>
                                      </p:cBhvr>
                                    </p:animEffect>
                                    <p:set>
                                      <p:cBhvr>
                                        <p:cTn id="113" dur="1" fill="hold">
                                          <p:stCondLst>
                                            <p:cond delay="249"/>
                                          </p:stCondLst>
                                        </p:cTn>
                                        <p:tgtEl>
                                          <p:spTgt spid="88"/>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250"/>
                                        <p:tgtEl>
                                          <p:spTgt spid="89"/>
                                        </p:tgtEl>
                                      </p:cBhvr>
                                    </p:animEffect>
                                    <p:set>
                                      <p:cBhvr>
                                        <p:cTn id="116" dur="1" fill="hold">
                                          <p:stCondLst>
                                            <p:cond delay="249"/>
                                          </p:stCondLst>
                                        </p:cTn>
                                        <p:tgtEl>
                                          <p:spTgt spid="89"/>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50"/>
                                        <p:tgtEl>
                                          <p:spTgt spid="90"/>
                                        </p:tgtEl>
                                      </p:cBhvr>
                                    </p:animEffect>
                                    <p:set>
                                      <p:cBhvr>
                                        <p:cTn id="119" dur="1" fill="hold">
                                          <p:stCondLst>
                                            <p:cond delay="249"/>
                                          </p:stCondLst>
                                        </p:cTn>
                                        <p:tgtEl>
                                          <p:spTgt spid="90"/>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250"/>
                                        <p:tgtEl>
                                          <p:spTgt spid="77"/>
                                        </p:tgtEl>
                                      </p:cBhvr>
                                    </p:animEffect>
                                    <p:set>
                                      <p:cBhvr>
                                        <p:cTn id="122" dur="1" fill="hold">
                                          <p:stCondLst>
                                            <p:cond delay="249"/>
                                          </p:stCondLst>
                                        </p:cTn>
                                        <p:tgtEl>
                                          <p:spTgt spid="77"/>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250"/>
                                        <p:tgtEl>
                                          <p:spTgt spid="50"/>
                                        </p:tgtEl>
                                      </p:cBhvr>
                                    </p:animEffect>
                                    <p:set>
                                      <p:cBhvr>
                                        <p:cTn id="125" dur="1" fill="hold">
                                          <p:stCondLst>
                                            <p:cond delay="249"/>
                                          </p:stCondLst>
                                        </p:cTn>
                                        <p:tgtEl>
                                          <p:spTgt spid="50"/>
                                        </p:tgtEl>
                                        <p:attrNameLst>
                                          <p:attrName>style.visibility</p:attrName>
                                        </p:attrNameLst>
                                      </p:cBhvr>
                                      <p:to>
                                        <p:strVal val="hidden"/>
                                      </p:to>
                                    </p:set>
                                  </p:childTnLst>
                                </p:cTn>
                              </p:par>
                              <p:par>
                                <p:cTn id="126" presetID="23" presetClass="entr" presetSubtype="16" fill="hold" grpId="0" nodeType="withEffect">
                                  <p:stCondLst>
                                    <p:cond delay="0"/>
                                  </p:stCondLst>
                                  <p:childTnLst>
                                    <p:set>
                                      <p:cBhvr>
                                        <p:cTn id="127" dur="1" fill="hold">
                                          <p:stCondLst>
                                            <p:cond delay="0"/>
                                          </p:stCondLst>
                                        </p:cTn>
                                        <p:tgtEl>
                                          <p:spTgt spid="84"/>
                                        </p:tgtEl>
                                        <p:attrNameLst>
                                          <p:attrName>style.visibility</p:attrName>
                                        </p:attrNameLst>
                                      </p:cBhvr>
                                      <p:to>
                                        <p:strVal val="visible"/>
                                      </p:to>
                                    </p:set>
                                    <p:anim calcmode="lin" valueType="num">
                                      <p:cBhvr>
                                        <p:cTn id="128" dur="500" fill="hold"/>
                                        <p:tgtEl>
                                          <p:spTgt spid="84"/>
                                        </p:tgtEl>
                                        <p:attrNameLst>
                                          <p:attrName>ppt_w</p:attrName>
                                        </p:attrNameLst>
                                      </p:cBhvr>
                                      <p:tavLst>
                                        <p:tav tm="0">
                                          <p:val>
                                            <p:fltVal val="0"/>
                                          </p:val>
                                        </p:tav>
                                        <p:tav tm="100000">
                                          <p:val>
                                            <p:strVal val="#ppt_w"/>
                                          </p:val>
                                        </p:tav>
                                      </p:tavLst>
                                    </p:anim>
                                    <p:anim calcmode="lin" valueType="num">
                                      <p:cBhvr>
                                        <p:cTn id="129"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p:bldP spid="55" grpId="0" animBg="1"/>
      <p:bldP spid="56" grpId="0" animBg="1"/>
      <p:bldP spid="57" grpId="0"/>
      <p:bldP spid="71" grpId="0"/>
      <p:bldP spid="72" grpId="0"/>
      <p:bldP spid="73" grpId="0"/>
      <p:bldP spid="74" grpId="0"/>
      <p:bldP spid="75" grpId="0"/>
      <p:bldP spid="76" grpId="0"/>
      <p:bldP spid="77" grpId="0"/>
      <p:bldP spid="84" grpId="0" animBg="1"/>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2"/>
            </p:custDataLst>
          </p:nvPr>
        </p:nvSpPr>
        <p:spPr>
          <a:xfrm>
            <a:off x="4448039" y="2155412"/>
            <a:ext cx="4922297" cy="646331"/>
          </a:xfrm>
          <a:prstGeom prst="rect">
            <a:avLst/>
          </a:prstGeom>
          <a:noFill/>
        </p:spPr>
        <p:txBody>
          <a:bodyPr wrap="square" rtlCol="0">
            <a:spAutoFit/>
          </a:bodyPr>
          <a:lstStyle/>
          <a:p>
            <a:pPr algn="ctr"/>
            <a:r>
              <a:rPr lang="fr-FR" dirty="0"/>
              <a:t>Qu’y </a:t>
            </a:r>
            <a:r>
              <a:rPr lang="fr-FR" dirty="0" err="1"/>
              <a:t>a-t-il</a:t>
            </a:r>
            <a:r>
              <a:rPr lang="fr-FR" dirty="0"/>
              <a:t> sur mon </a:t>
            </a:r>
            <a:r>
              <a:rPr lang="fr-FR" b="1" dirty="0">
                <a:solidFill>
                  <a:schemeClr val="accent4">
                    <a:lumMod val="75000"/>
                  </a:schemeClr>
                </a:solidFill>
              </a:rPr>
              <a:t>calendrier</a:t>
            </a:r>
            <a:r>
              <a:rPr lang="fr-FR" dirty="0"/>
              <a:t> pour la semaine? </a:t>
            </a:r>
          </a:p>
          <a:p>
            <a:pPr algn="ctr"/>
            <a:r>
              <a:rPr lang="fr-FR" dirty="0"/>
              <a:t>D’</a:t>
            </a:r>
            <a:r>
              <a:rPr lang="fr-FR" b="1" dirty="0">
                <a:solidFill>
                  <a:schemeClr val="accent4">
                    <a:lumMod val="75000"/>
                  </a:schemeClr>
                </a:solidFill>
              </a:rPr>
              <a:t>où</a:t>
            </a:r>
            <a:r>
              <a:rPr lang="fr-FR" dirty="0"/>
              <a:t> dois-je travailler?</a:t>
            </a:r>
          </a:p>
        </p:txBody>
      </p:sp>
      <p:pic>
        <p:nvPicPr>
          <p:cNvPr id="4" name="Picture 3"/>
          <p:cNvPicPr>
            <a:picLocks/>
          </p:cNvPicPr>
          <p:nvPr>
            <p:custDataLst>
              <p:tags r:id="rId3"/>
            </p:custDataLst>
          </p:nvPr>
        </p:nvPicPr>
        <p:blipFill rotWithShape="1">
          <a:blip r:embed="rId23" cstate="print">
            <a:duotone>
              <a:schemeClr val="accent4">
                <a:shade val="45000"/>
                <a:satMod val="135000"/>
              </a:schemeClr>
              <a:prstClr val="white"/>
            </a:duotone>
            <a:extLst>
              <a:ext uri="{28A0092B-C50C-407E-A947-70E740481C1C}">
                <a14:useLocalDpi xmlns:a14="http://schemas.microsoft.com/office/drawing/2010/main" val="0"/>
              </a:ext>
            </a:extLst>
          </a:blip>
          <a:srcRect t="12508" b="12251"/>
          <a:stretch/>
        </p:blipFill>
        <p:spPr>
          <a:xfrm>
            <a:off x="3470181" y="2034590"/>
            <a:ext cx="1153883" cy="918025"/>
          </a:xfrm>
          <a:prstGeom prst="rect">
            <a:avLst/>
          </a:prstGeom>
        </p:spPr>
      </p:pic>
      <p:pic>
        <p:nvPicPr>
          <p:cNvPr id="5" name="Picture 4"/>
          <p:cNvPicPr>
            <a:picLocks noChangeAspect="1"/>
          </p:cNvPicPr>
          <p:nvPr>
            <p:custDataLst>
              <p:tags r:id="rId4"/>
            </p:custDataLst>
          </p:nvPr>
        </p:nvPicPr>
        <p:blipFill rotWithShape="1">
          <a:blip r:embed="rId24" cstate="print">
            <a:extLst>
              <a:ext uri="{28A0092B-C50C-407E-A947-70E740481C1C}">
                <a14:useLocalDpi xmlns:a14="http://schemas.microsoft.com/office/drawing/2010/main" val="0"/>
              </a:ext>
            </a:extLst>
          </a:blip>
          <a:srcRect l="3544" t="19615" r="60585" b="13955"/>
          <a:stretch/>
        </p:blipFill>
        <p:spPr>
          <a:xfrm>
            <a:off x="4047123" y="4119945"/>
            <a:ext cx="1724670" cy="1109382"/>
          </a:xfrm>
          <a:prstGeom prst="rect">
            <a:avLst/>
          </a:prstGeom>
        </p:spPr>
      </p:pic>
      <p:pic>
        <p:nvPicPr>
          <p:cNvPr id="6" name="Picture 12" descr="How to Support Remote Workforce During COVID-19: Best Practices"/>
          <p:cNvPicPr>
            <a:picLocks noChangeAspect="1" noChangeArrowheads="1"/>
          </p:cNvPicPr>
          <p:nvPr>
            <p:custDataLst>
              <p:tags r:id="rId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1167425" y="3755821"/>
            <a:ext cx="1837601" cy="1837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People in park using modern computer technologies Vector Image"/>
          <p:cNvPicPr>
            <a:picLocks noChangeAspect="1" noChangeArrowheads="1"/>
          </p:cNvPicPr>
          <p:nvPr>
            <p:custDataLst>
              <p:tags r:id="rId6"/>
            </p:custDataLst>
          </p:nvPr>
        </p:nvPicPr>
        <p:blipFill rotWithShape="1">
          <a:blip r:embed="rId26" cstate="print">
            <a:extLst>
              <a:ext uri="{28A0092B-C50C-407E-A947-70E740481C1C}">
                <a14:useLocalDpi xmlns:a14="http://schemas.microsoft.com/office/drawing/2010/main" val="0"/>
              </a:ext>
            </a:extLst>
          </a:blip>
          <a:srcRect t="46635" r="49997" b="8554"/>
          <a:stretch/>
        </p:blipFill>
        <p:spPr bwMode="auto">
          <a:xfrm>
            <a:off x="9643511" y="3791745"/>
            <a:ext cx="1964445" cy="1765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custDataLst>
              <p:tags r:id="rId7"/>
            </p:custDataLst>
          </p:nvPr>
        </p:nvSpPr>
        <p:spPr>
          <a:xfrm>
            <a:off x="1615343" y="5605344"/>
            <a:ext cx="822661" cy="400110"/>
          </a:xfrm>
          <a:prstGeom prst="rect">
            <a:avLst/>
          </a:prstGeom>
          <a:noFill/>
        </p:spPr>
        <p:txBody>
          <a:bodyPr wrap="none" rtlCol="0">
            <a:spAutoFit/>
          </a:bodyPr>
          <a:lstStyle/>
          <a:p>
            <a:r>
              <a:rPr lang="fr-FR" sz="2000" b="1" dirty="0"/>
              <a:t>Maison</a:t>
            </a:r>
          </a:p>
        </p:txBody>
      </p:sp>
      <p:sp>
        <p:nvSpPr>
          <p:cNvPr id="9" name="TextBox 8"/>
          <p:cNvSpPr txBox="1"/>
          <p:nvPr>
            <p:custDataLst>
              <p:tags r:id="rId8"/>
            </p:custDataLst>
          </p:nvPr>
        </p:nvSpPr>
        <p:spPr>
          <a:xfrm>
            <a:off x="4089114" y="5605344"/>
            <a:ext cx="1591398" cy="400110"/>
          </a:xfrm>
          <a:prstGeom prst="rect">
            <a:avLst/>
          </a:prstGeom>
          <a:noFill/>
        </p:spPr>
        <p:txBody>
          <a:bodyPr wrap="none" rtlCol="0">
            <a:spAutoFit/>
          </a:bodyPr>
          <a:lstStyle/>
          <a:p>
            <a:r>
              <a:rPr lang="fr-FR" sz="2000" b="1" dirty="0"/>
              <a:t>CotravailGC</a:t>
            </a:r>
          </a:p>
        </p:txBody>
      </p:sp>
      <p:sp>
        <p:nvSpPr>
          <p:cNvPr id="10" name="TextBox 9"/>
          <p:cNvSpPr txBox="1"/>
          <p:nvPr>
            <p:custDataLst>
              <p:tags r:id="rId9"/>
            </p:custDataLst>
          </p:nvPr>
        </p:nvSpPr>
        <p:spPr>
          <a:xfrm>
            <a:off x="7273565" y="5651488"/>
            <a:ext cx="821059" cy="400110"/>
          </a:xfrm>
          <a:prstGeom prst="rect">
            <a:avLst/>
          </a:prstGeom>
          <a:noFill/>
        </p:spPr>
        <p:txBody>
          <a:bodyPr wrap="none" rtlCol="0">
            <a:spAutoFit/>
          </a:bodyPr>
          <a:lstStyle/>
          <a:p>
            <a:r>
              <a:rPr lang="fr-FR" sz="2000" b="1" dirty="0"/>
              <a:t>Bureau</a:t>
            </a:r>
          </a:p>
        </p:txBody>
      </p:sp>
      <p:sp>
        <p:nvSpPr>
          <p:cNvPr id="11" name="TextBox 10"/>
          <p:cNvSpPr txBox="1"/>
          <p:nvPr>
            <p:custDataLst>
              <p:tags r:id="rId10"/>
            </p:custDataLst>
          </p:nvPr>
        </p:nvSpPr>
        <p:spPr>
          <a:xfrm>
            <a:off x="10198572" y="5605344"/>
            <a:ext cx="805029" cy="400110"/>
          </a:xfrm>
          <a:prstGeom prst="rect">
            <a:avLst/>
          </a:prstGeom>
          <a:noFill/>
        </p:spPr>
        <p:txBody>
          <a:bodyPr wrap="none" rtlCol="0">
            <a:spAutoFit/>
          </a:bodyPr>
          <a:lstStyle/>
          <a:p>
            <a:r>
              <a:rPr lang="fr-FR" sz="2000" b="1" dirty="0"/>
              <a:t>Autre</a:t>
            </a:r>
          </a:p>
        </p:txBody>
      </p:sp>
      <p:cxnSp>
        <p:nvCxnSpPr>
          <p:cNvPr id="12" name="Straight Connector 11"/>
          <p:cNvCxnSpPr/>
          <p:nvPr>
            <p:custDataLst>
              <p:tags r:id="rId11"/>
            </p:custDataLst>
          </p:nvPr>
        </p:nvCxnSpPr>
        <p:spPr>
          <a:xfrm>
            <a:off x="2069218" y="3229684"/>
            <a:ext cx="857353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12"/>
            </p:custDataLst>
          </p:nvPr>
        </p:nvCxnSpPr>
        <p:spPr>
          <a:xfrm>
            <a:off x="6420354" y="2801743"/>
            <a:ext cx="0" cy="44320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13"/>
            </p:custDataLst>
          </p:nvPr>
        </p:nvCxnSpPr>
        <p:spPr>
          <a:xfrm>
            <a:off x="2086226" y="3248183"/>
            <a:ext cx="2245" cy="507638"/>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7"/>
          <a:stretch>
            <a:fillRect/>
          </a:stretch>
        </p:blipFill>
        <p:spPr>
          <a:xfrm>
            <a:off x="7583391" y="99603"/>
            <a:ext cx="2351565" cy="1107410"/>
          </a:xfrm>
          <a:prstGeom prst="rect">
            <a:avLst/>
          </a:prstGeom>
        </p:spPr>
      </p:pic>
      <p:cxnSp>
        <p:nvCxnSpPr>
          <p:cNvPr id="15" name="Straight Connector 14"/>
          <p:cNvCxnSpPr/>
          <p:nvPr>
            <p:custDataLst>
              <p:tags r:id="rId14"/>
            </p:custDataLst>
          </p:nvPr>
        </p:nvCxnSpPr>
        <p:spPr>
          <a:xfrm>
            <a:off x="4909458" y="3229684"/>
            <a:ext cx="0" cy="587027"/>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custDataLst>
              <p:tags r:id="rId15"/>
            </p:custDataLst>
          </p:nvPr>
        </p:nvCxnSpPr>
        <p:spPr>
          <a:xfrm>
            <a:off x="7767595" y="3234524"/>
            <a:ext cx="1" cy="582187"/>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16"/>
            </p:custDataLst>
          </p:nvPr>
        </p:nvCxnSpPr>
        <p:spPr>
          <a:xfrm>
            <a:off x="10625731" y="3244946"/>
            <a:ext cx="3" cy="571765"/>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9" name="Freeform 18"/>
          <p:cNvSpPr>
            <a:spLocks/>
          </p:cNvSpPr>
          <p:nvPr>
            <p:custDataLst>
              <p:tags r:id="rId17"/>
            </p:custDataLst>
          </p:nvPr>
        </p:nvSpPr>
        <p:spPr bwMode="auto">
          <a:xfrm>
            <a:off x="7684094" y="129053"/>
            <a:ext cx="1075080" cy="628197"/>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0" name="Freeform 19"/>
          <p:cNvSpPr>
            <a:spLocks noEditPoints="1"/>
          </p:cNvSpPr>
          <p:nvPr>
            <p:custDataLst>
              <p:tags r:id="rId18"/>
            </p:custDataLst>
          </p:nvPr>
        </p:nvSpPr>
        <p:spPr bwMode="auto">
          <a:xfrm rot="14925661">
            <a:off x="7050349" y="1318386"/>
            <a:ext cx="600661" cy="661140"/>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21" name="Picture 8" descr="City Skyline Clip Art - High Rise Building Clipart Transparent PNG ..."/>
          <p:cNvPicPr>
            <a:picLocks noChangeAspect="1" noChangeArrowheads="1"/>
          </p:cNvPicPr>
          <p:nvPr>
            <p:custDataLst>
              <p:tags r:id="rId19"/>
            </p:custDataLst>
          </p:nvPr>
        </p:nvPicPr>
        <p:blipFill rotWithShape="1">
          <a:blip r:embed="rId28" cstate="print">
            <a:extLst>
              <a:ext uri="{28A0092B-C50C-407E-A947-70E740481C1C}">
                <a14:useLocalDpi xmlns:a14="http://schemas.microsoft.com/office/drawing/2010/main" val="0"/>
              </a:ext>
            </a:extLst>
          </a:blip>
          <a:srcRect l="18581" t="5064" r="19866" b="4948"/>
          <a:stretch/>
        </p:blipFill>
        <p:spPr bwMode="auto">
          <a:xfrm>
            <a:off x="7161227" y="3993931"/>
            <a:ext cx="1212735" cy="136651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custDataLst>
              <p:tags r:id="rId20"/>
            </p:custDataLst>
          </p:nvPr>
        </p:nvSpPr>
        <p:spPr>
          <a:xfrm>
            <a:off x="525460" y="1357411"/>
            <a:ext cx="1860189" cy="400110"/>
          </a:xfrm>
          <a:prstGeom prst="rect">
            <a:avLst/>
          </a:prstGeom>
        </p:spPr>
        <p:txBody>
          <a:bodyPr wrap="none">
            <a:spAutoFit/>
          </a:bodyPr>
          <a:lstStyle/>
          <a:p>
            <a:r>
              <a:rPr lang="fr-FR" sz="2000" b="1" dirty="0"/>
              <a:t>Étape 1 : </a:t>
            </a:r>
            <a:r>
              <a:rPr lang="fr-FR" sz="2000" dirty="0"/>
              <a:t>Emplacement</a:t>
            </a:r>
          </a:p>
        </p:txBody>
      </p:sp>
      <p:sp>
        <p:nvSpPr>
          <p:cNvPr id="23" name="Title 1"/>
          <p:cNvSpPr>
            <a:spLocks noGrp="1"/>
          </p:cNvSpPr>
          <p:nvPr>
            <p:ph type="title"/>
            <p:custDataLst>
              <p:tags r:id="rId21"/>
            </p:custDataLst>
          </p:nvPr>
        </p:nvSpPr>
        <p:spPr>
          <a:xfrm>
            <a:off x="508759" y="550861"/>
            <a:ext cx="11006345" cy="835027"/>
          </a:xfrm>
        </p:spPr>
        <p:txBody>
          <a:bodyPr>
            <a:normAutofit/>
          </a:bodyPr>
          <a:lstStyle/>
          <a:p>
            <a:r>
              <a:rPr lang="fr-FR" dirty="0"/>
              <a:t>Choisir son lieu de travail</a:t>
            </a:r>
          </a:p>
        </p:txBody>
      </p:sp>
    </p:spTree>
    <p:custDataLst>
      <p:tags r:id="rId1"/>
    </p:custDataLst>
    <p:extLst>
      <p:ext uri="{BB962C8B-B14F-4D97-AF65-F5344CB8AC3E}">
        <p14:creationId xmlns:p14="http://schemas.microsoft.com/office/powerpoint/2010/main" val="2911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6" presetClass="emph" presetSubtype="0" fill="hold" nodeType="withEffect">
                                  <p:stCondLst>
                                    <p:cond delay="0"/>
                                  </p:stCondLst>
                                  <p:childTnLst>
                                    <p:animScale>
                                      <p:cBhvr>
                                        <p:cTn id="24" dur="2000" fill="hold"/>
                                        <p:tgtEl>
                                          <p:spTgt spid="21"/>
                                        </p:tgtEl>
                                      </p:cBhvr>
                                      <p:by x="150000" y="150000"/>
                                    </p:animScale>
                                  </p:childTnLst>
                                </p:cTn>
                              </p:par>
                              <p:par>
                                <p:cTn id="25" presetID="6" presetClass="emph" presetSubtype="0" fill="hold" grpId="0" nodeType="withEffect">
                                  <p:stCondLst>
                                    <p:cond delay="0"/>
                                  </p:stCondLst>
                                  <p:childTnLst>
                                    <p:animScale>
                                      <p:cBhvr>
                                        <p:cTn id="2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24"/>
          <a:stretch>
            <a:fillRect/>
          </a:stretch>
        </p:blipFill>
        <p:spPr>
          <a:xfrm>
            <a:off x="3973102" y="1822129"/>
            <a:ext cx="3785944" cy="4359018"/>
          </a:xfrm>
          <a:prstGeom prst="rect">
            <a:avLst/>
          </a:prstGeom>
        </p:spPr>
      </p:pic>
      <p:sp>
        <p:nvSpPr>
          <p:cNvPr id="4" name="Rectangle 3"/>
          <p:cNvSpPr/>
          <p:nvPr>
            <p:custDataLst>
              <p:tags r:id="rId3"/>
            </p:custDataLst>
          </p:nvPr>
        </p:nvSpPr>
        <p:spPr>
          <a:xfrm>
            <a:off x="5265637" y="4827109"/>
            <a:ext cx="1215476" cy="3615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reeform 4" descr="Female Tall Icon"/>
          <p:cNvSpPr>
            <a:spLocks noEditPoints="1"/>
          </p:cNvSpPr>
          <p:nvPr>
            <p:custDataLst>
              <p:tags r:id="rId4"/>
            </p:custDataLst>
          </p:nvPr>
        </p:nvSpPr>
        <p:spPr bwMode="auto">
          <a:xfrm>
            <a:off x="5752226" y="3367583"/>
            <a:ext cx="227695" cy="371136"/>
          </a:xfrm>
          <a:custGeom>
            <a:avLst/>
            <a:gdLst>
              <a:gd name="T0" fmla="*/ 300 w 623"/>
              <a:gd name="T1" fmla="*/ 909 h 1346"/>
              <a:gd name="T2" fmla="*/ 300 w 623"/>
              <a:gd name="T3" fmla="*/ 1295 h 1346"/>
              <a:gd name="T4" fmla="*/ 286 w 623"/>
              <a:gd name="T5" fmla="*/ 1331 h 1346"/>
              <a:gd name="T6" fmla="*/ 249 w 623"/>
              <a:gd name="T7" fmla="*/ 1346 h 1346"/>
              <a:gd name="T8" fmla="*/ 211 w 623"/>
              <a:gd name="T9" fmla="*/ 1331 h 1346"/>
              <a:gd name="T10" fmla="*/ 196 w 623"/>
              <a:gd name="T11" fmla="*/ 1295 h 1346"/>
              <a:gd name="T12" fmla="*/ 196 w 623"/>
              <a:gd name="T13" fmla="*/ 909 h 1346"/>
              <a:gd name="T14" fmla="*/ 51 w 623"/>
              <a:gd name="T15" fmla="*/ 909 h 1346"/>
              <a:gd name="T16" fmla="*/ 202 w 623"/>
              <a:gd name="T17" fmla="*/ 402 h 1346"/>
              <a:gd name="T18" fmla="*/ 176 w 623"/>
              <a:gd name="T19" fmla="*/ 402 h 1346"/>
              <a:gd name="T20" fmla="*/ 135 w 623"/>
              <a:gd name="T21" fmla="*/ 541 h 1346"/>
              <a:gd name="T22" fmla="*/ 104 w 623"/>
              <a:gd name="T23" fmla="*/ 644 h 1346"/>
              <a:gd name="T24" fmla="*/ 86 w 623"/>
              <a:gd name="T25" fmla="*/ 705 h 1346"/>
              <a:gd name="T26" fmla="*/ 42 w 623"/>
              <a:gd name="T27" fmla="*/ 737 h 1346"/>
              <a:gd name="T28" fmla="*/ 31 w 623"/>
              <a:gd name="T29" fmla="*/ 734 h 1346"/>
              <a:gd name="T30" fmla="*/ 0 w 623"/>
              <a:gd name="T31" fmla="*/ 694 h 1346"/>
              <a:gd name="T32" fmla="*/ 3 w 623"/>
              <a:gd name="T33" fmla="*/ 680 h 1346"/>
              <a:gd name="T34" fmla="*/ 14 w 623"/>
              <a:gd name="T35" fmla="*/ 642 h 1346"/>
              <a:gd name="T36" fmla="*/ 37 w 623"/>
              <a:gd name="T37" fmla="*/ 562 h 1346"/>
              <a:gd name="T38" fmla="*/ 67 w 623"/>
              <a:gd name="T39" fmla="*/ 460 h 1346"/>
              <a:gd name="T40" fmla="*/ 100 w 623"/>
              <a:gd name="T41" fmla="*/ 354 h 1346"/>
              <a:gd name="T42" fmla="*/ 148 w 623"/>
              <a:gd name="T43" fmla="*/ 284 h 1346"/>
              <a:gd name="T44" fmla="*/ 224 w 623"/>
              <a:gd name="T45" fmla="*/ 252 h 1346"/>
              <a:gd name="T46" fmla="*/ 400 w 623"/>
              <a:gd name="T47" fmla="*/ 252 h 1346"/>
              <a:gd name="T48" fmla="*/ 478 w 623"/>
              <a:gd name="T49" fmla="*/ 284 h 1346"/>
              <a:gd name="T50" fmla="*/ 527 w 623"/>
              <a:gd name="T51" fmla="*/ 354 h 1346"/>
              <a:gd name="T52" fmla="*/ 557 w 623"/>
              <a:gd name="T53" fmla="*/ 460 h 1346"/>
              <a:gd name="T54" fmla="*/ 586 w 623"/>
              <a:gd name="T55" fmla="*/ 562 h 1346"/>
              <a:gd name="T56" fmla="*/ 610 w 623"/>
              <a:gd name="T57" fmla="*/ 642 h 1346"/>
              <a:gd name="T58" fmla="*/ 621 w 623"/>
              <a:gd name="T59" fmla="*/ 680 h 1346"/>
              <a:gd name="T60" fmla="*/ 623 w 623"/>
              <a:gd name="T61" fmla="*/ 691 h 1346"/>
              <a:gd name="T62" fmla="*/ 592 w 623"/>
              <a:gd name="T63" fmla="*/ 734 h 1346"/>
              <a:gd name="T64" fmla="*/ 581 w 623"/>
              <a:gd name="T65" fmla="*/ 737 h 1346"/>
              <a:gd name="T66" fmla="*/ 539 w 623"/>
              <a:gd name="T67" fmla="*/ 705 h 1346"/>
              <a:gd name="T68" fmla="*/ 522 w 623"/>
              <a:gd name="T69" fmla="*/ 644 h 1346"/>
              <a:gd name="T70" fmla="*/ 490 w 623"/>
              <a:gd name="T71" fmla="*/ 541 h 1346"/>
              <a:gd name="T72" fmla="*/ 448 w 623"/>
              <a:gd name="T73" fmla="*/ 402 h 1346"/>
              <a:gd name="T74" fmla="*/ 423 w 623"/>
              <a:gd name="T75" fmla="*/ 402 h 1346"/>
              <a:gd name="T76" fmla="*/ 573 w 623"/>
              <a:gd name="T77" fmla="*/ 909 h 1346"/>
              <a:gd name="T78" fmla="*/ 431 w 623"/>
              <a:gd name="T79" fmla="*/ 909 h 1346"/>
              <a:gd name="T80" fmla="*/ 431 w 623"/>
              <a:gd name="T81" fmla="*/ 1295 h 1346"/>
              <a:gd name="T82" fmla="*/ 415 w 623"/>
              <a:gd name="T83" fmla="*/ 1331 h 1346"/>
              <a:gd name="T84" fmla="*/ 377 w 623"/>
              <a:gd name="T85" fmla="*/ 1346 h 1346"/>
              <a:gd name="T86" fmla="*/ 340 w 623"/>
              <a:gd name="T87" fmla="*/ 1331 h 1346"/>
              <a:gd name="T88" fmla="*/ 327 w 623"/>
              <a:gd name="T89" fmla="*/ 1295 h 1346"/>
              <a:gd name="T90" fmla="*/ 327 w 623"/>
              <a:gd name="T91" fmla="*/ 909 h 1346"/>
              <a:gd name="T92" fmla="*/ 300 w 623"/>
              <a:gd name="T93" fmla="*/ 909 h 1346"/>
              <a:gd name="T94" fmla="*/ 315 w 623"/>
              <a:gd name="T95" fmla="*/ 221 h 1346"/>
              <a:gd name="T96" fmla="*/ 391 w 623"/>
              <a:gd name="T97" fmla="*/ 190 h 1346"/>
              <a:gd name="T98" fmla="*/ 423 w 623"/>
              <a:gd name="T99" fmla="*/ 111 h 1346"/>
              <a:gd name="T100" fmla="*/ 391 w 623"/>
              <a:gd name="T101" fmla="*/ 33 h 1346"/>
              <a:gd name="T102" fmla="*/ 315 w 623"/>
              <a:gd name="T103" fmla="*/ 0 h 1346"/>
              <a:gd name="T104" fmla="*/ 234 w 623"/>
              <a:gd name="T105" fmla="*/ 33 h 1346"/>
              <a:gd name="T106" fmla="*/ 202 w 623"/>
              <a:gd name="T107" fmla="*/ 111 h 1346"/>
              <a:gd name="T108" fmla="*/ 234 w 623"/>
              <a:gd name="T109" fmla="*/ 190 h 1346"/>
              <a:gd name="T110" fmla="*/ 315 w 623"/>
              <a:gd name="T111" fmla="*/ 221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3" h="1346">
                <a:moveTo>
                  <a:pt x="300" y="909"/>
                </a:moveTo>
                <a:cubicBezTo>
                  <a:pt x="300" y="1295"/>
                  <a:pt x="300" y="1295"/>
                  <a:pt x="300" y="1295"/>
                </a:cubicBezTo>
                <a:cubicBezTo>
                  <a:pt x="300" y="1310"/>
                  <a:pt x="296" y="1322"/>
                  <a:pt x="286" y="1331"/>
                </a:cubicBezTo>
                <a:cubicBezTo>
                  <a:pt x="277" y="1341"/>
                  <a:pt x="265" y="1346"/>
                  <a:pt x="249" y="1346"/>
                </a:cubicBezTo>
                <a:cubicBezTo>
                  <a:pt x="234" y="1346"/>
                  <a:pt x="222" y="1341"/>
                  <a:pt x="211" y="1331"/>
                </a:cubicBezTo>
                <a:cubicBezTo>
                  <a:pt x="201" y="1322"/>
                  <a:pt x="196" y="1310"/>
                  <a:pt x="196" y="1295"/>
                </a:cubicBezTo>
                <a:cubicBezTo>
                  <a:pt x="196" y="909"/>
                  <a:pt x="196" y="909"/>
                  <a:pt x="196" y="909"/>
                </a:cubicBezTo>
                <a:cubicBezTo>
                  <a:pt x="51" y="909"/>
                  <a:pt x="51" y="909"/>
                  <a:pt x="51" y="909"/>
                </a:cubicBezTo>
                <a:cubicBezTo>
                  <a:pt x="202" y="402"/>
                  <a:pt x="202" y="402"/>
                  <a:pt x="202" y="402"/>
                </a:cubicBezTo>
                <a:cubicBezTo>
                  <a:pt x="176" y="402"/>
                  <a:pt x="176" y="402"/>
                  <a:pt x="176" y="402"/>
                </a:cubicBezTo>
                <a:cubicBezTo>
                  <a:pt x="159" y="459"/>
                  <a:pt x="146" y="505"/>
                  <a:pt x="135" y="541"/>
                </a:cubicBezTo>
                <a:cubicBezTo>
                  <a:pt x="125" y="577"/>
                  <a:pt x="114" y="611"/>
                  <a:pt x="104" y="644"/>
                </a:cubicBezTo>
                <a:cubicBezTo>
                  <a:pt x="94" y="677"/>
                  <a:pt x="87" y="698"/>
                  <a:pt x="86" y="705"/>
                </a:cubicBezTo>
                <a:cubicBezTo>
                  <a:pt x="79" y="726"/>
                  <a:pt x="65" y="737"/>
                  <a:pt x="42" y="737"/>
                </a:cubicBezTo>
                <a:cubicBezTo>
                  <a:pt x="31" y="734"/>
                  <a:pt x="31" y="734"/>
                  <a:pt x="31" y="734"/>
                </a:cubicBezTo>
                <a:cubicBezTo>
                  <a:pt x="11" y="726"/>
                  <a:pt x="0" y="713"/>
                  <a:pt x="0" y="694"/>
                </a:cubicBezTo>
                <a:cubicBezTo>
                  <a:pt x="0" y="688"/>
                  <a:pt x="1" y="684"/>
                  <a:pt x="3" y="680"/>
                </a:cubicBezTo>
                <a:cubicBezTo>
                  <a:pt x="4" y="676"/>
                  <a:pt x="9" y="663"/>
                  <a:pt x="14" y="642"/>
                </a:cubicBezTo>
                <a:cubicBezTo>
                  <a:pt x="20" y="620"/>
                  <a:pt x="28" y="593"/>
                  <a:pt x="37" y="562"/>
                </a:cubicBezTo>
                <a:cubicBezTo>
                  <a:pt x="46" y="531"/>
                  <a:pt x="56" y="497"/>
                  <a:pt x="67" y="460"/>
                </a:cubicBezTo>
                <a:cubicBezTo>
                  <a:pt x="78" y="424"/>
                  <a:pt x="88" y="388"/>
                  <a:pt x="100" y="354"/>
                </a:cubicBezTo>
                <a:cubicBezTo>
                  <a:pt x="107" y="328"/>
                  <a:pt x="123" y="304"/>
                  <a:pt x="148" y="284"/>
                </a:cubicBezTo>
                <a:cubicBezTo>
                  <a:pt x="172" y="262"/>
                  <a:pt x="197" y="252"/>
                  <a:pt x="224" y="252"/>
                </a:cubicBezTo>
                <a:cubicBezTo>
                  <a:pt x="400" y="252"/>
                  <a:pt x="400" y="252"/>
                  <a:pt x="400" y="252"/>
                </a:cubicBezTo>
                <a:cubicBezTo>
                  <a:pt x="427" y="252"/>
                  <a:pt x="454" y="262"/>
                  <a:pt x="478" y="284"/>
                </a:cubicBezTo>
                <a:cubicBezTo>
                  <a:pt x="501" y="304"/>
                  <a:pt x="518" y="328"/>
                  <a:pt x="527" y="354"/>
                </a:cubicBezTo>
                <a:cubicBezTo>
                  <a:pt x="536" y="388"/>
                  <a:pt x="547" y="424"/>
                  <a:pt x="557" y="460"/>
                </a:cubicBezTo>
                <a:cubicBezTo>
                  <a:pt x="567" y="497"/>
                  <a:pt x="578" y="531"/>
                  <a:pt x="586" y="562"/>
                </a:cubicBezTo>
                <a:cubicBezTo>
                  <a:pt x="596" y="593"/>
                  <a:pt x="603" y="620"/>
                  <a:pt x="610" y="642"/>
                </a:cubicBezTo>
                <a:cubicBezTo>
                  <a:pt x="615" y="663"/>
                  <a:pt x="619" y="676"/>
                  <a:pt x="621" y="680"/>
                </a:cubicBezTo>
                <a:cubicBezTo>
                  <a:pt x="623" y="691"/>
                  <a:pt x="623" y="691"/>
                  <a:pt x="623" y="691"/>
                </a:cubicBezTo>
                <a:cubicBezTo>
                  <a:pt x="623" y="714"/>
                  <a:pt x="613" y="728"/>
                  <a:pt x="592" y="734"/>
                </a:cubicBezTo>
                <a:cubicBezTo>
                  <a:pt x="581" y="737"/>
                  <a:pt x="581" y="737"/>
                  <a:pt x="581" y="737"/>
                </a:cubicBezTo>
                <a:cubicBezTo>
                  <a:pt x="559" y="737"/>
                  <a:pt x="544" y="726"/>
                  <a:pt x="539" y="705"/>
                </a:cubicBezTo>
                <a:cubicBezTo>
                  <a:pt x="536" y="698"/>
                  <a:pt x="530" y="677"/>
                  <a:pt x="522" y="644"/>
                </a:cubicBezTo>
                <a:cubicBezTo>
                  <a:pt x="512" y="611"/>
                  <a:pt x="502" y="577"/>
                  <a:pt x="490" y="541"/>
                </a:cubicBezTo>
                <a:cubicBezTo>
                  <a:pt x="478" y="505"/>
                  <a:pt x="465" y="459"/>
                  <a:pt x="448" y="402"/>
                </a:cubicBezTo>
                <a:cubicBezTo>
                  <a:pt x="423" y="402"/>
                  <a:pt x="423" y="402"/>
                  <a:pt x="423" y="402"/>
                </a:cubicBezTo>
                <a:cubicBezTo>
                  <a:pt x="573" y="909"/>
                  <a:pt x="573" y="909"/>
                  <a:pt x="573" y="909"/>
                </a:cubicBezTo>
                <a:cubicBezTo>
                  <a:pt x="431" y="909"/>
                  <a:pt x="431" y="909"/>
                  <a:pt x="431" y="909"/>
                </a:cubicBezTo>
                <a:cubicBezTo>
                  <a:pt x="431" y="1295"/>
                  <a:pt x="431" y="1295"/>
                  <a:pt x="431" y="1295"/>
                </a:cubicBezTo>
                <a:cubicBezTo>
                  <a:pt x="431" y="1310"/>
                  <a:pt x="426" y="1322"/>
                  <a:pt x="415" y="1331"/>
                </a:cubicBezTo>
                <a:cubicBezTo>
                  <a:pt x="405" y="1341"/>
                  <a:pt x="393" y="1346"/>
                  <a:pt x="377" y="1346"/>
                </a:cubicBezTo>
                <a:cubicBezTo>
                  <a:pt x="362" y="1346"/>
                  <a:pt x="350" y="1341"/>
                  <a:pt x="340" y="1331"/>
                </a:cubicBezTo>
                <a:cubicBezTo>
                  <a:pt x="331" y="1322"/>
                  <a:pt x="327" y="1310"/>
                  <a:pt x="327" y="1295"/>
                </a:cubicBezTo>
                <a:cubicBezTo>
                  <a:pt x="327" y="909"/>
                  <a:pt x="327" y="909"/>
                  <a:pt x="327" y="909"/>
                </a:cubicBezTo>
                <a:lnTo>
                  <a:pt x="300" y="909"/>
                </a:lnTo>
                <a:close/>
                <a:moveTo>
                  <a:pt x="315" y="221"/>
                </a:moveTo>
                <a:cubicBezTo>
                  <a:pt x="345" y="221"/>
                  <a:pt x="371" y="211"/>
                  <a:pt x="391" y="190"/>
                </a:cubicBezTo>
                <a:cubicBezTo>
                  <a:pt x="412" y="169"/>
                  <a:pt x="423" y="143"/>
                  <a:pt x="423" y="111"/>
                </a:cubicBezTo>
                <a:cubicBezTo>
                  <a:pt x="423" y="80"/>
                  <a:pt x="412" y="55"/>
                  <a:pt x="391" y="33"/>
                </a:cubicBezTo>
                <a:cubicBezTo>
                  <a:pt x="371" y="11"/>
                  <a:pt x="345" y="0"/>
                  <a:pt x="315" y="0"/>
                </a:cubicBezTo>
                <a:cubicBezTo>
                  <a:pt x="282" y="0"/>
                  <a:pt x="256" y="11"/>
                  <a:pt x="234" y="33"/>
                </a:cubicBezTo>
                <a:cubicBezTo>
                  <a:pt x="212" y="55"/>
                  <a:pt x="202" y="80"/>
                  <a:pt x="202" y="111"/>
                </a:cubicBezTo>
                <a:cubicBezTo>
                  <a:pt x="202" y="143"/>
                  <a:pt x="212" y="169"/>
                  <a:pt x="234" y="190"/>
                </a:cubicBezTo>
                <a:cubicBezTo>
                  <a:pt x="256" y="211"/>
                  <a:pt x="283" y="221"/>
                  <a:pt x="315" y="22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 name="Freeform 5" descr="Man Woman Icon"/>
          <p:cNvSpPr>
            <a:spLocks noEditPoints="1"/>
          </p:cNvSpPr>
          <p:nvPr>
            <p:custDataLst>
              <p:tags r:id="rId5"/>
            </p:custDataLst>
          </p:nvPr>
        </p:nvSpPr>
        <p:spPr bwMode="auto">
          <a:xfrm>
            <a:off x="6345097" y="2402523"/>
            <a:ext cx="425497" cy="371621"/>
          </a:xfrm>
          <a:custGeom>
            <a:avLst/>
            <a:gdLst>
              <a:gd name="T0" fmla="*/ 1016 w 1339"/>
              <a:gd name="T1" fmla="*/ 1295 h 1346"/>
              <a:gd name="T2" fmla="*/ 965 w 1339"/>
              <a:gd name="T3" fmla="*/ 1346 h 1346"/>
              <a:gd name="T4" fmla="*/ 912 w 1339"/>
              <a:gd name="T5" fmla="*/ 1295 h 1346"/>
              <a:gd name="T6" fmla="*/ 767 w 1339"/>
              <a:gd name="T7" fmla="*/ 909 h 1346"/>
              <a:gd name="T8" fmla="*/ 892 w 1339"/>
              <a:gd name="T9" fmla="*/ 402 h 1346"/>
              <a:gd name="T10" fmla="*/ 820 w 1339"/>
              <a:gd name="T11" fmla="*/ 644 h 1346"/>
              <a:gd name="T12" fmla="*/ 758 w 1339"/>
              <a:gd name="T13" fmla="*/ 737 h 1346"/>
              <a:gd name="T14" fmla="*/ 716 w 1339"/>
              <a:gd name="T15" fmla="*/ 694 h 1346"/>
              <a:gd name="T16" fmla="*/ 730 w 1339"/>
              <a:gd name="T17" fmla="*/ 642 h 1346"/>
              <a:gd name="T18" fmla="*/ 783 w 1339"/>
              <a:gd name="T19" fmla="*/ 460 h 1346"/>
              <a:gd name="T20" fmla="*/ 864 w 1339"/>
              <a:gd name="T21" fmla="*/ 284 h 1346"/>
              <a:gd name="T22" fmla="*/ 1116 w 1339"/>
              <a:gd name="T23" fmla="*/ 252 h 1346"/>
              <a:gd name="T24" fmla="*/ 1243 w 1339"/>
              <a:gd name="T25" fmla="*/ 354 h 1346"/>
              <a:gd name="T26" fmla="*/ 1302 w 1339"/>
              <a:gd name="T27" fmla="*/ 562 h 1346"/>
              <a:gd name="T28" fmla="*/ 1337 w 1339"/>
              <a:gd name="T29" fmla="*/ 680 h 1346"/>
              <a:gd name="T30" fmla="*/ 1308 w 1339"/>
              <a:gd name="T31" fmla="*/ 734 h 1346"/>
              <a:gd name="T32" fmla="*/ 1255 w 1339"/>
              <a:gd name="T33" fmla="*/ 705 h 1346"/>
              <a:gd name="T34" fmla="*/ 1206 w 1339"/>
              <a:gd name="T35" fmla="*/ 541 h 1346"/>
              <a:gd name="T36" fmla="*/ 1139 w 1339"/>
              <a:gd name="T37" fmla="*/ 402 h 1346"/>
              <a:gd name="T38" fmla="*/ 1147 w 1339"/>
              <a:gd name="T39" fmla="*/ 909 h 1346"/>
              <a:gd name="T40" fmla="*/ 1131 w 1339"/>
              <a:gd name="T41" fmla="*/ 1331 h 1346"/>
              <a:gd name="T42" fmla="*/ 1056 w 1339"/>
              <a:gd name="T43" fmla="*/ 1331 h 1346"/>
              <a:gd name="T44" fmla="*/ 1043 w 1339"/>
              <a:gd name="T45" fmla="*/ 909 h 1346"/>
              <a:gd name="T46" fmla="*/ 1031 w 1339"/>
              <a:gd name="T47" fmla="*/ 221 h 1346"/>
              <a:gd name="T48" fmla="*/ 1139 w 1339"/>
              <a:gd name="T49" fmla="*/ 111 h 1346"/>
              <a:gd name="T50" fmla="*/ 1031 w 1339"/>
              <a:gd name="T51" fmla="*/ 0 h 1346"/>
              <a:gd name="T52" fmla="*/ 918 w 1339"/>
              <a:gd name="T53" fmla="*/ 111 h 1346"/>
              <a:gd name="T54" fmla="*/ 1031 w 1339"/>
              <a:gd name="T55" fmla="*/ 221 h 1346"/>
              <a:gd name="T56" fmla="*/ 42 w 1339"/>
              <a:gd name="T57" fmla="*/ 291 h 1346"/>
              <a:gd name="T58" fmla="*/ 0 w 1339"/>
              <a:gd name="T59" fmla="*/ 737 h 1346"/>
              <a:gd name="T60" fmla="*/ 48 w 1339"/>
              <a:gd name="T61" fmla="*/ 784 h 1346"/>
              <a:gd name="T62" fmla="*/ 96 w 1339"/>
              <a:gd name="T63" fmla="*/ 737 h 1346"/>
              <a:gd name="T64" fmla="*/ 121 w 1339"/>
              <a:gd name="T65" fmla="*/ 428 h 1346"/>
              <a:gd name="T66" fmla="*/ 142 w 1339"/>
              <a:gd name="T67" fmla="*/ 1327 h 1346"/>
              <a:gd name="T68" fmla="*/ 233 w 1339"/>
              <a:gd name="T69" fmla="*/ 1327 h 1346"/>
              <a:gd name="T70" fmla="*/ 252 w 1339"/>
              <a:gd name="T71" fmla="*/ 787 h 1346"/>
              <a:gd name="T72" fmla="*/ 280 w 1339"/>
              <a:gd name="T73" fmla="*/ 1283 h 1346"/>
              <a:gd name="T74" fmla="*/ 346 w 1339"/>
              <a:gd name="T75" fmla="*/ 1346 h 1346"/>
              <a:gd name="T76" fmla="*/ 408 w 1339"/>
              <a:gd name="T77" fmla="*/ 1283 h 1346"/>
              <a:gd name="T78" fmla="*/ 434 w 1339"/>
              <a:gd name="T79" fmla="*/ 428 h 1346"/>
              <a:gd name="T80" fmla="*/ 447 w 1339"/>
              <a:gd name="T81" fmla="*/ 771 h 1346"/>
              <a:gd name="T82" fmla="*/ 517 w 1339"/>
              <a:gd name="T83" fmla="*/ 771 h 1346"/>
              <a:gd name="T84" fmla="*/ 530 w 1339"/>
              <a:gd name="T85" fmla="*/ 391 h 1346"/>
              <a:gd name="T86" fmla="*/ 388 w 1339"/>
              <a:gd name="T87" fmla="*/ 249 h 1346"/>
              <a:gd name="T88" fmla="*/ 266 w 1339"/>
              <a:gd name="T89" fmla="*/ 221 h 1346"/>
              <a:gd name="T90" fmla="*/ 376 w 1339"/>
              <a:gd name="T91" fmla="*/ 111 h 1346"/>
              <a:gd name="T92" fmla="*/ 266 w 1339"/>
              <a:gd name="T93" fmla="*/ 0 h 1346"/>
              <a:gd name="T94" fmla="*/ 156 w 1339"/>
              <a:gd name="T95" fmla="*/ 111 h 1346"/>
              <a:gd name="T96" fmla="*/ 266 w 1339"/>
              <a:gd name="T97" fmla="*/ 221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9" h="1346">
                <a:moveTo>
                  <a:pt x="1016" y="909"/>
                </a:moveTo>
                <a:cubicBezTo>
                  <a:pt x="1016" y="1295"/>
                  <a:pt x="1016" y="1295"/>
                  <a:pt x="1016" y="1295"/>
                </a:cubicBezTo>
                <a:cubicBezTo>
                  <a:pt x="1016" y="1310"/>
                  <a:pt x="1012" y="1322"/>
                  <a:pt x="1002" y="1331"/>
                </a:cubicBezTo>
                <a:cubicBezTo>
                  <a:pt x="993" y="1341"/>
                  <a:pt x="981" y="1346"/>
                  <a:pt x="965" y="1346"/>
                </a:cubicBezTo>
                <a:cubicBezTo>
                  <a:pt x="950" y="1346"/>
                  <a:pt x="938" y="1341"/>
                  <a:pt x="927" y="1331"/>
                </a:cubicBezTo>
                <a:cubicBezTo>
                  <a:pt x="917" y="1322"/>
                  <a:pt x="912" y="1310"/>
                  <a:pt x="912" y="1295"/>
                </a:cubicBezTo>
                <a:cubicBezTo>
                  <a:pt x="912" y="909"/>
                  <a:pt x="912" y="909"/>
                  <a:pt x="912" y="909"/>
                </a:cubicBezTo>
                <a:cubicBezTo>
                  <a:pt x="767" y="909"/>
                  <a:pt x="767" y="909"/>
                  <a:pt x="767" y="909"/>
                </a:cubicBezTo>
                <a:cubicBezTo>
                  <a:pt x="918" y="402"/>
                  <a:pt x="918" y="402"/>
                  <a:pt x="918" y="402"/>
                </a:cubicBezTo>
                <a:cubicBezTo>
                  <a:pt x="892" y="402"/>
                  <a:pt x="892" y="402"/>
                  <a:pt x="892" y="402"/>
                </a:cubicBezTo>
                <a:cubicBezTo>
                  <a:pt x="875" y="459"/>
                  <a:pt x="862" y="505"/>
                  <a:pt x="851" y="541"/>
                </a:cubicBezTo>
                <a:cubicBezTo>
                  <a:pt x="841" y="577"/>
                  <a:pt x="830" y="611"/>
                  <a:pt x="820" y="644"/>
                </a:cubicBezTo>
                <a:cubicBezTo>
                  <a:pt x="810" y="677"/>
                  <a:pt x="803" y="698"/>
                  <a:pt x="802" y="705"/>
                </a:cubicBezTo>
                <a:cubicBezTo>
                  <a:pt x="795" y="726"/>
                  <a:pt x="781" y="737"/>
                  <a:pt x="758" y="737"/>
                </a:cubicBezTo>
                <a:cubicBezTo>
                  <a:pt x="747" y="734"/>
                  <a:pt x="747" y="734"/>
                  <a:pt x="747" y="734"/>
                </a:cubicBezTo>
                <a:cubicBezTo>
                  <a:pt x="727" y="726"/>
                  <a:pt x="716" y="713"/>
                  <a:pt x="716" y="694"/>
                </a:cubicBezTo>
                <a:cubicBezTo>
                  <a:pt x="716" y="688"/>
                  <a:pt x="717" y="684"/>
                  <a:pt x="719" y="680"/>
                </a:cubicBezTo>
                <a:cubicBezTo>
                  <a:pt x="720" y="676"/>
                  <a:pt x="725" y="663"/>
                  <a:pt x="730" y="642"/>
                </a:cubicBezTo>
                <a:cubicBezTo>
                  <a:pt x="736" y="620"/>
                  <a:pt x="744" y="593"/>
                  <a:pt x="753" y="562"/>
                </a:cubicBezTo>
                <a:cubicBezTo>
                  <a:pt x="762" y="531"/>
                  <a:pt x="772" y="497"/>
                  <a:pt x="783" y="460"/>
                </a:cubicBezTo>
                <a:cubicBezTo>
                  <a:pt x="794" y="424"/>
                  <a:pt x="804" y="388"/>
                  <a:pt x="816" y="354"/>
                </a:cubicBezTo>
                <a:cubicBezTo>
                  <a:pt x="823" y="328"/>
                  <a:pt x="839" y="304"/>
                  <a:pt x="864" y="284"/>
                </a:cubicBezTo>
                <a:cubicBezTo>
                  <a:pt x="888" y="262"/>
                  <a:pt x="913" y="252"/>
                  <a:pt x="940" y="252"/>
                </a:cubicBezTo>
                <a:cubicBezTo>
                  <a:pt x="1116" y="252"/>
                  <a:pt x="1116" y="252"/>
                  <a:pt x="1116" y="252"/>
                </a:cubicBezTo>
                <a:cubicBezTo>
                  <a:pt x="1143" y="252"/>
                  <a:pt x="1170" y="262"/>
                  <a:pt x="1194" y="284"/>
                </a:cubicBezTo>
                <a:cubicBezTo>
                  <a:pt x="1217" y="304"/>
                  <a:pt x="1234" y="328"/>
                  <a:pt x="1243" y="354"/>
                </a:cubicBezTo>
                <a:cubicBezTo>
                  <a:pt x="1252" y="388"/>
                  <a:pt x="1263" y="424"/>
                  <a:pt x="1273" y="460"/>
                </a:cubicBezTo>
                <a:cubicBezTo>
                  <a:pt x="1283" y="497"/>
                  <a:pt x="1294" y="531"/>
                  <a:pt x="1302" y="562"/>
                </a:cubicBezTo>
                <a:cubicBezTo>
                  <a:pt x="1312" y="593"/>
                  <a:pt x="1319" y="620"/>
                  <a:pt x="1326" y="642"/>
                </a:cubicBezTo>
                <a:cubicBezTo>
                  <a:pt x="1331" y="663"/>
                  <a:pt x="1335" y="676"/>
                  <a:pt x="1337" y="680"/>
                </a:cubicBezTo>
                <a:cubicBezTo>
                  <a:pt x="1339" y="691"/>
                  <a:pt x="1339" y="691"/>
                  <a:pt x="1339" y="691"/>
                </a:cubicBezTo>
                <a:cubicBezTo>
                  <a:pt x="1339" y="714"/>
                  <a:pt x="1329" y="728"/>
                  <a:pt x="1308" y="734"/>
                </a:cubicBezTo>
                <a:cubicBezTo>
                  <a:pt x="1297" y="737"/>
                  <a:pt x="1297" y="737"/>
                  <a:pt x="1297" y="737"/>
                </a:cubicBezTo>
                <a:cubicBezTo>
                  <a:pt x="1275" y="737"/>
                  <a:pt x="1260" y="726"/>
                  <a:pt x="1255" y="705"/>
                </a:cubicBezTo>
                <a:cubicBezTo>
                  <a:pt x="1252" y="698"/>
                  <a:pt x="1246" y="677"/>
                  <a:pt x="1238" y="644"/>
                </a:cubicBezTo>
                <a:cubicBezTo>
                  <a:pt x="1228" y="611"/>
                  <a:pt x="1218" y="577"/>
                  <a:pt x="1206" y="541"/>
                </a:cubicBezTo>
                <a:cubicBezTo>
                  <a:pt x="1194" y="505"/>
                  <a:pt x="1181" y="459"/>
                  <a:pt x="1164" y="402"/>
                </a:cubicBezTo>
                <a:cubicBezTo>
                  <a:pt x="1139" y="402"/>
                  <a:pt x="1139" y="402"/>
                  <a:pt x="1139" y="402"/>
                </a:cubicBezTo>
                <a:cubicBezTo>
                  <a:pt x="1289" y="909"/>
                  <a:pt x="1289" y="909"/>
                  <a:pt x="1289" y="909"/>
                </a:cubicBezTo>
                <a:cubicBezTo>
                  <a:pt x="1147" y="909"/>
                  <a:pt x="1147" y="909"/>
                  <a:pt x="1147" y="909"/>
                </a:cubicBezTo>
                <a:cubicBezTo>
                  <a:pt x="1147" y="1295"/>
                  <a:pt x="1147" y="1295"/>
                  <a:pt x="1147" y="1295"/>
                </a:cubicBezTo>
                <a:cubicBezTo>
                  <a:pt x="1147" y="1310"/>
                  <a:pt x="1142" y="1322"/>
                  <a:pt x="1131" y="1331"/>
                </a:cubicBezTo>
                <a:cubicBezTo>
                  <a:pt x="1121" y="1341"/>
                  <a:pt x="1109" y="1346"/>
                  <a:pt x="1093" y="1346"/>
                </a:cubicBezTo>
                <a:cubicBezTo>
                  <a:pt x="1078" y="1346"/>
                  <a:pt x="1066" y="1341"/>
                  <a:pt x="1056" y="1331"/>
                </a:cubicBezTo>
                <a:cubicBezTo>
                  <a:pt x="1047" y="1322"/>
                  <a:pt x="1043" y="1310"/>
                  <a:pt x="1043" y="1295"/>
                </a:cubicBezTo>
                <a:cubicBezTo>
                  <a:pt x="1043" y="909"/>
                  <a:pt x="1043" y="909"/>
                  <a:pt x="1043" y="909"/>
                </a:cubicBezTo>
                <a:lnTo>
                  <a:pt x="1016" y="909"/>
                </a:lnTo>
                <a:close/>
                <a:moveTo>
                  <a:pt x="1031" y="221"/>
                </a:moveTo>
                <a:cubicBezTo>
                  <a:pt x="1061" y="221"/>
                  <a:pt x="1087" y="211"/>
                  <a:pt x="1107" y="190"/>
                </a:cubicBezTo>
                <a:cubicBezTo>
                  <a:pt x="1128" y="169"/>
                  <a:pt x="1139" y="143"/>
                  <a:pt x="1139" y="111"/>
                </a:cubicBezTo>
                <a:cubicBezTo>
                  <a:pt x="1139" y="80"/>
                  <a:pt x="1128" y="55"/>
                  <a:pt x="1107" y="33"/>
                </a:cubicBezTo>
                <a:cubicBezTo>
                  <a:pt x="1087" y="11"/>
                  <a:pt x="1061" y="0"/>
                  <a:pt x="1031" y="0"/>
                </a:cubicBezTo>
                <a:cubicBezTo>
                  <a:pt x="998" y="0"/>
                  <a:pt x="972" y="11"/>
                  <a:pt x="950" y="33"/>
                </a:cubicBezTo>
                <a:cubicBezTo>
                  <a:pt x="928" y="55"/>
                  <a:pt x="918" y="80"/>
                  <a:pt x="918" y="111"/>
                </a:cubicBezTo>
                <a:cubicBezTo>
                  <a:pt x="918" y="143"/>
                  <a:pt x="928" y="169"/>
                  <a:pt x="950" y="190"/>
                </a:cubicBezTo>
                <a:cubicBezTo>
                  <a:pt x="972" y="211"/>
                  <a:pt x="999" y="221"/>
                  <a:pt x="1031" y="221"/>
                </a:cubicBezTo>
                <a:close/>
                <a:moveTo>
                  <a:pt x="142" y="249"/>
                </a:moveTo>
                <a:cubicBezTo>
                  <a:pt x="103" y="249"/>
                  <a:pt x="71" y="263"/>
                  <a:pt x="42" y="291"/>
                </a:cubicBezTo>
                <a:cubicBezTo>
                  <a:pt x="14" y="320"/>
                  <a:pt x="0" y="353"/>
                  <a:pt x="0" y="391"/>
                </a:cubicBezTo>
                <a:cubicBezTo>
                  <a:pt x="0" y="737"/>
                  <a:pt x="0" y="737"/>
                  <a:pt x="0" y="737"/>
                </a:cubicBezTo>
                <a:cubicBezTo>
                  <a:pt x="0" y="750"/>
                  <a:pt x="4" y="762"/>
                  <a:pt x="14" y="771"/>
                </a:cubicBezTo>
                <a:cubicBezTo>
                  <a:pt x="24" y="780"/>
                  <a:pt x="35" y="784"/>
                  <a:pt x="48" y="784"/>
                </a:cubicBezTo>
                <a:cubicBezTo>
                  <a:pt x="63" y="784"/>
                  <a:pt x="75" y="780"/>
                  <a:pt x="84" y="771"/>
                </a:cubicBezTo>
                <a:cubicBezTo>
                  <a:pt x="92" y="762"/>
                  <a:pt x="96" y="750"/>
                  <a:pt x="96" y="737"/>
                </a:cubicBezTo>
                <a:cubicBezTo>
                  <a:pt x="96" y="428"/>
                  <a:pt x="96" y="428"/>
                  <a:pt x="96" y="428"/>
                </a:cubicBezTo>
                <a:cubicBezTo>
                  <a:pt x="121" y="428"/>
                  <a:pt x="121" y="428"/>
                  <a:pt x="121" y="428"/>
                </a:cubicBezTo>
                <a:cubicBezTo>
                  <a:pt x="121" y="1283"/>
                  <a:pt x="121" y="1283"/>
                  <a:pt x="121" y="1283"/>
                </a:cubicBezTo>
                <a:cubicBezTo>
                  <a:pt x="121" y="1300"/>
                  <a:pt x="129" y="1315"/>
                  <a:pt x="142" y="1327"/>
                </a:cubicBezTo>
                <a:cubicBezTo>
                  <a:pt x="155" y="1340"/>
                  <a:pt x="170" y="1346"/>
                  <a:pt x="187" y="1346"/>
                </a:cubicBezTo>
                <a:cubicBezTo>
                  <a:pt x="206" y="1346"/>
                  <a:pt x="221" y="1340"/>
                  <a:pt x="233" y="1327"/>
                </a:cubicBezTo>
                <a:cubicBezTo>
                  <a:pt x="247" y="1315"/>
                  <a:pt x="252" y="1300"/>
                  <a:pt x="252" y="1283"/>
                </a:cubicBezTo>
                <a:cubicBezTo>
                  <a:pt x="252" y="787"/>
                  <a:pt x="252" y="787"/>
                  <a:pt x="252" y="787"/>
                </a:cubicBezTo>
                <a:cubicBezTo>
                  <a:pt x="280" y="787"/>
                  <a:pt x="280" y="787"/>
                  <a:pt x="280" y="787"/>
                </a:cubicBezTo>
                <a:cubicBezTo>
                  <a:pt x="280" y="1283"/>
                  <a:pt x="280" y="1283"/>
                  <a:pt x="280" y="1283"/>
                </a:cubicBezTo>
                <a:cubicBezTo>
                  <a:pt x="280" y="1300"/>
                  <a:pt x="287" y="1315"/>
                  <a:pt x="299" y="1327"/>
                </a:cubicBezTo>
                <a:cubicBezTo>
                  <a:pt x="311" y="1340"/>
                  <a:pt x="327" y="1346"/>
                  <a:pt x="346" y="1346"/>
                </a:cubicBezTo>
                <a:cubicBezTo>
                  <a:pt x="363" y="1346"/>
                  <a:pt x="377" y="1340"/>
                  <a:pt x="390" y="1327"/>
                </a:cubicBezTo>
                <a:cubicBezTo>
                  <a:pt x="402" y="1315"/>
                  <a:pt x="408" y="1300"/>
                  <a:pt x="408" y="1283"/>
                </a:cubicBezTo>
                <a:cubicBezTo>
                  <a:pt x="408" y="428"/>
                  <a:pt x="408" y="428"/>
                  <a:pt x="408" y="428"/>
                </a:cubicBezTo>
                <a:cubicBezTo>
                  <a:pt x="434" y="428"/>
                  <a:pt x="434" y="428"/>
                  <a:pt x="434" y="428"/>
                </a:cubicBezTo>
                <a:cubicBezTo>
                  <a:pt x="434" y="737"/>
                  <a:pt x="434" y="737"/>
                  <a:pt x="434" y="737"/>
                </a:cubicBezTo>
                <a:cubicBezTo>
                  <a:pt x="434" y="750"/>
                  <a:pt x="438" y="762"/>
                  <a:pt x="447" y="771"/>
                </a:cubicBezTo>
                <a:cubicBezTo>
                  <a:pt x="457" y="780"/>
                  <a:pt x="469" y="784"/>
                  <a:pt x="482" y="784"/>
                </a:cubicBezTo>
                <a:cubicBezTo>
                  <a:pt x="497" y="784"/>
                  <a:pt x="508" y="780"/>
                  <a:pt x="517" y="771"/>
                </a:cubicBezTo>
                <a:cubicBezTo>
                  <a:pt x="525" y="762"/>
                  <a:pt x="530" y="750"/>
                  <a:pt x="530" y="737"/>
                </a:cubicBezTo>
                <a:cubicBezTo>
                  <a:pt x="530" y="391"/>
                  <a:pt x="530" y="391"/>
                  <a:pt x="530" y="391"/>
                </a:cubicBezTo>
                <a:cubicBezTo>
                  <a:pt x="530" y="353"/>
                  <a:pt x="517" y="320"/>
                  <a:pt x="488" y="291"/>
                </a:cubicBezTo>
                <a:cubicBezTo>
                  <a:pt x="461" y="263"/>
                  <a:pt x="428" y="249"/>
                  <a:pt x="388" y="249"/>
                </a:cubicBezTo>
                <a:lnTo>
                  <a:pt x="142" y="249"/>
                </a:lnTo>
                <a:close/>
                <a:moveTo>
                  <a:pt x="266" y="221"/>
                </a:moveTo>
                <a:cubicBezTo>
                  <a:pt x="296" y="221"/>
                  <a:pt x="323" y="211"/>
                  <a:pt x="344" y="190"/>
                </a:cubicBezTo>
                <a:cubicBezTo>
                  <a:pt x="365" y="169"/>
                  <a:pt x="376" y="143"/>
                  <a:pt x="376" y="111"/>
                </a:cubicBezTo>
                <a:cubicBezTo>
                  <a:pt x="376" y="80"/>
                  <a:pt x="365" y="55"/>
                  <a:pt x="344" y="33"/>
                </a:cubicBezTo>
                <a:cubicBezTo>
                  <a:pt x="322" y="11"/>
                  <a:pt x="296" y="0"/>
                  <a:pt x="266" y="0"/>
                </a:cubicBezTo>
                <a:cubicBezTo>
                  <a:pt x="234" y="0"/>
                  <a:pt x="207" y="11"/>
                  <a:pt x="187" y="33"/>
                </a:cubicBezTo>
                <a:cubicBezTo>
                  <a:pt x="166" y="55"/>
                  <a:pt x="156" y="80"/>
                  <a:pt x="156" y="111"/>
                </a:cubicBezTo>
                <a:cubicBezTo>
                  <a:pt x="156" y="143"/>
                  <a:pt x="166" y="169"/>
                  <a:pt x="187" y="190"/>
                </a:cubicBezTo>
                <a:cubicBezTo>
                  <a:pt x="207" y="211"/>
                  <a:pt x="234" y="221"/>
                  <a:pt x="266" y="2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pic>
        <p:nvPicPr>
          <p:cNvPr id="7" name="Picture 4" descr="Clipart wheelchair person - ClipartAndScrap"/>
          <p:cNvPicPr>
            <a:picLocks noChangeAspect="1" noChangeArrowheads="1"/>
          </p:cNvPicPr>
          <p:nvPr>
            <p:custDataLst>
              <p:tags r:id="rId6"/>
            </p:custDataLst>
          </p:nvPr>
        </p:nvPicPr>
        <p:blipFill>
          <a:blip r:embed="rId25" cstate="print">
            <a:duotone>
              <a:prstClr val="black"/>
              <a:schemeClr val="tx1">
                <a:lumMod val="50000"/>
                <a:lumOff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4327581" y="2438377"/>
            <a:ext cx="312159" cy="33576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descr="Female Tall Icon"/>
          <p:cNvSpPr>
            <a:spLocks noEditPoints="1"/>
          </p:cNvSpPr>
          <p:nvPr>
            <p:custDataLst>
              <p:tags r:id="rId7"/>
            </p:custDataLst>
          </p:nvPr>
        </p:nvSpPr>
        <p:spPr bwMode="auto">
          <a:xfrm>
            <a:off x="4998885" y="4324005"/>
            <a:ext cx="227695" cy="371136"/>
          </a:xfrm>
          <a:custGeom>
            <a:avLst/>
            <a:gdLst>
              <a:gd name="T0" fmla="*/ 300 w 623"/>
              <a:gd name="T1" fmla="*/ 909 h 1346"/>
              <a:gd name="T2" fmla="*/ 300 w 623"/>
              <a:gd name="T3" fmla="*/ 1295 h 1346"/>
              <a:gd name="T4" fmla="*/ 286 w 623"/>
              <a:gd name="T5" fmla="*/ 1331 h 1346"/>
              <a:gd name="T6" fmla="*/ 249 w 623"/>
              <a:gd name="T7" fmla="*/ 1346 h 1346"/>
              <a:gd name="T8" fmla="*/ 211 w 623"/>
              <a:gd name="T9" fmla="*/ 1331 h 1346"/>
              <a:gd name="T10" fmla="*/ 196 w 623"/>
              <a:gd name="T11" fmla="*/ 1295 h 1346"/>
              <a:gd name="T12" fmla="*/ 196 w 623"/>
              <a:gd name="T13" fmla="*/ 909 h 1346"/>
              <a:gd name="T14" fmla="*/ 51 w 623"/>
              <a:gd name="T15" fmla="*/ 909 h 1346"/>
              <a:gd name="T16" fmla="*/ 202 w 623"/>
              <a:gd name="T17" fmla="*/ 402 h 1346"/>
              <a:gd name="T18" fmla="*/ 176 w 623"/>
              <a:gd name="T19" fmla="*/ 402 h 1346"/>
              <a:gd name="T20" fmla="*/ 135 w 623"/>
              <a:gd name="T21" fmla="*/ 541 h 1346"/>
              <a:gd name="T22" fmla="*/ 104 w 623"/>
              <a:gd name="T23" fmla="*/ 644 h 1346"/>
              <a:gd name="T24" fmla="*/ 86 w 623"/>
              <a:gd name="T25" fmla="*/ 705 h 1346"/>
              <a:gd name="T26" fmla="*/ 42 w 623"/>
              <a:gd name="T27" fmla="*/ 737 h 1346"/>
              <a:gd name="T28" fmla="*/ 31 w 623"/>
              <a:gd name="T29" fmla="*/ 734 h 1346"/>
              <a:gd name="T30" fmla="*/ 0 w 623"/>
              <a:gd name="T31" fmla="*/ 694 h 1346"/>
              <a:gd name="T32" fmla="*/ 3 w 623"/>
              <a:gd name="T33" fmla="*/ 680 h 1346"/>
              <a:gd name="T34" fmla="*/ 14 w 623"/>
              <a:gd name="T35" fmla="*/ 642 h 1346"/>
              <a:gd name="T36" fmla="*/ 37 w 623"/>
              <a:gd name="T37" fmla="*/ 562 h 1346"/>
              <a:gd name="T38" fmla="*/ 67 w 623"/>
              <a:gd name="T39" fmla="*/ 460 h 1346"/>
              <a:gd name="T40" fmla="*/ 100 w 623"/>
              <a:gd name="T41" fmla="*/ 354 h 1346"/>
              <a:gd name="T42" fmla="*/ 148 w 623"/>
              <a:gd name="T43" fmla="*/ 284 h 1346"/>
              <a:gd name="T44" fmla="*/ 224 w 623"/>
              <a:gd name="T45" fmla="*/ 252 h 1346"/>
              <a:gd name="T46" fmla="*/ 400 w 623"/>
              <a:gd name="T47" fmla="*/ 252 h 1346"/>
              <a:gd name="T48" fmla="*/ 478 w 623"/>
              <a:gd name="T49" fmla="*/ 284 h 1346"/>
              <a:gd name="T50" fmla="*/ 527 w 623"/>
              <a:gd name="T51" fmla="*/ 354 h 1346"/>
              <a:gd name="T52" fmla="*/ 557 w 623"/>
              <a:gd name="T53" fmla="*/ 460 h 1346"/>
              <a:gd name="T54" fmla="*/ 586 w 623"/>
              <a:gd name="T55" fmla="*/ 562 h 1346"/>
              <a:gd name="T56" fmla="*/ 610 w 623"/>
              <a:gd name="T57" fmla="*/ 642 h 1346"/>
              <a:gd name="T58" fmla="*/ 621 w 623"/>
              <a:gd name="T59" fmla="*/ 680 h 1346"/>
              <a:gd name="T60" fmla="*/ 623 w 623"/>
              <a:gd name="T61" fmla="*/ 691 h 1346"/>
              <a:gd name="T62" fmla="*/ 592 w 623"/>
              <a:gd name="T63" fmla="*/ 734 h 1346"/>
              <a:gd name="T64" fmla="*/ 581 w 623"/>
              <a:gd name="T65" fmla="*/ 737 h 1346"/>
              <a:gd name="T66" fmla="*/ 539 w 623"/>
              <a:gd name="T67" fmla="*/ 705 h 1346"/>
              <a:gd name="T68" fmla="*/ 522 w 623"/>
              <a:gd name="T69" fmla="*/ 644 h 1346"/>
              <a:gd name="T70" fmla="*/ 490 w 623"/>
              <a:gd name="T71" fmla="*/ 541 h 1346"/>
              <a:gd name="T72" fmla="*/ 448 w 623"/>
              <a:gd name="T73" fmla="*/ 402 h 1346"/>
              <a:gd name="T74" fmla="*/ 423 w 623"/>
              <a:gd name="T75" fmla="*/ 402 h 1346"/>
              <a:gd name="T76" fmla="*/ 573 w 623"/>
              <a:gd name="T77" fmla="*/ 909 h 1346"/>
              <a:gd name="T78" fmla="*/ 431 w 623"/>
              <a:gd name="T79" fmla="*/ 909 h 1346"/>
              <a:gd name="T80" fmla="*/ 431 w 623"/>
              <a:gd name="T81" fmla="*/ 1295 h 1346"/>
              <a:gd name="T82" fmla="*/ 415 w 623"/>
              <a:gd name="T83" fmla="*/ 1331 h 1346"/>
              <a:gd name="T84" fmla="*/ 377 w 623"/>
              <a:gd name="T85" fmla="*/ 1346 h 1346"/>
              <a:gd name="T86" fmla="*/ 340 w 623"/>
              <a:gd name="T87" fmla="*/ 1331 h 1346"/>
              <a:gd name="T88" fmla="*/ 327 w 623"/>
              <a:gd name="T89" fmla="*/ 1295 h 1346"/>
              <a:gd name="T90" fmla="*/ 327 w 623"/>
              <a:gd name="T91" fmla="*/ 909 h 1346"/>
              <a:gd name="T92" fmla="*/ 300 w 623"/>
              <a:gd name="T93" fmla="*/ 909 h 1346"/>
              <a:gd name="T94" fmla="*/ 315 w 623"/>
              <a:gd name="T95" fmla="*/ 221 h 1346"/>
              <a:gd name="T96" fmla="*/ 391 w 623"/>
              <a:gd name="T97" fmla="*/ 190 h 1346"/>
              <a:gd name="T98" fmla="*/ 423 w 623"/>
              <a:gd name="T99" fmla="*/ 111 h 1346"/>
              <a:gd name="T100" fmla="*/ 391 w 623"/>
              <a:gd name="T101" fmla="*/ 33 h 1346"/>
              <a:gd name="T102" fmla="*/ 315 w 623"/>
              <a:gd name="T103" fmla="*/ 0 h 1346"/>
              <a:gd name="T104" fmla="*/ 234 w 623"/>
              <a:gd name="T105" fmla="*/ 33 h 1346"/>
              <a:gd name="T106" fmla="*/ 202 w 623"/>
              <a:gd name="T107" fmla="*/ 111 h 1346"/>
              <a:gd name="T108" fmla="*/ 234 w 623"/>
              <a:gd name="T109" fmla="*/ 190 h 1346"/>
              <a:gd name="T110" fmla="*/ 315 w 623"/>
              <a:gd name="T111" fmla="*/ 221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3" h="1346">
                <a:moveTo>
                  <a:pt x="300" y="909"/>
                </a:moveTo>
                <a:cubicBezTo>
                  <a:pt x="300" y="1295"/>
                  <a:pt x="300" y="1295"/>
                  <a:pt x="300" y="1295"/>
                </a:cubicBezTo>
                <a:cubicBezTo>
                  <a:pt x="300" y="1310"/>
                  <a:pt x="296" y="1322"/>
                  <a:pt x="286" y="1331"/>
                </a:cubicBezTo>
                <a:cubicBezTo>
                  <a:pt x="277" y="1341"/>
                  <a:pt x="265" y="1346"/>
                  <a:pt x="249" y="1346"/>
                </a:cubicBezTo>
                <a:cubicBezTo>
                  <a:pt x="234" y="1346"/>
                  <a:pt x="222" y="1341"/>
                  <a:pt x="211" y="1331"/>
                </a:cubicBezTo>
                <a:cubicBezTo>
                  <a:pt x="201" y="1322"/>
                  <a:pt x="196" y="1310"/>
                  <a:pt x="196" y="1295"/>
                </a:cubicBezTo>
                <a:cubicBezTo>
                  <a:pt x="196" y="909"/>
                  <a:pt x="196" y="909"/>
                  <a:pt x="196" y="909"/>
                </a:cubicBezTo>
                <a:cubicBezTo>
                  <a:pt x="51" y="909"/>
                  <a:pt x="51" y="909"/>
                  <a:pt x="51" y="909"/>
                </a:cubicBezTo>
                <a:cubicBezTo>
                  <a:pt x="202" y="402"/>
                  <a:pt x="202" y="402"/>
                  <a:pt x="202" y="402"/>
                </a:cubicBezTo>
                <a:cubicBezTo>
                  <a:pt x="176" y="402"/>
                  <a:pt x="176" y="402"/>
                  <a:pt x="176" y="402"/>
                </a:cubicBezTo>
                <a:cubicBezTo>
                  <a:pt x="159" y="459"/>
                  <a:pt x="146" y="505"/>
                  <a:pt x="135" y="541"/>
                </a:cubicBezTo>
                <a:cubicBezTo>
                  <a:pt x="125" y="577"/>
                  <a:pt x="114" y="611"/>
                  <a:pt x="104" y="644"/>
                </a:cubicBezTo>
                <a:cubicBezTo>
                  <a:pt x="94" y="677"/>
                  <a:pt x="87" y="698"/>
                  <a:pt x="86" y="705"/>
                </a:cubicBezTo>
                <a:cubicBezTo>
                  <a:pt x="79" y="726"/>
                  <a:pt x="65" y="737"/>
                  <a:pt x="42" y="737"/>
                </a:cubicBezTo>
                <a:cubicBezTo>
                  <a:pt x="31" y="734"/>
                  <a:pt x="31" y="734"/>
                  <a:pt x="31" y="734"/>
                </a:cubicBezTo>
                <a:cubicBezTo>
                  <a:pt x="11" y="726"/>
                  <a:pt x="0" y="713"/>
                  <a:pt x="0" y="694"/>
                </a:cubicBezTo>
                <a:cubicBezTo>
                  <a:pt x="0" y="688"/>
                  <a:pt x="1" y="684"/>
                  <a:pt x="3" y="680"/>
                </a:cubicBezTo>
                <a:cubicBezTo>
                  <a:pt x="4" y="676"/>
                  <a:pt x="9" y="663"/>
                  <a:pt x="14" y="642"/>
                </a:cubicBezTo>
                <a:cubicBezTo>
                  <a:pt x="20" y="620"/>
                  <a:pt x="28" y="593"/>
                  <a:pt x="37" y="562"/>
                </a:cubicBezTo>
                <a:cubicBezTo>
                  <a:pt x="46" y="531"/>
                  <a:pt x="56" y="497"/>
                  <a:pt x="67" y="460"/>
                </a:cubicBezTo>
                <a:cubicBezTo>
                  <a:pt x="78" y="424"/>
                  <a:pt x="88" y="388"/>
                  <a:pt x="100" y="354"/>
                </a:cubicBezTo>
                <a:cubicBezTo>
                  <a:pt x="107" y="328"/>
                  <a:pt x="123" y="304"/>
                  <a:pt x="148" y="284"/>
                </a:cubicBezTo>
                <a:cubicBezTo>
                  <a:pt x="172" y="262"/>
                  <a:pt x="197" y="252"/>
                  <a:pt x="224" y="252"/>
                </a:cubicBezTo>
                <a:cubicBezTo>
                  <a:pt x="400" y="252"/>
                  <a:pt x="400" y="252"/>
                  <a:pt x="400" y="252"/>
                </a:cubicBezTo>
                <a:cubicBezTo>
                  <a:pt x="427" y="252"/>
                  <a:pt x="454" y="262"/>
                  <a:pt x="478" y="284"/>
                </a:cubicBezTo>
                <a:cubicBezTo>
                  <a:pt x="501" y="304"/>
                  <a:pt x="518" y="328"/>
                  <a:pt x="527" y="354"/>
                </a:cubicBezTo>
                <a:cubicBezTo>
                  <a:pt x="536" y="388"/>
                  <a:pt x="547" y="424"/>
                  <a:pt x="557" y="460"/>
                </a:cubicBezTo>
                <a:cubicBezTo>
                  <a:pt x="567" y="497"/>
                  <a:pt x="578" y="531"/>
                  <a:pt x="586" y="562"/>
                </a:cubicBezTo>
                <a:cubicBezTo>
                  <a:pt x="596" y="593"/>
                  <a:pt x="603" y="620"/>
                  <a:pt x="610" y="642"/>
                </a:cubicBezTo>
                <a:cubicBezTo>
                  <a:pt x="615" y="663"/>
                  <a:pt x="619" y="676"/>
                  <a:pt x="621" y="680"/>
                </a:cubicBezTo>
                <a:cubicBezTo>
                  <a:pt x="623" y="691"/>
                  <a:pt x="623" y="691"/>
                  <a:pt x="623" y="691"/>
                </a:cubicBezTo>
                <a:cubicBezTo>
                  <a:pt x="623" y="714"/>
                  <a:pt x="613" y="728"/>
                  <a:pt x="592" y="734"/>
                </a:cubicBezTo>
                <a:cubicBezTo>
                  <a:pt x="581" y="737"/>
                  <a:pt x="581" y="737"/>
                  <a:pt x="581" y="737"/>
                </a:cubicBezTo>
                <a:cubicBezTo>
                  <a:pt x="559" y="737"/>
                  <a:pt x="544" y="726"/>
                  <a:pt x="539" y="705"/>
                </a:cubicBezTo>
                <a:cubicBezTo>
                  <a:pt x="536" y="698"/>
                  <a:pt x="530" y="677"/>
                  <a:pt x="522" y="644"/>
                </a:cubicBezTo>
                <a:cubicBezTo>
                  <a:pt x="512" y="611"/>
                  <a:pt x="502" y="577"/>
                  <a:pt x="490" y="541"/>
                </a:cubicBezTo>
                <a:cubicBezTo>
                  <a:pt x="478" y="505"/>
                  <a:pt x="465" y="459"/>
                  <a:pt x="448" y="402"/>
                </a:cubicBezTo>
                <a:cubicBezTo>
                  <a:pt x="423" y="402"/>
                  <a:pt x="423" y="402"/>
                  <a:pt x="423" y="402"/>
                </a:cubicBezTo>
                <a:cubicBezTo>
                  <a:pt x="573" y="909"/>
                  <a:pt x="573" y="909"/>
                  <a:pt x="573" y="909"/>
                </a:cubicBezTo>
                <a:cubicBezTo>
                  <a:pt x="431" y="909"/>
                  <a:pt x="431" y="909"/>
                  <a:pt x="431" y="909"/>
                </a:cubicBezTo>
                <a:cubicBezTo>
                  <a:pt x="431" y="1295"/>
                  <a:pt x="431" y="1295"/>
                  <a:pt x="431" y="1295"/>
                </a:cubicBezTo>
                <a:cubicBezTo>
                  <a:pt x="431" y="1310"/>
                  <a:pt x="426" y="1322"/>
                  <a:pt x="415" y="1331"/>
                </a:cubicBezTo>
                <a:cubicBezTo>
                  <a:pt x="405" y="1341"/>
                  <a:pt x="393" y="1346"/>
                  <a:pt x="377" y="1346"/>
                </a:cubicBezTo>
                <a:cubicBezTo>
                  <a:pt x="362" y="1346"/>
                  <a:pt x="350" y="1341"/>
                  <a:pt x="340" y="1331"/>
                </a:cubicBezTo>
                <a:cubicBezTo>
                  <a:pt x="331" y="1322"/>
                  <a:pt x="327" y="1310"/>
                  <a:pt x="327" y="1295"/>
                </a:cubicBezTo>
                <a:cubicBezTo>
                  <a:pt x="327" y="909"/>
                  <a:pt x="327" y="909"/>
                  <a:pt x="327" y="909"/>
                </a:cubicBezTo>
                <a:lnTo>
                  <a:pt x="300" y="909"/>
                </a:lnTo>
                <a:close/>
                <a:moveTo>
                  <a:pt x="315" y="221"/>
                </a:moveTo>
                <a:cubicBezTo>
                  <a:pt x="345" y="221"/>
                  <a:pt x="371" y="211"/>
                  <a:pt x="391" y="190"/>
                </a:cubicBezTo>
                <a:cubicBezTo>
                  <a:pt x="412" y="169"/>
                  <a:pt x="423" y="143"/>
                  <a:pt x="423" y="111"/>
                </a:cubicBezTo>
                <a:cubicBezTo>
                  <a:pt x="423" y="80"/>
                  <a:pt x="412" y="55"/>
                  <a:pt x="391" y="33"/>
                </a:cubicBezTo>
                <a:cubicBezTo>
                  <a:pt x="371" y="11"/>
                  <a:pt x="345" y="0"/>
                  <a:pt x="315" y="0"/>
                </a:cubicBezTo>
                <a:cubicBezTo>
                  <a:pt x="282" y="0"/>
                  <a:pt x="256" y="11"/>
                  <a:pt x="234" y="33"/>
                </a:cubicBezTo>
                <a:cubicBezTo>
                  <a:pt x="212" y="55"/>
                  <a:pt x="202" y="80"/>
                  <a:pt x="202" y="111"/>
                </a:cubicBezTo>
                <a:cubicBezTo>
                  <a:pt x="202" y="143"/>
                  <a:pt x="212" y="169"/>
                  <a:pt x="234" y="190"/>
                </a:cubicBezTo>
                <a:cubicBezTo>
                  <a:pt x="256" y="211"/>
                  <a:pt x="283" y="221"/>
                  <a:pt x="315" y="22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 name="Oval 8"/>
          <p:cNvSpPr/>
          <p:nvPr>
            <p:custDataLst>
              <p:tags r:id="rId8"/>
            </p:custDataLst>
          </p:nvPr>
        </p:nvSpPr>
        <p:spPr>
          <a:xfrm>
            <a:off x="3973102" y="2063676"/>
            <a:ext cx="1099930" cy="1000612"/>
          </a:xfrm>
          <a:prstGeom prst="ellipse">
            <a:avLst/>
          </a:prstGeom>
          <a:solidFill>
            <a:schemeClr val="accent5">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custDataLst>
              <p:tags r:id="rId9"/>
            </p:custDataLst>
          </p:nvPr>
        </p:nvSpPr>
        <p:spPr>
          <a:xfrm>
            <a:off x="5313168" y="2968777"/>
            <a:ext cx="1099930" cy="1000612"/>
          </a:xfrm>
          <a:prstGeom prst="ellipse">
            <a:avLst/>
          </a:prstGeom>
          <a:solidFill>
            <a:schemeClr val="accent5">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custDataLst>
              <p:tags r:id="rId10"/>
            </p:custDataLst>
          </p:nvPr>
        </p:nvSpPr>
        <p:spPr>
          <a:xfrm>
            <a:off x="4614687" y="3926828"/>
            <a:ext cx="1099930" cy="1000612"/>
          </a:xfrm>
          <a:prstGeom prst="ellipse">
            <a:avLst/>
          </a:prstGeom>
          <a:solidFill>
            <a:schemeClr val="accent5">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custDataLst>
              <p:tags r:id="rId11"/>
            </p:custDataLst>
          </p:nvPr>
        </p:nvSpPr>
        <p:spPr>
          <a:xfrm>
            <a:off x="5997698" y="2041579"/>
            <a:ext cx="1099930" cy="1000612"/>
          </a:xfrm>
          <a:prstGeom prst="ellipse">
            <a:avLst/>
          </a:prstGeom>
          <a:solidFill>
            <a:schemeClr val="accent5">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descr="Child Icon"/>
          <p:cNvSpPr>
            <a:spLocks noEditPoints="1"/>
          </p:cNvSpPr>
          <p:nvPr>
            <p:custDataLst>
              <p:tags r:id="rId12"/>
            </p:custDataLst>
          </p:nvPr>
        </p:nvSpPr>
        <p:spPr bwMode="auto">
          <a:xfrm>
            <a:off x="7160156" y="4333827"/>
            <a:ext cx="227695" cy="361314"/>
          </a:xfrm>
          <a:custGeom>
            <a:avLst/>
            <a:gdLst>
              <a:gd name="T0" fmla="*/ 47 w 94"/>
              <a:gd name="T1" fmla="*/ 0 h 132"/>
              <a:gd name="T2" fmla="*/ 34 w 94"/>
              <a:gd name="T3" fmla="*/ 6 h 132"/>
              <a:gd name="T4" fmla="*/ 29 w 94"/>
              <a:gd name="T5" fmla="*/ 18 h 132"/>
              <a:gd name="T6" fmla="*/ 34 w 94"/>
              <a:gd name="T7" fmla="*/ 31 h 132"/>
              <a:gd name="T8" fmla="*/ 47 w 94"/>
              <a:gd name="T9" fmla="*/ 37 h 132"/>
              <a:gd name="T10" fmla="*/ 60 w 94"/>
              <a:gd name="T11" fmla="*/ 31 h 132"/>
              <a:gd name="T12" fmla="*/ 65 w 94"/>
              <a:gd name="T13" fmla="*/ 18 h 132"/>
              <a:gd name="T14" fmla="*/ 60 w 94"/>
              <a:gd name="T15" fmla="*/ 6 h 132"/>
              <a:gd name="T16" fmla="*/ 47 w 94"/>
              <a:gd name="T17" fmla="*/ 0 h 132"/>
              <a:gd name="T18" fmla="*/ 94 w 94"/>
              <a:gd name="T19" fmla="*/ 26 h 132"/>
              <a:gd name="T20" fmla="*/ 92 w 94"/>
              <a:gd name="T21" fmla="*/ 21 h 132"/>
              <a:gd name="T22" fmla="*/ 86 w 94"/>
              <a:gd name="T23" fmla="*/ 18 h 132"/>
              <a:gd name="T24" fmla="*/ 80 w 94"/>
              <a:gd name="T25" fmla="*/ 21 h 132"/>
              <a:gd name="T26" fmla="*/ 62 w 94"/>
              <a:gd name="T27" fmla="*/ 39 h 132"/>
              <a:gd name="T28" fmla="*/ 32 w 94"/>
              <a:gd name="T29" fmla="*/ 39 h 132"/>
              <a:gd name="T30" fmla="*/ 13 w 94"/>
              <a:gd name="T31" fmla="*/ 21 h 132"/>
              <a:gd name="T32" fmla="*/ 8 w 94"/>
              <a:gd name="T33" fmla="*/ 18 h 132"/>
              <a:gd name="T34" fmla="*/ 2 w 94"/>
              <a:gd name="T35" fmla="*/ 21 h 132"/>
              <a:gd name="T36" fmla="*/ 0 w 94"/>
              <a:gd name="T37" fmla="*/ 26 h 132"/>
              <a:gd name="T38" fmla="*/ 2 w 94"/>
              <a:gd name="T39" fmla="*/ 32 h 132"/>
              <a:gd name="T40" fmla="*/ 26 w 94"/>
              <a:gd name="T41" fmla="*/ 55 h 132"/>
              <a:gd name="T42" fmla="*/ 26 w 94"/>
              <a:gd name="T43" fmla="*/ 123 h 132"/>
              <a:gd name="T44" fmla="*/ 29 w 94"/>
              <a:gd name="T45" fmla="*/ 129 h 132"/>
              <a:gd name="T46" fmla="*/ 35 w 94"/>
              <a:gd name="T47" fmla="*/ 132 h 132"/>
              <a:gd name="T48" fmla="*/ 42 w 94"/>
              <a:gd name="T49" fmla="*/ 129 h 132"/>
              <a:gd name="T50" fmla="*/ 44 w 94"/>
              <a:gd name="T51" fmla="*/ 123 h 132"/>
              <a:gd name="T52" fmla="*/ 44 w 94"/>
              <a:gd name="T53" fmla="*/ 91 h 132"/>
              <a:gd name="T54" fmla="*/ 50 w 94"/>
              <a:gd name="T55" fmla="*/ 91 h 132"/>
              <a:gd name="T56" fmla="*/ 50 w 94"/>
              <a:gd name="T57" fmla="*/ 123 h 132"/>
              <a:gd name="T58" fmla="*/ 52 w 94"/>
              <a:gd name="T59" fmla="*/ 129 h 132"/>
              <a:gd name="T60" fmla="*/ 59 w 94"/>
              <a:gd name="T61" fmla="*/ 132 h 132"/>
              <a:gd name="T62" fmla="*/ 65 w 94"/>
              <a:gd name="T63" fmla="*/ 129 h 132"/>
              <a:gd name="T64" fmla="*/ 68 w 94"/>
              <a:gd name="T65" fmla="*/ 123 h 132"/>
              <a:gd name="T66" fmla="*/ 68 w 94"/>
              <a:gd name="T67" fmla="*/ 55 h 132"/>
              <a:gd name="T68" fmla="*/ 92 w 94"/>
              <a:gd name="T69" fmla="*/ 32 h 132"/>
              <a:gd name="T70" fmla="*/ 94 w 94"/>
              <a:gd name="T71" fmla="*/ 2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32">
                <a:moveTo>
                  <a:pt x="47" y="0"/>
                </a:moveTo>
                <a:cubicBezTo>
                  <a:pt x="42" y="0"/>
                  <a:pt x="38" y="2"/>
                  <a:pt x="34" y="6"/>
                </a:cubicBezTo>
                <a:cubicBezTo>
                  <a:pt x="30" y="9"/>
                  <a:pt x="29" y="13"/>
                  <a:pt x="29" y="18"/>
                </a:cubicBezTo>
                <a:cubicBezTo>
                  <a:pt x="29" y="23"/>
                  <a:pt x="30" y="28"/>
                  <a:pt x="34" y="31"/>
                </a:cubicBezTo>
                <a:cubicBezTo>
                  <a:pt x="38" y="35"/>
                  <a:pt x="42" y="37"/>
                  <a:pt x="47" y="37"/>
                </a:cubicBezTo>
                <a:cubicBezTo>
                  <a:pt x="52" y="37"/>
                  <a:pt x="56" y="35"/>
                  <a:pt x="60" y="31"/>
                </a:cubicBezTo>
                <a:cubicBezTo>
                  <a:pt x="63" y="28"/>
                  <a:pt x="65" y="23"/>
                  <a:pt x="65" y="18"/>
                </a:cubicBezTo>
                <a:cubicBezTo>
                  <a:pt x="65" y="13"/>
                  <a:pt x="63" y="9"/>
                  <a:pt x="60" y="6"/>
                </a:cubicBezTo>
                <a:cubicBezTo>
                  <a:pt x="56" y="2"/>
                  <a:pt x="52" y="0"/>
                  <a:pt x="47" y="0"/>
                </a:cubicBezTo>
                <a:close/>
                <a:moveTo>
                  <a:pt x="94" y="26"/>
                </a:moveTo>
                <a:cubicBezTo>
                  <a:pt x="94" y="24"/>
                  <a:pt x="93" y="22"/>
                  <a:pt x="92" y="21"/>
                </a:cubicBezTo>
                <a:cubicBezTo>
                  <a:pt x="90" y="19"/>
                  <a:pt x="88" y="18"/>
                  <a:pt x="86" y="18"/>
                </a:cubicBezTo>
                <a:cubicBezTo>
                  <a:pt x="84" y="18"/>
                  <a:pt x="82" y="19"/>
                  <a:pt x="80" y="21"/>
                </a:cubicBezTo>
                <a:cubicBezTo>
                  <a:pt x="62" y="39"/>
                  <a:pt x="62" y="39"/>
                  <a:pt x="62" y="39"/>
                </a:cubicBezTo>
                <a:cubicBezTo>
                  <a:pt x="32" y="39"/>
                  <a:pt x="32" y="39"/>
                  <a:pt x="32" y="39"/>
                </a:cubicBezTo>
                <a:cubicBezTo>
                  <a:pt x="13" y="21"/>
                  <a:pt x="13" y="21"/>
                  <a:pt x="13" y="21"/>
                </a:cubicBezTo>
                <a:cubicBezTo>
                  <a:pt x="12" y="19"/>
                  <a:pt x="10" y="18"/>
                  <a:pt x="8" y="18"/>
                </a:cubicBezTo>
                <a:cubicBezTo>
                  <a:pt x="6" y="18"/>
                  <a:pt x="4" y="19"/>
                  <a:pt x="2" y="21"/>
                </a:cubicBezTo>
                <a:cubicBezTo>
                  <a:pt x="1" y="22"/>
                  <a:pt x="0" y="24"/>
                  <a:pt x="0" y="26"/>
                </a:cubicBezTo>
                <a:cubicBezTo>
                  <a:pt x="0" y="28"/>
                  <a:pt x="1" y="30"/>
                  <a:pt x="2" y="32"/>
                </a:cubicBezTo>
                <a:cubicBezTo>
                  <a:pt x="26" y="55"/>
                  <a:pt x="26" y="55"/>
                  <a:pt x="26" y="55"/>
                </a:cubicBezTo>
                <a:cubicBezTo>
                  <a:pt x="26" y="123"/>
                  <a:pt x="26" y="123"/>
                  <a:pt x="26" y="123"/>
                </a:cubicBezTo>
                <a:cubicBezTo>
                  <a:pt x="26" y="125"/>
                  <a:pt x="27" y="127"/>
                  <a:pt x="29" y="129"/>
                </a:cubicBezTo>
                <a:cubicBezTo>
                  <a:pt x="31" y="131"/>
                  <a:pt x="33" y="132"/>
                  <a:pt x="35" y="132"/>
                </a:cubicBezTo>
                <a:cubicBezTo>
                  <a:pt x="38" y="132"/>
                  <a:pt x="40" y="131"/>
                  <a:pt x="42" y="129"/>
                </a:cubicBezTo>
                <a:cubicBezTo>
                  <a:pt x="43" y="127"/>
                  <a:pt x="44" y="125"/>
                  <a:pt x="44" y="123"/>
                </a:cubicBezTo>
                <a:cubicBezTo>
                  <a:pt x="44" y="91"/>
                  <a:pt x="44" y="91"/>
                  <a:pt x="44" y="91"/>
                </a:cubicBezTo>
                <a:cubicBezTo>
                  <a:pt x="50" y="91"/>
                  <a:pt x="50" y="91"/>
                  <a:pt x="50" y="91"/>
                </a:cubicBezTo>
                <a:cubicBezTo>
                  <a:pt x="50" y="123"/>
                  <a:pt x="50" y="123"/>
                  <a:pt x="50" y="123"/>
                </a:cubicBezTo>
                <a:cubicBezTo>
                  <a:pt x="50" y="125"/>
                  <a:pt x="50" y="127"/>
                  <a:pt x="52" y="129"/>
                </a:cubicBezTo>
                <a:cubicBezTo>
                  <a:pt x="54" y="131"/>
                  <a:pt x="56" y="132"/>
                  <a:pt x="59" y="132"/>
                </a:cubicBezTo>
                <a:cubicBezTo>
                  <a:pt x="61" y="132"/>
                  <a:pt x="63" y="131"/>
                  <a:pt x="65" y="129"/>
                </a:cubicBezTo>
                <a:cubicBezTo>
                  <a:pt x="67" y="127"/>
                  <a:pt x="68" y="125"/>
                  <a:pt x="68" y="123"/>
                </a:cubicBezTo>
                <a:cubicBezTo>
                  <a:pt x="68" y="55"/>
                  <a:pt x="68" y="55"/>
                  <a:pt x="68" y="55"/>
                </a:cubicBezTo>
                <a:cubicBezTo>
                  <a:pt x="92" y="32"/>
                  <a:pt x="92" y="32"/>
                  <a:pt x="92" y="32"/>
                </a:cubicBezTo>
                <a:cubicBezTo>
                  <a:pt x="93" y="30"/>
                  <a:pt x="94" y="28"/>
                  <a:pt x="94" y="26"/>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4" name="Oval 13"/>
          <p:cNvSpPr/>
          <p:nvPr>
            <p:custDataLst>
              <p:tags r:id="rId13"/>
            </p:custDataLst>
          </p:nvPr>
        </p:nvSpPr>
        <p:spPr>
          <a:xfrm>
            <a:off x="6659116" y="3955289"/>
            <a:ext cx="1099930" cy="1000612"/>
          </a:xfrm>
          <a:prstGeom prst="ellipse">
            <a:avLst/>
          </a:prstGeom>
          <a:solidFill>
            <a:schemeClr val="accent5">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p:cNvCxnSpPr>
            <a:stCxn id="14" idx="7"/>
          </p:cNvCxnSpPr>
          <p:nvPr>
            <p:custDataLst>
              <p:tags r:id="rId14"/>
            </p:custDataLst>
          </p:nvPr>
        </p:nvCxnSpPr>
        <p:spPr>
          <a:xfrm flipV="1">
            <a:off x="7597965" y="3094919"/>
            <a:ext cx="1813263" cy="1006906"/>
          </a:xfrm>
          <a:prstGeom prst="line">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6"/>
          </p:cNvCxnSpPr>
          <p:nvPr>
            <p:custDataLst>
              <p:tags r:id="rId15"/>
            </p:custDataLst>
          </p:nvPr>
        </p:nvCxnSpPr>
        <p:spPr>
          <a:xfrm>
            <a:off x="5073032" y="2563982"/>
            <a:ext cx="4338196" cy="530937"/>
          </a:xfrm>
          <a:prstGeom prst="line">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6"/>
          </p:cNvCxnSpPr>
          <p:nvPr>
            <p:custDataLst>
              <p:tags r:id="rId16"/>
            </p:custDataLst>
          </p:nvPr>
        </p:nvCxnSpPr>
        <p:spPr>
          <a:xfrm flipV="1">
            <a:off x="6413098" y="3094919"/>
            <a:ext cx="2998130" cy="374164"/>
          </a:xfrm>
          <a:prstGeom prst="line">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6"/>
          </p:cNvCxnSpPr>
          <p:nvPr>
            <p:custDataLst>
              <p:tags r:id="rId17"/>
            </p:custDataLst>
          </p:nvPr>
        </p:nvCxnSpPr>
        <p:spPr>
          <a:xfrm>
            <a:off x="7097628" y="2541885"/>
            <a:ext cx="2313600" cy="553034"/>
          </a:xfrm>
          <a:prstGeom prst="line">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6"/>
          </p:cNvCxnSpPr>
          <p:nvPr>
            <p:custDataLst>
              <p:tags r:id="rId18"/>
            </p:custDataLst>
          </p:nvPr>
        </p:nvCxnSpPr>
        <p:spPr>
          <a:xfrm flipV="1">
            <a:off x="5714617" y="3094919"/>
            <a:ext cx="3696611" cy="1332215"/>
          </a:xfrm>
          <a:prstGeom prst="line">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custDataLst>
              <p:tags r:id="rId19"/>
            </p:custDataLst>
          </p:nvPr>
        </p:nvSpPr>
        <p:spPr>
          <a:xfrm>
            <a:off x="8443576" y="2491723"/>
            <a:ext cx="3915092" cy="954107"/>
          </a:xfrm>
          <a:prstGeom prst="rect">
            <a:avLst/>
          </a:prstGeom>
        </p:spPr>
        <p:txBody>
          <a:bodyPr wrap="square">
            <a:spAutoFit/>
          </a:bodyPr>
          <a:lstStyle/>
          <a:p>
            <a:pPr algn="ctr"/>
            <a:r>
              <a:rPr lang="fr-FR" sz="2800" b="1" dirty="0">
                <a:solidFill>
                  <a:schemeClr val="accent5">
                    <a:lumMod val="60000"/>
                    <a:lumOff val="40000"/>
                  </a:schemeClr>
                </a:solidFill>
              </a:rPr>
              <a:t>TRAVAIL</a:t>
            </a:r>
            <a:r>
              <a:rPr lang="fr-FR" sz="2800" dirty="0">
                <a:solidFill>
                  <a:schemeClr val="accent5">
                    <a:lumMod val="60000"/>
                    <a:lumOff val="40000"/>
                  </a:schemeClr>
                </a:solidFill>
              </a:rPr>
              <a:t> AXÉ SUR LES ACTIVITÉS</a:t>
            </a:r>
            <a:endParaRPr lang="fr-FR" sz="2800" b="1" dirty="0">
              <a:solidFill>
                <a:schemeClr val="accent5">
                  <a:lumMod val="60000"/>
                  <a:lumOff val="40000"/>
                </a:schemeClr>
              </a:solidFill>
              <a:cs typeface="Arial" panose="020B0604020202020204" pitchFamily="34" charset="0"/>
            </a:endParaRPr>
          </a:p>
        </p:txBody>
      </p:sp>
      <p:pic>
        <p:nvPicPr>
          <p:cNvPr id="21" name="Picture 2" descr="GCworkplace Full Colour Reversed EN"/>
          <p:cNvPicPr>
            <a:picLocks noChangeAspect="1" noChangeArrowheads="1"/>
          </p:cNvPicPr>
          <p:nvPr>
            <p:custDataLst>
              <p:tags r:id="rId20"/>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396812" y="4887187"/>
            <a:ext cx="948285" cy="2525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custDataLst>
              <p:tags r:id="rId21"/>
            </p:custDataLst>
          </p:nvPr>
        </p:nvSpPr>
        <p:spPr>
          <a:xfrm>
            <a:off x="-84048" y="1801407"/>
            <a:ext cx="4234390" cy="954107"/>
          </a:xfrm>
          <a:prstGeom prst="rect">
            <a:avLst/>
          </a:prstGeom>
          <a:noFill/>
        </p:spPr>
        <p:txBody>
          <a:bodyPr wrap="square" rtlCol="0">
            <a:spAutoFit/>
          </a:bodyPr>
          <a:lstStyle/>
          <a:p>
            <a:pPr algn="ctr"/>
            <a:r>
              <a:rPr lang="fr-FR" sz="2800" b="1" dirty="0">
                <a:solidFill>
                  <a:schemeClr val="accent1">
                    <a:lumMod val="75000"/>
                  </a:schemeClr>
                </a:solidFill>
              </a:rPr>
              <a:t>MILIEU DE TRAVAIL</a:t>
            </a:r>
            <a:r>
              <a:rPr lang="fr-FR" sz="2800" dirty="0">
                <a:solidFill>
                  <a:schemeClr val="accent1">
                    <a:lumMod val="75000"/>
                  </a:schemeClr>
                </a:solidFill>
              </a:rPr>
              <a:t> AXÉ SUR LES </a:t>
            </a:r>
            <a:r>
              <a:rPr lang="fr-FR" sz="2800" dirty="0" smtClean="0">
                <a:solidFill>
                  <a:schemeClr val="accent1">
                    <a:lumMod val="75000"/>
                  </a:schemeClr>
                </a:solidFill>
              </a:rPr>
              <a:t>ACTIVITÉS (MTAA)</a:t>
            </a:r>
            <a:endParaRPr lang="fr-FR" sz="2800" b="1" dirty="0">
              <a:solidFill>
                <a:schemeClr val="accent1">
                  <a:lumMod val="75000"/>
                </a:schemeClr>
              </a:solidFill>
            </a:endParaRPr>
          </a:p>
        </p:txBody>
      </p:sp>
      <p:sp>
        <p:nvSpPr>
          <p:cNvPr id="23" name="Title 1"/>
          <p:cNvSpPr>
            <a:spLocks noGrp="1"/>
          </p:cNvSpPr>
          <p:nvPr>
            <p:ph type="title"/>
            <p:custDataLst>
              <p:tags r:id="rId22"/>
            </p:custDataLst>
          </p:nvPr>
        </p:nvSpPr>
        <p:spPr>
          <a:xfrm>
            <a:off x="508759" y="550861"/>
            <a:ext cx="11006345" cy="835027"/>
          </a:xfrm>
        </p:spPr>
        <p:txBody>
          <a:bodyPr>
            <a:normAutofit fontScale="90000"/>
          </a:bodyPr>
          <a:lstStyle/>
          <a:p>
            <a:r>
              <a:rPr lang="fr-FR" dirty="0"/>
              <a:t>Comprendre le </a:t>
            </a:r>
            <a:r>
              <a:rPr lang="fr-FR" b="1" dirty="0"/>
              <a:t>milieu de travail</a:t>
            </a:r>
            <a:r>
              <a:rPr lang="fr-FR" dirty="0"/>
              <a:t> axé sur les activités et le </a:t>
            </a:r>
            <a:r>
              <a:rPr lang="fr-FR" b="1" dirty="0"/>
              <a:t>travail</a:t>
            </a:r>
            <a:r>
              <a:rPr lang="fr-FR" dirty="0"/>
              <a:t> axé sur les activités</a:t>
            </a:r>
          </a:p>
        </p:txBody>
      </p:sp>
    </p:spTree>
    <p:custDataLst>
      <p:tags r:id="rId1"/>
    </p:custDataLst>
    <p:extLst>
      <p:ext uri="{BB962C8B-B14F-4D97-AF65-F5344CB8AC3E}">
        <p14:creationId xmlns:p14="http://schemas.microsoft.com/office/powerpoint/2010/main" val="43246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2"/>
            </p:custDataLst>
          </p:nvPr>
        </p:nvSpPr>
        <p:spPr>
          <a:xfrm>
            <a:off x="508759" y="550861"/>
            <a:ext cx="11006345" cy="835027"/>
          </a:xfrm>
        </p:spPr>
        <p:txBody>
          <a:bodyPr/>
          <a:lstStyle/>
          <a:p>
            <a:r>
              <a:rPr lang="fr-FR" b="1" dirty="0"/>
              <a:t>Comprendre </a:t>
            </a:r>
            <a:r>
              <a:rPr lang="fr-FR"/>
              <a:t>le </a:t>
            </a:r>
            <a:r>
              <a:rPr lang="fr-FR" b="1" dirty="0"/>
              <a:t>travail</a:t>
            </a:r>
            <a:r>
              <a:rPr lang="fr-FR"/>
              <a:t> axé sur les </a:t>
            </a:r>
            <a:r>
              <a:rPr lang="fr-FR" b="1" dirty="0"/>
              <a:t>activités </a:t>
            </a:r>
          </a:p>
        </p:txBody>
      </p:sp>
      <p:sp>
        <p:nvSpPr>
          <p:cNvPr id="4" name="Rectangle 3"/>
          <p:cNvSpPr/>
          <p:nvPr>
            <p:custDataLst>
              <p:tags r:id="rId3"/>
            </p:custDataLst>
          </p:nvPr>
        </p:nvSpPr>
        <p:spPr>
          <a:xfrm>
            <a:off x="4012095" y="2177855"/>
            <a:ext cx="7066721" cy="646331"/>
          </a:xfrm>
          <a:prstGeom prst="rect">
            <a:avLst/>
          </a:prstGeom>
        </p:spPr>
        <p:txBody>
          <a:bodyPr wrap="square">
            <a:spAutoFit/>
          </a:bodyPr>
          <a:lstStyle/>
          <a:p>
            <a:r>
              <a:rPr lang="fr-FR" dirty="0">
                <a:hlinkClick r:id="rId11"/>
              </a:rPr>
              <a:t>https://</a:t>
            </a:r>
            <a:r>
              <a:rPr lang="fr-FR" dirty="0" smtClean="0">
                <a:hlinkClick r:id="rId11"/>
              </a:rPr>
              <a:t>www.youtube.com/watch?v=qrdbYvqI5Nc&amp;list=PLKBQ-bLoxgSW_A4yV-mINvMRI2150ozPO&amp;index=9</a:t>
            </a:r>
            <a:r>
              <a:rPr lang="fr-FR" dirty="0" smtClean="0"/>
              <a:t> </a:t>
            </a:r>
            <a:endParaRPr lang="fr-FR" dirty="0"/>
          </a:p>
        </p:txBody>
      </p:sp>
      <p:pic>
        <p:nvPicPr>
          <p:cNvPr id="5" name="Picture 2" descr="YouTube Community Guidelines &amp; Policies - How YouTube Works"/>
          <p:cNvPicPr>
            <a:picLocks noChangeAspect="1"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7169" t="31056" r="6639" b="30459"/>
          <a:stretch/>
        </p:blipFill>
        <p:spPr bwMode="auto">
          <a:xfrm>
            <a:off x="1649308" y="2470429"/>
            <a:ext cx="1735046" cy="407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ownload Icons - Download Free Vector Icons | Noun Project"/>
          <p:cNvPicPr>
            <a:picLocks noChangeAspect="1" noChangeArrowheads="1"/>
          </p:cNvPicPr>
          <p:nvPr>
            <p:custDataLst>
              <p:tags r:id="rId5"/>
            </p:custDataLst>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2885" y="4077622"/>
            <a:ext cx="831195" cy="831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6"/>
            </p:custDataLst>
          </p:nvPr>
        </p:nvSpPr>
        <p:spPr>
          <a:xfrm>
            <a:off x="1919071" y="2096757"/>
            <a:ext cx="1195520" cy="400110"/>
          </a:xfrm>
          <a:prstGeom prst="rect">
            <a:avLst/>
          </a:prstGeom>
          <a:noFill/>
        </p:spPr>
        <p:txBody>
          <a:bodyPr wrap="none" rtlCol="0">
            <a:spAutoFit/>
          </a:bodyPr>
          <a:lstStyle/>
          <a:p>
            <a:pPr algn="ctr"/>
            <a:r>
              <a:rPr lang="fr-FR" sz="2000" b="1" dirty="0"/>
              <a:t>Regardez la vidéo sur</a:t>
            </a:r>
          </a:p>
        </p:txBody>
      </p:sp>
      <p:sp>
        <p:nvSpPr>
          <p:cNvPr id="8" name="TextBox 7"/>
          <p:cNvSpPr txBox="1"/>
          <p:nvPr>
            <p:custDataLst>
              <p:tags r:id="rId7"/>
            </p:custDataLst>
          </p:nvPr>
        </p:nvSpPr>
        <p:spPr>
          <a:xfrm>
            <a:off x="1871224" y="3442838"/>
            <a:ext cx="1291213" cy="400110"/>
          </a:xfrm>
          <a:prstGeom prst="rect">
            <a:avLst/>
          </a:prstGeom>
          <a:noFill/>
        </p:spPr>
        <p:txBody>
          <a:bodyPr wrap="square" rtlCol="0">
            <a:spAutoFit/>
          </a:bodyPr>
          <a:lstStyle/>
          <a:p>
            <a:pPr algn="ctr"/>
            <a:r>
              <a:rPr lang="fr-FR" sz="2000" b="1" dirty="0"/>
              <a:t>ou</a:t>
            </a:r>
          </a:p>
        </p:txBody>
      </p:sp>
      <p:sp>
        <p:nvSpPr>
          <p:cNvPr id="9" name="TextBox 8"/>
          <p:cNvSpPr txBox="1"/>
          <p:nvPr>
            <p:custDataLst>
              <p:tags r:id="rId8"/>
            </p:custDataLst>
          </p:nvPr>
        </p:nvSpPr>
        <p:spPr>
          <a:xfrm>
            <a:off x="1649307" y="4139276"/>
            <a:ext cx="2136395" cy="707886"/>
          </a:xfrm>
          <a:prstGeom prst="rect">
            <a:avLst/>
          </a:prstGeom>
          <a:noFill/>
        </p:spPr>
        <p:txBody>
          <a:bodyPr wrap="square" rtlCol="0">
            <a:spAutoFit/>
          </a:bodyPr>
          <a:lstStyle/>
          <a:p>
            <a:pPr algn="ctr"/>
            <a:r>
              <a:rPr lang="fr-FR" sz="2000" b="1" dirty="0"/>
              <a:t>Téléchargez directement la vidéo sur votre ordinateur</a:t>
            </a:r>
          </a:p>
        </p:txBody>
      </p:sp>
      <p:sp>
        <p:nvSpPr>
          <p:cNvPr id="10" name="Rectangle 9"/>
          <p:cNvSpPr/>
          <p:nvPr>
            <p:custDataLst>
              <p:tags r:id="rId9"/>
            </p:custDataLst>
          </p:nvPr>
        </p:nvSpPr>
        <p:spPr>
          <a:xfrm>
            <a:off x="4012094" y="4170053"/>
            <a:ext cx="6724731" cy="923330"/>
          </a:xfrm>
          <a:prstGeom prst="rect">
            <a:avLst/>
          </a:prstGeom>
        </p:spPr>
        <p:txBody>
          <a:bodyPr wrap="square">
            <a:spAutoFit/>
          </a:bodyPr>
          <a:lstStyle/>
          <a:p>
            <a:r>
              <a:rPr lang="fr-FR" dirty="0">
                <a:hlinkClick r:id="rId14"/>
              </a:rPr>
              <a:t>https://www.gcpedia.gc.ca/gcwiki/images/b/b1/Qu%E2%80%99est-ce_qu%E2%80%99un_milieu_de_travail_ax%C3%A9_sur_les_activit%C3%A9s_.</a:t>
            </a:r>
            <a:r>
              <a:rPr lang="fr-FR" dirty="0" smtClean="0">
                <a:hlinkClick r:id="rId14"/>
              </a:rPr>
              <a:t>wmv</a:t>
            </a:r>
            <a:r>
              <a:rPr lang="fr-FR" dirty="0" smtClean="0"/>
              <a:t> </a:t>
            </a:r>
            <a:endParaRPr lang="fr-FR" dirty="0"/>
          </a:p>
        </p:txBody>
      </p:sp>
    </p:spTree>
    <p:custDataLst>
      <p:tags r:id="rId1"/>
    </p:custDataLst>
    <p:extLst>
      <p:ext uri="{BB962C8B-B14F-4D97-AF65-F5344CB8AC3E}">
        <p14:creationId xmlns:p14="http://schemas.microsoft.com/office/powerpoint/2010/main" val="1248228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custDataLst>
              <p:tags r:id="rId2"/>
            </p:custDataLst>
          </p:nvPr>
        </p:nvSpPr>
        <p:spPr>
          <a:xfrm>
            <a:off x="8960077" y="5009282"/>
            <a:ext cx="2024907" cy="715089"/>
          </a:xfrm>
          <a:prstGeom prst="roundRect">
            <a:avLst/>
          </a:prstGeom>
          <a:solidFill>
            <a:schemeClr val="accent3"/>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dirty="0"/>
              <a:t>MILIEU DE TRAVAIL FUTUR</a:t>
            </a:r>
            <a:endParaRPr lang="fr-FR" dirty="0">
              <a:cs typeface="Arial" panose="020B0604020202020204" pitchFamily="34" charset="0"/>
            </a:endParaRPr>
          </a:p>
        </p:txBody>
      </p:sp>
      <p:sp>
        <p:nvSpPr>
          <p:cNvPr id="4" name="Title 1"/>
          <p:cNvSpPr>
            <a:spLocks noGrp="1"/>
          </p:cNvSpPr>
          <p:nvPr>
            <p:ph type="title"/>
            <p:custDataLst>
              <p:tags r:id="rId3"/>
            </p:custDataLst>
          </p:nvPr>
        </p:nvSpPr>
        <p:spPr>
          <a:xfrm>
            <a:off x="508759" y="550861"/>
            <a:ext cx="11006345" cy="835027"/>
          </a:xfrm>
        </p:spPr>
        <p:txBody>
          <a:bodyPr>
            <a:normAutofit fontScale="90000"/>
          </a:bodyPr>
          <a:lstStyle/>
          <a:p>
            <a:r>
              <a:rPr lang="fr-FR" dirty="0"/>
              <a:t>Considération particulière : Incidence de la COVID-19 sur le retour </a:t>
            </a:r>
            <a:r>
              <a:rPr lang="fr-FR" dirty="0" smtClean="0"/>
              <a:t>dans le milieu de </a:t>
            </a:r>
            <a:r>
              <a:rPr lang="fr-FR" dirty="0"/>
              <a:t>travail</a:t>
            </a:r>
          </a:p>
        </p:txBody>
      </p:sp>
      <p:pic>
        <p:nvPicPr>
          <p:cNvPr id="5" name="Picture 4"/>
          <p:cNvPicPr>
            <a:picLocks noChangeAspect="1"/>
          </p:cNvPicPr>
          <p:nvPr>
            <p:custDataLst>
              <p:tags r:id="rId4"/>
            </p:custDataLst>
          </p:nvPr>
        </p:nvPicPr>
        <p:blipFill rotWithShape="1">
          <a:blip r:embed="rId55"/>
          <a:srcRect b="29426"/>
          <a:stretch/>
        </p:blipFill>
        <p:spPr>
          <a:xfrm>
            <a:off x="743294" y="1842042"/>
            <a:ext cx="2447621" cy="2867802"/>
          </a:xfrm>
          <a:prstGeom prst="rect">
            <a:avLst/>
          </a:prstGeom>
          <a:ln w="28575">
            <a:solidFill>
              <a:schemeClr val="tx1"/>
            </a:solidFill>
          </a:ln>
        </p:spPr>
      </p:pic>
      <p:pic>
        <p:nvPicPr>
          <p:cNvPr id="6" name="Picture 5"/>
          <p:cNvPicPr>
            <a:picLocks noChangeAspect="1"/>
          </p:cNvPicPr>
          <p:nvPr>
            <p:custDataLst>
              <p:tags r:id="rId5"/>
            </p:custDataLst>
          </p:nvPr>
        </p:nvPicPr>
        <p:blipFill>
          <a:blip r:embed="rId56"/>
          <a:stretch>
            <a:fillRect/>
          </a:stretch>
        </p:blipFill>
        <p:spPr>
          <a:xfrm>
            <a:off x="8185274" y="1832925"/>
            <a:ext cx="3574514" cy="2876919"/>
          </a:xfrm>
          <a:prstGeom prst="rect">
            <a:avLst/>
          </a:prstGeom>
        </p:spPr>
      </p:pic>
      <p:sp>
        <p:nvSpPr>
          <p:cNvPr id="7" name="TextBox 6"/>
          <p:cNvSpPr txBox="1"/>
          <p:nvPr>
            <p:custDataLst>
              <p:tags r:id="rId6"/>
            </p:custDataLst>
          </p:nvPr>
        </p:nvSpPr>
        <p:spPr>
          <a:xfrm>
            <a:off x="954650" y="5007534"/>
            <a:ext cx="2024907" cy="646986"/>
          </a:xfrm>
          <a:prstGeom prst="round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1600" dirty="0"/>
              <a:t>MILIEU DE TRAVAIL</a:t>
            </a:r>
          </a:p>
          <a:p>
            <a:pPr algn="ctr"/>
            <a:r>
              <a:rPr lang="fr-FR" sz="1600" dirty="0"/>
              <a:t>PRÉCÉDENT</a:t>
            </a:r>
            <a:endParaRPr lang="fr-FR" sz="1600" dirty="0">
              <a:cs typeface="Arial" panose="020B0604020202020204" pitchFamily="34" charset="0"/>
            </a:endParaRPr>
          </a:p>
        </p:txBody>
      </p:sp>
      <p:sp>
        <p:nvSpPr>
          <p:cNvPr id="8" name="Oval 7"/>
          <p:cNvSpPr/>
          <p:nvPr>
            <p:custDataLst>
              <p:tags r:id="rId7"/>
            </p:custDataLst>
          </p:nvPr>
        </p:nvSpPr>
        <p:spPr>
          <a:xfrm>
            <a:off x="8560340" y="4742211"/>
            <a:ext cx="2597286" cy="1238250"/>
          </a:xfrm>
          <a:prstGeom prst="ellipse">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custDataLst>
              <p:tags r:id="rId8"/>
            </p:custDataLst>
          </p:nvPr>
        </p:nvSpPr>
        <p:spPr>
          <a:xfrm>
            <a:off x="4633262" y="5007535"/>
            <a:ext cx="2024907" cy="715089"/>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dirty="0"/>
              <a:t>NOUVEAU MILIEU DE TRAVAIL</a:t>
            </a:r>
            <a:endParaRPr lang="fr-FR" dirty="0">
              <a:cs typeface="Arial" panose="020B0604020202020204" pitchFamily="34" charset="0"/>
            </a:endParaRPr>
          </a:p>
        </p:txBody>
      </p:sp>
      <p:sp>
        <p:nvSpPr>
          <p:cNvPr id="10" name="Freeform 9" descr="ChevronCircleRight Icon"/>
          <p:cNvSpPr>
            <a:spLocks noEditPoints="1"/>
          </p:cNvSpPr>
          <p:nvPr>
            <p:custDataLst>
              <p:tags r:id="rId9"/>
            </p:custDataLst>
          </p:nvPr>
        </p:nvSpPr>
        <p:spPr bwMode="auto">
          <a:xfrm>
            <a:off x="3258292" y="2991921"/>
            <a:ext cx="571500" cy="570050"/>
          </a:xfrm>
          <a:custGeom>
            <a:avLst/>
            <a:gdLst>
              <a:gd name="T0" fmla="*/ 114 w 229"/>
              <a:gd name="T1" fmla="*/ 229 h 229"/>
              <a:gd name="T2" fmla="*/ 0 w 229"/>
              <a:gd name="T3" fmla="*/ 115 h 229"/>
              <a:gd name="T4" fmla="*/ 114 w 229"/>
              <a:gd name="T5" fmla="*/ 0 h 229"/>
              <a:gd name="T6" fmla="*/ 229 w 229"/>
              <a:gd name="T7" fmla="*/ 115 h 229"/>
              <a:gd name="T8" fmla="*/ 114 w 229"/>
              <a:gd name="T9" fmla="*/ 229 h 229"/>
              <a:gd name="T10" fmla="*/ 174 w 229"/>
              <a:gd name="T11" fmla="*/ 122 h 229"/>
              <a:gd name="T12" fmla="*/ 174 w 229"/>
              <a:gd name="T13" fmla="*/ 108 h 229"/>
              <a:gd name="T14" fmla="*/ 107 w 229"/>
              <a:gd name="T15" fmla="*/ 40 h 229"/>
              <a:gd name="T16" fmla="*/ 93 w 229"/>
              <a:gd name="T17" fmla="*/ 40 h 229"/>
              <a:gd name="T18" fmla="*/ 78 w 229"/>
              <a:gd name="T19" fmla="*/ 56 h 229"/>
              <a:gd name="T20" fmla="*/ 78 w 229"/>
              <a:gd name="T21" fmla="*/ 69 h 229"/>
              <a:gd name="T22" fmla="*/ 124 w 229"/>
              <a:gd name="T23" fmla="*/ 115 h 229"/>
              <a:gd name="T24" fmla="*/ 78 w 229"/>
              <a:gd name="T25" fmla="*/ 161 h 229"/>
              <a:gd name="T26" fmla="*/ 78 w 229"/>
              <a:gd name="T27" fmla="*/ 174 h 229"/>
              <a:gd name="T28" fmla="*/ 93 w 229"/>
              <a:gd name="T29" fmla="*/ 189 h 229"/>
              <a:gd name="T30" fmla="*/ 107 w 229"/>
              <a:gd name="T31" fmla="*/ 189 h 229"/>
              <a:gd name="T32" fmla="*/ 174 w 229"/>
              <a:gd name="T33" fmla="*/ 12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29">
                <a:moveTo>
                  <a:pt x="114" y="229"/>
                </a:moveTo>
                <a:cubicBezTo>
                  <a:pt x="51" y="229"/>
                  <a:pt x="0" y="178"/>
                  <a:pt x="0" y="115"/>
                </a:cubicBezTo>
                <a:cubicBezTo>
                  <a:pt x="0" y="52"/>
                  <a:pt x="51" y="0"/>
                  <a:pt x="114" y="0"/>
                </a:cubicBezTo>
                <a:cubicBezTo>
                  <a:pt x="178" y="0"/>
                  <a:pt x="229" y="52"/>
                  <a:pt x="229" y="115"/>
                </a:cubicBezTo>
                <a:cubicBezTo>
                  <a:pt x="229" y="178"/>
                  <a:pt x="178" y="229"/>
                  <a:pt x="114" y="229"/>
                </a:cubicBezTo>
                <a:close/>
                <a:moveTo>
                  <a:pt x="174" y="122"/>
                </a:moveTo>
                <a:cubicBezTo>
                  <a:pt x="178" y="118"/>
                  <a:pt x="178" y="112"/>
                  <a:pt x="174" y="108"/>
                </a:cubicBezTo>
                <a:cubicBezTo>
                  <a:pt x="107" y="40"/>
                  <a:pt x="107" y="40"/>
                  <a:pt x="107" y="40"/>
                </a:cubicBezTo>
                <a:cubicBezTo>
                  <a:pt x="103" y="37"/>
                  <a:pt x="97" y="37"/>
                  <a:pt x="93" y="40"/>
                </a:cubicBezTo>
                <a:cubicBezTo>
                  <a:pt x="78" y="56"/>
                  <a:pt x="78" y="56"/>
                  <a:pt x="78" y="56"/>
                </a:cubicBezTo>
                <a:cubicBezTo>
                  <a:pt x="74" y="59"/>
                  <a:pt x="74" y="65"/>
                  <a:pt x="78" y="69"/>
                </a:cubicBezTo>
                <a:cubicBezTo>
                  <a:pt x="124" y="115"/>
                  <a:pt x="124" y="115"/>
                  <a:pt x="124" y="115"/>
                </a:cubicBezTo>
                <a:cubicBezTo>
                  <a:pt x="78" y="161"/>
                  <a:pt x="78" y="161"/>
                  <a:pt x="78" y="161"/>
                </a:cubicBezTo>
                <a:cubicBezTo>
                  <a:pt x="74" y="164"/>
                  <a:pt x="74" y="170"/>
                  <a:pt x="78" y="174"/>
                </a:cubicBezTo>
                <a:cubicBezTo>
                  <a:pt x="93" y="189"/>
                  <a:pt x="93" y="189"/>
                  <a:pt x="93" y="189"/>
                </a:cubicBezTo>
                <a:cubicBezTo>
                  <a:pt x="97" y="193"/>
                  <a:pt x="103" y="193"/>
                  <a:pt x="107" y="189"/>
                </a:cubicBezTo>
                <a:lnTo>
                  <a:pt x="174" y="12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1" name="Freeform 10" descr="ChevronCircleRight Icon"/>
          <p:cNvSpPr>
            <a:spLocks noEditPoints="1"/>
          </p:cNvSpPr>
          <p:nvPr>
            <p:custDataLst>
              <p:tags r:id="rId10"/>
            </p:custDataLst>
          </p:nvPr>
        </p:nvSpPr>
        <p:spPr bwMode="auto">
          <a:xfrm>
            <a:off x="7517059" y="2991921"/>
            <a:ext cx="571500" cy="570050"/>
          </a:xfrm>
          <a:custGeom>
            <a:avLst/>
            <a:gdLst>
              <a:gd name="T0" fmla="*/ 114 w 229"/>
              <a:gd name="T1" fmla="*/ 229 h 229"/>
              <a:gd name="T2" fmla="*/ 0 w 229"/>
              <a:gd name="T3" fmla="*/ 115 h 229"/>
              <a:gd name="T4" fmla="*/ 114 w 229"/>
              <a:gd name="T5" fmla="*/ 0 h 229"/>
              <a:gd name="T6" fmla="*/ 229 w 229"/>
              <a:gd name="T7" fmla="*/ 115 h 229"/>
              <a:gd name="T8" fmla="*/ 114 w 229"/>
              <a:gd name="T9" fmla="*/ 229 h 229"/>
              <a:gd name="T10" fmla="*/ 174 w 229"/>
              <a:gd name="T11" fmla="*/ 122 h 229"/>
              <a:gd name="T12" fmla="*/ 174 w 229"/>
              <a:gd name="T13" fmla="*/ 108 h 229"/>
              <a:gd name="T14" fmla="*/ 107 w 229"/>
              <a:gd name="T15" fmla="*/ 40 h 229"/>
              <a:gd name="T16" fmla="*/ 93 w 229"/>
              <a:gd name="T17" fmla="*/ 40 h 229"/>
              <a:gd name="T18" fmla="*/ 78 w 229"/>
              <a:gd name="T19" fmla="*/ 56 h 229"/>
              <a:gd name="T20" fmla="*/ 78 w 229"/>
              <a:gd name="T21" fmla="*/ 69 h 229"/>
              <a:gd name="T22" fmla="*/ 124 w 229"/>
              <a:gd name="T23" fmla="*/ 115 h 229"/>
              <a:gd name="T24" fmla="*/ 78 w 229"/>
              <a:gd name="T25" fmla="*/ 161 h 229"/>
              <a:gd name="T26" fmla="*/ 78 w 229"/>
              <a:gd name="T27" fmla="*/ 174 h 229"/>
              <a:gd name="T28" fmla="*/ 93 w 229"/>
              <a:gd name="T29" fmla="*/ 189 h 229"/>
              <a:gd name="T30" fmla="*/ 107 w 229"/>
              <a:gd name="T31" fmla="*/ 189 h 229"/>
              <a:gd name="T32" fmla="*/ 174 w 229"/>
              <a:gd name="T33" fmla="*/ 12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29">
                <a:moveTo>
                  <a:pt x="114" y="229"/>
                </a:moveTo>
                <a:cubicBezTo>
                  <a:pt x="51" y="229"/>
                  <a:pt x="0" y="178"/>
                  <a:pt x="0" y="115"/>
                </a:cubicBezTo>
                <a:cubicBezTo>
                  <a:pt x="0" y="52"/>
                  <a:pt x="51" y="0"/>
                  <a:pt x="114" y="0"/>
                </a:cubicBezTo>
                <a:cubicBezTo>
                  <a:pt x="178" y="0"/>
                  <a:pt x="229" y="52"/>
                  <a:pt x="229" y="115"/>
                </a:cubicBezTo>
                <a:cubicBezTo>
                  <a:pt x="229" y="178"/>
                  <a:pt x="178" y="229"/>
                  <a:pt x="114" y="229"/>
                </a:cubicBezTo>
                <a:close/>
                <a:moveTo>
                  <a:pt x="174" y="122"/>
                </a:moveTo>
                <a:cubicBezTo>
                  <a:pt x="178" y="118"/>
                  <a:pt x="178" y="112"/>
                  <a:pt x="174" y="108"/>
                </a:cubicBezTo>
                <a:cubicBezTo>
                  <a:pt x="107" y="40"/>
                  <a:pt x="107" y="40"/>
                  <a:pt x="107" y="40"/>
                </a:cubicBezTo>
                <a:cubicBezTo>
                  <a:pt x="103" y="37"/>
                  <a:pt x="97" y="37"/>
                  <a:pt x="93" y="40"/>
                </a:cubicBezTo>
                <a:cubicBezTo>
                  <a:pt x="78" y="56"/>
                  <a:pt x="78" y="56"/>
                  <a:pt x="78" y="56"/>
                </a:cubicBezTo>
                <a:cubicBezTo>
                  <a:pt x="74" y="59"/>
                  <a:pt x="74" y="65"/>
                  <a:pt x="78" y="69"/>
                </a:cubicBezTo>
                <a:cubicBezTo>
                  <a:pt x="124" y="115"/>
                  <a:pt x="124" y="115"/>
                  <a:pt x="124" y="115"/>
                </a:cubicBezTo>
                <a:cubicBezTo>
                  <a:pt x="78" y="161"/>
                  <a:pt x="78" y="161"/>
                  <a:pt x="78" y="161"/>
                </a:cubicBezTo>
                <a:cubicBezTo>
                  <a:pt x="74" y="164"/>
                  <a:pt x="74" y="170"/>
                  <a:pt x="78" y="174"/>
                </a:cubicBezTo>
                <a:cubicBezTo>
                  <a:pt x="93" y="189"/>
                  <a:pt x="93" y="189"/>
                  <a:pt x="93" y="189"/>
                </a:cubicBezTo>
                <a:cubicBezTo>
                  <a:pt x="97" y="193"/>
                  <a:pt x="103" y="193"/>
                  <a:pt x="107" y="189"/>
                </a:cubicBezTo>
                <a:lnTo>
                  <a:pt x="174" y="12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2" name="TextBox 11"/>
          <p:cNvSpPr txBox="1"/>
          <p:nvPr>
            <p:custDataLst>
              <p:tags r:id="rId11"/>
            </p:custDataLst>
          </p:nvPr>
        </p:nvSpPr>
        <p:spPr>
          <a:xfrm rot="20634812">
            <a:off x="10485509" y="4190495"/>
            <a:ext cx="1644184" cy="1038701"/>
          </a:xfrm>
          <a:prstGeom prst="ellipse">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fr-FR" sz="1400" b="1" dirty="0"/>
              <a:t>       EXPÉRIENCE </a:t>
            </a:r>
          </a:p>
          <a:p>
            <a:pPr algn="ctr"/>
            <a:r>
              <a:rPr lang="fr-FR" sz="1400" b="1" dirty="0"/>
              <a:t>COMPLÈTE!</a:t>
            </a:r>
            <a:endParaRPr lang="fr-FR" sz="1400" b="1" dirty="0">
              <a:cs typeface="Arial" panose="020B0604020202020204" pitchFamily="34" charset="0"/>
            </a:endParaRPr>
          </a:p>
        </p:txBody>
      </p:sp>
      <p:pic>
        <p:nvPicPr>
          <p:cNvPr id="13" name="Picture 12"/>
          <p:cNvPicPr>
            <a:picLocks noChangeAspect="1"/>
          </p:cNvPicPr>
          <p:nvPr>
            <p:custDataLst>
              <p:tags r:id="rId12"/>
            </p:custDataLst>
          </p:nvPr>
        </p:nvPicPr>
        <p:blipFill>
          <a:blip r:embed="rId57"/>
          <a:stretch>
            <a:fillRect/>
          </a:stretch>
        </p:blipFill>
        <p:spPr>
          <a:xfrm rot="20552094">
            <a:off x="10615503" y="4281901"/>
            <a:ext cx="1218652" cy="336101"/>
          </a:xfrm>
          <a:prstGeom prst="rect">
            <a:avLst/>
          </a:prstGeom>
        </p:spPr>
      </p:pic>
      <p:pic>
        <p:nvPicPr>
          <p:cNvPr id="14" name="Picture 13"/>
          <p:cNvPicPr>
            <a:picLocks noChangeAspect="1"/>
          </p:cNvPicPr>
          <p:nvPr>
            <p:custDataLst>
              <p:tags r:id="rId13"/>
            </p:custDataLst>
          </p:nvPr>
        </p:nvPicPr>
        <p:blipFill>
          <a:blip r:embed="rId56"/>
          <a:stretch>
            <a:fillRect/>
          </a:stretch>
        </p:blipFill>
        <p:spPr>
          <a:xfrm>
            <a:off x="3902772" y="1832925"/>
            <a:ext cx="3574514" cy="2876919"/>
          </a:xfrm>
          <a:prstGeom prst="rect">
            <a:avLst/>
          </a:prstGeom>
        </p:spPr>
      </p:pic>
      <p:sp>
        <p:nvSpPr>
          <p:cNvPr id="15" name="Freeform 14" descr="Ban Icon"/>
          <p:cNvSpPr>
            <a:spLocks noEditPoints="1"/>
          </p:cNvSpPr>
          <p:nvPr>
            <p:custDataLst>
              <p:tags r:id="rId14"/>
            </p:custDataLst>
          </p:nvPr>
        </p:nvSpPr>
        <p:spPr bwMode="auto">
          <a:xfrm>
            <a:off x="4167548" y="1972914"/>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6" name="Freeform 15" descr="Ban Icon"/>
          <p:cNvSpPr>
            <a:spLocks noEditPoints="1"/>
          </p:cNvSpPr>
          <p:nvPr>
            <p:custDataLst>
              <p:tags r:id="rId15"/>
            </p:custDataLst>
          </p:nvPr>
        </p:nvSpPr>
        <p:spPr bwMode="auto">
          <a:xfrm>
            <a:off x="4872328" y="1980249"/>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7" name="Freeform 16" descr="Ban Icon"/>
          <p:cNvSpPr>
            <a:spLocks noEditPoints="1"/>
          </p:cNvSpPr>
          <p:nvPr>
            <p:custDataLst>
              <p:tags r:id="rId16"/>
            </p:custDataLst>
          </p:nvPr>
        </p:nvSpPr>
        <p:spPr bwMode="auto">
          <a:xfrm>
            <a:off x="4257848" y="2563865"/>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8" name="Freeform 17" descr="Ban Icon"/>
          <p:cNvSpPr>
            <a:spLocks noEditPoints="1"/>
          </p:cNvSpPr>
          <p:nvPr>
            <p:custDataLst>
              <p:tags r:id="rId17"/>
            </p:custDataLst>
          </p:nvPr>
        </p:nvSpPr>
        <p:spPr bwMode="auto">
          <a:xfrm>
            <a:off x="4499227" y="2770935"/>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9" name="Freeform 18" descr="Ban Icon"/>
          <p:cNvSpPr>
            <a:spLocks noEditPoints="1"/>
          </p:cNvSpPr>
          <p:nvPr>
            <p:custDataLst>
              <p:tags r:id="rId18"/>
            </p:custDataLst>
          </p:nvPr>
        </p:nvSpPr>
        <p:spPr bwMode="auto">
          <a:xfrm>
            <a:off x="4184030" y="2982242"/>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0" name="Freeform 19" descr="Ban Icon"/>
          <p:cNvSpPr>
            <a:spLocks noEditPoints="1"/>
          </p:cNvSpPr>
          <p:nvPr>
            <p:custDataLst>
              <p:tags r:id="rId19"/>
            </p:custDataLst>
          </p:nvPr>
        </p:nvSpPr>
        <p:spPr bwMode="auto">
          <a:xfrm>
            <a:off x="4210785" y="3544351"/>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1" name="Freeform 20" descr="Ban Icon"/>
          <p:cNvSpPr>
            <a:spLocks noEditPoints="1"/>
          </p:cNvSpPr>
          <p:nvPr>
            <p:custDataLst>
              <p:tags r:id="rId20"/>
            </p:custDataLst>
          </p:nvPr>
        </p:nvSpPr>
        <p:spPr bwMode="auto">
          <a:xfrm>
            <a:off x="4445385" y="1945410"/>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2" name="Freeform 21" descr="Ban Icon"/>
          <p:cNvSpPr>
            <a:spLocks noEditPoints="1"/>
          </p:cNvSpPr>
          <p:nvPr>
            <p:custDataLst>
              <p:tags r:id="rId21"/>
            </p:custDataLst>
          </p:nvPr>
        </p:nvSpPr>
        <p:spPr bwMode="auto">
          <a:xfrm>
            <a:off x="5317206" y="1986541"/>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3" name="Freeform 22" descr="Ban Icon"/>
          <p:cNvSpPr>
            <a:spLocks noEditPoints="1"/>
          </p:cNvSpPr>
          <p:nvPr>
            <p:custDataLst>
              <p:tags r:id="rId22"/>
            </p:custDataLst>
          </p:nvPr>
        </p:nvSpPr>
        <p:spPr bwMode="auto">
          <a:xfrm>
            <a:off x="5731872" y="1986632"/>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4" name="Freeform 23" descr="Ban Icon"/>
          <p:cNvSpPr>
            <a:spLocks noEditPoints="1"/>
          </p:cNvSpPr>
          <p:nvPr>
            <p:custDataLst>
              <p:tags r:id="rId23"/>
            </p:custDataLst>
          </p:nvPr>
        </p:nvSpPr>
        <p:spPr bwMode="auto">
          <a:xfrm>
            <a:off x="6191313" y="1980249"/>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5" name="Freeform 24" descr="Ban Icon"/>
          <p:cNvSpPr>
            <a:spLocks noEditPoints="1"/>
          </p:cNvSpPr>
          <p:nvPr>
            <p:custDataLst>
              <p:tags r:id="rId24"/>
            </p:custDataLst>
          </p:nvPr>
        </p:nvSpPr>
        <p:spPr bwMode="auto">
          <a:xfrm>
            <a:off x="6755162" y="1986632"/>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6" name="Freeform 25" descr="Ban Icon"/>
          <p:cNvSpPr>
            <a:spLocks noEditPoints="1"/>
          </p:cNvSpPr>
          <p:nvPr>
            <p:custDataLst>
              <p:tags r:id="rId25"/>
            </p:custDataLst>
          </p:nvPr>
        </p:nvSpPr>
        <p:spPr bwMode="auto">
          <a:xfrm>
            <a:off x="7214603" y="1986632"/>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7" name="Freeform 26" descr="Ban Icon"/>
          <p:cNvSpPr>
            <a:spLocks noEditPoints="1"/>
          </p:cNvSpPr>
          <p:nvPr>
            <p:custDataLst>
              <p:tags r:id="rId26"/>
            </p:custDataLst>
          </p:nvPr>
        </p:nvSpPr>
        <p:spPr bwMode="auto">
          <a:xfrm>
            <a:off x="5587761" y="4078729"/>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8" name="Freeform 27" descr="Ban Icon"/>
          <p:cNvSpPr>
            <a:spLocks noEditPoints="1"/>
          </p:cNvSpPr>
          <p:nvPr>
            <p:custDataLst>
              <p:tags r:id="rId27"/>
            </p:custDataLst>
          </p:nvPr>
        </p:nvSpPr>
        <p:spPr bwMode="auto">
          <a:xfrm>
            <a:off x="5302389" y="4343230"/>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9" name="Freeform 28" descr="Ban Icon"/>
          <p:cNvSpPr>
            <a:spLocks noEditPoints="1"/>
          </p:cNvSpPr>
          <p:nvPr>
            <p:custDataLst>
              <p:tags r:id="rId28"/>
            </p:custDataLst>
          </p:nvPr>
        </p:nvSpPr>
        <p:spPr bwMode="auto">
          <a:xfrm>
            <a:off x="5855306" y="4343230"/>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0" name="Freeform 29" descr="Ban Icon"/>
          <p:cNvSpPr>
            <a:spLocks noEditPoints="1"/>
          </p:cNvSpPr>
          <p:nvPr>
            <p:custDataLst>
              <p:tags r:id="rId29"/>
            </p:custDataLst>
          </p:nvPr>
        </p:nvSpPr>
        <p:spPr bwMode="auto">
          <a:xfrm>
            <a:off x="6123639" y="4074619"/>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1" name="Freeform 30" descr="Ban Icon"/>
          <p:cNvSpPr>
            <a:spLocks noEditPoints="1"/>
          </p:cNvSpPr>
          <p:nvPr>
            <p:custDataLst>
              <p:tags r:id="rId30"/>
            </p:custDataLst>
          </p:nvPr>
        </p:nvSpPr>
        <p:spPr bwMode="auto">
          <a:xfrm>
            <a:off x="6547174" y="4284540"/>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2" name="Freeform 31" descr="Ban Icon"/>
          <p:cNvSpPr>
            <a:spLocks noEditPoints="1"/>
          </p:cNvSpPr>
          <p:nvPr>
            <p:custDataLst>
              <p:tags r:id="rId31"/>
            </p:custDataLst>
          </p:nvPr>
        </p:nvSpPr>
        <p:spPr bwMode="auto">
          <a:xfrm>
            <a:off x="5497807" y="2429092"/>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3" name="Freeform 32" descr="Ban Icon"/>
          <p:cNvSpPr>
            <a:spLocks noEditPoints="1"/>
          </p:cNvSpPr>
          <p:nvPr>
            <p:custDataLst>
              <p:tags r:id="rId32"/>
            </p:custDataLst>
          </p:nvPr>
        </p:nvSpPr>
        <p:spPr bwMode="auto">
          <a:xfrm>
            <a:off x="5669352" y="2442974"/>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4" name="Freeform 33" descr="Ban Icon"/>
          <p:cNvSpPr>
            <a:spLocks noEditPoints="1"/>
          </p:cNvSpPr>
          <p:nvPr>
            <p:custDataLst>
              <p:tags r:id="rId33"/>
            </p:custDataLst>
          </p:nvPr>
        </p:nvSpPr>
        <p:spPr bwMode="auto">
          <a:xfrm>
            <a:off x="5420470" y="2624685"/>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5" name="Freeform 34" descr="Ban Icon"/>
          <p:cNvSpPr>
            <a:spLocks noEditPoints="1"/>
          </p:cNvSpPr>
          <p:nvPr>
            <p:custDataLst>
              <p:tags r:id="rId34"/>
            </p:custDataLst>
          </p:nvPr>
        </p:nvSpPr>
        <p:spPr bwMode="auto">
          <a:xfrm>
            <a:off x="5583196" y="2682228"/>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6" name="Freeform 35" descr="Ban Icon"/>
          <p:cNvSpPr>
            <a:spLocks noEditPoints="1"/>
          </p:cNvSpPr>
          <p:nvPr>
            <p:custDataLst>
              <p:tags r:id="rId35"/>
            </p:custDataLst>
          </p:nvPr>
        </p:nvSpPr>
        <p:spPr bwMode="auto">
          <a:xfrm>
            <a:off x="5768362" y="2684176"/>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7" name="Freeform 36" descr="Ban Icon"/>
          <p:cNvSpPr>
            <a:spLocks noEditPoints="1"/>
          </p:cNvSpPr>
          <p:nvPr>
            <p:custDataLst>
              <p:tags r:id="rId36"/>
            </p:custDataLst>
          </p:nvPr>
        </p:nvSpPr>
        <p:spPr bwMode="auto">
          <a:xfrm>
            <a:off x="5839211" y="2505703"/>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8" name="Freeform 37" descr="Ban Icon"/>
          <p:cNvSpPr>
            <a:spLocks noEditPoints="1"/>
          </p:cNvSpPr>
          <p:nvPr>
            <p:custDataLst>
              <p:tags r:id="rId37"/>
            </p:custDataLst>
          </p:nvPr>
        </p:nvSpPr>
        <p:spPr bwMode="auto">
          <a:xfrm>
            <a:off x="6084832" y="2386721"/>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9" name="Freeform 38" descr="Ban Icon"/>
          <p:cNvSpPr>
            <a:spLocks noEditPoints="1"/>
          </p:cNvSpPr>
          <p:nvPr>
            <p:custDataLst>
              <p:tags r:id="rId38"/>
            </p:custDataLst>
          </p:nvPr>
        </p:nvSpPr>
        <p:spPr bwMode="auto">
          <a:xfrm>
            <a:off x="6636899" y="2493321"/>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0" name="Freeform 39" descr="Ban Icon"/>
          <p:cNvSpPr>
            <a:spLocks noEditPoints="1"/>
          </p:cNvSpPr>
          <p:nvPr>
            <p:custDataLst>
              <p:tags r:id="rId39"/>
            </p:custDataLst>
          </p:nvPr>
        </p:nvSpPr>
        <p:spPr bwMode="auto">
          <a:xfrm>
            <a:off x="6818713" y="2369601"/>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1" name="Freeform 40" descr="Ban Icon"/>
          <p:cNvSpPr>
            <a:spLocks noEditPoints="1"/>
          </p:cNvSpPr>
          <p:nvPr>
            <p:custDataLst>
              <p:tags r:id="rId40"/>
            </p:custDataLst>
          </p:nvPr>
        </p:nvSpPr>
        <p:spPr bwMode="auto">
          <a:xfrm>
            <a:off x="6720422" y="2595457"/>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2" name="Freeform 41" descr="Ban Icon"/>
          <p:cNvSpPr>
            <a:spLocks noEditPoints="1"/>
          </p:cNvSpPr>
          <p:nvPr>
            <p:custDataLst>
              <p:tags r:id="rId41"/>
            </p:custDataLst>
          </p:nvPr>
        </p:nvSpPr>
        <p:spPr bwMode="auto">
          <a:xfrm>
            <a:off x="4871438" y="2145661"/>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3" name="Freeform 42" descr="Ban Icon"/>
          <p:cNvSpPr>
            <a:spLocks noEditPoints="1"/>
          </p:cNvSpPr>
          <p:nvPr>
            <p:custDataLst>
              <p:tags r:id="rId42"/>
            </p:custDataLst>
          </p:nvPr>
        </p:nvSpPr>
        <p:spPr bwMode="auto">
          <a:xfrm>
            <a:off x="7126446" y="2515159"/>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4" name="Freeform 43" descr="Ban Icon"/>
          <p:cNvSpPr>
            <a:spLocks noEditPoints="1"/>
          </p:cNvSpPr>
          <p:nvPr>
            <p:custDataLst>
              <p:tags r:id="rId43"/>
            </p:custDataLst>
          </p:nvPr>
        </p:nvSpPr>
        <p:spPr bwMode="auto">
          <a:xfrm>
            <a:off x="6992690" y="2729277"/>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5" name="Freeform 44" descr="Ban Icon"/>
          <p:cNvSpPr>
            <a:spLocks noEditPoints="1"/>
          </p:cNvSpPr>
          <p:nvPr>
            <p:custDataLst>
              <p:tags r:id="rId44"/>
            </p:custDataLst>
          </p:nvPr>
        </p:nvSpPr>
        <p:spPr bwMode="auto">
          <a:xfrm>
            <a:off x="7063926" y="3251450"/>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6" name="Freeform 45" descr="Ban Icon"/>
          <p:cNvSpPr>
            <a:spLocks noEditPoints="1"/>
          </p:cNvSpPr>
          <p:nvPr>
            <p:custDataLst>
              <p:tags r:id="rId45"/>
            </p:custDataLst>
          </p:nvPr>
        </p:nvSpPr>
        <p:spPr bwMode="auto">
          <a:xfrm>
            <a:off x="7188966" y="2888734"/>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7" name="Freeform 46" descr="Ban Icon"/>
          <p:cNvSpPr>
            <a:spLocks noEditPoints="1"/>
          </p:cNvSpPr>
          <p:nvPr>
            <p:custDataLst>
              <p:tags r:id="rId46"/>
            </p:custDataLst>
          </p:nvPr>
        </p:nvSpPr>
        <p:spPr bwMode="auto">
          <a:xfrm>
            <a:off x="6542109" y="3364200"/>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8" name="Freeform 47" descr="Ban Icon"/>
          <p:cNvSpPr>
            <a:spLocks noEditPoints="1"/>
          </p:cNvSpPr>
          <p:nvPr>
            <p:custDataLst>
              <p:tags r:id="rId47"/>
            </p:custDataLst>
          </p:nvPr>
        </p:nvSpPr>
        <p:spPr bwMode="auto">
          <a:xfrm>
            <a:off x="7223705" y="3039893"/>
            <a:ext cx="180601" cy="16541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9" name="Freeform 48" descr="Ban Icon"/>
          <p:cNvSpPr>
            <a:spLocks noEditPoints="1"/>
          </p:cNvSpPr>
          <p:nvPr>
            <p:custDataLst>
              <p:tags r:id="rId48"/>
            </p:custDataLst>
          </p:nvPr>
        </p:nvSpPr>
        <p:spPr bwMode="auto">
          <a:xfrm>
            <a:off x="5805075" y="3137529"/>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50" name="Freeform 49" descr="Ban Icon"/>
          <p:cNvSpPr>
            <a:spLocks noEditPoints="1"/>
          </p:cNvSpPr>
          <p:nvPr>
            <p:custDataLst>
              <p:tags r:id="rId49"/>
            </p:custDataLst>
          </p:nvPr>
        </p:nvSpPr>
        <p:spPr bwMode="auto">
          <a:xfrm>
            <a:off x="6039035" y="3256511"/>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51" name="Freeform 50" descr="Ban Icon"/>
          <p:cNvSpPr>
            <a:spLocks noEditPoints="1"/>
          </p:cNvSpPr>
          <p:nvPr>
            <p:custDataLst>
              <p:tags r:id="rId50"/>
            </p:custDataLst>
          </p:nvPr>
        </p:nvSpPr>
        <p:spPr bwMode="auto">
          <a:xfrm>
            <a:off x="5820566" y="3375493"/>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52" name="Freeform 51" descr="Ban Icon"/>
          <p:cNvSpPr>
            <a:spLocks noEditPoints="1"/>
          </p:cNvSpPr>
          <p:nvPr>
            <p:custDataLst>
              <p:tags r:id="rId51"/>
            </p:custDataLst>
          </p:nvPr>
        </p:nvSpPr>
        <p:spPr bwMode="auto">
          <a:xfrm>
            <a:off x="7237552" y="4150939"/>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53" name="Freeform 52" descr="Ban Icon"/>
          <p:cNvSpPr>
            <a:spLocks noEditPoints="1"/>
          </p:cNvSpPr>
          <p:nvPr>
            <p:custDataLst>
              <p:tags r:id="rId52"/>
            </p:custDataLst>
          </p:nvPr>
        </p:nvSpPr>
        <p:spPr bwMode="auto">
          <a:xfrm>
            <a:off x="6995188" y="3713135"/>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54" name="Freeform 53" descr="Ban Icon"/>
          <p:cNvSpPr>
            <a:spLocks noEditPoints="1"/>
          </p:cNvSpPr>
          <p:nvPr>
            <p:custDataLst>
              <p:tags r:id="rId53"/>
            </p:custDataLst>
          </p:nvPr>
        </p:nvSpPr>
        <p:spPr bwMode="auto">
          <a:xfrm>
            <a:off x="6164075" y="2896067"/>
            <a:ext cx="125040" cy="118982"/>
          </a:xfrm>
          <a:custGeom>
            <a:avLst/>
            <a:gdLst>
              <a:gd name="T0" fmla="*/ 263 w 308"/>
              <a:gd name="T1" fmla="*/ 45 h 309"/>
              <a:gd name="T2" fmla="*/ 214 w 308"/>
              <a:gd name="T3" fmla="*/ 12 h 309"/>
              <a:gd name="T4" fmla="*/ 154 w 308"/>
              <a:gd name="T5" fmla="*/ 0 h 309"/>
              <a:gd name="T6" fmla="*/ 94 w 308"/>
              <a:gd name="T7" fmla="*/ 12 h 309"/>
              <a:gd name="T8" fmla="*/ 45 w 308"/>
              <a:gd name="T9" fmla="*/ 45 h 309"/>
              <a:gd name="T10" fmla="*/ 12 w 308"/>
              <a:gd name="T11" fmla="*/ 94 h 309"/>
              <a:gd name="T12" fmla="*/ 0 w 308"/>
              <a:gd name="T13" fmla="*/ 154 h 309"/>
              <a:gd name="T14" fmla="*/ 12 w 308"/>
              <a:gd name="T15" fmla="*/ 214 h 309"/>
              <a:gd name="T16" fmla="*/ 45 w 308"/>
              <a:gd name="T17" fmla="*/ 264 h 309"/>
              <a:gd name="T18" fmla="*/ 94 w 308"/>
              <a:gd name="T19" fmla="*/ 296 h 309"/>
              <a:gd name="T20" fmla="*/ 154 w 308"/>
              <a:gd name="T21" fmla="*/ 309 h 309"/>
              <a:gd name="T22" fmla="*/ 214 w 308"/>
              <a:gd name="T23" fmla="*/ 296 h 309"/>
              <a:gd name="T24" fmla="*/ 263 w 308"/>
              <a:gd name="T25" fmla="*/ 264 h 309"/>
              <a:gd name="T26" fmla="*/ 295 w 308"/>
              <a:gd name="T27" fmla="*/ 214 h 309"/>
              <a:gd name="T28" fmla="*/ 308 w 308"/>
              <a:gd name="T29" fmla="*/ 154 h 309"/>
              <a:gd name="T30" fmla="*/ 295 w 308"/>
              <a:gd name="T31" fmla="*/ 94 h 309"/>
              <a:gd name="T32" fmla="*/ 263 w 308"/>
              <a:gd name="T33" fmla="*/ 45 h 309"/>
              <a:gd name="T34" fmla="*/ 45 w 308"/>
              <a:gd name="T35" fmla="*/ 154 h 309"/>
              <a:gd name="T36" fmla="*/ 60 w 308"/>
              <a:gd name="T37" fmla="*/ 99 h 309"/>
              <a:gd name="T38" fmla="*/ 99 w 308"/>
              <a:gd name="T39" fmla="*/ 59 h 309"/>
              <a:gd name="T40" fmla="*/ 154 w 308"/>
              <a:gd name="T41" fmla="*/ 45 h 309"/>
              <a:gd name="T42" fmla="*/ 214 w 308"/>
              <a:gd name="T43" fmla="*/ 63 h 309"/>
              <a:gd name="T44" fmla="*/ 63 w 308"/>
              <a:gd name="T45" fmla="*/ 214 h 309"/>
              <a:gd name="T46" fmla="*/ 45 w 308"/>
              <a:gd name="T47" fmla="*/ 154 h 309"/>
              <a:gd name="T48" fmla="*/ 254 w 308"/>
              <a:gd name="T49" fmla="*/ 197 h 309"/>
              <a:gd name="T50" fmla="*/ 231 w 308"/>
              <a:gd name="T51" fmla="*/ 232 h 309"/>
              <a:gd name="T52" fmla="*/ 196 w 308"/>
              <a:gd name="T53" fmla="*/ 255 h 309"/>
              <a:gd name="T54" fmla="*/ 154 w 308"/>
              <a:gd name="T55" fmla="*/ 264 h 309"/>
              <a:gd name="T56" fmla="*/ 94 w 308"/>
              <a:gd name="T57" fmla="*/ 246 h 309"/>
              <a:gd name="T58" fmla="*/ 245 w 308"/>
              <a:gd name="T59" fmla="*/ 95 h 309"/>
              <a:gd name="T60" fmla="*/ 263 w 308"/>
              <a:gd name="T61" fmla="*/ 154 h 309"/>
              <a:gd name="T62" fmla="*/ 254 w 308"/>
              <a:gd name="T63" fmla="*/ 1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309">
                <a:moveTo>
                  <a:pt x="263" y="45"/>
                </a:moveTo>
                <a:cubicBezTo>
                  <a:pt x="249" y="31"/>
                  <a:pt x="233" y="20"/>
                  <a:pt x="214" y="12"/>
                </a:cubicBezTo>
                <a:cubicBezTo>
                  <a:pt x="195" y="4"/>
                  <a:pt x="175" y="0"/>
                  <a:pt x="154" y="0"/>
                </a:cubicBezTo>
                <a:cubicBezTo>
                  <a:pt x="133" y="0"/>
                  <a:pt x="113" y="4"/>
                  <a:pt x="94" y="12"/>
                </a:cubicBezTo>
                <a:cubicBezTo>
                  <a:pt x="75" y="20"/>
                  <a:pt x="59" y="31"/>
                  <a:pt x="45" y="45"/>
                </a:cubicBezTo>
                <a:cubicBezTo>
                  <a:pt x="31" y="59"/>
                  <a:pt x="20" y="75"/>
                  <a:pt x="12" y="94"/>
                </a:cubicBezTo>
                <a:cubicBezTo>
                  <a:pt x="4" y="113"/>
                  <a:pt x="0" y="133"/>
                  <a:pt x="0" y="154"/>
                </a:cubicBezTo>
                <a:cubicBezTo>
                  <a:pt x="0" y="175"/>
                  <a:pt x="4" y="195"/>
                  <a:pt x="12" y="214"/>
                </a:cubicBezTo>
                <a:cubicBezTo>
                  <a:pt x="20" y="233"/>
                  <a:pt x="31" y="250"/>
                  <a:pt x="45" y="264"/>
                </a:cubicBezTo>
                <a:cubicBezTo>
                  <a:pt x="59" y="277"/>
                  <a:pt x="75" y="288"/>
                  <a:pt x="94" y="296"/>
                </a:cubicBezTo>
                <a:cubicBezTo>
                  <a:pt x="113" y="305"/>
                  <a:pt x="133" y="309"/>
                  <a:pt x="154" y="309"/>
                </a:cubicBezTo>
                <a:cubicBezTo>
                  <a:pt x="175" y="309"/>
                  <a:pt x="195" y="305"/>
                  <a:pt x="214" y="296"/>
                </a:cubicBezTo>
                <a:cubicBezTo>
                  <a:pt x="233" y="288"/>
                  <a:pt x="249" y="277"/>
                  <a:pt x="263" y="264"/>
                </a:cubicBezTo>
                <a:cubicBezTo>
                  <a:pt x="276" y="250"/>
                  <a:pt x="287" y="233"/>
                  <a:pt x="295" y="214"/>
                </a:cubicBezTo>
                <a:cubicBezTo>
                  <a:pt x="304" y="195"/>
                  <a:pt x="308" y="175"/>
                  <a:pt x="308" y="154"/>
                </a:cubicBezTo>
                <a:cubicBezTo>
                  <a:pt x="308" y="133"/>
                  <a:pt x="304" y="113"/>
                  <a:pt x="295" y="94"/>
                </a:cubicBezTo>
                <a:cubicBezTo>
                  <a:pt x="287" y="75"/>
                  <a:pt x="276" y="59"/>
                  <a:pt x="263" y="45"/>
                </a:cubicBezTo>
                <a:close/>
                <a:moveTo>
                  <a:pt x="45" y="154"/>
                </a:moveTo>
                <a:cubicBezTo>
                  <a:pt x="45" y="134"/>
                  <a:pt x="50" y="116"/>
                  <a:pt x="60" y="99"/>
                </a:cubicBezTo>
                <a:cubicBezTo>
                  <a:pt x="69" y="83"/>
                  <a:pt x="83" y="69"/>
                  <a:pt x="99" y="59"/>
                </a:cubicBezTo>
                <a:cubicBezTo>
                  <a:pt x="116" y="50"/>
                  <a:pt x="134" y="45"/>
                  <a:pt x="154" y="45"/>
                </a:cubicBezTo>
                <a:cubicBezTo>
                  <a:pt x="176" y="45"/>
                  <a:pt x="196" y="51"/>
                  <a:pt x="214" y="63"/>
                </a:cubicBezTo>
                <a:cubicBezTo>
                  <a:pt x="63" y="214"/>
                  <a:pt x="63" y="214"/>
                  <a:pt x="63" y="214"/>
                </a:cubicBezTo>
                <a:cubicBezTo>
                  <a:pt x="51" y="196"/>
                  <a:pt x="45" y="176"/>
                  <a:pt x="45" y="154"/>
                </a:cubicBezTo>
                <a:close/>
                <a:moveTo>
                  <a:pt x="254" y="197"/>
                </a:moveTo>
                <a:cubicBezTo>
                  <a:pt x="248" y="210"/>
                  <a:pt x="241" y="222"/>
                  <a:pt x="231" y="232"/>
                </a:cubicBezTo>
                <a:cubicBezTo>
                  <a:pt x="221" y="241"/>
                  <a:pt x="210" y="249"/>
                  <a:pt x="196" y="255"/>
                </a:cubicBezTo>
                <a:cubicBezTo>
                  <a:pt x="183" y="261"/>
                  <a:pt x="169" y="264"/>
                  <a:pt x="154" y="264"/>
                </a:cubicBezTo>
                <a:cubicBezTo>
                  <a:pt x="133" y="264"/>
                  <a:pt x="113" y="258"/>
                  <a:pt x="94" y="246"/>
                </a:cubicBezTo>
                <a:cubicBezTo>
                  <a:pt x="245" y="95"/>
                  <a:pt x="245" y="95"/>
                  <a:pt x="245" y="95"/>
                </a:cubicBezTo>
                <a:cubicBezTo>
                  <a:pt x="257" y="113"/>
                  <a:pt x="263" y="133"/>
                  <a:pt x="263" y="154"/>
                </a:cubicBezTo>
                <a:cubicBezTo>
                  <a:pt x="263" y="169"/>
                  <a:pt x="260" y="183"/>
                  <a:pt x="254" y="197"/>
                </a:cubicBez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custDataLst>
      <p:tags r:id="rId1"/>
    </p:custDataLst>
    <p:extLst>
      <p:ext uri="{BB962C8B-B14F-4D97-AF65-F5344CB8AC3E}">
        <p14:creationId xmlns:p14="http://schemas.microsoft.com/office/powerpoint/2010/main" val="4029356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25460" y="660089"/>
            <a:ext cx="11006345" cy="633289"/>
          </a:xfrm>
        </p:spPr>
        <p:txBody>
          <a:bodyPr>
            <a:normAutofit/>
          </a:bodyPr>
          <a:lstStyle/>
          <a:p>
            <a:r>
              <a:rPr lang="fr-FR" dirty="0"/>
              <a:t>Choisir son lieu de travail</a:t>
            </a:r>
            <a:endParaRPr lang="fr-FR" sz="2200" dirty="0"/>
          </a:p>
        </p:txBody>
      </p:sp>
      <p:pic>
        <p:nvPicPr>
          <p:cNvPr id="4" name="Picture 3"/>
          <p:cNvPicPr>
            <a:picLocks/>
          </p:cNvPicPr>
          <p:nvPr>
            <p:custDataLst>
              <p:tags r:id="rId3"/>
            </p:custDataLst>
          </p:nvPr>
        </p:nvPicPr>
        <p:blipFill>
          <a:blip r:embed="rId13" cstate="print">
            <a:grayscl/>
            <a:extLst>
              <a:ext uri="{28A0092B-C50C-407E-A947-70E740481C1C}">
                <a14:useLocalDpi xmlns:a14="http://schemas.microsoft.com/office/drawing/2010/main" val="0"/>
              </a:ext>
            </a:extLst>
          </a:blip>
          <a:stretch>
            <a:fillRect/>
          </a:stretch>
        </p:blipFill>
        <p:spPr>
          <a:xfrm rot="20936671">
            <a:off x="1834903" y="3253504"/>
            <a:ext cx="751084" cy="945786"/>
          </a:xfrm>
          <a:prstGeom prst="rect">
            <a:avLst/>
          </a:prstGeom>
        </p:spPr>
      </p:pic>
      <p:sp>
        <p:nvSpPr>
          <p:cNvPr id="5" name="Freeform 4" descr="User2 Icon"/>
          <p:cNvSpPr>
            <a:spLocks noEditPoints="1"/>
          </p:cNvSpPr>
          <p:nvPr>
            <p:custDataLst>
              <p:tags r:id="rId4"/>
            </p:custDataLst>
          </p:nvPr>
        </p:nvSpPr>
        <p:spPr bwMode="auto">
          <a:xfrm>
            <a:off x="6467680" y="2248507"/>
            <a:ext cx="1306420" cy="1260000"/>
          </a:xfrm>
          <a:custGeom>
            <a:avLst/>
            <a:gdLst>
              <a:gd name="T0" fmla="*/ 52 w 1272"/>
              <a:gd name="T1" fmla="*/ 1198 h 1198"/>
              <a:gd name="T2" fmla="*/ 1219 w 1272"/>
              <a:gd name="T3" fmla="*/ 1198 h 1198"/>
              <a:gd name="T4" fmla="*/ 1259 w 1272"/>
              <a:gd name="T5" fmla="*/ 1180 h 1198"/>
              <a:gd name="T6" fmla="*/ 1270 w 1272"/>
              <a:gd name="T7" fmla="*/ 1146 h 1198"/>
              <a:gd name="T8" fmla="*/ 932 w 1272"/>
              <a:gd name="T9" fmla="*/ 660 h 1198"/>
              <a:gd name="T10" fmla="*/ 636 w 1272"/>
              <a:gd name="T11" fmla="*/ 783 h 1198"/>
              <a:gd name="T12" fmla="*/ 339 w 1272"/>
              <a:gd name="T13" fmla="*/ 660 h 1198"/>
              <a:gd name="T14" fmla="*/ 1 w 1272"/>
              <a:gd name="T15" fmla="*/ 1146 h 1198"/>
              <a:gd name="T16" fmla="*/ 12 w 1272"/>
              <a:gd name="T17" fmla="*/ 1180 h 1198"/>
              <a:gd name="T18" fmla="*/ 52 w 1272"/>
              <a:gd name="T19" fmla="*/ 1198 h 1198"/>
              <a:gd name="T20" fmla="*/ 52 w 1272"/>
              <a:gd name="T21" fmla="*/ 1198 h 1198"/>
              <a:gd name="T22" fmla="*/ 52 w 1272"/>
              <a:gd name="T23" fmla="*/ 1198 h 1198"/>
              <a:gd name="T24" fmla="*/ 373 w 1272"/>
              <a:gd name="T25" fmla="*/ 614 h 1198"/>
              <a:gd name="T26" fmla="*/ 394 w 1272"/>
              <a:gd name="T27" fmla="*/ 634 h 1198"/>
              <a:gd name="T28" fmla="*/ 636 w 1272"/>
              <a:gd name="T29" fmla="*/ 727 h 1198"/>
              <a:gd name="T30" fmla="*/ 878 w 1272"/>
              <a:gd name="T31" fmla="*/ 634 h 1198"/>
              <a:gd name="T32" fmla="*/ 899 w 1272"/>
              <a:gd name="T33" fmla="*/ 614 h 1198"/>
              <a:gd name="T34" fmla="*/ 918 w 1272"/>
              <a:gd name="T35" fmla="*/ 592 h 1198"/>
              <a:gd name="T36" fmla="*/ 999 w 1272"/>
              <a:gd name="T37" fmla="*/ 364 h 1198"/>
              <a:gd name="T38" fmla="*/ 636 w 1272"/>
              <a:gd name="T39" fmla="*/ 0 h 1198"/>
              <a:gd name="T40" fmla="*/ 272 w 1272"/>
              <a:gd name="T41" fmla="*/ 364 h 1198"/>
              <a:gd name="T42" fmla="*/ 353 w 1272"/>
              <a:gd name="T43" fmla="*/ 592 h 1198"/>
              <a:gd name="T44" fmla="*/ 373 w 1272"/>
              <a:gd name="T45" fmla="*/ 61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2" h="1198">
                <a:moveTo>
                  <a:pt x="52" y="1198"/>
                </a:moveTo>
                <a:cubicBezTo>
                  <a:pt x="1219" y="1198"/>
                  <a:pt x="1219" y="1198"/>
                  <a:pt x="1219" y="1198"/>
                </a:cubicBezTo>
                <a:cubicBezTo>
                  <a:pt x="1235" y="1198"/>
                  <a:pt x="1250" y="1191"/>
                  <a:pt x="1259" y="1180"/>
                </a:cubicBezTo>
                <a:cubicBezTo>
                  <a:pt x="1268" y="1171"/>
                  <a:pt x="1272" y="1158"/>
                  <a:pt x="1270" y="1146"/>
                </a:cubicBezTo>
                <a:cubicBezTo>
                  <a:pt x="1243" y="933"/>
                  <a:pt x="1112" y="755"/>
                  <a:pt x="932" y="660"/>
                </a:cubicBezTo>
                <a:cubicBezTo>
                  <a:pt x="856" y="736"/>
                  <a:pt x="751" y="783"/>
                  <a:pt x="636" y="783"/>
                </a:cubicBezTo>
                <a:cubicBezTo>
                  <a:pt x="520" y="783"/>
                  <a:pt x="415" y="736"/>
                  <a:pt x="339" y="660"/>
                </a:cubicBezTo>
                <a:cubicBezTo>
                  <a:pt x="160" y="755"/>
                  <a:pt x="29" y="933"/>
                  <a:pt x="1" y="1146"/>
                </a:cubicBezTo>
                <a:cubicBezTo>
                  <a:pt x="0" y="1158"/>
                  <a:pt x="4" y="1171"/>
                  <a:pt x="12" y="1180"/>
                </a:cubicBezTo>
                <a:cubicBezTo>
                  <a:pt x="22" y="1191"/>
                  <a:pt x="36" y="1198"/>
                  <a:pt x="52" y="1198"/>
                </a:cubicBezTo>
                <a:close/>
                <a:moveTo>
                  <a:pt x="52" y="1198"/>
                </a:moveTo>
                <a:cubicBezTo>
                  <a:pt x="52" y="1198"/>
                  <a:pt x="52" y="1198"/>
                  <a:pt x="52" y="1198"/>
                </a:cubicBezTo>
                <a:moveTo>
                  <a:pt x="373" y="614"/>
                </a:moveTo>
                <a:cubicBezTo>
                  <a:pt x="380" y="621"/>
                  <a:pt x="387" y="628"/>
                  <a:pt x="394" y="634"/>
                </a:cubicBezTo>
                <a:cubicBezTo>
                  <a:pt x="458" y="692"/>
                  <a:pt x="543" y="727"/>
                  <a:pt x="636" y="727"/>
                </a:cubicBezTo>
                <a:cubicBezTo>
                  <a:pt x="729" y="727"/>
                  <a:pt x="813" y="692"/>
                  <a:pt x="878" y="634"/>
                </a:cubicBezTo>
                <a:cubicBezTo>
                  <a:pt x="885" y="628"/>
                  <a:pt x="892" y="621"/>
                  <a:pt x="899" y="614"/>
                </a:cubicBezTo>
                <a:cubicBezTo>
                  <a:pt x="906" y="607"/>
                  <a:pt x="912" y="600"/>
                  <a:pt x="918" y="592"/>
                </a:cubicBezTo>
                <a:cubicBezTo>
                  <a:pt x="969" y="529"/>
                  <a:pt x="999" y="450"/>
                  <a:pt x="999" y="364"/>
                </a:cubicBezTo>
                <a:cubicBezTo>
                  <a:pt x="999" y="163"/>
                  <a:pt x="836" y="0"/>
                  <a:pt x="636" y="0"/>
                </a:cubicBezTo>
                <a:cubicBezTo>
                  <a:pt x="435" y="0"/>
                  <a:pt x="272" y="163"/>
                  <a:pt x="272" y="364"/>
                </a:cubicBezTo>
                <a:cubicBezTo>
                  <a:pt x="272" y="450"/>
                  <a:pt x="303" y="529"/>
                  <a:pt x="353" y="592"/>
                </a:cubicBezTo>
                <a:cubicBezTo>
                  <a:pt x="359" y="600"/>
                  <a:pt x="366" y="607"/>
                  <a:pt x="373" y="614"/>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 name="Freeform 5" descr="Users Icon"/>
          <p:cNvSpPr>
            <a:spLocks noEditPoints="1"/>
          </p:cNvSpPr>
          <p:nvPr>
            <p:custDataLst>
              <p:tags r:id="rId5"/>
            </p:custDataLst>
          </p:nvPr>
        </p:nvSpPr>
        <p:spPr bwMode="auto">
          <a:xfrm>
            <a:off x="6467680" y="3942409"/>
            <a:ext cx="1306420" cy="1260000"/>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14" name="Picture 13"/>
          <p:cNvPicPr>
            <a:picLocks noChangeAspect="1"/>
          </p:cNvPicPr>
          <p:nvPr/>
        </p:nvPicPr>
        <p:blipFill>
          <a:blip r:embed="rId14"/>
          <a:stretch>
            <a:fillRect/>
          </a:stretch>
        </p:blipFill>
        <p:spPr>
          <a:xfrm>
            <a:off x="7583391" y="109828"/>
            <a:ext cx="2351565" cy="1107410"/>
          </a:xfrm>
          <a:prstGeom prst="rect">
            <a:avLst/>
          </a:prstGeom>
        </p:spPr>
      </p:pic>
      <p:sp>
        <p:nvSpPr>
          <p:cNvPr id="7" name="TextBox 6"/>
          <p:cNvSpPr txBox="1"/>
          <p:nvPr>
            <p:custDataLst>
              <p:tags r:id="rId6"/>
            </p:custDataLst>
          </p:nvPr>
        </p:nvSpPr>
        <p:spPr>
          <a:xfrm>
            <a:off x="2669700" y="3126233"/>
            <a:ext cx="2369607" cy="1200329"/>
          </a:xfrm>
          <a:prstGeom prst="rect">
            <a:avLst/>
          </a:prstGeom>
          <a:noFill/>
        </p:spPr>
        <p:txBody>
          <a:bodyPr wrap="square" rtlCol="0">
            <a:spAutoFit/>
          </a:bodyPr>
          <a:lstStyle/>
          <a:p>
            <a:pPr algn="ctr"/>
            <a:r>
              <a:rPr lang="fr-FR" dirty="0"/>
              <a:t>Compte tenu de mes </a:t>
            </a:r>
            <a:r>
              <a:rPr lang="fr-FR" b="1" dirty="0"/>
              <a:t>activités</a:t>
            </a:r>
            <a:r>
              <a:rPr lang="fr-FR" dirty="0"/>
              <a:t>, dois-je travailler </a:t>
            </a:r>
            <a:r>
              <a:rPr lang="fr-FR" b="1" dirty="0">
                <a:solidFill>
                  <a:schemeClr val="accent1">
                    <a:lumMod val="75000"/>
                  </a:schemeClr>
                </a:solidFill>
              </a:rPr>
              <a:t>individuellement</a:t>
            </a:r>
            <a:r>
              <a:rPr lang="fr-FR" dirty="0"/>
              <a:t> ou </a:t>
            </a:r>
            <a:r>
              <a:rPr lang="fr-FR" b="1" dirty="0">
                <a:solidFill>
                  <a:schemeClr val="accent5">
                    <a:lumMod val="60000"/>
                    <a:lumOff val="40000"/>
                  </a:schemeClr>
                </a:solidFill>
              </a:rPr>
              <a:t>en collaboration</a:t>
            </a:r>
            <a:r>
              <a:rPr lang="fr-FR" dirty="0"/>
              <a:t>?</a:t>
            </a:r>
          </a:p>
        </p:txBody>
      </p:sp>
      <p:cxnSp>
        <p:nvCxnSpPr>
          <p:cNvPr id="8" name="Straight Connector 7"/>
          <p:cNvCxnSpPr/>
          <p:nvPr>
            <p:custDataLst>
              <p:tags r:id="rId7"/>
            </p:custDataLst>
          </p:nvPr>
        </p:nvCxnSpPr>
        <p:spPr>
          <a:xfrm flipV="1">
            <a:off x="5039307" y="3245361"/>
            <a:ext cx="1166620" cy="52629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8"/>
            </p:custDataLst>
          </p:nvPr>
        </p:nvCxnSpPr>
        <p:spPr>
          <a:xfrm>
            <a:off x="5039307" y="3759636"/>
            <a:ext cx="1166620" cy="526292"/>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9"/>
          <p:cNvSpPr/>
          <p:nvPr>
            <p:custDataLst>
              <p:tags r:id="rId9"/>
            </p:custDataLst>
          </p:nvPr>
        </p:nvSpPr>
        <p:spPr>
          <a:xfrm>
            <a:off x="525460" y="1357411"/>
            <a:ext cx="4226222" cy="400110"/>
          </a:xfrm>
          <a:prstGeom prst="rect">
            <a:avLst/>
          </a:prstGeom>
        </p:spPr>
        <p:txBody>
          <a:bodyPr wrap="none">
            <a:spAutoFit/>
          </a:bodyPr>
          <a:lstStyle/>
          <a:p>
            <a:r>
              <a:rPr lang="fr-FR" sz="2000" b="1" dirty="0"/>
              <a:t>Étape 2 : </a:t>
            </a:r>
            <a:r>
              <a:rPr lang="fr-FR" sz="2000" dirty="0"/>
              <a:t>Individuellement ou en collaboration</a:t>
            </a:r>
          </a:p>
        </p:txBody>
      </p:sp>
      <p:sp>
        <p:nvSpPr>
          <p:cNvPr id="12" name="Freeform 11"/>
          <p:cNvSpPr>
            <a:spLocks noEditPoints="1"/>
          </p:cNvSpPr>
          <p:nvPr>
            <p:custDataLst>
              <p:tags r:id="rId10"/>
            </p:custDataLst>
          </p:nvPr>
        </p:nvSpPr>
        <p:spPr bwMode="auto">
          <a:xfrm rot="14925661">
            <a:off x="6964337" y="962808"/>
            <a:ext cx="600661" cy="661140"/>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3" name="Freeform 12"/>
          <p:cNvSpPr>
            <a:spLocks/>
          </p:cNvSpPr>
          <p:nvPr>
            <p:custDataLst>
              <p:tags r:id="rId11"/>
            </p:custDataLst>
          </p:nvPr>
        </p:nvSpPr>
        <p:spPr bwMode="auto">
          <a:xfrm>
            <a:off x="7943390" y="353819"/>
            <a:ext cx="1213360" cy="847630"/>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custDataLst>
      <p:tags r:id="rId1"/>
    </p:custDataLst>
    <p:extLst>
      <p:ext uri="{BB962C8B-B14F-4D97-AF65-F5344CB8AC3E}">
        <p14:creationId xmlns:p14="http://schemas.microsoft.com/office/powerpoint/2010/main" val="4215047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550861"/>
            <a:ext cx="11006345" cy="835027"/>
          </a:xfrm>
        </p:spPr>
        <p:txBody>
          <a:bodyPr>
            <a:normAutofit/>
          </a:bodyPr>
          <a:lstStyle/>
          <a:p>
            <a:r>
              <a:rPr lang="fr-FR" dirty="0"/>
              <a:t>À quoi ressemble votre semaine de travail typique?</a:t>
            </a:r>
          </a:p>
        </p:txBody>
      </p:sp>
      <p:sp>
        <p:nvSpPr>
          <p:cNvPr id="4" name="TextBox 3"/>
          <p:cNvSpPr txBox="1"/>
          <p:nvPr>
            <p:custDataLst>
              <p:tags r:id="rId3"/>
            </p:custDataLst>
          </p:nvPr>
        </p:nvSpPr>
        <p:spPr>
          <a:xfrm>
            <a:off x="453868" y="1385888"/>
            <a:ext cx="6467502" cy="5386090"/>
          </a:xfrm>
          <a:prstGeom prst="rect">
            <a:avLst/>
          </a:prstGeom>
          <a:noFill/>
        </p:spPr>
        <p:txBody>
          <a:bodyPr wrap="square" rtlCol="0">
            <a:spAutoFit/>
          </a:bodyPr>
          <a:lstStyle/>
          <a:p>
            <a:r>
              <a:rPr lang="fr-FR" sz="1600" b="1" i="1" dirty="0" smtClean="0">
                <a:solidFill>
                  <a:schemeClr val="tx1">
                    <a:lumMod val="75000"/>
                    <a:lumOff val="25000"/>
                  </a:schemeClr>
                </a:solidFill>
              </a:rPr>
              <a:t>Activité 1</a:t>
            </a:r>
            <a:r>
              <a:rPr lang="fr-FR" sz="1600" b="1" i="1" dirty="0">
                <a:solidFill>
                  <a:schemeClr val="tx1">
                    <a:lumMod val="75000"/>
                    <a:lumOff val="25000"/>
                  </a:schemeClr>
                </a:solidFill>
              </a:rPr>
              <a:t> : </a:t>
            </a:r>
            <a:r>
              <a:rPr lang="fr-FR" sz="1600" i="1" dirty="0" smtClean="0">
                <a:solidFill>
                  <a:schemeClr val="tx1">
                    <a:lumMod val="75000"/>
                    <a:lumOff val="25000"/>
                  </a:schemeClr>
                </a:solidFill>
              </a:rPr>
              <a:t>de 10 </a:t>
            </a:r>
            <a:r>
              <a:rPr lang="fr-FR" sz="1600" i="1" dirty="0">
                <a:solidFill>
                  <a:schemeClr val="tx1">
                    <a:lumMod val="75000"/>
                    <a:lumOff val="25000"/>
                  </a:schemeClr>
                </a:solidFill>
              </a:rPr>
              <a:t>à 15 minutes</a:t>
            </a:r>
          </a:p>
          <a:p>
            <a:endParaRPr lang="fr-FR" sz="1600" dirty="0">
              <a:solidFill>
                <a:schemeClr val="tx1">
                  <a:lumMod val="75000"/>
                  <a:lumOff val="25000"/>
                </a:schemeClr>
              </a:solidFill>
              <a:cs typeface="Arial" panose="020B0604020202020204" pitchFamily="34" charset="0"/>
            </a:endParaRPr>
          </a:p>
          <a:p>
            <a:r>
              <a:rPr lang="fr-FR" b="1" dirty="0">
                <a:solidFill>
                  <a:schemeClr val="accent5"/>
                </a:solidFill>
              </a:rPr>
              <a:t>PARTIE I</a:t>
            </a:r>
          </a:p>
          <a:p>
            <a:pPr marL="285750" indent="-285750">
              <a:buFont typeface="Arial" panose="020B0604020202020204" pitchFamily="34" charset="0"/>
              <a:buChar char="•"/>
            </a:pPr>
            <a:r>
              <a:rPr lang="fr-FR" sz="1600" dirty="0"/>
              <a:t>Aller à </a:t>
            </a:r>
            <a:r>
              <a:rPr lang="fr-FR" sz="1600" dirty="0" smtClean="0"/>
              <a:t>l’onglet </a:t>
            </a:r>
            <a:r>
              <a:rPr lang="fr-FR" sz="1600" b="1" dirty="0" smtClean="0">
                <a:solidFill>
                  <a:schemeClr val="accent5">
                    <a:lumMod val="60000"/>
                    <a:lumOff val="40000"/>
                  </a:schemeClr>
                </a:solidFill>
              </a:rPr>
              <a:t>«</a:t>
            </a:r>
            <a:r>
              <a:rPr lang="fr-FR" sz="1600" b="1" dirty="0">
                <a:solidFill>
                  <a:schemeClr val="accent5">
                    <a:lumMod val="60000"/>
                    <a:lumOff val="40000"/>
                  </a:schemeClr>
                </a:solidFill>
              </a:rPr>
              <a:t> 1-Ma semaine de travail typique »</a:t>
            </a:r>
            <a:r>
              <a:rPr lang="fr-FR" sz="1600" dirty="0"/>
              <a:t> de votre feuille de calcul Excel.</a:t>
            </a:r>
          </a:p>
          <a:p>
            <a:pPr marL="285750" indent="-285750">
              <a:buFont typeface="Arial" panose="020B0604020202020204" pitchFamily="34" charset="0"/>
              <a:buChar char="•"/>
            </a:pPr>
            <a:r>
              <a:rPr lang="fr-FR" sz="1600" dirty="0"/>
              <a:t>En regardant votre horaire de </a:t>
            </a:r>
            <a:r>
              <a:rPr lang="fr-FR" sz="1600" dirty="0" smtClean="0"/>
              <a:t>5</a:t>
            </a:r>
            <a:r>
              <a:rPr lang="fr-FR" sz="1600" dirty="0"/>
              <a:t> jours de travail, remplissez la feuille de travail vierge en utilisant la liste déroulante des activités fournies</a:t>
            </a:r>
            <a:r>
              <a:rPr lang="fr-FR" sz="1600" dirty="0" smtClean="0"/>
              <a:t>.</a:t>
            </a:r>
          </a:p>
          <a:p>
            <a:pPr marL="285750" indent="-285750">
              <a:buFont typeface="Arial" panose="020B0604020202020204" pitchFamily="34" charset="0"/>
              <a:buChar char="•"/>
            </a:pPr>
            <a:endParaRPr lang="fr-FR" sz="1600" dirty="0"/>
          </a:p>
          <a:p>
            <a:pPr lvl="1"/>
            <a:r>
              <a:rPr lang="fr-FR" sz="1600" i="1" dirty="0">
                <a:solidFill>
                  <a:schemeClr val="bg2">
                    <a:lumMod val="50000"/>
                  </a:schemeClr>
                </a:solidFill>
              </a:rPr>
              <a:t>Le total des heures de travail consacrées à des activités de travail collaboratif et individuel sera automatiquement calculé pour chaque jour ouvrable</a:t>
            </a:r>
            <a:r>
              <a:rPr lang="fr-FR" sz="1600" i="1" dirty="0" smtClean="0">
                <a:solidFill>
                  <a:schemeClr val="bg2">
                    <a:lumMod val="50000"/>
                  </a:schemeClr>
                </a:solidFill>
              </a:rPr>
              <a:t>.</a:t>
            </a:r>
          </a:p>
          <a:p>
            <a:pPr lvl="1"/>
            <a:endParaRPr lang="fr-FR" sz="1600" i="1" dirty="0">
              <a:solidFill>
                <a:schemeClr val="bg2">
                  <a:lumMod val="50000"/>
                </a:schemeClr>
              </a:solidFill>
            </a:endParaRPr>
          </a:p>
          <a:p>
            <a:pPr lvl="1"/>
            <a:r>
              <a:rPr lang="fr-FR" sz="1600" i="1" dirty="0">
                <a:solidFill>
                  <a:schemeClr val="bg2">
                    <a:lumMod val="50000"/>
                  </a:schemeClr>
                </a:solidFill>
              </a:rPr>
              <a:t>N’oubliez pas d’</a:t>
            </a:r>
            <a:r>
              <a:rPr lang="fr-FR" sz="1600" b="1" i="1" dirty="0">
                <a:solidFill>
                  <a:schemeClr val="bg2">
                    <a:lumMod val="50000"/>
                  </a:schemeClr>
                </a:solidFill>
              </a:rPr>
              <a:t>ENREGISTRER</a:t>
            </a:r>
            <a:r>
              <a:rPr lang="fr-FR" sz="1600" i="1" dirty="0">
                <a:solidFill>
                  <a:schemeClr val="bg2">
                    <a:lumMod val="50000"/>
                  </a:schemeClr>
                </a:solidFill>
              </a:rPr>
              <a:t> votre document! </a:t>
            </a:r>
          </a:p>
          <a:p>
            <a:r>
              <a:rPr lang="fr-FR" dirty="0"/>
              <a:t>           </a:t>
            </a:r>
            <a:endParaRPr lang="fr-FR" sz="1600" dirty="0">
              <a:cs typeface="Arial" panose="020B0604020202020204" pitchFamily="34" charset="0"/>
            </a:endParaRPr>
          </a:p>
          <a:p>
            <a:r>
              <a:rPr lang="fr-FR" b="1" dirty="0">
                <a:solidFill>
                  <a:schemeClr val="accent5"/>
                </a:solidFill>
              </a:rPr>
              <a:t>PARTIE II</a:t>
            </a:r>
          </a:p>
          <a:p>
            <a:pPr marL="285750" indent="-285750">
              <a:buFont typeface="Arial" panose="020B0604020202020204" pitchFamily="34" charset="0"/>
              <a:buChar char="•"/>
            </a:pPr>
            <a:r>
              <a:rPr lang="fr-FR" sz="1600" dirty="0"/>
              <a:t>En utilisant l’application </a:t>
            </a:r>
            <a:r>
              <a:rPr lang="fr-FR" sz="1600" dirty="0">
                <a:solidFill>
                  <a:srgbClr val="FF0000"/>
                </a:solidFill>
              </a:rPr>
              <a:t>[insérer le nom de l’application]</a:t>
            </a:r>
            <a:r>
              <a:rPr lang="fr-FR" sz="1600" dirty="0"/>
              <a:t>, indiquez votre pourcentage de travail individuel et de travail collaboratif tel qu’il est indiqué dans </a:t>
            </a:r>
            <a:r>
              <a:rPr lang="fr-FR" sz="1600" dirty="0" smtClean="0"/>
              <a:t>l’onglet </a:t>
            </a:r>
            <a:r>
              <a:rPr lang="fr-FR" sz="1600" b="1" dirty="0">
                <a:solidFill>
                  <a:schemeClr val="accent5">
                    <a:lumMod val="60000"/>
                    <a:lumOff val="40000"/>
                  </a:schemeClr>
                </a:solidFill>
              </a:rPr>
              <a:t>« </a:t>
            </a:r>
            <a:r>
              <a:rPr lang="fr-FR" sz="1600" b="1" dirty="0" smtClean="0">
                <a:solidFill>
                  <a:schemeClr val="accent5">
                    <a:lumMod val="60000"/>
                    <a:lumOff val="40000"/>
                  </a:schemeClr>
                </a:solidFill>
              </a:rPr>
              <a:t>Fiche </a:t>
            </a:r>
            <a:r>
              <a:rPr lang="fr-FR" sz="1600" b="1" dirty="0">
                <a:solidFill>
                  <a:schemeClr val="accent5">
                    <a:lumMod val="60000"/>
                    <a:lumOff val="40000"/>
                  </a:schemeClr>
                </a:solidFill>
              </a:rPr>
              <a:t>de pointage »</a:t>
            </a:r>
            <a:r>
              <a:rPr lang="fr-FR" dirty="0"/>
              <a:t> </a:t>
            </a:r>
            <a:r>
              <a:rPr lang="fr-FR" sz="1600" dirty="0"/>
              <a:t>de votre feuille de calcul Excel.</a:t>
            </a:r>
          </a:p>
          <a:p>
            <a:endParaRPr lang="fr-FR" sz="1600" dirty="0">
              <a:cs typeface="Arial" panose="020B0604020202020204" pitchFamily="34" charset="0"/>
            </a:endParaRPr>
          </a:p>
          <a:p>
            <a:endParaRPr lang="fr-FR" sz="1600" dirty="0">
              <a:cs typeface="Arial" panose="020B0604020202020204" pitchFamily="34" charset="0"/>
            </a:endParaRPr>
          </a:p>
        </p:txBody>
      </p:sp>
      <p:pic>
        <p:nvPicPr>
          <p:cNvPr id="2" name="Picture 1"/>
          <p:cNvPicPr>
            <a:picLocks noChangeAspect="1"/>
          </p:cNvPicPr>
          <p:nvPr/>
        </p:nvPicPr>
        <p:blipFill rotWithShape="1">
          <a:blip r:embed="rId10"/>
          <a:srcRect l="326" t="531" r="379"/>
          <a:stretch/>
        </p:blipFill>
        <p:spPr>
          <a:xfrm>
            <a:off x="7411990" y="1578022"/>
            <a:ext cx="4500695" cy="1902079"/>
          </a:xfrm>
          <a:prstGeom prst="rect">
            <a:avLst/>
          </a:prstGeom>
        </p:spPr>
      </p:pic>
      <p:sp>
        <p:nvSpPr>
          <p:cNvPr id="6" name="Freeform 5" descr="ChevronRight Icon"/>
          <p:cNvSpPr>
            <a:spLocks/>
          </p:cNvSpPr>
          <p:nvPr>
            <p:custDataLst>
              <p:tags r:id="rId4"/>
            </p:custDataLst>
          </p:nvPr>
        </p:nvSpPr>
        <p:spPr bwMode="auto">
          <a:xfrm>
            <a:off x="6876461" y="2480302"/>
            <a:ext cx="369957" cy="571500"/>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7" name="Freeform 6" descr="ChevronRight Icon"/>
          <p:cNvSpPr>
            <a:spLocks/>
          </p:cNvSpPr>
          <p:nvPr>
            <p:custDataLst>
              <p:tags r:id="rId5"/>
            </p:custDataLst>
          </p:nvPr>
        </p:nvSpPr>
        <p:spPr bwMode="auto">
          <a:xfrm>
            <a:off x="6876461" y="5310786"/>
            <a:ext cx="369957" cy="571500"/>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8" name="Right Arrow 107"/>
          <p:cNvSpPr/>
          <p:nvPr>
            <p:custDataLst>
              <p:tags r:id="rId6"/>
            </p:custDataLst>
          </p:nvPr>
        </p:nvSpPr>
        <p:spPr>
          <a:xfrm rot="14588060">
            <a:off x="8552063" y="1921576"/>
            <a:ext cx="135606" cy="112072"/>
          </a:xfrm>
          <a:custGeom>
            <a:avLst/>
            <a:gdLst>
              <a:gd name="connsiteX0" fmla="*/ 0 w 266218"/>
              <a:gd name="connsiteY0" fmla="*/ 38958 h 155831"/>
              <a:gd name="connsiteX1" fmla="*/ 188303 w 266218"/>
              <a:gd name="connsiteY1" fmla="*/ 38958 h 155831"/>
              <a:gd name="connsiteX2" fmla="*/ 188303 w 266218"/>
              <a:gd name="connsiteY2" fmla="*/ 0 h 155831"/>
              <a:gd name="connsiteX3" fmla="*/ 266218 w 266218"/>
              <a:gd name="connsiteY3" fmla="*/ 77916 h 155831"/>
              <a:gd name="connsiteX4" fmla="*/ 188303 w 266218"/>
              <a:gd name="connsiteY4" fmla="*/ 155831 h 155831"/>
              <a:gd name="connsiteX5" fmla="*/ 188303 w 266218"/>
              <a:gd name="connsiteY5" fmla="*/ 116873 h 155831"/>
              <a:gd name="connsiteX6" fmla="*/ 0 w 266218"/>
              <a:gd name="connsiteY6" fmla="*/ 116873 h 155831"/>
              <a:gd name="connsiteX7" fmla="*/ 0 w 266218"/>
              <a:gd name="connsiteY7" fmla="*/ 38958 h 155831"/>
              <a:gd name="connsiteX0" fmla="*/ 0 w 266218"/>
              <a:gd name="connsiteY0" fmla="*/ 38958 h 155831"/>
              <a:gd name="connsiteX1" fmla="*/ 72556 w 266218"/>
              <a:gd name="connsiteY1" fmla="*/ 47639 h 155831"/>
              <a:gd name="connsiteX2" fmla="*/ 188303 w 266218"/>
              <a:gd name="connsiteY2" fmla="*/ 0 h 155831"/>
              <a:gd name="connsiteX3" fmla="*/ 266218 w 266218"/>
              <a:gd name="connsiteY3" fmla="*/ 77916 h 155831"/>
              <a:gd name="connsiteX4" fmla="*/ 188303 w 266218"/>
              <a:gd name="connsiteY4" fmla="*/ 155831 h 155831"/>
              <a:gd name="connsiteX5" fmla="*/ 188303 w 266218"/>
              <a:gd name="connsiteY5" fmla="*/ 116873 h 155831"/>
              <a:gd name="connsiteX6" fmla="*/ 0 w 266218"/>
              <a:gd name="connsiteY6" fmla="*/ 116873 h 155831"/>
              <a:gd name="connsiteX7" fmla="*/ 0 w 266218"/>
              <a:gd name="connsiteY7" fmla="*/ 38958 h 155831"/>
              <a:gd name="connsiteX0" fmla="*/ 0 w 266218"/>
              <a:gd name="connsiteY0" fmla="*/ 73682 h 190555"/>
              <a:gd name="connsiteX1" fmla="*/ 72556 w 266218"/>
              <a:gd name="connsiteY1" fmla="*/ 82363 h 190555"/>
              <a:gd name="connsiteX2" fmla="*/ 34938 w 266218"/>
              <a:gd name="connsiteY2" fmla="*/ 0 h 190555"/>
              <a:gd name="connsiteX3" fmla="*/ 266218 w 266218"/>
              <a:gd name="connsiteY3" fmla="*/ 112640 h 190555"/>
              <a:gd name="connsiteX4" fmla="*/ 188303 w 266218"/>
              <a:gd name="connsiteY4" fmla="*/ 190555 h 190555"/>
              <a:gd name="connsiteX5" fmla="*/ 188303 w 266218"/>
              <a:gd name="connsiteY5" fmla="*/ 151597 h 190555"/>
              <a:gd name="connsiteX6" fmla="*/ 0 w 266218"/>
              <a:gd name="connsiteY6" fmla="*/ 151597 h 190555"/>
              <a:gd name="connsiteX7" fmla="*/ 0 w 266218"/>
              <a:gd name="connsiteY7" fmla="*/ 73682 h 190555"/>
              <a:gd name="connsiteX0" fmla="*/ 0 w 266218"/>
              <a:gd name="connsiteY0" fmla="*/ 73682 h 190555"/>
              <a:gd name="connsiteX1" fmla="*/ 72556 w 266218"/>
              <a:gd name="connsiteY1" fmla="*/ 82363 h 190555"/>
              <a:gd name="connsiteX2" fmla="*/ 34938 w 266218"/>
              <a:gd name="connsiteY2" fmla="*/ 0 h 190555"/>
              <a:gd name="connsiteX3" fmla="*/ 266218 w 266218"/>
              <a:gd name="connsiteY3" fmla="*/ 112640 h 190555"/>
              <a:gd name="connsiteX4" fmla="*/ 188303 w 266218"/>
              <a:gd name="connsiteY4" fmla="*/ 190555 h 190555"/>
              <a:gd name="connsiteX5" fmla="*/ 78343 w 266218"/>
              <a:gd name="connsiteY5" fmla="*/ 145810 h 190555"/>
              <a:gd name="connsiteX6" fmla="*/ 0 w 266218"/>
              <a:gd name="connsiteY6" fmla="*/ 151597 h 190555"/>
              <a:gd name="connsiteX7" fmla="*/ 0 w 266218"/>
              <a:gd name="connsiteY7" fmla="*/ 73682 h 190555"/>
              <a:gd name="connsiteX0" fmla="*/ 0 w 266218"/>
              <a:gd name="connsiteY0" fmla="*/ 73682 h 207917"/>
              <a:gd name="connsiteX1" fmla="*/ 72556 w 266218"/>
              <a:gd name="connsiteY1" fmla="*/ 82363 h 207917"/>
              <a:gd name="connsiteX2" fmla="*/ 34938 w 266218"/>
              <a:gd name="connsiteY2" fmla="*/ 0 h 207917"/>
              <a:gd name="connsiteX3" fmla="*/ 266218 w 266218"/>
              <a:gd name="connsiteY3" fmla="*/ 112640 h 207917"/>
              <a:gd name="connsiteX4" fmla="*/ 49407 w 266218"/>
              <a:gd name="connsiteY4" fmla="*/ 207917 h 207917"/>
              <a:gd name="connsiteX5" fmla="*/ 78343 w 266218"/>
              <a:gd name="connsiteY5" fmla="*/ 145810 h 207917"/>
              <a:gd name="connsiteX6" fmla="*/ 0 w 266218"/>
              <a:gd name="connsiteY6" fmla="*/ 151597 h 207917"/>
              <a:gd name="connsiteX7" fmla="*/ 0 w 266218"/>
              <a:gd name="connsiteY7" fmla="*/ 73682 h 207917"/>
              <a:gd name="connsiteX0" fmla="*/ 0 w 270981"/>
              <a:gd name="connsiteY0" fmla="*/ 92732 h 207917"/>
              <a:gd name="connsiteX1" fmla="*/ 77319 w 270981"/>
              <a:gd name="connsiteY1" fmla="*/ 82363 h 207917"/>
              <a:gd name="connsiteX2" fmla="*/ 39701 w 270981"/>
              <a:gd name="connsiteY2" fmla="*/ 0 h 207917"/>
              <a:gd name="connsiteX3" fmla="*/ 270981 w 270981"/>
              <a:gd name="connsiteY3" fmla="*/ 112640 h 207917"/>
              <a:gd name="connsiteX4" fmla="*/ 54170 w 270981"/>
              <a:gd name="connsiteY4" fmla="*/ 207917 h 207917"/>
              <a:gd name="connsiteX5" fmla="*/ 83106 w 270981"/>
              <a:gd name="connsiteY5" fmla="*/ 145810 h 207917"/>
              <a:gd name="connsiteX6" fmla="*/ 4763 w 270981"/>
              <a:gd name="connsiteY6" fmla="*/ 151597 h 207917"/>
              <a:gd name="connsiteX7" fmla="*/ 0 w 270981"/>
              <a:gd name="connsiteY7" fmla="*/ 92732 h 207917"/>
              <a:gd name="connsiteX0" fmla="*/ 0 w 270981"/>
              <a:gd name="connsiteY0" fmla="*/ 92732 h 207917"/>
              <a:gd name="connsiteX1" fmla="*/ 77319 w 270981"/>
              <a:gd name="connsiteY1" fmla="*/ 96650 h 207917"/>
              <a:gd name="connsiteX2" fmla="*/ 39701 w 270981"/>
              <a:gd name="connsiteY2" fmla="*/ 0 h 207917"/>
              <a:gd name="connsiteX3" fmla="*/ 270981 w 270981"/>
              <a:gd name="connsiteY3" fmla="*/ 112640 h 207917"/>
              <a:gd name="connsiteX4" fmla="*/ 54170 w 270981"/>
              <a:gd name="connsiteY4" fmla="*/ 207917 h 207917"/>
              <a:gd name="connsiteX5" fmla="*/ 83106 w 270981"/>
              <a:gd name="connsiteY5" fmla="*/ 145810 h 207917"/>
              <a:gd name="connsiteX6" fmla="*/ 4763 w 270981"/>
              <a:gd name="connsiteY6" fmla="*/ 151597 h 207917"/>
              <a:gd name="connsiteX7" fmla="*/ 0 w 270981"/>
              <a:gd name="connsiteY7" fmla="*/ 92732 h 207917"/>
              <a:gd name="connsiteX0" fmla="*/ 0 w 270981"/>
              <a:gd name="connsiteY0" fmla="*/ 66538 h 181723"/>
              <a:gd name="connsiteX1" fmla="*/ 77319 w 270981"/>
              <a:gd name="connsiteY1" fmla="*/ 70456 h 181723"/>
              <a:gd name="connsiteX2" fmla="*/ 53989 w 270981"/>
              <a:gd name="connsiteY2" fmla="*/ 0 h 181723"/>
              <a:gd name="connsiteX3" fmla="*/ 270981 w 270981"/>
              <a:gd name="connsiteY3" fmla="*/ 86446 h 181723"/>
              <a:gd name="connsiteX4" fmla="*/ 54170 w 270981"/>
              <a:gd name="connsiteY4" fmla="*/ 181723 h 181723"/>
              <a:gd name="connsiteX5" fmla="*/ 83106 w 270981"/>
              <a:gd name="connsiteY5" fmla="*/ 119616 h 181723"/>
              <a:gd name="connsiteX6" fmla="*/ 4763 w 270981"/>
              <a:gd name="connsiteY6" fmla="*/ 125403 h 181723"/>
              <a:gd name="connsiteX7" fmla="*/ 0 w 270981"/>
              <a:gd name="connsiteY7" fmla="*/ 66538 h 181723"/>
              <a:gd name="connsiteX0" fmla="*/ 0 w 244787"/>
              <a:gd name="connsiteY0" fmla="*/ 66538 h 181723"/>
              <a:gd name="connsiteX1" fmla="*/ 77319 w 244787"/>
              <a:gd name="connsiteY1" fmla="*/ 70456 h 181723"/>
              <a:gd name="connsiteX2" fmla="*/ 53989 w 244787"/>
              <a:gd name="connsiteY2" fmla="*/ 0 h 181723"/>
              <a:gd name="connsiteX3" fmla="*/ 244787 w 244787"/>
              <a:gd name="connsiteY3" fmla="*/ 105496 h 181723"/>
              <a:gd name="connsiteX4" fmla="*/ 54170 w 244787"/>
              <a:gd name="connsiteY4" fmla="*/ 181723 h 181723"/>
              <a:gd name="connsiteX5" fmla="*/ 83106 w 244787"/>
              <a:gd name="connsiteY5" fmla="*/ 119616 h 181723"/>
              <a:gd name="connsiteX6" fmla="*/ 4763 w 244787"/>
              <a:gd name="connsiteY6" fmla="*/ 125403 h 181723"/>
              <a:gd name="connsiteX7" fmla="*/ 0 w 244787"/>
              <a:gd name="connsiteY7" fmla="*/ 66538 h 181723"/>
              <a:gd name="connsiteX0" fmla="*/ 14287 w 259074"/>
              <a:gd name="connsiteY0" fmla="*/ 66538 h 181723"/>
              <a:gd name="connsiteX1" fmla="*/ 91606 w 259074"/>
              <a:gd name="connsiteY1" fmla="*/ 70456 h 181723"/>
              <a:gd name="connsiteX2" fmla="*/ 68276 w 259074"/>
              <a:gd name="connsiteY2" fmla="*/ 0 h 181723"/>
              <a:gd name="connsiteX3" fmla="*/ 259074 w 259074"/>
              <a:gd name="connsiteY3" fmla="*/ 105496 h 181723"/>
              <a:gd name="connsiteX4" fmla="*/ 68457 w 259074"/>
              <a:gd name="connsiteY4" fmla="*/ 181723 h 181723"/>
              <a:gd name="connsiteX5" fmla="*/ 97393 w 259074"/>
              <a:gd name="connsiteY5" fmla="*/ 119616 h 181723"/>
              <a:gd name="connsiteX6" fmla="*/ 0 w 259074"/>
              <a:gd name="connsiteY6" fmla="*/ 101591 h 181723"/>
              <a:gd name="connsiteX7" fmla="*/ 14287 w 259074"/>
              <a:gd name="connsiteY7" fmla="*/ 66538 h 181723"/>
              <a:gd name="connsiteX0" fmla="*/ 14287 w 259074"/>
              <a:gd name="connsiteY0" fmla="*/ 66538 h 181723"/>
              <a:gd name="connsiteX1" fmla="*/ 91606 w 259074"/>
              <a:gd name="connsiteY1" fmla="*/ 70456 h 181723"/>
              <a:gd name="connsiteX2" fmla="*/ 68276 w 259074"/>
              <a:gd name="connsiteY2" fmla="*/ 0 h 181723"/>
              <a:gd name="connsiteX3" fmla="*/ 259074 w 259074"/>
              <a:gd name="connsiteY3" fmla="*/ 105496 h 181723"/>
              <a:gd name="connsiteX4" fmla="*/ 68457 w 259074"/>
              <a:gd name="connsiteY4" fmla="*/ 181723 h 181723"/>
              <a:gd name="connsiteX5" fmla="*/ 85487 w 259074"/>
              <a:gd name="connsiteY5" fmla="*/ 98184 h 181723"/>
              <a:gd name="connsiteX6" fmla="*/ 0 w 259074"/>
              <a:gd name="connsiteY6" fmla="*/ 101591 h 181723"/>
              <a:gd name="connsiteX7" fmla="*/ 14287 w 259074"/>
              <a:gd name="connsiteY7" fmla="*/ 66538 h 181723"/>
              <a:gd name="connsiteX0" fmla="*/ 14287 w 259074"/>
              <a:gd name="connsiteY0" fmla="*/ 66538 h 160292"/>
              <a:gd name="connsiteX1" fmla="*/ 91606 w 259074"/>
              <a:gd name="connsiteY1" fmla="*/ 70456 h 160292"/>
              <a:gd name="connsiteX2" fmla="*/ 68276 w 259074"/>
              <a:gd name="connsiteY2" fmla="*/ 0 h 160292"/>
              <a:gd name="connsiteX3" fmla="*/ 259074 w 259074"/>
              <a:gd name="connsiteY3" fmla="*/ 105496 h 160292"/>
              <a:gd name="connsiteX4" fmla="*/ 42263 w 259074"/>
              <a:gd name="connsiteY4" fmla="*/ 160292 h 160292"/>
              <a:gd name="connsiteX5" fmla="*/ 85487 w 259074"/>
              <a:gd name="connsiteY5" fmla="*/ 98184 h 160292"/>
              <a:gd name="connsiteX6" fmla="*/ 0 w 259074"/>
              <a:gd name="connsiteY6" fmla="*/ 101591 h 160292"/>
              <a:gd name="connsiteX7" fmla="*/ 14287 w 259074"/>
              <a:gd name="connsiteY7" fmla="*/ 66538 h 160292"/>
              <a:gd name="connsiteX0" fmla="*/ 4762 w 259074"/>
              <a:gd name="connsiteY0" fmla="*/ 66538 h 160292"/>
              <a:gd name="connsiteX1" fmla="*/ 91606 w 259074"/>
              <a:gd name="connsiteY1" fmla="*/ 70456 h 160292"/>
              <a:gd name="connsiteX2" fmla="*/ 68276 w 259074"/>
              <a:gd name="connsiteY2" fmla="*/ 0 h 160292"/>
              <a:gd name="connsiteX3" fmla="*/ 259074 w 259074"/>
              <a:gd name="connsiteY3" fmla="*/ 105496 h 160292"/>
              <a:gd name="connsiteX4" fmla="*/ 42263 w 259074"/>
              <a:gd name="connsiteY4" fmla="*/ 160292 h 160292"/>
              <a:gd name="connsiteX5" fmla="*/ 85487 w 259074"/>
              <a:gd name="connsiteY5" fmla="*/ 98184 h 160292"/>
              <a:gd name="connsiteX6" fmla="*/ 0 w 259074"/>
              <a:gd name="connsiteY6" fmla="*/ 101591 h 160292"/>
              <a:gd name="connsiteX7" fmla="*/ 4762 w 259074"/>
              <a:gd name="connsiteY7" fmla="*/ 66538 h 160292"/>
              <a:gd name="connsiteX0" fmla="*/ 0 w 254312"/>
              <a:gd name="connsiteY0" fmla="*/ 66538 h 160292"/>
              <a:gd name="connsiteX1" fmla="*/ 86844 w 254312"/>
              <a:gd name="connsiteY1" fmla="*/ 70456 h 160292"/>
              <a:gd name="connsiteX2" fmla="*/ 63514 w 254312"/>
              <a:gd name="connsiteY2" fmla="*/ 0 h 160292"/>
              <a:gd name="connsiteX3" fmla="*/ 254312 w 254312"/>
              <a:gd name="connsiteY3" fmla="*/ 105496 h 160292"/>
              <a:gd name="connsiteX4" fmla="*/ 37501 w 254312"/>
              <a:gd name="connsiteY4" fmla="*/ 160292 h 160292"/>
              <a:gd name="connsiteX5" fmla="*/ 80725 w 254312"/>
              <a:gd name="connsiteY5" fmla="*/ 98184 h 160292"/>
              <a:gd name="connsiteX6" fmla="*/ 1 w 254312"/>
              <a:gd name="connsiteY6" fmla="*/ 92066 h 160292"/>
              <a:gd name="connsiteX7" fmla="*/ 0 w 254312"/>
              <a:gd name="connsiteY7" fmla="*/ 66538 h 160292"/>
              <a:gd name="connsiteX0" fmla="*/ 0 w 247169"/>
              <a:gd name="connsiteY0" fmla="*/ 66538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0725 w 247169"/>
              <a:gd name="connsiteY5" fmla="*/ 98184 h 160292"/>
              <a:gd name="connsiteX6" fmla="*/ 1 w 247169"/>
              <a:gd name="connsiteY6" fmla="*/ 92066 h 160292"/>
              <a:gd name="connsiteX7" fmla="*/ 0 w 247169"/>
              <a:gd name="connsiteY7" fmla="*/ 66538 h 160292"/>
              <a:gd name="connsiteX0" fmla="*/ 7143 w 247168"/>
              <a:gd name="connsiteY0" fmla="*/ 59394 h 160292"/>
              <a:gd name="connsiteX1" fmla="*/ 86843 w 247168"/>
              <a:gd name="connsiteY1" fmla="*/ 70456 h 160292"/>
              <a:gd name="connsiteX2" fmla="*/ 63513 w 247168"/>
              <a:gd name="connsiteY2" fmla="*/ 0 h 160292"/>
              <a:gd name="connsiteX3" fmla="*/ 247168 w 247168"/>
              <a:gd name="connsiteY3" fmla="*/ 100733 h 160292"/>
              <a:gd name="connsiteX4" fmla="*/ 37500 w 247168"/>
              <a:gd name="connsiteY4" fmla="*/ 160292 h 160292"/>
              <a:gd name="connsiteX5" fmla="*/ 80724 w 247168"/>
              <a:gd name="connsiteY5" fmla="*/ 98184 h 160292"/>
              <a:gd name="connsiteX6" fmla="*/ 0 w 247168"/>
              <a:gd name="connsiteY6" fmla="*/ 92066 h 160292"/>
              <a:gd name="connsiteX7" fmla="*/ 7143 w 247168"/>
              <a:gd name="connsiteY7" fmla="*/ 59394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0725 w 247169"/>
              <a:gd name="connsiteY5" fmla="*/ 98184 h 160292"/>
              <a:gd name="connsiteX6" fmla="*/ 1 w 247169"/>
              <a:gd name="connsiteY6" fmla="*/ 92066 h 160292"/>
              <a:gd name="connsiteX7" fmla="*/ 0 w 247169"/>
              <a:gd name="connsiteY7" fmla="*/ 61775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92631 w 247169"/>
              <a:gd name="connsiteY5" fmla="*/ 98184 h 160292"/>
              <a:gd name="connsiteX6" fmla="*/ 1 w 247169"/>
              <a:gd name="connsiteY6" fmla="*/ 92066 h 160292"/>
              <a:gd name="connsiteX7" fmla="*/ 0 w 247169"/>
              <a:gd name="connsiteY7" fmla="*/ 61775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7852 w 247169"/>
              <a:gd name="connsiteY5" fmla="*/ 94202 h 160292"/>
              <a:gd name="connsiteX6" fmla="*/ 1 w 247169"/>
              <a:gd name="connsiteY6" fmla="*/ 92066 h 160292"/>
              <a:gd name="connsiteX7" fmla="*/ 0 w 247169"/>
              <a:gd name="connsiteY7" fmla="*/ 61775 h 160292"/>
              <a:gd name="connsiteX0" fmla="*/ 0 w 252744"/>
              <a:gd name="connsiteY0" fmla="*/ 65757 h 160292"/>
              <a:gd name="connsiteX1" fmla="*/ 92419 w 252744"/>
              <a:gd name="connsiteY1" fmla="*/ 70456 h 160292"/>
              <a:gd name="connsiteX2" fmla="*/ 69089 w 252744"/>
              <a:gd name="connsiteY2" fmla="*/ 0 h 160292"/>
              <a:gd name="connsiteX3" fmla="*/ 252744 w 252744"/>
              <a:gd name="connsiteY3" fmla="*/ 100733 h 160292"/>
              <a:gd name="connsiteX4" fmla="*/ 43076 w 252744"/>
              <a:gd name="connsiteY4" fmla="*/ 160292 h 160292"/>
              <a:gd name="connsiteX5" fmla="*/ 93427 w 252744"/>
              <a:gd name="connsiteY5" fmla="*/ 94202 h 160292"/>
              <a:gd name="connsiteX6" fmla="*/ 5576 w 252744"/>
              <a:gd name="connsiteY6" fmla="*/ 92066 h 160292"/>
              <a:gd name="connsiteX7" fmla="*/ 0 w 252744"/>
              <a:gd name="connsiteY7" fmla="*/ 65757 h 160292"/>
              <a:gd name="connsiteX0" fmla="*/ 795 w 253539"/>
              <a:gd name="connsiteY0" fmla="*/ 65757 h 160292"/>
              <a:gd name="connsiteX1" fmla="*/ 93214 w 253539"/>
              <a:gd name="connsiteY1" fmla="*/ 70456 h 160292"/>
              <a:gd name="connsiteX2" fmla="*/ 69884 w 253539"/>
              <a:gd name="connsiteY2" fmla="*/ 0 h 160292"/>
              <a:gd name="connsiteX3" fmla="*/ 253539 w 253539"/>
              <a:gd name="connsiteY3" fmla="*/ 100733 h 160292"/>
              <a:gd name="connsiteX4" fmla="*/ 43871 w 253539"/>
              <a:gd name="connsiteY4" fmla="*/ 160292 h 160292"/>
              <a:gd name="connsiteX5" fmla="*/ 94222 w 253539"/>
              <a:gd name="connsiteY5" fmla="*/ 94202 h 160292"/>
              <a:gd name="connsiteX6" fmla="*/ 0 w 253539"/>
              <a:gd name="connsiteY6" fmla="*/ 92066 h 160292"/>
              <a:gd name="connsiteX7" fmla="*/ 795 w 253539"/>
              <a:gd name="connsiteY7" fmla="*/ 65757 h 160292"/>
              <a:gd name="connsiteX0" fmla="*/ 795 w 253539"/>
              <a:gd name="connsiteY0" fmla="*/ 65757 h 160292"/>
              <a:gd name="connsiteX1" fmla="*/ 93214 w 253539"/>
              <a:gd name="connsiteY1" fmla="*/ 70456 h 160292"/>
              <a:gd name="connsiteX2" fmla="*/ 69884 w 253539"/>
              <a:gd name="connsiteY2" fmla="*/ 0 h 160292"/>
              <a:gd name="connsiteX3" fmla="*/ 253539 w 253539"/>
              <a:gd name="connsiteY3" fmla="*/ 100733 h 160292"/>
              <a:gd name="connsiteX4" fmla="*/ 51039 w 253539"/>
              <a:gd name="connsiteY4" fmla="*/ 160292 h 160292"/>
              <a:gd name="connsiteX5" fmla="*/ 94222 w 253539"/>
              <a:gd name="connsiteY5" fmla="*/ 94202 h 160292"/>
              <a:gd name="connsiteX6" fmla="*/ 0 w 253539"/>
              <a:gd name="connsiteY6" fmla="*/ 92066 h 160292"/>
              <a:gd name="connsiteX7" fmla="*/ 795 w 253539"/>
              <a:gd name="connsiteY7" fmla="*/ 65757 h 160292"/>
              <a:gd name="connsiteX0" fmla="*/ 795 w 255132"/>
              <a:gd name="connsiteY0" fmla="*/ 65757 h 160292"/>
              <a:gd name="connsiteX1" fmla="*/ 93214 w 255132"/>
              <a:gd name="connsiteY1" fmla="*/ 70456 h 160292"/>
              <a:gd name="connsiteX2" fmla="*/ 69884 w 255132"/>
              <a:gd name="connsiteY2" fmla="*/ 0 h 160292"/>
              <a:gd name="connsiteX3" fmla="*/ 255132 w 255132"/>
              <a:gd name="connsiteY3" fmla="*/ 92769 h 160292"/>
              <a:gd name="connsiteX4" fmla="*/ 51039 w 255132"/>
              <a:gd name="connsiteY4" fmla="*/ 160292 h 160292"/>
              <a:gd name="connsiteX5" fmla="*/ 94222 w 255132"/>
              <a:gd name="connsiteY5" fmla="*/ 94202 h 160292"/>
              <a:gd name="connsiteX6" fmla="*/ 0 w 255132"/>
              <a:gd name="connsiteY6" fmla="*/ 92066 h 160292"/>
              <a:gd name="connsiteX7" fmla="*/ 795 w 255132"/>
              <a:gd name="connsiteY7" fmla="*/ 65757 h 16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132" h="160292">
                <a:moveTo>
                  <a:pt x="795" y="65757"/>
                </a:moveTo>
                <a:lnTo>
                  <a:pt x="93214" y="70456"/>
                </a:lnTo>
                <a:lnTo>
                  <a:pt x="69884" y="0"/>
                </a:lnTo>
                <a:lnTo>
                  <a:pt x="255132" y="92769"/>
                </a:lnTo>
                <a:lnTo>
                  <a:pt x="51039" y="160292"/>
                </a:lnTo>
                <a:lnTo>
                  <a:pt x="94222" y="94202"/>
                </a:lnTo>
                <a:lnTo>
                  <a:pt x="0" y="92066"/>
                </a:lnTo>
                <a:cubicBezTo>
                  <a:pt x="0" y="83557"/>
                  <a:pt x="795" y="74266"/>
                  <a:pt x="795" y="6575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62020" rtl="0" eaLnBrk="1" latinLnBrk="0" hangingPunct="1">
              <a:defRPr sz="2300" kern="1200">
                <a:solidFill>
                  <a:schemeClr val="lt1"/>
                </a:solidFill>
                <a:latin typeface="+mn-lt"/>
                <a:ea typeface="+mn-ea"/>
                <a:cs typeface="+mn-cs"/>
              </a:defRPr>
            </a:lvl1pPr>
            <a:lvl2pPr marL="581010" algn="l" defTabSz="1162020" rtl="0" eaLnBrk="1" latinLnBrk="0" hangingPunct="1">
              <a:defRPr sz="2300" kern="1200">
                <a:solidFill>
                  <a:schemeClr val="lt1"/>
                </a:solidFill>
                <a:latin typeface="+mn-lt"/>
                <a:ea typeface="+mn-ea"/>
                <a:cs typeface="+mn-cs"/>
              </a:defRPr>
            </a:lvl2pPr>
            <a:lvl3pPr marL="1162020" algn="l" defTabSz="1162020" rtl="0" eaLnBrk="1" latinLnBrk="0" hangingPunct="1">
              <a:defRPr sz="2300" kern="1200">
                <a:solidFill>
                  <a:schemeClr val="lt1"/>
                </a:solidFill>
                <a:latin typeface="+mn-lt"/>
                <a:ea typeface="+mn-ea"/>
                <a:cs typeface="+mn-cs"/>
              </a:defRPr>
            </a:lvl3pPr>
            <a:lvl4pPr marL="1743029" algn="l" defTabSz="1162020" rtl="0" eaLnBrk="1" latinLnBrk="0" hangingPunct="1">
              <a:defRPr sz="2300" kern="1200">
                <a:solidFill>
                  <a:schemeClr val="lt1"/>
                </a:solidFill>
                <a:latin typeface="+mn-lt"/>
                <a:ea typeface="+mn-ea"/>
                <a:cs typeface="+mn-cs"/>
              </a:defRPr>
            </a:lvl4pPr>
            <a:lvl5pPr marL="2324039" algn="l" defTabSz="1162020" rtl="0" eaLnBrk="1" latinLnBrk="0" hangingPunct="1">
              <a:defRPr sz="2300" kern="1200">
                <a:solidFill>
                  <a:schemeClr val="lt1"/>
                </a:solidFill>
                <a:latin typeface="+mn-lt"/>
                <a:ea typeface="+mn-ea"/>
                <a:cs typeface="+mn-cs"/>
              </a:defRPr>
            </a:lvl5pPr>
            <a:lvl6pPr marL="2905049" algn="l" defTabSz="1162020" rtl="0" eaLnBrk="1" latinLnBrk="0" hangingPunct="1">
              <a:defRPr sz="2300" kern="1200">
                <a:solidFill>
                  <a:schemeClr val="lt1"/>
                </a:solidFill>
                <a:latin typeface="+mn-lt"/>
                <a:ea typeface="+mn-ea"/>
                <a:cs typeface="+mn-cs"/>
              </a:defRPr>
            </a:lvl6pPr>
            <a:lvl7pPr marL="3486059" algn="l" defTabSz="1162020" rtl="0" eaLnBrk="1" latinLnBrk="0" hangingPunct="1">
              <a:defRPr sz="2300" kern="1200">
                <a:solidFill>
                  <a:schemeClr val="lt1"/>
                </a:solidFill>
                <a:latin typeface="+mn-lt"/>
                <a:ea typeface="+mn-ea"/>
                <a:cs typeface="+mn-cs"/>
              </a:defRPr>
            </a:lvl7pPr>
            <a:lvl8pPr marL="4067068" algn="l" defTabSz="1162020" rtl="0" eaLnBrk="1" latinLnBrk="0" hangingPunct="1">
              <a:defRPr sz="2300" kern="1200">
                <a:solidFill>
                  <a:schemeClr val="lt1"/>
                </a:solidFill>
                <a:latin typeface="+mn-lt"/>
                <a:ea typeface="+mn-ea"/>
                <a:cs typeface="+mn-cs"/>
              </a:defRPr>
            </a:lvl8pPr>
            <a:lvl9pPr marL="4648078" algn="l" defTabSz="1162020" rtl="0" eaLnBrk="1" latinLnBrk="0" hangingPunct="1">
              <a:defRPr sz="2300" kern="1200">
                <a:solidFill>
                  <a:schemeClr val="lt1"/>
                </a:solidFill>
                <a:latin typeface="+mn-lt"/>
                <a:ea typeface="+mn-ea"/>
                <a:cs typeface="+mn-cs"/>
              </a:defRPr>
            </a:lvl9pPr>
          </a:lstStyle>
          <a:p>
            <a:pPr algn="ctr"/>
            <a:endParaRPr lang="en-US" dirty="0"/>
          </a:p>
        </p:txBody>
      </p:sp>
      <p:sp>
        <p:nvSpPr>
          <p:cNvPr id="10" name="Freeform 9" descr="LightBulb Icon"/>
          <p:cNvSpPr>
            <a:spLocks noEditPoints="1"/>
          </p:cNvSpPr>
          <p:nvPr>
            <p:custDataLst>
              <p:tags r:id="rId7"/>
            </p:custDataLst>
          </p:nvPr>
        </p:nvSpPr>
        <p:spPr bwMode="auto">
          <a:xfrm>
            <a:off x="588358" y="3480101"/>
            <a:ext cx="330560" cy="440875"/>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1" name="Freeform 10" descr="Save Icon"/>
          <p:cNvSpPr>
            <a:spLocks noEditPoints="1"/>
          </p:cNvSpPr>
          <p:nvPr>
            <p:custDataLst>
              <p:tags r:id="rId8"/>
            </p:custDataLst>
          </p:nvPr>
        </p:nvSpPr>
        <p:spPr bwMode="auto">
          <a:xfrm>
            <a:off x="562975" y="4338490"/>
            <a:ext cx="381326" cy="361868"/>
          </a:xfrm>
          <a:custGeom>
            <a:avLst/>
            <a:gdLst>
              <a:gd name="T0" fmla="*/ 442 w 448"/>
              <a:gd name="T1" fmla="*/ 124 h 448"/>
              <a:gd name="T2" fmla="*/ 428 w 448"/>
              <a:gd name="T3" fmla="*/ 102 h 448"/>
              <a:gd name="T4" fmla="*/ 346 w 448"/>
              <a:gd name="T5" fmla="*/ 20 h 448"/>
              <a:gd name="T6" fmla="*/ 324 w 448"/>
              <a:gd name="T7" fmla="*/ 6 h 448"/>
              <a:gd name="T8" fmla="*/ 299 w 448"/>
              <a:gd name="T9" fmla="*/ 0 h 448"/>
              <a:gd name="T10" fmla="*/ 28 w 448"/>
              <a:gd name="T11" fmla="*/ 0 h 448"/>
              <a:gd name="T12" fmla="*/ 8 w 448"/>
              <a:gd name="T13" fmla="*/ 9 h 448"/>
              <a:gd name="T14" fmla="*/ 0 w 448"/>
              <a:gd name="T15" fmla="*/ 28 h 448"/>
              <a:gd name="T16" fmla="*/ 0 w 448"/>
              <a:gd name="T17" fmla="*/ 420 h 448"/>
              <a:gd name="T18" fmla="*/ 8 w 448"/>
              <a:gd name="T19" fmla="*/ 440 h 448"/>
              <a:gd name="T20" fmla="*/ 28 w 448"/>
              <a:gd name="T21" fmla="*/ 448 h 448"/>
              <a:gd name="T22" fmla="*/ 420 w 448"/>
              <a:gd name="T23" fmla="*/ 448 h 448"/>
              <a:gd name="T24" fmla="*/ 440 w 448"/>
              <a:gd name="T25" fmla="*/ 440 h 448"/>
              <a:gd name="T26" fmla="*/ 448 w 448"/>
              <a:gd name="T27" fmla="*/ 420 h 448"/>
              <a:gd name="T28" fmla="*/ 448 w 448"/>
              <a:gd name="T29" fmla="*/ 150 h 448"/>
              <a:gd name="T30" fmla="*/ 442 w 448"/>
              <a:gd name="T31" fmla="*/ 124 h 448"/>
              <a:gd name="T32" fmla="*/ 259 w 448"/>
              <a:gd name="T33" fmla="*/ 147 h 448"/>
              <a:gd name="T34" fmla="*/ 252 w 448"/>
              <a:gd name="T35" fmla="*/ 150 h 448"/>
              <a:gd name="T36" fmla="*/ 196 w 448"/>
              <a:gd name="T37" fmla="*/ 150 h 448"/>
              <a:gd name="T38" fmla="*/ 189 w 448"/>
              <a:gd name="T39" fmla="*/ 147 h 448"/>
              <a:gd name="T40" fmla="*/ 187 w 448"/>
              <a:gd name="T41" fmla="*/ 140 h 448"/>
              <a:gd name="T42" fmla="*/ 187 w 448"/>
              <a:gd name="T43" fmla="*/ 47 h 448"/>
              <a:gd name="T44" fmla="*/ 189 w 448"/>
              <a:gd name="T45" fmla="*/ 40 h 448"/>
              <a:gd name="T46" fmla="*/ 196 w 448"/>
              <a:gd name="T47" fmla="*/ 38 h 448"/>
              <a:gd name="T48" fmla="*/ 252 w 448"/>
              <a:gd name="T49" fmla="*/ 38 h 448"/>
              <a:gd name="T50" fmla="*/ 259 w 448"/>
              <a:gd name="T51" fmla="*/ 40 h 448"/>
              <a:gd name="T52" fmla="*/ 261 w 448"/>
              <a:gd name="T53" fmla="*/ 47 h 448"/>
              <a:gd name="T54" fmla="*/ 261 w 448"/>
              <a:gd name="T55" fmla="*/ 140 h 448"/>
              <a:gd name="T56" fmla="*/ 259 w 448"/>
              <a:gd name="T57" fmla="*/ 147 h 448"/>
              <a:gd name="T58" fmla="*/ 373 w 448"/>
              <a:gd name="T59" fmla="*/ 290 h 448"/>
              <a:gd name="T60" fmla="*/ 365 w 448"/>
              <a:gd name="T61" fmla="*/ 270 h 448"/>
              <a:gd name="T62" fmla="*/ 345 w 448"/>
              <a:gd name="T63" fmla="*/ 262 h 448"/>
              <a:gd name="T64" fmla="*/ 103 w 448"/>
              <a:gd name="T65" fmla="*/ 262 h 448"/>
              <a:gd name="T66" fmla="*/ 83 w 448"/>
              <a:gd name="T67" fmla="*/ 270 h 448"/>
              <a:gd name="T68" fmla="*/ 75 w 448"/>
              <a:gd name="T69" fmla="*/ 290 h 448"/>
              <a:gd name="T70" fmla="*/ 75 w 448"/>
              <a:gd name="T71" fmla="*/ 411 h 448"/>
              <a:gd name="T72" fmla="*/ 37 w 448"/>
              <a:gd name="T73" fmla="*/ 411 h 448"/>
              <a:gd name="T74" fmla="*/ 37 w 448"/>
              <a:gd name="T75" fmla="*/ 38 h 448"/>
              <a:gd name="T76" fmla="*/ 75 w 448"/>
              <a:gd name="T77" fmla="*/ 38 h 448"/>
              <a:gd name="T78" fmla="*/ 75 w 448"/>
              <a:gd name="T79" fmla="*/ 159 h 448"/>
              <a:gd name="T80" fmla="*/ 83 w 448"/>
              <a:gd name="T81" fmla="*/ 179 h 448"/>
              <a:gd name="T82" fmla="*/ 103 w 448"/>
              <a:gd name="T83" fmla="*/ 187 h 448"/>
              <a:gd name="T84" fmla="*/ 271 w 448"/>
              <a:gd name="T85" fmla="*/ 187 h 448"/>
              <a:gd name="T86" fmla="*/ 290 w 448"/>
              <a:gd name="T87" fmla="*/ 179 h 448"/>
              <a:gd name="T88" fmla="*/ 299 w 448"/>
              <a:gd name="T89" fmla="*/ 159 h 448"/>
              <a:gd name="T90" fmla="*/ 299 w 448"/>
              <a:gd name="T91" fmla="*/ 38 h 448"/>
              <a:gd name="T92" fmla="*/ 310 w 448"/>
              <a:gd name="T93" fmla="*/ 41 h 448"/>
              <a:gd name="T94" fmla="*/ 320 w 448"/>
              <a:gd name="T95" fmla="*/ 46 h 448"/>
              <a:gd name="T96" fmla="*/ 402 w 448"/>
              <a:gd name="T97" fmla="*/ 128 h 448"/>
              <a:gd name="T98" fmla="*/ 408 w 448"/>
              <a:gd name="T99" fmla="*/ 138 h 448"/>
              <a:gd name="T100" fmla="*/ 411 w 448"/>
              <a:gd name="T101" fmla="*/ 150 h 448"/>
              <a:gd name="T102" fmla="*/ 411 w 448"/>
              <a:gd name="T103" fmla="*/ 411 h 448"/>
              <a:gd name="T104" fmla="*/ 373 w 448"/>
              <a:gd name="T105" fmla="*/ 411 h 448"/>
              <a:gd name="T106" fmla="*/ 373 w 448"/>
              <a:gd name="T107" fmla="*/ 290 h 448"/>
              <a:gd name="T108" fmla="*/ 112 w 448"/>
              <a:gd name="T109" fmla="*/ 299 h 448"/>
              <a:gd name="T110" fmla="*/ 336 w 448"/>
              <a:gd name="T111" fmla="*/ 299 h 448"/>
              <a:gd name="T112" fmla="*/ 336 w 448"/>
              <a:gd name="T113" fmla="*/ 411 h 448"/>
              <a:gd name="T114" fmla="*/ 112 w 448"/>
              <a:gd name="T115" fmla="*/ 411 h 448"/>
              <a:gd name="T116" fmla="*/ 112 w 448"/>
              <a:gd name="T117" fmla="*/ 29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8" h="448">
                <a:moveTo>
                  <a:pt x="442" y="124"/>
                </a:moveTo>
                <a:cubicBezTo>
                  <a:pt x="438" y="115"/>
                  <a:pt x="433" y="107"/>
                  <a:pt x="428" y="102"/>
                </a:cubicBezTo>
                <a:cubicBezTo>
                  <a:pt x="346" y="20"/>
                  <a:pt x="346" y="20"/>
                  <a:pt x="346" y="20"/>
                </a:cubicBezTo>
                <a:cubicBezTo>
                  <a:pt x="341" y="15"/>
                  <a:pt x="334" y="10"/>
                  <a:pt x="324" y="6"/>
                </a:cubicBezTo>
                <a:cubicBezTo>
                  <a:pt x="315" y="2"/>
                  <a:pt x="306" y="0"/>
                  <a:pt x="299" y="0"/>
                </a:cubicBezTo>
                <a:cubicBezTo>
                  <a:pt x="28" y="0"/>
                  <a:pt x="28" y="0"/>
                  <a:pt x="28" y="0"/>
                </a:cubicBezTo>
                <a:cubicBezTo>
                  <a:pt x="20" y="0"/>
                  <a:pt x="14" y="3"/>
                  <a:pt x="8" y="9"/>
                </a:cubicBezTo>
                <a:cubicBezTo>
                  <a:pt x="3" y="14"/>
                  <a:pt x="0" y="21"/>
                  <a:pt x="0" y="28"/>
                </a:cubicBezTo>
                <a:cubicBezTo>
                  <a:pt x="0" y="420"/>
                  <a:pt x="0" y="420"/>
                  <a:pt x="0" y="420"/>
                </a:cubicBezTo>
                <a:cubicBezTo>
                  <a:pt x="0" y="428"/>
                  <a:pt x="3" y="435"/>
                  <a:pt x="8" y="440"/>
                </a:cubicBezTo>
                <a:cubicBezTo>
                  <a:pt x="14" y="445"/>
                  <a:pt x="20" y="448"/>
                  <a:pt x="28" y="448"/>
                </a:cubicBezTo>
                <a:cubicBezTo>
                  <a:pt x="420" y="448"/>
                  <a:pt x="420" y="448"/>
                  <a:pt x="420" y="448"/>
                </a:cubicBezTo>
                <a:cubicBezTo>
                  <a:pt x="428" y="448"/>
                  <a:pt x="434" y="445"/>
                  <a:pt x="440" y="440"/>
                </a:cubicBezTo>
                <a:cubicBezTo>
                  <a:pt x="445" y="435"/>
                  <a:pt x="448" y="428"/>
                  <a:pt x="448" y="420"/>
                </a:cubicBezTo>
                <a:cubicBezTo>
                  <a:pt x="448" y="150"/>
                  <a:pt x="448" y="150"/>
                  <a:pt x="448" y="150"/>
                </a:cubicBezTo>
                <a:cubicBezTo>
                  <a:pt x="448" y="142"/>
                  <a:pt x="446" y="133"/>
                  <a:pt x="442" y="124"/>
                </a:cubicBezTo>
                <a:close/>
                <a:moveTo>
                  <a:pt x="259" y="147"/>
                </a:moveTo>
                <a:cubicBezTo>
                  <a:pt x="252" y="150"/>
                  <a:pt x="252" y="150"/>
                  <a:pt x="252" y="150"/>
                </a:cubicBezTo>
                <a:cubicBezTo>
                  <a:pt x="196" y="150"/>
                  <a:pt x="196" y="150"/>
                  <a:pt x="196" y="150"/>
                </a:cubicBezTo>
                <a:cubicBezTo>
                  <a:pt x="189" y="147"/>
                  <a:pt x="189" y="147"/>
                  <a:pt x="189" y="147"/>
                </a:cubicBezTo>
                <a:cubicBezTo>
                  <a:pt x="187" y="140"/>
                  <a:pt x="187" y="140"/>
                  <a:pt x="187" y="140"/>
                </a:cubicBezTo>
                <a:cubicBezTo>
                  <a:pt x="187" y="47"/>
                  <a:pt x="187" y="47"/>
                  <a:pt x="187" y="47"/>
                </a:cubicBezTo>
                <a:cubicBezTo>
                  <a:pt x="189" y="40"/>
                  <a:pt x="189" y="40"/>
                  <a:pt x="189" y="40"/>
                </a:cubicBezTo>
                <a:cubicBezTo>
                  <a:pt x="196" y="38"/>
                  <a:pt x="196" y="38"/>
                  <a:pt x="196" y="38"/>
                </a:cubicBezTo>
                <a:cubicBezTo>
                  <a:pt x="252" y="38"/>
                  <a:pt x="252" y="38"/>
                  <a:pt x="252" y="38"/>
                </a:cubicBezTo>
                <a:cubicBezTo>
                  <a:pt x="259" y="40"/>
                  <a:pt x="259" y="40"/>
                  <a:pt x="259" y="40"/>
                </a:cubicBezTo>
                <a:cubicBezTo>
                  <a:pt x="261" y="47"/>
                  <a:pt x="261" y="47"/>
                  <a:pt x="261" y="47"/>
                </a:cubicBezTo>
                <a:cubicBezTo>
                  <a:pt x="261" y="140"/>
                  <a:pt x="261" y="140"/>
                  <a:pt x="261" y="140"/>
                </a:cubicBezTo>
                <a:lnTo>
                  <a:pt x="259" y="147"/>
                </a:lnTo>
                <a:close/>
                <a:moveTo>
                  <a:pt x="373" y="290"/>
                </a:moveTo>
                <a:cubicBezTo>
                  <a:pt x="373" y="282"/>
                  <a:pt x="371" y="275"/>
                  <a:pt x="365" y="270"/>
                </a:cubicBezTo>
                <a:cubicBezTo>
                  <a:pt x="360" y="264"/>
                  <a:pt x="353" y="262"/>
                  <a:pt x="345" y="262"/>
                </a:cubicBezTo>
                <a:cubicBezTo>
                  <a:pt x="103" y="262"/>
                  <a:pt x="103" y="262"/>
                  <a:pt x="103" y="262"/>
                </a:cubicBezTo>
                <a:cubicBezTo>
                  <a:pt x="95" y="262"/>
                  <a:pt x="88" y="264"/>
                  <a:pt x="83" y="270"/>
                </a:cubicBezTo>
                <a:cubicBezTo>
                  <a:pt x="78" y="275"/>
                  <a:pt x="75" y="282"/>
                  <a:pt x="75" y="290"/>
                </a:cubicBezTo>
                <a:cubicBezTo>
                  <a:pt x="75" y="411"/>
                  <a:pt x="75" y="411"/>
                  <a:pt x="75" y="411"/>
                </a:cubicBezTo>
                <a:cubicBezTo>
                  <a:pt x="37" y="411"/>
                  <a:pt x="37" y="411"/>
                  <a:pt x="37" y="411"/>
                </a:cubicBezTo>
                <a:cubicBezTo>
                  <a:pt x="37" y="38"/>
                  <a:pt x="37" y="38"/>
                  <a:pt x="37" y="38"/>
                </a:cubicBezTo>
                <a:cubicBezTo>
                  <a:pt x="75" y="38"/>
                  <a:pt x="75" y="38"/>
                  <a:pt x="75" y="38"/>
                </a:cubicBezTo>
                <a:cubicBezTo>
                  <a:pt x="75" y="159"/>
                  <a:pt x="75" y="159"/>
                  <a:pt x="75" y="159"/>
                </a:cubicBezTo>
                <a:cubicBezTo>
                  <a:pt x="75" y="167"/>
                  <a:pt x="78" y="173"/>
                  <a:pt x="83" y="179"/>
                </a:cubicBezTo>
                <a:cubicBezTo>
                  <a:pt x="88" y="184"/>
                  <a:pt x="95" y="187"/>
                  <a:pt x="103" y="187"/>
                </a:cubicBezTo>
                <a:cubicBezTo>
                  <a:pt x="271" y="187"/>
                  <a:pt x="271" y="187"/>
                  <a:pt x="271" y="187"/>
                </a:cubicBezTo>
                <a:cubicBezTo>
                  <a:pt x="278" y="187"/>
                  <a:pt x="285" y="184"/>
                  <a:pt x="290" y="179"/>
                </a:cubicBezTo>
                <a:cubicBezTo>
                  <a:pt x="296" y="173"/>
                  <a:pt x="299" y="167"/>
                  <a:pt x="299" y="159"/>
                </a:cubicBezTo>
                <a:cubicBezTo>
                  <a:pt x="299" y="38"/>
                  <a:pt x="299" y="38"/>
                  <a:pt x="299" y="38"/>
                </a:cubicBezTo>
                <a:cubicBezTo>
                  <a:pt x="302" y="38"/>
                  <a:pt x="305" y="39"/>
                  <a:pt x="310" y="41"/>
                </a:cubicBezTo>
                <a:cubicBezTo>
                  <a:pt x="315" y="43"/>
                  <a:pt x="318" y="45"/>
                  <a:pt x="320" y="46"/>
                </a:cubicBezTo>
                <a:cubicBezTo>
                  <a:pt x="402" y="128"/>
                  <a:pt x="402" y="128"/>
                  <a:pt x="402" y="128"/>
                </a:cubicBezTo>
                <a:cubicBezTo>
                  <a:pt x="404" y="130"/>
                  <a:pt x="406" y="134"/>
                  <a:pt x="408" y="138"/>
                </a:cubicBezTo>
                <a:cubicBezTo>
                  <a:pt x="410" y="143"/>
                  <a:pt x="411" y="147"/>
                  <a:pt x="411" y="150"/>
                </a:cubicBezTo>
                <a:cubicBezTo>
                  <a:pt x="411" y="411"/>
                  <a:pt x="411" y="411"/>
                  <a:pt x="411" y="411"/>
                </a:cubicBezTo>
                <a:cubicBezTo>
                  <a:pt x="373" y="411"/>
                  <a:pt x="373" y="411"/>
                  <a:pt x="373" y="411"/>
                </a:cubicBezTo>
                <a:lnTo>
                  <a:pt x="373" y="290"/>
                </a:lnTo>
                <a:close/>
                <a:moveTo>
                  <a:pt x="112" y="299"/>
                </a:moveTo>
                <a:cubicBezTo>
                  <a:pt x="336" y="299"/>
                  <a:pt x="336" y="299"/>
                  <a:pt x="336" y="299"/>
                </a:cubicBezTo>
                <a:cubicBezTo>
                  <a:pt x="336" y="411"/>
                  <a:pt x="336" y="411"/>
                  <a:pt x="336" y="411"/>
                </a:cubicBezTo>
                <a:cubicBezTo>
                  <a:pt x="112" y="411"/>
                  <a:pt x="112" y="411"/>
                  <a:pt x="112" y="411"/>
                </a:cubicBezTo>
                <a:lnTo>
                  <a:pt x="112" y="299"/>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12" name="Picture 11"/>
          <p:cNvPicPr>
            <a:picLocks noChangeAspect="1"/>
          </p:cNvPicPr>
          <p:nvPr/>
        </p:nvPicPr>
        <p:blipFill rotWithShape="1">
          <a:blip r:embed="rId11"/>
          <a:srcRect l="1675" t="5535"/>
          <a:stretch/>
        </p:blipFill>
        <p:spPr>
          <a:xfrm>
            <a:off x="7366894" y="3920976"/>
            <a:ext cx="3309822" cy="2268352"/>
          </a:xfrm>
          <a:prstGeom prst="rect">
            <a:avLst/>
          </a:prstGeom>
        </p:spPr>
      </p:pic>
    </p:spTree>
    <p:custDataLst>
      <p:tags r:id="rId1"/>
    </p:custDataLst>
    <p:extLst>
      <p:ext uri="{BB962C8B-B14F-4D97-AF65-F5344CB8AC3E}">
        <p14:creationId xmlns:p14="http://schemas.microsoft.com/office/powerpoint/2010/main" val="1834348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2"/>
            </p:custDataLst>
          </p:nvPr>
        </p:nvSpPr>
        <p:spPr>
          <a:xfrm>
            <a:off x="4465055" y="1927123"/>
            <a:ext cx="2433686" cy="38935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400" i="1" dirty="0">
              <a:solidFill>
                <a:schemeClr val="tx1"/>
              </a:solidFill>
            </a:endParaRPr>
          </a:p>
          <a:p>
            <a:r>
              <a:rPr lang="fr-FR" sz="1400" i="1" dirty="0">
                <a:solidFill>
                  <a:schemeClr val="tx1"/>
                </a:solidFill>
              </a:rPr>
              <a:t>Éléments à </a:t>
            </a:r>
            <a:r>
              <a:rPr lang="fr-FR" sz="1400" i="1" dirty="0" smtClean="0">
                <a:solidFill>
                  <a:schemeClr val="tx1"/>
                </a:solidFill>
              </a:rPr>
              <a:t>considérer…</a:t>
            </a:r>
            <a:endParaRPr lang="fr-FR" sz="1400" i="1" dirty="0">
              <a:solidFill>
                <a:schemeClr val="tx1"/>
              </a:solidFill>
            </a:endParaRPr>
          </a:p>
          <a:p>
            <a:endParaRPr lang="fr-FR" sz="1400" i="1" dirty="0">
              <a:solidFill>
                <a:schemeClr val="tx1"/>
              </a:solidFill>
            </a:endParaRPr>
          </a:p>
          <a:p>
            <a:r>
              <a:rPr lang="fr-FR" sz="1400" b="1" dirty="0">
                <a:solidFill>
                  <a:schemeClr val="tx1"/>
                </a:solidFill>
              </a:rPr>
              <a:t>Outils nécessaires :</a:t>
            </a:r>
          </a:p>
          <a:p>
            <a:pPr marL="285750" indent="-285750">
              <a:buFont typeface="Arial" panose="020B0604020202020204" pitchFamily="34" charset="0"/>
              <a:buChar char="•"/>
            </a:pPr>
            <a:r>
              <a:rPr lang="fr-FR" sz="1400" dirty="0">
                <a:solidFill>
                  <a:schemeClr val="tx1"/>
                </a:solidFill>
              </a:rPr>
              <a:t>Écrans</a:t>
            </a:r>
          </a:p>
          <a:p>
            <a:pPr marL="285750" indent="-285750">
              <a:buFont typeface="Arial" panose="020B0604020202020204" pitchFamily="34" charset="0"/>
              <a:buChar char="•"/>
            </a:pPr>
            <a:r>
              <a:rPr lang="fr-FR" sz="1400" dirty="0">
                <a:solidFill>
                  <a:schemeClr val="tx1"/>
                </a:solidFill>
              </a:rPr>
              <a:t>Réseau</a:t>
            </a:r>
          </a:p>
          <a:p>
            <a:pPr marL="285750" indent="-285750">
              <a:buFont typeface="Arial" panose="020B0604020202020204" pitchFamily="34" charset="0"/>
              <a:buChar char="•"/>
            </a:pPr>
            <a:r>
              <a:rPr lang="fr-FR" sz="1400" dirty="0">
                <a:solidFill>
                  <a:schemeClr val="tx1"/>
                </a:solidFill>
              </a:rPr>
              <a:t>Zone sécurisée</a:t>
            </a:r>
          </a:p>
          <a:p>
            <a:pPr marL="285750" indent="-285750">
              <a:buFont typeface="Arial" panose="020B0604020202020204" pitchFamily="34" charset="0"/>
              <a:buChar char="•"/>
            </a:pPr>
            <a:r>
              <a:rPr lang="fr-FR" sz="1400" dirty="0">
                <a:solidFill>
                  <a:schemeClr val="tx1"/>
                </a:solidFill>
              </a:rPr>
              <a:t>Vidéoconférence</a:t>
            </a:r>
          </a:p>
          <a:p>
            <a:endParaRPr lang="fr-FR" sz="1100" dirty="0">
              <a:solidFill>
                <a:schemeClr val="tx1"/>
              </a:solidFill>
            </a:endParaRPr>
          </a:p>
          <a:p>
            <a:r>
              <a:rPr lang="fr-FR" sz="1400" b="1" dirty="0">
                <a:solidFill>
                  <a:schemeClr val="tx1"/>
                </a:solidFill>
              </a:rPr>
              <a:t>Préférences personnelles :</a:t>
            </a:r>
          </a:p>
          <a:p>
            <a:pPr marL="285750" indent="-285750">
              <a:buFont typeface="Arial" panose="020B0604020202020204" pitchFamily="34" charset="0"/>
              <a:buChar char="•"/>
            </a:pPr>
            <a:r>
              <a:rPr lang="fr-FR" sz="1400" dirty="0">
                <a:solidFill>
                  <a:schemeClr val="tx1"/>
                </a:solidFill>
              </a:rPr>
              <a:t>Lumière naturelle</a:t>
            </a:r>
          </a:p>
          <a:p>
            <a:pPr marL="285750" indent="-285750">
              <a:buFont typeface="Arial" panose="020B0604020202020204" pitchFamily="34" charset="0"/>
              <a:buChar char="•"/>
            </a:pPr>
            <a:r>
              <a:rPr lang="fr-FR" sz="1400" dirty="0">
                <a:solidFill>
                  <a:schemeClr val="tx1"/>
                </a:solidFill>
              </a:rPr>
              <a:t>Température</a:t>
            </a:r>
          </a:p>
          <a:p>
            <a:pPr marL="285750" indent="-285750">
              <a:buFont typeface="Arial" panose="020B0604020202020204" pitchFamily="34" charset="0"/>
              <a:buChar char="•"/>
            </a:pPr>
            <a:r>
              <a:rPr lang="fr-FR" sz="1400" dirty="0">
                <a:solidFill>
                  <a:schemeClr val="tx1"/>
                </a:solidFill>
              </a:rPr>
              <a:t>Installations ergonomiques</a:t>
            </a:r>
          </a:p>
          <a:p>
            <a:pPr marL="285750" indent="-285750">
              <a:buFont typeface="Arial" panose="020B0604020202020204" pitchFamily="34" charset="0"/>
              <a:buChar char="•"/>
            </a:pPr>
            <a:r>
              <a:rPr lang="fr-FR" sz="1400" dirty="0">
                <a:solidFill>
                  <a:schemeClr val="tx1"/>
                </a:solidFill>
              </a:rPr>
              <a:t>Acoustique</a:t>
            </a:r>
          </a:p>
          <a:p>
            <a:pPr marL="285750" indent="-285750">
              <a:buFont typeface="Arial" panose="020B0604020202020204" pitchFamily="34" charset="0"/>
              <a:buChar char="•"/>
            </a:pPr>
            <a:r>
              <a:rPr lang="fr-FR" sz="1400" dirty="0" smtClean="0">
                <a:solidFill>
                  <a:schemeClr val="tx1"/>
                </a:solidFill>
              </a:rPr>
              <a:t>Confidentialité des entretiens et visuelle</a:t>
            </a:r>
          </a:p>
          <a:p>
            <a:pPr marL="285750" indent="-285750">
              <a:buFont typeface="Arial" panose="020B0604020202020204" pitchFamily="34" charset="0"/>
              <a:buChar char="•"/>
            </a:pPr>
            <a:r>
              <a:rPr lang="fr-FR" sz="1400" dirty="0" smtClean="0">
                <a:solidFill>
                  <a:schemeClr val="tx1"/>
                </a:solidFill>
              </a:rPr>
              <a:t>Niveau </a:t>
            </a:r>
            <a:r>
              <a:rPr lang="fr-FR" sz="1400" dirty="0">
                <a:solidFill>
                  <a:schemeClr val="tx1"/>
                </a:solidFill>
              </a:rPr>
              <a:t>de concentration</a:t>
            </a:r>
          </a:p>
        </p:txBody>
      </p:sp>
      <p:sp>
        <p:nvSpPr>
          <p:cNvPr id="4" name="Title 1"/>
          <p:cNvSpPr>
            <a:spLocks noGrp="1"/>
          </p:cNvSpPr>
          <p:nvPr>
            <p:ph type="title"/>
            <p:custDataLst>
              <p:tags r:id="rId3"/>
            </p:custDataLst>
          </p:nvPr>
        </p:nvSpPr>
        <p:spPr>
          <a:xfrm>
            <a:off x="652544" y="660089"/>
            <a:ext cx="11006345" cy="622623"/>
          </a:xfrm>
        </p:spPr>
        <p:txBody>
          <a:bodyPr>
            <a:normAutofit/>
          </a:bodyPr>
          <a:lstStyle/>
          <a:p>
            <a:r>
              <a:rPr lang="fr-FR" dirty="0"/>
              <a:t>Choisir son lieu de travail</a:t>
            </a:r>
            <a:endParaRPr lang="fr-FR" sz="2200" dirty="0"/>
          </a:p>
        </p:txBody>
      </p:sp>
      <p:sp>
        <p:nvSpPr>
          <p:cNvPr id="5" name="Freeform 4" descr="User2 Icon"/>
          <p:cNvSpPr>
            <a:spLocks noEditPoints="1"/>
          </p:cNvSpPr>
          <p:nvPr>
            <p:custDataLst>
              <p:tags r:id="rId4"/>
            </p:custDataLst>
          </p:nvPr>
        </p:nvSpPr>
        <p:spPr bwMode="auto">
          <a:xfrm>
            <a:off x="2294712" y="2906206"/>
            <a:ext cx="900000" cy="720000"/>
          </a:xfrm>
          <a:custGeom>
            <a:avLst/>
            <a:gdLst>
              <a:gd name="T0" fmla="*/ 52 w 1272"/>
              <a:gd name="T1" fmla="*/ 1198 h 1198"/>
              <a:gd name="T2" fmla="*/ 1219 w 1272"/>
              <a:gd name="T3" fmla="*/ 1198 h 1198"/>
              <a:gd name="T4" fmla="*/ 1259 w 1272"/>
              <a:gd name="T5" fmla="*/ 1180 h 1198"/>
              <a:gd name="T6" fmla="*/ 1270 w 1272"/>
              <a:gd name="T7" fmla="*/ 1146 h 1198"/>
              <a:gd name="T8" fmla="*/ 932 w 1272"/>
              <a:gd name="T9" fmla="*/ 660 h 1198"/>
              <a:gd name="T10" fmla="*/ 636 w 1272"/>
              <a:gd name="T11" fmla="*/ 783 h 1198"/>
              <a:gd name="T12" fmla="*/ 339 w 1272"/>
              <a:gd name="T13" fmla="*/ 660 h 1198"/>
              <a:gd name="T14" fmla="*/ 1 w 1272"/>
              <a:gd name="T15" fmla="*/ 1146 h 1198"/>
              <a:gd name="T16" fmla="*/ 12 w 1272"/>
              <a:gd name="T17" fmla="*/ 1180 h 1198"/>
              <a:gd name="T18" fmla="*/ 52 w 1272"/>
              <a:gd name="T19" fmla="*/ 1198 h 1198"/>
              <a:gd name="T20" fmla="*/ 52 w 1272"/>
              <a:gd name="T21" fmla="*/ 1198 h 1198"/>
              <a:gd name="T22" fmla="*/ 52 w 1272"/>
              <a:gd name="T23" fmla="*/ 1198 h 1198"/>
              <a:gd name="T24" fmla="*/ 373 w 1272"/>
              <a:gd name="T25" fmla="*/ 614 h 1198"/>
              <a:gd name="T26" fmla="*/ 394 w 1272"/>
              <a:gd name="T27" fmla="*/ 634 h 1198"/>
              <a:gd name="T28" fmla="*/ 636 w 1272"/>
              <a:gd name="T29" fmla="*/ 727 h 1198"/>
              <a:gd name="T30" fmla="*/ 878 w 1272"/>
              <a:gd name="T31" fmla="*/ 634 h 1198"/>
              <a:gd name="T32" fmla="*/ 899 w 1272"/>
              <a:gd name="T33" fmla="*/ 614 h 1198"/>
              <a:gd name="T34" fmla="*/ 918 w 1272"/>
              <a:gd name="T35" fmla="*/ 592 h 1198"/>
              <a:gd name="T36" fmla="*/ 999 w 1272"/>
              <a:gd name="T37" fmla="*/ 364 h 1198"/>
              <a:gd name="T38" fmla="*/ 636 w 1272"/>
              <a:gd name="T39" fmla="*/ 0 h 1198"/>
              <a:gd name="T40" fmla="*/ 272 w 1272"/>
              <a:gd name="T41" fmla="*/ 364 h 1198"/>
              <a:gd name="T42" fmla="*/ 353 w 1272"/>
              <a:gd name="T43" fmla="*/ 592 h 1198"/>
              <a:gd name="T44" fmla="*/ 373 w 1272"/>
              <a:gd name="T45" fmla="*/ 61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2" h="1198">
                <a:moveTo>
                  <a:pt x="52" y="1198"/>
                </a:moveTo>
                <a:cubicBezTo>
                  <a:pt x="1219" y="1198"/>
                  <a:pt x="1219" y="1198"/>
                  <a:pt x="1219" y="1198"/>
                </a:cubicBezTo>
                <a:cubicBezTo>
                  <a:pt x="1235" y="1198"/>
                  <a:pt x="1250" y="1191"/>
                  <a:pt x="1259" y="1180"/>
                </a:cubicBezTo>
                <a:cubicBezTo>
                  <a:pt x="1268" y="1171"/>
                  <a:pt x="1272" y="1158"/>
                  <a:pt x="1270" y="1146"/>
                </a:cubicBezTo>
                <a:cubicBezTo>
                  <a:pt x="1243" y="933"/>
                  <a:pt x="1112" y="755"/>
                  <a:pt x="932" y="660"/>
                </a:cubicBezTo>
                <a:cubicBezTo>
                  <a:pt x="856" y="736"/>
                  <a:pt x="751" y="783"/>
                  <a:pt x="636" y="783"/>
                </a:cubicBezTo>
                <a:cubicBezTo>
                  <a:pt x="520" y="783"/>
                  <a:pt x="415" y="736"/>
                  <a:pt x="339" y="660"/>
                </a:cubicBezTo>
                <a:cubicBezTo>
                  <a:pt x="160" y="755"/>
                  <a:pt x="29" y="933"/>
                  <a:pt x="1" y="1146"/>
                </a:cubicBezTo>
                <a:cubicBezTo>
                  <a:pt x="0" y="1158"/>
                  <a:pt x="4" y="1171"/>
                  <a:pt x="12" y="1180"/>
                </a:cubicBezTo>
                <a:cubicBezTo>
                  <a:pt x="22" y="1191"/>
                  <a:pt x="36" y="1198"/>
                  <a:pt x="52" y="1198"/>
                </a:cubicBezTo>
                <a:close/>
                <a:moveTo>
                  <a:pt x="52" y="1198"/>
                </a:moveTo>
                <a:cubicBezTo>
                  <a:pt x="52" y="1198"/>
                  <a:pt x="52" y="1198"/>
                  <a:pt x="52" y="1198"/>
                </a:cubicBezTo>
                <a:moveTo>
                  <a:pt x="373" y="614"/>
                </a:moveTo>
                <a:cubicBezTo>
                  <a:pt x="380" y="621"/>
                  <a:pt x="387" y="628"/>
                  <a:pt x="394" y="634"/>
                </a:cubicBezTo>
                <a:cubicBezTo>
                  <a:pt x="458" y="692"/>
                  <a:pt x="543" y="727"/>
                  <a:pt x="636" y="727"/>
                </a:cubicBezTo>
                <a:cubicBezTo>
                  <a:pt x="729" y="727"/>
                  <a:pt x="813" y="692"/>
                  <a:pt x="878" y="634"/>
                </a:cubicBezTo>
                <a:cubicBezTo>
                  <a:pt x="885" y="628"/>
                  <a:pt x="892" y="621"/>
                  <a:pt x="899" y="614"/>
                </a:cubicBezTo>
                <a:cubicBezTo>
                  <a:pt x="906" y="607"/>
                  <a:pt x="912" y="600"/>
                  <a:pt x="918" y="592"/>
                </a:cubicBezTo>
                <a:cubicBezTo>
                  <a:pt x="969" y="529"/>
                  <a:pt x="999" y="450"/>
                  <a:pt x="999" y="364"/>
                </a:cubicBezTo>
                <a:cubicBezTo>
                  <a:pt x="999" y="163"/>
                  <a:pt x="836" y="0"/>
                  <a:pt x="636" y="0"/>
                </a:cubicBezTo>
                <a:cubicBezTo>
                  <a:pt x="435" y="0"/>
                  <a:pt x="272" y="163"/>
                  <a:pt x="272" y="364"/>
                </a:cubicBezTo>
                <a:cubicBezTo>
                  <a:pt x="272" y="450"/>
                  <a:pt x="303" y="529"/>
                  <a:pt x="353" y="592"/>
                </a:cubicBezTo>
                <a:cubicBezTo>
                  <a:pt x="359" y="600"/>
                  <a:pt x="366" y="607"/>
                  <a:pt x="373" y="614"/>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 name="Freeform 5" descr="Users Icon"/>
          <p:cNvSpPr>
            <a:spLocks noEditPoints="1"/>
          </p:cNvSpPr>
          <p:nvPr>
            <p:custDataLst>
              <p:tags r:id="rId5"/>
            </p:custDataLst>
          </p:nvPr>
        </p:nvSpPr>
        <p:spPr bwMode="auto">
          <a:xfrm>
            <a:off x="2294712" y="4513882"/>
            <a:ext cx="900000" cy="720000"/>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7" name="Rectangle 6"/>
          <p:cNvSpPr/>
          <p:nvPr>
            <p:custDataLst>
              <p:tags r:id="rId6"/>
            </p:custDataLst>
          </p:nvPr>
        </p:nvSpPr>
        <p:spPr>
          <a:xfrm>
            <a:off x="7231626" y="1926135"/>
            <a:ext cx="2317076" cy="3894562"/>
          </a:xfrm>
          <a:prstGeom prst="rect">
            <a:avLst/>
          </a:prstGeom>
          <a:solidFill>
            <a:srgbClr val="F7F7F7"/>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custDataLst>
              <p:tags r:id="rId7"/>
            </p:custDataLst>
          </p:nvPr>
        </p:nvSpPr>
        <p:spPr>
          <a:xfrm>
            <a:off x="7231626" y="1969484"/>
            <a:ext cx="2317075" cy="400110"/>
          </a:xfrm>
          <a:prstGeom prst="rect">
            <a:avLst/>
          </a:prstGeom>
          <a:noFill/>
        </p:spPr>
        <p:txBody>
          <a:bodyPr wrap="square" rtlCol="0">
            <a:spAutoFit/>
          </a:bodyPr>
          <a:lstStyle/>
          <a:p>
            <a:pPr algn="ctr"/>
            <a:r>
              <a:rPr lang="fr-FR" sz="2000" b="1" dirty="0"/>
              <a:t>POINT DE TRAVAIL</a:t>
            </a:r>
          </a:p>
        </p:txBody>
      </p:sp>
      <p:cxnSp>
        <p:nvCxnSpPr>
          <p:cNvPr id="9" name="Straight Connector 8"/>
          <p:cNvCxnSpPr/>
          <p:nvPr>
            <p:custDataLst>
              <p:tags r:id="rId8"/>
            </p:custDataLst>
          </p:nvPr>
        </p:nvCxnSpPr>
        <p:spPr>
          <a:xfrm>
            <a:off x="3288007" y="3266206"/>
            <a:ext cx="1084830" cy="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9"/>
            </p:custDataLst>
          </p:nvPr>
        </p:nvCxnSpPr>
        <p:spPr>
          <a:xfrm flipV="1">
            <a:off x="3318802" y="4872968"/>
            <a:ext cx="1045957" cy="914"/>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custDataLst>
              <p:tags r:id="rId10"/>
            </p:custDataLst>
          </p:nvPr>
        </p:nvGrpSpPr>
        <p:grpSpPr>
          <a:xfrm>
            <a:off x="8010414" y="2531548"/>
            <a:ext cx="746329" cy="667264"/>
            <a:chOff x="9474061" y="3013911"/>
            <a:chExt cx="746329" cy="667264"/>
          </a:xfrm>
        </p:grpSpPr>
        <p:sp>
          <p:nvSpPr>
            <p:cNvPr id="12" name="Oval 11"/>
            <p:cNvSpPr/>
            <p:nvPr/>
          </p:nvSpPr>
          <p:spPr>
            <a:xfrm>
              <a:off x="9487231" y="3013911"/>
              <a:ext cx="733159" cy="6672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3" name="TextBox 12"/>
            <p:cNvSpPr txBox="1"/>
            <p:nvPr/>
          </p:nvSpPr>
          <p:spPr>
            <a:xfrm>
              <a:off x="9474061" y="3220701"/>
              <a:ext cx="746329" cy="261610"/>
            </a:xfrm>
            <a:prstGeom prst="rect">
              <a:avLst/>
            </a:prstGeom>
            <a:noFill/>
            <a:ln>
              <a:noFill/>
            </a:ln>
          </p:spPr>
          <p:txBody>
            <a:bodyPr wrap="square" rtlCol="0">
              <a:spAutoFit/>
            </a:bodyPr>
            <a:lstStyle/>
            <a:p>
              <a:pPr algn="ctr"/>
              <a:r>
                <a:rPr lang="fr-FR" sz="1100" b="1" dirty="0">
                  <a:solidFill>
                    <a:schemeClr val="accent1">
                      <a:lumMod val="75000"/>
                    </a:schemeClr>
                  </a:solidFill>
                </a:rPr>
                <a:t>OUVERT</a:t>
              </a:r>
              <a:endParaRPr lang="fr-FR" sz="1100" dirty="0">
                <a:solidFill>
                  <a:schemeClr val="accent1">
                    <a:lumMod val="75000"/>
                  </a:schemeClr>
                </a:solidFill>
              </a:endParaRPr>
            </a:p>
          </p:txBody>
        </p:sp>
      </p:grpSp>
      <p:grpSp>
        <p:nvGrpSpPr>
          <p:cNvPr id="14" name="Group 13"/>
          <p:cNvGrpSpPr/>
          <p:nvPr>
            <p:custDataLst>
              <p:tags r:id="rId11"/>
            </p:custDataLst>
          </p:nvPr>
        </p:nvGrpSpPr>
        <p:grpSpPr>
          <a:xfrm>
            <a:off x="7960719" y="3241200"/>
            <a:ext cx="895812" cy="667264"/>
            <a:chOff x="9405903" y="3854528"/>
            <a:chExt cx="895812" cy="667264"/>
          </a:xfrm>
        </p:grpSpPr>
        <p:sp>
          <p:nvSpPr>
            <p:cNvPr id="15" name="Oval 14"/>
            <p:cNvSpPr/>
            <p:nvPr/>
          </p:nvSpPr>
          <p:spPr>
            <a:xfrm>
              <a:off x="9487231" y="3854528"/>
              <a:ext cx="733159" cy="667264"/>
            </a:xfrm>
            <a:prstGeom prst="ellipse">
              <a:avLst/>
            </a:prstGeom>
            <a:solidFill>
              <a:schemeClr val="accent3">
                <a:lumMod val="75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6" name="TextBox 15"/>
            <p:cNvSpPr txBox="1"/>
            <p:nvPr/>
          </p:nvSpPr>
          <p:spPr>
            <a:xfrm>
              <a:off x="9405903" y="4056021"/>
              <a:ext cx="895812" cy="276999"/>
            </a:xfrm>
            <a:prstGeom prst="rect">
              <a:avLst/>
            </a:prstGeom>
            <a:noFill/>
            <a:ln>
              <a:noFill/>
            </a:ln>
          </p:spPr>
          <p:txBody>
            <a:bodyPr wrap="square" rtlCol="0">
              <a:spAutoFit/>
            </a:bodyPr>
            <a:lstStyle/>
            <a:p>
              <a:pPr algn="ctr"/>
              <a:r>
                <a:rPr lang="fr-FR" sz="1200" b="1" dirty="0">
                  <a:solidFill>
                    <a:schemeClr val="accent1">
                      <a:lumMod val="20000"/>
                      <a:lumOff val="80000"/>
                    </a:schemeClr>
                  </a:solidFill>
                </a:rPr>
                <a:t>FERMÉ</a:t>
              </a:r>
              <a:endParaRPr lang="fr-FR" sz="1200" dirty="0">
                <a:solidFill>
                  <a:schemeClr val="accent1">
                    <a:lumMod val="20000"/>
                    <a:lumOff val="80000"/>
                  </a:schemeClr>
                </a:solidFill>
              </a:endParaRPr>
            </a:p>
          </p:txBody>
        </p:sp>
      </p:grpSp>
      <p:cxnSp>
        <p:nvCxnSpPr>
          <p:cNvPr id="17" name="Straight Connector 16"/>
          <p:cNvCxnSpPr>
            <a:endCxn id="12" idx="2"/>
          </p:cNvCxnSpPr>
          <p:nvPr>
            <p:custDataLst>
              <p:tags r:id="rId12"/>
            </p:custDataLst>
          </p:nvPr>
        </p:nvCxnSpPr>
        <p:spPr>
          <a:xfrm flipV="1">
            <a:off x="6806617" y="2865180"/>
            <a:ext cx="1216967" cy="41857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2"/>
          </p:cNvCxnSpPr>
          <p:nvPr>
            <p:custDataLst>
              <p:tags r:id="rId13"/>
            </p:custDataLst>
          </p:nvPr>
        </p:nvCxnSpPr>
        <p:spPr>
          <a:xfrm>
            <a:off x="6806617" y="3283752"/>
            <a:ext cx="1235430" cy="29108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14"/>
            </p:custDataLst>
          </p:nvPr>
        </p:nvCxnSpPr>
        <p:spPr>
          <a:xfrm flipV="1">
            <a:off x="6806618" y="4540332"/>
            <a:ext cx="1216966" cy="347468"/>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15"/>
            </p:custDataLst>
          </p:nvPr>
        </p:nvCxnSpPr>
        <p:spPr>
          <a:xfrm>
            <a:off x="6806618" y="4887800"/>
            <a:ext cx="1216966" cy="349200"/>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custDataLst>
              <p:tags r:id="rId16"/>
            </p:custDataLst>
          </p:nvPr>
        </p:nvGrpSpPr>
        <p:grpSpPr>
          <a:xfrm>
            <a:off x="8042047" y="4142015"/>
            <a:ext cx="733159" cy="667264"/>
            <a:chOff x="9487231" y="3013911"/>
            <a:chExt cx="733159" cy="667264"/>
          </a:xfrm>
        </p:grpSpPr>
        <p:sp>
          <p:nvSpPr>
            <p:cNvPr id="22" name="Oval 21"/>
            <p:cNvSpPr/>
            <p:nvPr/>
          </p:nvSpPr>
          <p:spPr>
            <a:xfrm>
              <a:off x="9487231" y="3013911"/>
              <a:ext cx="733159" cy="667264"/>
            </a:xfrm>
            <a:prstGeom prst="ellipse">
              <a:avLst/>
            </a:prstGeom>
            <a:ln>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23" name="TextBox 22"/>
            <p:cNvSpPr txBox="1"/>
            <p:nvPr/>
          </p:nvSpPr>
          <p:spPr>
            <a:xfrm>
              <a:off x="9514754" y="3216420"/>
              <a:ext cx="687530" cy="261610"/>
            </a:xfrm>
            <a:prstGeom prst="rect">
              <a:avLst/>
            </a:prstGeom>
            <a:noFill/>
            <a:ln>
              <a:noFill/>
            </a:ln>
          </p:spPr>
          <p:txBody>
            <a:bodyPr wrap="square" rtlCol="0">
              <a:spAutoFit/>
            </a:bodyPr>
            <a:lstStyle/>
            <a:p>
              <a:pPr algn="ctr"/>
              <a:r>
                <a:rPr lang="fr-FR" sz="1100" b="1" dirty="0">
                  <a:solidFill>
                    <a:schemeClr val="accent5"/>
                  </a:solidFill>
                </a:rPr>
                <a:t>OUVERT</a:t>
              </a:r>
              <a:endParaRPr lang="fr-FR" sz="1100" dirty="0">
                <a:solidFill>
                  <a:schemeClr val="accent5"/>
                </a:solidFill>
              </a:endParaRPr>
            </a:p>
          </p:txBody>
        </p:sp>
      </p:grpSp>
      <p:grpSp>
        <p:nvGrpSpPr>
          <p:cNvPr id="24" name="Group 23"/>
          <p:cNvGrpSpPr/>
          <p:nvPr>
            <p:custDataLst>
              <p:tags r:id="rId17"/>
            </p:custDataLst>
          </p:nvPr>
        </p:nvGrpSpPr>
        <p:grpSpPr>
          <a:xfrm>
            <a:off x="7960719" y="4851667"/>
            <a:ext cx="895812" cy="667264"/>
            <a:chOff x="9405903" y="3854528"/>
            <a:chExt cx="895812" cy="667264"/>
          </a:xfrm>
          <a:solidFill>
            <a:schemeClr val="accent5"/>
          </a:solidFill>
        </p:grpSpPr>
        <p:sp>
          <p:nvSpPr>
            <p:cNvPr id="25" name="Oval 24"/>
            <p:cNvSpPr/>
            <p:nvPr/>
          </p:nvSpPr>
          <p:spPr>
            <a:xfrm>
              <a:off x="9487231" y="3854528"/>
              <a:ext cx="733159" cy="667264"/>
            </a:xfrm>
            <a:prstGeom prst="ellipse">
              <a:avLst/>
            </a:prstGeom>
            <a:grp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26" name="TextBox 25"/>
            <p:cNvSpPr txBox="1"/>
            <p:nvPr/>
          </p:nvSpPr>
          <p:spPr>
            <a:xfrm>
              <a:off x="9405903" y="4072653"/>
              <a:ext cx="895812" cy="276999"/>
            </a:xfrm>
            <a:prstGeom prst="rect">
              <a:avLst/>
            </a:prstGeom>
            <a:noFill/>
            <a:ln>
              <a:noFill/>
            </a:ln>
          </p:spPr>
          <p:txBody>
            <a:bodyPr wrap="square" rtlCol="0">
              <a:spAutoFit/>
            </a:bodyPr>
            <a:lstStyle/>
            <a:p>
              <a:pPr algn="ctr"/>
              <a:r>
                <a:rPr lang="fr-FR" sz="1200" b="1" dirty="0">
                  <a:solidFill>
                    <a:srgbClr val="DDEEF7"/>
                  </a:solidFill>
                </a:rPr>
                <a:t>FERMÉ</a:t>
              </a:r>
              <a:endParaRPr lang="fr-FR" sz="1200" dirty="0">
                <a:solidFill>
                  <a:srgbClr val="DDEEF7"/>
                </a:solidFill>
              </a:endParaRPr>
            </a:p>
          </p:txBody>
        </p:sp>
      </p:grpSp>
      <p:pic>
        <p:nvPicPr>
          <p:cNvPr id="31" name="Picture 30"/>
          <p:cNvPicPr>
            <a:picLocks noChangeAspect="1"/>
          </p:cNvPicPr>
          <p:nvPr/>
        </p:nvPicPr>
        <p:blipFill>
          <a:blip r:embed="rId22"/>
          <a:stretch>
            <a:fillRect/>
          </a:stretch>
        </p:blipFill>
        <p:spPr>
          <a:xfrm>
            <a:off x="7871626" y="126762"/>
            <a:ext cx="2351565" cy="1107410"/>
          </a:xfrm>
          <a:prstGeom prst="rect">
            <a:avLst/>
          </a:prstGeom>
        </p:spPr>
      </p:pic>
      <p:sp>
        <p:nvSpPr>
          <p:cNvPr id="27" name="Rectangle 26"/>
          <p:cNvSpPr/>
          <p:nvPr>
            <p:custDataLst>
              <p:tags r:id="rId18"/>
            </p:custDataLst>
          </p:nvPr>
        </p:nvSpPr>
        <p:spPr>
          <a:xfrm>
            <a:off x="652706" y="1337193"/>
            <a:ext cx="2181751" cy="400110"/>
          </a:xfrm>
          <a:prstGeom prst="rect">
            <a:avLst/>
          </a:prstGeom>
        </p:spPr>
        <p:txBody>
          <a:bodyPr wrap="none">
            <a:spAutoFit/>
          </a:bodyPr>
          <a:lstStyle/>
          <a:p>
            <a:r>
              <a:rPr lang="fr-FR" sz="2000" b="1" dirty="0"/>
              <a:t>Étape 3 : </a:t>
            </a:r>
            <a:r>
              <a:rPr lang="fr-FR" sz="2000" dirty="0"/>
              <a:t>Points de travail</a:t>
            </a:r>
          </a:p>
        </p:txBody>
      </p:sp>
      <p:sp>
        <p:nvSpPr>
          <p:cNvPr id="29" name="Freeform 28"/>
          <p:cNvSpPr>
            <a:spLocks noEditPoints="1"/>
          </p:cNvSpPr>
          <p:nvPr>
            <p:custDataLst>
              <p:tags r:id="rId19"/>
            </p:custDataLst>
          </p:nvPr>
        </p:nvSpPr>
        <p:spPr bwMode="auto">
          <a:xfrm rot="14925661">
            <a:off x="7277811" y="1033385"/>
            <a:ext cx="600661" cy="661140"/>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30" name="Freeform 29"/>
          <p:cNvSpPr>
            <a:spLocks/>
          </p:cNvSpPr>
          <p:nvPr>
            <p:custDataLst>
              <p:tags r:id="rId20"/>
            </p:custDataLst>
          </p:nvPr>
        </p:nvSpPr>
        <p:spPr bwMode="auto">
          <a:xfrm>
            <a:off x="9047408" y="221495"/>
            <a:ext cx="1416979" cy="1093654"/>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custDataLst>
      <p:tags r:id="rId1"/>
    </p:custDataLst>
    <p:extLst>
      <p:ext uri="{BB962C8B-B14F-4D97-AF65-F5344CB8AC3E}">
        <p14:creationId xmlns:p14="http://schemas.microsoft.com/office/powerpoint/2010/main" val="2295300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550861"/>
            <a:ext cx="11006345" cy="835027"/>
          </a:xfrm>
        </p:spPr>
        <p:txBody>
          <a:bodyPr/>
          <a:lstStyle/>
          <a:p>
            <a:r>
              <a:rPr lang="fr-FR" dirty="0"/>
              <a:t>Comprendre les points de travail</a:t>
            </a:r>
          </a:p>
        </p:txBody>
      </p:sp>
      <p:pic>
        <p:nvPicPr>
          <p:cNvPr id="4" name="Picture 3"/>
          <p:cNvPicPr>
            <a:picLocks noChangeAspect="1"/>
          </p:cNvPicPr>
          <p:nvPr>
            <p:custDataLst>
              <p:tags r:id="rId3"/>
            </p:custDataLst>
          </p:nvPr>
        </p:nvPicPr>
        <p:blipFill>
          <a:blip r:embed="rId6"/>
          <a:stretch>
            <a:fillRect/>
          </a:stretch>
        </p:blipFill>
        <p:spPr>
          <a:xfrm>
            <a:off x="1453225" y="1509198"/>
            <a:ext cx="3266259" cy="4043114"/>
          </a:xfrm>
          <a:prstGeom prst="rect">
            <a:avLst/>
          </a:prstGeom>
        </p:spPr>
      </p:pic>
      <p:sp>
        <p:nvSpPr>
          <p:cNvPr id="6" name="Rectangle 5"/>
          <p:cNvSpPr/>
          <p:nvPr>
            <p:custDataLst>
              <p:tags r:id="rId4"/>
            </p:custDataLst>
          </p:nvPr>
        </p:nvSpPr>
        <p:spPr>
          <a:xfrm>
            <a:off x="5438877" y="2437341"/>
            <a:ext cx="5737819" cy="1631216"/>
          </a:xfrm>
          <a:prstGeom prst="rect">
            <a:avLst/>
          </a:prstGeom>
        </p:spPr>
        <p:txBody>
          <a:bodyPr wrap="square">
            <a:spAutoFit/>
          </a:bodyPr>
          <a:lstStyle/>
          <a:p>
            <a:pPr algn="just"/>
            <a:r>
              <a:rPr lang="fr-FR" sz="2000" dirty="0"/>
              <a:t>Dans le contexte d’un </a:t>
            </a:r>
            <a:r>
              <a:rPr lang="fr-FR" sz="2000" dirty="0" smtClean="0"/>
              <a:t>MTAA</a:t>
            </a:r>
            <a:r>
              <a:rPr lang="fr-FR" sz="2000" dirty="0"/>
              <a:t>, les POINTS DE TRAVAIL sont les pierres angulaires. Il s’agit en fait de tout espace où il est possible de travailler : une chaise longue à un bureau, en passant par une salle de réunion ou </a:t>
            </a:r>
            <a:r>
              <a:rPr lang="fr-FR" sz="2000" dirty="0" smtClean="0"/>
              <a:t>un </a:t>
            </a:r>
            <a:r>
              <a:rPr lang="fr-FR" sz="2000" dirty="0"/>
              <a:t>centre collaboratif. </a:t>
            </a:r>
          </a:p>
        </p:txBody>
      </p:sp>
    </p:spTree>
    <p:custDataLst>
      <p:tags r:id="rId1"/>
    </p:custDataLst>
    <p:extLst>
      <p:ext uri="{BB962C8B-B14F-4D97-AF65-F5344CB8AC3E}">
        <p14:creationId xmlns:p14="http://schemas.microsoft.com/office/powerpoint/2010/main" val="1495306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custDataLst>
              <p:tags r:id="rId2"/>
            </p:custDataLst>
          </p:nvPr>
        </p:nvSpPr>
        <p:spPr>
          <a:xfrm>
            <a:off x="408662" y="673051"/>
            <a:ext cx="11190672" cy="843880"/>
          </a:xfrm>
          <a:prstGeom prst="rect">
            <a:avLst/>
          </a:prstGeom>
        </p:spPr>
        <p:txBody>
          <a:bodyPr/>
          <a:lstStyle>
            <a:lvl1pPr algn="l" rtl="0" eaLnBrk="0" fontAlgn="base" hangingPunct="0">
              <a:spcBef>
                <a:spcPct val="0"/>
              </a:spcBef>
              <a:spcAft>
                <a:spcPct val="0"/>
              </a:spcAft>
              <a:defRPr sz="4000">
                <a:solidFill>
                  <a:schemeClr val="tx2"/>
                </a:solidFill>
                <a:latin typeface="Calibri" panose="020F0502020204030204" pitchFamily="34" charset="0"/>
                <a:ea typeface="+mj-ea"/>
                <a:cs typeface="Arial" pitchFamily="34" charset="0"/>
              </a:defRPr>
            </a:lvl1pPr>
            <a:lvl2pPr algn="ctr" rtl="0" eaLnBrk="0" fontAlgn="base" hangingPunct="0">
              <a:spcBef>
                <a:spcPct val="0"/>
              </a:spcBef>
              <a:spcAft>
                <a:spcPct val="0"/>
              </a:spcAft>
              <a:defRPr sz="4000">
                <a:solidFill>
                  <a:schemeClr val="tx2"/>
                </a:solidFill>
                <a:latin typeface="Arial" charset="0"/>
                <a:cs typeface="Arial" charset="0"/>
              </a:defRPr>
            </a:lvl2pPr>
            <a:lvl3pPr algn="ctr" rtl="0" eaLnBrk="0" fontAlgn="base" hangingPunct="0">
              <a:spcBef>
                <a:spcPct val="0"/>
              </a:spcBef>
              <a:spcAft>
                <a:spcPct val="0"/>
              </a:spcAft>
              <a:defRPr sz="4000">
                <a:solidFill>
                  <a:schemeClr val="tx2"/>
                </a:solidFill>
                <a:latin typeface="Arial" charset="0"/>
                <a:cs typeface="Arial" charset="0"/>
              </a:defRPr>
            </a:lvl3pPr>
            <a:lvl4pPr algn="ctr" rtl="0" eaLnBrk="0" fontAlgn="base" hangingPunct="0">
              <a:spcBef>
                <a:spcPct val="0"/>
              </a:spcBef>
              <a:spcAft>
                <a:spcPct val="0"/>
              </a:spcAft>
              <a:defRPr sz="4000">
                <a:solidFill>
                  <a:schemeClr val="tx2"/>
                </a:solidFill>
                <a:latin typeface="Arial" charset="0"/>
                <a:cs typeface="Arial" charset="0"/>
              </a:defRPr>
            </a:lvl4pPr>
            <a:lvl5pPr algn="ctr" rtl="0" eaLnBrk="0" fontAlgn="base" hangingPunct="0">
              <a:spcBef>
                <a:spcPct val="0"/>
              </a:spcBef>
              <a:spcAft>
                <a:spcPct val="0"/>
              </a:spcAft>
              <a:defRPr sz="40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fr-FR" sz="2800" b="1" dirty="0">
                <a:solidFill>
                  <a:srgbClr val="000000"/>
                </a:solidFill>
                <a:latin typeface="Arial" panose="020B0604020202020204" pitchFamily="34" charset="0"/>
              </a:rPr>
              <a:t>Comprendre les points de </a:t>
            </a:r>
            <a:r>
              <a:rPr lang="fr-FR" sz="2800" b="1" dirty="0" smtClean="0">
                <a:solidFill>
                  <a:srgbClr val="000000"/>
                </a:solidFill>
                <a:latin typeface="Arial" panose="020B0604020202020204" pitchFamily="34" charset="0"/>
              </a:rPr>
              <a:t>travail : travail individuel</a:t>
            </a:r>
            <a:endParaRPr lang="fr-CA" sz="3200" b="1" kern="0" dirty="0">
              <a:solidFill>
                <a:schemeClr val="tx1"/>
              </a:solidFill>
              <a:latin typeface="Arial" panose="020B0604020202020204" pitchFamily="34" charset="0"/>
            </a:endParaRPr>
          </a:p>
        </p:txBody>
      </p:sp>
      <p:pic>
        <p:nvPicPr>
          <p:cNvPr id="21" name="Picture 20"/>
          <p:cNvPicPr>
            <a:picLocks noChangeAspect="1"/>
          </p:cNvPicPr>
          <p:nvPr>
            <p:custDataLst>
              <p:tags r:id="rId3"/>
            </p:custDataLst>
          </p:nvPr>
        </p:nvPicPr>
        <p:blipFill>
          <a:blip r:embed="rId23" cstate="email">
            <a:extLst>
              <a:ext uri="{28A0092B-C50C-407E-A947-70E740481C1C}">
                <a14:useLocalDpi xmlns:a14="http://schemas.microsoft.com/office/drawing/2010/main"/>
              </a:ext>
            </a:extLst>
          </a:blip>
          <a:stretch>
            <a:fillRect/>
          </a:stretch>
        </p:blipFill>
        <p:spPr>
          <a:xfrm>
            <a:off x="2615379" y="2577639"/>
            <a:ext cx="3965809" cy="2503092"/>
          </a:xfrm>
          <a:prstGeom prst="rect">
            <a:avLst/>
          </a:prstGeom>
        </p:spPr>
      </p:pic>
      <p:grpSp>
        <p:nvGrpSpPr>
          <p:cNvPr id="22" name="Group 21"/>
          <p:cNvGrpSpPr/>
          <p:nvPr>
            <p:custDataLst>
              <p:tags r:id="rId4"/>
            </p:custDataLst>
          </p:nvPr>
        </p:nvGrpSpPr>
        <p:grpSpPr>
          <a:xfrm>
            <a:off x="3434293" y="2874645"/>
            <a:ext cx="3197194" cy="1932883"/>
            <a:chOff x="5893403" y="2967702"/>
            <a:chExt cx="2971800" cy="1796620"/>
          </a:xfrm>
        </p:grpSpPr>
        <p:cxnSp>
          <p:nvCxnSpPr>
            <p:cNvPr id="23" name="Straight Connector 22">
              <a:extLst>
                <a:ext uri="{FF2B5EF4-FFF2-40B4-BE49-F238E27FC236}">
                  <a16:creationId xmlns:a16="http://schemas.microsoft.com/office/drawing/2014/main" xmlns="" id="{039E23A8-1DC6-4D47-8BE9-B3E5DB61BC48}"/>
                </a:ext>
              </a:extLst>
            </p:cNvPr>
            <p:cNvCxnSpPr>
              <a:cxnSpLocks/>
            </p:cNvCxnSpPr>
            <p:nvPr/>
          </p:nvCxnSpPr>
          <p:spPr>
            <a:xfrm flipH="1">
              <a:off x="5893403" y="2967702"/>
              <a:ext cx="2971800" cy="1796620"/>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2E8E482-6106-4902-A365-FABF5BB81FD4}"/>
                </a:ext>
              </a:extLst>
            </p:cNvPr>
            <p:cNvCxnSpPr>
              <a:cxnSpLocks/>
            </p:cNvCxnSpPr>
            <p:nvPr/>
          </p:nvCxnSpPr>
          <p:spPr>
            <a:xfrm>
              <a:off x="5893403" y="3003042"/>
              <a:ext cx="2971800" cy="1725941"/>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5" name="Oval 24"/>
          <p:cNvSpPr/>
          <p:nvPr>
            <p:custDataLst>
              <p:tags r:id="rId5"/>
            </p:custDataLst>
          </p:nvPr>
        </p:nvSpPr>
        <p:spPr>
          <a:xfrm>
            <a:off x="3928915" y="3612528"/>
            <a:ext cx="612089" cy="612089"/>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6" name="Oval 25"/>
          <p:cNvSpPr/>
          <p:nvPr>
            <p:custDataLst>
              <p:tags r:id="rId6"/>
            </p:custDataLst>
          </p:nvPr>
        </p:nvSpPr>
        <p:spPr>
          <a:xfrm>
            <a:off x="4783510" y="4116695"/>
            <a:ext cx="609926" cy="609926"/>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27" name="Straight Connector 26"/>
          <p:cNvCxnSpPr/>
          <p:nvPr>
            <p:custDataLst>
              <p:tags r:id="rId7"/>
            </p:custDataLst>
          </p:nvPr>
        </p:nvCxnSpPr>
        <p:spPr>
          <a:xfrm>
            <a:off x="5284716" y="4557850"/>
            <a:ext cx="938933" cy="42592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7"/>
          </p:cNvCxnSpPr>
          <p:nvPr>
            <p:custDataLst>
              <p:tags r:id="rId8"/>
            </p:custDataLst>
          </p:nvPr>
        </p:nvCxnSpPr>
        <p:spPr>
          <a:xfrm flipV="1">
            <a:off x="4451366" y="2380852"/>
            <a:ext cx="942070" cy="132131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Oval 28"/>
          <p:cNvSpPr/>
          <p:nvPr>
            <p:custDataLst>
              <p:tags r:id="rId9"/>
            </p:custDataLst>
          </p:nvPr>
        </p:nvSpPr>
        <p:spPr>
          <a:xfrm>
            <a:off x="4783689" y="3099963"/>
            <a:ext cx="612089" cy="612089"/>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0" name="Straight Connector 29"/>
          <p:cNvCxnSpPr>
            <a:stCxn id="29" idx="6"/>
          </p:cNvCxnSpPr>
          <p:nvPr>
            <p:custDataLst>
              <p:tags r:id="rId10"/>
            </p:custDataLst>
          </p:nvPr>
        </p:nvCxnSpPr>
        <p:spPr>
          <a:xfrm flipV="1">
            <a:off x="5395778" y="2881480"/>
            <a:ext cx="1224034" cy="524528"/>
          </a:xfrm>
          <a:prstGeom prst="line">
            <a:avLst/>
          </a:prstGeom>
          <a:ln w="38100">
            <a:solidFill>
              <a:srgbClr val="4D799D"/>
            </a:solidFill>
          </a:ln>
        </p:spPr>
        <p:style>
          <a:lnRef idx="1">
            <a:schemeClr val="accent1"/>
          </a:lnRef>
          <a:fillRef idx="0">
            <a:schemeClr val="accent1"/>
          </a:fillRef>
          <a:effectRef idx="0">
            <a:schemeClr val="accent1"/>
          </a:effectRef>
          <a:fontRef idx="minor">
            <a:schemeClr val="tx1"/>
          </a:fontRef>
        </p:style>
      </p:cxnSp>
      <p:sp>
        <p:nvSpPr>
          <p:cNvPr id="31" name="Oval 30"/>
          <p:cNvSpPr/>
          <p:nvPr>
            <p:custDataLst>
              <p:tags r:id="rId11"/>
            </p:custDataLst>
          </p:nvPr>
        </p:nvSpPr>
        <p:spPr>
          <a:xfrm>
            <a:off x="5654088" y="3579423"/>
            <a:ext cx="612089" cy="612089"/>
          </a:xfrm>
          <a:prstGeom prst="ellipse">
            <a:avLst/>
          </a:prstGeom>
          <a:solidFill>
            <a:schemeClr val="accent4">
              <a:alpha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2" name="Straight Connector 31"/>
          <p:cNvCxnSpPr>
            <a:stCxn id="31" idx="6"/>
          </p:cNvCxnSpPr>
          <p:nvPr>
            <p:custDataLst>
              <p:tags r:id="rId12"/>
            </p:custDataLst>
          </p:nvPr>
        </p:nvCxnSpPr>
        <p:spPr>
          <a:xfrm>
            <a:off x="6266177" y="3885468"/>
            <a:ext cx="970980" cy="67357"/>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CF1C7F5A-1C93-45A6-BE36-74D93C3CDD4F}"/>
              </a:ext>
            </a:extLst>
          </p:cNvPr>
          <p:cNvSpPr txBox="1"/>
          <p:nvPr>
            <p:custDataLst>
              <p:tags r:id="rId13"/>
            </p:custDataLst>
          </p:nvPr>
        </p:nvSpPr>
        <p:spPr>
          <a:xfrm>
            <a:off x="4814504" y="1844926"/>
            <a:ext cx="1679167" cy="461665"/>
          </a:xfrm>
          <a:prstGeom prst="rect">
            <a:avLst/>
          </a:prstGeom>
          <a:noFill/>
        </p:spPr>
        <p:txBody>
          <a:bodyPr wrap="square" rtlCol="0">
            <a:spAutoFit/>
          </a:bodyPr>
          <a:lstStyle>
            <a:defPPr>
              <a:defRPr lang="en-US"/>
            </a:defPPr>
            <a:lvl1pPr algn="ctr">
              <a:defRPr sz="2400" b="1">
                <a:solidFill>
                  <a:schemeClr val="accent5"/>
                </a:solidFill>
                <a:cs typeface="Arial" panose="020B0604020202020204" pitchFamily="34" charset="0"/>
              </a:defRPr>
            </a:lvl1pPr>
          </a:lstStyle>
          <a:p>
            <a:r>
              <a:rPr lang="fr-CA" dirty="0" smtClean="0"/>
              <a:t>Appels</a:t>
            </a:r>
            <a:endParaRPr lang="fr-CA" dirty="0"/>
          </a:p>
        </p:txBody>
      </p:sp>
      <p:sp>
        <p:nvSpPr>
          <p:cNvPr id="34" name="TextBox 33">
            <a:extLst>
              <a:ext uri="{FF2B5EF4-FFF2-40B4-BE49-F238E27FC236}">
                <a16:creationId xmlns:a16="http://schemas.microsoft.com/office/drawing/2014/main" xmlns="" id="{70A360A1-8A16-4900-9A94-1596A2FA26ED}"/>
              </a:ext>
            </a:extLst>
          </p:cNvPr>
          <p:cNvSpPr txBox="1"/>
          <p:nvPr>
            <p:custDataLst>
              <p:tags r:id="rId14"/>
            </p:custDataLst>
          </p:nvPr>
        </p:nvSpPr>
        <p:spPr>
          <a:xfrm>
            <a:off x="6727937" y="2440129"/>
            <a:ext cx="2092814" cy="830997"/>
          </a:xfrm>
          <a:prstGeom prst="rect">
            <a:avLst/>
          </a:prstGeom>
          <a:noFill/>
        </p:spPr>
        <p:txBody>
          <a:bodyPr wrap="square" rtlCol="0">
            <a:spAutoFit/>
          </a:bodyPr>
          <a:lstStyle/>
          <a:p>
            <a:pPr algn="ctr"/>
            <a:r>
              <a:rPr lang="fr-CA" sz="2400" b="1" dirty="0" smtClean="0">
                <a:solidFill>
                  <a:schemeClr val="accent5"/>
                </a:solidFill>
                <a:cs typeface="Arial" panose="020B0604020202020204" pitchFamily="34" charset="0"/>
              </a:rPr>
              <a:t>Travail de concentration</a:t>
            </a:r>
            <a:endParaRPr lang="fr-CA" sz="2400" b="1" dirty="0">
              <a:solidFill>
                <a:schemeClr val="accent5"/>
              </a:solidFill>
              <a:cs typeface="Arial" panose="020B0604020202020204" pitchFamily="34" charset="0"/>
            </a:endParaRPr>
          </a:p>
        </p:txBody>
      </p:sp>
      <p:sp>
        <p:nvSpPr>
          <p:cNvPr id="35" name="TextBox 34">
            <a:extLst>
              <a:ext uri="{FF2B5EF4-FFF2-40B4-BE49-F238E27FC236}">
                <a16:creationId xmlns:a16="http://schemas.microsoft.com/office/drawing/2014/main" xmlns="" id="{501864A5-6774-4B01-A6C4-F51B78D1D946}"/>
              </a:ext>
            </a:extLst>
          </p:cNvPr>
          <p:cNvSpPr txBox="1"/>
          <p:nvPr>
            <p:custDataLst>
              <p:tags r:id="rId15"/>
            </p:custDataLst>
          </p:nvPr>
        </p:nvSpPr>
        <p:spPr>
          <a:xfrm>
            <a:off x="7243576" y="3609474"/>
            <a:ext cx="1577175" cy="830997"/>
          </a:xfrm>
          <a:prstGeom prst="rect">
            <a:avLst/>
          </a:prstGeom>
          <a:noFill/>
        </p:spPr>
        <p:txBody>
          <a:bodyPr wrap="square" rtlCol="0">
            <a:spAutoFit/>
          </a:bodyPr>
          <a:lstStyle/>
          <a:p>
            <a:pPr algn="ctr"/>
            <a:r>
              <a:rPr lang="fr-CA" sz="2400" b="1" dirty="0" smtClean="0">
                <a:solidFill>
                  <a:schemeClr val="accent5"/>
                </a:solidFill>
                <a:cs typeface="Arial" panose="020B0604020202020204" pitchFamily="34" charset="0"/>
              </a:rPr>
              <a:t>Courte discussion</a:t>
            </a:r>
            <a:endParaRPr lang="fr-CA" sz="2400" b="1" dirty="0">
              <a:solidFill>
                <a:schemeClr val="accent5"/>
              </a:solidFill>
              <a:cs typeface="Arial" panose="020B0604020202020204" pitchFamily="34" charset="0"/>
            </a:endParaRPr>
          </a:p>
        </p:txBody>
      </p:sp>
      <p:sp>
        <p:nvSpPr>
          <p:cNvPr id="36" name="TextBox 35">
            <a:extLst>
              <a:ext uri="{FF2B5EF4-FFF2-40B4-BE49-F238E27FC236}">
                <a16:creationId xmlns:a16="http://schemas.microsoft.com/office/drawing/2014/main" xmlns="" id="{4B4A0F37-F121-4492-96AF-0FBBA8E5C106}"/>
              </a:ext>
            </a:extLst>
          </p:cNvPr>
          <p:cNvSpPr txBox="1"/>
          <p:nvPr>
            <p:custDataLst>
              <p:tags r:id="rId16"/>
            </p:custDataLst>
          </p:nvPr>
        </p:nvSpPr>
        <p:spPr>
          <a:xfrm>
            <a:off x="5832676" y="4833184"/>
            <a:ext cx="1837981" cy="830997"/>
          </a:xfrm>
          <a:prstGeom prst="rect">
            <a:avLst/>
          </a:prstGeom>
          <a:noFill/>
        </p:spPr>
        <p:txBody>
          <a:bodyPr wrap="square" rtlCol="0">
            <a:spAutoFit/>
          </a:bodyPr>
          <a:lstStyle/>
          <a:p>
            <a:pPr algn="ctr"/>
            <a:r>
              <a:rPr lang="fr-CA" sz="2400" b="1" dirty="0" smtClean="0">
                <a:solidFill>
                  <a:schemeClr val="accent5"/>
                </a:solidFill>
                <a:cs typeface="Arial" panose="020B0604020202020204" pitchFamily="34" charset="0"/>
              </a:rPr>
              <a:t>Tâches routinières</a:t>
            </a:r>
            <a:endParaRPr lang="fr-CA" sz="2400" b="1" dirty="0">
              <a:solidFill>
                <a:schemeClr val="accent5"/>
              </a:solidFill>
              <a:cs typeface="Arial" panose="020B0604020202020204" pitchFamily="34" charset="0"/>
            </a:endParaRPr>
          </a:p>
        </p:txBody>
      </p:sp>
      <p:pic>
        <p:nvPicPr>
          <p:cNvPr id="37" name="Picture 36"/>
          <p:cNvPicPr>
            <a:picLocks noChangeAspect="1"/>
          </p:cNvPicPr>
          <p:nvPr>
            <p:custDataLst>
              <p:tags r:id="rId17"/>
            </p:custDataLst>
          </p:nvPr>
        </p:nvPicPr>
        <p:blipFill>
          <a:blip r:embed="rId24" cstate="email">
            <a:extLst>
              <a:ext uri="{28A0092B-C50C-407E-A947-70E740481C1C}">
                <a14:useLocalDpi xmlns:a14="http://schemas.microsoft.com/office/drawing/2010/main"/>
              </a:ext>
            </a:extLst>
          </a:blip>
          <a:stretch>
            <a:fillRect/>
          </a:stretch>
        </p:blipFill>
        <p:spPr>
          <a:xfrm>
            <a:off x="8742757" y="1988610"/>
            <a:ext cx="1189756" cy="1125811"/>
          </a:xfrm>
          <a:prstGeom prst="rect">
            <a:avLst/>
          </a:prstGeom>
        </p:spPr>
      </p:pic>
      <p:pic>
        <p:nvPicPr>
          <p:cNvPr id="38" name="Picture 37"/>
          <p:cNvPicPr>
            <a:picLocks noChangeAspect="1"/>
          </p:cNvPicPr>
          <p:nvPr>
            <p:custDataLst>
              <p:tags r:id="rId18"/>
            </p:custDataLst>
          </p:nvPr>
        </p:nvPicPr>
        <p:blipFill>
          <a:blip r:embed="rId25" cstate="email">
            <a:extLst>
              <a:ext uri="{28A0092B-C50C-407E-A947-70E740481C1C}">
                <a14:useLocalDpi xmlns:a14="http://schemas.microsoft.com/office/drawing/2010/main"/>
              </a:ext>
            </a:extLst>
          </a:blip>
          <a:stretch>
            <a:fillRect/>
          </a:stretch>
        </p:blipFill>
        <p:spPr>
          <a:xfrm>
            <a:off x="7605881" y="4972492"/>
            <a:ext cx="1460125" cy="935270"/>
          </a:xfrm>
          <a:prstGeom prst="rect">
            <a:avLst/>
          </a:prstGeom>
        </p:spPr>
      </p:pic>
      <p:pic>
        <p:nvPicPr>
          <p:cNvPr id="39" name="Picture 38"/>
          <p:cNvPicPr>
            <a:picLocks noChangeAspect="1"/>
          </p:cNvPicPr>
          <p:nvPr>
            <p:custDataLst>
              <p:tags r:id="rId19"/>
            </p:custDataLst>
          </p:nvPr>
        </p:nvPicPr>
        <p:blipFill>
          <a:blip r:embed="rId26" cstate="email">
            <a:extLst>
              <a:ext uri="{28A0092B-C50C-407E-A947-70E740481C1C}">
                <a14:useLocalDpi xmlns:a14="http://schemas.microsoft.com/office/drawing/2010/main"/>
              </a:ext>
            </a:extLst>
          </a:blip>
          <a:stretch>
            <a:fillRect/>
          </a:stretch>
        </p:blipFill>
        <p:spPr>
          <a:xfrm>
            <a:off x="8827170" y="3491081"/>
            <a:ext cx="1379147" cy="885714"/>
          </a:xfrm>
          <a:prstGeom prst="rect">
            <a:avLst/>
          </a:prstGeom>
        </p:spPr>
      </p:pic>
      <p:pic>
        <p:nvPicPr>
          <p:cNvPr id="40" name="Picture 39"/>
          <p:cNvPicPr>
            <a:picLocks noChangeAspect="1"/>
          </p:cNvPicPr>
          <p:nvPr>
            <p:custDataLst>
              <p:tags r:id="rId20"/>
            </p:custDataLst>
          </p:nvPr>
        </p:nvPicPr>
        <p:blipFill>
          <a:blip r:embed="rId27" cstate="print">
            <a:extLst>
              <a:ext uri="{28A0092B-C50C-407E-A947-70E740481C1C}">
                <a14:useLocalDpi xmlns:a14="http://schemas.microsoft.com/office/drawing/2010/main" val="0"/>
              </a:ext>
            </a:extLst>
          </a:blip>
          <a:stretch>
            <a:fillRect/>
          </a:stretch>
        </p:blipFill>
        <p:spPr>
          <a:xfrm>
            <a:off x="6187500" y="5663212"/>
            <a:ext cx="1324478" cy="763259"/>
          </a:xfrm>
          <a:prstGeom prst="rect">
            <a:avLst/>
          </a:prstGeom>
        </p:spPr>
      </p:pic>
      <p:pic>
        <p:nvPicPr>
          <p:cNvPr id="41" name="Picture 40"/>
          <p:cNvPicPr>
            <a:picLocks noChangeAspect="1"/>
          </p:cNvPicPr>
          <p:nvPr>
            <p:custDataLst>
              <p:tags r:id="rId21"/>
            </p:custDataLst>
          </p:nvPr>
        </p:nvPicPr>
        <p:blipFill>
          <a:blip r:embed="rId28" cstate="print">
            <a:extLst>
              <a:ext uri="{28A0092B-C50C-407E-A947-70E740481C1C}">
                <a14:useLocalDpi xmlns:a14="http://schemas.microsoft.com/office/drawing/2010/main" val="0"/>
              </a:ext>
            </a:extLst>
          </a:blip>
          <a:stretch>
            <a:fillRect/>
          </a:stretch>
        </p:blipFill>
        <p:spPr>
          <a:xfrm>
            <a:off x="6230037" y="1499952"/>
            <a:ext cx="1077696" cy="771011"/>
          </a:xfrm>
          <a:prstGeom prst="rect">
            <a:avLst/>
          </a:prstGeom>
        </p:spPr>
      </p:pic>
    </p:spTree>
    <p:custDataLst>
      <p:tags r:id="rId1"/>
    </p:custDataLst>
    <p:extLst>
      <p:ext uri="{BB962C8B-B14F-4D97-AF65-F5344CB8AC3E}">
        <p14:creationId xmlns:p14="http://schemas.microsoft.com/office/powerpoint/2010/main" val="21316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31" grpId="0" animBg="1"/>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4"/>
          <p:cNvSpPr txBox="1">
            <a:spLocks/>
          </p:cNvSpPr>
          <p:nvPr>
            <p:custDataLst>
              <p:tags r:id="rId2"/>
            </p:custDataLst>
          </p:nvPr>
        </p:nvSpPr>
        <p:spPr>
          <a:xfrm>
            <a:off x="508759" y="1385888"/>
            <a:ext cx="10851499" cy="4751441"/>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000"/>
              </a:lnSpc>
              <a:buSzPct val="150000"/>
              <a:buFont typeface="+mj-lt"/>
              <a:buAutoNum type="arabicPeriod"/>
            </a:pPr>
            <a:r>
              <a:rPr lang="fr-FR" sz="1800" dirty="0">
                <a:latin typeface="+mn-lt"/>
                <a:ea typeface="Calibri" panose="020F0502020204030204" pitchFamily="34" charset="0"/>
              </a:rPr>
              <a:t>Utilisez la fonction de mise en sourdine lorsque vous ne parlez pas</a:t>
            </a:r>
          </a:p>
          <a:p>
            <a:pPr marL="342900" indent="-342900">
              <a:lnSpc>
                <a:spcPts val="3000"/>
              </a:lnSpc>
              <a:buSzPct val="150000"/>
              <a:buFont typeface="+mj-lt"/>
              <a:buAutoNum type="arabicPeriod"/>
            </a:pPr>
            <a:r>
              <a:rPr lang="fr-FR" sz="1800" dirty="0">
                <a:latin typeface="+mn-lt"/>
                <a:ea typeface="Calibri" panose="020F0502020204030204" pitchFamily="34" charset="0"/>
              </a:rPr>
              <a:t>Essayez de garder votre caméra allumée en permanence</a:t>
            </a:r>
          </a:p>
          <a:p>
            <a:pPr marL="342900" indent="-342900">
              <a:lnSpc>
                <a:spcPts val="3000"/>
              </a:lnSpc>
              <a:buSzPct val="150000"/>
              <a:buFont typeface="+mj-lt"/>
              <a:buAutoNum type="arabicPeriod"/>
            </a:pPr>
            <a:r>
              <a:rPr lang="fr-FR" sz="1800" dirty="0">
                <a:latin typeface="+mn-lt"/>
                <a:ea typeface="Calibri" panose="020F0502020204030204" pitchFamily="34" charset="0"/>
              </a:rPr>
              <a:t>Ne vous inquiétez pas pour les enfants ou les animaux de compagnie en arrière-plan, nous </a:t>
            </a:r>
            <a:r>
              <a:rPr lang="fr-FR" sz="1800" dirty="0" smtClean="0">
                <a:latin typeface="+mn-lt"/>
                <a:ea typeface="Calibri" panose="020F0502020204030204" pitchFamily="34" charset="0"/>
              </a:rPr>
              <a:t>comprenons!</a:t>
            </a:r>
            <a:endParaRPr lang="fr-FR" sz="1800" dirty="0">
              <a:latin typeface="+mn-lt"/>
              <a:ea typeface="Calibri" panose="020F0502020204030204" pitchFamily="34" charset="0"/>
            </a:endParaRPr>
          </a:p>
          <a:p>
            <a:pPr marL="342900" indent="-342900">
              <a:lnSpc>
                <a:spcPts val="3000"/>
              </a:lnSpc>
              <a:buSzPct val="150000"/>
              <a:buFont typeface="+mj-lt"/>
              <a:buAutoNum type="arabicPeriod"/>
            </a:pPr>
            <a:r>
              <a:rPr lang="fr-FR" sz="1800" dirty="0">
                <a:latin typeface="+mn-lt"/>
                <a:ea typeface="Calibri" panose="020F0502020204030204" pitchFamily="34" charset="0"/>
              </a:rPr>
              <a:t>Utilisez la vue « Brady </a:t>
            </a:r>
            <a:r>
              <a:rPr lang="fr-FR" sz="1800" dirty="0" err="1">
                <a:latin typeface="+mn-lt"/>
                <a:ea typeface="Calibri" panose="020F0502020204030204" pitchFamily="34" charset="0"/>
              </a:rPr>
              <a:t>Bunch</a:t>
            </a:r>
            <a:r>
              <a:rPr lang="fr-FR" sz="1800" dirty="0">
                <a:latin typeface="+mn-lt"/>
                <a:ea typeface="Calibri" panose="020F0502020204030204" pitchFamily="34" charset="0"/>
              </a:rPr>
              <a:t> » pendant les discussions (vue de groupe ou galerie)</a:t>
            </a:r>
          </a:p>
          <a:p>
            <a:pPr marL="342900" indent="-342900">
              <a:lnSpc>
                <a:spcPts val="3000"/>
              </a:lnSpc>
              <a:buSzPct val="150000"/>
              <a:buFont typeface="+mj-lt"/>
              <a:buAutoNum type="arabicPeriod"/>
            </a:pPr>
            <a:r>
              <a:rPr lang="fr-FR" sz="1800" dirty="0">
                <a:latin typeface="+mn-lt"/>
                <a:ea typeface="Calibri" panose="020F0502020204030204" pitchFamily="34" charset="0"/>
              </a:rPr>
              <a:t>Essayez de garder la fenêtre de </a:t>
            </a:r>
            <a:r>
              <a:rPr lang="fr-FR" sz="1800" dirty="0" smtClean="0">
                <a:latin typeface="+mn-lt"/>
                <a:ea typeface="Calibri" panose="020F0502020204030204" pitchFamily="34" charset="0"/>
              </a:rPr>
              <a:t>clavardage ouverte </a:t>
            </a:r>
            <a:r>
              <a:rPr lang="fr-FR" sz="1800" dirty="0">
                <a:latin typeface="+mn-lt"/>
                <a:ea typeface="Calibri" panose="020F0502020204030204" pitchFamily="34" charset="0"/>
              </a:rPr>
              <a:t>pour poser une question, signaler un problème ou si vous devez vous absenter</a:t>
            </a:r>
          </a:p>
          <a:p>
            <a:pPr marL="342900" indent="-342900">
              <a:lnSpc>
                <a:spcPts val="3000"/>
              </a:lnSpc>
              <a:buSzPct val="150000"/>
              <a:buFont typeface="+mj-lt"/>
              <a:buAutoNum type="arabicPeriod"/>
            </a:pPr>
            <a:r>
              <a:rPr lang="fr-FR" sz="1800" dirty="0">
                <a:latin typeface="+mn-lt"/>
                <a:ea typeface="Calibri" panose="020F0502020204030204" pitchFamily="34" charset="0"/>
              </a:rPr>
              <a:t>Levez la main sur </a:t>
            </a:r>
            <a:r>
              <a:rPr lang="fr-FR" sz="1800" dirty="0" smtClean="0">
                <a:latin typeface="+mn-lt"/>
                <a:ea typeface="Calibri" panose="020F0502020204030204" pitchFamily="34" charset="0"/>
              </a:rPr>
              <a:t>l’écran </a:t>
            </a:r>
            <a:r>
              <a:rPr lang="fr-FR" sz="1800" dirty="0">
                <a:latin typeface="+mn-lt"/>
                <a:ea typeface="Calibri" panose="020F0502020204030204" pitchFamily="34" charset="0"/>
              </a:rPr>
              <a:t>ou dans la fenêtre du participant à tout moment pour parler ou poser une question</a:t>
            </a:r>
          </a:p>
          <a:p>
            <a:pPr marL="342900" indent="-342900">
              <a:lnSpc>
                <a:spcPts val="3000"/>
              </a:lnSpc>
              <a:buSzPct val="150000"/>
              <a:buFont typeface="+mj-lt"/>
              <a:buAutoNum type="arabicPeriod"/>
            </a:pPr>
            <a:r>
              <a:rPr lang="fr-FR" sz="1800" dirty="0">
                <a:latin typeface="+mn-lt"/>
                <a:ea typeface="Calibri" panose="020F0502020204030204" pitchFamily="34" charset="0"/>
              </a:rPr>
              <a:t>Utilisez les boutons de réaction si vous voulez réagir à la réponse </a:t>
            </a:r>
            <a:r>
              <a:rPr lang="fr-FR" sz="1800" dirty="0" smtClean="0">
                <a:latin typeface="+mn-lt"/>
                <a:ea typeface="Calibri" panose="020F0502020204030204" pitchFamily="34" charset="0"/>
              </a:rPr>
              <a:t>d’un </a:t>
            </a:r>
            <a:r>
              <a:rPr lang="fr-FR" sz="1800" dirty="0">
                <a:latin typeface="+mn-lt"/>
                <a:ea typeface="Calibri" panose="020F0502020204030204" pitchFamily="34" charset="0"/>
              </a:rPr>
              <a:t>autre participant</a:t>
            </a:r>
          </a:p>
          <a:p>
            <a:pPr marL="342900" indent="-342900">
              <a:lnSpc>
                <a:spcPts val="3000"/>
              </a:lnSpc>
              <a:buSzPct val="150000"/>
              <a:buFont typeface="+mj-lt"/>
              <a:buAutoNum type="arabicPeriod"/>
            </a:pPr>
            <a:r>
              <a:rPr lang="fr-FR" sz="1800" dirty="0">
                <a:latin typeface="+mn-lt"/>
                <a:ea typeface="Calibri" panose="020F0502020204030204" pitchFamily="34" charset="0"/>
              </a:rPr>
              <a:t>Soyez prêt à vous faire poser des questions directes, mais </a:t>
            </a:r>
            <a:r>
              <a:rPr lang="fr-FR" sz="1800" dirty="0" smtClean="0">
                <a:latin typeface="+mn-lt"/>
                <a:ea typeface="Calibri" panose="020F0502020204030204" pitchFamily="34" charset="0"/>
              </a:rPr>
              <a:t>n’hésitez </a:t>
            </a:r>
            <a:r>
              <a:rPr lang="fr-FR" sz="1800" dirty="0">
                <a:latin typeface="+mn-lt"/>
                <a:ea typeface="Calibri" panose="020F0502020204030204" pitchFamily="34" charset="0"/>
              </a:rPr>
              <a:t>pas à dire « je passe » si vous ne voulez pas répondre</a:t>
            </a:r>
          </a:p>
        </p:txBody>
      </p:sp>
      <p:sp>
        <p:nvSpPr>
          <p:cNvPr id="4" name="Titre 1"/>
          <p:cNvSpPr>
            <a:spLocks noGrp="1"/>
          </p:cNvSpPr>
          <p:nvPr>
            <p:ph type="title"/>
            <p:custDataLst>
              <p:tags r:id="rId3"/>
            </p:custDataLst>
          </p:nvPr>
        </p:nvSpPr>
        <p:spPr>
          <a:xfrm>
            <a:off x="508759" y="550861"/>
            <a:ext cx="11006345" cy="835027"/>
          </a:xfrm>
        </p:spPr>
        <p:txBody>
          <a:bodyPr/>
          <a:lstStyle/>
          <a:p>
            <a:r>
              <a:rPr lang="fr-CA" dirty="0"/>
              <a:t>Règles </a:t>
            </a:r>
            <a:r>
              <a:rPr lang="fr-CA" smtClean="0"/>
              <a:t>de participation</a:t>
            </a:r>
            <a:endParaRPr lang="en-CA" dirty="0"/>
          </a:p>
        </p:txBody>
      </p:sp>
    </p:spTree>
    <p:custDataLst>
      <p:tags r:id="rId1"/>
    </p:custDataLst>
    <p:extLst>
      <p:ext uri="{BB962C8B-B14F-4D97-AF65-F5344CB8AC3E}">
        <p14:creationId xmlns:p14="http://schemas.microsoft.com/office/powerpoint/2010/main" val="1966244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tretch>
            <a:fillRect/>
          </a:stretch>
        </p:blipFill>
        <p:spPr>
          <a:xfrm>
            <a:off x="4220034" y="2562026"/>
            <a:ext cx="3519071" cy="1763421"/>
          </a:xfrm>
          <a:prstGeom prst="rect">
            <a:avLst/>
          </a:prstGeom>
        </p:spPr>
      </p:pic>
      <p:sp>
        <p:nvSpPr>
          <p:cNvPr id="4" name="Rectangle 12">
            <a:extLst>
              <a:ext uri="{FF2B5EF4-FFF2-40B4-BE49-F238E27FC236}">
                <a16:creationId xmlns:a16="http://schemas.microsoft.com/office/drawing/2014/main" xmlns="" id="{8682856D-B2AB-4B2A-AD33-745F44F3EE0D}"/>
              </a:ext>
            </a:extLst>
          </p:cNvPr>
          <p:cNvSpPr/>
          <p:nvPr>
            <p:custDataLst>
              <p:tags r:id="rId3"/>
            </p:custDataLst>
          </p:nvPr>
        </p:nvSpPr>
        <p:spPr>
          <a:xfrm>
            <a:off x="5688746" y="2345057"/>
            <a:ext cx="685800" cy="6858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12">
            <a:extLst>
              <a:ext uri="{FF2B5EF4-FFF2-40B4-BE49-F238E27FC236}">
                <a16:creationId xmlns:a16="http://schemas.microsoft.com/office/drawing/2014/main" xmlns="" id="{A90259D5-6643-4991-A91A-3FC6A8AE9053}"/>
              </a:ext>
            </a:extLst>
          </p:cNvPr>
          <p:cNvSpPr/>
          <p:nvPr>
            <p:custDataLst>
              <p:tags r:id="rId4"/>
            </p:custDataLst>
          </p:nvPr>
        </p:nvSpPr>
        <p:spPr>
          <a:xfrm>
            <a:off x="6635759" y="3008373"/>
            <a:ext cx="685800" cy="685800"/>
          </a:xfrm>
          <a:prstGeom prst="ellipse">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12">
            <a:extLst>
              <a:ext uri="{FF2B5EF4-FFF2-40B4-BE49-F238E27FC236}">
                <a16:creationId xmlns:a16="http://schemas.microsoft.com/office/drawing/2014/main" xmlns="" id="{1CDA2B66-3D2A-4A48-8ECA-F9538A6F68BE}"/>
              </a:ext>
            </a:extLst>
          </p:cNvPr>
          <p:cNvSpPr/>
          <p:nvPr>
            <p:custDataLst>
              <p:tags r:id="rId5"/>
            </p:custDataLst>
          </p:nvPr>
        </p:nvSpPr>
        <p:spPr>
          <a:xfrm>
            <a:off x="4665321" y="3008373"/>
            <a:ext cx="685800" cy="6858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12">
            <a:extLst>
              <a:ext uri="{FF2B5EF4-FFF2-40B4-BE49-F238E27FC236}">
                <a16:creationId xmlns:a16="http://schemas.microsoft.com/office/drawing/2014/main" xmlns="" id="{7B9F481E-2B77-458E-93A6-E84DFF738EAB}"/>
              </a:ext>
            </a:extLst>
          </p:cNvPr>
          <p:cNvSpPr/>
          <p:nvPr>
            <p:custDataLst>
              <p:tags r:id="rId6"/>
            </p:custDataLst>
          </p:nvPr>
        </p:nvSpPr>
        <p:spPr>
          <a:xfrm>
            <a:off x="5688746" y="3876957"/>
            <a:ext cx="685800" cy="6858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xmlns="" id="{A41B5E50-64ED-4F0E-9895-130C0B0B43F7}"/>
              </a:ext>
            </a:extLst>
          </p:cNvPr>
          <p:cNvSpPr txBox="1"/>
          <p:nvPr>
            <p:custDataLst>
              <p:tags r:id="rId7"/>
            </p:custDataLst>
          </p:nvPr>
        </p:nvSpPr>
        <p:spPr>
          <a:xfrm>
            <a:off x="5328264" y="2483726"/>
            <a:ext cx="1398665" cy="369332"/>
          </a:xfrm>
          <a:prstGeom prst="rect">
            <a:avLst/>
          </a:prstGeom>
          <a:noFill/>
        </p:spPr>
        <p:txBody>
          <a:bodyPr wrap="square" rtlCol="0">
            <a:spAutoFit/>
          </a:bodyPr>
          <a:lstStyle/>
          <a:p>
            <a:pPr algn="ctr"/>
            <a:r>
              <a:rPr lang="fr-FR" b="1" dirty="0">
                <a:solidFill>
                  <a:schemeClr val="accent5"/>
                </a:solidFill>
              </a:rPr>
              <a:t>Coordonner</a:t>
            </a:r>
          </a:p>
        </p:txBody>
      </p:sp>
      <p:sp>
        <p:nvSpPr>
          <p:cNvPr id="9" name="TextBox 8">
            <a:extLst>
              <a:ext uri="{FF2B5EF4-FFF2-40B4-BE49-F238E27FC236}">
                <a16:creationId xmlns:a16="http://schemas.microsoft.com/office/drawing/2014/main" xmlns="" id="{48A71F58-EC20-4161-898D-1AF6355FF7CD}"/>
              </a:ext>
            </a:extLst>
          </p:cNvPr>
          <p:cNvSpPr txBox="1"/>
          <p:nvPr>
            <p:custDataLst>
              <p:tags r:id="rId8"/>
            </p:custDataLst>
          </p:nvPr>
        </p:nvSpPr>
        <p:spPr>
          <a:xfrm>
            <a:off x="5328265" y="4012180"/>
            <a:ext cx="1398665" cy="369332"/>
          </a:xfrm>
          <a:prstGeom prst="rect">
            <a:avLst/>
          </a:prstGeom>
          <a:noFill/>
        </p:spPr>
        <p:txBody>
          <a:bodyPr wrap="square" rtlCol="0">
            <a:spAutoFit/>
          </a:bodyPr>
          <a:lstStyle/>
          <a:p>
            <a:pPr algn="ctr"/>
            <a:r>
              <a:rPr lang="fr-FR" b="1" dirty="0">
                <a:solidFill>
                  <a:schemeClr val="accent5"/>
                </a:solidFill>
              </a:rPr>
              <a:t>Créer</a:t>
            </a:r>
          </a:p>
        </p:txBody>
      </p:sp>
      <p:sp>
        <p:nvSpPr>
          <p:cNvPr id="10" name="TextBox 9">
            <a:extLst>
              <a:ext uri="{FF2B5EF4-FFF2-40B4-BE49-F238E27FC236}">
                <a16:creationId xmlns:a16="http://schemas.microsoft.com/office/drawing/2014/main" xmlns="" id="{BD82352B-7C72-4D37-9FDD-DB00579A069A}"/>
              </a:ext>
            </a:extLst>
          </p:cNvPr>
          <p:cNvSpPr txBox="1"/>
          <p:nvPr>
            <p:custDataLst>
              <p:tags r:id="rId9"/>
            </p:custDataLst>
          </p:nvPr>
        </p:nvSpPr>
        <p:spPr>
          <a:xfrm>
            <a:off x="6279326" y="3159573"/>
            <a:ext cx="1398665" cy="369332"/>
          </a:xfrm>
          <a:prstGeom prst="rect">
            <a:avLst/>
          </a:prstGeom>
          <a:noFill/>
        </p:spPr>
        <p:txBody>
          <a:bodyPr wrap="square" rtlCol="0">
            <a:spAutoFit/>
          </a:bodyPr>
          <a:lstStyle/>
          <a:p>
            <a:pPr algn="ctr"/>
            <a:r>
              <a:rPr lang="fr-FR" b="1" dirty="0">
                <a:solidFill>
                  <a:schemeClr val="accent5"/>
                </a:solidFill>
              </a:rPr>
              <a:t>Présenter</a:t>
            </a:r>
          </a:p>
        </p:txBody>
      </p:sp>
      <p:sp>
        <p:nvSpPr>
          <p:cNvPr id="11" name="TextBox 10">
            <a:extLst>
              <a:ext uri="{FF2B5EF4-FFF2-40B4-BE49-F238E27FC236}">
                <a16:creationId xmlns:a16="http://schemas.microsoft.com/office/drawing/2014/main" xmlns="" id="{2C0BE2EB-9D1B-4FBA-BA83-5D20E5E89255}"/>
              </a:ext>
            </a:extLst>
          </p:cNvPr>
          <p:cNvSpPr txBox="1"/>
          <p:nvPr>
            <p:custDataLst>
              <p:tags r:id="rId10"/>
            </p:custDataLst>
          </p:nvPr>
        </p:nvSpPr>
        <p:spPr>
          <a:xfrm>
            <a:off x="4269280" y="3144181"/>
            <a:ext cx="1398665" cy="369332"/>
          </a:xfrm>
          <a:prstGeom prst="rect">
            <a:avLst/>
          </a:prstGeom>
          <a:noFill/>
        </p:spPr>
        <p:txBody>
          <a:bodyPr wrap="square" rtlCol="0">
            <a:spAutoFit/>
          </a:bodyPr>
          <a:lstStyle/>
          <a:p>
            <a:pPr algn="ctr"/>
            <a:r>
              <a:rPr lang="fr-FR" b="1" dirty="0">
                <a:solidFill>
                  <a:schemeClr val="accent5"/>
                </a:solidFill>
              </a:rPr>
              <a:t>Assembler</a:t>
            </a:r>
          </a:p>
        </p:txBody>
      </p:sp>
      <p:grpSp>
        <p:nvGrpSpPr>
          <p:cNvPr id="12" name="Group 11">
            <a:extLst>
              <a:ext uri="{FF2B5EF4-FFF2-40B4-BE49-F238E27FC236}">
                <a16:creationId xmlns:a16="http://schemas.microsoft.com/office/drawing/2014/main" xmlns="" id="{A7ED35E2-99EF-4019-92E2-3D79667283FD}"/>
              </a:ext>
            </a:extLst>
          </p:cNvPr>
          <p:cNvGrpSpPr/>
          <p:nvPr>
            <p:custDataLst>
              <p:tags r:id="rId11"/>
            </p:custDataLst>
          </p:nvPr>
        </p:nvGrpSpPr>
        <p:grpSpPr>
          <a:xfrm>
            <a:off x="4980222" y="2642768"/>
            <a:ext cx="2088311" cy="1345403"/>
            <a:chOff x="4642888" y="2978167"/>
            <a:chExt cx="3093802" cy="1786607"/>
          </a:xfrm>
        </p:grpSpPr>
        <p:cxnSp>
          <p:nvCxnSpPr>
            <p:cNvPr id="13" name="Straight Connector 12">
              <a:extLst>
                <a:ext uri="{FF2B5EF4-FFF2-40B4-BE49-F238E27FC236}">
                  <a16:creationId xmlns:a16="http://schemas.microsoft.com/office/drawing/2014/main" xmlns="" id="{D138A5A4-F593-4DD7-8A9A-10B9BB086220}"/>
                </a:ext>
              </a:extLst>
            </p:cNvPr>
            <p:cNvCxnSpPr>
              <a:cxnSpLocks/>
            </p:cNvCxnSpPr>
            <p:nvPr/>
          </p:nvCxnSpPr>
          <p:spPr>
            <a:xfrm flipH="1">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49B736F-2684-4F8A-BA45-9EE30A65D609}"/>
                </a:ext>
              </a:extLst>
            </p:cNvPr>
            <p:cNvCxnSpPr>
              <a:cxnSpLocks/>
            </p:cNvCxnSpPr>
            <p:nvPr/>
          </p:nvCxnSpPr>
          <p:spPr>
            <a:xfrm>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xmlns="" id="{E6A8CEDB-B622-42A7-B35D-92D0F513C6E5}"/>
              </a:ext>
            </a:extLst>
          </p:cNvPr>
          <p:cNvSpPr txBox="1"/>
          <p:nvPr>
            <p:custDataLst>
              <p:tags r:id="rId12"/>
            </p:custDataLst>
          </p:nvPr>
        </p:nvSpPr>
        <p:spPr>
          <a:xfrm>
            <a:off x="783407" y="1305740"/>
            <a:ext cx="3410974" cy="523220"/>
          </a:xfrm>
          <a:prstGeom prst="rect">
            <a:avLst/>
          </a:prstGeom>
          <a:noFill/>
        </p:spPr>
        <p:txBody>
          <a:bodyPr wrap="square" rtlCol="0">
            <a:spAutoFit/>
          </a:bodyPr>
          <a:lstStyle/>
          <a:p>
            <a:r>
              <a:rPr lang="fr-FR" sz="2800" b="1" dirty="0">
                <a:solidFill>
                  <a:schemeClr val="accent3"/>
                </a:solidFill>
              </a:rPr>
              <a:t>Salle de travail</a:t>
            </a:r>
            <a:endParaRPr lang="fr-FR" sz="2800" b="1" dirty="0">
              <a:solidFill>
                <a:schemeClr val="accent3"/>
              </a:solidFill>
              <a:cs typeface="Arial" panose="020B0604020202020204" pitchFamily="34" charset="0"/>
            </a:endParaRPr>
          </a:p>
        </p:txBody>
      </p:sp>
      <p:sp>
        <p:nvSpPr>
          <p:cNvPr id="16" name="TextBox 15">
            <a:extLst>
              <a:ext uri="{FF2B5EF4-FFF2-40B4-BE49-F238E27FC236}">
                <a16:creationId xmlns:a16="http://schemas.microsoft.com/office/drawing/2014/main" xmlns="" id="{9E8A412E-E432-47F1-A6B0-363D64B40784}"/>
              </a:ext>
            </a:extLst>
          </p:cNvPr>
          <p:cNvSpPr txBox="1"/>
          <p:nvPr>
            <p:custDataLst>
              <p:tags r:id="rId13"/>
            </p:custDataLst>
          </p:nvPr>
        </p:nvSpPr>
        <p:spPr>
          <a:xfrm>
            <a:off x="7272369" y="5559315"/>
            <a:ext cx="4349360" cy="523220"/>
          </a:xfrm>
          <a:prstGeom prst="rect">
            <a:avLst/>
          </a:prstGeom>
          <a:noFill/>
        </p:spPr>
        <p:txBody>
          <a:bodyPr wrap="square" rtlCol="0">
            <a:spAutoFit/>
          </a:bodyPr>
          <a:lstStyle/>
          <a:p>
            <a:pPr algn="r"/>
            <a:r>
              <a:rPr lang="fr-FR" sz="2800" b="1" dirty="0">
                <a:solidFill>
                  <a:schemeClr val="accent1"/>
                </a:solidFill>
              </a:rPr>
              <a:t>Travail d’équipe et idéation</a:t>
            </a:r>
          </a:p>
        </p:txBody>
      </p:sp>
      <p:pic>
        <p:nvPicPr>
          <p:cNvPr id="17" name="Picture 16"/>
          <p:cNvPicPr>
            <a:picLocks noChangeAspect="1"/>
          </p:cNvPicPr>
          <p:nvPr>
            <p:custDataLst>
              <p:tags r:id="rId14"/>
            </p:custDataLst>
          </p:nvPr>
        </p:nvPicPr>
        <p:blipFill>
          <a:blip r:embed="rId24" cstate="print">
            <a:extLst>
              <a:ext uri="{28A0092B-C50C-407E-A947-70E740481C1C}">
                <a14:useLocalDpi xmlns:a14="http://schemas.microsoft.com/office/drawing/2010/main" val="0"/>
              </a:ext>
            </a:extLst>
          </a:blip>
          <a:stretch>
            <a:fillRect/>
          </a:stretch>
        </p:blipFill>
        <p:spPr>
          <a:xfrm>
            <a:off x="8035439" y="1853779"/>
            <a:ext cx="3715693" cy="1531297"/>
          </a:xfrm>
          <a:prstGeom prst="rect">
            <a:avLst/>
          </a:prstGeom>
        </p:spPr>
      </p:pic>
      <p:grpSp>
        <p:nvGrpSpPr>
          <p:cNvPr id="18" name="Group 17"/>
          <p:cNvGrpSpPr>
            <a:grpSpLocks noChangeAspect="1"/>
          </p:cNvGrpSpPr>
          <p:nvPr>
            <p:custDataLst>
              <p:tags r:id="rId15"/>
            </p:custDataLst>
          </p:nvPr>
        </p:nvGrpSpPr>
        <p:grpSpPr>
          <a:xfrm>
            <a:off x="8589445" y="3859645"/>
            <a:ext cx="2956726" cy="1656781"/>
            <a:chOff x="5014852" y="1508368"/>
            <a:chExt cx="1837128" cy="1029422"/>
          </a:xfrm>
        </p:grpSpPr>
        <p:pic>
          <p:nvPicPr>
            <p:cNvPr id="19" name="Picture 18"/>
            <p:cNvPicPr>
              <a:picLocks/>
            </p:cNvPicPr>
            <p:nvPr/>
          </p:nvPicPr>
          <p:blipFill rotWithShape="1">
            <a:blip r:embed="rId25" cstate="print">
              <a:extLst>
                <a:ext uri="{28A0092B-C50C-407E-A947-70E740481C1C}">
                  <a14:useLocalDpi xmlns:a14="http://schemas.microsoft.com/office/drawing/2010/main" val="0"/>
                </a:ext>
              </a:extLst>
            </a:blip>
            <a:srcRect l="21718" t="18307" r="16600" b="24114"/>
            <a:stretch/>
          </p:blipFill>
          <p:spPr>
            <a:xfrm>
              <a:off x="5014852" y="1508368"/>
              <a:ext cx="1675118" cy="969109"/>
            </a:xfrm>
            <a:prstGeom prst="rect">
              <a:avLst/>
            </a:prstGeom>
          </p:spPr>
        </p:pic>
        <p:sp>
          <p:nvSpPr>
            <p:cNvPr id="20" name="Oval 19"/>
            <p:cNvSpPr/>
            <p:nvPr/>
          </p:nvSpPr>
          <p:spPr>
            <a:xfrm>
              <a:off x="6439878" y="2354838"/>
              <a:ext cx="412102" cy="1829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21" name="Picture 20"/>
          <p:cNvPicPr>
            <a:picLocks noChangeAspect="1"/>
          </p:cNvPicPr>
          <p:nvPr>
            <p:custDataLst>
              <p:tags r:id="rId16"/>
            </p:custDataLst>
          </p:nvPr>
        </p:nvPicPr>
        <p:blipFill rotWithShape="1">
          <a:blip r:embed="rId26" cstate="print">
            <a:extLst>
              <a:ext uri="{28A0092B-C50C-407E-A947-70E740481C1C}">
                <a14:useLocalDpi xmlns:a14="http://schemas.microsoft.com/office/drawing/2010/main" val="0"/>
              </a:ext>
            </a:extLst>
          </a:blip>
          <a:srcRect l="5181" r="17515"/>
          <a:stretch/>
        </p:blipFill>
        <p:spPr>
          <a:xfrm>
            <a:off x="783407" y="3992100"/>
            <a:ext cx="2678648" cy="1803358"/>
          </a:xfrm>
          <a:prstGeom prst="rect">
            <a:avLst/>
          </a:prstGeom>
        </p:spPr>
      </p:pic>
      <p:sp>
        <p:nvSpPr>
          <p:cNvPr id="22" name="TextBox 21">
            <a:extLst>
              <a:ext uri="{FF2B5EF4-FFF2-40B4-BE49-F238E27FC236}">
                <a16:creationId xmlns:a16="http://schemas.microsoft.com/office/drawing/2014/main" xmlns="" id="{63E0663A-EBE9-487C-825E-FA8FC4F211D7}"/>
              </a:ext>
            </a:extLst>
          </p:cNvPr>
          <p:cNvSpPr txBox="1"/>
          <p:nvPr>
            <p:custDataLst>
              <p:tags r:id="rId17"/>
            </p:custDataLst>
          </p:nvPr>
        </p:nvSpPr>
        <p:spPr>
          <a:xfrm>
            <a:off x="783407" y="5566562"/>
            <a:ext cx="4297995" cy="523220"/>
          </a:xfrm>
          <a:prstGeom prst="rect">
            <a:avLst/>
          </a:prstGeom>
          <a:noFill/>
        </p:spPr>
        <p:txBody>
          <a:bodyPr wrap="square" rtlCol="0">
            <a:spAutoFit/>
          </a:bodyPr>
          <a:lstStyle/>
          <a:p>
            <a:r>
              <a:rPr lang="fr-FR" sz="2800" b="1" dirty="0">
                <a:solidFill>
                  <a:schemeClr val="accent4"/>
                </a:solidFill>
              </a:rPr>
              <a:t>Salle de </a:t>
            </a:r>
            <a:r>
              <a:rPr lang="fr-FR" sz="2800" b="1" dirty="0" smtClean="0">
                <a:solidFill>
                  <a:schemeClr val="accent4"/>
                </a:solidFill>
              </a:rPr>
              <a:t>projet</a:t>
            </a:r>
            <a:endParaRPr lang="fr-FR" sz="2800" b="1" dirty="0">
              <a:solidFill>
                <a:schemeClr val="accent4"/>
              </a:solidFill>
            </a:endParaRPr>
          </a:p>
        </p:txBody>
      </p:sp>
      <p:pic>
        <p:nvPicPr>
          <p:cNvPr id="23" name="Picture 22"/>
          <p:cNvPicPr>
            <a:picLocks noChangeAspect="1"/>
          </p:cNvPicPr>
          <p:nvPr>
            <p:custDataLst>
              <p:tags r:id="rId18"/>
            </p:custDataLst>
          </p:nvPr>
        </p:nvPicPr>
        <p:blipFill rotWithShape="1">
          <a:blip r:embed="rId27" cstate="print">
            <a:extLst>
              <a:ext uri="{28A0092B-C50C-407E-A947-70E740481C1C}">
                <a14:useLocalDpi xmlns:a14="http://schemas.microsoft.com/office/drawing/2010/main" val="0"/>
              </a:ext>
            </a:extLst>
          </a:blip>
          <a:srcRect l="7696" r="13244"/>
          <a:stretch/>
        </p:blipFill>
        <p:spPr>
          <a:xfrm>
            <a:off x="548715" y="1911637"/>
            <a:ext cx="2482107" cy="1832248"/>
          </a:xfrm>
          <a:prstGeom prst="rect">
            <a:avLst/>
          </a:prstGeom>
        </p:spPr>
      </p:pic>
      <p:sp>
        <p:nvSpPr>
          <p:cNvPr id="24" name="TextBox 23">
            <a:extLst>
              <a:ext uri="{FF2B5EF4-FFF2-40B4-BE49-F238E27FC236}">
                <a16:creationId xmlns:a16="http://schemas.microsoft.com/office/drawing/2014/main" xmlns="" id="{D6D14F35-7BF6-401D-B59F-3984EB2DD961}"/>
              </a:ext>
            </a:extLst>
          </p:cNvPr>
          <p:cNvSpPr txBox="1"/>
          <p:nvPr>
            <p:custDataLst>
              <p:tags r:id="rId19"/>
            </p:custDataLst>
          </p:nvPr>
        </p:nvSpPr>
        <p:spPr>
          <a:xfrm>
            <a:off x="6080289" y="1305447"/>
            <a:ext cx="5541440" cy="523220"/>
          </a:xfrm>
          <a:prstGeom prst="rect">
            <a:avLst/>
          </a:prstGeom>
          <a:noFill/>
        </p:spPr>
        <p:txBody>
          <a:bodyPr wrap="square" rtlCol="0">
            <a:spAutoFit/>
          </a:bodyPr>
          <a:lstStyle/>
          <a:p>
            <a:pPr algn="r"/>
            <a:r>
              <a:rPr lang="fr-FR" sz="2800" b="1" dirty="0">
                <a:solidFill>
                  <a:schemeClr val="accent5">
                    <a:lumMod val="60000"/>
                    <a:lumOff val="40000"/>
                  </a:schemeClr>
                </a:solidFill>
              </a:rPr>
              <a:t>Réunions officielles et présentations </a:t>
            </a:r>
          </a:p>
        </p:txBody>
      </p:sp>
      <p:sp>
        <p:nvSpPr>
          <p:cNvPr id="25" name="Oval 24"/>
          <p:cNvSpPr/>
          <p:nvPr>
            <p:custDataLst>
              <p:tags r:id="rId20"/>
            </p:custDataLst>
          </p:nvPr>
        </p:nvSpPr>
        <p:spPr>
          <a:xfrm>
            <a:off x="10819724" y="5096720"/>
            <a:ext cx="931408" cy="460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itle 1"/>
          <p:cNvSpPr>
            <a:spLocks noGrp="1"/>
          </p:cNvSpPr>
          <p:nvPr>
            <p:ph type="title"/>
            <p:custDataLst>
              <p:tags r:id="rId21"/>
            </p:custDataLst>
          </p:nvPr>
        </p:nvSpPr>
        <p:spPr>
          <a:xfrm>
            <a:off x="508759" y="550861"/>
            <a:ext cx="11006345" cy="835027"/>
          </a:xfrm>
        </p:spPr>
        <p:txBody>
          <a:bodyPr/>
          <a:lstStyle/>
          <a:p>
            <a:r>
              <a:rPr lang="fr-FR"/>
              <a:t>Comprendre les points de travail : travail en collaboration</a:t>
            </a:r>
            <a:endParaRPr lang="fr-FR" dirty="0"/>
          </a:p>
        </p:txBody>
      </p:sp>
    </p:spTree>
    <p:custDataLst>
      <p:tags r:id="rId1"/>
    </p:custDataLst>
    <p:extLst>
      <p:ext uri="{BB962C8B-B14F-4D97-AF65-F5344CB8AC3E}">
        <p14:creationId xmlns:p14="http://schemas.microsoft.com/office/powerpoint/2010/main" val="73082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custDataLst>
              <p:tags r:id="rId2"/>
            </p:custDataLst>
          </p:nvPr>
        </p:nvSpPr>
        <p:spPr bwMode="auto">
          <a:xfrm>
            <a:off x="1151572" y="3265006"/>
            <a:ext cx="1193252" cy="275679"/>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Poste de travail</a:t>
            </a:r>
          </a:p>
          <a:p>
            <a:pPr eaLnBrk="1" hangingPunct="1">
              <a:defRPr/>
            </a:pPr>
            <a:endParaRPr lang="fr-CA" sz="1300" kern="0" dirty="0">
              <a:solidFill>
                <a:schemeClr val="tx1"/>
              </a:solidFill>
              <a:latin typeface="+mn-lt"/>
            </a:endParaRPr>
          </a:p>
        </p:txBody>
      </p:sp>
      <p:sp>
        <p:nvSpPr>
          <p:cNvPr id="4" name="Rectangle 2"/>
          <p:cNvSpPr txBox="1">
            <a:spLocks noChangeArrowheads="1"/>
          </p:cNvSpPr>
          <p:nvPr>
            <p:custDataLst>
              <p:tags r:id="rId3"/>
            </p:custDataLst>
          </p:nvPr>
        </p:nvSpPr>
        <p:spPr bwMode="auto">
          <a:xfrm>
            <a:off x="2619865" y="3248260"/>
            <a:ext cx="113256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52" tIns="34326" rIns="68652" bIns="34326"/>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fr-CA" altLang="en-US" sz="1300" b="1" dirty="0" smtClean="0">
                <a:latin typeface="+mn-lt"/>
              </a:rPr>
              <a:t>Point de transition</a:t>
            </a:r>
            <a:r>
              <a:rPr lang="fr-CA" altLang="en-US" sz="1300" dirty="0" smtClean="0">
                <a:latin typeface="+mn-lt"/>
              </a:rPr>
              <a:t/>
            </a:r>
            <a:br>
              <a:rPr lang="fr-CA" altLang="en-US" sz="1300" dirty="0" smtClean="0">
                <a:latin typeface="+mn-lt"/>
              </a:rPr>
            </a:br>
            <a:endParaRPr lang="fr-CA" altLang="en-US" sz="1300" dirty="0">
              <a:latin typeface="+mn-lt"/>
            </a:endParaRPr>
          </a:p>
        </p:txBody>
      </p:sp>
      <p:sp>
        <p:nvSpPr>
          <p:cNvPr id="5" name="Rectangle 2"/>
          <p:cNvSpPr txBox="1">
            <a:spLocks noChangeArrowheads="1"/>
          </p:cNvSpPr>
          <p:nvPr>
            <p:custDataLst>
              <p:tags r:id="rId4"/>
            </p:custDataLst>
          </p:nvPr>
        </p:nvSpPr>
        <p:spPr bwMode="auto">
          <a:xfrm>
            <a:off x="6823334" y="3218577"/>
            <a:ext cx="1350721" cy="420585"/>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Capsule de concentration</a:t>
            </a:r>
            <a:endParaRPr lang="fr-CA" sz="1300" kern="0" dirty="0">
              <a:solidFill>
                <a:schemeClr val="tx1"/>
              </a:solidFill>
              <a:latin typeface="+mn-lt"/>
            </a:endParaRPr>
          </a:p>
        </p:txBody>
      </p:sp>
      <p:sp>
        <p:nvSpPr>
          <p:cNvPr id="6" name="Rectangle 2"/>
          <p:cNvSpPr txBox="1">
            <a:spLocks noChangeArrowheads="1"/>
          </p:cNvSpPr>
          <p:nvPr>
            <p:custDataLst>
              <p:tags r:id="rId5"/>
            </p:custDataLst>
          </p:nvPr>
        </p:nvSpPr>
        <p:spPr bwMode="auto">
          <a:xfrm>
            <a:off x="5446160" y="3221336"/>
            <a:ext cx="1240020" cy="27940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Point de réflexion</a:t>
            </a:r>
            <a:endParaRPr lang="fr-CA" sz="1300" kern="0" dirty="0">
              <a:solidFill>
                <a:schemeClr val="tx1"/>
              </a:solidFill>
              <a:latin typeface="+mn-lt"/>
            </a:endParaRPr>
          </a:p>
        </p:txBody>
      </p:sp>
      <p:sp>
        <p:nvSpPr>
          <p:cNvPr id="7" name="Rectangle 2"/>
          <p:cNvSpPr txBox="1">
            <a:spLocks noChangeArrowheads="1"/>
          </p:cNvSpPr>
          <p:nvPr>
            <p:custDataLst>
              <p:tags r:id="rId6"/>
            </p:custDataLst>
          </p:nvPr>
        </p:nvSpPr>
        <p:spPr bwMode="auto">
          <a:xfrm>
            <a:off x="3918562" y="5836627"/>
            <a:ext cx="4354873" cy="435713"/>
          </a:xfrm>
          <a:prstGeom prst="rect">
            <a:avLst/>
          </a:prstGeom>
          <a:noFill/>
          <a:ln w="9525">
            <a:noFill/>
            <a:miter lim="800000"/>
            <a:headEnd/>
            <a:tailEnd/>
          </a:ln>
        </p:spPr>
        <p:txBody>
          <a:bodyPr lIns="68652" tIns="34326" rIns="68652" bIns="34326" anchor="ctr"/>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800" b="1" dirty="0" smtClean="0">
                <a:solidFill>
                  <a:schemeClr val="tx1"/>
                </a:solidFill>
                <a:latin typeface="+mn-lt"/>
              </a:rPr>
              <a:t>POINTS DE TRAVAIL DE COLLABORATION</a:t>
            </a:r>
            <a:endParaRPr lang="fr-CA" sz="1800" kern="0" dirty="0">
              <a:solidFill>
                <a:schemeClr val="tx1"/>
              </a:solidFill>
              <a:latin typeface="+mn-lt"/>
            </a:endParaRPr>
          </a:p>
        </p:txBody>
      </p:sp>
      <p:sp>
        <p:nvSpPr>
          <p:cNvPr id="8" name="Rectangle 2"/>
          <p:cNvSpPr txBox="1">
            <a:spLocks noChangeArrowheads="1"/>
          </p:cNvSpPr>
          <p:nvPr>
            <p:custDataLst>
              <p:tags r:id="rId7"/>
            </p:custDataLst>
          </p:nvPr>
        </p:nvSpPr>
        <p:spPr bwMode="auto">
          <a:xfrm>
            <a:off x="1839529" y="5387253"/>
            <a:ext cx="1241765" cy="27940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Point de discussion</a:t>
            </a:r>
            <a:r>
              <a:rPr lang="fr-CA" sz="1300" kern="0" dirty="0" smtClean="0">
                <a:solidFill>
                  <a:schemeClr val="tx1"/>
                </a:solidFill>
                <a:latin typeface="+mn-lt"/>
              </a:rPr>
              <a:t/>
            </a:r>
            <a:br>
              <a:rPr lang="fr-CA" sz="1300" kern="0" dirty="0" smtClean="0">
                <a:solidFill>
                  <a:schemeClr val="tx1"/>
                </a:solidFill>
                <a:latin typeface="+mn-lt"/>
              </a:rPr>
            </a:br>
            <a:endParaRPr lang="fr-CA" sz="1300" kern="0" dirty="0">
              <a:solidFill>
                <a:schemeClr val="tx1"/>
              </a:solidFill>
              <a:latin typeface="+mn-lt"/>
            </a:endParaRPr>
          </a:p>
        </p:txBody>
      </p:sp>
      <p:sp>
        <p:nvSpPr>
          <p:cNvPr id="9" name="Rectangle 2"/>
          <p:cNvSpPr txBox="1">
            <a:spLocks noChangeArrowheads="1"/>
          </p:cNvSpPr>
          <p:nvPr>
            <p:custDataLst>
              <p:tags r:id="rId8"/>
            </p:custDataLst>
          </p:nvPr>
        </p:nvSpPr>
        <p:spPr bwMode="auto">
          <a:xfrm>
            <a:off x="6217661" y="5387253"/>
            <a:ext cx="1221126" cy="27940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Enclave</a:t>
            </a:r>
            <a:r>
              <a:rPr lang="fr-CA" sz="1300" kern="0" dirty="0" smtClean="0">
                <a:solidFill>
                  <a:schemeClr val="tx1"/>
                </a:solidFill>
                <a:latin typeface="+mn-lt"/>
              </a:rPr>
              <a:t/>
            </a:r>
            <a:br>
              <a:rPr lang="fr-CA" sz="1300" kern="0" dirty="0" smtClean="0">
                <a:solidFill>
                  <a:schemeClr val="tx1"/>
                </a:solidFill>
                <a:latin typeface="+mn-lt"/>
              </a:rPr>
            </a:br>
            <a:endParaRPr lang="fr-CA" sz="1300" kern="0" dirty="0">
              <a:solidFill>
                <a:schemeClr val="tx1"/>
              </a:solidFill>
              <a:latin typeface="+mn-lt"/>
            </a:endParaRPr>
          </a:p>
        </p:txBody>
      </p:sp>
      <p:sp>
        <p:nvSpPr>
          <p:cNvPr id="10" name="Rectangle 2"/>
          <p:cNvSpPr txBox="1">
            <a:spLocks noChangeArrowheads="1"/>
          </p:cNvSpPr>
          <p:nvPr>
            <p:custDataLst>
              <p:tags r:id="rId9"/>
            </p:custDataLst>
          </p:nvPr>
        </p:nvSpPr>
        <p:spPr bwMode="auto">
          <a:xfrm>
            <a:off x="3253425" y="5403128"/>
            <a:ext cx="1234178" cy="24765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Zone d’équipe</a:t>
            </a:r>
            <a:endParaRPr lang="fr-CA" sz="1300" b="1" dirty="0">
              <a:solidFill>
                <a:schemeClr val="tx1"/>
              </a:solidFill>
              <a:latin typeface="+mn-lt"/>
            </a:endParaRPr>
          </a:p>
        </p:txBody>
      </p:sp>
      <p:sp>
        <p:nvSpPr>
          <p:cNvPr id="11" name="Rectangle 2"/>
          <p:cNvSpPr txBox="1">
            <a:spLocks noChangeArrowheads="1"/>
          </p:cNvSpPr>
          <p:nvPr>
            <p:custDataLst>
              <p:tags r:id="rId10"/>
            </p:custDataLst>
          </p:nvPr>
        </p:nvSpPr>
        <p:spPr bwMode="auto">
          <a:xfrm>
            <a:off x="4801144" y="5403128"/>
            <a:ext cx="1202426" cy="24765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Salon</a:t>
            </a:r>
            <a:r>
              <a:rPr lang="fr-CA" sz="1300" kern="0" dirty="0" smtClean="0">
                <a:solidFill>
                  <a:schemeClr val="tx1"/>
                </a:solidFill>
                <a:latin typeface="+mn-lt"/>
              </a:rPr>
              <a:t/>
            </a:r>
            <a:br>
              <a:rPr lang="fr-CA" sz="1300" kern="0" dirty="0" smtClean="0">
                <a:solidFill>
                  <a:schemeClr val="tx1"/>
                </a:solidFill>
                <a:latin typeface="+mn-lt"/>
              </a:rPr>
            </a:br>
            <a:endParaRPr lang="fr-CA" sz="1300" kern="0" dirty="0">
              <a:solidFill>
                <a:schemeClr val="tx1"/>
              </a:solidFill>
              <a:latin typeface="+mn-lt"/>
            </a:endParaRPr>
          </a:p>
        </p:txBody>
      </p:sp>
      <p:sp>
        <p:nvSpPr>
          <p:cNvPr id="12" name="Rectangle 2"/>
          <p:cNvSpPr txBox="1">
            <a:spLocks noChangeArrowheads="1"/>
          </p:cNvSpPr>
          <p:nvPr>
            <p:custDataLst>
              <p:tags r:id="rId11"/>
            </p:custDataLst>
          </p:nvPr>
        </p:nvSpPr>
        <p:spPr bwMode="auto">
          <a:xfrm>
            <a:off x="9777142" y="3233045"/>
            <a:ext cx="1204489" cy="276225"/>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Salle de concentration</a:t>
            </a:r>
            <a:endParaRPr lang="fr-CA" sz="1300" kern="0" dirty="0">
              <a:solidFill>
                <a:schemeClr val="tx1"/>
              </a:solidFill>
              <a:latin typeface="+mn-lt"/>
            </a:endParaRPr>
          </a:p>
        </p:txBody>
      </p:sp>
      <p:sp>
        <p:nvSpPr>
          <p:cNvPr id="13" name="Rectangle 2"/>
          <p:cNvSpPr txBox="1">
            <a:spLocks noChangeArrowheads="1"/>
          </p:cNvSpPr>
          <p:nvPr>
            <p:custDataLst>
              <p:tags r:id="rId12"/>
            </p:custDataLst>
          </p:nvPr>
        </p:nvSpPr>
        <p:spPr bwMode="auto">
          <a:xfrm>
            <a:off x="3933096" y="3231538"/>
            <a:ext cx="1287150" cy="268822"/>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Salle d’étude</a:t>
            </a:r>
            <a:endParaRPr lang="fr-CA" sz="1300" b="1" kern="0" dirty="0">
              <a:solidFill>
                <a:schemeClr val="tx1"/>
              </a:solidFill>
              <a:latin typeface="+mn-lt"/>
            </a:endParaRPr>
          </a:p>
        </p:txBody>
      </p:sp>
      <p:sp>
        <p:nvSpPr>
          <p:cNvPr id="14" name="Rectangle 2"/>
          <p:cNvSpPr txBox="1">
            <a:spLocks noChangeArrowheads="1"/>
          </p:cNvSpPr>
          <p:nvPr>
            <p:custDataLst>
              <p:tags r:id="rId13"/>
            </p:custDataLst>
          </p:nvPr>
        </p:nvSpPr>
        <p:spPr bwMode="auto">
          <a:xfrm>
            <a:off x="10563869" y="5387253"/>
            <a:ext cx="1243011" cy="24765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Salle de réunion</a:t>
            </a:r>
            <a:endParaRPr lang="fr-CA" sz="1300" kern="0" dirty="0">
              <a:solidFill>
                <a:schemeClr val="tx1"/>
              </a:solidFill>
              <a:latin typeface="+mn-lt"/>
            </a:endParaRPr>
          </a:p>
        </p:txBody>
      </p:sp>
      <p:sp>
        <p:nvSpPr>
          <p:cNvPr id="15" name="Rectangle 2"/>
          <p:cNvSpPr txBox="1">
            <a:spLocks noChangeArrowheads="1"/>
          </p:cNvSpPr>
          <p:nvPr>
            <p:custDataLst>
              <p:tags r:id="rId14"/>
            </p:custDataLst>
          </p:nvPr>
        </p:nvSpPr>
        <p:spPr bwMode="auto">
          <a:xfrm>
            <a:off x="9123342" y="5407215"/>
            <a:ext cx="1232224" cy="259438"/>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Salle de projet</a:t>
            </a:r>
            <a:endParaRPr lang="fr-CA" sz="1300" kern="0" dirty="0">
              <a:solidFill>
                <a:schemeClr val="tx1"/>
              </a:solidFill>
              <a:latin typeface="+mn-lt"/>
            </a:endParaRPr>
          </a:p>
        </p:txBody>
      </p:sp>
      <p:grpSp>
        <p:nvGrpSpPr>
          <p:cNvPr id="16" name="Group 15"/>
          <p:cNvGrpSpPr/>
          <p:nvPr>
            <p:custDataLst>
              <p:tags r:id="rId15"/>
            </p:custDataLst>
          </p:nvPr>
        </p:nvGrpSpPr>
        <p:grpSpPr>
          <a:xfrm>
            <a:off x="182840" y="3561105"/>
            <a:ext cx="11871251" cy="624213"/>
            <a:chOff x="182840" y="3561105"/>
            <a:chExt cx="11871251" cy="624213"/>
          </a:xfrm>
        </p:grpSpPr>
        <p:sp>
          <p:nvSpPr>
            <p:cNvPr id="17" name="Left-Right Arrow 16"/>
            <p:cNvSpPr/>
            <p:nvPr/>
          </p:nvSpPr>
          <p:spPr>
            <a:xfrm>
              <a:off x="182840" y="3561105"/>
              <a:ext cx="11871251" cy="624213"/>
            </a:xfrm>
            <a:prstGeom prst="leftRightArrow">
              <a:avLst/>
            </a:prstGeom>
            <a:gradFill flip="none" rotWithShape="1">
              <a:gsLst>
                <a:gs pos="0">
                  <a:schemeClr val="accent2">
                    <a:lumMod val="50000"/>
                  </a:schemeClr>
                </a:gs>
                <a:gs pos="38000">
                  <a:schemeClr val="accent2">
                    <a:lumMod val="60000"/>
                    <a:lumOff val="40000"/>
                  </a:schemeClr>
                </a:gs>
                <a:gs pos="100000">
                  <a:schemeClr val="accent2">
                    <a:lumMod val="20000"/>
                    <a:lumOff val="80000"/>
                  </a:schemeClr>
                </a:gs>
              </a:gsLst>
              <a:lin ang="10800000" scaled="1"/>
              <a:tileRect/>
            </a:gradFill>
            <a:ln/>
            <a:effectLst/>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fr-CA" sz="1802" dirty="0">
                <a:solidFill>
                  <a:schemeClr val="tx1"/>
                </a:solidFill>
              </a:endParaRPr>
            </a:p>
          </p:txBody>
        </p:sp>
        <p:sp>
          <p:nvSpPr>
            <p:cNvPr id="18" name="Rectangle 2"/>
            <p:cNvSpPr txBox="1">
              <a:spLocks noChangeArrowheads="1"/>
            </p:cNvSpPr>
            <p:nvPr/>
          </p:nvSpPr>
          <p:spPr bwMode="auto">
            <a:xfrm>
              <a:off x="589366" y="3742978"/>
              <a:ext cx="1103082" cy="260465"/>
            </a:xfrm>
            <a:prstGeom prst="rect">
              <a:avLst/>
            </a:prstGeom>
            <a:noFill/>
            <a:ln w="9525">
              <a:noFill/>
              <a:miter lim="800000"/>
              <a:headEnd/>
              <a:tailEnd/>
            </a:ln>
          </p:spPr>
          <p:txBody>
            <a:bodyPr lIns="68652" tIns="34326" rIns="68652" bIns="34326" anchor="ctr"/>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algn="l" eaLnBrk="1" hangingPunct="1">
                <a:defRPr/>
              </a:pPr>
              <a:r>
                <a:rPr lang="fr-CA" sz="1600" b="1" kern="0" dirty="0" smtClean="0">
                  <a:solidFill>
                    <a:schemeClr val="tx1"/>
                  </a:solidFill>
                  <a:latin typeface="+mn-lt"/>
                </a:rPr>
                <a:t>OUVERT</a:t>
              </a:r>
              <a:endParaRPr lang="fr-CA" sz="1600" i="1" kern="0" dirty="0">
                <a:solidFill>
                  <a:schemeClr val="tx1"/>
                </a:solidFill>
                <a:latin typeface="+mn-lt"/>
              </a:endParaRPr>
            </a:p>
          </p:txBody>
        </p:sp>
        <p:sp>
          <p:nvSpPr>
            <p:cNvPr id="19" name="Rectangle 2"/>
            <p:cNvSpPr txBox="1">
              <a:spLocks noChangeArrowheads="1"/>
            </p:cNvSpPr>
            <p:nvPr/>
          </p:nvSpPr>
          <p:spPr bwMode="auto">
            <a:xfrm>
              <a:off x="5105612" y="3729917"/>
              <a:ext cx="2018785" cy="286585"/>
            </a:xfrm>
            <a:prstGeom prst="rect">
              <a:avLst/>
            </a:prstGeom>
            <a:noFill/>
            <a:ln w="9525">
              <a:noFill/>
              <a:miter lim="800000"/>
              <a:headEnd/>
              <a:tailEnd/>
            </a:ln>
          </p:spPr>
          <p:txBody>
            <a:bodyPr lIns="68652" tIns="34326" rIns="68652" bIns="34326" anchor="ctr"/>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600" b="1" kern="0" dirty="0" smtClean="0">
                  <a:solidFill>
                    <a:schemeClr val="tx1">
                      <a:lumMod val="75000"/>
                      <a:lumOff val="25000"/>
                    </a:schemeClr>
                  </a:solidFill>
                  <a:latin typeface="+mn-lt"/>
                </a:rPr>
                <a:t>SEMI-FERMÉ</a:t>
              </a:r>
              <a:endParaRPr lang="fr-CA" sz="1600" b="1" kern="0" dirty="0">
                <a:solidFill>
                  <a:schemeClr val="tx1">
                    <a:lumMod val="75000"/>
                    <a:lumOff val="25000"/>
                  </a:schemeClr>
                </a:solidFill>
                <a:latin typeface="+mn-lt"/>
              </a:endParaRPr>
            </a:p>
          </p:txBody>
        </p:sp>
        <p:sp>
          <p:nvSpPr>
            <p:cNvPr id="20" name="Rectangle 2"/>
            <p:cNvSpPr txBox="1">
              <a:spLocks noChangeArrowheads="1"/>
            </p:cNvSpPr>
            <p:nvPr/>
          </p:nvSpPr>
          <p:spPr bwMode="auto">
            <a:xfrm>
              <a:off x="10282857" y="3729918"/>
              <a:ext cx="1320756" cy="286584"/>
            </a:xfrm>
            <a:prstGeom prst="rect">
              <a:avLst/>
            </a:prstGeom>
            <a:noFill/>
            <a:ln w="9525">
              <a:noFill/>
              <a:miter lim="800000"/>
              <a:headEnd/>
              <a:tailEnd/>
            </a:ln>
          </p:spPr>
          <p:txBody>
            <a:bodyPr lIns="68652" tIns="34326" rIns="68652" bIns="34326" anchor="ctr"/>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algn="r" eaLnBrk="1" hangingPunct="1">
                <a:defRPr/>
              </a:pPr>
              <a:r>
                <a:rPr lang="fr-CA" sz="1600" b="1" kern="0" dirty="0" smtClean="0">
                  <a:solidFill>
                    <a:schemeClr val="bg1"/>
                  </a:solidFill>
                  <a:latin typeface="+mn-lt"/>
                </a:rPr>
                <a:t>FERMÉ</a:t>
              </a:r>
              <a:endParaRPr lang="fr-CA" sz="1600" kern="0" dirty="0">
                <a:solidFill>
                  <a:schemeClr val="bg1"/>
                </a:solidFill>
                <a:latin typeface="+mn-lt"/>
              </a:endParaRPr>
            </a:p>
          </p:txBody>
        </p:sp>
      </p:grpSp>
      <p:sp>
        <p:nvSpPr>
          <p:cNvPr id="21" name="Rectangle 2"/>
          <p:cNvSpPr txBox="1">
            <a:spLocks noChangeArrowheads="1"/>
          </p:cNvSpPr>
          <p:nvPr>
            <p:custDataLst>
              <p:tags r:id="rId16"/>
            </p:custDataLst>
          </p:nvPr>
        </p:nvSpPr>
        <p:spPr bwMode="auto">
          <a:xfrm>
            <a:off x="4360254" y="1705075"/>
            <a:ext cx="3471491" cy="348619"/>
          </a:xfrm>
          <a:prstGeom prst="rect">
            <a:avLst/>
          </a:prstGeom>
          <a:noFill/>
          <a:ln w="9525">
            <a:noFill/>
            <a:miter lim="800000"/>
            <a:headEnd/>
            <a:tailEnd/>
          </a:ln>
        </p:spPr>
        <p:txBody>
          <a:bodyPr lIns="68652" tIns="34326" rIns="68652" bIns="34326" anchor="ctr"/>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800" b="1" dirty="0" smtClean="0">
                <a:solidFill>
                  <a:schemeClr val="tx1"/>
                </a:solidFill>
                <a:latin typeface="+mn-lt"/>
              </a:rPr>
              <a:t>POINTS DE TRAVAIL INDIVIDUELS</a:t>
            </a:r>
            <a:endParaRPr lang="fr-CA" sz="1800" kern="0" dirty="0">
              <a:solidFill>
                <a:schemeClr val="tx1"/>
              </a:solidFill>
              <a:latin typeface="+mn-lt"/>
            </a:endParaRPr>
          </a:p>
        </p:txBody>
      </p:sp>
      <p:sp>
        <p:nvSpPr>
          <p:cNvPr id="22" name="Rectangle 2"/>
          <p:cNvSpPr txBox="1">
            <a:spLocks noChangeArrowheads="1"/>
          </p:cNvSpPr>
          <p:nvPr>
            <p:custDataLst>
              <p:tags r:id="rId17"/>
            </p:custDataLst>
          </p:nvPr>
        </p:nvSpPr>
        <p:spPr bwMode="auto">
          <a:xfrm>
            <a:off x="8338611" y="3248260"/>
            <a:ext cx="1206074"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52" tIns="34326" rIns="68652" bIns="34326"/>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fr-CA" altLang="en-US" sz="1300" b="1" dirty="0" smtClean="0">
                <a:latin typeface="+mn-lt"/>
              </a:rPr>
              <a:t>Cabine t</a:t>
            </a:r>
            <a:r>
              <a:rPr lang="fr-CA" sz="1300" b="1" kern="0" dirty="0" smtClean="0">
                <a:latin typeface="+mn-lt"/>
              </a:rPr>
              <a:t>éléphonique</a:t>
            </a:r>
            <a:endParaRPr lang="fr-CA" altLang="en-US" sz="1300" b="1" dirty="0">
              <a:latin typeface="+mn-lt"/>
            </a:endParaRPr>
          </a:p>
        </p:txBody>
      </p:sp>
      <p:sp>
        <p:nvSpPr>
          <p:cNvPr id="23" name="Rectangle 2"/>
          <p:cNvSpPr txBox="1">
            <a:spLocks noChangeArrowheads="1"/>
          </p:cNvSpPr>
          <p:nvPr>
            <p:custDataLst>
              <p:tags r:id="rId18"/>
            </p:custDataLst>
          </p:nvPr>
        </p:nvSpPr>
        <p:spPr bwMode="auto">
          <a:xfrm>
            <a:off x="328374" y="5384410"/>
            <a:ext cx="1364074" cy="27940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Café/cuisine</a:t>
            </a:r>
            <a:endParaRPr lang="fr-CA" sz="1300" b="1" kern="0" dirty="0">
              <a:solidFill>
                <a:schemeClr val="tx1"/>
              </a:solidFill>
              <a:latin typeface="+mn-lt"/>
            </a:endParaRPr>
          </a:p>
        </p:txBody>
      </p:sp>
      <p:sp>
        <p:nvSpPr>
          <p:cNvPr id="24" name="Rectangle 2"/>
          <p:cNvSpPr txBox="1">
            <a:spLocks noChangeArrowheads="1"/>
          </p:cNvSpPr>
          <p:nvPr>
            <p:custDataLst>
              <p:tags r:id="rId19"/>
            </p:custDataLst>
          </p:nvPr>
        </p:nvSpPr>
        <p:spPr bwMode="auto">
          <a:xfrm>
            <a:off x="7682248" y="5384410"/>
            <a:ext cx="1221126" cy="279400"/>
          </a:xfrm>
          <a:prstGeom prst="rect">
            <a:avLst/>
          </a:prstGeom>
          <a:noFill/>
          <a:ln w="9525">
            <a:noFill/>
            <a:miter lim="800000"/>
            <a:headEnd/>
            <a:tailEnd/>
          </a:ln>
        </p:spPr>
        <p:txBody>
          <a:bodyPr lIns="68652" tIns="34326" rIns="68652" bIns="34326"/>
          <a:lstStyle>
            <a:lvl1pPr algn="ctr" rtl="0" eaLnBrk="0" fontAlgn="base" hangingPunct="0">
              <a:spcBef>
                <a:spcPct val="0"/>
              </a:spcBef>
              <a:spcAft>
                <a:spcPct val="0"/>
              </a:spcAft>
              <a:defRPr sz="3996">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996">
                <a:solidFill>
                  <a:schemeClr val="tx2"/>
                </a:solidFill>
                <a:latin typeface="Arial" charset="0"/>
                <a:cs typeface="Arial" charset="0"/>
              </a:defRPr>
            </a:lvl2pPr>
            <a:lvl3pPr algn="ctr" rtl="0" eaLnBrk="0" fontAlgn="base" hangingPunct="0">
              <a:spcBef>
                <a:spcPct val="0"/>
              </a:spcBef>
              <a:spcAft>
                <a:spcPct val="0"/>
              </a:spcAft>
              <a:defRPr sz="3996">
                <a:solidFill>
                  <a:schemeClr val="tx2"/>
                </a:solidFill>
                <a:latin typeface="Arial" charset="0"/>
                <a:cs typeface="Arial" charset="0"/>
              </a:defRPr>
            </a:lvl3pPr>
            <a:lvl4pPr algn="ctr" rtl="0" eaLnBrk="0" fontAlgn="base" hangingPunct="0">
              <a:spcBef>
                <a:spcPct val="0"/>
              </a:spcBef>
              <a:spcAft>
                <a:spcPct val="0"/>
              </a:spcAft>
              <a:defRPr sz="3996">
                <a:solidFill>
                  <a:schemeClr val="tx2"/>
                </a:solidFill>
                <a:latin typeface="Arial" charset="0"/>
                <a:cs typeface="Arial" charset="0"/>
              </a:defRPr>
            </a:lvl4pPr>
            <a:lvl5pPr algn="ctr" rtl="0" eaLnBrk="0" fontAlgn="base" hangingPunct="0">
              <a:spcBef>
                <a:spcPct val="0"/>
              </a:spcBef>
              <a:spcAft>
                <a:spcPct val="0"/>
              </a:spcAft>
              <a:defRPr sz="3996">
                <a:solidFill>
                  <a:schemeClr val="tx2"/>
                </a:solidFill>
                <a:latin typeface="Arial" charset="0"/>
                <a:cs typeface="Arial" charset="0"/>
              </a:defRPr>
            </a:lvl5pPr>
            <a:lvl6pPr marL="456739" algn="ctr" rtl="0" fontAlgn="base">
              <a:spcBef>
                <a:spcPct val="0"/>
              </a:spcBef>
              <a:spcAft>
                <a:spcPct val="0"/>
              </a:spcAft>
              <a:defRPr sz="4396">
                <a:solidFill>
                  <a:schemeClr val="tx2"/>
                </a:solidFill>
                <a:latin typeface="Times New Roman" charset="0"/>
              </a:defRPr>
            </a:lvl6pPr>
            <a:lvl7pPr marL="913477" algn="ctr" rtl="0" fontAlgn="base">
              <a:spcBef>
                <a:spcPct val="0"/>
              </a:spcBef>
              <a:spcAft>
                <a:spcPct val="0"/>
              </a:spcAft>
              <a:defRPr sz="4396">
                <a:solidFill>
                  <a:schemeClr val="tx2"/>
                </a:solidFill>
                <a:latin typeface="Times New Roman" charset="0"/>
              </a:defRPr>
            </a:lvl7pPr>
            <a:lvl8pPr marL="1370215" algn="ctr" rtl="0" fontAlgn="base">
              <a:spcBef>
                <a:spcPct val="0"/>
              </a:spcBef>
              <a:spcAft>
                <a:spcPct val="0"/>
              </a:spcAft>
              <a:defRPr sz="4396">
                <a:solidFill>
                  <a:schemeClr val="tx2"/>
                </a:solidFill>
                <a:latin typeface="Times New Roman" charset="0"/>
              </a:defRPr>
            </a:lvl8pPr>
            <a:lvl9pPr marL="1826954" algn="ctr" rtl="0" fontAlgn="base">
              <a:spcBef>
                <a:spcPct val="0"/>
              </a:spcBef>
              <a:spcAft>
                <a:spcPct val="0"/>
              </a:spcAft>
              <a:defRPr sz="4396">
                <a:solidFill>
                  <a:schemeClr val="tx2"/>
                </a:solidFill>
                <a:latin typeface="Times New Roman" charset="0"/>
              </a:defRPr>
            </a:lvl9pPr>
          </a:lstStyle>
          <a:p>
            <a:pPr eaLnBrk="1" hangingPunct="1">
              <a:defRPr/>
            </a:pPr>
            <a:r>
              <a:rPr lang="fr-CA" sz="1300" b="1" kern="0" dirty="0" smtClean="0">
                <a:solidFill>
                  <a:schemeClr val="tx1"/>
                </a:solidFill>
                <a:latin typeface="+mn-lt"/>
              </a:rPr>
              <a:t>Salle de travail</a:t>
            </a:r>
            <a:endParaRPr lang="fr-CA" sz="1300" kern="0" dirty="0">
              <a:solidFill>
                <a:schemeClr val="tx1"/>
              </a:solidFill>
              <a:latin typeface="+mn-lt"/>
            </a:endParaRPr>
          </a:p>
        </p:txBody>
      </p:sp>
      <p:sp>
        <p:nvSpPr>
          <p:cNvPr id="25" name="Title 3"/>
          <p:cNvSpPr>
            <a:spLocks noGrp="1"/>
          </p:cNvSpPr>
          <p:nvPr>
            <p:ph type="title"/>
            <p:custDataLst>
              <p:tags r:id="rId20"/>
            </p:custDataLst>
          </p:nvPr>
        </p:nvSpPr>
        <p:spPr>
          <a:xfrm>
            <a:off x="466672" y="528613"/>
            <a:ext cx="11006345" cy="835027"/>
          </a:xfrm>
        </p:spPr>
        <p:txBody>
          <a:bodyPr>
            <a:normAutofit fontScale="90000"/>
          </a:bodyPr>
          <a:lstStyle/>
          <a:p>
            <a:r>
              <a:rPr lang="fr-CA" kern="0" dirty="0" smtClean="0"/>
              <a:t>Comprendre les points de travail : de la variété pour tout et pour tous!</a:t>
            </a:r>
            <a:endParaRPr lang="fr-CA" dirty="0"/>
          </a:p>
        </p:txBody>
      </p:sp>
      <p:pic>
        <p:nvPicPr>
          <p:cNvPr id="26" name="Picture 12" descr="Workrooms"/>
          <p:cNvPicPr>
            <a:picLocks noChangeAspect="1" noChangeArrowheads="1"/>
          </p:cNvPicPr>
          <p:nvPr>
            <p:custDataLst>
              <p:tags r:id="rId21"/>
            </p:custDataLst>
          </p:nvPr>
        </p:nvPicPr>
        <p:blipFill rotWithShape="1">
          <a:blip r:embed="rId38" cstate="print">
            <a:extLst>
              <a:ext uri="{28A0092B-C50C-407E-A947-70E740481C1C}">
                <a14:useLocalDpi xmlns:a14="http://schemas.microsoft.com/office/drawing/2010/main" val="0"/>
              </a:ext>
            </a:extLst>
          </a:blip>
          <a:srcRect l="3799" t="11089" r="17909"/>
          <a:stretch/>
        </p:blipFill>
        <p:spPr bwMode="auto">
          <a:xfrm>
            <a:off x="1821201" y="4401219"/>
            <a:ext cx="1278423" cy="901735"/>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custDataLst>
              <p:tags r:id="rId22"/>
            </p:custDataLst>
          </p:nvPr>
        </p:nvPicPr>
        <p:blipFill rotWithShape="1">
          <a:blip r:embed="rId39"/>
          <a:srcRect l="14410" t="46395" r="11933" b="3007"/>
          <a:stretch/>
        </p:blipFill>
        <p:spPr>
          <a:xfrm>
            <a:off x="6864909" y="2235494"/>
            <a:ext cx="1278000" cy="909365"/>
          </a:xfrm>
          <a:prstGeom prst="round2DiagRect">
            <a:avLst>
              <a:gd name="adj1" fmla="val 16667"/>
              <a:gd name="adj2" fmla="val 0"/>
            </a:avLst>
          </a:prstGeom>
          <a:ln w="38100" cap="sq">
            <a:solidFill>
              <a:schemeClr val="accent2">
                <a:lumMod val="60000"/>
                <a:lumOff val="40000"/>
              </a:schemeClr>
            </a:solidFill>
            <a:miter lim="800000"/>
          </a:ln>
          <a:effectLst>
            <a:outerShdw blurRad="254000" algn="tl" rotWithShape="0">
              <a:srgbClr val="000000">
                <a:alpha val="43000"/>
              </a:srgbClr>
            </a:outerShdw>
          </a:effectLst>
        </p:spPr>
      </p:pic>
      <p:pic>
        <p:nvPicPr>
          <p:cNvPr id="28" name="Picture 27"/>
          <p:cNvPicPr>
            <a:picLocks noChangeAspect="1"/>
          </p:cNvPicPr>
          <p:nvPr>
            <p:custDataLst>
              <p:tags r:id="rId23"/>
            </p:custDataLst>
          </p:nvPr>
        </p:nvPicPr>
        <p:blipFill rotWithShape="1">
          <a:blip r:embed="rId40"/>
          <a:srcRect l="13302" t="25494" r="8930" b="5756"/>
          <a:stretch/>
        </p:blipFill>
        <p:spPr>
          <a:xfrm>
            <a:off x="6170347" y="4386833"/>
            <a:ext cx="1315754" cy="909665"/>
          </a:xfrm>
          <a:prstGeom prst="round2DiagRect">
            <a:avLst>
              <a:gd name="adj1" fmla="val 16667"/>
              <a:gd name="adj2" fmla="val 0"/>
            </a:avLst>
          </a:prstGeom>
          <a:ln w="38100" cap="sq">
            <a:solidFill>
              <a:schemeClr val="accent2">
                <a:lumMod val="60000"/>
                <a:lumOff val="40000"/>
              </a:schemeClr>
            </a:solidFill>
            <a:miter lim="800000"/>
          </a:ln>
          <a:effectLst>
            <a:outerShdw blurRad="254000" algn="tl" rotWithShape="0">
              <a:srgbClr val="000000">
                <a:alpha val="43000"/>
              </a:srgbClr>
            </a:outerShdw>
          </a:effectLst>
        </p:spPr>
      </p:pic>
      <p:pic>
        <p:nvPicPr>
          <p:cNvPr id="29" name="Picture 6" descr="Focus Room"/>
          <p:cNvPicPr>
            <a:picLocks noChangeAspect="1" noChangeArrowheads="1"/>
          </p:cNvPicPr>
          <p:nvPr>
            <p:custDataLst>
              <p:tags r:id="rId24"/>
            </p:custDataLst>
          </p:nvPr>
        </p:nvPicPr>
        <p:blipFill rotWithShape="1">
          <a:blip r:embed="rId41" cstate="print">
            <a:extLst>
              <a:ext uri="{28A0092B-C50C-407E-A947-70E740481C1C}">
                <a14:useLocalDpi xmlns:a14="http://schemas.microsoft.com/office/drawing/2010/main" val="0"/>
              </a:ext>
            </a:extLst>
          </a:blip>
          <a:srcRect l="4606" t="21213" b="9127"/>
          <a:stretch/>
        </p:blipFill>
        <p:spPr bwMode="auto">
          <a:xfrm>
            <a:off x="9740387" y="2241825"/>
            <a:ext cx="1278000" cy="918391"/>
          </a:xfrm>
          <a:prstGeom prst="round2DiagRect">
            <a:avLst>
              <a:gd name="adj1" fmla="val 16667"/>
              <a:gd name="adj2" fmla="val 0"/>
            </a:avLst>
          </a:prstGeom>
          <a:ln w="38100" cap="sq">
            <a:solidFill>
              <a:schemeClr val="accent2">
                <a:lumMod val="5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Picture 8" descr="Lounge"/>
          <p:cNvPicPr>
            <a:picLocks noChangeAspect="1" noChangeArrowheads="1"/>
          </p:cNvPicPr>
          <p:nvPr>
            <p:custDataLst>
              <p:tags r:id="rId25"/>
            </p:custDataLst>
          </p:nvPr>
        </p:nvPicPr>
        <p:blipFill rotWithShape="1">
          <a:blip r:embed="rId42" cstate="print">
            <a:extLst>
              <a:ext uri="{28A0092B-C50C-407E-A947-70E740481C1C}">
                <a14:useLocalDpi xmlns:a14="http://schemas.microsoft.com/office/drawing/2010/main" val="0"/>
              </a:ext>
            </a:extLst>
          </a:blip>
          <a:srcRect t="15349" b="10283"/>
          <a:stretch/>
        </p:blipFill>
        <p:spPr bwMode="auto">
          <a:xfrm>
            <a:off x="4720172" y="4394763"/>
            <a:ext cx="1283398" cy="908191"/>
          </a:xfrm>
          <a:prstGeom prst="round2DiagRect">
            <a:avLst>
              <a:gd name="adj1" fmla="val 16667"/>
              <a:gd name="adj2" fmla="val 0"/>
            </a:avLst>
          </a:prstGeom>
          <a:ln w="38100" cap="sq">
            <a:solidFill>
              <a:schemeClr val="accent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 name="Picture 12" descr="https://www.gcpedia.gc.ca/gcwiki/images/thumb/d/d9/Gatineau_Touchdown.jpg/600px-Gatineau_Touchdown.jpg"/>
          <p:cNvPicPr>
            <a:picLocks noChangeAspect="1" noChangeArrowheads="1"/>
          </p:cNvPicPr>
          <p:nvPr>
            <p:custDataLst>
              <p:tags r:id="rId26"/>
            </p:custDataLst>
          </p:nvPr>
        </p:nvPicPr>
        <p:blipFill rotWithShape="1">
          <a:blip r:embed="rId43" cstate="print">
            <a:extLst>
              <a:ext uri="{28A0092B-C50C-407E-A947-70E740481C1C}">
                <a14:useLocalDpi xmlns:a14="http://schemas.microsoft.com/office/drawing/2010/main" val="0"/>
              </a:ext>
            </a:extLst>
          </a:blip>
          <a:srcRect l="8424" t="33259" r="6183" b="4539"/>
          <a:stretch/>
        </p:blipFill>
        <p:spPr bwMode="auto">
          <a:xfrm>
            <a:off x="2547149" y="2239585"/>
            <a:ext cx="1278000" cy="923727"/>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 name="Picture 14" descr="https://www.gcpedia.gc.ca/gcwiki/images/thumb/3/36/Gatineau_Teaming.jpg/600px-Gatineau_Teaming.jpg"/>
          <p:cNvPicPr>
            <a:picLocks noChangeAspect="1" noChangeArrowheads="1"/>
          </p:cNvPicPr>
          <p:nvPr>
            <p:custDataLst>
              <p:tags r:id="rId27"/>
            </p:custDataLst>
          </p:nvPr>
        </p:nvPicPr>
        <p:blipFill rotWithShape="1">
          <a:blip r:embed="rId44" cstate="print">
            <a:extLst>
              <a:ext uri="{28A0092B-C50C-407E-A947-70E740481C1C}">
                <a14:useLocalDpi xmlns:a14="http://schemas.microsoft.com/office/drawing/2010/main" val="0"/>
              </a:ext>
            </a:extLst>
          </a:blip>
          <a:srcRect t="15273" b="6104"/>
          <a:stretch/>
        </p:blipFill>
        <p:spPr bwMode="auto">
          <a:xfrm>
            <a:off x="3253425" y="4401219"/>
            <a:ext cx="1299970" cy="901735"/>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custDataLst>
              <p:tags r:id="rId28"/>
            </p:custDataLst>
          </p:nvPr>
        </p:nvPicPr>
        <p:blipFill>
          <a:blip r:embed="rId45"/>
          <a:stretch>
            <a:fillRect/>
          </a:stretch>
        </p:blipFill>
        <p:spPr>
          <a:xfrm>
            <a:off x="388977" y="4364183"/>
            <a:ext cx="1278423" cy="935952"/>
          </a:xfrm>
          <a:prstGeom prst="round2DiagRect">
            <a:avLst>
              <a:gd name="adj1" fmla="val 16667"/>
              <a:gd name="adj2" fmla="val 0"/>
            </a:avLst>
          </a:prstGeom>
          <a:ln w="38100" cap="sq">
            <a:solidFill>
              <a:schemeClr val="accent2">
                <a:lumMod val="20000"/>
                <a:lumOff val="80000"/>
              </a:schemeClr>
            </a:solidFill>
            <a:miter lim="800000"/>
          </a:ln>
          <a:effectLst>
            <a:outerShdw blurRad="254000" algn="tl" rotWithShape="0">
              <a:srgbClr val="000000">
                <a:alpha val="43000"/>
              </a:srgbClr>
            </a:outerShdw>
          </a:effectLst>
        </p:spPr>
      </p:pic>
      <p:pic>
        <p:nvPicPr>
          <p:cNvPr id="34" name="Picture 16" descr="https://www.gcpedia.gc.ca/gcwiki/images/thumb/6/6c/Kanata_7th_Reflection_Point.jpg/600px-Kanata_7th_Reflection_Point.jpg"/>
          <p:cNvPicPr>
            <a:picLocks noChangeAspect="1" noChangeArrowheads="1"/>
          </p:cNvPicPr>
          <p:nvPr>
            <p:custDataLst>
              <p:tags r:id="rId29"/>
            </p:custDataLst>
          </p:nvPr>
        </p:nvPicPr>
        <p:blipFill rotWithShape="1">
          <a:blip r:embed="rId46" cstate="print">
            <a:extLst>
              <a:ext uri="{28A0092B-C50C-407E-A947-70E740481C1C}">
                <a14:useLocalDpi xmlns:a14="http://schemas.microsoft.com/office/drawing/2010/main" val="0"/>
              </a:ext>
            </a:extLst>
          </a:blip>
          <a:srcRect l="7601" t="29030" b="7772"/>
          <a:stretch/>
        </p:blipFill>
        <p:spPr bwMode="auto">
          <a:xfrm>
            <a:off x="5427170" y="2206464"/>
            <a:ext cx="1278000" cy="936035"/>
          </a:xfrm>
          <a:prstGeom prst="round2DiagRect">
            <a:avLst>
              <a:gd name="adj1" fmla="val 16667"/>
              <a:gd name="adj2" fmla="val 0"/>
            </a:avLst>
          </a:prstGeom>
          <a:ln w="38100" cap="sq">
            <a:solidFill>
              <a:srgbClr val="A3D9CD"/>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custDataLst>
              <p:tags r:id="rId30"/>
            </p:custDataLst>
          </p:nvPr>
        </p:nvPicPr>
        <p:blipFill rotWithShape="1">
          <a:blip r:embed="rId47" cstate="print">
            <a:extLst>
              <a:ext uri="{28A0092B-C50C-407E-A947-70E740481C1C}">
                <a14:useLocalDpi xmlns:a14="http://schemas.microsoft.com/office/drawing/2010/main" val="0"/>
              </a:ext>
            </a:extLst>
          </a:blip>
          <a:srcRect l="14553" t="33633" r="13128" b="1755"/>
          <a:stretch/>
        </p:blipFill>
        <p:spPr>
          <a:xfrm>
            <a:off x="10536765" y="4376864"/>
            <a:ext cx="1319285" cy="908192"/>
          </a:xfrm>
          <a:prstGeom prst="round2DiagRect">
            <a:avLst>
              <a:gd name="adj1" fmla="val 16667"/>
              <a:gd name="adj2" fmla="val 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36" name="Picture 35"/>
          <p:cNvPicPr>
            <a:picLocks noChangeAspect="1"/>
          </p:cNvPicPr>
          <p:nvPr>
            <p:custDataLst>
              <p:tags r:id="rId31"/>
            </p:custDataLst>
          </p:nvPr>
        </p:nvPicPr>
        <p:blipFill rotWithShape="1">
          <a:blip r:embed="rId48" cstate="print">
            <a:extLst>
              <a:ext uri="{28A0092B-C50C-407E-A947-70E740481C1C}">
                <a14:useLocalDpi xmlns:a14="http://schemas.microsoft.com/office/drawing/2010/main" val="0"/>
              </a:ext>
            </a:extLst>
          </a:blip>
          <a:srcRect l="4887" t="14369" r="21845" b="9142"/>
          <a:stretch/>
        </p:blipFill>
        <p:spPr>
          <a:xfrm>
            <a:off x="8302648" y="2227026"/>
            <a:ext cx="1278000" cy="947987"/>
          </a:xfrm>
          <a:prstGeom prst="round2DiagRect">
            <a:avLst>
              <a:gd name="adj1" fmla="val 16667"/>
              <a:gd name="adj2" fmla="val 0"/>
            </a:avLst>
          </a:prstGeom>
          <a:ln w="38100" cap="sq">
            <a:solidFill>
              <a:schemeClr val="accent2">
                <a:lumMod val="75000"/>
              </a:schemeClr>
            </a:solidFill>
            <a:miter lim="800000"/>
          </a:ln>
          <a:effectLst>
            <a:outerShdw blurRad="254000" algn="tl" rotWithShape="0">
              <a:srgbClr val="000000">
                <a:alpha val="43000"/>
              </a:srgbClr>
            </a:outerShdw>
          </a:effectLst>
        </p:spPr>
      </p:pic>
      <p:pic>
        <p:nvPicPr>
          <p:cNvPr id="37" name="Picture 36"/>
          <p:cNvPicPr>
            <a:picLocks noChangeAspect="1"/>
          </p:cNvPicPr>
          <p:nvPr>
            <p:custDataLst>
              <p:tags r:id="rId32"/>
            </p:custDataLst>
          </p:nvPr>
        </p:nvPicPr>
        <p:blipFill>
          <a:blip r:embed="rId49" cstate="print">
            <a:extLst>
              <a:ext uri="{28A0092B-C50C-407E-A947-70E740481C1C}">
                <a14:useLocalDpi xmlns:a14="http://schemas.microsoft.com/office/drawing/2010/main" val="0"/>
              </a:ext>
            </a:extLst>
          </a:blip>
          <a:stretch>
            <a:fillRect/>
          </a:stretch>
        </p:blipFill>
        <p:spPr>
          <a:xfrm>
            <a:off x="9057718" y="4376864"/>
            <a:ext cx="1321668" cy="929713"/>
          </a:xfrm>
          <a:prstGeom prst="round2DiagRect">
            <a:avLst>
              <a:gd name="adj1" fmla="val 16667"/>
              <a:gd name="adj2" fmla="val 0"/>
            </a:avLst>
          </a:prstGeom>
          <a:ln w="38100" cap="sq">
            <a:solidFill>
              <a:schemeClr val="accent2">
                <a:lumMod val="75000"/>
              </a:schemeClr>
            </a:solidFill>
            <a:miter lim="800000"/>
          </a:ln>
          <a:effectLst>
            <a:outerShdw blurRad="254000" algn="tl" rotWithShape="0">
              <a:srgbClr val="000000">
                <a:alpha val="43000"/>
              </a:srgbClr>
            </a:outerShdw>
          </a:effectLst>
        </p:spPr>
      </p:pic>
      <p:pic>
        <p:nvPicPr>
          <p:cNvPr id="38" name="Picture 37"/>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1" t="34038" r="38616"/>
          <a:stretch/>
        </p:blipFill>
        <p:spPr>
          <a:xfrm>
            <a:off x="1109411" y="2218231"/>
            <a:ext cx="1277999" cy="951451"/>
          </a:xfrm>
          <a:prstGeom prst="round2DiagRect">
            <a:avLst>
              <a:gd name="adj1" fmla="val 16667"/>
              <a:gd name="adj2" fmla="val 0"/>
            </a:avLst>
          </a:prstGeom>
          <a:ln w="38100" cap="sq">
            <a:solidFill>
              <a:schemeClr val="accent2">
                <a:lumMod val="20000"/>
                <a:lumOff val="80000"/>
              </a:schemeClr>
            </a:solidFill>
            <a:miter lim="800000"/>
          </a:ln>
          <a:effectLst>
            <a:outerShdw blurRad="254000" algn="tl" rotWithShape="0">
              <a:srgbClr val="000000">
                <a:alpha val="43000"/>
              </a:srgbClr>
            </a:outerShdw>
          </a:effectLst>
        </p:spPr>
      </p:pic>
      <p:sp>
        <p:nvSpPr>
          <p:cNvPr id="39" name="Rectangle 4"/>
          <p:cNvSpPr>
            <a:spLocks noChangeArrowheads="1"/>
          </p:cNvSpPr>
          <p:nvPr>
            <p:custDataLst>
              <p:tags r:id="rId34"/>
            </p:custDataLst>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dirty="0"/>
          </a:p>
        </p:txBody>
      </p:sp>
      <p:pic>
        <p:nvPicPr>
          <p:cNvPr id="40" name="Picture 39"/>
          <p:cNvPicPr>
            <a:picLocks noChangeAspect="1"/>
          </p:cNvPicPr>
          <p:nvPr>
            <p:custDataLst>
              <p:tags r:id="rId35"/>
            </p:custDataLst>
          </p:nvPr>
        </p:nvPicPr>
        <p:blipFill rotWithShape="1">
          <a:blip r:embed="rId51"/>
          <a:srcRect t="21301"/>
          <a:stretch/>
        </p:blipFill>
        <p:spPr>
          <a:xfrm>
            <a:off x="4005812" y="2206464"/>
            <a:ext cx="1261619" cy="968549"/>
          </a:xfrm>
          <a:prstGeom prst="round2DiagRect">
            <a:avLst>
              <a:gd name="adj1" fmla="val 16667"/>
              <a:gd name="adj2" fmla="val 0"/>
            </a:avLst>
          </a:prstGeom>
          <a:ln w="38100" cap="sq">
            <a:solidFill>
              <a:srgbClr val="ACDED3"/>
            </a:solidFill>
            <a:miter lim="800000"/>
          </a:ln>
          <a:effectLst>
            <a:outerShdw blurRad="254000" algn="tl" rotWithShape="0">
              <a:srgbClr val="000000">
                <a:alpha val="43000"/>
              </a:srgbClr>
            </a:outerShdw>
          </a:effectLst>
        </p:spPr>
      </p:pic>
      <p:pic>
        <p:nvPicPr>
          <p:cNvPr id="41" name="Picture 6" descr="https://www.gcpedia.gc.ca/gcwiki/images/thumb/a/a4/Kanata_7th_Focus_Room_2.jpg/681px-Kanata_7th_Focus_Room_2.jpg"/>
          <p:cNvPicPr>
            <a:picLocks noChangeAspect="1" noChangeArrowheads="1"/>
          </p:cNvPicPr>
          <p:nvPr>
            <p:custDataLst>
              <p:tags r:id="rId36"/>
            </p:custDataLst>
          </p:nvPr>
        </p:nvPicPr>
        <p:blipFill rotWithShape="1">
          <a:blip r:embed="rId52" cstate="print">
            <a:extLst>
              <a:ext uri="{BEBA8EAE-BF5A-486C-A8C5-ECC9F3942E4B}">
                <a14:imgProps xmlns:a14="http://schemas.microsoft.com/office/drawing/2010/main">
                  <a14:imgLayer r:embed="rId53">
                    <a14:imgEffect>
                      <a14:brightnessContrast bright="20000" contrast="20000"/>
                    </a14:imgEffect>
                  </a14:imgLayer>
                </a14:imgProps>
              </a:ext>
              <a:ext uri="{28A0092B-C50C-407E-A947-70E740481C1C}">
                <a14:useLocalDpi xmlns:a14="http://schemas.microsoft.com/office/drawing/2010/main" val="0"/>
              </a:ext>
            </a:extLst>
          </a:blip>
          <a:srcRect t="17262"/>
          <a:stretch/>
        </p:blipFill>
        <p:spPr bwMode="auto">
          <a:xfrm>
            <a:off x="7652877" y="4376863"/>
            <a:ext cx="1250497" cy="908193"/>
          </a:xfrm>
          <a:prstGeom prst="round2DiagRect">
            <a:avLst>
              <a:gd name="adj1" fmla="val 16667"/>
              <a:gd name="adj2" fmla="val 0"/>
            </a:avLst>
          </a:prstGeom>
          <a:ln w="38100" cap="sq">
            <a:solidFill>
              <a:srgbClr val="398B7B"/>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1938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508759" y="550861"/>
            <a:ext cx="11006345" cy="835027"/>
          </a:xfrm>
        </p:spPr>
        <p:txBody>
          <a:bodyPr>
            <a:normAutofit fontScale="90000"/>
          </a:bodyPr>
          <a:lstStyle/>
          <a:p>
            <a:r>
              <a:rPr lang="fr-FR" dirty="0"/>
              <a:t>Quels points de travail utiliseriez-vous pour exercer vos activités?</a:t>
            </a:r>
          </a:p>
        </p:txBody>
      </p:sp>
      <p:sp>
        <p:nvSpPr>
          <p:cNvPr id="5" name="TextBox 4"/>
          <p:cNvSpPr txBox="1"/>
          <p:nvPr>
            <p:custDataLst>
              <p:tags r:id="rId3"/>
            </p:custDataLst>
          </p:nvPr>
        </p:nvSpPr>
        <p:spPr>
          <a:xfrm>
            <a:off x="508759" y="1308220"/>
            <a:ext cx="6278633" cy="4316566"/>
          </a:xfrm>
          <a:prstGeom prst="rect">
            <a:avLst/>
          </a:prstGeom>
          <a:noFill/>
        </p:spPr>
        <p:txBody>
          <a:bodyPr wrap="square" rtlCol="0">
            <a:spAutoFit/>
          </a:bodyPr>
          <a:lstStyle/>
          <a:p>
            <a:r>
              <a:rPr lang="fr-FR" sz="1600" b="1" i="1" dirty="0" smtClean="0">
                <a:solidFill>
                  <a:schemeClr val="tx1">
                    <a:lumMod val="75000"/>
                    <a:lumOff val="25000"/>
                  </a:schemeClr>
                </a:solidFill>
              </a:rPr>
              <a:t>Activité 2</a:t>
            </a:r>
            <a:r>
              <a:rPr lang="fr-FR" sz="1600" b="1" i="1" dirty="0">
                <a:solidFill>
                  <a:schemeClr val="tx1">
                    <a:lumMod val="75000"/>
                    <a:lumOff val="25000"/>
                  </a:schemeClr>
                </a:solidFill>
              </a:rPr>
              <a:t> : </a:t>
            </a:r>
            <a:r>
              <a:rPr lang="fr-FR" sz="1600" i="1" dirty="0" smtClean="0">
                <a:solidFill>
                  <a:schemeClr val="tx1">
                    <a:lumMod val="75000"/>
                    <a:lumOff val="25000"/>
                  </a:schemeClr>
                </a:solidFill>
              </a:rPr>
              <a:t>de 10 </a:t>
            </a:r>
            <a:r>
              <a:rPr lang="fr-FR" sz="1600" i="1" dirty="0">
                <a:solidFill>
                  <a:schemeClr val="tx1">
                    <a:lumMod val="75000"/>
                    <a:lumOff val="25000"/>
                  </a:schemeClr>
                </a:solidFill>
              </a:rPr>
              <a:t>à 15 minutes</a:t>
            </a:r>
          </a:p>
          <a:p>
            <a:endParaRPr lang="fr-FR" sz="1050" dirty="0">
              <a:cs typeface="Arial" panose="020B0604020202020204" pitchFamily="34" charset="0"/>
            </a:endParaRPr>
          </a:p>
          <a:p>
            <a:r>
              <a:rPr lang="fr-FR" b="1" dirty="0">
                <a:solidFill>
                  <a:schemeClr val="accent3"/>
                </a:solidFill>
              </a:rPr>
              <a:t>PARTIE I</a:t>
            </a:r>
            <a:endParaRPr lang="fr-FR" b="1" dirty="0">
              <a:solidFill>
                <a:schemeClr val="accent3"/>
              </a:solidFill>
              <a:cs typeface="Arial" panose="020B0604020202020204" pitchFamily="34" charset="0"/>
            </a:endParaRPr>
          </a:p>
          <a:p>
            <a:pPr marL="457200" indent="-457200">
              <a:buFont typeface="+mj-lt"/>
              <a:buAutoNum type="arabicPeriod"/>
            </a:pPr>
            <a:r>
              <a:rPr lang="fr-FR" sz="1600" dirty="0"/>
              <a:t>Ouvrez </a:t>
            </a:r>
            <a:r>
              <a:rPr lang="fr-FR" sz="1600" dirty="0" smtClean="0"/>
              <a:t>l’onglet </a:t>
            </a:r>
            <a:r>
              <a:rPr lang="fr-FR" sz="1600" b="1" dirty="0" smtClean="0">
                <a:solidFill>
                  <a:schemeClr val="accent5">
                    <a:lumMod val="60000"/>
                    <a:lumOff val="40000"/>
                  </a:schemeClr>
                </a:solidFill>
              </a:rPr>
              <a:t>«</a:t>
            </a:r>
            <a:r>
              <a:rPr lang="fr-FR" sz="1600" b="1" dirty="0">
                <a:solidFill>
                  <a:schemeClr val="accent5">
                    <a:lumMod val="60000"/>
                    <a:lumOff val="40000"/>
                  </a:schemeClr>
                </a:solidFill>
              </a:rPr>
              <a:t> </a:t>
            </a:r>
            <a:r>
              <a:rPr lang="fr-FR" sz="1600" b="1" dirty="0" smtClean="0">
                <a:solidFill>
                  <a:schemeClr val="accent5">
                    <a:lumMod val="60000"/>
                    <a:lumOff val="40000"/>
                  </a:schemeClr>
                </a:solidFill>
              </a:rPr>
              <a:t>2-Effectuer </a:t>
            </a:r>
            <a:r>
              <a:rPr lang="fr-FR" sz="1600" b="1" dirty="0">
                <a:solidFill>
                  <a:schemeClr val="accent5">
                    <a:lumMod val="60000"/>
                    <a:lumOff val="40000"/>
                  </a:schemeClr>
                </a:solidFill>
              </a:rPr>
              <a:t>mes activités »</a:t>
            </a:r>
            <a:r>
              <a:rPr lang="fr-FR" sz="1600" dirty="0"/>
              <a:t> de votre feuille de calcul Excel. Comme vous le voyez, les activités de votre calendrier dans l’activité précédente ont été saisies automatiquement.</a:t>
            </a:r>
          </a:p>
          <a:p>
            <a:pPr marL="457200" indent="-457200">
              <a:buFont typeface="+mj-lt"/>
              <a:buAutoNum type="arabicPeriod"/>
            </a:pPr>
            <a:r>
              <a:rPr lang="fr-FR" sz="1600" dirty="0"/>
              <a:t>En fonction de ces activités, veuillez déterminer où il serait le plus logique pour vous de travailler en sélectionnant un point de travail dans le menu déroulant pour chaque activité.</a:t>
            </a:r>
          </a:p>
          <a:p>
            <a:pPr marL="457200" indent="-457200">
              <a:buFont typeface="+mj-lt"/>
              <a:buAutoNum type="arabicPeriod"/>
            </a:pPr>
            <a:r>
              <a:rPr lang="fr-FR" sz="1600" dirty="0"/>
              <a:t>Ouvrez l’onglet </a:t>
            </a:r>
            <a:r>
              <a:rPr lang="fr-FR" sz="1600" b="1" dirty="0">
                <a:solidFill>
                  <a:schemeClr val="accent5">
                    <a:lumMod val="60000"/>
                    <a:lumOff val="40000"/>
                  </a:schemeClr>
                </a:solidFill>
              </a:rPr>
              <a:t>« Fiche de pointage »</a:t>
            </a:r>
            <a:r>
              <a:rPr lang="fr-FR" sz="1600" dirty="0"/>
              <a:t> </a:t>
            </a:r>
            <a:r>
              <a:rPr lang="fr-FR" sz="1600" dirty="0" smtClean="0"/>
              <a:t>et,</a:t>
            </a:r>
            <a:r>
              <a:rPr lang="fr-FR" dirty="0" smtClean="0"/>
              <a:t> </a:t>
            </a:r>
            <a:r>
              <a:rPr lang="fr-FR" sz="1600" dirty="0"/>
              <a:t>en fonction de vos résultats, sélectionnez vos 5 </a:t>
            </a:r>
            <a:r>
              <a:rPr lang="fr-FR" sz="1600" dirty="0" smtClean="0"/>
              <a:t>points </a:t>
            </a:r>
            <a:r>
              <a:rPr lang="fr-FR" sz="1600" dirty="0"/>
              <a:t>de travail </a:t>
            </a:r>
            <a:r>
              <a:rPr lang="fr-FR" sz="1600" dirty="0" smtClean="0"/>
              <a:t>favoris à </a:t>
            </a:r>
            <a:r>
              <a:rPr lang="fr-FR" sz="1600" dirty="0"/>
              <a:t>l’aide du menu déroulant. </a:t>
            </a:r>
            <a:endParaRPr lang="fr-FR" b="1" dirty="0">
              <a:solidFill>
                <a:schemeClr val="accent3"/>
              </a:solidFill>
              <a:cs typeface="Arial" panose="020B0604020202020204" pitchFamily="34" charset="0"/>
            </a:endParaRPr>
          </a:p>
          <a:p>
            <a:endParaRPr lang="fr-FR" b="1" dirty="0">
              <a:solidFill>
                <a:schemeClr val="accent3"/>
              </a:solidFill>
              <a:cs typeface="Arial" panose="020B0604020202020204" pitchFamily="34" charset="0"/>
            </a:endParaRPr>
          </a:p>
          <a:p>
            <a:r>
              <a:rPr lang="fr-FR" b="1" dirty="0">
                <a:solidFill>
                  <a:schemeClr val="accent3"/>
                </a:solidFill>
              </a:rPr>
              <a:t>PARTIE II</a:t>
            </a:r>
          </a:p>
          <a:p>
            <a:pPr marL="285750" indent="-285750">
              <a:buFont typeface="Arial" panose="020B0604020202020204" pitchFamily="34" charset="0"/>
              <a:buChar char="•"/>
            </a:pPr>
            <a:r>
              <a:rPr lang="fr-FR" sz="1600" dirty="0"/>
              <a:t>En utilisant l’application </a:t>
            </a:r>
            <a:r>
              <a:rPr lang="fr-FR" sz="1600" dirty="0">
                <a:solidFill>
                  <a:srgbClr val="FF0000"/>
                </a:solidFill>
              </a:rPr>
              <a:t>[insérer le nom de l’application]</a:t>
            </a:r>
            <a:r>
              <a:rPr lang="fr-FR" sz="1600" dirty="0"/>
              <a:t>, indiquez vos 5 premiers choix de points de travail tels qu’ils sont identifiés dans l’onglet </a:t>
            </a:r>
            <a:r>
              <a:rPr lang="fr-FR" sz="1600" b="1" dirty="0">
                <a:solidFill>
                  <a:schemeClr val="accent5">
                    <a:lumMod val="60000"/>
                    <a:lumOff val="40000"/>
                  </a:schemeClr>
                </a:solidFill>
              </a:rPr>
              <a:t>« Fiche de pointage »</a:t>
            </a:r>
            <a:r>
              <a:rPr lang="fr-FR" sz="1600" dirty="0"/>
              <a:t> de votre feuille de calcul Excel.</a:t>
            </a:r>
            <a:endParaRPr lang="fr-FR" sz="1600" dirty="0">
              <a:cs typeface="Arial" panose="020B0604020202020204" pitchFamily="34" charset="0"/>
            </a:endParaRPr>
          </a:p>
        </p:txBody>
      </p:sp>
      <p:pic>
        <p:nvPicPr>
          <p:cNvPr id="10" name="Picture 9"/>
          <p:cNvPicPr>
            <a:picLocks noChangeAspect="1"/>
          </p:cNvPicPr>
          <p:nvPr/>
        </p:nvPicPr>
        <p:blipFill>
          <a:blip r:embed="rId11"/>
          <a:stretch>
            <a:fillRect/>
          </a:stretch>
        </p:blipFill>
        <p:spPr>
          <a:xfrm>
            <a:off x="7239050" y="1605376"/>
            <a:ext cx="4688644" cy="1250431"/>
          </a:xfrm>
          <a:prstGeom prst="rect">
            <a:avLst/>
          </a:prstGeom>
        </p:spPr>
      </p:pic>
      <p:sp>
        <p:nvSpPr>
          <p:cNvPr id="6" name="Freeform 5" descr="ChevronRight Icon"/>
          <p:cNvSpPr>
            <a:spLocks/>
          </p:cNvSpPr>
          <p:nvPr>
            <p:custDataLst>
              <p:tags r:id="rId4"/>
            </p:custDataLst>
          </p:nvPr>
        </p:nvSpPr>
        <p:spPr bwMode="auto">
          <a:xfrm>
            <a:off x="6787392" y="4872529"/>
            <a:ext cx="369957" cy="571500"/>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7" name="Rectangle 6"/>
          <p:cNvSpPr/>
          <p:nvPr>
            <p:custDataLst>
              <p:tags r:id="rId5"/>
            </p:custDataLst>
          </p:nvPr>
        </p:nvSpPr>
        <p:spPr>
          <a:xfrm>
            <a:off x="6953483" y="2902563"/>
            <a:ext cx="5238517" cy="1392689"/>
          </a:xfrm>
          <a:prstGeom prst="rect">
            <a:avLst/>
          </a:prstGeom>
        </p:spPr>
        <p:txBody>
          <a:bodyPr wrap="square">
            <a:spAutoFit/>
          </a:bodyPr>
          <a:lstStyle/>
          <a:p>
            <a:pPr marL="457200" indent="-457200">
              <a:buFont typeface="+mj-lt"/>
              <a:buAutoNum type="arabicPeriod"/>
            </a:pPr>
            <a:endParaRPr lang="fr-FR" sz="1050" i="1" dirty="0">
              <a:solidFill>
                <a:schemeClr val="bg2">
                  <a:lumMod val="50000"/>
                </a:schemeClr>
              </a:solidFill>
            </a:endParaRPr>
          </a:p>
          <a:p>
            <a:pPr lvl="1"/>
            <a:r>
              <a:rPr lang="fr-FR" sz="1600" i="1" dirty="0">
                <a:solidFill>
                  <a:schemeClr val="bg2">
                    <a:lumMod val="50000"/>
                  </a:schemeClr>
                </a:solidFill>
              </a:rPr>
              <a:t>L’onglet « Types de </a:t>
            </a:r>
            <a:r>
              <a:rPr lang="fr-FR" sz="1600" i="1" dirty="0" smtClean="0">
                <a:solidFill>
                  <a:schemeClr val="bg2">
                    <a:lumMod val="50000"/>
                  </a:schemeClr>
                </a:solidFill>
              </a:rPr>
              <a:t>point </a:t>
            </a:r>
            <a:r>
              <a:rPr lang="fr-FR" sz="1600" i="1" dirty="0">
                <a:solidFill>
                  <a:schemeClr val="bg2">
                    <a:lumMod val="50000"/>
                  </a:schemeClr>
                </a:solidFill>
              </a:rPr>
              <a:t>de travail » de votre feuille de calcul Excel comporte une description de chaque point de travail énuméré dans le menu déroulant.</a:t>
            </a:r>
          </a:p>
          <a:p>
            <a:pPr lvl="1"/>
            <a:endParaRPr lang="fr-FR" sz="1000" i="1" dirty="0">
              <a:solidFill>
                <a:schemeClr val="bg2">
                  <a:lumMod val="50000"/>
                </a:schemeClr>
              </a:solidFill>
            </a:endParaRPr>
          </a:p>
          <a:p>
            <a:pPr lvl="1"/>
            <a:r>
              <a:rPr lang="fr-FR" sz="1600" i="1" dirty="0">
                <a:solidFill>
                  <a:schemeClr val="bg2">
                    <a:lumMod val="50000"/>
                  </a:schemeClr>
                </a:solidFill>
              </a:rPr>
              <a:t>N’oubliez pas d’</a:t>
            </a:r>
            <a:r>
              <a:rPr lang="fr-FR" sz="1600" b="1" i="1" dirty="0">
                <a:solidFill>
                  <a:schemeClr val="bg2">
                    <a:lumMod val="50000"/>
                  </a:schemeClr>
                </a:solidFill>
              </a:rPr>
              <a:t>ENREGISTRER</a:t>
            </a:r>
            <a:r>
              <a:rPr lang="fr-FR" sz="1600" i="1" dirty="0">
                <a:solidFill>
                  <a:schemeClr val="bg2">
                    <a:lumMod val="50000"/>
                  </a:schemeClr>
                </a:solidFill>
              </a:rPr>
              <a:t> votre document! </a:t>
            </a:r>
          </a:p>
        </p:txBody>
      </p:sp>
      <p:sp>
        <p:nvSpPr>
          <p:cNvPr id="8" name="Freeform 7" descr="ChevronRight Icon"/>
          <p:cNvSpPr>
            <a:spLocks/>
          </p:cNvSpPr>
          <p:nvPr>
            <p:custDataLst>
              <p:tags r:id="rId6"/>
            </p:custDataLst>
          </p:nvPr>
        </p:nvSpPr>
        <p:spPr bwMode="auto">
          <a:xfrm>
            <a:off x="6775790" y="1908626"/>
            <a:ext cx="369957" cy="571500"/>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 name="Right Arrow 107"/>
          <p:cNvSpPr/>
          <p:nvPr>
            <p:custDataLst>
              <p:tags r:id="rId7"/>
            </p:custDataLst>
          </p:nvPr>
        </p:nvSpPr>
        <p:spPr>
          <a:xfrm rot="14588060">
            <a:off x="8110169" y="1893574"/>
            <a:ext cx="109189" cy="95866"/>
          </a:xfrm>
          <a:custGeom>
            <a:avLst/>
            <a:gdLst>
              <a:gd name="connsiteX0" fmla="*/ 0 w 266218"/>
              <a:gd name="connsiteY0" fmla="*/ 38958 h 155831"/>
              <a:gd name="connsiteX1" fmla="*/ 188303 w 266218"/>
              <a:gd name="connsiteY1" fmla="*/ 38958 h 155831"/>
              <a:gd name="connsiteX2" fmla="*/ 188303 w 266218"/>
              <a:gd name="connsiteY2" fmla="*/ 0 h 155831"/>
              <a:gd name="connsiteX3" fmla="*/ 266218 w 266218"/>
              <a:gd name="connsiteY3" fmla="*/ 77916 h 155831"/>
              <a:gd name="connsiteX4" fmla="*/ 188303 w 266218"/>
              <a:gd name="connsiteY4" fmla="*/ 155831 h 155831"/>
              <a:gd name="connsiteX5" fmla="*/ 188303 w 266218"/>
              <a:gd name="connsiteY5" fmla="*/ 116873 h 155831"/>
              <a:gd name="connsiteX6" fmla="*/ 0 w 266218"/>
              <a:gd name="connsiteY6" fmla="*/ 116873 h 155831"/>
              <a:gd name="connsiteX7" fmla="*/ 0 w 266218"/>
              <a:gd name="connsiteY7" fmla="*/ 38958 h 155831"/>
              <a:gd name="connsiteX0" fmla="*/ 0 w 266218"/>
              <a:gd name="connsiteY0" fmla="*/ 38958 h 155831"/>
              <a:gd name="connsiteX1" fmla="*/ 72556 w 266218"/>
              <a:gd name="connsiteY1" fmla="*/ 47639 h 155831"/>
              <a:gd name="connsiteX2" fmla="*/ 188303 w 266218"/>
              <a:gd name="connsiteY2" fmla="*/ 0 h 155831"/>
              <a:gd name="connsiteX3" fmla="*/ 266218 w 266218"/>
              <a:gd name="connsiteY3" fmla="*/ 77916 h 155831"/>
              <a:gd name="connsiteX4" fmla="*/ 188303 w 266218"/>
              <a:gd name="connsiteY4" fmla="*/ 155831 h 155831"/>
              <a:gd name="connsiteX5" fmla="*/ 188303 w 266218"/>
              <a:gd name="connsiteY5" fmla="*/ 116873 h 155831"/>
              <a:gd name="connsiteX6" fmla="*/ 0 w 266218"/>
              <a:gd name="connsiteY6" fmla="*/ 116873 h 155831"/>
              <a:gd name="connsiteX7" fmla="*/ 0 w 266218"/>
              <a:gd name="connsiteY7" fmla="*/ 38958 h 155831"/>
              <a:gd name="connsiteX0" fmla="*/ 0 w 266218"/>
              <a:gd name="connsiteY0" fmla="*/ 73682 h 190555"/>
              <a:gd name="connsiteX1" fmla="*/ 72556 w 266218"/>
              <a:gd name="connsiteY1" fmla="*/ 82363 h 190555"/>
              <a:gd name="connsiteX2" fmla="*/ 34938 w 266218"/>
              <a:gd name="connsiteY2" fmla="*/ 0 h 190555"/>
              <a:gd name="connsiteX3" fmla="*/ 266218 w 266218"/>
              <a:gd name="connsiteY3" fmla="*/ 112640 h 190555"/>
              <a:gd name="connsiteX4" fmla="*/ 188303 w 266218"/>
              <a:gd name="connsiteY4" fmla="*/ 190555 h 190555"/>
              <a:gd name="connsiteX5" fmla="*/ 188303 w 266218"/>
              <a:gd name="connsiteY5" fmla="*/ 151597 h 190555"/>
              <a:gd name="connsiteX6" fmla="*/ 0 w 266218"/>
              <a:gd name="connsiteY6" fmla="*/ 151597 h 190555"/>
              <a:gd name="connsiteX7" fmla="*/ 0 w 266218"/>
              <a:gd name="connsiteY7" fmla="*/ 73682 h 190555"/>
              <a:gd name="connsiteX0" fmla="*/ 0 w 266218"/>
              <a:gd name="connsiteY0" fmla="*/ 73682 h 190555"/>
              <a:gd name="connsiteX1" fmla="*/ 72556 w 266218"/>
              <a:gd name="connsiteY1" fmla="*/ 82363 h 190555"/>
              <a:gd name="connsiteX2" fmla="*/ 34938 w 266218"/>
              <a:gd name="connsiteY2" fmla="*/ 0 h 190555"/>
              <a:gd name="connsiteX3" fmla="*/ 266218 w 266218"/>
              <a:gd name="connsiteY3" fmla="*/ 112640 h 190555"/>
              <a:gd name="connsiteX4" fmla="*/ 188303 w 266218"/>
              <a:gd name="connsiteY4" fmla="*/ 190555 h 190555"/>
              <a:gd name="connsiteX5" fmla="*/ 78343 w 266218"/>
              <a:gd name="connsiteY5" fmla="*/ 145810 h 190555"/>
              <a:gd name="connsiteX6" fmla="*/ 0 w 266218"/>
              <a:gd name="connsiteY6" fmla="*/ 151597 h 190555"/>
              <a:gd name="connsiteX7" fmla="*/ 0 w 266218"/>
              <a:gd name="connsiteY7" fmla="*/ 73682 h 190555"/>
              <a:gd name="connsiteX0" fmla="*/ 0 w 266218"/>
              <a:gd name="connsiteY0" fmla="*/ 73682 h 207917"/>
              <a:gd name="connsiteX1" fmla="*/ 72556 w 266218"/>
              <a:gd name="connsiteY1" fmla="*/ 82363 h 207917"/>
              <a:gd name="connsiteX2" fmla="*/ 34938 w 266218"/>
              <a:gd name="connsiteY2" fmla="*/ 0 h 207917"/>
              <a:gd name="connsiteX3" fmla="*/ 266218 w 266218"/>
              <a:gd name="connsiteY3" fmla="*/ 112640 h 207917"/>
              <a:gd name="connsiteX4" fmla="*/ 49407 w 266218"/>
              <a:gd name="connsiteY4" fmla="*/ 207917 h 207917"/>
              <a:gd name="connsiteX5" fmla="*/ 78343 w 266218"/>
              <a:gd name="connsiteY5" fmla="*/ 145810 h 207917"/>
              <a:gd name="connsiteX6" fmla="*/ 0 w 266218"/>
              <a:gd name="connsiteY6" fmla="*/ 151597 h 207917"/>
              <a:gd name="connsiteX7" fmla="*/ 0 w 266218"/>
              <a:gd name="connsiteY7" fmla="*/ 73682 h 207917"/>
              <a:gd name="connsiteX0" fmla="*/ 0 w 270981"/>
              <a:gd name="connsiteY0" fmla="*/ 92732 h 207917"/>
              <a:gd name="connsiteX1" fmla="*/ 77319 w 270981"/>
              <a:gd name="connsiteY1" fmla="*/ 82363 h 207917"/>
              <a:gd name="connsiteX2" fmla="*/ 39701 w 270981"/>
              <a:gd name="connsiteY2" fmla="*/ 0 h 207917"/>
              <a:gd name="connsiteX3" fmla="*/ 270981 w 270981"/>
              <a:gd name="connsiteY3" fmla="*/ 112640 h 207917"/>
              <a:gd name="connsiteX4" fmla="*/ 54170 w 270981"/>
              <a:gd name="connsiteY4" fmla="*/ 207917 h 207917"/>
              <a:gd name="connsiteX5" fmla="*/ 83106 w 270981"/>
              <a:gd name="connsiteY5" fmla="*/ 145810 h 207917"/>
              <a:gd name="connsiteX6" fmla="*/ 4763 w 270981"/>
              <a:gd name="connsiteY6" fmla="*/ 151597 h 207917"/>
              <a:gd name="connsiteX7" fmla="*/ 0 w 270981"/>
              <a:gd name="connsiteY7" fmla="*/ 92732 h 207917"/>
              <a:gd name="connsiteX0" fmla="*/ 0 w 270981"/>
              <a:gd name="connsiteY0" fmla="*/ 92732 h 207917"/>
              <a:gd name="connsiteX1" fmla="*/ 77319 w 270981"/>
              <a:gd name="connsiteY1" fmla="*/ 96650 h 207917"/>
              <a:gd name="connsiteX2" fmla="*/ 39701 w 270981"/>
              <a:gd name="connsiteY2" fmla="*/ 0 h 207917"/>
              <a:gd name="connsiteX3" fmla="*/ 270981 w 270981"/>
              <a:gd name="connsiteY3" fmla="*/ 112640 h 207917"/>
              <a:gd name="connsiteX4" fmla="*/ 54170 w 270981"/>
              <a:gd name="connsiteY4" fmla="*/ 207917 h 207917"/>
              <a:gd name="connsiteX5" fmla="*/ 83106 w 270981"/>
              <a:gd name="connsiteY5" fmla="*/ 145810 h 207917"/>
              <a:gd name="connsiteX6" fmla="*/ 4763 w 270981"/>
              <a:gd name="connsiteY6" fmla="*/ 151597 h 207917"/>
              <a:gd name="connsiteX7" fmla="*/ 0 w 270981"/>
              <a:gd name="connsiteY7" fmla="*/ 92732 h 207917"/>
              <a:gd name="connsiteX0" fmla="*/ 0 w 270981"/>
              <a:gd name="connsiteY0" fmla="*/ 66538 h 181723"/>
              <a:gd name="connsiteX1" fmla="*/ 77319 w 270981"/>
              <a:gd name="connsiteY1" fmla="*/ 70456 h 181723"/>
              <a:gd name="connsiteX2" fmla="*/ 53989 w 270981"/>
              <a:gd name="connsiteY2" fmla="*/ 0 h 181723"/>
              <a:gd name="connsiteX3" fmla="*/ 270981 w 270981"/>
              <a:gd name="connsiteY3" fmla="*/ 86446 h 181723"/>
              <a:gd name="connsiteX4" fmla="*/ 54170 w 270981"/>
              <a:gd name="connsiteY4" fmla="*/ 181723 h 181723"/>
              <a:gd name="connsiteX5" fmla="*/ 83106 w 270981"/>
              <a:gd name="connsiteY5" fmla="*/ 119616 h 181723"/>
              <a:gd name="connsiteX6" fmla="*/ 4763 w 270981"/>
              <a:gd name="connsiteY6" fmla="*/ 125403 h 181723"/>
              <a:gd name="connsiteX7" fmla="*/ 0 w 270981"/>
              <a:gd name="connsiteY7" fmla="*/ 66538 h 181723"/>
              <a:gd name="connsiteX0" fmla="*/ 0 w 244787"/>
              <a:gd name="connsiteY0" fmla="*/ 66538 h 181723"/>
              <a:gd name="connsiteX1" fmla="*/ 77319 w 244787"/>
              <a:gd name="connsiteY1" fmla="*/ 70456 h 181723"/>
              <a:gd name="connsiteX2" fmla="*/ 53989 w 244787"/>
              <a:gd name="connsiteY2" fmla="*/ 0 h 181723"/>
              <a:gd name="connsiteX3" fmla="*/ 244787 w 244787"/>
              <a:gd name="connsiteY3" fmla="*/ 105496 h 181723"/>
              <a:gd name="connsiteX4" fmla="*/ 54170 w 244787"/>
              <a:gd name="connsiteY4" fmla="*/ 181723 h 181723"/>
              <a:gd name="connsiteX5" fmla="*/ 83106 w 244787"/>
              <a:gd name="connsiteY5" fmla="*/ 119616 h 181723"/>
              <a:gd name="connsiteX6" fmla="*/ 4763 w 244787"/>
              <a:gd name="connsiteY6" fmla="*/ 125403 h 181723"/>
              <a:gd name="connsiteX7" fmla="*/ 0 w 244787"/>
              <a:gd name="connsiteY7" fmla="*/ 66538 h 181723"/>
              <a:gd name="connsiteX0" fmla="*/ 14287 w 259074"/>
              <a:gd name="connsiteY0" fmla="*/ 66538 h 181723"/>
              <a:gd name="connsiteX1" fmla="*/ 91606 w 259074"/>
              <a:gd name="connsiteY1" fmla="*/ 70456 h 181723"/>
              <a:gd name="connsiteX2" fmla="*/ 68276 w 259074"/>
              <a:gd name="connsiteY2" fmla="*/ 0 h 181723"/>
              <a:gd name="connsiteX3" fmla="*/ 259074 w 259074"/>
              <a:gd name="connsiteY3" fmla="*/ 105496 h 181723"/>
              <a:gd name="connsiteX4" fmla="*/ 68457 w 259074"/>
              <a:gd name="connsiteY4" fmla="*/ 181723 h 181723"/>
              <a:gd name="connsiteX5" fmla="*/ 97393 w 259074"/>
              <a:gd name="connsiteY5" fmla="*/ 119616 h 181723"/>
              <a:gd name="connsiteX6" fmla="*/ 0 w 259074"/>
              <a:gd name="connsiteY6" fmla="*/ 101591 h 181723"/>
              <a:gd name="connsiteX7" fmla="*/ 14287 w 259074"/>
              <a:gd name="connsiteY7" fmla="*/ 66538 h 181723"/>
              <a:gd name="connsiteX0" fmla="*/ 14287 w 259074"/>
              <a:gd name="connsiteY0" fmla="*/ 66538 h 181723"/>
              <a:gd name="connsiteX1" fmla="*/ 91606 w 259074"/>
              <a:gd name="connsiteY1" fmla="*/ 70456 h 181723"/>
              <a:gd name="connsiteX2" fmla="*/ 68276 w 259074"/>
              <a:gd name="connsiteY2" fmla="*/ 0 h 181723"/>
              <a:gd name="connsiteX3" fmla="*/ 259074 w 259074"/>
              <a:gd name="connsiteY3" fmla="*/ 105496 h 181723"/>
              <a:gd name="connsiteX4" fmla="*/ 68457 w 259074"/>
              <a:gd name="connsiteY4" fmla="*/ 181723 h 181723"/>
              <a:gd name="connsiteX5" fmla="*/ 85487 w 259074"/>
              <a:gd name="connsiteY5" fmla="*/ 98184 h 181723"/>
              <a:gd name="connsiteX6" fmla="*/ 0 w 259074"/>
              <a:gd name="connsiteY6" fmla="*/ 101591 h 181723"/>
              <a:gd name="connsiteX7" fmla="*/ 14287 w 259074"/>
              <a:gd name="connsiteY7" fmla="*/ 66538 h 181723"/>
              <a:gd name="connsiteX0" fmla="*/ 14287 w 259074"/>
              <a:gd name="connsiteY0" fmla="*/ 66538 h 160292"/>
              <a:gd name="connsiteX1" fmla="*/ 91606 w 259074"/>
              <a:gd name="connsiteY1" fmla="*/ 70456 h 160292"/>
              <a:gd name="connsiteX2" fmla="*/ 68276 w 259074"/>
              <a:gd name="connsiteY2" fmla="*/ 0 h 160292"/>
              <a:gd name="connsiteX3" fmla="*/ 259074 w 259074"/>
              <a:gd name="connsiteY3" fmla="*/ 105496 h 160292"/>
              <a:gd name="connsiteX4" fmla="*/ 42263 w 259074"/>
              <a:gd name="connsiteY4" fmla="*/ 160292 h 160292"/>
              <a:gd name="connsiteX5" fmla="*/ 85487 w 259074"/>
              <a:gd name="connsiteY5" fmla="*/ 98184 h 160292"/>
              <a:gd name="connsiteX6" fmla="*/ 0 w 259074"/>
              <a:gd name="connsiteY6" fmla="*/ 101591 h 160292"/>
              <a:gd name="connsiteX7" fmla="*/ 14287 w 259074"/>
              <a:gd name="connsiteY7" fmla="*/ 66538 h 160292"/>
              <a:gd name="connsiteX0" fmla="*/ 4762 w 259074"/>
              <a:gd name="connsiteY0" fmla="*/ 66538 h 160292"/>
              <a:gd name="connsiteX1" fmla="*/ 91606 w 259074"/>
              <a:gd name="connsiteY1" fmla="*/ 70456 h 160292"/>
              <a:gd name="connsiteX2" fmla="*/ 68276 w 259074"/>
              <a:gd name="connsiteY2" fmla="*/ 0 h 160292"/>
              <a:gd name="connsiteX3" fmla="*/ 259074 w 259074"/>
              <a:gd name="connsiteY3" fmla="*/ 105496 h 160292"/>
              <a:gd name="connsiteX4" fmla="*/ 42263 w 259074"/>
              <a:gd name="connsiteY4" fmla="*/ 160292 h 160292"/>
              <a:gd name="connsiteX5" fmla="*/ 85487 w 259074"/>
              <a:gd name="connsiteY5" fmla="*/ 98184 h 160292"/>
              <a:gd name="connsiteX6" fmla="*/ 0 w 259074"/>
              <a:gd name="connsiteY6" fmla="*/ 101591 h 160292"/>
              <a:gd name="connsiteX7" fmla="*/ 4762 w 259074"/>
              <a:gd name="connsiteY7" fmla="*/ 66538 h 160292"/>
              <a:gd name="connsiteX0" fmla="*/ 0 w 254312"/>
              <a:gd name="connsiteY0" fmla="*/ 66538 h 160292"/>
              <a:gd name="connsiteX1" fmla="*/ 86844 w 254312"/>
              <a:gd name="connsiteY1" fmla="*/ 70456 h 160292"/>
              <a:gd name="connsiteX2" fmla="*/ 63514 w 254312"/>
              <a:gd name="connsiteY2" fmla="*/ 0 h 160292"/>
              <a:gd name="connsiteX3" fmla="*/ 254312 w 254312"/>
              <a:gd name="connsiteY3" fmla="*/ 105496 h 160292"/>
              <a:gd name="connsiteX4" fmla="*/ 37501 w 254312"/>
              <a:gd name="connsiteY4" fmla="*/ 160292 h 160292"/>
              <a:gd name="connsiteX5" fmla="*/ 80725 w 254312"/>
              <a:gd name="connsiteY5" fmla="*/ 98184 h 160292"/>
              <a:gd name="connsiteX6" fmla="*/ 1 w 254312"/>
              <a:gd name="connsiteY6" fmla="*/ 92066 h 160292"/>
              <a:gd name="connsiteX7" fmla="*/ 0 w 254312"/>
              <a:gd name="connsiteY7" fmla="*/ 66538 h 160292"/>
              <a:gd name="connsiteX0" fmla="*/ 0 w 247169"/>
              <a:gd name="connsiteY0" fmla="*/ 66538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0725 w 247169"/>
              <a:gd name="connsiteY5" fmla="*/ 98184 h 160292"/>
              <a:gd name="connsiteX6" fmla="*/ 1 w 247169"/>
              <a:gd name="connsiteY6" fmla="*/ 92066 h 160292"/>
              <a:gd name="connsiteX7" fmla="*/ 0 w 247169"/>
              <a:gd name="connsiteY7" fmla="*/ 66538 h 160292"/>
              <a:gd name="connsiteX0" fmla="*/ 7143 w 247168"/>
              <a:gd name="connsiteY0" fmla="*/ 59394 h 160292"/>
              <a:gd name="connsiteX1" fmla="*/ 86843 w 247168"/>
              <a:gd name="connsiteY1" fmla="*/ 70456 h 160292"/>
              <a:gd name="connsiteX2" fmla="*/ 63513 w 247168"/>
              <a:gd name="connsiteY2" fmla="*/ 0 h 160292"/>
              <a:gd name="connsiteX3" fmla="*/ 247168 w 247168"/>
              <a:gd name="connsiteY3" fmla="*/ 100733 h 160292"/>
              <a:gd name="connsiteX4" fmla="*/ 37500 w 247168"/>
              <a:gd name="connsiteY4" fmla="*/ 160292 h 160292"/>
              <a:gd name="connsiteX5" fmla="*/ 80724 w 247168"/>
              <a:gd name="connsiteY5" fmla="*/ 98184 h 160292"/>
              <a:gd name="connsiteX6" fmla="*/ 0 w 247168"/>
              <a:gd name="connsiteY6" fmla="*/ 92066 h 160292"/>
              <a:gd name="connsiteX7" fmla="*/ 7143 w 247168"/>
              <a:gd name="connsiteY7" fmla="*/ 59394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0725 w 247169"/>
              <a:gd name="connsiteY5" fmla="*/ 98184 h 160292"/>
              <a:gd name="connsiteX6" fmla="*/ 1 w 247169"/>
              <a:gd name="connsiteY6" fmla="*/ 92066 h 160292"/>
              <a:gd name="connsiteX7" fmla="*/ 0 w 247169"/>
              <a:gd name="connsiteY7" fmla="*/ 61775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92631 w 247169"/>
              <a:gd name="connsiteY5" fmla="*/ 98184 h 160292"/>
              <a:gd name="connsiteX6" fmla="*/ 1 w 247169"/>
              <a:gd name="connsiteY6" fmla="*/ 92066 h 160292"/>
              <a:gd name="connsiteX7" fmla="*/ 0 w 247169"/>
              <a:gd name="connsiteY7" fmla="*/ 61775 h 160292"/>
              <a:gd name="connsiteX0" fmla="*/ 0 w 247169"/>
              <a:gd name="connsiteY0" fmla="*/ 61775 h 160292"/>
              <a:gd name="connsiteX1" fmla="*/ 86844 w 247169"/>
              <a:gd name="connsiteY1" fmla="*/ 70456 h 160292"/>
              <a:gd name="connsiteX2" fmla="*/ 63514 w 247169"/>
              <a:gd name="connsiteY2" fmla="*/ 0 h 160292"/>
              <a:gd name="connsiteX3" fmla="*/ 247169 w 247169"/>
              <a:gd name="connsiteY3" fmla="*/ 100733 h 160292"/>
              <a:gd name="connsiteX4" fmla="*/ 37501 w 247169"/>
              <a:gd name="connsiteY4" fmla="*/ 160292 h 160292"/>
              <a:gd name="connsiteX5" fmla="*/ 87852 w 247169"/>
              <a:gd name="connsiteY5" fmla="*/ 94202 h 160292"/>
              <a:gd name="connsiteX6" fmla="*/ 1 w 247169"/>
              <a:gd name="connsiteY6" fmla="*/ 92066 h 160292"/>
              <a:gd name="connsiteX7" fmla="*/ 0 w 247169"/>
              <a:gd name="connsiteY7" fmla="*/ 61775 h 160292"/>
              <a:gd name="connsiteX0" fmla="*/ 0 w 252744"/>
              <a:gd name="connsiteY0" fmla="*/ 65757 h 160292"/>
              <a:gd name="connsiteX1" fmla="*/ 92419 w 252744"/>
              <a:gd name="connsiteY1" fmla="*/ 70456 h 160292"/>
              <a:gd name="connsiteX2" fmla="*/ 69089 w 252744"/>
              <a:gd name="connsiteY2" fmla="*/ 0 h 160292"/>
              <a:gd name="connsiteX3" fmla="*/ 252744 w 252744"/>
              <a:gd name="connsiteY3" fmla="*/ 100733 h 160292"/>
              <a:gd name="connsiteX4" fmla="*/ 43076 w 252744"/>
              <a:gd name="connsiteY4" fmla="*/ 160292 h 160292"/>
              <a:gd name="connsiteX5" fmla="*/ 93427 w 252744"/>
              <a:gd name="connsiteY5" fmla="*/ 94202 h 160292"/>
              <a:gd name="connsiteX6" fmla="*/ 5576 w 252744"/>
              <a:gd name="connsiteY6" fmla="*/ 92066 h 160292"/>
              <a:gd name="connsiteX7" fmla="*/ 0 w 252744"/>
              <a:gd name="connsiteY7" fmla="*/ 65757 h 160292"/>
              <a:gd name="connsiteX0" fmla="*/ 795 w 253539"/>
              <a:gd name="connsiteY0" fmla="*/ 65757 h 160292"/>
              <a:gd name="connsiteX1" fmla="*/ 93214 w 253539"/>
              <a:gd name="connsiteY1" fmla="*/ 70456 h 160292"/>
              <a:gd name="connsiteX2" fmla="*/ 69884 w 253539"/>
              <a:gd name="connsiteY2" fmla="*/ 0 h 160292"/>
              <a:gd name="connsiteX3" fmla="*/ 253539 w 253539"/>
              <a:gd name="connsiteY3" fmla="*/ 100733 h 160292"/>
              <a:gd name="connsiteX4" fmla="*/ 43871 w 253539"/>
              <a:gd name="connsiteY4" fmla="*/ 160292 h 160292"/>
              <a:gd name="connsiteX5" fmla="*/ 94222 w 253539"/>
              <a:gd name="connsiteY5" fmla="*/ 94202 h 160292"/>
              <a:gd name="connsiteX6" fmla="*/ 0 w 253539"/>
              <a:gd name="connsiteY6" fmla="*/ 92066 h 160292"/>
              <a:gd name="connsiteX7" fmla="*/ 795 w 253539"/>
              <a:gd name="connsiteY7" fmla="*/ 65757 h 160292"/>
              <a:gd name="connsiteX0" fmla="*/ 795 w 253539"/>
              <a:gd name="connsiteY0" fmla="*/ 65757 h 160292"/>
              <a:gd name="connsiteX1" fmla="*/ 93214 w 253539"/>
              <a:gd name="connsiteY1" fmla="*/ 70456 h 160292"/>
              <a:gd name="connsiteX2" fmla="*/ 69884 w 253539"/>
              <a:gd name="connsiteY2" fmla="*/ 0 h 160292"/>
              <a:gd name="connsiteX3" fmla="*/ 253539 w 253539"/>
              <a:gd name="connsiteY3" fmla="*/ 100733 h 160292"/>
              <a:gd name="connsiteX4" fmla="*/ 51039 w 253539"/>
              <a:gd name="connsiteY4" fmla="*/ 160292 h 160292"/>
              <a:gd name="connsiteX5" fmla="*/ 94222 w 253539"/>
              <a:gd name="connsiteY5" fmla="*/ 94202 h 160292"/>
              <a:gd name="connsiteX6" fmla="*/ 0 w 253539"/>
              <a:gd name="connsiteY6" fmla="*/ 92066 h 160292"/>
              <a:gd name="connsiteX7" fmla="*/ 795 w 253539"/>
              <a:gd name="connsiteY7" fmla="*/ 65757 h 160292"/>
              <a:gd name="connsiteX0" fmla="*/ 795 w 255132"/>
              <a:gd name="connsiteY0" fmla="*/ 65757 h 160292"/>
              <a:gd name="connsiteX1" fmla="*/ 93214 w 255132"/>
              <a:gd name="connsiteY1" fmla="*/ 70456 h 160292"/>
              <a:gd name="connsiteX2" fmla="*/ 69884 w 255132"/>
              <a:gd name="connsiteY2" fmla="*/ 0 h 160292"/>
              <a:gd name="connsiteX3" fmla="*/ 255132 w 255132"/>
              <a:gd name="connsiteY3" fmla="*/ 92769 h 160292"/>
              <a:gd name="connsiteX4" fmla="*/ 51039 w 255132"/>
              <a:gd name="connsiteY4" fmla="*/ 160292 h 160292"/>
              <a:gd name="connsiteX5" fmla="*/ 94222 w 255132"/>
              <a:gd name="connsiteY5" fmla="*/ 94202 h 160292"/>
              <a:gd name="connsiteX6" fmla="*/ 0 w 255132"/>
              <a:gd name="connsiteY6" fmla="*/ 92066 h 160292"/>
              <a:gd name="connsiteX7" fmla="*/ 795 w 255132"/>
              <a:gd name="connsiteY7" fmla="*/ 65757 h 16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132" h="160292">
                <a:moveTo>
                  <a:pt x="795" y="65757"/>
                </a:moveTo>
                <a:lnTo>
                  <a:pt x="93214" y="70456"/>
                </a:lnTo>
                <a:lnTo>
                  <a:pt x="69884" y="0"/>
                </a:lnTo>
                <a:lnTo>
                  <a:pt x="255132" y="92769"/>
                </a:lnTo>
                <a:lnTo>
                  <a:pt x="51039" y="160292"/>
                </a:lnTo>
                <a:lnTo>
                  <a:pt x="94222" y="94202"/>
                </a:lnTo>
                <a:lnTo>
                  <a:pt x="0" y="92066"/>
                </a:lnTo>
                <a:cubicBezTo>
                  <a:pt x="0" y="83557"/>
                  <a:pt x="795" y="74266"/>
                  <a:pt x="795" y="6575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162020" rtl="0" eaLnBrk="1" latinLnBrk="0" hangingPunct="1">
              <a:defRPr sz="2300" kern="1200">
                <a:solidFill>
                  <a:schemeClr val="lt1"/>
                </a:solidFill>
                <a:latin typeface="+mn-lt"/>
                <a:ea typeface="+mn-ea"/>
                <a:cs typeface="+mn-cs"/>
              </a:defRPr>
            </a:lvl1pPr>
            <a:lvl2pPr marL="581010" algn="l" defTabSz="1162020" rtl="0" eaLnBrk="1" latinLnBrk="0" hangingPunct="1">
              <a:defRPr sz="2300" kern="1200">
                <a:solidFill>
                  <a:schemeClr val="lt1"/>
                </a:solidFill>
                <a:latin typeface="+mn-lt"/>
                <a:ea typeface="+mn-ea"/>
                <a:cs typeface="+mn-cs"/>
              </a:defRPr>
            </a:lvl2pPr>
            <a:lvl3pPr marL="1162020" algn="l" defTabSz="1162020" rtl="0" eaLnBrk="1" latinLnBrk="0" hangingPunct="1">
              <a:defRPr sz="2300" kern="1200">
                <a:solidFill>
                  <a:schemeClr val="lt1"/>
                </a:solidFill>
                <a:latin typeface="+mn-lt"/>
                <a:ea typeface="+mn-ea"/>
                <a:cs typeface="+mn-cs"/>
              </a:defRPr>
            </a:lvl3pPr>
            <a:lvl4pPr marL="1743029" algn="l" defTabSz="1162020" rtl="0" eaLnBrk="1" latinLnBrk="0" hangingPunct="1">
              <a:defRPr sz="2300" kern="1200">
                <a:solidFill>
                  <a:schemeClr val="lt1"/>
                </a:solidFill>
                <a:latin typeface="+mn-lt"/>
                <a:ea typeface="+mn-ea"/>
                <a:cs typeface="+mn-cs"/>
              </a:defRPr>
            </a:lvl4pPr>
            <a:lvl5pPr marL="2324039" algn="l" defTabSz="1162020" rtl="0" eaLnBrk="1" latinLnBrk="0" hangingPunct="1">
              <a:defRPr sz="2300" kern="1200">
                <a:solidFill>
                  <a:schemeClr val="lt1"/>
                </a:solidFill>
                <a:latin typeface="+mn-lt"/>
                <a:ea typeface="+mn-ea"/>
                <a:cs typeface="+mn-cs"/>
              </a:defRPr>
            </a:lvl5pPr>
            <a:lvl6pPr marL="2905049" algn="l" defTabSz="1162020" rtl="0" eaLnBrk="1" latinLnBrk="0" hangingPunct="1">
              <a:defRPr sz="2300" kern="1200">
                <a:solidFill>
                  <a:schemeClr val="lt1"/>
                </a:solidFill>
                <a:latin typeface="+mn-lt"/>
                <a:ea typeface="+mn-ea"/>
                <a:cs typeface="+mn-cs"/>
              </a:defRPr>
            </a:lvl6pPr>
            <a:lvl7pPr marL="3486059" algn="l" defTabSz="1162020" rtl="0" eaLnBrk="1" latinLnBrk="0" hangingPunct="1">
              <a:defRPr sz="2300" kern="1200">
                <a:solidFill>
                  <a:schemeClr val="lt1"/>
                </a:solidFill>
                <a:latin typeface="+mn-lt"/>
                <a:ea typeface="+mn-ea"/>
                <a:cs typeface="+mn-cs"/>
              </a:defRPr>
            </a:lvl7pPr>
            <a:lvl8pPr marL="4067068" algn="l" defTabSz="1162020" rtl="0" eaLnBrk="1" latinLnBrk="0" hangingPunct="1">
              <a:defRPr sz="2300" kern="1200">
                <a:solidFill>
                  <a:schemeClr val="lt1"/>
                </a:solidFill>
                <a:latin typeface="+mn-lt"/>
                <a:ea typeface="+mn-ea"/>
                <a:cs typeface="+mn-cs"/>
              </a:defRPr>
            </a:lvl8pPr>
            <a:lvl9pPr marL="4648078" algn="l" defTabSz="1162020" rtl="0" eaLnBrk="1" latinLnBrk="0" hangingPunct="1">
              <a:defRPr sz="2300" kern="1200">
                <a:solidFill>
                  <a:schemeClr val="lt1"/>
                </a:solidFill>
                <a:latin typeface="+mn-lt"/>
                <a:ea typeface="+mn-ea"/>
                <a:cs typeface="+mn-cs"/>
              </a:defRPr>
            </a:lvl9pPr>
          </a:lstStyle>
          <a:p>
            <a:pPr algn="ctr"/>
            <a:endParaRPr lang="en-US" dirty="0"/>
          </a:p>
        </p:txBody>
      </p:sp>
      <p:sp>
        <p:nvSpPr>
          <p:cNvPr id="12" name="Freeform 11" descr="Save Icon"/>
          <p:cNvSpPr>
            <a:spLocks noEditPoints="1"/>
          </p:cNvSpPr>
          <p:nvPr>
            <p:custDataLst>
              <p:tags r:id="rId8"/>
            </p:custDataLst>
          </p:nvPr>
        </p:nvSpPr>
        <p:spPr bwMode="auto">
          <a:xfrm>
            <a:off x="7048387" y="3951338"/>
            <a:ext cx="381326" cy="361868"/>
          </a:xfrm>
          <a:custGeom>
            <a:avLst/>
            <a:gdLst>
              <a:gd name="T0" fmla="*/ 442 w 448"/>
              <a:gd name="T1" fmla="*/ 124 h 448"/>
              <a:gd name="T2" fmla="*/ 428 w 448"/>
              <a:gd name="T3" fmla="*/ 102 h 448"/>
              <a:gd name="T4" fmla="*/ 346 w 448"/>
              <a:gd name="T5" fmla="*/ 20 h 448"/>
              <a:gd name="T6" fmla="*/ 324 w 448"/>
              <a:gd name="T7" fmla="*/ 6 h 448"/>
              <a:gd name="T8" fmla="*/ 299 w 448"/>
              <a:gd name="T9" fmla="*/ 0 h 448"/>
              <a:gd name="T10" fmla="*/ 28 w 448"/>
              <a:gd name="T11" fmla="*/ 0 h 448"/>
              <a:gd name="T12" fmla="*/ 8 w 448"/>
              <a:gd name="T13" fmla="*/ 9 h 448"/>
              <a:gd name="T14" fmla="*/ 0 w 448"/>
              <a:gd name="T15" fmla="*/ 28 h 448"/>
              <a:gd name="T16" fmla="*/ 0 w 448"/>
              <a:gd name="T17" fmla="*/ 420 h 448"/>
              <a:gd name="T18" fmla="*/ 8 w 448"/>
              <a:gd name="T19" fmla="*/ 440 h 448"/>
              <a:gd name="T20" fmla="*/ 28 w 448"/>
              <a:gd name="T21" fmla="*/ 448 h 448"/>
              <a:gd name="T22" fmla="*/ 420 w 448"/>
              <a:gd name="T23" fmla="*/ 448 h 448"/>
              <a:gd name="T24" fmla="*/ 440 w 448"/>
              <a:gd name="T25" fmla="*/ 440 h 448"/>
              <a:gd name="T26" fmla="*/ 448 w 448"/>
              <a:gd name="T27" fmla="*/ 420 h 448"/>
              <a:gd name="T28" fmla="*/ 448 w 448"/>
              <a:gd name="T29" fmla="*/ 150 h 448"/>
              <a:gd name="T30" fmla="*/ 442 w 448"/>
              <a:gd name="T31" fmla="*/ 124 h 448"/>
              <a:gd name="T32" fmla="*/ 259 w 448"/>
              <a:gd name="T33" fmla="*/ 147 h 448"/>
              <a:gd name="T34" fmla="*/ 252 w 448"/>
              <a:gd name="T35" fmla="*/ 150 h 448"/>
              <a:gd name="T36" fmla="*/ 196 w 448"/>
              <a:gd name="T37" fmla="*/ 150 h 448"/>
              <a:gd name="T38" fmla="*/ 189 w 448"/>
              <a:gd name="T39" fmla="*/ 147 h 448"/>
              <a:gd name="T40" fmla="*/ 187 w 448"/>
              <a:gd name="T41" fmla="*/ 140 h 448"/>
              <a:gd name="T42" fmla="*/ 187 w 448"/>
              <a:gd name="T43" fmla="*/ 47 h 448"/>
              <a:gd name="T44" fmla="*/ 189 w 448"/>
              <a:gd name="T45" fmla="*/ 40 h 448"/>
              <a:gd name="T46" fmla="*/ 196 w 448"/>
              <a:gd name="T47" fmla="*/ 38 h 448"/>
              <a:gd name="T48" fmla="*/ 252 w 448"/>
              <a:gd name="T49" fmla="*/ 38 h 448"/>
              <a:gd name="T50" fmla="*/ 259 w 448"/>
              <a:gd name="T51" fmla="*/ 40 h 448"/>
              <a:gd name="T52" fmla="*/ 261 w 448"/>
              <a:gd name="T53" fmla="*/ 47 h 448"/>
              <a:gd name="T54" fmla="*/ 261 w 448"/>
              <a:gd name="T55" fmla="*/ 140 h 448"/>
              <a:gd name="T56" fmla="*/ 259 w 448"/>
              <a:gd name="T57" fmla="*/ 147 h 448"/>
              <a:gd name="T58" fmla="*/ 373 w 448"/>
              <a:gd name="T59" fmla="*/ 290 h 448"/>
              <a:gd name="T60" fmla="*/ 365 w 448"/>
              <a:gd name="T61" fmla="*/ 270 h 448"/>
              <a:gd name="T62" fmla="*/ 345 w 448"/>
              <a:gd name="T63" fmla="*/ 262 h 448"/>
              <a:gd name="T64" fmla="*/ 103 w 448"/>
              <a:gd name="T65" fmla="*/ 262 h 448"/>
              <a:gd name="T66" fmla="*/ 83 w 448"/>
              <a:gd name="T67" fmla="*/ 270 h 448"/>
              <a:gd name="T68" fmla="*/ 75 w 448"/>
              <a:gd name="T69" fmla="*/ 290 h 448"/>
              <a:gd name="T70" fmla="*/ 75 w 448"/>
              <a:gd name="T71" fmla="*/ 411 h 448"/>
              <a:gd name="T72" fmla="*/ 37 w 448"/>
              <a:gd name="T73" fmla="*/ 411 h 448"/>
              <a:gd name="T74" fmla="*/ 37 w 448"/>
              <a:gd name="T75" fmla="*/ 38 h 448"/>
              <a:gd name="T76" fmla="*/ 75 w 448"/>
              <a:gd name="T77" fmla="*/ 38 h 448"/>
              <a:gd name="T78" fmla="*/ 75 w 448"/>
              <a:gd name="T79" fmla="*/ 159 h 448"/>
              <a:gd name="T80" fmla="*/ 83 w 448"/>
              <a:gd name="T81" fmla="*/ 179 h 448"/>
              <a:gd name="T82" fmla="*/ 103 w 448"/>
              <a:gd name="T83" fmla="*/ 187 h 448"/>
              <a:gd name="T84" fmla="*/ 271 w 448"/>
              <a:gd name="T85" fmla="*/ 187 h 448"/>
              <a:gd name="T86" fmla="*/ 290 w 448"/>
              <a:gd name="T87" fmla="*/ 179 h 448"/>
              <a:gd name="T88" fmla="*/ 299 w 448"/>
              <a:gd name="T89" fmla="*/ 159 h 448"/>
              <a:gd name="T90" fmla="*/ 299 w 448"/>
              <a:gd name="T91" fmla="*/ 38 h 448"/>
              <a:gd name="T92" fmla="*/ 310 w 448"/>
              <a:gd name="T93" fmla="*/ 41 h 448"/>
              <a:gd name="T94" fmla="*/ 320 w 448"/>
              <a:gd name="T95" fmla="*/ 46 h 448"/>
              <a:gd name="T96" fmla="*/ 402 w 448"/>
              <a:gd name="T97" fmla="*/ 128 h 448"/>
              <a:gd name="T98" fmla="*/ 408 w 448"/>
              <a:gd name="T99" fmla="*/ 138 h 448"/>
              <a:gd name="T100" fmla="*/ 411 w 448"/>
              <a:gd name="T101" fmla="*/ 150 h 448"/>
              <a:gd name="T102" fmla="*/ 411 w 448"/>
              <a:gd name="T103" fmla="*/ 411 h 448"/>
              <a:gd name="T104" fmla="*/ 373 w 448"/>
              <a:gd name="T105" fmla="*/ 411 h 448"/>
              <a:gd name="T106" fmla="*/ 373 w 448"/>
              <a:gd name="T107" fmla="*/ 290 h 448"/>
              <a:gd name="T108" fmla="*/ 112 w 448"/>
              <a:gd name="T109" fmla="*/ 299 h 448"/>
              <a:gd name="T110" fmla="*/ 336 w 448"/>
              <a:gd name="T111" fmla="*/ 299 h 448"/>
              <a:gd name="T112" fmla="*/ 336 w 448"/>
              <a:gd name="T113" fmla="*/ 411 h 448"/>
              <a:gd name="T114" fmla="*/ 112 w 448"/>
              <a:gd name="T115" fmla="*/ 411 h 448"/>
              <a:gd name="T116" fmla="*/ 112 w 448"/>
              <a:gd name="T117" fmla="*/ 29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8" h="448">
                <a:moveTo>
                  <a:pt x="442" y="124"/>
                </a:moveTo>
                <a:cubicBezTo>
                  <a:pt x="438" y="115"/>
                  <a:pt x="433" y="107"/>
                  <a:pt x="428" y="102"/>
                </a:cubicBezTo>
                <a:cubicBezTo>
                  <a:pt x="346" y="20"/>
                  <a:pt x="346" y="20"/>
                  <a:pt x="346" y="20"/>
                </a:cubicBezTo>
                <a:cubicBezTo>
                  <a:pt x="341" y="15"/>
                  <a:pt x="334" y="10"/>
                  <a:pt x="324" y="6"/>
                </a:cubicBezTo>
                <a:cubicBezTo>
                  <a:pt x="315" y="2"/>
                  <a:pt x="306" y="0"/>
                  <a:pt x="299" y="0"/>
                </a:cubicBezTo>
                <a:cubicBezTo>
                  <a:pt x="28" y="0"/>
                  <a:pt x="28" y="0"/>
                  <a:pt x="28" y="0"/>
                </a:cubicBezTo>
                <a:cubicBezTo>
                  <a:pt x="20" y="0"/>
                  <a:pt x="14" y="3"/>
                  <a:pt x="8" y="9"/>
                </a:cubicBezTo>
                <a:cubicBezTo>
                  <a:pt x="3" y="14"/>
                  <a:pt x="0" y="21"/>
                  <a:pt x="0" y="28"/>
                </a:cubicBezTo>
                <a:cubicBezTo>
                  <a:pt x="0" y="420"/>
                  <a:pt x="0" y="420"/>
                  <a:pt x="0" y="420"/>
                </a:cubicBezTo>
                <a:cubicBezTo>
                  <a:pt x="0" y="428"/>
                  <a:pt x="3" y="435"/>
                  <a:pt x="8" y="440"/>
                </a:cubicBezTo>
                <a:cubicBezTo>
                  <a:pt x="14" y="445"/>
                  <a:pt x="20" y="448"/>
                  <a:pt x="28" y="448"/>
                </a:cubicBezTo>
                <a:cubicBezTo>
                  <a:pt x="420" y="448"/>
                  <a:pt x="420" y="448"/>
                  <a:pt x="420" y="448"/>
                </a:cubicBezTo>
                <a:cubicBezTo>
                  <a:pt x="428" y="448"/>
                  <a:pt x="434" y="445"/>
                  <a:pt x="440" y="440"/>
                </a:cubicBezTo>
                <a:cubicBezTo>
                  <a:pt x="445" y="435"/>
                  <a:pt x="448" y="428"/>
                  <a:pt x="448" y="420"/>
                </a:cubicBezTo>
                <a:cubicBezTo>
                  <a:pt x="448" y="150"/>
                  <a:pt x="448" y="150"/>
                  <a:pt x="448" y="150"/>
                </a:cubicBezTo>
                <a:cubicBezTo>
                  <a:pt x="448" y="142"/>
                  <a:pt x="446" y="133"/>
                  <a:pt x="442" y="124"/>
                </a:cubicBezTo>
                <a:close/>
                <a:moveTo>
                  <a:pt x="259" y="147"/>
                </a:moveTo>
                <a:cubicBezTo>
                  <a:pt x="252" y="150"/>
                  <a:pt x="252" y="150"/>
                  <a:pt x="252" y="150"/>
                </a:cubicBezTo>
                <a:cubicBezTo>
                  <a:pt x="196" y="150"/>
                  <a:pt x="196" y="150"/>
                  <a:pt x="196" y="150"/>
                </a:cubicBezTo>
                <a:cubicBezTo>
                  <a:pt x="189" y="147"/>
                  <a:pt x="189" y="147"/>
                  <a:pt x="189" y="147"/>
                </a:cubicBezTo>
                <a:cubicBezTo>
                  <a:pt x="187" y="140"/>
                  <a:pt x="187" y="140"/>
                  <a:pt x="187" y="140"/>
                </a:cubicBezTo>
                <a:cubicBezTo>
                  <a:pt x="187" y="47"/>
                  <a:pt x="187" y="47"/>
                  <a:pt x="187" y="47"/>
                </a:cubicBezTo>
                <a:cubicBezTo>
                  <a:pt x="189" y="40"/>
                  <a:pt x="189" y="40"/>
                  <a:pt x="189" y="40"/>
                </a:cubicBezTo>
                <a:cubicBezTo>
                  <a:pt x="196" y="38"/>
                  <a:pt x="196" y="38"/>
                  <a:pt x="196" y="38"/>
                </a:cubicBezTo>
                <a:cubicBezTo>
                  <a:pt x="252" y="38"/>
                  <a:pt x="252" y="38"/>
                  <a:pt x="252" y="38"/>
                </a:cubicBezTo>
                <a:cubicBezTo>
                  <a:pt x="259" y="40"/>
                  <a:pt x="259" y="40"/>
                  <a:pt x="259" y="40"/>
                </a:cubicBezTo>
                <a:cubicBezTo>
                  <a:pt x="261" y="47"/>
                  <a:pt x="261" y="47"/>
                  <a:pt x="261" y="47"/>
                </a:cubicBezTo>
                <a:cubicBezTo>
                  <a:pt x="261" y="140"/>
                  <a:pt x="261" y="140"/>
                  <a:pt x="261" y="140"/>
                </a:cubicBezTo>
                <a:lnTo>
                  <a:pt x="259" y="147"/>
                </a:lnTo>
                <a:close/>
                <a:moveTo>
                  <a:pt x="373" y="290"/>
                </a:moveTo>
                <a:cubicBezTo>
                  <a:pt x="373" y="282"/>
                  <a:pt x="371" y="275"/>
                  <a:pt x="365" y="270"/>
                </a:cubicBezTo>
                <a:cubicBezTo>
                  <a:pt x="360" y="264"/>
                  <a:pt x="353" y="262"/>
                  <a:pt x="345" y="262"/>
                </a:cubicBezTo>
                <a:cubicBezTo>
                  <a:pt x="103" y="262"/>
                  <a:pt x="103" y="262"/>
                  <a:pt x="103" y="262"/>
                </a:cubicBezTo>
                <a:cubicBezTo>
                  <a:pt x="95" y="262"/>
                  <a:pt x="88" y="264"/>
                  <a:pt x="83" y="270"/>
                </a:cubicBezTo>
                <a:cubicBezTo>
                  <a:pt x="78" y="275"/>
                  <a:pt x="75" y="282"/>
                  <a:pt x="75" y="290"/>
                </a:cubicBezTo>
                <a:cubicBezTo>
                  <a:pt x="75" y="411"/>
                  <a:pt x="75" y="411"/>
                  <a:pt x="75" y="411"/>
                </a:cubicBezTo>
                <a:cubicBezTo>
                  <a:pt x="37" y="411"/>
                  <a:pt x="37" y="411"/>
                  <a:pt x="37" y="411"/>
                </a:cubicBezTo>
                <a:cubicBezTo>
                  <a:pt x="37" y="38"/>
                  <a:pt x="37" y="38"/>
                  <a:pt x="37" y="38"/>
                </a:cubicBezTo>
                <a:cubicBezTo>
                  <a:pt x="75" y="38"/>
                  <a:pt x="75" y="38"/>
                  <a:pt x="75" y="38"/>
                </a:cubicBezTo>
                <a:cubicBezTo>
                  <a:pt x="75" y="159"/>
                  <a:pt x="75" y="159"/>
                  <a:pt x="75" y="159"/>
                </a:cubicBezTo>
                <a:cubicBezTo>
                  <a:pt x="75" y="167"/>
                  <a:pt x="78" y="173"/>
                  <a:pt x="83" y="179"/>
                </a:cubicBezTo>
                <a:cubicBezTo>
                  <a:pt x="88" y="184"/>
                  <a:pt x="95" y="187"/>
                  <a:pt x="103" y="187"/>
                </a:cubicBezTo>
                <a:cubicBezTo>
                  <a:pt x="271" y="187"/>
                  <a:pt x="271" y="187"/>
                  <a:pt x="271" y="187"/>
                </a:cubicBezTo>
                <a:cubicBezTo>
                  <a:pt x="278" y="187"/>
                  <a:pt x="285" y="184"/>
                  <a:pt x="290" y="179"/>
                </a:cubicBezTo>
                <a:cubicBezTo>
                  <a:pt x="296" y="173"/>
                  <a:pt x="299" y="167"/>
                  <a:pt x="299" y="159"/>
                </a:cubicBezTo>
                <a:cubicBezTo>
                  <a:pt x="299" y="38"/>
                  <a:pt x="299" y="38"/>
                  <a:pt x="299" y="38"/>
                </a:cubicBezTo>
                <a:cubicBezTo>
                  <a:pt x="302" y="38"/>
                  <a:pt x="305" y="39"/>
                  <a:pt x="310" y="41"/>
                </a:cubicBezTo>
                <a:cubicBezTo>
                  <a:pt x="315" y="43"/>
                  <a:pt x="318" y="45"/>
                  <a:pt x="320" y="46"/>
                </a:cubicBezTo>
                <a:cubicBezTo>
                  <a:pt x="402" y="128"/>
                  <a:pt x="402" y="128"/>
                  <a:pt x="402" y="128"/>
                </a:cubicBezTo>
                <a:cubicBezTo>
                  <a:pt x="404" y="130"/>
                  <a:pt x="406" y="134"/>
                  <a:pt x="408" y="138"/>
                </a:cubicBezTo>
                <a:cubicBezTo>
                  <a:pt x="410" y="143"/>
                  <a:pt x="411" y="147"/>
                  <a:pt x="411" y="150"/>
                </a:cubicBezTo>
                <a:cubicBezTo>
                  <a:pt x="411" y="411"/>
                  <a:pt x="411" y="411"/>
                  <a:pt x="411" y="411"/>
                </a:cubicBezTo>
                <a:cubicBezTo>
                  <a:pt x="373" y="411"/>
                  <a:pt x="373" y="411"/>
                  <a:pt x="373" y="411"/>
                </a:cubicBezTo>
                <a:lnTo>
                  <a:pt x="373" y="290"/>
                </a:lnTo>
                <a:close/>
                <a:moveTo>
                  <a:pt x="112" y="299"/>
                </a:moveTo>
                <a:cubicBezTo>
                  <a:pt x="336" y="299"/>
                  <a:pt x="336" y="299"/>
                  <a:pt x="336" y="299"/>
                </a:cubicBezTo>
                <a:cubicBezTo>
                  <a:pt x="336" y="411"/>
                  <a:pt x="336" y="411"/>
                  <a:pt x="336" y="411"/>
                </a:cubicBezTo>
                <a:cubicBezTo>
                  <a:pt x="112" y="411"/>
                  <a:pt x="112" y="411"/>
                  <a:pt x="112" y="411"/>
                </a:cubicBezTo>
                <a:lnTo>
                  <a:pt x="112" y="299"/>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3" name="Freeform 12" descr="LightBulb Icon"/>
          <p:cNvSpPr>
            <a:spLocks noEditPoints="1"/>
          </p:cNvSpPr>
          <p:nvPr>
            <p:custDataLst>
              <p:tags r:id="rId9"/>
            </p:custDataLst>
          </p:nvPr>
        </p:nvSpPr>
        <p:spPr bwMode="auto">
          <a:xfrm>
            <a:off x="7073770" y="3101381"/>
            <a:ext cx="330560" cy="440875"/>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14" name="Picture 13"/>
          <p:cNvPicPr>
            <a:picLocks noChangeAspect="1"/>
          </p:cNvPicPr>
          <p:nvPr/>
        </p:nvPicPr>
        <p:blipFill rotWithShape="1">
          <a:blip r:embed="rId12"/>
          <a:srcRect t="1922"/>
          <a:stretch/>
        </p:blipFill>
        <p:spPr>
          <a:xfrm>
            <a:off x="7239050" y="4642118"/>
            <a:ext cx="4646663" cy="1403817"/>
          </a:xfrm>
          <a:prstGeom prst="rect">
            <a:avLst/>
          </a:prstGeom>
        </p:spPr>
      </p:pic>
    </p:spTree>
    <p:custDataLst>
      <p:tags r:id="rId1"/>
    </p:custDataLst>
    <p:extLst>
      <p:ext uri="{BB962C8B-B14F-4D97-AF65-F5344CB8AC3E}">
        <p14:creationId xmlns:p14="http://schemas.microsoft.com/office/powerpoint/2010/main" val="2311600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2"/>
            </p:custDataLst>
          </p:nvPr>
        </p:nvSpPr>
        <p:spPr>
          <a:xfrm>
            <a:off x="1315263" y="3467078"/>
            <a:ext cx="9689348" cy="1200329"/>
          </a:xfrm>
          <a:prstGeom prst="rect">
            <a:avLst/>
          </a:prstGeom>
          <a:noFill/>
        </p:spPr>
        <p:txBody>
          <a:bodyPr wrap="square" rtlCol="0">
            <a:spAutoFit/>
          </a:bodyPr>
          <a:lstStyle/>
          <a:p>
            <a:pPr algn="ctr"/>
            <a:r>
              <a:rPr lang="fr-FR" sz="2400" dirty="0"/>
              <a:t>Prenez une pause de </a:t>
            </a:r>
            <a:r>
              <a:rPr lang="fr-FR" sz="2400" dirty="0" smtClean="0"/>
              <a:t>5 minutes </a:t>
            </a:r>
            <a:r>
              <a:rPr lang="fr-FR" sz="2400" dirty="0"/>
              <a:t>pour vous assurer que vous avez bien </a:t>
            </a:r>
            <a:r>
              <a:rPr lang="fr-FR" sz="2400" b="1" dirty="0">
                <a:solidFill>
                  <a:srgbClr val="0070C0"/>
                </a:solidFill>
              </a:rPr>
              <a:t>enregistré votre feuille de calcul Excel</a:t>
            </a:r>
            <a:r>
              <a:rPr lang="fr-FR" sz="2400" dirty="0"/>
              <a:t> et </a:t>
            </a:r>
            <a:r>
              <a:rPr lang="fr-FR" sz="2400" b="1" dirty="0">
                <a:solidFill>
                  <a:srgbClr val="0070C0"/>
                </a:solidFill>
              </a:rPr>
              <a:t>envoyez-la à </a:t>
            </a:r>
            <a:r>
              <a:rPr lang="fr-FR" sz="2400" b="1" dirty="0">
                <a:solidFill>
                  <a:srgbClr val="FF0000"/>
                </a:solidFill>
              </a:rPr>
              <a:t>[insérer l’adresse courriel de l’animateur]</a:t>
            </a:r>
            <a:r>
              <a:rPr lang="fr-FR" sz="2400" dirty="0"/>
              <a:t>.</a:t>
            </a:r>
          </a:p>
        </p:txBody>
      </p:sp>
      <p:grpSp>
        <p:nvGrpSpPr>
          <p:cNvPr id="6" name="Group 5"/>
          <p:cNvGrpSpPr/>
          <p:nvPr>
            <p:custDataLst>
              <p:tags r:id="rId3"/>
            </p:custDataLst>
          </p:nvPr>
        </p:nvGrpSpPr>
        <p:grpSpPr>
          <a:xfrm>
            <a:off x="5135403" y="804661"/>
            <a:ext cx="2645389" cy="1493759"/>
            <a:chOff x="5135403" y="372042"/>
            <a:chExt cx="2645389" cy="1493759"/>
          </a:xfrm>
        </p:grpSpPr>
        <p:cxnSp>
          <p:nvCxnSpPr>
            <p:cNvPr id="7" name="Straight Connector 6"/>
            <p:cNvCxnSpPr/>
            <p:nvPr/>
          </p:nvCxnSpPr>
          <p:spPr>
            <a:xfrm flipH="1" flipV="1">
              <a:off x="6237357" y="539733"/>
              <a:ext cx="606503" cy="577260"/>
            </a:xfrm>
            <a:prstGeom prst="line">
              <a:avLst/>
            </a:prstGeom>
            <a:ln w="19050">
              <a:solidFill>
                <a:schemeClr val="accent5"/>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834513" y="539733"/>
              <a:ext cx="347269" cy="774377"/>
            </a:xfrm>
            <a:prstGeom prst="line">
              <a:avLst/>
            </a:prstGeom>
            <a:ln w="19050">
              <a:solidFill>
                <a:schemeClr val="accent5"/>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21032588">
              <a:off x="5135403" y="1197954"/>
              <a:ext cx="2645389" cy="667847"/>
            </a:xfrm>
            <a:prstGeom prst="rect">
              <a:avLst/>
            </a:prstGeom>
            <a:solidFill>
              <a:schemeClr val="accent6">
                <a:lumMod val="20000"/>
                <a:lumOff val="80000"/>
              </a:schemeClr>
            </a:solidFill>
            <a:ln w="19050">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solidFill>
                  <a:latin typeface="Arial" panose="020B0604020202020204" pitchFamily="34" charset="0"/>
                </a:rPr>
                <a:t>PRENEZ UNE PAUSE!</a:t>
              </a:r>
              <a:endParaRPr lang="fr-FR" sz="2400" b="1" dirty="0">
                <a:solidFill>
                  <a:schemeClr val="accent5"/>
                </a:solidFill>
                <a:latin typeface="Arial" panose="020B0604020202020204" pitchFamily="34" charset="0"/>
                <a:ea typeface="Malgun Gothic" panose="020B0503020000020004" pitchFamily="34" charset="-127"/>
                <a:cs typeface="Arial" panose="020B0604020202020204" pitchFamily="34" charset="0"/>
              </a:endParaRPr>
            </a:p>
          </p:txBody>
        </p:sp>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961812" y="372042"/>
              <a:ext cx="396251" cy="335382"/>
            </a:xfrm>
            <a:prstGeom prst="rect">
              <a:avLst/>
            </a:prstGeom>
          </p:spPr>
        </p:pic>
      </p:grpSp>
    </p:spTree>
    <p:custDataLst>
      <p:tags r:id="rId1"/>
    </p:custDataLst>
    <p:extLst>
      <p:ext uri="{BB962C8B-B14F-4D97-AF65-F5344CB8AC3E}">
        <p14:creationId xmlns:p14="http://schemas.microsoft.com/office/powerpoint/2010/main" val="1704045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2"/>
            </p:custDataLst>
          </p:nvPr>
        </p:nvSpPr>
        <p:spPr>
          <a:xfrm>
            <a:off x="9050560" y="1711508"/>
            <a:ext cx="1606501" cy="4340883"/>
          </a:xfrm>
          <a:prstGeom prst="rect">
            <a:avLst/>
          </a:prstGeom>
          <a:solidFill>
            <a:srgbClr val="F7F7F7"/>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custDataLst>
              <p:tags r:id="rId3"/>
            </p:custDataLst>
          </p:nvPr>
        </p:nvSpPr>
        <p:spPr>
          <a:xfrm>
            <a:off x="6700427" y="1711507"/>
            <a:ext cx="1551375" cy="434385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3"/>
          <p:cNvSpPr>
            <a:spLocks noGrp="1"/>
          </p:cNvSpPr>
          <p:nvPr>
            <p:ph type="title"/>
            <p:custDataLst>
              <p:tags r:id="rId4"/>
            </p:custDataLst>
          </p:nvPr>
        </p:nvSpPr>
        <p:spPr>
          <a:xfrm>
            <a:off x="588624" y="702704"/>
            <a:ext cx="11006345" cy="592062"/>
          </a:xfrm>
        </p:spPr>
        <p:txBody>
          <a:bodyPr>
            <a:normAutofit/>
          </a:bodyPr>
          <a:lstStyle/>
          <a:p>
            <a:r>
              <a:rPr lang="fr-FR" kern="0" dirty="0"/>
              <a:t>Choisir</a:t>
            </a:r>
            <a:r>
              <a:rPr lang="fr-FR" dirty="0"/>
              <a:t> </a:t>
            </a:r>
            <a:r>
              <a:rPr lang="fr-FR" kern="0" dirty="0"/>
              <a:t>son lieu de travail</a:t>
            </a:r>
            <a:endParaRPr lang="fr-FR" dirty="0"/>
          </a:p>
        </p:txBody>
      </p:sp>
      <p:sp>
        <p:nvSpPr>
          <p:cNvPr id="6" name="TextBox 5"/>
          <p:cNvSpPr txBox="1"/>
          <p:nvPr>
            <p:custDataLst>
              <p:tags r:id="rId5"/>
            </p:custDataLst>
          </p:nvPr>
        </p:nvSpPr>
        <p:spPr>
          <a:xfrm>
            <a:off x="1272424" y="1731821"/>
            <a:ext cx="3355700" cy="584775"/>
          </a:xfrm>
          <a:prstGeom prst="rect">
            <a:avLst/>
          </a:prstGeom>
          <a:noFill/>
        </p:spPr>
        <p:txBody>
          <a:bodyPr wrap="square" rtlCol="0">
            <a:spAutoFit/>
          </a:bodyPr>
          <a:lstStyle/>
          <a:p>
            <a:pPr algn="ctr"/>
            <a:r>
              <a:rPr lang="fr-FR" sz="1600" dirty="0"/>
              <a:t>Qu’y a-t-il sur mon </a:t>
            </a:r>
            <a:r>
              <a:rPr lang="fr-FR" sz="1600" b="1" dirty="0">
                <a:solidFill>
                  <a:schemeClr val="accent4">
                    <a:lumMod val="75000"/>
                  </a:schemeClr>
                </a:solidFill>
              </a:rPr>
              <a:t>calendrier</a:t>
            </a:r>
            <a:r>
              <a:rPr lang="fr-FR" sz="1600" dirty="0"/>
              <a:t> pour la semaine? </a:t>
            </a:r>
          </a:p>
          <a:p>
            <a:pPr algn="ctr"/>
            <a:r>
              <a:rPr lang="fr-FR" sz="1600" dirty="0"/>
              <a:t>D’</a:t>
            </a:r>
            <a:r>
              <a:rPr lang="fr-FR" sz="1600" b="1" dirty="0">
                <a:solidFill>
                  <a:schemeClr val="accent4">
                    <a:lumMod val="75000"/>
                  </a:schemeClr>
                </a:solidFill>
              </a:rPr>
              <a:t>où</a:t>
            </a:r>
            <a:r>
              <a:rPr lang="fr-FR" sz="1600" dirty="0"/>
              <a:t> dois-je travailler?</a:t>
            </a:r>
          </a:p>
        </p:txBody>
      </p:sp>
      <p:pic>
        <p:nvPicPr>
          <p:cNvPr id="7" name="Picture 6"/>
          <p:cNvPicPr>
            <a:picLocks/>
          </p:cNvPicPr>
          <p:nvPr>
            <p:custDataLst>
              <p:tags r:id="rId6"/>
            </p:custDataLst>
          </p:nvPr>
        </p:nvPicPr>
        <p:blipFill>
          <a:blip r:embed="rId42" cstate="print">
            <a:grayscl/>
            <a:extLst>
              <a:ext uri="{28A0092B-C50C-407E-A947-70E740481C1C}">
                <a14:useLocalDpi xmlns:a14="http://schemas.microsoft.com/office/drawing/2010/main" val="0"/>
              </a:ext>
            </a:extLst>
          </a:blip>
          <a:stretch>
            <a:fillRect/>
          </a:stretch>
        </p:blipFill>
        <p:spPr>
          <a:xfrm rot="20936671">
            <a:off x="1500881" y="4165395"/>
            <a:ext cx="446589" cy="641743"/>
          </a:xfrm>
          <a:prstGeom prst="rect">
            <a:avLst/>
          </a:prstGeom>
        </p:spPr>
      </p:pic>
      <p:sp>
        <p:nvSpPr>
          <p:cNvPr id="8" name="Freeform 7" descr="User2 Icon"/>
          <p:cNvSpPr>
            <a:spLocks noEditPoints="1"/>
          </p:cNvSpPr>
          <p:nvPr>
            <p:custDataLst>
              <p:tags r:id="rId7"/>
            </p:custDataLst>
          </p:nvPr>
        </p:nvSpPr>
        <p:spPr bwMode="auto">
          <a:xfrm>
            <a:off x="5301665" y="3219125"/>
            <a:ext cx="631428" cy="623466"/>
          </a:xfrm>
          <a:custGeom>
            <a:avLst/>
            <a:gdLst>
              <a:gd name="T0" fmla="*/ 52 w 1272"/>
              <a:gd name="T1" fmla="*/ 1198 h 1198"/>
              <a:gd name="T2" fmla="*/ 1219 w 1272"/>
              <a:gd name="T3" fmla="*/ 1198 h 1198"/>
              <a:gd name="T4" fmla="*/ 1259 w 1272"/>
              <a:gd name="T5" fmla="*/ 1180 h 1198"/>
              <a:gd name="T6" fmla="*/ 1270 w 1272"/>
              <a:gd name="T7" fmla="*/ 1146 h 1198"/>
              <a:gd name="T8" fmla="*/ 932 w 1272"/>
              <a:gd name="T9" fmla="*/ 660 h 1198"/>
              <a:gd name="T10" fmla="*/ 636 w 1272"/>
              <a:gd name="T11" fmla="*/ 783 h 1198"/>
              <a:gd name="T12" fmla="*/ 339 w 1272"/>
              <a:gd name="T13" fmla="*/ 660 h 1198"/>
              <a:gd name="T14" fmla="*/ 1 w 1272"/>
              <a:gd name="T15" fmla="*/ 1146 h 1198"/>
              <a:gd name="T16" fmla="*/ 12 w 1272"/>
              <a:gd name="T17" fmla="*/ 1180 h 1198"/>
              <a:gd name="T18" fmla="*/ 52 w 1272"/>
              <a:gd name="T19" fmla="*/ 1198 h 1198"/>
              <a:gd name="T20" fmla="*/ 52 w 1272"/>
              <a:gd name="T21" fmla="*/ 1198 h 1198"/>
              <a:gd name="T22" fmla="*/ 52 w 1272"/>
              <a:gd name="T23" fmla="*/ 1198 h 1198"/>
              <a:gd name="T24" fmla="*/ 373 w 1272"/>
              <a:gd name="T25" fmla="*/ 614 h 1198"/>
              <a:gd name="T26" fmla="*/ 394 w 1272"/>
              <a:gd name="T27" fmla="*/ 634 h 1198"/>
              <a:gd name="T28" fmla="*/ 636 w 1272"/>
              <a:gd name="T29" fmla="*/ 727 h 1198"/>
              <a:gd name="T30" fmla="*/ 878 w 1272"/>
              <a:gd name="T31" fmla="*/ 634 h 1198"/>
              <a:gd name="T32" fmla="*/ 899 w 1272"/>
              <a:gd name="T33" fmla="*/ 614 h 1198"/>
              <a:gd name="T34" fmla="*/ 918 w 1272"/>
              <a:gd name="T35" fmla="*/ 592 h 1198"/>
              <a:gd name="T36" fmla="*/ 999 w 1272"/>
              <a:gd name="T37" fmla="*/ 364 h 1198"/>
              <a:gd name="T38" fmla="*/ 636 w 1272"/>
              <a:gd name="T39" fmla="*/ 0 h 1198"/>
              <a:gd name="T40" fmla="*/ 272 w 1272"/>
              <a:gd name="T41" fmla="*/ 364 h 1198"/>
              <a:gd name="T42" fmla="*/ 353 w 1272"/>
              <a:gd name="T43" fmla="*/ 592 h 1198"/>
              <a:gd name="T44" fmla="*/ 373 w 1272"/>
              <a:gd name="T45" fmla="*/ 614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2" h="1198">
                <a:moveTo>
                  <a:pt x="52" y="1198"/>
                </a:moveTo>
                <a:cubicBezTo>
                  <a:pt x="1219" y="1198"/>
                  <a:pt x="1219" y="1198"/>
                  <a:pt x="1219" y="1198"/>
                </a:cubicBezTo>
                <a:cubicBezTo>
                  <a:pt x="1235" y="1198"/>
                  <a:pt x="1250" y="1191"/>
                  <a:pt x="1259" y="1180"/>
                </a:cubicBezTo>
                <a:cubicBezTo>
                  <a:pt x="1268" y="1171"/>
                  <a:pt x="1272" y="1158"/>
                  <a:pt x="1270" y="1146"/>
                </a:cubicBezTo>
                <a:cubicBezTo>
                  <a:pt x="1243" y="933"/>
                  <a:pt x="1112" y="755"/>
                  <a:pt x="932" y="660"/>
                </a:cubicBezTo>
                <a:cubicBezTo>
                  <a:pt x="856" y="736"/>
                  <a:pt x="751" y="783"/>
                  <a:pt x="636" y="783"/>
                </a:cubicBezTo>
                <a:cubicBezTo>
                  <a:pt x="520" y="783"/>
                  <a:pt x="415" y="736"/>
                  <a:pt x="339" y="660"/>
                </a:cubicBezTo>
                <a:cubicBezTo>
                  <a:pt x="160" y="755"/>
                  <a:pt x="29" y="933"/>
                  <a:pt x="1" y="1146"/>
                </a:cubicBezTo>
                <a:cubicBezTo>
                  <a:pt x="0" y="1158"/>
                  <a:pt x="4" y="1171"/>
                  <a:pt x="12" y="1180"/>
                </a:cubicBezTo>
                <a:cubicBezTo>
                  <a:pt x="22" y="1191"/>
                  <a:pt x="36" y="1198"/>
                  <a:pt x="52" y="1198"/>
                </a:cubicBezTo>
                <a:close/>
                <a:moveTo>
                  <a:pt x="52" y="1198"/>
                </a:moveTo>
                <a:cubicBezTo>
                  <a:pt x="52" y="1198"/>
                  <a:pt x="52" y="1198"/>
                  <a:pt x="52" y="1198"/>
                </a:cubicBezTo>
                <a:moveTo>
                  <a:pt x="373" y="614"/>
                </a:moveTo>
                <a:cubicBezTo>
                  <a:pt x="380" y="621"/>
                  <a:pt x="387" y="628"/>
                  <a:pt x="394" y="634"/>
                </a:cubicBezTo>
                <a:cubicBezTo>
                  <a:pt x="458" y="692"/>
                  <a:pt x="543" y="727"/>
                  <a:pt x="636" y="727"/>
                </a:cubicBezTo>
                <a:cubicBezTo>
                  <a:pt x="729" y="727"/>
                  <a:pt x="813" y="692"/>
                  <a:pt x="878" y="634"/>
                </a:cubicBezTo>
                <a:cubicBezTo>
                  <a:pt x="885" y="628"/>
                  <a:pt x="892" y="621"/>
                  <a:pt x="899" y="614"/>
                </a:cubicBezTo>
                <a:cubicBezTo>
                  <a:pt x="906" y="607"/>
                  <a:pt x="912" y="600"/>
                  <a:pt x="918" y="592"/>
                </a:cubicBezTo>
                <a:cubicBezTo>
                  <a:pt x="969" y="529"/>
                  <a:pt x="999" y="450"/>
                  <a:pt x="999" y="364"/>
                </a:cubicBezTo>
                <a:cubicBezTo>
                  <a:pt x="999" y="163"/>
                  <a:pt x="836" y="0"/>
                  <a:pt x="636" y="0"/>
                </a:cubicBezTo>
                <a:cubicBezTo>
                  <a:pt x="435" y="0"/>
                  <a:pt x="272" y="163"/>
                  <a:pt x="272" y="364"/>
                </a:cubicBezTo>
                <a:cubicBezTo>
                  <a:pt x="272" y="450"/>
                  <a:pt x="303" y="529"/>
                  <a:pt x="353" y="592"/>
                </a:cubicBezTo>
                <a:cubicBezTo>
                  <a:pt x="359" y="600"/>
                  <a:pt x="366" y="607"/>
                  <a:pt x="373" y="614"/>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 name="Freeform 8" descr="Users Icon"/>
          <p:cNvSpPr>
            <a:spLocks noEditPoints="1"/>
          </p:cNvSpPr>
          <p:nvPr>
            <p:custDataLst>
              <p:tags r:id="rId8"/>
            </p:custDataLst>
          </p:nvPr>
        </p:nvSpPr>
        <p:spPr bwMode="auto">
          <a:xfrm>
            <a:off x="5297473" y="4844003"/>
            <a:ext cx="631428" cy="624777"/>
          </a:xfrm>
          <a:custGeom>
            <a:avLst/>
            <a:gdLst>
              <a:gd name="T0" fmla="*/ 318 w 450"/>
              <a:gd name="T1" fmla="*/ 17 h 420"/>
              <a:gd name="T2" fmla="*/ 318 w 450"/>
              <a:gd name="T3" fmla="*/ 102 h 420"/>
              <a:gd name="T4" fmla="*/ 403 w 450"/>
              <a:gd name="T5" fmla="*/ 102 h 420"/>
              <a:gd name="T6" fmla="*/ 403 w 450"/>
              <a:gd name="T7" fmla="*/ 17 h 420"/>
              <a:gd name="T8" fmla="*/ 421 w 450"/>
              <a:gd name="T9" fmla="*/ 120 h 420"/>
              <a:gd name="T10" fmla="*/ 388 w 450"/>
              <a:gd name="T11" fmla="*/ 135 h 420"/>
              <a:gd name="T12" fmla="*/ 329 w 450"/>
              <a:gd name="T13" fmla="*/ 135 h 420"/>
              <a:gd name="T14" fmla="*/ 311 w 450"/>
              <a:gd name="T15" fmla="*/ 210 h 420"/>
              <a:gd name="T16" fmla="*/ 405 w 450"/>
              <a:gd name="T17" fmla="*/ 240 h 420"/>
              <a:gd name="T18" fmla="*/ 450 w 450"/>
              <a:gd name="T19" fmla="*/ 203 h 420"/>
              <a:gd name="T20" fmla="*/ 225 w 450"/>
              <a:gd name="T21" fmla="*/ 60 h 420"/>
              <a:gd name="T22" fmla="*/ 135 w 450"/>
              <a:gd name="T23" fmla="*/ 150 h 420"/>
              <a:gd name="T24" fmla="*/ 225 w 450"/>
              <a:gd name="T25" fmla="*/ 240 h 420"/>
              <a:gd name="T26" fmla="*/ 315 w 450"/>
              <a:gd name="T27" fmla="*/ 150 h 420"/>
              <a:gd name="T28" fmla="*/ 225 w 450"/>
              <a:gd name="T29" fmla="*/ 60 h 420"/>
              <a:gd name="T30" fmla="*/ 47 w 450"/>
              <a:gd name="T31" fmla="*/ 17 h 420"/>
              <a:gd name="T32" fmla="*/ 47 w 450"/>
              <a:gd name="T33" fmla="*/ 102 h 420"/>
              <a:gd name="T34" fmla="*/ 132 w 450"/>
              <a:gd name="T35" fmla="*/ 102 h 420"/>
              <a:gd name="T36" fmla="*/ 132 w 450"/>
              <a:gd name="T37" fmla="*/ 17 h 420"/>
              <a:gd name="T38" fmla="*/ 389 w 450"/>
              <a:gd name="T39" fmla="*/ 335 h 420"/>
              <a:gd name="T40" fmla="*/ 380 w 450"/>
              <a:gd name="T41" fmla="*/ 284 h 420"/>
              <a:gd name="T42" fmla="*/ 355 w 450"/>
              <a:gd name="T43" fmla="*/ 242 h 420"/>
              <a:gd name="T44" fmla="*/ 309 w 450"/>
              <a:gd name="T45" fmla="*/ 225 h 420"/>
              <a:gd name="T46" fmla="*/ 282 w 450"/>
              <a:gd name="T47" fmla="*/ 241 h 420"/>
              <a:gd name="T48" fmla="*/ 225 w 450"/>
              <a:gd name="T49" fmla="*/ 258 h 420"/>
              <a:gd name="T50" fmla="*/ 168 w 450"/>
              <a:gd name="T51" fmla="*/ 241 h 420"/>
              <a:gd name="T52" fmla="*/ 141 w 450"/>
              <a:gd name="T53" fmla="*/ 225 h 420"/>
              <a:gd name="T54" fmla="*/ 95 w 450"/>
              <a:gd name="T55" fmla="*/ 242 h 420"/>
              <a:gd name="T56" fmla="*/ 70 w 450"/>
              <a:gd name="T57" fmla="*/ 284 h 420"/>
              <a:gd name="T58" fmla="*/ 61 w 450"/>
              <a:gd name="T59" fmla="*/ 335 h 420"/>
              <a:gd name="T60" fmla="*/ 77 w 450"/>
              <a:gd name="T61" fmla="*/ 404 h 420"/>
              <a:gd name="T62" fmla="*/ 327 w 450"/>
              <a:gd name="T63" fmla="*/ 420 h 420"/>
              <a:gd name="T64" fmla="*/ 390 w 450"/>
              <a:gd name="T65" fmla="*/ 360 h 420"/>
              <a:gd name="T66" fmla="*/ 120 w 450"/>
              <a:gd name="T67" fmla="*/ 150 h 420"/>
              <a:gd name="T68" fmla="*/ 90 w 450"/>
              <a:gd name="T69" fmla="*/ 140 h 420"/>
              <a:gd name="T70" fmla="*/ 39 w 450"/>
              <a:gd name="T71" fmla="*/ 125 h 420"/>
              <a:gd name="T72" fmla="*/ 0 w 450"/>
              <a:gd name="T73" fmla="*/ 203 h 420"/>
              <a:gd name="T74" fmla="*/ 45 w 450"/>
              <a:gd name="T75" fmla="*/ 240 h 420"/>
              <a:gd name="T76" fmla="*/ 139 w 450"/>
              <a:gd name="T77"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 h="420">
                <a:moveTo>
                  <a:pt x="360" y="0"/>
                </a:moveTo>
                <a:cubicBezTo>
                  <a:pt x="343" y="0"/>
                  <a:pt x="329" y="6"/>
                  <a:pt x="318" y="17"/>
                </a:cubicBezTo>
                <a:cubicBezTo>
                  <a:pt x="306" y="29"/>
                  <a:pt x="300" y="43"/>
                  <a:pt x="300" y="60"/>
                </a:cubicBezTo>
                <a:cubicBezTo>
                  <a:pt x="300" y="77"/>
                  <a:pt x="306" y="91"/>
                  <a:pt x="318" y="102"/>
                </a:cubicBezTo>
                <a:cubicBezTo>
                  <a:pt x="329" y="114"/>
                  <a:pt x="343" y="120"/>
                  <a:pt x="360" y="120"/>
                </a:cubicBezTo>
                <a:cubicBezTo>
                  <a:pt x="377" y="120"/>
                  <a:pt x="391" y="114"/>
                  <a:pt x="403" y="102"/>
                </a:cubicBezTo>
                <a:cubicBezTo>
                  <a:pt x="414" y="91"/>
                  <a:pt x="420" y="77"/>
                  <a:pt x="420" y="60"/>
                </a:cubicBezTo>
                <a:cubicBezTo>
                  <a:pt x="420" y="43"/>
                  <a:pt x="414" y="29"/>
                  <a:pt x="403" y="17"/>
                </a:cubicBezTo>
                <a:cubicBezTo>
                  <a:pt x="391" y="6"/>
                  <a:pt x="377" y="0"/>
                  <a:pt x="360" y="0"/>
                </a:cubicBezTo>
                <a:close/>
                <a:moveTo>
                  <a:pt x="421" y="120"/>
                </a:moveTo>
                <a:cubicBezTo>
                  <a:pt x="420" y="120"/>
                  <a:pt x="417" y="122"/>
                  <a:pt x="411" y="125"/>
                </a:cubicBezTo>
                <a:cubicBezTo>
                  <a:pt x="405" y="128"/>
                  <a:pt x="397" y="132"/>
                  <a:pt x="388" y="135"/>
                </a:cubicBezTo>
                <a:cubicBezTo>
                  <a:pt x="379" y="138"/>
                  <a:pt x="369" y="140"/>
                  <a:pt x="360" y="140"/>
                </a:cubicBezTo>
                <a:cubicBezTo>
                  <a:pt x="350" y="140"/>
                  <a:pt x="339" y="138"/>
                  <a:pt x="329" y="135"/>
                </a:cubicBezTo>
                <a:cubicBezTo>
                  <a:pt x="330" y="140"/>
                  <a:pt x="330" y="146"/>
                  <a:pt x="330" y="150"/>
                </a:cubicBezTo>
                <a:cubicBezTo>
                  <a:pt x="330" y="172"/>
                  <a:pt x="324" y="192"/>
                  <a:pt x="311" y="210"/>
                </a:cubicBezTo>
                <a:cubicBezTo>
                  <a:pt x="336" y="211"/>
                  <a:pt x="357" y="221"/>
                  <a:pt x="373" y="240"/>
                </a:cubicBezTo>
                <a:cubicBezTo>
                  <a:pt x="405" y="240"/>
                  <a:pt x="405" y="240"/>
                  <a:pt x="405" y="240"/>
                </a:cubicBezTo>
                <a:cubicBezTo>
                  <a:pt x="417" y="240"/>
                  <a:pt x="428" y="237"/>
                  <a:pt x="437" y="231"/>
                </a:cubicBezTo>
                <a:cubicBezTo>
                  <a:pt x="446" y="224"/>
                  <a:pt x="450" y="215"/>
                  <a:pt x="450" y="203"/>
                </a:cubicBezTo>
                <a:cubicBezTo>
                  <a:pt x="450" y="148"/>
                  <a:pt x="440" y="120"/>
                  <a:pt x="421" y="120"/>
                </a:cubicBezTo>
                <a:close/>
                <a:moveTo>
                  <a:pt x="225" y="60"/>
                </a:moveTo>
                <a:cubicBezTo>
                  <a:pt x="200" y="60"/>
                  <a:pt x="179" y="69"/>
                  <a:pt x="161" y="86"/>
                </a:cubicBezTo>
                <a:cubicBezTo>
                  <a:pt x="144" y="104"/>
                  <a:pt x="135" y="125"/>
                  <a:pt x="135" y="150"/>
                </a:cubicBezTo>
                <a:cubicBezTo>
                  <a:pt x="135" y="175"/>
                  <a:pt x="144" y="196"/>
                  <a:pt x="161" y="214"/>
                </a:cubicBezTo>
                <a:cubicBezTo>
                  <a:pt x="179" y="231"/>
                  <a:pt x="200" y="240"/>
                  <a:pt x="225" y="240"/>
                </a:cubicBezTo>
                <a:cubicBezTo>
                  <a:pt x="250" y="240"/>
                  <a:pt x="271" y="231"/>
                  <a:pt x="289" y="214"/>
                </a:cubicBezTo>
                <a:cubicBezTo>
                  <a:pt x="306" y="196"/>
                  <a:pt x="315" y="175"/>
                  <a:pt x="315" y="150"/>
                </a:cubicBezTo>
                <a:cubicBezTo>
                  <a:pt x="315" y="125"/>
                  <a:pt x="306" y="104"/>
                  <a:pt x="289" y="86"/>
                </a:cubicBezTo>
                <a:cubicBezTo>
                  <a:pt x="271" y="69"/>
                  <a:pt x="250" y="60"/>
                  <a:pt x="225" y="60"/>
                </a:cubicBezTo>
                <a:close/>
                <a:moveTo>
                  <a:pt x="90" y="0"/>
                </a:moveTo>
                <a:cubicBezTo>
                  <a:pt x="73" y="0"/>
                  <a:pt x="59" y="6"/>
                  <a:pt x="47" y="17"/>
                </a:cubicBezTo>
                <a:cubicBezTo>
                  <a:pt x="36" y="29"/>
                  <a:pt x="30" y="43"/>
                  <a:pt x="30" y="60"/>
                </a:cubicBezTo>
                <a:cubicBezTo>
                  <a:pt x="30" y="77"/>
                  <a:pt x="36" y="91"/>
                  <a:pt x="47" y="102"/>
                </a:cubicBezTo>
                <a:cubicBezTo>
                  <a:pt x="59" y="114"/>
                  <a:pt x="73" y="120"/>
                  <a:pt x="90" y="120"/>
                </a:cubicBezTo>
                <a:cubicBezTo>
                  <a:pt x="106" y="120"/>
                  <a:pt x="120" y="114"/>
                  <a:pt x="132" y="102"/>
                </a:cubicBezTo>
                <a:cubicBezTo>
                  <a:pt x="144" y="91"/>
                  <a:pt x="150" y="77"/>
                  <a:pt x="150" y="60"/>
                </a:cubicBezTo>
                <a:cubicBezTo>
                  <a:pt x="150" y="43"/>
                  <a:pt x="144" y="29"/>
                  <a:pt x="132" y="17"/>
                </a:cubicBezTo>
                <a:cubicBezTo>
                  <a:pt x="120" y="6"/>
                  <a:pt x="106" y="0"/>
                  <a:pt x="90" y="0"/>
                </a:cubicBezTo>
                <a:close/>
                <a:moveTo>
                  <a:pt x="389" y="335"/>
                </a:moveTo>
                <a:cubicBezTo>
                  <a:pt x="389" y="327"/>
                  <a:pt x="388" y="319"/>
                  <a:pt x="386" y="310"/>
                </a:cubicBezTo>
                <a:cubicBezTo>
                  <a:pt x="384" y="301"/>
                  <a:pt x="382" y="292"/>
                  <a:pt x="380" y="284"/>
                </a:cubicBezTo>
                <a:cubicBezTo>
                  <a:pt x="377" y="276"/>
                  <a:pt x="374" y="269"/>
                  <a:pt x="370" y="261"/>
                </a:cubicBezTo>
                <a:cubicBezTo>
                  <a:pt x="365" y="254"/>
                  <a:pt x="361" y="248"/>
                  <a:pt x="355" y="242"/>
                </a:cubicBezTo>
                <a:cubicBezTo>
                  <a:pt x="350" y="237"/>
                  <a:pt x="343" y="233"/>
                  <a:pt x="335" y="230"/>
                </a:cubicBezTo>
                <a:cubicBezTo>
                  <a:pt x="327" y="227"/>
                  <a:pt x="318" y="225"/>
                  <a:pt x="309" y="225"/>
                </a:cubicBezTo>
                <a:cubicBezTo>
                  <a:pt x="307" y="225"/>
                  <a:pt x="304" y="227"/>
                  <a:pt x="299" y="230"/>
                </a:cubicBezTo>
                <a:cubicBezTo>
                  <a:pt x="294" y="234"/>
                  <a:pt x="288" y="237"/>
                  <a:pt x="282" y="241"/>
                </a:cubicBezTo>
                <a:cubicBezTo>
                  <a:pt x="275" y="246"/>
                  <a:pt x="267" y="249"/>
                  <a:pt x="257" y="253"/>
                </a:cubicBezTo>
                <a:cubicBezTo>
                  <a:pt x="246" y="256"/>
                  <a:pt x="236" y="258"/>
                  <a:pt x="225" y="258"/>
                </a:cubicBezTo>
                <a:cubicBezTo>
                  <a:pt x="214" y="258"/>
                  <a:pt x="204" y="256"/>
                  <a:pt x="193" y="253"/>
                </a:cubicBezTo>
                <a:cubicBezTo>
                  <a:pt x="183" y="249"/>
                  <a:pt x="174" y="246"/>
                  <a:pt x="168" y="241"/>
                </a:cubicBezTo>
                <a:cubicBezTo>
                  <a:pt x="162" y="237"/>
                  <a:pt x="156" y="234"/>
                  <a:pt x="151" y="230"/>
                </a:cubicBezTo>
                <a:cubicBezTo>
                  <a:pt x="146" y="227"/>
                  <a:pt x="142" y="225"/>
                  <a:pt x="141" y="225"/>
                </a:cubicBezTo>
                <a:cubicBezTo>
                  <a:pt x="131" y="225"/>
                  <a:pt x="123" y="227"/>
                  <a:pt x="115" y="230"/>
                </a:cubicBezTo>
                <a:cubicBezTo>
                  <a:pt x="107" y="233"/>
                  <a:pt x="100" y="237"/>
                  <a:pt x="95" y="242"/>
                </a:cubicBezTo>
                <a:cubicBezTo>
                  <a:pt x="89" y="248"/>
                  <a:pt x="84" y="254"/>
                  <a:pt x="80" y="261"/>
                </a:cubicBezTo>
                <a:cubicBezTo>
                  <a:pt x="76" y="269"/>
                  <a:pt x="73" y="276"/>
                  <a:pt x="70" y="284"/>
                </a:cubicBezTo>
                <a:cubicBezTo>
                  <a:pt x="68" y="292"/>
                  <a:pt x="65" y="301"/>
                  <a:pt x="64" y="310"/>
                </a:cubicBezTo>
                <a:cubicBezTo>
                  <a:pt x="62" y="319"/>
                  <a:pt x="61" y="327"/>
                  <a:pt x="61" y="335"/>
                </a:cubicBezTo>
                <a:cubicBezTo>
                  <a:pt x="60" y="343"/>
                  <a:pt x="60" y="351"/>
                  <a:pt x="60" y="360"/>
                </a:cubicBezTo>
                <a:cubicBezTo>
                  <a:pt x="60" y="378"/>
                  <a:pt x="65" y="393"/>
                  <a:pt x="77" y="404"/>
                </a:cubicBezTo>
                <a:cubicBezTo>
                  <a:pt x="88" y="415"/>
                  <a:pt x="103" y="420"/>
                  <a:pt x="122" y="420"/>
                </a:cubicBezTo>
                <a:cubicBezTo>
                  <a:pt x="327" y="420"/>
                  <a:pt x="327" y="420"/>
                  <a:pt x="327" y="420"/>
                </a:cubicBezTo>
                <a:cubicBezTo>
                  <a:pt x="346" y="420"/>
                  <a:pt x="362" y="415"/>
                  <a:pt x="373" y="404"/>
                </a:cubicBezTo>
                <a:cubicBezTo>
                  <a:pt x="384" y="393"/>
                  <a:pt x="390" y="378"/>
                  <a:pt x="390" y="360"/>
                </a:cubicBezTo>
                <a:cubicBezTo>
                  <a:pt x="390" y="351"/>
                  <a:pt x="390" y="343"/>
                  <a:pt x="389" y="335"/>
                </a:cubicBezTo>
                <a:close/>
                <a:moveTo>
                  <a:pt x="120" y="150"/>
                </a:moveTo>
                <a:cubicBezTo>
                  <a:pt x="120" y="146"/>
                  <a:pt x="120" y="140"/>
                  <a:pt x="121" y="135"/>
                </a:cubicBezTo>
                <a:cubicBezTo>
                  <a:pt x="111" y="138"/>
                  <a:pt x="100" y="140"/>
                  <a:pt x="90" y="140"/>
                </a:cubicBezTo>
                <a:cubicBezTo>
                  <a:pt x="80" y="140"/>
                  <a:pt x="71" y="138"/>
                  <a:pt x="62" y="135"/>
                </a:cubicBezTo>
                <a:cubicBezTo>
                  <a:pt x="52" y="132"/>
                  <a:pt x="45" y="128"/>
                  <a:pt x="39" y="125"/>
                </a:cubicBezTo>
                <a:cubicBezTo>
                  <a:pt x="33" y="122"/>
                  <a:pt x="30" y="120"/>
                  <a:pt x="29" y="120"/>
                </a:cubicBezTo>
                <a:cubicBezTo>
                  <a:pt x="9" y="120"/>
                  <a:pt x="0" y="148"/>
                  <a:pt x="0" y="203"/>
                </a:cubicBezTo>
                <a:cubicBezTo>
                  <a:pt x="0" y="215"/>
                  <a:pt x="4" y="224"/>
                  <a:pt x="13" y="231"/>
                </a:cubicBezTo>
                <a:cubicBezTo>
                  <a:pt x="22" y="237"/>
                  <a:pt x="32" y="240"/>
                  <a:pt x="45" y="240"/>
                </a:cubicBezTo>
                <a:cubicBezTo>
                  <a:pt x="77" y="240"/>
                  <a:pt x="77" y="240"/>
                  <a:pt x="77" y="240"/>
                </a:cubicBezTo>
                <a:cubicBezTo>
                  <a:pt x="93" y="221"/>
                  <a:pt x="113" y="211"/>
                  <a:pt x="139" y="210"/>
                </a:cubicBezTo>
                <a:cubicBezTo>
                  <a:pt x="126" y="192"/>
                  <a:pt x="120" y="172"/>
                  <a:pt x="120" y="150"/>
                </a:cubicBez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0" name="TextBox 9"/>
          <p:cNvSpPr txBox="1"/>
          <p:nvPr>
            <p:custDataLst>
              <p:tags r:id="rId9"/>
            </p:custDataLst>
          </p:nvPr>
        </p:nvSpPr>
        <p:spPr>
          <a:xfrm>
            <a:off x="6700426" y="3226651"/>
            <a:ext cx="1551375" cy="738664"/>
          </a:xfrm>
          <a:prstGeom prst="rect">
            <a:avLst/>
          </a:prstGeom>
          <a:noFill/>
        </p:spPr>
        <p:txBody>
          <a:bodyPr wrap="square" rtlCol="0">
            <a:spAutoFit/>
          </a:bodyPr>
          <a:lstStyle/>
          <a:p>
            <a:pPr algn="ctr"/>
            <a:r>
              <a:rPr lang="fr-FR" sz="1400" dirty="0">
                <a:solidFill>
                  <a:schemeClr val="accent1">
                    <a:lumMod val="50000"/>
                  </a:schemeClr>
                </a:solidFill>
              </a:rPr>
              <a:t>Préférences personnelles et</a:t>
            </a:r>
          </a:p>
          <a:p>
            <a:pPr algn="ctr"/>
            <a:r>
              <a:rPr lang="fr-FR" sz="1400" dirty="0">
                <a:solidFill>
                  <a:schemeClr val="accent1">
                    <a:lumMod val="50000"/>
                  </a:schemeClr>
                </a:solidFill>
              </a:rPr>
              <a:t>outils nécessaires </a:t>
            </a:r>
          </a:p>
        </p:txBody>
      </p:sp>
      <p:grpSp>
        <p:nvGrpSpPr>
          <p:cNvPr id="11" name="Group 10"/>
          <p:cNvGrpSpPr/>
          <p:nvPr>
            <p:custDataLst>
              <p:tags r:id="rId10"/>
            </p:custDataLst>
          </p:nvPr>
        </p:nvGrpSpPr>
        <p:grpSpPr>
          <a:xfrm>
            <a:off x="9450303" y="2843779"/>
            <a:ext cx="770088" cy="667264"/>
            <a:chOff x="9468766" y="3013911"/>
            <a:chExt cx="770088" cy="667264"/>
          </a:xfrm>
        </p:grpSpPr>
        <p:sp>
          <p:nvSpPr>
            <p:cNvPr id="12" name="Oval 11"/>
            <p:cNvSpPr/>
            <p:nvPr/>
          </p:nvSpPr>
          <p:spPr>
            <a:xfrm>
              <a:off x="9487231" y="3013911"/>
              <a:ext cx="733159" cy="6672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3" name="TextBox 12"/>
            <p:cNvSpPr txBox="1"/>
            <p:nvPr/>
          </p:nvSpPr>
          <p:spPr>
            <a:xfrm>
              <a:off x="9468766" y="3193654"/>
              <a:ext cx="770088" cy="261610"/>
            </a:xfrm>
            <a:prstGeom prst="rect">
              <a:avLst/>
            </a:prstGeom>
            <a:noFill/>
            <a:ln>
              <a:noFill/>
            </a:ln>
          </p:spPr>
          <p:txBody>
            <a:bodyPr wrap="square" rtlCol="0">
              <a:spAutoFit/>
            </a:bodyPr>
            <a:lstStyle/>
            <a:p>
              <a:pPr algn="ctr"/>
              <a:r>
                <a:rPr lang="fr-FR" sz="1100" b="1" dirty="0">
                  <a:solidFill>
                    <a:schemeClr val="accent1">
                      <a:lumMod val="75000"/>
                    </a:schemeClr>
                  </a:solidFill>
                </a:rPr>
                <a:t>OUVERT</a:t>
              </a:r>
              <a:endParaRPr lang="fr-FR" sz="1100" dirty="0">
                <a:solidFill>
                  <a:schemeClr val="accent1">
                    <a:lumMod val="75000"/>
                  </a:schemeClr>
                </a:solidFill>
              </a:endParaRPr>
            </a:p>
          </p:txBody>
        </p:sp>
      </p:grpSp>
      <p:grpSp>
        <p:nvGrpSpPr>
          <p:cNvPr id="14" name="Group 13"/>
          <p:cNvGrpSpPr/>
          <p:nvPr>
            <p:custDataLst>
              <p:tags r:id="rId11"/>
            </p:custDataLst>
          </p:nvPr>
        </p:nvGrpSpPr>
        <p:grpSpPr>
          <a:xfrm>
            <a:off x="9405903" y="3553431"/>
            <a:ext cx="895812" cy="667264"/>
            <a:chOff x="9405903" y="3854528"/>
            <a:chExt cx="895812" cy="667264"/>
          </a:xfrm>
        </p:grpSpPr>
        <p:sp>
          <p:nvSpPr>
            <p:cNvPr id="15" name="Oval 14"/>
            <p:cNvSpPr/>
            <p:nvPr/>
          </p:nvSpPr>
          <p:spPr>
            <a:xfrm>
              <a:off x="9487231" y="3854528"/>
              <a:ext cx="733159" cy="667264"/>
            </a:xfrm>
            <a:prstGeom prst="ellipse">
              <a:avLst/>
            </a:prstGeom>
            <a:solidFill>
              <a:schemeClr val="accent3">
                <a:lumMod val="75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16" name="TextBox 15"/>
            <p:cNvSpPr txBox="1"/>
            <p:nvPr/>
          </p:nvSpPr>
          <p:spPr>
            <a:xfrm>
              <a:off x="9405903" y="4064198"/>
              <a:ext cx="895812" cy="276999"/>
            </a:xfrm>
            <a:prstGeom prst="rect">
              <a:avLst/>
            </a:prstGeom>
            <a:noFill/>
            <a:ln>
              <a:noFill/>
            </a:ln>
          </p:spPr>
          <p:txBody>
            <a:bodyPr wrap="square" rtlCol="0">
              <a:spAutoFit/>
            </a:bodyPr>
            <a:lstStyle/>
            <a:p>
              <a:pPr algn="ctr"/>
              <a:r>
                <a:rPr lang="fr-FR" sz="1200" b="1" dirty="0">
                  <a:solidFill>
                    <a:schemeClr val="accent1">
                      <a:lumMod val="20000"/>
                      <a:lumOff val="80000"/>
                    </a:schemeClr>
                  </a:solidFill>
                </a:rPr>
                <a:t>FERMÉ</a:t>
              </a:r>
              <a:endParaRPr lang="fr-FR" sz="1200" dirty="0">
                <a:solidFill>
                  <a:schemeClr val="accent1">
                    <a:lumMod val="20000"/>
                    <a:lumOff val="80000"/>
                  </a:schemeClr>
                </a:solidFill>
              </a:endParaRPr>
            </a:p>
          </p:txBody>
        </p:sp>
      </p:grpSp>
      <p:pic>
        <p:nvPicPr>
          <p:cNvPr id="17" name="Picture 16"/>
          <p:cNvPicPr>
            <a:picLocks/>
          </p:cNvPicPr>
          <p:nvPr>
            <p:custDataLst>
              <p:tags r:id="rId12"/>
            </p:custDataLst>
          </p:nvPr>
        </p:nvPicPr>
        <p:blipFill rotWithShape="1">
          <a:blip r:embed="rId43" cstate="print">
            <a:duotone>
              <a:schemeClr val="accent4">
                <a:shade val="45000"/>
                <a:satMod val="135000"/>
              </a:schemeClr>
              <a:prstClr val="white"/>
            </a:duotone>
            <a:extLst>
              <a:ext uri="{28A0092B-C50C-407E-A947-70E740481C1C}">
                <a14:useLocalDpi xmlns:a14="http://schemas.microsoft.com/office/drawing/2010/main" val="0"/>
              </a:ext>
            </a:extLst>
          </a:blip>
          <a:srcRect t="12508" b="12251"/>
          <a:stretch/>
        </p:blipFill>
        <p:spPr>
          <a:xfrm>
            <a:off x="588624" y="1711508"/>
            <a:ext cx="768872" cy="688438"/>
          </a:xfrm>
          <a:prstGeom prst="rect">
            <a:avLst/>
          </a:prstGeom>
        </p:spPr>
      </p:pic>
      <p:cxnSp>
        <p:nvCxnSpPr>
          <p:cNvPr id="18" name="Straight Connector 17"/>
          <p:cNvCxnSpPr/>
          <p:nvPr>
            <p:custDataLst>
              <p:tags r:id="rId13"/>
            </p:custDataLst>
          </p:nvPr>
        </p:nvCxnSpPr>
        <p:spPr>
          <a:xfrm flipV="1">
            <a:off x="1618872" y="2723345"/>
            <a:ext cx="2462622" cy="704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14"/>
            </p:custDataLst>
          </p:nvPr>
        </p:nvCxnSpPr>
        <p:spPr>
          <a:xfrm>
            <a:off x="2950274" y="2574197"/>
            <a:ext cx="4489" cy="14914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15"/>
            </p:custDataLst>
          </p:nvPr>
        </p:nvCxnSpPr>
        <p:spPr>
          <a:xfrm flipH="1">
            <a:off x="1637102" y="2723345"/>
            <a:ext cx="2244" cy="283332"/>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6"/>
            </p:custDataLst>
          </p:nvPr>
        </p:nvCxnSpPr>
        <p:spPr>
          <a:xfrm flipH="1">
            <a:off x="2495288" y="2730391"/>
            <a:ext cx="310" cy="280268"/>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17"/>
            </p:custDataLst>
          </p:nvPr>
        </p:nvCxnSpPr>
        <p:spPr>
          <a:xfrm>
            <a:off x="4062272" y="2717795"/>
            <a:ext cx="0" cy="288882"/>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18"/>
            </p:custDataLst>
          </p:nvPr>
        </p:nvCxnSpPr>
        <p:spPr>
          <a:xfrm>
            <a:off x="3411209" y="2730624"/>
            <a:ext cx="3819" cy="281839"/>
          </a:xfrm>
          <a:prstGeom prst="line">
            <a:avLst/>
          </a:prstGeom>
          <a:ln w="381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custDataLst>
              <p:tags r:id="rId19"/>
            </p:custDataLst>
          </p:nvPr>
        </p:nvSpPr>
        <p:spPr>
          <a:xfrm>
            <a:off x="1327927" y="2998636"/>
            <a:ext cx="630301" cy="307777"/>
          </a:xfrm>
          <a:prstGeom prst="rect">
            <a:avLst/>
          </a:prstGeom>
          <a:noFill/>
          <a:ln>
            <a:noFill/>
          </a:ln>
        </p:spPr>
        <p:txBody>
          <a:bodyPr wrap="none" rtlCol="0">
            <a:spAutoFit/>
          </a:bodyPr>
          <a:lstStyle/>
          <a:p>
            <a:pPr algn="ctr"/>
            <a:r>
              <a:rPr lang="fr-FR" sz="1400" b="1" dirty="0">
                <a:solidFill>
                  <a:schemeClr val="accent4">
                    <a:lumMod val="75000"/>
                  </a:schemeClr>
                </a:solidFill>
              </a:rPr>
              <a:t>Maison</a:t>
            </a:r>
          </a:p>
        </p:txBody>
      </p:sp>
      <p:sp>
        <p:nvSpPr>
          <p:cNvPr id="25" name="TextBox 24"/>
          <p:cNvSpPr txBox="1"/>
          <p:nvPr>
            <p:custDataLst>
              <p:tags r:id="rId20"/>
            </p:custDataLst>
          </p:nvPr>
        </p:nvSpPr>
        <p:spPr>
          <a:xfrm>
            <a:off x="1942833" y="2999212"/>
            <a:ext cx="1160729" cy="307777"/>
          </a:xfrm>
          <a:prstGeom prst="rect">
            <a:avLst/>
          </a:prstGeom>
          <a:noFill/>
          <a:ln>
            <a:noFill/>
          </a:ln>
        </p:spPr>
        <p:txBody>
          <a:bodyPr wrap="square" rtlCol="0">
            <a:spAutoFit/>
          </a:bodyPr>
          <a:lstStyle/>
          <a:p>
            <a:pPr algn="ctr"/>
            <a:r>
              <a:rPr lang="fr-FR" sz="1400" b="1" dirty="0">
                <a:solidFill>
                  <a:schemeClr val="accent4">
                    <a:lumMod val="75000"/>
                  </a:schemeClr>
                </a:solidFill>
              </a:rPr>
              <a:t>CotravailGC</a:t>
            </a:r>
          </a:p>
        </p:txBody>
      </p:sp>
      <p:sp>
        <p:nvSpPr>
          <p:cNvPr id="26" name="TextBox 25"/>
          <p:cNvSpPr txBox="1"/>
          <p:nvPr>
            <p:custDataLst>
              <p:tags r:id="rId21"/>
            </p:custDataLst>
          </p:nvPr>
        </p:nvSpPr>
        <p:spPr>
          <a:xfrm>
            <a:off x="3092700" y="2992034"/>
            <a:ext cx="628698" cy="307777"/>
          </a:xfrm>
          <a:prstGeom prst="rect">
            <a:avLst/>
          </a:prstGeom>
          <a:noFill/>
          <a:ln>
            <a:noFill/>
          </a:ln>
        </p:spPr>
        <p:txBody>
          <a:bodyPr wrap="none" rtlCol="0">
            <a:spAutoFit/>
          </a:bodyPr>
          <a:lstStyle/>
          <a:p>
            <a:pPr algn="ctr"/>
            <a:r>
              <a:rPr lang="fr-FR" sz="1400" b="1" dirty="0">
                <a:solidFill>
                  <a:schemeClr val="accent4">
                    <a:lumMod val="75000"/>
                  </a:schemeClr>
                </a:solidFill>
              </a:rPr>
              <a:t>Bureau</a:t>
            </a:r>
          </a:p>
        </p:txBody>
      </p:sp>
      <p:sp>
        <p:nvSpPr>
          <p:cNvPr id="27" name="TextBox 26"/>
          <p:cNvSpPr txBox="1"/>
          <p:nvPr>
            <p:custDataLst>
              <p:tags r:id="rId22"/>
            </p:custDataLst>
          </p:nvPr>
        </p:nvSpPr>
        <p:spPr>
          <a:xfrm>
            <a:off x="3752733" y="2999212"/>
            <a:ext cx="619080" cy="307777"/>
          </a:xfrm>
          <a:prstGeom prst="rect">
            <a:avLst/>
          </a:prstGeom>
          <a:noFill/>
          <a:ln>
            <a:noFill/>
          </a:ln>
        </p:spPr>
        <p:txBody>
          <a:bodyPr wrap="none" rtlCol="0">
            <a:spAutoFit/>
          </a:bodyPr>
          <a:lstStyle/>
          <a:p>
            <a:pPr algn="ctr"/>
            <a:r>
              <a:rPr lang="fr-FR" sz="1400" b="1" dirty="0">
                <a:solidFill>
                  <a:schemeClr val="accent4">
                    <a:lumMod val="75000"/>
                  </a:schemeClr>
                </a:solidFill>
              </a:rPr>
              <a:t>Autre</a:t>
            </a:r>
          </a:p>
        </p:txBody>
      </p:sp>
      <p:sp>
        <p:nvSpPr>
          <p:cNvPr id="28" name="TextBox 27"/>
          <p:cNvSpPr txBox="1"/>
          <p:nvPr>
            <p:custDataLst>
              <p:tags r:id="rId23"/>
            </p:custDataLst>
          </p:nvPr>
        </p:nvSpPr>
        <p:spPr>
          <a:xfrm>
            <a:off x="2036717" y="4078737"/>
            <a:ext cx="1861964" cy="954107"/>
          </a:xfrm>
          <a:prstGeom prst="rect">
            <a:avLst/>
          </a:prstGeom>
          <a:noFill/>
        </p:spPr>
        <p:txBody>
          <a:bodyPr wrap="square" rtlCol="0">
            <a:spAutoFit/>
          </a:bodyPr>
          <a:lstStyle/>
          <a:p>
            <a:pPr algn="ctr"/>
            <a:r>
              <a:rPr lang="fr-FR" sz="1400" dirty="0"/>
              <a:t>Compte tenu de mes </a:t>
            </a:r>
            <a:r>
              <a:rPr lang="fr-FR" sz="1400" b="1" dirty="0"/>
              <a:t>activités</a:t>
            </a:r>
            <a:r>
              <a:rPr lang="fr-FR" sz="1400" dirty="0"/>
              <a:t>, dois-je travailler </a:t>
            </a:r>
            <a:r>
              <a:rPr lang="fr-FR" sz="1400" b="1" dirty="0">
                <a:solidFill>
                  <a:schemeClr val="accent1"/>
                </a:solidFill>
              </a:rPr>
              <a:t>individuellement</a:t>
            </a:r>
            <a:r>
              <a:rPr lang="fr-FR" sz="1400" dirty="0"/>
              <a:t> ou </a:t>
            </a:r>
          </a:p>
          <a:p>
            <a:pPr algn="ctr"/>
            <a:r>
              <a:rPr lang="fr-FR" sz="1400" b="1" dirty="0">
                <a:solidFill>
                  <a:schemeClr val="accent5">
                    <a:lumMod val="60000"/>
                    <a:lumOff val="40000"/>
                  </a:schemeClr>
                </a:solidFill>
              </a:rPr>
              <a:t>en collaboration</a:t>
            </a:r>
            <a:r>
              <a:rPr lang="fr-FR" sz="1400" dirty="0"/>
              <a:t>?</a:t>
            </a:r>
          </a:p>
        </p:txBody>
      </p:sp>
      <p:sp>
        <p:nvSpPr>
          <p:cNvPr id="29" name="TextBox 28"/>
          <p:cNvSpPr txBox="1"/>
          <p:nvPr>
            <p:custDataLst>
              <p:tags r:id="rId24"/>
            </p:custDataLst>
          </p:nvPr>
        </p:nvSpPr>
        <p:spPr>
          <a:xfrm>
            <a:off x="6885588" y="1943255"/>
            <a:ext cx="1181050" cy="523220"/>
          </a:xfrm>
          <a:prstGeom prst="rect">
            <a:avLst/>
          </a:prstGeom>
          <a:noFill/>
        </p:spPr>
        <p:txBody>
          <a:bodyPr wrap="square" rtlCol="0">
            <a:spAutoFit/>
          </a:bodyPr>
          <a:lstStyle/>
          <a:p>
            <a:pPr algn="ctr"/>
            <a:r>
              <a:rPr lang="fr-FR" sz="1400" b="1" dirty="0"/>
              <a:t>Facteurs à considérer?</a:t>
            </a:r>
          </a:p>
        </p:txBody>
      </p:sp>
      <p:sp>
        <p:nvSpPr>
          <p:cNvPr id="30" name="TextBox 29"/>
          <p:cNvSpPr txBox="1"/>
          <p:nvPr>
            <p:custDataLst>
              <p:tags r:id="rId25"/>
            </p:custDataLst>
          </p:nvPr>
        </p:nvSpPr>
        <p:spPr>
          <a:xfrm>
            <a:off x="9230819" y="1835533"/>
            <a:ext cx="1245980" cy="738664"/>
          </a:xfrm>
          <a:prstGeom prst="rect">
            <a:avLst/>
          </a:prstGeom>
          <a:noFill/>
        </p:spPr>
        <p:txBody>
          <a:bodyPr wrap="square" rtlCol="0">
            <a:spAutoFit/>
          </a:bodyPr>
          <a:lstStyle/>
          <a:p>
            <a:pPr algn="ctr"/>
            <a:r>
              <a:rPr lang="fr-FR" sz="1400" b="1" dirty="0"/>
              <a:t>Sélectionnez votre </a:t>
            </a:r>
          </a:p>
          <a:p>
            <a:pPr algn="ctr"/>
            <a:r>
              <a:rPr lang="fr-FR" sz="1400" b="1" dirty="0"/>
              <a:t>type de point de travail</a:t>
            </a:r>
          </a:p>
        </p:txBody>
      </p:sp>
      <p:cxnSp>
        <p:nvCxnSpPr>
          <p:cNvPr id="31" name="Straight Connector 30"/>
          <p:cNvCxnSpPr/>
          <p:nvPr>
            <p:custDataLst>
              <p:tags r:id="rId26"/>
            </p:custDataLst>
          </p:nvPr>
        </p:nvCxnSpPr>
        <p:spPr>
          <a:xfrm>
            <a:off x="2508603" y="3390150"/>
            <a:ext cx="4489" cy="40674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27"/>
            </p:custDataLst>
          </p:nvPr>
        </p:nvCxnSpPr>
        <p:spPr>
          <a:xfrm>
            <a:off x="3402732" y="3390149"/>
            <a:ext cx="4489" cy="40674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28"/>
            </p:custDataLst>
          </p:nvPr>
        </p:nvCxnSpPr>
        <p:spPr>
          <a:xfrm>
            <a:off x="2495288" y="3801067"/>
            <a:ext cx="93083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29"/>
            </p:custDataLst>
          </p:nvPr>
        </p:nvCxnSpPr>
        <p:spPr>
          <a:xfrm>
            <a:off x="2967699" y="3796898"/>
            <a:ext cx="3819" cy="281839"/>
          </a:xfrm>
          <a:prstGeom prst="line">
            <a:avLst/>
          </a:prstGeom>
          <a:ln w="38100">
            <a:solidFill>
              <a:schemeClr val="tx1">
                <a:lumMod val="65000"/>
                <a:lumOff val="3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30"/>
            </p:custDataLst>
          </p:nvPr>
        </p:nvCxnSpPr>
        <p:spPr>
          <a:xfrm flipV="1">
            <a:off x="3973793" y="3925014"/>
            <a:ext cx="1166620" cy="52629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31"/>
            </p:custDataLst>
          </p:nvPr>
        </p:nvCxnSpPr>
        <p:spPr>
          <a:xfrm>
            <a:off x="3973793" y="4439289"/>
            <a:ext cx="1166620" cy="526292"/>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32"/>
            </p:custDataLst>
          </p:nvPr>
        </p:nvCxnSpPr>
        <p:spPr>
          <a:xfrm>
            <a:off x="6134727" y="3537814"/>
            <a:ext cx="463380" cy="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custDataLst>
              <p:tags r:id="rId33"/>
            </p:custDataLst>
          </p:nvPr>
        </p:nvCxnSpPr>
        <p:spPr>
          <a:xfrm>
            <a:off x="6134727" y="5156391"/>
            <a:ext cx="463380" cy="0"/>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34"/>
            </p:custDataLst>
          </p:nvPr>
        </p:nvSpPr>
        <p:spPr>
          <a:xfrm>
            <a:off x="6700428" y="4830699"/>
            <a:ext cx="1551374" cy="738664"/>
          </a:xfrm>
          <a:prstGeom prst="rect">
            <a:avLst/>
          </a:prstGeom>
          <a:noFill/>
        </p:spPr>
        <p:txBody>
          <a:bodyPr wrap="square" rtlCol="0">
            <a:spAutoFit/>
          </a:bodyPr>
          <a:lstStyle/>
          <a:p>
            <a:pPr algn="ctr"/>
            <a:r>
              <a:rPr lang="fr-FR" sz="1400" dirty="0">
                <a:solidFill>
                  <a:schemeClr val="accent5"/>
                </a:solidFill>
              </a:rPr>
              <a:t>Préférences personnelles et</a:t>
            </a:r>
          </a:p>
          <a:p>
            <a:pPr algn="ctr"/>
            <a:r>
              <a:rPr lang="fr-FR" sz="1400" dirty="0">
                <a:solidFill>
                  <a:schemeClr val="accent5"/>
                </a:solidFill>
              </a:rPr>
              <a:t>outils nécessaires </a:t>
            </a:r>
          </a:p>
        </p:txBody>
      </p:sp>
      <p:cxnSp>
        <p:nvCxnSpPr>
          <p:cNvPr id="40" name="Straight Connector 39"/>
          <p:cNvCxnSpPr>
            <a:stCxn id="10" idx="3"/>
            <a:endCxn id="12" idx="2"/>
          </p:cNvCxnSpPr>
          <p:nvPr>
            <p:custDataLst>
              <p:tags r:id="rId35"/>
            </p:custDataLst>
          </p:nvPr>
        </p:nvCxnSpPr>
        <p:spPr>
          <a:xfrm flipV="1">
            <a:off x="8251801" y="3177411"/>
            <a:ext cx="1216967" cy="418572"/>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0" idx="3"/>
            <a:endCxn id="15" idx="2"/>
          </p:cNvCxnSpPr>
          <p:nvPr>
            <p:custDataLst>
              <p:tags r:id="rId36"/>
            </p:custDataLst>
          </p:nvPr>
        </p:nvCxnSpPr>
        <p:spPr>
          <a:xfrm>
            <a:off x="8251801" y="3595983"/>
            <a:ext cx="1235430" cy="291080"/>
          </a:xfrm>
          <a:prstGeom prst="line">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3"/>
          </p:cNvCxnSpPr>
          <p:nvPr>
            <p:custDataLst>
              <p:tags r:id="rId37"/>
            </p:custDataLst>
          </p:nvPr>
        </p:nvCxnSpPr>
        <p:spPr>
          <a:xfrm flipV="1">
            <a:off x="8251802" y="4852563"/>
            <a:ext cx="1216966" cy="347468"/>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3"/>
          </p:cNvCxnSpPr>
          <p:nvPr>
            <p:custDataLst>
              <p:tags r:id="rId38"/>
            </p:custDataLst>
          </p:nvPr>
        </p:nvCxnSpPr>
        <p:spPr>
          <a:xfrm>
            <a:off x="8251802" y="5200031"/>
            <a:ext cx="1216966" cy="349200"/>
          </a:xfrm>
          <a:prstGeom prst="line">
            <a:avLst/>
          </a:prstGeom>
          <a:ln w="38100">
            <a:solidFill>
              <a:schemeClr val="accent5">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4" name="Group 43"/>
          <p:cNvGrpSpPr/>
          <p:nvPr>
            <p:custDataLst>
              <p:tags r:id="rId39"/>
            </p:custDataLst>
          </p:nvPr>
        </p:nvGrpSpPr>
        <p:grpSpPr>
          <a:xfrm>
            <a:off x="9487229" y="4454246"/>
            <a:ext cx="733162" cy="667264"/>
            <a:chOff x="9487229" y="3013911"/>
            <a:chExt cx="733162" cy="667264"/>
          </a:xfrm>
        </p:grpSpPr>
        <p:sp>
          <p:nvSpPr>
            <p:cNvPr id="45" name="Oval 44"/>
            <p:cNvSpPr/>
            <p:nvPr/>
          </p:nvSpPr>
          <p:spPr>
            <a:xfrm>
              <a:off x="9487231" y="3013911"/>
              <a:ext cx="733159" cy="667264"/>
            </a:xfrm>
            <a:prstGeom prst="ellipse">
              <a:avLst/>
            </a:prstGeom>
            <a:ln>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46" name="TextBox 45"/>
            <p:cNvSpPr txBox="1"/>
            <p:nvPr/>
          </p:nvSpPr>
          <p:spPr>
            <a:xfrm>
              <a:off x="9487229" y="3193654"/>
              <a:ext cx="733162" cy="261610"/>
            </a:xfrm>
            <a:prstGeom prst="rect">
              <a:avLst/>
            </a:prstGeom>
            <a:noFill/>
            <a:ln>
              <a:noFill/>
            </a:ln>
          </p:spPr>
          <p:txBody>
            <a:bodyPr wrap="square" rtlCol="0">
              <a:spAutoFit/>
            </a:bodyPr>
            <a:lstStyle/>
            <a:p>
              <a:pPr algn="ctr"/>
              <a:r>
                <a:rPr lang="fr-FR" sz="1100" b="1" dirty="0">
                  <a:solidFill>
                    <a:schemeClr val="accent5"/>
                  </a:solidFill>
                </a:rPr>
                <a:t>OUVERT</a:t>
              </a:r>
              <a:endParaRPr lang="fr-FR" sz="1100" dirty="0">
                <a:solidFill>
                  <a:schemeClr val="accent5"/>
                </a:solidFill>
              </a:endParaRPr>
            </a:p>
          </p:txBody>
        </p:sp>
      </p:grpSp>
      <p:grpSp>
        <p:nvGrpSpPr>
          <p:cNvPr id="47" name="Group 46"/>
          <p:cNvGrpSpPr/>
          <p:nvPr>
            <p:custDataLst>
              <p:tags r:id="rId40"/>
            </p:custDataLst>
          </p:nvPr>
        </p:nvGrpSpPr>
        <p:grpSpPr>
          <a:xfrm>
            <a:off x="9428293" y="5163898"/>
            <a:ext cx="895812" cy="667264"/>
            <a:chOff x="9428293" y="3854528"/>
            <a:chExt cx="895812" cy="667264"/>
          </a:xfrm>
          <a:solidFill>
            <a:schemeClr val="accent5"/>
          </a:solidFill>
        </p:grpSpPr>
        <p:sp>
          <p:nvSpPr>
            <p:cNvPr id="48" name="Oval 47"/>
            <p:cNvSpPr/>
            <p:nvPr/>
          </p:nvSpPr>
          <p:spPr>
            <a:xfrm>
              <a:off x="9487231" y="3854528"/>
              <a:ext cx="733159" cy="667264"/>
            </a:xfrm>
            <a:prstGeom prst="ellipse">
              <a:avLst/>
            </a:prstGeom>
            <a:grp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200" b="1" dirty="0">
                <a:solidFill>
                  <a:sysClr val="windowText" lastClr="000000"/>
                </a:solidFill>
              </a:endParaRPr>
            </a:p>
          </p:txBody>
        </p:sp>
        <p:sp>
          <p:nvSpPr>
            <p:cNvPr id="49" name="TextBox 48"/>
            <p:cNvSpPr txBox="1"/>
            <p:nvPr/>
          </p:nvSpPr>
          <p:spPr>
            <a:xfrm>
              <a:off x="9428293" y="4050300"/>
              <a:ext cx="895812" cy="276999"/>
            </a:xfrm>
            <a:prstGeom prst="rect">
              <a:avLst/>
            </a:prstGeom>
            <a:noFill/>
            <a:ln>
              <a:noFill/>
            </a:ln>
          </p:spPr>
          <p:txBody>
            <a:bodyPr wrap="square" rtlCol="0">
              <a:spAutoFit/>
            </a:bodyPr>
            <a:lstStyle/>
            <a:p>
              <a:pPr algn="ctr"/>
              <a:r>
                <a:rPr lang="fr-FR" sz="1200" b="1" dirty="0">
                  <a:solidFill>
                    <a:srgbClr val="DDEEF7"/>
                  </a:solidFill>
                </a:rPr>
                <a:t>FERMÉ</a:t>
              </a:r>
              <a:endParaRPr lang="fr-FR" sz="1200" dirty="0">
                <a:solidFill>
                  <a:srgbClr val="DDEEF7"/>
                </a:solidFill>
              </a:endParaRPr>
            </a:p>
          </p:txBody>
        </p:sp>
      </p:grpSp>
    </p:spTree>
    <p:custDataLst>
      <p:tags r:id="rId1"/>
    </p:custDataLst>
    <p:extLst>
      <p:ext uri="{BB962C8B-B14F-4D97-AF65-F5344CB8AC3E}">
        <p14:creationId xmlns:p14="http://schemas.microsoft.com/office/powerpoint/2010/main" val="855364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550861"/>
            <a:ext cx="11006345" cy="835027"/>
          </a:xfrm>
        </p:spPr>
        <p:txBody>
          <a:bodyPr/>
          <a:lstStyle/>
          <a:p>
            <a:r>
              <a:rPr lang="fr-CA" dirty="0" smtClean="0"/>
              <a:t>Différentes façons de travailler</a:t>
            </a:r>
            <a:endParaRPr lang="fr-CA" dirty="0"/>
          </a:p>
        </p:txBody>
      </p:sp>
      <p:sp>
        <p:nvSpPr>
          <p:cNvPr id="4" name="TextBox 3"/>
          <p:cNvSpPr txBox="1"/>
          <p:nvPr>
            <p:custDataLst>
              <p:tags r:id="rId3"/>
            </p:custDataLst>
          </p:nvPr>
        </p:nvSpPr>
        <p:spPr>
          <a:xfrm>
            <a:off x="508758" y="1335755"/>
            <a:ext cx="11006345" cy="646331"/>
          </a:xfrm>
          <a:prstGeom prst="rect">
            <a:avLst/>
          </a:prstGeom>
          <a:noFill/>
        </p:spPr>
        <p:txBody>
          <a:bodyPr wrap="square" rtlCol="0">
            <a:spAutoFit/>
          </a:bodyPr>
          <a:lstStyle/>
          <a:p>
            <a:pPr algn="ctr"/>
            <a:r>
              <a:rPr lang="fr-CA" dirty="0" smtClean="0"/>
              <a:t>Bien que nous travaillons dans la même équipe, avec des emplois et des tâches similaires, nous avons tous des </a:t>
            </a:r>
            <a:r>
              <a:rPr lang="fr-CA" b="1" dirty="0" smtClean="0"/>
              <a:t>styles de travail différents. </a:t>
            </a:r>
            <a:r>
              <a:rPr lang="fr-CA" dirty="0" smtClean="0"/>
              <a:t>Il n’y a pas de </a:t>
            </a:r>
            <a:r>
              <a:rPr lang="fr-CA" b="1" dirty="0" smtClean="0"/>
              <a:t>mauvaise</a:t>
            </a:r>
            <a:r>
              <a:rPr lang="fr-CA" dirty="0" smtClean="0"/>
              <a:t> façon de travailler, juste des façons </a:t>
            </a:r>
            <a:r>
              <a:rPr lang="fr-CA" b="1" dirty="0" smtClean="0">
                <a:solidFill>
                  <a:schemeClr val="accent1">
                    <a:lumMod val="75000"/>
                  </a:schemeClr>
                </a:solidFill>
              </a:rPr>
              <a:t>DIFFÉRENTES </a:t>
            </a:r>
            <a:r>
              <a:rPr lang="fr-CA" dirty="0" smtClean="0"/>
              <a:t>de travailler. </a:t>
            </a:r>
            <a:endParaRPr lang="fr-CA" dirty="0"/>
          </a:p>
        </p:txBody>
      </p:sp>
      <p:sp>
        <p:nvSpPr>
          <p:cNvPr id="6" name="Freeform 5">
            <a:extLst>
              <a:ext uri="{FF2B5EF4-FFF2-40B4-BE49-F238E27FC236}">
                <a16:creationId xmlns:a16="http://schemas.microsoft.com/office/drawing/2014/main" xmlns="" id="{25F42E4F-63CA-46C1-8FC8-DDC6D3CE2B76}"/>
              </a:ext>
            </a:extLst>
          </p:cNvPr>
          <p:cNvSpPr>
            <a:spLocks/>
          </p:cNvSpPr>
          <p:nvPr>
            <p:custDataLst>
              <p:tags r:id="rId4"/>
            </p:custDataLst>
          </p:nvPr>
        </p:nvSpPr>
        <p:spPr bwMode="auto">
          <a:xfrm>
            <a:off x="1310794" y="2389828"/>
            <a:ext cx="1999821" cy="2036471"/>
          </a:xfrm>
          <a:custGeom>
            <a:avLst/>
            <a:gdLst>
              <a:gd name="T0" fmla="*/ 317 w 408"/>
              <a:gd name="T1" fmla="*/ 23 h 306"/>
              <a:gd name="T2" fmla="*/ 131 w 408"/>
              <a:gd name="T3" fmla="*/ 17 h 306"/>
              <a:gd name="T4" fmla="*/ 79 w 408"/>
              <a:gd name="T5" fmla="*/ 14 h 306"/>
              <a:gd name="T6" fmla="*/ 28 w 408"/>
              <a:gd name="T7" fmla="*/ 57 h 306"/>
              <a:gd name="T8" fmla="*/ 9 w 408"/>
              <a:gd name="T9" fmla="*/ 156 h 306"/>
              <a:gd name="T10" fmla="*/ 9 w 408"/>
              <a:gd name="T11" fmla="*/ 187 h 306"/>
              <a:gd name="T12" fmla="*/ 29 w 408"/>
              <a:gd name="T13" fmla="*/ 215 h 306"/>
              <a:gd name="T14" fmla="*/ 65 w 408"/>
              <a:gd name="T15" fmla="*/ 222 h 306"/>
              <a:gd name="T16" fmla="*/ 230 w 408"/>
              <a:gd name="T17" fmla="*/ 215 h 306"/>
              <a:gd name="T18" fmla="*/ 256 w 408"/>
              <a:gd name="T19" fmla="*/ 216 h 306"/>
              <a:gd name="T20" fmla="*/ 264 w 408"/>
              <a:gd name="T21" fmla="*/ 230 h 306"/>
              <a:gd name="T22" fmla="*/ 248 w 408"/>
              <a:gd name="T23" fmla="*/ 258 h 306"/>
              <a:gd name="T24" fmla="*/ 208 w 408"/>
              <a:gd name="T25" fmla="*/ 296 h 306"/>
              <a:gd name="T26" fmla="*/ 203 w 408"/>
              <a:gd name="T27" fmla="*/ 302 h 306"/>
              <a:gd name="T28" fmla="*/ 210 w 408"/>
              <a:gd name="T29" fmla="*/ 300 h 306"/>
              <a:gd name="T30" fmla="*/ 251 w 408"/>
              <a:gd name="T31" fmla="*/ 281 h 306"/>
              <a:gd name="T32" fmla="*/ 312 w 408"/>
              <a:gd name="T33" fmla="*/ 226 h 306"/>
              <a:gd name="T34" fmla="*/ 328 w 408"/>
              <a:gd name="T35" fmla="*/ 216 h 306"/>
              <a:gd name="T36" fmla="*/ 374 w 408"/>
              <a:gd name="T37" fmla="*/ 200 h 306"/>
              <a:gd name="T38" fmla="*/ 394 w 408"/>
              <a:gd name="T39" fmla="*/ 170 h 306"/>
              <a:gd name="T40" fmla="*/ 401 w 408"/>
              <a:gd name="T41" fmla="*/ 80 h 306"/>
              <a:gd name="T42" fmla="*/ 362 w 408"/>
              <a:gd name="T43" fmla="*/ 24 h 306"/>
              <a:gd name="T44" fmla="*/ 283 w 408"/>
              <a:gd name="T45" fmla="*/ 8 h 306"/>
              <a:gd name="T46" fmla="*/ 261 w 408"/>
              <a:gd name="T47" fmla="*/ 8 h 306"/>
              <a:gd name="T48" fmla="*/ 255 w 408"/>
              <a:gd name="T49" fmla="*/ 4 h 306"/>
              <a:gd name="T50" fmla="*/ 261 w 408"/>
              <a:gd name="T51" fmla="*/ 1 h 306"/>
              <a:gd name="T52" fmla="*/ 373 w 408"/>
              <a:gd name="T53" fmla="*/ 24 h 306"/>
              <a:gd name="T54" fmla="*/ 406 w 408"/>
              <a:gd name="T55" fmla="*/ 76 h 306"/>
              <a:gd name="T56" fmla="*/ 399 w 408"/>
              <a:gd name="T57" fmla="*/ 170 h 306"/>
              <a:gd name="T58" fmla="*/ 355 w 408"/>
              <a:gd name="T59" fmla="*/ 213 h 306"/>
              <a:gd name="T60" fmla="*/ 327 w 408"/>
              <a:gd name="T61" fmla="*/ 220 h 306"/>
              <a:gd name="T62" fmla="*/ 319 w 408"/>
              <a:gd name="T63" fmla="*/ 225 h 306"/>
              <a:gd name="T64" fmla="*/ 236 w 408"/>
              <a:gd name="T65" fmla="*/ 294 h 306"/>
              <a:gd name="T66" fmla="*/ 206 w 408"/>
              <a:gd name="T67" fmla="*/ 305 h 306"/>
              <a:gd name="T68" fmla="*/ 197 w 408"/>
              <a:gd name="T69" fmla="*/ 305 h 306"/>
              <a:gd name="T70" fmla="*/ 200 w 408"/>
              <a:gd name="T71" fmla="*/ 296 h 306"/>
              <a:gd name="T72" fmla="*/ 217 w 408"/>
              <a:gd name="T73" fmla="*/ 280 h 306"/>
              <a:gd name="T74" fmla="*/ 250 w 408"/>
              <a:gd name="T75" fmla="*/ 248 h 306"/>
              <a:gd name="T76" fmla="*/ 260 w 408"/>
              <a:gd name="T77" fmla="*/ 229 h 306"/>
              <a:gd name="T78" fmla="*/ 253 w 408"/>
              <a:gd name="T79" fmla="*/ 222 h 306"/>
              <a:gd name="T80" fmla="*/ 96 w 408"/>
              <a:gd name="T81" fmla="*/ 231 h 306"/>
              <a:gd name="T82" fmla="*/ 29 w 408"/>
              <a:gd name="T83" fmla="*/ 221 h 306"/>
              <a:gd name="T84" fmla="*/ 2 w 408"/>
              <a:gd name="T85" fmla="*/ 183 h 306"/>
              <a:gd name="T86" fmla="*/ 21 w 408"/>
              <a:gd name="T87" fmla="*/ 59 h 306"/>
              <a:gd name="T88" fmla="*/ 41 w 408"/>
              <a:gd name="T89" fmla="*/ 27 h 306"/>
              <a:gd name="T90" fmla="*/ 85 w 408"/>
              <a:gd name="T91" fmla="*/ 7 h 306"/>
              <a:gd name="T92" fmla="*/ 197 w 408"/>
              <a:gd name="T93" fmla="*/ 12 h 306"/>
              <a:gd name="T94" fmla="*/ 288 w 408"/>
              <a:gd name="T95" fmla="*/ 16 h 306"/>
              <a:gd name="T96" fmla="*/ 317 w 408"/>
              <a:gd name="T97" fmla="*/ 19 h 306"/>
              <a:gd name="T98" fmla="*/ 317 w 408"/>
              <a:gd name="T99"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8" h="306">
                <a:moveTo>
                  <a:pt x="317" y="23"/>
                </a:moveTo>
                <a:cubicBezTo>
                  <a:pt x="255" y="21"/>
                  <a:pt x="193" y="19"/>
                  <a:pt x="131" y="17"/>
                </a:cubicBezTo>
                <a:cubicBezTo>
                  <a:pt x="114" y="16"/>
                  <a:pt x="97" y="15"/>
                  <a:pt x="79" y="14"/>
                </a:cubicBezTo>
                <a:cubicBezTo>
                  <a:pt x="58" y="14"/>
                  <a:pt x="38" y="31"/>
                  <a:pt x="28" y="57"/>
                </a:cubicBezTo>
                <a:cubicBezTo>
                  <a:pt x="16" y="89"/>
                  <a:pt x="11" y="122"/>
                  <a:pt x="9" y="156"/>
                </a:cubicBezTo>
                <a:cubicBezTo>
                  <a:pt x="8" y="166"/>
                  <a:pt x="8" y="176"/>
                  <a:pt x="9" y="187"/>
                </a:cubicBezTo>
                <a:cubicBezTo>
                  <a:pt x="9" y="201"/>
                  <a:pt x="15" y="211"/>
                  <a:pt x="29" y="215"/>
                </a:cubicBezTo>
                <a:cubicBezTo>
                  <a:pt x="41" y="218"/>
                  <a:pt x="53" y="221"/>
                  <a:pt x="65" y="222"/>
                </a:cubicBezTo>
                <a:cubicBezTo>
                  <a:pt x="120" y="224"/>
                  <a:pt x="175" y="221"/>
                  <a:pt x="230" y="215"/>
                </a:cubicBezTo>
                <a:cubicBezTo>
                  <a:pt x="238" y="214"/>
                  <a:pt x="247" y="215"/>
                  <a:pt x="256" y="216"/>
                </a:cubicBezTo>
                <a:cubicBezTo>
                  <a:pt x="264" y="217"/>
                  <a:pt x="267" y="223"/>
                  <a:pt x="264" y="230"/>
                </a:cubicBezTo>
                <a:cubicBezTo>
                  <a:pt x="260" y="240"/>
                  <a:pt x="255" y="250"/>
                  <a:pt x="248" y="258"/>
                </a:cubicBezTo>
                <a:cubicBezTo>
                  <a:pt x="235" y="272"/>
                  <a:pt x="221" y="284"/>
                  <a:pt x="208" y="296"/>
                </a:cubicBezTo>
                <a:cubicBezTo>
                  <a:pt x="206" y="298"/>
                  <a:pt x="204" y="300"/>
                  <a:pt x="203" y="302"/>
                </a:cubicBezTo>
                <a:cubicBezTo>
                  <a:pt x="206" y="302"/>
                  <a:pt x="208" y="301"/>
                  <a:pt x="210" y="300"/>
                </a:cubicBezTo>
                <a:cubicBezTo>
                  <a:pt x="224" y="294"/>
                  <a:pt x="237" y="286"/>
                  <a:pt x="251" y="281"/>
                </a:cubicBezTo>
                <a:cubicBezTo>
                  <a:pt x="279" y="270"/>
                  <a:pt x="298" y="251"/>
                  <a:pt x="312" y="226"/>
                </a:cubicBezTo>
                <a:cubicBezTo>
                  <a:pt x="316" y="220"/>
                  <a:pt x="321" y="218"/>
                  <a:pt x="328" y="216"/>
                </a:cubicBezTo>
                <a:cubicBezTo>
                  <a:pt x="344" y="212"/>
                  <a:pt x="360" y="207"/>
                  <a:pt x="374" y="200"/>
                </a:cubicBezTo>
                <a:cubicBezTo>
                  <a:pt x="386" y="194"/>
                  <a:pt x="393" y="182"/>
                  <a:pt x="394" y="170"/>
                </a:cubicBezTo>
                <a:cubicBezTo>
                  <a:pt x="398" y="140"/>
                  <a:pt x="402" y="110"/>
                  <a:pt x="401" y="80"/>
                </a:cubicBezTo>
                <a:cubicBezTo>
                  <a:pt x="401" y="54"/>
                  <a:pt x="388" y="33"/>
                  <a:pt x="362" y="24"/>
                </a:cubicBezTo>
                <a:cubicBezTo>
                  <a:pt x="336" y="15"/>
                  <a:pt x="310" y="9"/>
                  <a:pt x="283" y="8"/>
                </a:cubicBezTo>
                <a:cubicBezTo>
                  <a:pt x="276" y="8"/>
                  <a:pt x="268" y="9"/>
                  <a:pt x="261" y="8"/>
                </a:cubicBezTo>
                <a:cubicBezTo>
                  <a:pt x="259" y="8"/>
                  <a:pt x="257" y="5"/>
                  <a:pt x="255" y="4"/>
                </a:cubicBezTo>
                <a:cubicBezTo>
                  <a:pt x="257" y="3"/>
                  <a:pt x="259" y="1"/>
                  <a:pt x="261" y="1"/>
                </a:cubicBezTo>
                <a:cubicBezTo>
                  <a:pt x="300" y="0"/>
                  <a:pt x="338" y="7"/>
                  <a:pt x="373" y="24"/>
                </a:cubicBezTo>
                <a:cubicBezTo>
                  <a:pt x="395" y="34"/>
                  <a:pt x="403" y="54"/>
                  <a:pt x="406" y="76"/>
                </a:cubicBezTo>
                <a:cubicBezTo>
                  <a:pt x="408" y="108"/>
                  <a:pt x="406" y="139"/>
                  <a:pt x="399" y="170"/>
                </a:cubicBezTo>
                <a:cubicBezTo>
                  <a:pt x="394" y="194"/>
                  <a:pt x="377" y="207"/>
                  <a:pt x="355" y="213"/>
                </a:cubicBezTo>
                <a:cubicBezTo>
                  <a:pt x="346" y="216"/>
                  <a:pt x="336" y="217"/>
                  <a:pt x="327" y="220"/>
                </a:cubicBezTo>
                <a:cubicBezTo>
                  <a:pt x="324" y="221"/>
                  <a:pt x="320" y="222"/>
                  <a:pt x="319" y="225"/>
                </a:cubicBezTo>
                <a:cubicBezTo>
                  <a:pt x="303" y="262"/>
                  <a:pt x="272" y="281"/>
                  <a:pt x="236" y="294"/>
                </a:cubicBezTo>
                <a:cubicBezTo>
                  <a:pt x="226" y="297"/>
                  <a:pt x="216" y="302"/>
                  <a:pt x="206" y="305"/>
                </a:cubicBezTo>
                <a:cubicBezTo>
                  <a:pt x="204" y="306"/>
                  <a:pt x="200" y="305"/>
                  <a:pt x="197" y="305"/>
                </a:cubicBezTo>
                <a:cubicBezTo>
                  <a:pt x="198" y="302"/>
                  <a:pt x="198" y="298"/>
                  <a:pt x="200" y="296"/>
                </a:cubicBezTo>
                <a:cubicBezTo>
                  <a:pt x="205" y="290"/>
                  <a:pt x="211" y="285"/>
                  <a:pt x="217" y="280"/>
                </a:cubicBezTo>
                <a:cubicBezTo>
                  <a:pt x="228" y="269"/>
                  <a:pt x="239" y="259"/>
                  <a:pt x="250" y="248"/>
                </a:cubicBezTo>
                <a:cubicBezTo>
                  <a:pt x="254" y="243"/>
                  <a:pt x="257" y="236"/>
                  <a:pt x="260" y="229"/>
                </a:cubicBezTo>
                <a:cubicBezTo>
                  <a:pt x="262" y="224"/>
                  <a:pt x="259" y="221"/>
                  <a:pt x="253" y="222"/>
                </a:cubicBezTo>
                <a:cubicBezTo>
                  <a:pt x="201" y="230"/>
                  <a:pt x="149" y="233"/>
                  <a:pt x="96" y="231"/>
                </a:cubicBezTo>
                <a:cubicBezTo>
                  <a:pt x="74" y="229"/>
                  <a:pt x="51" y="226"/>
                  <a:pt x="29" y="221"/>
                </a:cubicBezTo>
                <a:cubicBezTo>
                  <a:pt x="11" y="217"/>
                  <a:pt x="2" y="202"/>
                  <a:pt x="2" y="183"/>
                </a:cubicBezTo>
                <a:cubicBezTo>
                  <a:pt x="0" y="140"/>
                  <a:pt x="4" y="99"/>
                  <a:pt x="21" y="59"/>
                </a:cubicBezTo>
                <a:cubicBezTo>
                  <a:pt x="26" y="48"/>
                  <a:pt x="33" y="37"/>
                  <a:pt x="41" y="27"/>
                </a:cubicBezTo>
                <a:cubicBezTo>
                  <a:pt x="52" y="13"/>
                  <a:pt x="68" y="7"/>
                  <a:pt x="85" y="7"/>
                </a:cubicBezTo>
                <a:cubicBezTo>
                  <a:pt x="122" y="8"/>
                  <a:pt x="160" y="10"/>
                  <a:pt x="197" y="12"/>
                </a:cubicBezTo>
                <a:cubicBezTo>
                  <a:pt x="227" y="13"/>
                  <a:pt x="258" y="15"/>
                  <a:pt x="288" y="16"/>
                </a:cubicBezTo>
                <a:cubicBezTo>
                  <a:pt x="298" y="17"/>
                  <a:pt x="307" y="18"/>
                  <a:pt x="317" y="19"/>
                </a:cubicBezTo>
                <a:cubicBezTo>
                  <a:pt x="317" y="20"/>
                  <a:pt x="317" y="21"/>
                  <a:pt x="317" y="23"/>
                </a:cubicBezTo>
              </a:path>
            </a:pathLst>
          </a:custGeom>
          <a:solidFill>
            <a:schemeClr val="accent4"/>
          </a:solidFill>
          <a:ln>
            <a:noFill/>
          </a:ln>
        </p:spPr>
        <p:txBody>
          <a:bodyPr vert="horz" wrap="square" lIns="365760" tIns="274320" rIns="91440" bIns="54864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1600" i="1" dirty="0" smtClean="0">
                <a:solidFill>
                  <a:srgbClr val="4E525A"/>
                </a:solidFill>
                <a:latin typeface="Comic Sans MS" panose="030F0702030302020204" pitchFamily="66" charset="0"/>
              </a:rPr>
              <a:t>Je travaille mieux quand je collabore avec mon équipe.</a:t>
            </a:r>
            <a:endParaRPr lang="fr-CA" sz="1600" i="1" dirty="0">
              <a:solidFill>
                <a:srgbClr val="4E525A"/>
              </a:solidFill>
              <a:latin typeface="Comic Sans MS" panose="030F0702030302020204" pitchFamily="66" charset="0"/>
            </a:endParaRPr>
          </a:p>
        </p:txBody>
      </p:sp>
      <p:sp>
        <p:nvSpPr>
          <p:cNvPr id="7" name="Freeform 6">
            <a:extLst>
              <a:ext uri="{FF2B5EF4-FFF2-40B4-BE49-F238E27FC236}">
                <a16:creationId xmlns:a16="http://schemas.microsoft.com/office/drawing/2014/main" xmlns="" id="{25F42E4F-63CA-46C1-8FC8-DDC6D3CE2B76}"/>
              </a:ext>
            </a:extLst>
          </p:cNvPr>
          <p:cNvSpPr>
            <a:spLocks/>
          </p:cNvSpPr>
          <p:nvPr>
            <p:custDataLst>
              <p:tags r:id="rId5"/>
            </p:custDataLst>
          </p:nvPr>
        </p:nvSpPr>
        <p:spPr bwMode="auto">
          <a:xfrm>
            <a:off x="3856125" y="2430523"/>
            <a:ext cx="1999821" cy="2036471"/>
          </a:xfrm>
          <a:custGeom>
            <a:avLst/>
            <a:gdLst>
              <a:gd name="T0" fmla="*/ 317 w 408"/>
              <a:gd name="T1" fmla="*/ 23 h 306"/>
              <a:gd name="T2" fmla="*/ 131 w 408"/>
              <a:gd name="T3" fmla="*/ 17 h 306"/>
              <a:gd name="T4" fmla="*/ 79 w 408"/>
              <a:gd name="T5" fmla="*/ 14 h 306"/>
              <a:gd name="T6" fmla="*/ 28 w 408"/>
              <a:gd name="T7" fmla="*/ 57 h 306"/>
              <a:gd name="T8" fmla="*/ 9 w 408"/>
              <a:gd name="T9" fmla="*/ 156 h 306"/>
              <a:gd name="T10" fmla="*/ 9 w 408"/>
              <a:gd name="T11" fmla="*/ 187 h 306"/>
              <a:gd name="T12" fmla="*/ 29 w 408"/>
              <a:gd name="T13" fmla="*/ 215 h 306"/>
              <a:gd name="T14" fmla="*/ 65 w 408"/>
              <a:gd name="T15" fmla="*/ 222 h 306"/>
              <a:gd name="T16" fmla="*/ 230 w 408"/>
              <a:gd name="T17" fmla="*/ 215 h 306"/>
              <a:gd name="T18" fmla="*/ 256 w 408"/>
              <a:gd name="T19" fmla="*/ 216 h 306"/>
              <a:gd name="T20" fmla="*/ 264 w 408"/>
              <a:gd name="T21" fmla="*/ 230 h 306"/>
              <a:gd name="T22" fmla="*/ 248 w 408"/>
              <a:gd name="T23" fmla="*/ 258 h 306"/>
              <a:gd name="T24" fmla="*/ 208 w 408"/>
              <a:gd name="T25" fmla="*/ 296 h 306"/>
              <a:gd name="T26" fmla="*/ 203 w 408"/>
              <a:gd name="T27" fmla="*/ 302 h 306"/>
              <a:gd name="T28" fmla="*/ 210 w 408"/>
              <a:gd name="T29" fmla="*/ 300 h 306"/>
              <a:gd name="T30" fmla="*/ 251 w 408"/>
              <a:gd name="T31" fmla="*/ 281 h 306"/>
              <a:gd name="T32" fmla="*/ 312 w 408"/>
              <a:gd name="T33" fmla="*/ 226 h 306"/>
              <a:gd name="T34" fmla="*/ 328 w 408"/>
              <a:gd name="T35" fmla="*/ 216 h 306"/>
              <a:gd name="T36" fmla="*/ 374 w 408"/>
              <a:gd name="T37" fmla="*/ 200 h 306"/>
              <a:gd name="T38" fmla="*/ 394 w 408"/>
              <a:gd name="T39" fmla="*/ 170 h 306"/>
              <a:gd name="T40" fmla="*/ 401 w 408"/>
              <a:gd name="T41" fmla="*/ 80 h 306"/>
              <a:gd name="T42" fmla="*/ 362 w 408"/>
              <a:gd name="T43" fmla="*/ 24 h 306"/>
              <a:gd name="T44" fmla="*/ 283 w 408"/>
              <a:gd name="T45" fmla="*/ 8 h 306"/>
              <a:gd name="T46" fmla="*/ 261 w 408"/>
              <a:gd name="T47" fmla="*/ 8 h 306"/>
              <a:gd name="T48" fmla="*/ 255 w 408"/>
              <a:gd name="T49" fmla="*/ 4 h 306"/>
              <a:gd name="T50" fmla="*/ 261 w 408"/>
              <a:gd name="T51" fmla="*/ 1 h 306"/>
              <a:gd name="T52" fmla="*/ 373 w 408"/>
              <a:gd name="T53" fmla="*/ 24 h 306"/>
              <a:gd name="T54" fmla="*/ 406 w 408"/>
              <a:gd name="T55" fmla="*/ 76 h 306"/>
              <a:gd name="T56" fmla="*/ 399 w 408"/>
              <a:gd name="T57" fmla="*/ 170 h 306"/>
              <a:gd name="T58" fmla="*/ 355 w 408"/>
              <a:gd name="T59" fmla="*/ 213 h 306"/>
              <a:gd name="T60" fmla="*/ 327 w 408"/>
              <a:gd name="T61" fmla="*/ 220 h 306"/>
              <a:gd name="T62" fmla="*/ 319 w 408"/>
              <a:gd name="T63" fmla="*/ 225 h 306"/>
              <a:gd name="T64" fmla="*/ 236 w 408"/>
              <a:gd name="T65" fmla="*/ 294 h 306"/>
              <a:gd name="T66" fmla="*/ 206 w 408"/>
              <a:gd name="T67" fmla="*/ 305 h 306"/>
              <a:gd name="T68" fmla="*/ 197 w 408"/>
              <a:gd name="T69" fmla="*/ 305 h 306"/>
              <a:gd name="T70" fmla="*/ 200 w 408"/>
              <a:gd name="T71" fmla="*/ 296 h 306"/>
              <a:gd name="T72" fmla="*/ 217 w 408"/>
              <a:gd name="T73" fmla="*/ 280 h 306"/>
              <a:gd name="T74" fmla="*/ 250 w 408"/>
              <a:gd name="T75" fmla="*/ 248 h 306"/>
              <a:gd name="T76" fmla="*/ 260 w 408"/>
              <a:gd name="T77" fmla="*/ 229 h 306"/>
              <a:gd name="T78" fmla="*/ 253 w 408"/>
              <a:gd name="T79" fmla="*/ 222 h 306"/>
              <a:gd name="T80" fmla="*/ 96 w 408"/>
              <a:gd name="T81" fmla="*/ 231 h 306"/>
              <a:gd name="T82" fmla="*/ 29 w 408"/>
              <a:gd name="T83" fmla="*/ 221 h 306"/>
              <a:gd name="T84" fmla="*/ 2 w 408"/>
              <a:gd name="T85" fmla="*/ 183 h 306"/>
              <a:gd name="T86" fmla="*/ 21 w 408"/>
              <a:gd name="T87" fmla="*/ 59 h 306"/>
              <a:gd name="T88" fmla="*/ 41 w 408"/>
              <a:gd name="T89" fmla="*/ 27 h 306"/>
              <a:gd name="T90" fmla="*/ 85 w 408"/>
              <a:gd name="T91" fmla="*/ 7 h 306"/>
              <a:gd name="T92" fmla="*/ 197 w 408"/>
              <a:gd name="T93" fmla="*/ 12 h 306"/>
              <a:gd name="T94" fmla="*/ 288 w 408"/>
              <a:gd name="T95" fmla="*/ 16 h 306"/>
              <a:gd name="T96" fmla="*/ 317 w 408"/>
              <a:gd name="T97" fmla="*/ 19 h 306"/>
              <a:gd name="T98" fmla="*/ 317 w 408"/>
              <a:gd name="T99"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8" h="306">
                <a:moveTo>
                  <a:pt x="317" y="23"/>
                </a:moveTo>
                <a:cubicBezTo>
                  <a:pt x="255" y="21"/>
                  <a:pt x="193" y="19"/>
                  <a:pt x="131" y="17"/>
                </a:cubicBezTo>
                <a:cubicBezTo>
                  <a:pt x="114" y="16"/>
                  <a:pt x="97" y="15"/>
                  <a:pt x="79" y="14"/>
                </a:cubicBezTo>
                <a:cubicBezTo>
                  <a:pt x="58" y="14"/>
                  <a:pt x="38" y="31"/>
                  <a:pt x="28" y="57"/>
                </a:cubicBezTo>
                <a:cubicBezTo>
                  <a:pt x="16" y="89"/>
                  <a:pt x="11" y="122"/>
                  <a:pt x="9" y="156"/>
                </a:cubicBezTo>
                <a:cubicBezTo>
                  <a:pt x="8" y="166"/>
                  <a:pt x="8" y="176"/>
                  <a:pt x="9" y="187"/>
                </a:cubicBezTo>
                <a:cubicBezTo>
                  <a:pt x="9" y="201"/>
                  <a:pt x="15" y="211"/>
                  <a:pt x="29" y="215"/>
                </a:cubicBezTo>
                <a:cubicBezTo>
                  <a:pt x="41" y="218"/>
                  <a:pt x="53" y="221"/>
                  <a:pt x="65" y="222"/>
                </a:cubicBezTo>
                <a:cubicBezTo>
                  <a:pt x="120" y="224"/>
                  <a:pt x="175" y="221"/>
                  <a:pt x="230" y="215"/>
                </a:cubicBezTo>
                <a:cubicBezTo>
                  <a:pt x="238" y="214"/>
                  <a:pt x="247" y="215"/>
                  <a:pt x="256" y="216"/>
                </a:cubicBezTo>
                <a:cubicBezTo>
                  <a:pt x="264" y="217"/>
                  <a:pt x="267" y="223"/>
                  <a:pt x="264" y="230"/>
                </a:cubicBezTo>
                <a:cubicBezTo>
                  <a:pt x="260" y="240"/>
                  <a:pt x="255" y="250"/>
                  <a:pt x="248" y="258"/>
                </a:cubicBezTo>
                <a:cubicBezTo>
                  <a:pt x="235" y="272"/>
                  <a:pt x="221" y="284"/>
                  <a:pt x="208" y="296"/>
                </a:cubicBezTo>
                <a:cubicBezTo>
                  <a:pt x="206" y="298"/>
                  <a:pt x="204" y="300"/>
                  <a:pt x="203" y="302"/>
                </a:cubicBezTo>
                <a:cubicBezTo>
                  <a:pt x="206" y="302"/>
                  <a:pt x="208" y="301"/>
                  <a:pt x="210" y="300"/>
                </a:cubicBezTo>
                <a:cubicBezTo>
                  <a:pt x="224" y="294"/>
                  <a:pt x="237" y="286"/>
                  <a:pt x="251" y="281"/>
                </a:cubicBezTo>
                <a:cubicBezTo>
                  <a:pt x="279" y="270"/>
                  <a:pt x="298" y="251"/>
                  <a:pt x="312" y="226"/>
                </a:cubicBezTo>
                <a:cubicBezTo>
                  <a:pt x="316" y="220"/>
                  <a:pt x="321" y="218"/>
                  <a:pt x="328" y="216"/>
                </a:cubicBezTo>
                <a:cubicBezTo>
                  <a:pt x="344" y="212"/>
                  <a:pt x="360" y="207"/>
                  <a:pt x="374" y="200"/>
                </a:cubicBezTo>
                <a:cubicBezTo>
                  <a:pt x="386" y="194"/>
                  <a:pt x="393" y="182"/>
                  <a:pt x="394" y="170"/>
                </a:cubicBezTo>
                <a:cubicBezTo>
                  <a:pt x="398" y="140"/>
                  <a:pt x="402" y="110"/>
                  <a:pt x="401" y="80"/>
                </a:cubicBezTo>
                <a:cubicBezTo>
                  <a:pt x="401" y="54"/>
                  <a:pt x="388" y="33"/>
                  <a:pt x="362" y="24"/>
                </a:cubicBezTo>
                <a:cubicBezTo>
                  <a:pt x="336" y="15"/>
                  <a:pt x="310" y="9"/>
                  <a:pt x="283" y="8"/>
                </a:cubicBezTo>
                <a:cubicBezTo>
                  <a:pt x="276" y="8"/>
                  <a:pt x="268" y="9"/>
                  <a:pt x="261" y="8"/>
                </a:cubicBezTo>
                <a:cubicBezTo>
                  <a:pt x="259" y="8"/>
                  <a:pt x="257" y="5"/>
                  <a:pt x="255" y="4"/>
                </a:cubicBezTo>
                <a:cubicBezTo>
                  <a:pt x="257" y="3"/>
                  <a:pt x="259" y="1"/>
                  <a:pt x="261" y="1"/>
                </a:cubicBezTo>
                <a:cubicBezTo>
                  <a:pt x="300" y="0"/>
                  <a:pt x="338" y="7"/>
                  <a:pt x="373" y="24"/>
                </a:cubicBezTo>
                <a:cubicBezTo>
                  <a:pt x="395" y="34"/>
                  <a:pt x="403" y="54"/>
                  <a:pt x="406" y="76"/>
                </a:cubicBezTo>
                <a:cubicBezTo>
                  <a:pt x="408" y="108"/>
                  <a:pt x="406" y="139"/>
                  <a:pt x="399" y="170"/>
                </a:cubicBezTo>
                <a:cubicBezTo>
                  <a:pt x="394" y="194"/>
                  <a:pt x="377" y="207"/>
                  <a:pt x="355" y="213"/>
                </a:cubicBezTo>
                <a:cubicBezTo>
                  <a:pt x="346" y="216"/>
                  <a:pt x="336" y="217"/>
                  <a:pt x="327" y="220"/>
                </a:cubicBezTo>
                <a:cubicBezTo>
                  <a:pt x="324" y="221"/>
                  <a:pt x="320" y="222"/>
                  <a:pt x="319" y="225"/>
                </a:cubicBezTo>
                <a:cubicBezTo>
                  <a:pt x="303" y="262"/>
                  <a:pt x="272" y="281"/>
                  <a:pt x="236" y="294"/>
                </a:cubicBezTo>
                <a:cubicBezTo>
                  <a:pt x="226" y="297"/>
                  <a:pt x="216" y="302"/>
                  <a:pt x="206" y="305"/>
                </a:cubicBezTo>
                <a:cubicBezTo>
                  <a:pt x="204" y="306"/>
                  <a:pt x="200" y="305"/>
                  <a:pt x="197" y="305"/>
                </a:cubicBezTo>
                <a:cubicBezTo>
                  <a:pt x="198" y="302"/>
                  <a:pt x="198" y="298"/>
                  <a:pt x="200" y="296"/>
                </a:cubicBezTo>
                <a:cubicBezTo>
                  <a:pt x="205" y="290"/>
                  <a:pt x="211" y="285"/>
                  <a:pt x="217" y="280"/>
                </a:cubicBezTo>
                <a:cubicBezTo>
                  <a:pt x="228" y="269"/>
                  <a:pt x="239" y="259"/>
                  <a:pt x="250" y="248"/>
                </a:cubicBezTo>
                <a:cubicBezTo>
                  <a:pt x="254" y="243"/>
                  <a:pt x="257" y="236"/>
                  <a:pt x="260" y="229"/>
                </a:cubicBezTo>
                <a:cubicBezTo>
                  <a:pt x="262" y="224"/>
                  <a:pt x="259" y="221"/>
                  <a:pt x="253" y="222"/>
                </a:cubicBezTo>
                <a:cubicBezTo>
                  <a:pt x="201" y="230"/>
                  <a:pt x="149" y="233"/>
                  <a:pt x="96" y="231"/>
                </a:cubicBezTo>
                <a:cubicBezTo>
                  <a:pt x="74" y="229"/>
                  <a:pt x="51" y="226"/>
                  <a:pt x="29" y="221"/>
                </a:cubicBezTo>
                <a:cubicBezTo>
                  <a:pt x="11" y="217"/>
                  <a:pt x="2" y="202"/>
                  <a:pt x="2" y="183"/>
                </a:cubicBezTo>
                <a:cubicBezTo>
                  <a:pt x="0" y="140"/>
                  <a:pt x="4" y="99"/>
                  <a:pt x="21" y="59"/>
                </a:cubicBezTo>
                <a:cubicBezTo>
                  <a:pt x="26" y="48"/>
                  <a:pt x="33" y="37"/>
                  <a:pt x="41" y="27"/>
                </a:cubicBezTo>
                <a:cubicBezTo>
                  <a:pt x="52" y="13"/>
                  <a:pt x="68" y="7"/>
                  <a:pt x="85" y="7"/>
                </a:cubicBezTo>
                <a:cubicBezTo>
                  <a:pt x="122" y="8"/>
                  <a:pt x="160" y="10"/>
                  <a:pt x="197" y="12"/>
                </a:cubicBezTo>
                <a:cubicBezTo>
                  <a:pt x="227" y="13"/>
                  <a:pt x="258" y="15"/>
                  <a:pt x="288" y="16"/>
                </a:cubicBezTo>
                <a:cubicBezTo>
                  <a:pt x="298" y="17"/>
                  <a:pt x="307" y="18"/>
                  <a:pt x="317" y="19"/>
                </a:cubicBezTo>
                <a:cubicBezTo>
                  <a:pt x="317" y="20"/>
                  <a:pt x="317" y="21"/>
                  <a:pt x="317" y="23"/>
                </a:cubicBezTo>
              </a:path>
            </a:pathLst>
          </a:custGeom>
          <a:solidFill>
            <a:schemeClr val="accent5"/>
          </a:solidFill>
          <a:ln>
            <a:noFill/>
          </a:ln>
        </p:spPr>
        <p:txBody>
          <a:bodyPr vert="horz" wrap="square" lIns="365760" tIns="274320" rIns="91440" bIns="548640" numCol="1" anchor="t" anchorCtr="0" compatLnSpc="1">
            <a:prstTxWarp prst="textNoShape">
              <a:avLst/>
            </a:prstTxWarp>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1600" i="1" dirty="0" smtClean="0">
                <a:solidFill>
                  <a:srgbClr val="4E525A"/>
                </a:solidFill>
                <a:latin typeface="Comic Sans MS" panose="030F0702030302020204" pitchFamily="66" charset="0"/>
              </a:rPr>
              <a:t>Je m’épanouis quand j’ai une routine solide sur laquelle je peux compter chaque jour!</a:t>
            </a:r>
            <a:endParaRPr lang="fr-CA" sz="1600" i="1" dirty="0">
              <a:solidFill>
                <a:srgbClr val="4E525A"/>
              </a:solidFill>
              <a:latin typeface="Comic Sans MS" panose="030F0702030302020204" pitchFamily="66" charset="0"/>
            </a:endParaRPr>
          </a:p>
        </p:txBody>
      </p:sp>
      <p:sp>
        <p:nvSpPr>
          <p:cNvPr id="8" name="Freeform 7">
            <a:extLst>
              <a:ext uri="{FF2B5EF4-FFF2-40B4-BE49-F238E27FC236}">
                <a16:creationId xmlns:a16="http://schemas.microsoft.com/office/drawing/2014/main" xmlns="" id="{25F42E4F-63CA-46C1-8FC8-DDC6D3CE2B76}"/>
              </a:ext>
            </a:extLst>
          </p:cNvPr>
          <p:cNvSpPr>
            <a:spLocks/>
          </p:cNvSpPr>
          <p:nvPr>
            <p:custDataLst>
              <p:tags r:id="rId6"/>
            </p:custDataLst>
          </p:nvPr>
        </p:nvSpPr>
        <p:spPr bwMode="auto">
          <a:xfrm>
            <a:off x="6401456" y="2430520"/>
            <a:ext cx="1999821" cy="2036471"/>
          </a:xfrm>
          <a:custGeom>
            <a:avLst/>
            <a:gdLst>
              <a:gd name="T0" fmla="*/ 317 w 408"/>
              <a:gd name="T1" fmla="*/ 23 h 306"/>
              <a:gd name="T2" fmla="*/ 131 w 408"/>
              <a:gd name="T3" fmla="*/ 17 h 306"/>
              <a:gd name="T4" fmla="*/ 79 w 408"/>
              <a:gd name="T5" fmla="*/ 14 h 306"/>
              <a:gd name="T6" fmla="*/ 28 w 408"/>
              <a:gd name="T7" fmla="*/ 57 h 306"/>
              <a:gd name="T8" fmla="*/ 9 w 408"/>
              <a:gd name="T9" fmla="*/ 156 h 306"/>
              <a:gd name="T10" fmla="*/ 9 w 408"/>
              <a:gd name="T11" fmla="*/ 187 h 306"/>
              <a:gd name="T12" fmla="*/ 29 w 408"/>
              <a:gd name="T13" fmla="*/ 215 h 306"/>
              <a:gd name="T14" fmla="*/ 65 w 408"/>
              <a:gd name="T15" fmla="*/ 222 h 306"/>
              <a:gd name="T16" fmla="*/ 230 w 408"/>
              <a:gd name="T17" fmla="*/ 215 h 306"/>
              <a:gd name="T18" fmla="*/ 256 w 408"/>
              <a:gd name="T19" fmla="*/ 216 h 306"/>
              <a:gd name="T20" fmla="*/ 264 w 408"/>
              <a:gd name="T21" fmla="*/ 230 h 306"/>
              <a:gd name="T22" fmla="*/ 248 w 408"/>
              <a:gd name="T23" fmla="*/ 258 h 306"/>
              <a:gd name="T24" fmla="*/ 208 w 408"/>
              <a:gd name="T25" fmla="*/ 296 h 306"/>
              <a:gd name="T26" fmla="*/ 203 w 408"/>
              <a:gd name="T27" fmla="*/ 302 h 306"/>
              <a:gd name="T28" fmla="*/ 210 w 408"/>
              <a:gd name="T29" fmla="*/ 300 h 306"/>
              <a:gd name="T30" fmla="*/ 251 w 408"/>
              <a:gd name="T31" fmla="*/ 281 h 306"/>
              <a:gd name="T32" fmla="*/ 312 w 408"/>
              <a:gd name="T33" fmla="*/ 226 h 306"/>
              <a:gd name="T34" fmla="*/ 328 w 408"/>
              <a:gd name="T35" fmla="*/ 216 h 306"/>
              <a:gd name="T36" fmla="*/ 374 w 408"/>
              <a:gd name="T37" fmla="*/ 200 h 306"/>
              <a:gd name="T38" fmla="*/ 394 w 408"/>
              <a:gd name="T39" fmla="*/ 170 h 306"/>
              <a:gd name="T40" fmla="*/ 401 w 408"/>
              <a:gd name="T41" fmla="*/ 80 h 306"/>
              <a:gd name="T42" fmla="*/ 362 w 408"/>
              <a:gd name="T43" fmla="*/ 24 h 306"/>
              <a:gd name="T44" fmla="*/ 283 w 408"/>
              <a:gd name="T45" fmla="*/ 8 h 306"/>
              <a:gd name="T46" fmla="*/ 261 w 408"/>
              <a:gd name="T47" fmla="*/ 8 h 306"/>
              <a:gd name="T48" fmla="*/ 255 w 408"/>
              <a:gd name="T49" fmla="*/ 4 h 306"/>
              <a:gd name="T50" fmla="*/ 261 w 408"/>
              <a:gd name="T51" fmla="*/ 1 h 306"/>
              <a:gd name="T52" fmla="*/ 373 w 408"/>
              <a:gd name="T53" fmla="*/ 24 h 306"/>
              <a:gd name="T54" fmla="*/ 406 w 408"/>
              <a:gd name="T55" fmla="*/ 76 h 306"/>
              <a:gd name="T56" fmla="*/ 399 w 408"/>
              <a:gd name="T57" fmla="*/ 170 h 306"/>
              <a:gd name="T58" fmla="*/ 355 w 408"/>
              <a:gd name="T59" fmla="*/ 213 h 306"/>
              <a:gd name="T60" fmla="*/ 327 w 408"/>
              <a:gd name="T61" fmla="*/ 220 h 306"/>
              <a:gd name="T62" fmla="*/ 319 w 408"/>
              <a:gd name="T63" fmla="*/ 225 h 306"/>
              <a:gd name="T64" fmla="*/ 236 w 408"/>
              <a:gd name="T65" fmla="*/ 294 h 306"/>
              <a:gd name="T66" fmla="*/ 206 w 408"/>
              <a:gd name="T67" fmla="*/ 305 h 306"/>
              <a:gd name="T68" fmla="*/ 197 w 408"/>
              <a:gd name="T69" fmla="*/ 305 h 306"/>
              <a:gd name="T70" fmla="*/ 200 w 408"/>
              <a:gd name="T71" fmla="*/ 296 h 306"/>
              <a:gd name="T72" fmla="*/ 217 w 408"/>
              <a:gd name="T73" fmla="*/ 280 h 306"/>
              <a:gd name="T74" fmla="*/ 250 w 408"/>
              <a:gd name="T75" fmla="*/ 248 h 306"/>
              <a:gd name="T76" fmla="*/ 260 w 408"/>
              <a:gd name="T77" fmla="*/ 229 h 306"/>
              <a:gd name="T78" fmla="*/ 253 w 408"/>
              <a:gd name="T79" fmla="*/ 222 h 306"/>
              <a:gd name="T80" fmla="*/ 96 w 408"/>
              <a:gd name="T81" fmla="*/ 231 h 306"/>
              <a:gd name="T82" fmla="*/ 29 w 408"/>
              <a:gd name="T83" fmla="*/ 221 h 306"/>
              <a:gd name="T84" fmla="*/ 2 w 408"/>
              <a:gd name="T85" fmla="*/ 183 h 306"/>
              <a:gd name="T86" fmla="*/ 21 w 408"/>
              <a:gd name="T87" fmla="*/ 59 h 306"/>
              <a:gd name="T88" fmla="*/ 41 w 408"/>
              <a:gd name="T89" fmla="*/ 27 h 306"/>
              <a:gd name="T90" fmla="*/ 85 w 408"/>
              <a:gd name="T91" fmla="*/ 7 h 306"/>
              <a:gd name="T92" fmla="*/ 197 w 408"/>
              <a:gd name="T93" fmla="*/ 12 h 306"/>
              <a:gd name="T94" fmla="*/ 288 w 408"/>
              <a:gd name="T95" fmla="*/ 16 h 306"/>
              <a:gd name="T96" fmla="*/ 317 w 408"/>
              <a:gd name="T97" fmla="*/ 19 h 306"/>
              <a:gd name="T98" fmla="*/ 317 w 408"/>
              <a:gd name="T99"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8" h="306">
                <a:moveTo>
                  <a:pt x="317" y="23"/>
                </a:moveTo>
                <a:cubicBezTo>
                  <a:pt x="255" y="21"/>
                  <a:pt x="193" y="19"/>
                  <a:pt x="131" y="17"/>
                </a:cubicBezTo>
                <a:cubicBezTo>
                  <a:pt x="114" y="16"/>
                  <a:pt x="97" y="15"/>
                  <a:pt x="79" y="14"/>
                </a:cubicBezTo>
                <a:cubicBezTo>
                  <a:pt x="58" y="14"/>
                  <a:pt x="38" y="31"/>
                  <a:pt x="28" y="57"/>
                </a:cubicBezTo>
                <a:cubicBezTo>
                  <a:pt x="16" y="89"/>
                  <a:pt x="11" y="122"/>
                  <a:pt x="9" y="156"/>
                </a:cubicBezTo>
                <a:cubicBezTo>
                  <a:pt x="8" y="166"/>
                  <a:pt x="8" y="176"/>
                  <a:pt x="9" y="187"/>
                </a:cubicBezTo>
                <a:cubicBezTo>
                  <a:pt x="9" y="201"/>
                  <a:pt x="15" y="211"/>
                  <a:pt x="29" y="215"/>
                </a:cubicBezTo>
                <a:cubicBezTo>
                  <a:pt x="41" y="218"/>
                  <a:pt x="53" y="221"/>
                  <a:pt x="65" y="222"/>
                </a:cubicBezTo>
                <a:cubicBezTo>
                  <a:pt x="120" y="224"/>
                  <a:pt x="175" y="221"/>
                  <a:pt x="230" y="215"/>
                </a:cubicBezTo>
                <a:cubicBezTo>
                  <a:pt x="238" y="214"/>
                  <a:pt x="247" y="215"/>
                  <a:pt x="256" y="216"/>
                </a:cubicBezTo>
                <a:cubicBezTo>
                  <a:pt x="264" y="217"/>
                  <a:pt x="267" y="223"/>
                  <a:pt x="264" y="230"/>
                </a:cubicBezTo>
                <a:cubicBezTo>
                  <a:pt x="260" y="240"/>
                  <a:pt x="255" y="250"/>
                  <a:pt x="248" y="258"/>
                </a:cubicBezTo>
                <a:cubicBezTo>
                  <a:pt x="235" y="272"/>
                  <a:pt x="221" y="284"/>
                  <a:pt x="208" y="296"/>
                </a:cubicBezTo>
                <a:cubicBezTo>
                  <a:pt x="206" y="298"/>
                  <a:pt x="204" y="300"/>
                  <a:pt x="203" y="302"/>
                </a:cubicBezTo>
                <a:cubicBezTo>
                  <a:pt x="206" y="302"/>
                  <a:pt x="208" y="301"/>
                  <a:pt x="210" y="300"/>
                </a:cubicBezTo>
                <a:cubicBezTo>
                  <a:pt x="224" y="294"/>
                  <a:pt x="237" y="286"/>
                  <a:pt x="251" y="281"/>
                </a:cubicBezTo>
                <a:cubicBezTo>
                  <a:pt x="279" y="270"/>
                  <a:pt x="298" y="251"/>
                  <a:pt x="312" y="226"/>
                </a:cubicBezTo>
                <a:cubicBezTo>
                  <a:pt x="316" y="220"/>
                  <a:pt x="321" y="218"/>
                  <a:pt x="328" y="216"/>
                </a:cubicBezTo>
                <a:cubicBezTo>
                  <a:pt x="344" y="212"/>
                  <a:pt x="360" y="207"/>
                  <a:pt x="374" y="200"/>
                </a:cubicBezTo>
                <a:cubicBezTo>
                  <a:pt x="386" y="194"/>
                  <a:pt x="393" y="182"/>
                  <a:pt x="394" y="170"/>
                </a:cubicBezTo>
                <a:cubicBezTo>
                  <a:pt x="398" y="140"/>
                  <a:pt x="402" y="110"/>
                  <a:pt x="401" y="80"/>
                </a:cubicBezTo>
                <a:cubicBezTo>
                  <a:pt x="401" y="54"/>
                  <a:pt x="388" y="33"/>
                  <a:pt x="362" y="24"/>
                </a:cubicBezTo>
                <a:cubicBezTo>
                  <a:pt x="336" y="15"/>
                  <a:pt x="310" y="9"/>
                  <a:pt x="283" y="8"/>
                </a:cubicBezTo>
                <a:cubicBezTo>
                  <a:pt x="276" y="8"/>
                  <a:pt x="268" y="9"/>
                  <a:pt x="261" y="8"/>
                </a:cubicBezTo>
                <a:cubicBezTo>
                  <a:pt x="259" y="8"/>
                  <a:pt x="257" y="5"/>
                  <a:pt x="255" y="4"/>
                </a:cubicBezTo>
                <a:cubicBezTo>
                  <a:pt x="257" y="3"/>
                  <a:pt x="259" y="1"/>
                  <a:pt x="261" y="1"/>
                </a:cubicBezTo>
                <a:cubicBezTo>
                  <a:pt x="300" y="0"/>
                  <a:pt x="338" y="7"/>
                  <a:pt x="373" y="24"/>
                </a:cubicBezTo>
                <a:cubicBezTo>
                  <a:pt x="395" y="34"/>
                  <a:pt x="403" y="54"/>
                  <a:pt x="406" y="76"/>
                </a:cubicBezTo>
                <a:cubicBezTo>
                  <a:pt x="408" y="108"/>
                  <a:pt x="406" y="139"/>
                  <a:pt x="399" y="170"/>
                </a:cubicBezTo>
                <a:cubicBezTo>
                  <a:pt x="394" y="194"/>
                  <a:pt x="377" y="207"/>
                  <a:pt x="355" y="213"/>
                </a:cubicBezTo>
                <a:cubicBezTo>
                  <a:pt x="346" y="216"/>
                  <a:pt x="336" y="217"/>
                  <a:pt x="327" y="220"/>
                </a:cubicBezTo>
                <a:cubicBezTo>
                  <a:pt x="324" y="221"/>
                  <a:pt x="320" y="222"/>
                  <a:pt x="319" y="225"/>
                </a:cubicBezTo>
                <a:cubicBezTo>
                  <a:pt x="303" y="262"/>
                  <a:pt x="272" y="281"/>
                  <a:pt x="236" y="294"/>
                </a:cubicBezTo>
                <a:cubicBezTo>
                  <a:pt x="226" y="297"/>
                  <a:pt x="216" y="302"/>
                  <a:pt x="206" y="305"/>
                </a:cubicBezTo>
                <a:cubicBezTo>
                  <a:pt x="204" y="306"/>
                  <a:pt x="200" y="305"/>
                  <a:pt x="197" y="305"/>
                </a:cubicBezTo>
                <a:cubicBezTo>
                  <a:pt x="198" y="302"/>
                  <a:pt x="198" y="298"/>
                  <a:pt x="200" y="296"/>
                </a:cubicBezTo>
                <a:cubicBezTo>
                  <a:pt x="205" y="290"/>
                  <a:pt x="211" y="285"/>
                  <a:pt x="217" y="280"/>
                </a:cubicBezTo>
                <a:cubicBezTo>
                  <a:pt x="228" y="269"/>
                  <a:pt x="239" y="259"/>
                  <a:pt x="250" y="248"/>
                </a:cubicBezTo>
                <a:cubicBezTo>
                  <a:pt x="254" y="243"/>
                  <a:pt x="257" y="236"/>
                  <a:pt x="260" y="229"/>
                </a:cubicBezTo>
                <a:cubicBezTo>
                  <a:pt x="262" y="224"/>
                  <a:pt x="259" y="221"/>
                  <a:pt x="253" y="222"/>
                </a:cubicBezTo>
                <a:cubicBezTo>
                  <a:pt x="201" y="230"/>
                  <a:pt x="149" y="233"/>
                  <a:pt x="96" y="231"/>
                </a:cubicBezTo>
                <a:cubicBezTo>
                  <a:pt x="74" y="229"/>
                  <a:pt x="51" y="226"/>
                  <a:pt x="29" y="221"/>
                </a:cubicBezTo>
                <a:cubicBezTo>
                  <a:pt x="11" y="217"/>
                  <a:pt x="2" y="202"/>
                  <a:pt x="2" y="183"/>
                </a:cubicBezTo>
                <a:cubicBezTo>
                  <a:pt x="0" y="140"/>
                  <a:pt x="4" y="99"/>
                  <a:pt x="21" y="59"/>
                </a:cubicBezTo>
                <a:cubicBezTo>
                  <a:pt x="26" y="48"/>
                  <a:pt x="33" y="37"/>
                  <a:pt x="41" y="27"/>
                </a:cubicBezTo>
                <a:cubicBezTo>
                  <a:pt x="52" y="13"/>
                  <a:pt x="68" y="7"/>
                  <a:pt x="85" y="7"/>
                </a:cubicBezTo>
                <a:cubicBezTo>
                  <a:pt x="122" y="8"/>
                  <a:pt x="160" y="10"/>
                  <a:pt x="197" y="12"/>
                </a:cubicBezTo>
                <a:cubicBezTo>
                  <a:pt x="227" y="13"/>
                  <a:pt x="258" y="15"/>
                  <a:pt x="288" y="16"/>
                </a:cubicBezTo>
                <a:cubicBezTo>
                  <a:pt x="298" y="17"/>
                  <a:pt x="307" y="18"/>
                  <a:pt x="317" y="19"/>
                </a:cubicBezTo>
                <a:cubicBezTo>
                  <a:pt x="317" y="20"/>
                  <a:pt x="317" y="21"/>
                  <a:pt x="317" y="23"/>
                </a:cubicBezTo>
              </a:path>
            </a:pathLst>
          </a:custGeom>
          <a:solidFill>
            <a:schemeClr val="accent2"/>
          </a:solidFill>
          <a:ln>
            <a:noFill/>
          </a:ln>
        </p:spPr>
        <p:txBody>
          <a:bodyPr vert="horz" wrap="square" lIns="365760" tIns="274320" rIns="91440" bIns="548640" numCol="1" anchor="t" anchorCtr="0" compatLnSpc="1">
            <a:prstTxWarp prst="textNoShape">
              <a:avLst/>
            </a:prstTxWarp>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1600" i="1" dirty="0" smtClean="0">
                <a:solidFill>
                  <a:srgbClr val="4E525A"/>
                </a:solidFill>
                <a:latin typeface="Comic Sans MS" panose="030F0702030302020204" pitchFamily="66" charset="0"/>
              </a:rPr>
              <a:t>La confiance de mon équipe est importante pour mon style de travail indépendant.</a:t>
            </a:r>
            <a:endParaRPr lang="fr-CA" sz="1600" i="1" dirty="0">
              <a:solidFill>
                <a:srgbClr val="4E525A"/>
              </a:solidFill>
              <a:latin typeface="Comic Sans MS" panose="030F0702030302020204" pitchFamily="66" charset="0"/>
            </a:endParaRPr>
          </a:p>
        </p:txBody>
      </p:sp>
      <p:sp>
        <p:nvSpPr>
          <p:cNvPr id="9" name="Freeform 8">
            <a:extLst>
              <a:ext uri="{FF2B5EF4-FFF2-40B4-BE49-F238E27FC236}">
                <a16:creationId xmlns:a16="http://schemas.microsoft.com/office/drawing/2014/main" xmlns="" id="{25F42E4F-63CA-46C1-8FC8-DDC6D3CE2B76}"/>
              </a:ext>
            </a:extLst>
          </p:cNvPr>
          <p:cNvSpPr>
            <a:spLocks/>
          </p:cNvSpPr>
          <p:nvPr>
            <p:custDataLst>
              <p:tags r:id="rId7"/>
            </p:custDataLst>
          </p:nvPr>
        </p:nvSpPr>
        <p:spPr bwMode="auto">
          <a:xfrm>
            <a:off x="8946787" y="2389828"/>
            <a:ext cx="1999821" cy="2036471"/>
          </a:xfrm>
          <a:custGeom>
            <a:avLst/>
            <a:gdLst>
              <a:gd name="T0" fmla="*/ 317 w 408"/>
              <a:gd name="T1" fmla="*/ 23 h 306"/>
              <a:gd name="T2" fmla="*/ 131 w 408"/>
              <a:gd name="T3" fmla="*/ 17 h 306"/>
              <a:gd name="T4" fmla="*/ 79 w 408"/>
              <a:gd name="T5" fmla="*/ 14 h 306"/>
              <a:gd name="T6" fmla="*/ 28 w 408"/>
              <a:gd name="T7" fmla="*/ 57 h 306"/>
              <a:gd name="T8" fmla="*/ 9 w 408"/>
              <a:gd name="T9" fmla="*/ 156 h 306"/>
              <a:gd name="T10" fmla="*/ 9 w 408"/>
              <a:gd name="T11" fmla="*/ 187 h 306"/>
              <a:gd name="T12" fmla="*/ 29 w 408"/>
              <a:gd name="T13" fmla="*/ 215 h 306"/>
              <a:gd name="T14" fmla="*/ 65 w 408"/>
              <a:gd name="T15" fmla="*/ 222 h 306"/>
              <a:gd name="T16" fmla="*/ 230 w 408"/>
              <a:gd name="T17" fmla="*/ 215 h 306"/>
              <a:gd name="T18" fmla="*/ 256 w 408"/>
              <a:gd name="T19" fmla="*/ 216 h 306"/>
              <a:gd name="T20" fmla="*/ 264 w 408"/>
              <a:gd name="T21" fmla="*/ 230 h 306"/>
              <a:gd name="T22" fmla="*/ 248 w 408"/>
              <a:gd name="T23" fmla="*/ 258 h 306"/>
              <a:gd name="T24" fmla="*/ 208 w 408"/>
              <a:gd name="T25" fmla="*/ 296 h 306"/>
              <a:gd name="T26" fmla="*/ 203 w 408"/>
              <a:gd name="T27" fmla="*/ 302 h 306"/>
              <a:gd name="T28" fmla="*/ 210 w 408"/>
              <a:gd name="T29" fmla="*/ 300 h 306"/>
              <a:gd name="T30" fmla="*/ 251 w 408"/>
              <a:gd name="T31" fmla="*/ 281 h 306"/>
              <a:gd name="T32" fmla="*/ 312 w 408"/>
              <a:gd name="T33" fmla="*/ 226 h 306"/>
              <a:gd name="T34" fmla="*/ 328 w 408"/>
              <a:gd name="T35" fmla="*/ 216 h 306"/>
              <a:gd name="T36" fmla="*/ 374 w 408"/>
              <a:gd name="T37" fmla="*/ 200 h 306"/>
              <a:gd name="T38" fmla="*/ 394 w 408"/>
              <a:gd name="T39" fmla="*/ 170 h 306"/>
              <a:gd name="T40" fmla="*/ 401 w 408"/>
              <a:gd name="T41" fmla="*/ 80 h 306"/>
              <a:gd name="T42" fmla="*/ 362 w 408"/>
              <a:gd name="T43" fmla="*/ 24 h 306"/>
              <a:gd name="T44" fmla="*/ 283 w 408"/>
              <a:gd name="T45" fmla="*/ 8 h 306"/>
              <a:gd name="T46" fmla="*/ 261 w 408"/>
              <a:gd name="T47" fmla="*/ 8 h 306"/>
              <a:gd name="T48" fmla="*/ 255 w 408"/>
              <a:gd name="T49" fmla="*/ 4 h 306"/>
              <a:gd name="T50" fmla="*/ 261 w 408"/>
              <a:gd name="T51" fmla="*/ 1 h 306"/>
              <a:gd name="T52" fmla="*/ 373 w 408"/>
              <a:gd name="T53" fmla="*/ 24 h 306"/>
              <a:gd name="T54" fmla="*/ 406 w 408"/>
              <a:gd name="T55" fmla="*/ 76 h 306"/>
              <a:gd name="T56" fmla="*/ 399 w 408"/>
              <a:gd name="T57" fmla="*/ 170 h 306"/>
              <a:gd name="T58" fmla="*/ 355 w 408"/>
              <a:gd name="T59" fmla="*/ 213 h 306"/>
              <a:gd name="T60" fmla="*/ 327 w 408"/>
              <a:gd name="T61" fmla="*/ 220 h 306"/>
              <a:gd name="T62" fmla="*/ 319 w 408"/>
              <a:gd name="T63" fmla="*/ 225 h 306"/>
              <a:gd name="T64" fmla="*/ 236 w 408"/>
              <a:gd name="T65" fmla="*/ 294 h 306"/>
              <a:gd name="T66" fmla="*/ 206 w 408"/>
              <a:gd name="T67" fmla="*/ 305 h 306"/>
              <a:gd name="T68" fmla="*/ 197 w 408"/>
              <a:gd name="T69" fmla="*/ 305 h 306"/>
              <a:gd name="T70" fmla="*/ 200 w 408"/>
              <a:gd name="T71" fmla="*/ 296 h 306"/>
              <a:gd name="T72" fmla="*/ 217 w 408"/>
              <a:gd name="T73" fmla="*/ 280 h 306"/>
              <a:gd name="T74" fmla="*/ 250 w 408"/>
              <a:gd name="T75" fmla="*/ 248 h 306"/>
              <a:gd name="T76" fmla="*/ 260 w 408"/>
              <a:gd name="T77" fmla="*/ 229 h 306"/>
              <a:gd name="T78" fmla="*/ 253 w 408"/>
              <a:gd name="T79" fmla="*/ 222 h 306"/>
              <a:gd name="T80" fmla="*/ 96 w 408"/>
              <a:gd name="T81" fmla="*/ 231 h 306"/>
              <a:gd name="T82" fmla="*/ 29 w 408"/>
              <a:gd name="T83" fmla="*/ 221 h 306"/>
              <a:gd name="T84" fmla="*/ 2 w 408"/>
              <a:gd name="T85" fmla="*/ 183 h 306"/>
              <a:gd name="T86" fmla="*/ 21 w 408"/>
              <a:gd name="T87" fmla="*/ 59 h 306"/>
              <a:gd name="T88" fmla="*/ 41 w 408"/>
              <a:gd name="T89" fmla="*/ 27 h 306"/>
              <a:gd name="T90" fmla="*/ 85 w 408"/>
              <a:gd name="T91" fmla="*/ 7 h 306"/>
              <a:gd name="T92" fmla="*/ 197 w 408"/>
              <a:gd name="T93" fmla="*/ 12 h 306"/>
              <a:gd name="T94" fmla="*/ 288 w 408"/>
              <a:gd name="T95" fmla="*/ 16 h 306"/>
              <a:gd name="T96" fmla="*/ 317 w 408"/>
              <a:gd name="T97" fmla="*/ 19 h 306"/>
              <a:gd name="T98" fmla="*/ 317 w 408"/>
              <a:gd name="T99"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8" h="306">
                <a:moveTo>
                  <a:pt x="317" y="23"/>
                </a:moveTo>
                <a:cubicBezTo>
                  <a:pt x="255" y="21"/>
                  <a:pt x="193" y="19"/>
                  <a:pt x="131" y="17"/>
                </a:cubicBezTo>
                <a:cubicBezTo>
                  <a:pt x="114" y="16"/>
                  <a:pt x="97" y="15"/>
                  <a:pt x="79" y="14"/>
                </a:cubicBezTo>
                <a:cubicBezTo>
                  <a:pt x="58" y="14"/>
                  <a:pt x="38" y="31"/>
                  <a:pt x="28" y="57"/>
                </a:cubicBezTo>
                <a:cubicBezTo>
                  <a:pt x="16" y="89"/>
                  <a:pt x="11" y="122"/>
                  <a:pt x="9" y="156"/>
                </a:cubicBezTo>
                <a:cubicBezTo>
                  <a:pt x="8" y="166"/>
                  <a:pt x="8" y="176"/>
                  <a:pt x="9" y="187"/>
                </a:cubicBezTo>
                <a:cubicBezTo>
                  <a:pt x="9" y="201"/>
                  <a:pt x="15" y="211"/>
                  <a:pt x="29" y="215"/>
                </a:cubicBezTo>
                <a:cubicBezTo>
                  <a:pt x="41" y="218"/>
                  <a:pt x="53" y="221"/>
                  <a:pt x="65" y="222"/>
                </a:cubicBezTo>
                <a:cubicBezTo>
                  <a:pt x="120" y="224"/>
                  <a:pt x="175" y="221"/>
                  <a:pt x="230" y="215"/>
                </a:cubicBezTo>
                <a:cubicBezTo>
                  <a:pt x="238" y="214"/>
                  <a:pt x="247" y="215"/>
                  <a:pt x="256" y="216"/>
                </a:cubicBezTo>
                <a:cubicBezTo>
                  <a:pt x="264" y="217"/>
                  <a:pt x="267" y="223"/>
                  <a:pt x="264" y="230"/>
                </a:cubicBezTo>
                <a:cubicBezTo>
                  <a:pt x="260" y="240"/>
                  <a:pt x="255" y="250"/>
                  <a:pt x="248" y="258"/>
                </a:cubicBezTo>
                <a:cubicBezTo>
                  <a:pt x="235" y="272"/>
                  <a:pt x="221" y="284"/>
                  <a:pt x="208" y="296"/>
                </a:cubicBezTo>
                <a:cubicBezTo>
                  <a:pt x="206" y="298"/>
                  <a:pt x="204" y="300"/>
                  <a:pt x="203" y="302"/>
                </a:cubicBezTo>
                <a:cubicBezTo>
                  <a:pt x="206" y="302"/>
                  <a:pt x="208" y="301"/>
                  <a:pt x="210" y="300"/>
                </a:cubicBezTo>
                <a:cubicBezTo>
                  <a:pt x="224" y="294"/>
                  <a:pt x="237" y="286"/>
                  <a:pt x="251" y="281"/>
                </a:cubicBezTo>
                <a:cubicBezTo>
                  <a:pt x="279" y="270"/>
                  <a:pt x="298" y="251"/>
                  <a:pt x="312" y="226"/>
                </a:cubicBezTo>
                <a:cubicBezTo>
                  <a:pt x="316" y="220"/>
                  <a:pt x="321" y="218"/>
                  <a:pt x="328" y="216"/>
                </a:cubicBezTo>
                <a:cubicBezTo>
                  <a:pt x="344" y="212"/>
                  <a:pt x="360" y="207"/>
                  <a:pt x="374" y="200"/>
                </a:cubicBezTo>
                <a:cubicBezTo>
                  <a:pt x="386" y="194"/>
                  <a:pt x="393" y="182"/>
                  <a:pt x="394" y="170"/>
                </a:cubicBezTo>
                <a:cubicBezTo>
                  <a:pt x="398" y="140"/>
                  <a:pt x="402" y="110"/>
                  <a:pt x="401" y="80"/>
                </a:cubicBezTo>
                <a:cubicBezTo>
                  <a:pt x="401" y="54"/>
                  <a:pt x="388" y="33"/>
                  <a:pt x="362" y="24"/>
                </a:cubicBezTo>
                <a:cubicBezTo>
                  <a:pt x="336" y="15"/>
                  <a:pt x="310" y="9"/>
                  <a:pt x="283" y="8"/>
                </a:cubicBezTo>
                <a:cubicBezTo>
                  <a:pt x="276" y="8"/>
                  <a:pt x="268" y="9"/>
                  <a:pt x="261" y="8"/>
                </a:cubicBezTo>
                <a:cubicBezTo>
                  <a:pt x="259" y="8"/>
                  <a:pt x="257" y="5"/>
                  <a:pt x="255" y="4"/>
                </a:cubicBezTo>
                <a:cubicBezTo>
                  <a:pt x="257" y="3"/>
                  <a:pt x="259" y="1"/>
                  <a:pt x="261" y="1"/>
                </a:cubicBezTo>
                <a:cubicBezTo>
                  <a:pt x="300" y="0"/>
                  <a:pt x="338" y="7"/>
                  <a:pt x="373" y="24"/>
                </a:cubicBezTo>
                <a:cubicBezTo>
                  <a:pt x="395" y="34"/>
                  <a:pt x="403" y="54"/>
                  <a:pt x="406" y="76"/>
                </a:cubicBezTo>
                <a:cubicBezTo>
                  <a:pt x="408" y="108"/>
                  <a:pt x="406" y="139"/>
                  <a:pt x="399" y="170"/>
                </a:cubicBezTo>
                <a:cubicBezTo>
                  <a:pt x="394" y="194"/>
                  <a:pt x="377" y="207"/>
                  <a:pt x="355" y="213"/>
                </a:cubicBezTo>
                <a:cubicBezTo>
                  <a:pt x="346" y="216"/>
                  <a:pt x="336" y="217"/>
                  <a:pt x="327" y="220"/>
                </a:cubicBezTo>
                <a:cubicBezTo>
                  <a:pt x="324" y="221"/>
                  <a:pt x="320" y="222"/>
                  <a:pt x="319" y="225"/>
                </a:cubicBezTo>
                <a:cubicBezTo>
                  <a:pt x="303" y="262"/>
                  <a:pt x="272" y="281"/>
                  <a:pt x="236" y="294"/>
                </a:cubicBezTo>
                <a:cubicBezTo>
                  <a:pt x="226" y="297"/>
                  <a:pt x="216" y="302"/>
                  <a:pt x="206" y="305"/>
                </a:cubicBezTo>
                <a:cubicBezTo>
                  <a:pt x="204" y="306"/>
                  <a:pt x="200" y="305"/>
                  <a:pt x="197" y="305"/>
                </a:cubicBezTo>
                <a:cubicBezTo>
                  <a:pt x="198" y="302"/>
                  <a:pt x="198" y="298"/>
                  <a:pt x="200" y="296"/>
                </a:cubicBezTo>
                <a:cubicBezTo>
                  <a:pt x="205" y="290"/>
                  <a:pt x="211" y="285"/>
                  <a:pt x="217" y="280"/>
                </a:cubicBezTo>
                <a:cubicBezTo>
                  <a:pt x="228" y="269"/>
                  <a:pt x="239" y="259"/>
                  <a:pt x="250" y="248"/>
                </a:cubicBezTo>
                <a:cubicBezTo>
                  <a:pt x="254" y="243"/>
                  <a:pt x="257" y="236"/>
                  <a:pt x="260" y="229"/>
                </a:cubicBezTo>
                <a:cubicBezTo>
                  <a:pt x="262" y="224"/>
                  <a:pt x="259" y="221"/>
                  <a:pt x="253" y="222"/>
                </a:cubicBezTo>
                <a:cubicBezTo>
                  <a:pt x="201" y="230"/>
                  <a:pt x="149" y="233"/>
                  <a:pt x="96" y="231"/>
                </a:cubicBezTo>
                <a:cubicBezTo>
                  <a:pt x="74" y="229"/>
                  <a:pt x="51" y="226"/>
                  <a:pt x="29" y="221"/>
                </a:cubicBezTo>
                <a:cubicBezTo>
                  <a:pt x="11" y="217"/>
                  <a:pt x="2" y="202"/>
                  <a:pt x="2" y="183"/>
                </a:cubicBezTo>
                <a:cubicBezTo>
                  <a:pt x="0" y="140"/>
                  <a:pt x="4" y="99"/>
                  <a:pt x="21" y="59"/>
                </a:cubicBezTo>
                <a:cubicBezTo>
                  <a:pt x="26" y="48"/>
                  <a:pt x="33" y="37"/>
                  <a:pt x="41" y="27"/>
                </a:cubicBezTo>
                <a:cubicBezTo>
                  <a:pt x="52" y="13"/>
                  <a:pt x="68" y="7"/>
                  <a:pt x="85" y="7"/>
                </a:cubicBezTo>
                <a:cubicBezTo>
                  <a:pt x="122" y="8"/>
                  <a:pt x="160" y="10"/>
                  <a:pt x="197" y="12"/>
                </a:cubicBezTo>
                <a:cubicBezTo>
                  <a:pt x="227" y="13"/>
                  <a:pt x="258" y="15"/>
                  <a:pt x="288" y="16"/>
                </a:cubicBezTo>
                <a:cubicBezTo>
                  <a:pt x="298" y="17"/>
                  <a:pt x="307" y="18"/>
                  <a:pt x="317" y="19"/>
                </a:cubicBezTo>
                <a:cubicBezTo>
                  <a:pt x="317" y="20"/>
                  <a:pt x="317" y="21"/>
                  <a:pt x="317" y="23"/>
                </a:cubicBezTo>
              </a:path>
            </a:pathLst>
          </a:custGeom>
          <a:solidFill>
            <a:schemeClr val="accent1"/>
          </a:solidFill>
          <a:ln>
            <a:noFill/>
          </a:ln>
        </p:spPr>
        <p:txBody>
          <a:bodyPr vert="horz" wrap="square" lIns="365760" tIns="274320" rIns="91440" bIns="548640" numCol="1" anchor="t" anchorCtr="0" compatLnSpc="1">
            <a:prstTxWarp prst="textNoShape">
              <a:avLst/>
            </a:prstTxWarp>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1600" i="1" dirty="0" smtClean="0">
                <a:solidFill>
                  <a:srgbClr val="4E525A"/>
                </a:solidFill>
                <a:latin typeface="Comic Sans MS" panose="030F0702030302020204" pitchFamily="66" charset="0"/>
              </a:rPr>
              <a:t>Avec les bons outils et de la flexibilité, je vais faire le travail!</a:t>
            </a:r>
            <a:endParaRPr lang="fr-CA" sz="1600" i="1" dirty="0">
              <a:solidFill>
                <a:srgbClr val="4E525A"/>
              </a:solidFill>
              <a:latin typeface="Comic Sans MS" panose="030F0702030302020204" pitchFamily="66" charset="0"/>
            </a:endParaRPr>
          </a:p>
        </p:txBody>
      </p:sp>
      <p:grpSp>
        <p:nvGrpSpPr>
          <p:cNvPr id="10" name="Group 9"/>
          <p:cNvGrpSpPr/>
          <p:nvPr>
            <p:custDataLst>
              <p:tags r:id="rId8"/>
            </p:custDataLst>
          </p:nvPr>
        </p:nvGrpSpPr>
        <p:grpSpPr>
          <a:xfrm>
            <a:off x="1289304" y="4056967"/>
            <a:ext cx="795528" cy="1391334"/>
            <a:chOff x="1375029" y="4298907"/>
            <a:chExt cx="795528" cy="1391334"/>
          </a:xfrm>
        </p:grpSpPr>
        <p:pic>
          <p:nvPicPr>
            <p:cNvPr id="11" name="Image 10" descr="Drawing of Alex - The Collaborator" title="Alex - The Collaborator"/>
            <p:cNvPicPr>
              <a:picLocks noChangeAspect="1"/>
            </p:cNvPicPr>
            <p:nvPr/>
          </p:nvPicPr>
          <p:blipFill rotWithShape="1">
            <a:blip r:embed="rId17"/>
            <a:srcRect l="33758" t="7191" r="32049" b="34004"/>
            <a:stretch/>
          </p:blipFill>
          <p:spPr>
            <a:xfrm flipH="1">
              <a:off x="1375029" y="4298907"/>
              <a:ext cx="795528" cy="1130343"/>
            </a:xfrm>
            <a:prstGeom prst="rect">
              <a:avLst/>
            </a:prstGeom>
          </p:spPr>
        </p:pic>
        <p:sp>
          <p:nvSpPr>
            <p:cNvPr id="12" name="TextBox 11"/>
            <p:cNvSpPr txBox="1"/>
            <p:nvPr/>
          </p:nvSpPr>
          <p:spPr>
            <a:xfrm>
              <a:off x="1437610" y="5320909"/>
              <a:ext cx="660758" cy="369332"/>
            </a:xfrm>
            <a:prstGeom prst="rect">
              <a:avLst/>
            </a:prstGeom>
            <a:noFill/>
          </p:spPr>
          <p:txBody>
            <a:bodyPr wrap="none" rtlCol="0">
              <a:spAutoFit/>
            </a:bodyPr>
            <a:lstStyle/>
            <a:p>
              <a:r>
                <a:rPr lang="fr-CA" b="1" dirty="0" smtClean="0"/>
                <a:t>ALEX</a:t>
              </a:r>
              <a:endParaRPr lang="fr-CA" b="1" dirty="0"/>
            </a:p>
          </p:txBody>
        </p:sp>
      </p:grpSp>
      <p:grpSp>
        <p:nvGrpSpPr>
          <p:cNvPr id="13" name="Group 12"/>
          <p:cNvGrpSpPr/>
          <p:nvPr>
            <p:custDataLst>
              <p:tags r:id="rId9"/>
            </p:custDataLst>
          </p:nvPr>
        </p:nvGrpSpPr>
        <p:grpSpPr>
          <a:xfrm>
            <a:off x="4014216" y="4056967"/>
            <a:ext cx="749808" cy="1391334"/>
            <a:chOff x="4099941" y="4298907"/>
            <a:chExt cx="749808" cy="1391334"/>
          </a:xfrm>
        </p:grpSpPr>
        <p:pic>
          <p:nvPicPr>
            <p:cNvPr id="14" name="Image 9" descr="Drawing of Sam - The Routine Enthusiast" title="Sam - The Routine Enthusiast"/>
            <p:cNvPicPr>
              <a:picLocks noChangeAspect="1"/>
            </p:cNvPicPr>
            <p:nvPr/>
          </p:nvPicPr>
          <p:blipFill rotWithShape="1">
            <a:blip r:embed="rId18"/>
            <a:srcRect l="34124" t="6199" r="26991" b="32614"/>
            <a:stretch/>
          </p:blipFill>
          <p:spPr>
            <a:xfrm>
              <a:off x="4099941" y="4298907"/>
              <a:ext cx="749808" cy="1149393"/>
            </a:xfrm>
            <a:prstGeom prst="rect">
              <a:avLst/>
            </a:prstGeom>
          </p:spPr>
        </p:pic>
        <p:sp>
          <p:nvSpPr>
            <p:cNvPr id="15" name="TextBox 14"/>
            <p:cNvSpPr txBox="1"/>
            <p:nvPr/>
          </p:nvSpPr>
          <p:spPr>
            <a:xfrm>
              <a:off x="4109576" y="5320909"/>
              <a:ext cx="632289" cy="369332"/>
            </a:xfrm>
            <a:prstGeom prst="rect">
              <a:avLst/>
            </a:prstGeom>
            <a:noFill/>
          </p:spPr>
          <p:txBody>
            <a:bodyPr wrap="none" rtlCol="0">
              <a:spAutoFit/>
            </a:bodyPr>
            <a:lstStyle/>
            <a:p>
              <a:r>
                <a:rPr lang="fr-CA" b="1" dirty="0" smtClean="0"/>
                <a:t>SAM</a:t>
              </a:r>
              <a:endParaRPr lang="fr-CA" b="1" dirty="0"/>
            </a:p>
          </p:txBody>
        </p:sp>
      </p:grpSp>
      <p:grpSp>
        <p:nvGrpSpPr>
          <p:cNvPr id="16" name="Group 15"/>
          <p:cNvGrpSpPr/>
          <p:nvPr>
            <p:custDataLst>
              <p:tags r:id="rId10"/>
            </p:custDataLst>
          </p:nvPr>
        </p:nvGrpSpPr>
        <p:grpSpPr>
          <a:xfrm>
            <a:off x="6556248" y="4023724"/>
            <a:ext cx="722376" cy="1424576"/>
            <a:chOff x="6641973" y="4265664"/>
            <a:chExt cx="722376" cy="1424576"/>
          </a:xfrm>
        </p:grpSpPr>
        <p:pic>
          <p:nvPicPr>
            <p:cNvPr id="17" name="Image 3" descr="Drawing of Kris - The Traveller" title="Kris - The Traveller"/>
            <p:cNvPicPr>
              <a:picLocks noChangeAspect="1"/>
            </p:cNvPicPr>
            <p:nvPr/>
          </p:nvPicPr>
          <p:blipFill rotWithShape="1">
            <a:blip r:embed="rId19"/>
            <a:srcRect l="33592" t="8828" r="25019" b="36378"/>
            <a:stretch/>
          </p:blipFill>
          <p:spPr>
            <a:xfrm>
              <a:off x="6641973" y="4265664"/>
              <a:ext cx="722376" cy="1135011"/>
            </a:xfrm>
            <a:prstGeom prst="rect">
              <a:avLst/>
            </a:prstGeom>
          </p:spPr>
        </p:pic>
        <p:sp>
          <p:nvSpPr>
            <p:cNvPr id="18" name="TextBox 17"/>
            <p:cNvSpPr txBox="1"/>
            <p:nvPr/>
          </p:nvSpPr>
          <p:spPr>
            <a:xfrm>
              <a:off x="6731027" y="5320908"/>
              <a:ext cx="611065" cy="369332"/>
            </a:xfrm>
            <a:prstGeom prst="rect">
              <a:avLst/>
            </a:prstGeom>
            <a:noFill/>
          </p:spPr>
          <p:txBody>
            <a:bodyPr wrap="none" rtlCol="0">
              <a:spAutoFit/>
            </a:bodyPr>
            <a:lstStyle/>
            <a:p>
              <a:r>
                <a:rPr lang="fr-CA" b="1" dirty="0" smtClean="0"/>
                <a:t>KRIS</a:t>
              </a:r>
              <a:endParaRPr lang="fr-CA" b="1" dirty="0"/>
            </a:p>
          </p:txBody>
        </p:sp>
      </p:grpSp>
      <p:grpSp>
        <p:nvGrpSpPr>
          <p:cNvPr id="19" name="Group 18"/>
          <p:cNvGrpSpPr/>
          <p:nvPr>
            <p:custDataLst>
              <p:tags r:id="rId11"/>
            </p:custDataLst>
          </p:nvPr>
        </p:nvGrpSpPr>
        <p:grpSpPr>
          <a:xfrm>
            <a:off x="9089136" y="4023723"/>
            <a:ext cx="749808" cy="1424577"/>
            <a:chOff x="9174861" y="4265663"/>
            <a:chExt cx="749808" cy="1424577"/>
          </a:xfrm>
        </p:grpSpPr>
        <p:pic>
          <p:nvPicPr>
            <p:cNvPr id="20" name="Image 8" descr="Drawing of Pat - The Efficient One" title="Pat - The Efficient One"/>
            <p:cNvPicPr>
              <a:picLocks noChangeAspect="1"/>
            </p:cNvPicPr>
            <p:nvPr/>
          </p:nvPicPr>
          <p:blipFill rotWithShape="1">
            <a:blip r:embed="rId20"/>
            <a:srcRect l="32017" t="4759" r="31889" b="39756"/>
            <a:stretch/>
          </p:blipFill>
          <p:spPr>
            <a:xfrm>
              <a:off x="9174861" y="4265663"/>
              <a:ext cx="749808" cy="1135011"/>
            </a:xfrm>
            <a:prstGeom prst="rect">
              <a:avLst/>
            </a:prstGeom>
          </p:spPr>
        </p:pic>
        <p:sp>
          <p:nvSpPr>
            <p:cNvPr id="21" name="TextBox 20"/>
            <p:cNvSpPr txBox="1"/>
            <p:nvPr/>
          </p:nvSpPr>
          <p:spPr>
            <a:xfrm>
              <a:off x="9271766" y="5320908"/>
              <a:ext cx="527709" cy="369332"/>
            </a:xfrm>
            <a:prstGeom prst="rect">
              <a:avLst/>
            </a:prstGeom>
            <a:noFill/>
          </p:spPr>
          <p:txBody>
            <a:bodyPr wrap="none" rtlCol="0">
              <a:spAutoFit/>
            </a:bodyPr>
            <a:lstStyle/>
            <a:p>
              <a:r>
                <a:rPr lang="fr-CA" b="1" dirty="0" smtClean="0"/>
                <a:t>PAT</a:t>
              </a:r>
              <a:endParaRPr lang="fr-CA" b="1" dirty="0"/>
            </a:p>
          </p:txBody>
        </p:sp>
      </p:grpSp>
      <p:sp>
        <p:nvSpPr>
          <p:cNvPr id="22" name="TextBox 21"/>
          <p:cNvSpPr txBox="1"/>
          <p:nvPr>
            <p:custDataLst>
              <p:tags r:id="rId12"/>
            </p:custDataLst>
          </p:nvPr>
        </p:nvSpPr>
        <p:spPr>
          <a:xfrm>
            <a:off x="1053824" y="5448300"/>
            <a:ext cx="2355517" cy="771621"/>
          </a:xfrm>
          <a:prstGeom prst="rect">
            <a:avLst/>
          </a:prstGeom>
          <a:noFill/>
        </p:spPr>
        <p:txBody>
          <a:bodyPr wrap="none" rtlCol="0">
            <a:spAutoFit/>
          </a:bodyPr>
          <a:lstStyle/>
          <a:p>
            <a:pPr marL="285750" indent="-285750">
              <a:lnSpc>
                <a:spcPts val="1300"/>
              </a:lnSpc>
              <a:buClr>
                <a:schemeClr val="accent4"/>
              </a:buClr>
              <a:buFont typeface="Wingdings" panose="05000000000000000000" pitchFamily="2" charset="2"/>
              <a:buChar char="ü"/>
            </a:pPr>
            <a:r>
              <a:rPr lang="fr-CA" sz="1600" dirty="0" smtClean="0">
                <a:cs typeface="Arial" panose="020B0604020202020204" pitchFamily="34" charset="0"/>
              </a:rPr>
              <a:t>S’adapte facilement</a:t>
            </a:r>
          </a:p>
          <a:p>
            <a:pPr marL="285750" indent="-285750">
              <a:lnSpc>
                <a:spcPts val="1300"/>
              </a:lnSpc>
              <a:buClr>
                <a:schemeClr val="accent4"/>
              </a:buClr>
              <a:buFont typeface="Wingdings" panose="05000000000000000000" pitchFamily="2" charset="2"/>
              <a:buChar char="ü"/>
            </a:pPr>
            <a:r>
              <a:rPr lang="fr-CA" sz="1600" dirty="0" smtClean="0">
                <a:cs typeface="Arial" panose="020B0604020202020204" pitchFamily="34" charset="0"/>
              </a:rPr>
              <a:t>Valorise la créativité</a:t>
            </a:r>
          </a:p>
          <a:p>
            <a:pPr marL="285750" indent="-285750">
              <a:lnSpc>
                <a:spcPts val="1300"/>
              </a:lnSpc>
              <a:buClr>
                <a:schemeClr val="accent4"/>
              </a:buClr>
              <a:buFont typeface="Wingdings" panose="05000000000000000000" pitchFamily="2" charset="2"/>
              <a:buChar char="ü"/>
            </a:pPr>
            <a:r>
              <a:rPr lang="fr-CA" sz="1600" dirty="0" smtClean="0">
                <a:cs typeface="Arial" panose="020B0604020202020204" pitchFamily="34" charset="0"/>
              </a:rPr>
              <a:t>Valorise les rencontres</a:t>
            </a:r>
          </a:p>
          <a:p>
            <a:pPr marL="285750" indent="-285750">
              <a:lnSpc>
                <a:spcPts val="1300"/>
              </a:lnSpc>
              <a:buClr>
                <a:schemeClr val="accent4"/>
              </a:buClr>
              <a:buFont typeface="Wingdings" panose="05000000000000000000" pitchFamily="2" charset="2"/>
              <a:buChar char="ü"/>
            </a:pPr>
            <a:r>
              <a:rPr lang="fr-CA" sz="1600" dirty="0" smtClean="0">
                <a:cs typeface="Arial" panose="020B0604020202020204" pitchFamily="34" charset="0"/>
              </a:rPr>
              <a:t>Valorise l’inclusion</a:t>
            </a:r>
            <a:endParaRPr lang="fr-CA" sz="1600" dirty="0">
              <a:cs typeface="Arial" panose="020B0604020202020204" pitchFamily="34" charset="0"/>
            </a:endParaRPr>
          </a:p>
        </p:txBody>
      </p:sp>
      <p:sp>
        <p:nvSpPr>
          <p:cNvPr id="23" name="TextBox 22"/>
          <p:cNvSpPr txBox="1"/>
          <p:nvPr>
            <p:custDataLst>
              <p:tags r:id="rId13"/>
            </p:custDataLst>
          </p:nvPr>
        </p:nvSpPr>
        <p:spPr>
          <a:xfrm>
            <a:off x="3740252" y="5432524"/>
            <a:ext cx="2751844" cy="759182"/>
          </a:xfrm>
          <a:prstGeom prst="rect">
            <a:avLst/>
          </a:prstGeom>
          <a:noFill/>
        </p:spPr>
        <p:txBody>
          <a:bodyPr wrap="none" rtlCol="0">
            <a:spAutoFit/>
          </a:bodyPr>
          <a:lstStyle/>
          <a:p>
            <a:pPr marL="285750" indent="-285750">
              <a:lnSpc>
                <a:spcPts val="1300"/>
              </a:lnSpc>
              <a:buClr>
                <a:schemeClr val="accent5"/>
              </a:buClr>
              <a:buFont typeface="Wingdings" panose="05000000000000000000" pitchFamily="2" charset="2"/>
              <a:buChar char="ü"/>
            </a:pPr>
            <a:r>
              <a:rPr lang="fr-CA" sz="1600" dirty="0" smtClean="0">
                <a:cs typeface="Arial" panose="020B0604020202020204" pitchFamily="34" charset="0"/>
              </a:rPr>
              <a:t>Personne traditionnelle</a:t>
            </a:r>
          </a:p>
          <a:p>
            <a:pPr marL="285750" indent="-285750">
              <a:lnSpc>
                <a:spcPts val="1300"/>
              </a:lnSpc>
              <a:buClr>
                <a:schemeClr val="accent5"/>
              </a:buClr>
              <a:buFont typeface="Wingdings" panose="05000000000000000000" pitchFamily="2" charset="2"/>
              <a:buChar char="ü"/>
            </a:pPr>
            <a:r>
              <a:rPr lang="fr-CA" sz="1600" dirty="0" smtClean="0">
                <a:cs typeface="Arial" panose="020B0604020202020204" pitchFamily="34" charset="0"/>
              </a:rPr>
              <a:t>Personne organisée</a:t>
            </a:r>
          </a:p>
          <a:p>
            <a:pPr marL="285750" indent="-285750">
              <a:lnSpc>
                <a:spcPts val="1300"/>
              </a:lnSpc>
              <a:buClr>
                <a:schemeClr val="accent5"/>
              </a:buClr>
              <a:buFont typeface="Wingdings" panose="05000000000000000000" pitchFamily="2" charset="2"/>
              <a:buChar char="ü"/>
            </a:pPr>
            <a:r>
              <a:rPr lang="fr-CA" sz="1600" dirty="0" smtClean="0">
                <a:cs typeface="Arial" panose="020B0604020202020204" pitchFamily="34" charset="0"/>
              </a:rPr>
              <a:t>Se soucie détails</a:t>
            </a:r>
          </a:p>
          <a:p>
            <a:pPr marL="285750" indent="-285750">
              <a:lnSpc>
                <a:spcPts val="1300"/>
              </a:lnSpc>
              <a:buClr>
                <a:schemeClr val="accent5"/>
              </a:buClr>
              <a:buFont typeface="Wingdings" panose="05000000000000000000" pitchFamily="2" charset="2"/>
              <a:buChar char="ü"/>
            </a:pPr>
            <a:r>
              <a:rPr lang="fr-CA" sz="1600" dirty="0" smtClean="0">
                <a:cs typeface="Arial" panose="020B0604020202020204" pitchFamily="34" charset="0"/>
              </a:rPr>
              <a:t>Valorise la personnalisation</a:t>
            </a:r>
            <a:endParaRPr lang="fr-CA" sz="1600" dirty="0">
              <a:cs typeface="Arial" panose="020B0604020202020204" pitchFamily="34" charset="0"/>
            </a:endParaRPr>
          </a:p>
        </p:txBody>
      </p:sp>
      <p:sp>
        <p:nvSpPr>
          <p:cNvPr id="24" name="TextBox 23"/>
          <p:cNvSpPr txBox="1"/>
          <p:nvPr>
            <p:custDataLst>
              <p:tags r:id="rId14"/>
            </p:custDataLst>
          </p:nvPr>
        </p:nvSpPr>
        <p:spPr>
          <a:xfrm>
            <a:off x="6365257" y="5435861"/>
            <a:ext cx="1955472" cy="771621"/>
          </a:xfrm>
          <a:prstGeom prst="rect">
            <a:avLst/>
          </a:prstGeom>
          <a:noFill/>
        </p:spPr>
        <p:txBody>
          <a:bodyPr wrap="none" rtlCol="0">
            <a:spAutoFit/>
          </a:bodyPr>
          <a:lstStyle/>
          <a:p>
            <a:pPr marL="285750" indent="-285750">
              <a:lnSpc>
                <a:spcPts val="1300"/>
              </a:lnSpc>
              <a:buClr>
                <a:schemeClr val="accent2"/>
              </a:buClr>
              <a:buFont typeface="Wingdings" panose="05000000000000000000" pitchFamily="2" charset="2"/>
              <a:buChar char="ü"/>
            </a:pPr>
            <a:r>
              <a:rPr lang="fr-CA" sz="1600" dirty="0" smtClean="0">
                <a:cs typeface="Arial" panose="020B0604020202020204" pitchFamily="34" charset="0"/>
              </a:rPr>
              <a:t>Dynamisme</a:t>
            </a:r>
          </a:p>
          <a:p>
            <a:pPr marL="285750" indent="-285750">
              <a:lnSpc>
                <a:spcPts val="1300"/>
              </a:lnSpc>
              <a:buClr>
                <a:schemeClr val="accent2"/>
              </a:buClr>
              <a:buFont typeface="Wingdings" panose="05000000000000000000" pitchFamily="2" charset="2"/>
              <a:buChar char="ü"/>
            </a:pPr>
            <a:r>
              <a:rPr lang="fr-CA" sz="1600" dirty="0" smtClean="0">
                <a:cs typeface="Arial" panose="020B0604020202020204" pitchFamily="34" charset="0"/>
              </a:rPr>
              <a:t>Souplesse</a:t>
            </a:r>
          </a:p>
          <a:p>
            <a:pPr marL="285750" indent="-285750">
              <a:lnSpc>
                <a:spcPts val="1300"/>
              </a:lnSpc>
              <a:buClr>
                <a:schemeClr val="accent2"/>
              </a:buClr>
              <a:buFont typeface="Wingdings" panose="05000000000000000000" pitchFamily="2" charset="2"/>
              <a:buChar char="ü"/>
            </a:pPr>
            <a:r>
              <a:rPr lang="fr-CA" sz="1600" dirty="0" smtClean="0">
                <a:cs typeface="Arial" panose="020B0604020202020204" pitchFamily="34" charset="0"/>
              </a:rPr>
              <a:t>Adoption précoce</a:t>
            </a:r>
          </a:p>
          <a:p>
            <a:pPr marL="285750" indent="-285750">
              <a:lnSpc>
                <a:spcPts val="1300"/>
              </a:lnSpc>
              <a:buClr>
                <a:schemeClr val="accent2"/>
              </a:buClr>
              <a:buFont typeface="Wingdings" panose="05000000000000000000" pitchFamily="2" charset="2"/>
              <a:buChar char="ü"/>
            </a:pPr>
            <a:r>
              <a:rPr lang="fr-CA" sz="1600" dirty="0" smtClean="0">
                <a:cs typeface="Arial" panose="020B0604020202020204" pitchFamily="34" charset="0"/>
              </a:rPr>
              <a:t>Autonomie</a:t>
            </a:r>
            <a:endParaRPr lang="fr-CA" sz="1600" dirty="0">
              <a:cs typeface="Arial" panose="020B0604020202020204" pitchFamily="34" charset="0"/>
            </a:endParaRPr>
          </a:p>
        </p:txBody>
      </p:sp>
      <p:sp>
        <p:nvSpPr>
          <p:cNvPr id="25" name="TextBox 24"/>
          <p:cNvSpPr txBox="1"/>
          <p:nvPr>
            <p:custDataLst>
              <p:tags r:id="rId15"/>
            </p:custDataLst>
          </p:nvPr>
        </p:nvSpPr>
        <p:spPr>
          <a:xfrm>
            <a:off x="8881253" y="5432524"/>
            <a:ext cx="1657762" cy="759182"/>
          </a:xfrm>
          <a:prstGeom prst="rect">
            <a:avLst/>
          </a:prstGeom>
          <a:noFill/>
        </p:spPr>
        <p:txBody>
          <a:bodyPr wrap="none" rtlCol="0">
            <a:spAutoFit/>
          </a:bodyPr>
          <a:lstStyle/>
          <a:p>
            <a:pPr marL="285750" indent="-285750">
              <a:lnSpc>
                <a:spcPts val="1300"/>
              </a:lnSpc>
              <a:buClr>
                <a:schemeClr val="accent1"/>
              </a:buClr>
              <a:buFont typeface="Wingdings" panose="05000000000000000000" pitchFamily="2" charset="2"/>
              <a:buChar char="ü"/>
            </a:pPr>
            <a:r>
              <a:rPr lang="fr-CA" sz="1600" dirty="0" smtClean="0">
                <a:cs typeface="Arial" panose="020B0604020202020204" pitchFamily="34" charset="0"/>
              </a:rPr>
              <a:t>Pragmatique</a:t>
            </a:r>
          </a:p>
          <a:p>
            <a:pPr marL="285750" indent="-285750">
              <a:lnSpc>
                <a:spcPts val="1300"/>
              </a:lnSpc>
              <a:buClr>
                <a:schemeClr val="accent1"/>
              </a:buClr>
              <a:buFont typeface="Wingdings" panose="05000000000000000000" pitchFamily="2" charset="2"/>
              <a:buChar char="ü"/>
            </a:pPr>
            <a:r>
              <a:rPr lang="fr-CA" sz="1600" dirty="0" smtClean="0">
                <a:cs typeface="Arial" panose="020B0604020202020204" pitchFamily="34" charset="0"/>
              </a:rPr>
              <a:t>Désinvolte</a:t>
            </a:r>
          </a:p>
          <a:p>
            <a:pPr marL="285750" indent="-285750">
              <a:lnSpc>
                <a:spcPts val="1300"/>
              </a:lnSpc>
              <a:buClr>
                <a:schemeClr val="accent1"/>
              </a:buClr>
              <a:buFont typeface="Wingdings" panose="05000000000000000000" pitchFamily="2" charset="2"/>
              <a:buChar char="ü"/>
            </a:pPr>
            <a:r>
              <a:rPr lang="fr-CA" sz="1600" dirty="0" smtClean="0">
                <a:cs typeface="Arial" panose="020B0604020202020204" pitchFamily="34" charset="0"/>
              </a:rPr>
              <a:t>Concentration</a:t>
            </a:r>
          </a:p>
          <a:p>
            <a:pPr marL="285750" indent="-285750">
              <a:lnSpc>
                <a:spcPts val="1300"/>
              </a:lnSpc>
              <a:buClr>
                <a:schemeClr val="accent1"/>
              </a:buClr>
              <a:buFont typeface="Wingdings" panose="05000000000000000000" pitchFamily="2" charset="2"/>
              <a:buChar char="ü"/>
            </a:pPr>
            <a:r>
              <a:rPr lang="fr-CA" sz="1600" dirty="0" smtClean="0">
                <a:cs typeface="Arial" panose="020B0604020202020204" pitchFamily="34" charset="0"/>
              </a:rPr>
              <a:t>Efficacité</a:t>
            </a:r>
            <a:endParaRPr lang="fr-CA" sz="1600" dirty="0">
              <a:cs typeface="Arial" panose="020B0604020202020204" pitchFamily="34" charset="0"/>
            </a:endParaRPr>
          </a:p>
        </p:txBody>
      </p:sp>
    </p:spTree>
    <p:custDataLst>
      <p:tags r:id="rId1"/>
    </p:custDataLst>
    <p:extLst>
      <p:ext uri="{BB962C8B-B14F-4D97-AF65-F5344CB8AC3E}">
        <p14:creationId xmlns:p14="http://schemas.microsoft.com/office/powerpoint/2010/main" val="28436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550861"/>
            <a:ext cx="11006345" cy="835027"/>
          </a:xfrm>
        </p:spPr>
        <p:txBody>
          <a:bodyPr/>
          <a:lstStyle/>
          <a:p>
            <a:r>
              <a:rPr lang="fr-FR"/>
              <a:t>Principaux points à retenir</a:t>
            </a:r>
            <a:endParaRPr lang="fr-FR" dirty="0"/>
          </a:p>
        </p:txBody>
      </p:sp>
      <p:grpSp>
        <p:nvGrpSpPr>
          <p:cNvPr id="4" name="Group 3"/>
          <p:cNvGrpSpPr/>
          <p:nvPr>
            <p:custDataLst>
              <p:tags r:id="rId3"/>
            </p:custDataLst>
          </p:nvPr>
        </p:nvGrpSpPr>
        <p:grpSpPr>
          <a:xfrm>
            <a:off x="632125" y="2462905"/>
            <a:ext cx="3455301" cy="1959468"/>
            <a:chOff x="632125" y="2462905"/>
            <a:chExt cx="3455301" cy="1959468"/>
          </a:xfrm>
        </p:grpSpPr>
        <p:sp>
          <p:nvSpPr>
            <p:cNvPr id="5" name="Rectangle 4"/>
            <p:cNvSpPr/>
            <p:nvPr/>
          </p:nvSpPr>
          <p:spPr>
            <a:xfrm>
              <a:off x="1055802" y="3721582"/>
              <a:ext cx="2601798" cy="523220"/>
            </a:xfrm>
            <a:prstGeom prst="rect">
              <a:avLst/>
            </a:prstGeom>
          </p:spPr>
          <p:txBody>
            <a:bodyPr wrap="square">
              <a:spAutoFit/>
            </a:bodyPr>
            <a:lstStyle/>
            <a:p>
              <a:pPr algn="ctr"/>
              <a:r>
                <a:rPr lang="fr-FR" sz="1400" b="1" dirty="0">
                  <a:solidFill>
                    <a:schemeClr val="accent4">
                      <a:lumMod val="75000"/>
                    </a:schemeClr>
                  </a:solidFill>
                </a:rPr>
                <a:t>Essayer de nouvelles méthodes de travail et de </a:t>
              </a:r>
              <a:r>
                <a:rPr lang="fr-FR" sz="1400" b="1" dirty="0" smtClean="0">
                  <a:solidFill>
                    <a:schemeClr val="accent4">
                      <a:lumMod val="75000"/>
                    </a:schemeClr>
                  </a:solidFill>
                </a:rPr>
                <a:t>gestion</a:t>
              </a:r>
              <a:endParaRPr lang="fr-FR" sz="1400" b="1" dirty="0">
                <a:solidFill>
                  <a:schemeClr val="accent4">
                    <a:lumMod val="75000"/>
                  </a:schemeClr>
                </a:solidFill>
              </a:endParaRPr>
            </a:p>
          </p:txBody>
        </p:sp>
        <p:pic>
          <p:nvPicPr>
            <p:cNvPr id="6" name="F65058D1-DC12-4B3C-AB20-4BEA6E7916BF" descr="573A87D6-03F2-49F1-80EA-FA35FC29D3FF"/>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11337" t="12537" r="10414" b="9432"/>
            <a:stretch/>
          </p:blipFill>
          <p:spPr bwMode="auto">
            <a:xfrm>
              <a:off x="1740064" y="2462905"/>
              <a:ext cx="1239424" cy="12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32125" y="2462905"/>
              <a:ext cx="3455301" cy="1959468"/>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8" name="Group 7"/>
          <p:cNvGrpSpPr/>
          <p:nvPr>
            <p:custDataLst>
              <p:tags r:id="rId4"/>
            </p:custDataLst>
          </p:nvPr>
        </p:nvGrpSpPr>
        <p:grpSpPr>
          <a:xfrm>
            <a:off x="4344232" y="2482833"/>
            <a:ext cx="3455301" cy="1959468"/>
            <a:chOff x="4344232" y="2482833"/>
            <a:chExt cx="3455301" cy="1959468"/>
          </a:xfrm>
        </p:grpSpPr>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73140" t="36461" r="6672" b="21619"/>
            <a:stretch/>
          </p:blipFill>
          <p:spPr>
            <a:xfrm>
              <a:off x="5436078" y="2502761"/>
              <a:ext cx="1271607" cy="1189808"/>
            </a:xfrm>
            <a:prstGeom prst="rect">
              <a:avLst/>
            </a:prstGeom>
          </p:spPr>
        </p:pic>
        <p:sp>
          <p:nvSpPr>
            <p:cNvPr id="10" name="Rectangle 9"/>
            <p:cNvSpPr/>
            <p:nvPr/>
          </p:nvSpPr>
          <p:spPr>
            <a:xfrm>
              <a:off x="4696324" y="3692569"/>
              <a:ext cx="2748671" cy="523220"/>
            </a:xfrm>
            <a:prstGeom prst="rect">
              <a:avLst/>
            </a:prstGeom>
          </p:spPr>
          <p:txBody>
            <a:bodyPr wrap="square">
              <a:spAutoFit/>
            </a:bodyPr>
            <a:lstStyle/>
            <a:p>
              <a:pPr algn="ctr"/>
              <a:r>
                <a:rPr lang="fr-FR" sz="1400" b="1" dirty="0">
                  <a:solidFill>
                    <a:schemeClr val="accent2">
                      <a:lumMod val="75000"/>
                    </a:schemeClr>
                  </a:solidFill>
                </a:rPr>
                <a:t>Prendre l’habitude de planifier votre journée de </a:t>
              </a:r>
              <a:r>
                <a:rPr lang="fr-FR" sz="1400" b="1" dirty="0" smtClean="0">
                  <a:solidFill>
                    <a:schemeClr val="accent2">
                      <a:lumMod val="75000"/>
                    </a:schemeClr>
                  </a:solidFill>
                </a:rPr>
                <a:t>travail à l’avance</a:t>
              </a:r>
              <a:endParaRPr lang="fr-FR" sz="1400" b="1" dirty="0">
                <a:solidFill>
                  <a:schemeClr val="accent2">
                    <a:lumMod val="75000"/>
                  </a:schemeClr>
                </a:solidFill>
                <a:ea typeface="Open Sans" pitchFamily="34" charset="0"/>
                <a:cs typeface="Arial" panose="020B0604020202020204" pitchFamily="34" charset="0"/>
              </a:endParaRPr>
            </a:p>
          </p:txBody>
        </p:sp>
        <p:sp>
          <p:nvSpPr>
            <p:cNvPr id="11" name="Rectangle 10"/>
            <p:cNvSpPr/>
            <p:nvPr/>
          </p:nvSpPr>
          <p:spPr>
            <a:xfrm>
              <a:off x="4344232" y="2482833"/>
              <a:ext cx="3455301" cy="19594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2" name="Group 11"/>
          <p:cNvGrpSpPr/>
          <p:nvPr>
            <p:custDataLst>
              <p:tags r:id="rId5"/>
            </p:custDataLst>
          </p:nvPr>
        </p:nvGrpSpPr>
        <p:grpSpPr>
          <a:xfrm>
            <a:off x="8056339" y="2482833"/>
            <a:ext cx="3455301" cy="1959468"/>
            <a:chOff x="8056339" y="2482833"/>
            <a:chExt cx="3455301" cy="1959468"/>
          </a:xfrm>
        </p:grpSpPr>
        <p:pic>
          <p:nvPicPr>
            <p:cNvPr id="13" name="9CBB4E19-9B5E-4FB7-829E-342DDA6422A8" descr="9A878D76-375D-47FE-97C3-A0A2E109745A"/>
            <p:cNvPicPr>
              <a:picLocks noChangeAspect="1" noChangeArrowheads="1"/>
            </p:cNvPicPr>
            <p:nvPr/>
          </p:nvPicPr>
          <p:blipFill rotWithShape="1">
            <a:blip r:embed="rId9">
              <a:extLst>
                <a:ext uri="{28A0092B-C50C-407E-A947-70E740481C1C}">
                  <a14:useLocalDpi xmlns:a14="http://schemas.microsoft.com/office/drawing/2010/main" val="0"/>
                </a:ext>
              </a:extLst>
            </a:blip>
            <a:srcRect t="11162" b="9223"/>
            <a:stretch/>
          </p:blipFill>
          <p:spPr bwMode="auto">
            <a:xfrm>
              <a:off x="9129578" y="2556632"/>
              <a:ext cx="1308822" cy="108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075258" y="3569457"/>
              <a:ext cx="3417462" cy="738664"/>
            </a:xfrm>
            <a:prstGeom prst="rect">
              <a:avLst/>
            </a:prstGeom>
          </p:spPr>
          <p:txBody>
            <a:bodyPr wrap="square">
              <a:spAutoFit/>
            </a:bodyPr>
            <a:lstStyle/>
            <a:p>
              <a:pPr algn="ctr"/>
              <a:r>
                <a:rPr lang="fr-FR" sz="1400" b="1" dirty="0">
                  <a:solidFill>
                    <a:schemeClr val="accent5"/>
                  </a:solidFill>
                </a:rPr>
                <a:t>Se familiariser avec de nouveaux outils de communication et de productivité et être à l’aise de les utiliser </a:t>
              </a:r>
            </a:p>
          </p:txBody>
        </p:sp>
        <p:sp>
          <p:nvSpPr>
            <p:cNvPr id="15" name="Rectangle 14"/>
            <p:cNvSpPr/>
            <p:nvPr/>
          </p:nvSpPr>
          <p:spPr>
            <a:xfrm>
              <a:off x="8056339" y="2482833"/>
              <a:ext cx="3455301" cy="195946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spTree>
    <p:custDataLst>
      <p:tags r:id="rId1"/>
    </p:custDataLst>
    <p:extLst>
      <p:ext uri="{BB962C8B-B14F-4D97-AF65-F5344CB8AC3E}">
        <p14:creationId xmlns:p14="http://schemas.microsoft.com/office/powerpoint/2010/main" val="19273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7751" y="2947000"/>
            <a:ext cx="4187364" cy="830997"/>
          </a:xfrm>
          <a:prstGeom prst="rect">
            <a:avLst/>
          </a:prstGeom>
        </p:spPr>
        <p:txBody>
          <a:bodyPr wrap="none">
            <a:spAutoFit/>
          </a:bodyPr>
          <a:lstStyle/>
          <a:p>
            <a:pPr lvl="0" algn="ctr"/>
            <a:r>
              <a:rPr lang="fr-CA" sz="4800" b="1" dirty="0">
                <a:solidFill>
                  <a:srgbClr val="000000"/>
                </a:solidFill>
                <a:latin typeface="Arial" panose="020B0604020202020204" pitchFamily="34" charset="0"/>
                <a:cs typeface="Arial" panose="020B0604020202020204" pitchFamily="34" charset="0"/>
              </a:rPr>
              <a:t>QUESTIONS?</a:t>
            </a:r>
            <a:endParaRPr lang="en-CA" sz="4800" b="1" dirty="0">
              <a:solidFill>
                <a:srgbClr val="000000"/>
              </a:solidFill>
              <a:latin typeface="Arial" panose="020B0604020202020204" pitchFamily="34" charset="0"/>
              <a:cs typeface="Arial" panose="020B0604020202020204" pitchFamily="34" charset="0"/>
            </a:endParaRPr>
          </a:p>
        </p:txBody>
      </p:sp>
      <p:pic>
        <p:nvPicPr>
          <p:cNvPr id="6" name="Picture 5"/>
          <p:cNvPicPr>
            <a:picLocks/>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ackgroundRemoval t="1076" b="98626" l="434" r="99241"/>
                    </a14:imgEffect>
                  </a14:imgLayer>
                </a14:imgProps>
              </a:ext>
              <a:ext uri="{28A0092B-C50C-407E-A947-70E740481C1C}">
                <a14:useLocalDpi xmlns:a14="http://schemas.microsoft.com/office/drawing/2010/main" val="0"/>
              </a:ext>
            </a:extLst>
          </a:blip>
          <a:stretch>
            <a:fillRect/>
          </a:stretch>
        </p:blipFill>
        <p:spPr>
          <a:xfrm rot="1224467">
            <a:off x="2962708" y="1231116"/>
            <a:ext cx="5510791" cy="5119623"/>
          </a:xfrm>
          <a:prstGeom prst="rect">
            <a:avLst/>
          </a:prstGeom>
        </p:spPr>
      </p:pic>
    </p:spTree>
    <p:extLst>
      <p:ext uri="{BB962C8B-B14F-4D97-AF65-F5344CB8AC3E}">
        <p14:creationId xmlns:p14="http://schemas.microsoft.com/office/powerpoint/2010/main" val="1266414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CA"/>
          </a:p>
        </p:txBody>
      </p:sp>
      <p:pic>
        <p:nvPicPr>
          <p:cNvPr id="3" name="Picture 2"/>
          <p:cNvPicPr>
            <a:picLocks noChangeAspect="1"/>
          </p:cNvPicPr>
          <p:nvPr>
            <p:custDataLst>
              <p:tags r:id="rId3"/>
            </p:custDataLst>
          </p:nvPr>
        </p:nvPicPr>
        <p:blipFill rotWithShape="1">
          <a:blip r:embed="rId13" cstate="email">
            <a:extLst>
              <a:ext uri="{28A0092B-C50C-407E-A947-70E740481C1C}">
                <a14:useLocalDpi xmlns:a14="http://schemas.microsoft.com/office/drawing/2010/main"/>
              </a:ext>
            </a:extLst>
          </a:blip>
          <a:srcRect/>
          <a:stretch/>
        </p:blipFill>
        <p:spPr>
          <a:xfrm>
            <a:off x="3174" y="3175"/>
            <a:ext cx="12188825" cy="6854824"/>
          </a:xfrm>
          <a:prstGeom prst="rect">
            <a:avLst/>
          </a:prstGeom>
          <a:effectLst/>
        </p:spPr>
      </p:pic>
      <p:sp>
        <p:nvSpPr>
          <p:cNvPr id="4" name="Rectangle 3"/>
          <p:cNvSpPr/>
          <p:nvPr>
            <p:custDataLst>
              <p:tags r:id="rId4"/>
            </p:custDataLst>
          </p:nvPr>
        </p:nvSpPr>
        <p:spPr>
          <a:xfrm>
            <a:off x="-3" y="0"/>
            <a:ext cx="5852163" cy="6867848"/>
          </a:xfrm>
          <a:prstGeom prst="rect">
            <a:avLst/>
          </a:prstGeom>
          <a:gradFill flip="none" rotWithShape="1">
            <a:gsLst>
              <a:gs pos="0">
                <a:schemeClr val="tx1">
                  <a:alpha val="65000"/>
                </a:schemeClr>
              </a:gs>
              <a:gs pos="24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xmlns="" id="{51DFDDCC-BBF3-1046-8EEF-7AB67659EC15}"/>
              </a:ext>
            </a:extLst>
          </p:cNvPr>
          <p:cNvSpPr txBox="1">
            <a:spLocks/>
          </p:cNvSpPr>
          <p:nvPr>
            <p:custDataLst>
              <p:tags r:id="rId5"/>
            </p:custDataLst>
          </p:nvPr>
        </p:nvSpPr>
        <p:spPr>
          <a:xfrm>
            <a:off x="508759" y="3639626"/>
            <a:ext cx="3173779" cy="8793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200" dirty="0">
                <a:solidFill>
                  <a:schemeClr val="accent2"/>
                </a:solidFill>
              </a:rPr>
              <a:t>Merci!</a:t>
            </a:r>
          </a:p>
        </p:txBody>
      </p:sp>
      <p:sp>
        <p:nvSpPr>
          <p:cNvPr id="6" name="Rectangle 5"/>
          <p:cNvSpPr/>
          <p:nvPr>
            <p:custDataLst>
              <p:tags r:id="rId6"/>
            </p:custDataLst>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mage result for canada wordmark">
            <a:hlinkClick r:id="rId14"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custDataLst>
              <p:tags r:id="rId7"/>
            </p:custDataLst>
          </p:nvPr>
        </p:nvPicPr>
        <p:blipFill>
          <a:blip r:embed="rId15" cstate="email">
            <a:extLst>
              <a:ext uri="{28A0092B-C50C-407E-A947-70E740481C1C}">
                <a14:useLocalDpi xmlns:a14="http://schemas.microsoft.com/office/drawing/2010/main"/>
              </a:ext>
            </a:extLst>
          </a:blip>
          <a:srcRect/>
          <a:stretch>
            <a:fillRect/>
          </a:stretch>
        </p:blipFill>
        <p:spPr bwMode="auto">
          <a:xfrm>
            <a:off x="10752888" y="6396331"/>
            <a:ext cx="885392" cy="229331"/>
          </a:xfrm>
          <a:prstGeom prst="rect">
            <a:avLst/>
          </a:prstGeom>
          <a:noFill/>
          <a:ln>
            <a:noFill/>
          </a:ln>
        </p:spPr>
      </p:pic>
      <p:pic>
        <p:nvPicPr>
          <p:cNvPr id="11" name="Picture 10"/>
          <p:cNvPicPr>
            <a:picLocks noChangeAspect="1"/>
          </p:cNvPicPr>
          <p:nvPr>
            <p:custDataLst>
              <p:tags r:id="rId8"/>
            </p:custDataLst>
          </p:nvPr>
        </p:nvPicPr>
        <p:blipFill>
          <a:blip r:embed="rId16" cstate="email">
            <a:extLst>
              <a:ext uri="{28A0092B-C50C-407E-A947-70E740481C1C}">
                <a14:useLocalDpi xmlns:a14="http://schemas.microsoft.com/office/drawing/2010/main"/>
              </a:ext>
            </a:extLst>
          </a:blip>
          <a:stretch>
            <a:fillRect/>
          </a:stretch>
        </p:blipFill>
        <p:spPr>
          <a:xfrm>
            <a:off x="508759" y="365699"/>
            <a:ext cx="2972754" cy="581256"/>
          </a:xfrm>
          <a:prstGeom prst="rect">
            <a:avLst/>
          </a:prstGeom>
        </p:spPr>
      </p:pic>
      <p:pic>
        <p:nvPicPr>
          <p:cNvPr id="12" name="Picture 11"/>
          <p:cNvPicPr>
            <a:picLocks noChangeAspect="1"/>
          </p:cNvPicPr>
          <p:nvPr>
            <p:custDataLst>
              <p:tags r:id="rId9"/>
            </p:custDataLst>
          </p:nvPr>
        </p:nvPicPr>
        <p:blipFill>
          <a:blip r:embed="rId17" cstate="email">
            <a:extLst>
              <a:ext uri="{28A0092B-C50C-407E-A947-70E740481C1C}">
                <a14:useLocalDpi xmlns:a14="http://schemas.microsoft.com/office/drawing/2010/main"/>
              </a:ext>
            </a:extLst>
          </a:blip>
          <a:stretch>
            <a:fillRect/>
          </a:stretch>
        </p:blipFill>
        <p:spPr>
          <a:xfrm>
            <a:off x="384109" y="6309616"/>
            <a:ext cx="2368422" cy="453629"/>
          </a:xfrm>
          <a:prstGeom prst="rect">
            <a:avLst/>
          </a:prstGeom>
        </p:spPr>
      </p:pic>
      <p:sp>
        <p:nvSpPr>
          <p:cNvPr id="14" name="Text Placeholder 3"/>
          <p:cNvSpPr txBox="1">
            <a:spLocks/>
          </p:cNvSpPr>
          <p:nvPr>
            <p:custDataLst>
              <p:tags r:id="rId10"/>
            </p:custDataLst>
          </p:nvPr>
        </p:nvSpPr>
        <p:spPr>
          <a:xfrm>
            <a:off x="510543" y="4785632"/>
            <a:ext cx="4572902" cy="700768"/>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chemeClr val="bg1"/>
                </a:solidFill>
                <a:latin typeface="+mn-lt"/>
              </a:rPr>
              <a:t>Centre d’expertise national de la gestion du changement en milieu de travail</a:t>
            </a:r>
            <a:endParaRPr lang="en-CA" sz="1600" b="1" dirty="0">
              <a:latin typeface="+mn-lt"/>
            </a:endParaRPr>
          </a:p>
        </p:txBody>
      </p:sp>
      <p:sp>
        <p:nvSpPr>
          <p:cNvPr id="15" name="Text Placeholder 4"/>
          <p:cNvSpPr txBox="1">
            <a:spLocks/>
          </p:cNvSpPr>
          <p:nvPr>
            <p:custDataLst>
              <p:tags r:id="rId11"/>
            </p:custDataLst>
          </p:nvPr>
        </p:nvSpPr>
        <p:spPr>
          <a:xfrm>
            <a:off x="530501" y="5312917"/>
            <a:ext cx="5677794" cy="294655"/>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b="1" dirty="0">
                <a:solidFill>
                  <a:schemeClr val="bg1"/>
                </a:solidFill>
                <a:latin typeface="+mn-lt"/>
                <a:hlinkClick r:id="rId18"/>
              </a:rPr>
              <a:t>PSGC.SIMilieudeTravailGC-RPSGCWorkplace.PWGSC@tpsgc-pwgsc.gc.ca</a:t>
            </a:r>
            <a:endParaRPr lang="en-CA" sz="1300" b="1" dirty="0">
              <a:solidFill>
                <a:schemeClr val="bg1"/>
              </a:solidFill>
              <a:latin typeface="+mn-lt"/>
            </a:endParaRPr>
          </a:p>
        </p:txBody>
      </p:sp>
    </p:spTree>
    <p:custDataLst>
      <p:tags r:id="rId1"/>
    </p:custDataLst>
    <p:extLst>
      <p:ext uri="{BB962C8B-B14F-4D97-AF65-F5344CB8AC3E}">
        <p14:creationId xmlns:p14="http://schemas.microsoft.com/office/powerpoint/2010/main" val="2701034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Préparons-nous!</a:t>
            </a:r>
          </a:p>
        </p:txBody>
      </p:sp>
      <p:sp>
        <p:nvSpPr>
          <p:cNvPr id="3" name="Oval 2"/>
          <p:cNvSpPr/>
          <p:nvPr>
            <p:custDataLst>
              <p:tags r:id="rId3"/>
            </p:custDataLst>
          </p:nvPr>
        </p:nvSpPr>
        <p:spPr>
          <a:xfrm>
            <a:off x="715674" y="1821014"/>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bg1"/>
                </a:solidFill>
              </a:rPr>
              <a:t>1</a:t>
            </a:r>
          </a:p>
        </p:txBody>
      </p:sp>
      <p:sp>
        <p:nvSpPr>
          <p:cNvPr id="4" name="Oval 3"/>
          <p:cNvSpPr/>
          <p:nvPr>
            <p:custDataLst>
              <p:tags r:id="rId4"/>
            </p:custDataLst>
          </p:nvPr>
        </p:nvSpPr>
        <p:spPr>
          <a:xfrm>
            <a:off x="715674" y="2976140"/>
            <a:ext cx="720000" cy="7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bg1"/>
                </a:solidFill>
              </a:rPr>
              <a:t>2</a:t>
            </a:r>
          </a:p>
        </p:txBody>
      </p:sp>
      <p:sp>
        <p:nvSpPr>
          <p:cNvPr id="5" name="Oval 4"/>
          <p:cNvSpPr/>
          <p:nvPr>
            <p:custDataLst>
              <p:tags r:id="rId5"/>
            </p:custDataLst>
          </p:nvPr>
        </p:nvSpPr>
        <p:spPr>
          <a:xfrm>
            <a:off x="715674" y="4131266"/>
            <a:ext cx="720000" cy="720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bg1"/>
                </a:solidFill>
              </a:rPr>
              <a:t>3</a:t>
            </a:r>
          </a:p>
        </p:txBody>
      </p:sp>
      <p:sp>
        <p:nvSpPr>
          <p:cNvPr id="6" name="Rectangle 5"/>
          <p:cNvSpPr/>
          <p:nvPr>
            <p:custDataLst>
              <p:tags r:id="rId6"/>
            </p:custDataLst>
          </p:nvPr>
        </p:nvSpPr>
        <p:spPr>
          <a:xfrm>
            <a:off x="1553168" y="3006918"/>
            <a:ext cx="7034778" cy="707886"/>
          </a:xfrm>
          <a:prstGeom prst="rect">
            <a:avLst/>
          </a:prstGeom>
        </p:spPr>
        <p:txBody>
          <a:bodyPr wrap="square">
            <a:spAutoFit/>
          </a:bodyPr>
          <a:lstStyle/>
          <a:p>
            <a:r>
              <a:rPr lang="fr-FR" sz="2000" dirty="0"/>
              <a:t>Veillez à avoir avec vous un horaire de semaine typique de votre calendrier de travail.</a:t>
            </a:r>
            <a:endParaRPr lang="fr-FR" sz="2000" dirty="0">
              <a:cs typeface="Arial" panose="020B0604020202020204" pitchFamily="34" charset="0"/>
            </a:endParaRPr>
          </a:p>
        </p:txBody>
      </p:sp>
      <p:sp>
        <p:nvSpPr>
          <p:cNvPr id="7" name="Rectangle 6"/>
          <p:cNvSpPr/>
          <p:nvPr>
            <p:custDataLst>
              <p:tags r:id="rId7"/>
            </p:custDataLst>
          </p:nvPr>
        </p:nvSpPr>
        <p:spPr>
          <a:xfrm>
            <a:off x="1553168" y="1996348"/>
            <a:ext cx="8958392" cy="400110"/>
          </a:xfrm>
          <a:prstGeom prst="rect">
            <a:avLst/>
          </a:prstGeom>
        </p:spPr>
        <p:txBody>
          <a:bodyPr wrap="square">
            <a:spAutoFit/>
          </a:bodyPr>
          <a:lstStyle/>
          <a:p>
            <a:r>
              <a:rPr lang="fr-FR" sz="2000" dirty="0"/>
              <a:t>Ouvrez la feuille de calcul Excel</a:t>
            </a:r>
            <a:r>
              <a:rPr lang="fr-FR" dirty="0"/>
              <a:t> </a:t>
            </a:r>
            <a:r>
              <a:rPr lang="fr-FR" sz="2000" dirty="0"/>
              <a:t>que</a:t>
            </a:r>
            <a:r>
              <a:rPr lang="fr-FR" dirty="0"/>
              <a:t> </a:t>
            </a:r>
            <a:r>
              <a:rPr lang="fr-FR" sz="2000" dirty="0"/>
              <a:t>vous avez</a:t>
            </a:r>
            <a:r>
              <a:rPr lang="fr-FR" dirty="0"/>
              <a:t> </a:t>
            </a:r>
            <a:r>
              <a:rPr lang="fr-FR" sz="2000" dirty="0" smtClean="0"/>
              <a:t>reçue</a:t>
            </a:r>
            <a:r>
              <a:rPr lang="fr-FR" dirty="0" smtClean="0"/>
              <a:t> </a:t>
            </a:r>
            <a:r>
              <a:rPr lang="fr-FR" sz="2000" dirty="0"/>
              <a:t>avant l’atelier.</a:t>
            </a:r>
            <a:endParaRPr lang="fr-FR" sz="2000" dirty="0">
              <a:cs typeface="Arial" panose="020B0604020202020204" pitchFamily="34" charset="0"/>
            </a:endParaRPr>
          </a:p>
        </p:txBody>
      </p:sp>
      <p:sp>
        <p:nvSpPr>
          <p:cNvPr id="8" name="Rectangle 7"/>
          <p:cNvSpPr/>
          <p:nvPr>
            <p:custDataLst>
              <p:tags r:id="rId8"/>
            </p:custDataLst>
          </p:nvPr>
        </p:nvSpPr>
        <p:spPr>
          <a:xfrm>
            <a:off x="1553168" y="4305468"/>
            <a:ext cx="9637841" cy="707886"/>
          </a:xfrm>
          <a:prstGeom prst="rect">
            <a:avLst/>
          </a:prstGeom>
        </p:spPr>
        <p:txBody>
          <a:bodyPr wrap="square">
            <a:spAutoFit/>
          </a:bodyPr>
          <a:lstStyle/>
          <a:p>
            <a:r>
              <a:rPr lang="fr-FR" sz="2000" dirty="0"/>
              <a:t>Connectez-vous à l’application </a:t>
            </a:r>
            <a:r>
              <a:rPr lang="fr-FR" sz="2000" dirty="0">
                <a:solidFill>
                  <a:srgbClr val="FF0000"/>
                </a:solidFill>
              </a:rPr>
              <a:t>[insérer le nom de l’application]</a:t>
            </a:r>
            <a:r>
              <a:rPr lang="fr-FR" sz="2000" dirty="0"/>
              <a:t> à l’adresse suivante : </a:t>
            </a:r>
            <a:r>
              <a:rPr lang="fr-FR" sz="2000" dirty="0">
                <a:solidFill>
                  <a:srgbClr val="FF0000"/>
                </a:solidFill>
              </a:rPr>
              <a:t>[insérer le mot-clic]</a:t>
            </a:r>
            <a:r>
              <a:rPr lang="fr-FR" sz="2000" dirty="0"/>
              <a:t>.</a:t>
            </a:r>
          </a:p>
        </p:txBody>
      </p:sp>
    </p:spTree>
    <p:custDataLst>
      <p:tags r:id="rId1"/>
    </p:custDataLst>
    <p:extLst>
      <p:ext uri="{BB962C8B-B14F-4D97-AF65-F5344CB8AC3E}">
        <p14:creationId xmlns:p14="http://schemas.microsoft.com/office/powerpoint/2010/main" val="182923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Objectif</a:t>
            </a:r>
            <a:endParaRPr lang="fr-FR" dirty="0"/>
          </a:p>
        </p:txBody>
      </p:sp>
      <p:sp>
        <p:nvSpPr>
          <p:cNvPr id="11" name="Rounded Rectangle 10"/>
          <p:cNvSpPr/>
          <p:nvPr>
            <p:custDataLst>
              <p:tags r:id="rId3"/>
            </p:custDataLst>
          </p:nvPr>
        </p:nvSpPr>
        <p:spPr>
          <a:xfrm>
            <a:off x="1219150" y="1810358"/>
            <a:ext cx="9753698" cy="1437894"/>
          </a:xfrm>
          <a:prstGeom prst="roundRect">
            <a:avLst>
              <a:gd name="adj" fmla="val 27271"/>
            </a:avLst>
          </a:prstGeom>
          <a:gradFill flip="none" rotWithShape="1">
            <a:gsLst>
              <a:gs pos="0">
                <a:srgbClr val="DDEEF7"/>
              </a:gs>
              <a:gs pos="38000">
                <a:schemeClr val="accent5">
                  <a:lumMod val="60000"/>
                  <a:lumOff val="40000"/>
                </a:schemeClr>
              </a:gs>
              <a:gs pos="10000">
                <a:schemeClr val="accent5">
                  <a:lumMod val="40000"/>
                  <a:lumOff val="60000"/>
                </a:schemeClr>
              </a:gs>
              <a:gs pos="86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2" name="Rectangle 11"/>
          <p:cNvSpPr/>
          <p:nvPr>
            <p:custDataLst>
              <p:tags r:id="rId4"/>
            </p:custDataLst>
          </p:nvPr>
        </p:nvSpPr>
        <p:spPr>
          <a:xfrm>
            <a:off x="1291472" y="2179751"/>
            <a:ext cx="9596487" cy="646331"/>
          </a:xfrm>
          <a:prstGeom prst="rect">
            <a:avLst/>
          </a:prstGeom>
        </p:spPr>
        <p:txBody>
          <a:bodyPr wrap="square">
            <a:spAutoFit/>
          </a:bodyPr>
          <a:lstStyle/>
          <a:p>
            <a:pPr algn="ctr" fontAlgn="t"/>
            <a:r>
              <a:rPr lang="fr-FR" sz="3600" dirty="0">
                <a:solidFill>
                  <a:schemeClr val="bg1"/>
                </a:solidFill>
              </a:rPr>
              <a:t>Pour perfectionner </a:t>
            </a:r>
            <a:r>
              <a:rPr lang="fr-FR" sz="3600" b="1" dirty="0">
                <a:solidFill>
                  <a:schemeClr val="bg1"/>
                </a:solidFill>
              </a:rPr>
              <a:t>vos</a:t>
            </a:r>
            <a:r>
              <a:rPr lang="fr-FR" sz="3600" dirty="0">
                <a:solidFill>
                  <a:schemeClr val="bg1"/>
                </a:solidFill>
              </a:rPr>
              <a:t> nouvelles façons de faire</a:t>
            </a:r>
          </a:p>
        </p:txBody>
      </p:sp>
      <p:sp>
        <p:nvSpPr>
          <p:cNvPr id="13" name="Rectangle 12"/>
          <p:cNvSpPr/>
          <p:nvPr>
            <p:custDataLst>
              <p:tags r:id="rId5"/>
            </p:custDataLst>
          </p:nvPr>
        </p:nvSpPr>
        <p:spPr>
          <a:xfrm flipH="1">
            <a:off x="2418122" y="4680042"/>
            <a:ext cx="1470581" cy="923330"/>
          </a:xfrm>
          <a:prstGeom prst="rect">
            <a:avLst/>
          </a:prstGeom>
        </p:spPr>
        <p:txBody>
          <a:bodyPr wrap="square">
            <a:spAutoFit/>
          </a:bodyPr>
          <a:lstStyle/>
          <a:p>
            <a:pPr algn="ctr"/>
            <a:r>
              <a:rPr lang="fr-FR" dirty="0"/>
              <a:t>Comprendre le </a:t>
            </a:r>
            <a:r>
              <a:rPr lang="fr-FR" b="1" dirty="0"/>
              <a:t>Milieu de travail GC</a:t>
            </a:r>
            <a:r>
              <a:rPr lang="fr-FR" dirty="0"/>
              <a:t>.</a:t>
            </a:r>
            <a:endParaRPr lang="fr-FR" b="1" dirty="0">
              <a:cs typeface="Arial" pitchFamily="34" charset="0"/>
            </a:endParaRPr>
          </a:p>
        </p:txBody>
      </p:sp>
      <p:sp>
        <p:nvSpPr>
          <p:cNvPr id="14" name="Rectangle 13"/>
          <p:cNvSpPr/>
          <p:nvPr>
            <p:custDataLst>
              <p:tags r:id="rId6"/>
            </p:custDataLst>
          </p:nvPr>
        </p:nvSpPr>
        <p:spPr>
          <a:xfrm>
            <a:off x="4896049" y="4681434"/>
            <a:ext cx="2399902" cy="923330"/>
          </a:xfrm>
          <a:prstGeom prst="rect">
            <a:avLst/>
          </a:prstGeom>
        </p:spPr>
        <p:txBody>
          <a:bodyPr wrap="square" anchor="ctr">
            <a:spAutoFit/>
          </a:bodyPr>
          <a:lstStyle/>
          <a:p>
            <a:pPr algn="ctr"/>
            <a:r>
              <a:rPr lang="fr-FR" dirty="0"/>
              <a:t>Comprendre ce qu’est un </a:t>
            </a:r>
            <a:r>
              <a:rPr lang="fr-FR" b="1" dirty="0"/>
              <a:t>milieu de travail</a:t>
            </a:r>
            <a:r>
              <a:rPr lang="fr-FR" dirty="0"/>
              <a:t> axé sur les activités.</a:t>
            </a:r>
            <a:endParaRPr lang="fr-FR" b="1" dirty="0">
              <a:cs typeface="Arial" pitchFamily="34" charset="0"/>
            </a:endParaRPr>
          </a:p>
        </p:txBody>
      </p:sp>
      <p:sp>
        <p:nvSpPr>
          <p:cNvPr id="15" name="Rectangle 14"/>
          <p:cNvSpPr/>
          <p:nvPr>
            <p:custDataLst>
              <p:tags r:id="rId7"/>
            </p:custDataLst>
          </p:nvPr>
        </p:nvSpPr>
        <p:spPr>
          <a:xfrm flipH="1">
            <a:off x="8212065" y="4681434"/>
            <a:ext cx="1653045" cy="923330"/>
          </a:xfrm>
          <a:prstGeom prst="rect">
            <a:avLst/>
          </a:prstGeom>
        </p:spPr>
        <p:txBody>
          <a:bodyPr wrap="square">
            <a:spAutoFit/>
          </a:bodyPr>
          <a:lstStyle/>
          <a:p>
            <a:pPr algn="ctr"/>
            <a:r>
              <a:rPr lang="fr-FR" dirty="0"/>
              <a:t>Comprendre le</a:t>
            </a:r>
            <a:r>
              <a:rPr lang="fr-FR" b="1" dirty="0"/>
              <a:t> travail</a:t>
            </a:r>
            <a:r>
              <a:rPr lang="fr-FR" dirty="0"/>
              <a:t> axé sur les activités.</a:t>
            </a:r>
          </a:p>
        </p:txBody>
      </p:sp>
      <p:sp>
        <p:nvSpPr>
          <p:cNvPr id="16" name="Isosceles Triangle 15"/>
          <p:cNvSpPr/>
          <p:nvPr>
            <p:custDataLst>
              <p:tags r:id="rId8"/>
            </p:custDataLst>
          </p:nvPr>
        </p:nvSpPr>
        <p:spPr>
          <a:xfrm rot="10800000" flipV="1">
            <a:off x="2847088" y="3759103"/>
            <a:ext cx="612648" cy="41148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Isosceles Triangle 16"/>
          <p:cNvSpPr/>
          <p:nvPr>
            <p:custDataLst>
              <p:tags r:id="rId9"/>
            </p:custDataLst>
          </p:nvPr>
        </p:nvSpPr>
        <p:spPr>
          <a:xfrm rot="10800000" flipV="1">
            <a:off x="5789676" y="3759103"/>
            <a:ext cx="612648" cy="411480"/>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Isosceles Triangle 17"/>
          <p:cNvSpPr/>
          <p:nvPr>
            <p:custDataLst>
              <p:tags r:id="rId10"/>
            </p:custDataLst>
          </p:nvPr>
        </p:nvSpPr>
        <p:spPr>
          <a:xfrm rot="10800000" flipV="1">
            <a:off x="8732264" y="3759103"/>
            <a:ext cx="612648" cy="41148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85113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Ordre du jour</a:t>
            </a:r>
            <a:endParaRPr lang="fr-FR" dirty="0"/>
          </a:p>
        </p:txBody>
      </p:sp>
      <p:sp>
        <p:nvSpPr>
          <p:cNvPr id="4" name="Espace réservé du texte 4"/>
          <p:cNvSpPr txBox="1">
            <a:spLocks/>
          </p:cNvSpPr>
          <p:nvPr>
            <p:custDataLst>
              <p:tags r:id="rId3"/>
            </p:custDataLst>
          </p:nvPr>
        </p:nvSpPr>
        <p:spPr>
          <a:xfrm>
            <a:off x="639097" y="1436844"/>
            <a:ext cx="10876007" cy="4781837"/>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SzPct val="150000"/>
              <a:buNone/>
            </a:pPr>
            <a:r>
              <a:rPr lang="fr-FR" sz="1800" b="1" dirty="0" smtClean="0">
                <a:solidFill>
                  <a:schemeClr val="accent3"/>
                </a:solidFill>
                <a:latin typeface="+mn-lt"/>
              </a:rPr>
              <a:t>15 minutes</a:t>
            </a:r>
            <a:r>
              <a:rPr lang="en-US" sz="1800" b="1" dirty="0">
                <a:solidFill>
                  <a:schemeClr val="accent3"/>
                </a:solidFill>
                <a:latin typeface="+mn-lt"/>
              </a:rPr>
              <a:t>	</a:t>
            </a:r>
            <a:r>
              <a:rPr lang="en-US" sz="1800" dirty="0">
                <a:latin typeface="+mn-lt"/>
              </a:rPr>
              <a:t>	</a:t>
            </a:r>
            <a:r>
              <a:rPr lang="fr-FR" sz="1800" dirty="0" smtClean="0">
                <a:latin typeface="+mn-lt"/>
              </a:rPr>
              <a:t>Comprendre le </a:t>
            </a:r>
            <a:r>
              <a:rPr lang="fr-FR" sz="1800" b="1" dirty="0">
                <a:latin typeface="+mn-lt"/>
              </a:rPr>
              <a:t>Milieu de travail </a:t>
            </a:r>
            <a:r>
              <a:rPr lang="fr-FR" sz="1800" b="1" dirty="0" smtClean="0">
                <a:latin typeface="+mn-lt"/>
              </a:rPr>
              <a:t>GC</a:t>
            </a:r>
            <a:endParaRPr lang="fr-FR" sz="1800" b="1" dirty="0">
              <a:latin typeface="+mn-lt"/>
            </a:endParaRPr>
          </a:p>
          <a:p>
            <a:pPr marL="0" indent="0">
              <a:lnSpc>
                <a:spcPct val="150000"/>
              </a:lnSpc>
              <a:buSzPct val="150000"/>
              <a:buNone/>
            </a:pPr>
            <a:r>
              <a:rPr lang="en-US" sz="1800" dirty="0"/>
              <a:t>			</a:t>
            </a:r>
            <a:r>
              <a:rPr lang="fr-FR" sz="1800" b="1" u="sng" dirty="0">
                <a:latin typeface="+mn-lt"/>
              </a:rPr>
              <a:t>OUTIL</a:t>
            </a:r>
            <a:r>
              <a:rPr lang="fr-FR" sz="1800" b="1" dirty="0">
                <a:latin typeface="+mn-lt"/>
              </a:rPr>
              <a:t> :</a:t>
            </a:r>
            <a:r>
              <a:rPr lang="fr-FR" sz="1800" dirty="0">
                <a:latin typeface="+mn-lt"/>
              </a:rPr>
              <a:t> Choisir son lieu de travail</a:t>
            </a:r>
          </a:p>
          <a:p>
            <a:pPr marL="0" indent="0">
              <a:lnSpc>
                <a:spcPct val="150000"/>
              </a:lnSpc>
              <a:buSzPct val="150000"/>
              <a:buNone/>
            </a:pPr>
            <a:r>
              <a:rPr lang="fr-FR" sz="1800" b="1" dirty="0" smtClean="0">
                <a:solidFill>
                  <a:schemeClr val="accent3"/>
                </a:solidFill>
                <a:latin typeface="+mn-lt"/>
              </a:rPr>
              <a:t>25 minutes</a:t>
            </a:r>
            <a:r>
              <a:rPr lang="en-US" sz="1800" b="1" dirty="0">
                <a:solidFill>
                  <a:schemeClr val="accent3"/>
                </a:solidFill>
                <a:latin typeface="+mn-lt"/>
              </a:rPr>
              <a:t>	</a:t>
            </a:r>
            <a:r>
              <a:rPr lang="en-US" sz="1800" dirty="0">
                <a:latin typeface="+mn-lt"/>
              </a:rPr>
              <a:t>	</a:t>
            </a:r>
            <a:r>
              <a:rPr lang="fr-FR" sz="1800" dirty="0">
                <a:latin typeface="+mn-lt"/>
              </a:rPr>
              <a:t>Comprendre le </a:t>
            </a:r>
            <a:r>
              <a:rPr lang="fr-FR" sz="1800" b="1" dirty="0">
                <a:latin typeface="+mn-lt"/>
              </a:rPr>
              <a:t>milieu de travail</a:t>
            </a:r>
            <a:r>
              <a:rPr lang="fr-FR" sz="1800" dirty="0">
                <a:latin typeface="+mn-lt"/>
              </a:rPr>
              <a:t> axé sur les activités </a:t>
            </a:r>
            <a:r>
              <a:rPr lang="fr-FR" sz="1800" dirty="0" smtClean="0">
                <a:latin typeface="+mn-lt"/>
              </a:rPr>
              <a:t>(MTAA) et </a:t>
            </a:r>
            <a:r>
              <a:rPr lang="fr-FR" sz="1800" dirty="0">
                <a:latin typeface="+mn-lt"/>
              </a:rPr>
              <a:t>le </a:t>
            </a:r>
            <a:r>
              <a:rPr lang="fr-FR" sz="1800" b="1" dirty="0">
                <a:latin typeface="+mn-lt"/>
              </a:rPr>
              <a:t>travail</a:t>
            </a:r>
            <a:r>
              <a:rPr lang="fr-FR" sz="1800" dirty="0">
                <a:latin typeface="+mn-lt"/>
              </a:rPr>
              <a:t> axé sur les 			</a:t>
            </a:r>
            <a:r>
              <a:rPr lang="fr-FR" sz="1800" dirty="0" smtClean="0">
                <a:latin typeface="+mn-lt"/>
              </a:rPr>
              <a:t>activités</a:t>
            </a:r>
            <a:endParaRPr lang="fr-FR" sz="1800" dirty="0">
              <a:latin typeface="+mn-lt"/>
            </a:endParaRPr>
          </a:p>
          <a:p>
            <a:pPr marL="0" indent="0">
              <a:lnSpc>
                <a:spcPct val="100000"/>
              </a:lnSpc>
              <a:buSzPct val="150000"/>
              <a:buNone/>
            </a:pPr>
            <a:r>
              <a:rPr lang="en-US" sz="1800" dirty="0"/>
              <a:t>			</a:t>
            </a:r>
            <a:r>
              <a:rPr lang="fr-FR" sz="1800" b="1" u="sng" dirty="0">
                <a:latin typeface="+mn-lt"/>
              </a:rPr>
              <a:t>ACTIVITÉ</a:t>
            </a:r>
            <a:r>
              <a:rPr lang="fr-FR" sz="1800" b="1" dirty="0">
                <a:latin typeface="+mn-lt"/>
              </a:rPr>
              <a:t> :</a:t>
            </a:r>
            <a:r>
              <a:rPr lang="fr-FR" sz="1800" dirty="0"/>
              <a:t> </a:t>
            </a:r>
            <a:r>
              <a:rPr lang="fr-FR" sz="1800" i="1" dirty="0">
                <a:latin typeface="+mn-lt"/>
              </a:rPr>
              <a:t>À quoi ressemble votre semaine de travail typique?</a:t>
            </a:r>
          </a:p>
          <a:p>
            <a:pPr marL="0" indent="0">
              <a:lnSpc>
                <a:spcPct val="150000"/>
              </a:lnSpc>
              <a:buSzPct val="150000"/>
              <a:buNone/>
            </a:pPr>
            <a:r>
              <a:rPr lang="fr-FR" sz="1800" b="1" dirty="0" smtClean="0">
                <a:solidFill>
                  <a:schemeClr val="accent3"/>
                </a:solidFill>
                <a:latin typeface="+mn-lt"/>
              </a:rPr>
              <a:t>25 minutes</a:t>
            </a:r>
            <a:r>
              <a:rPr lang="en-US" sz="1800" b="1" dirty="0">
                <a:solidFill>
                  <a:schemeClr val="accent3"/>
                </a:solidFill>
                <a:latin typeface="+mn-lt"/>
              </a:rPr>
              <a:t>	</a:t>
            </a:r>
            <a:r>
              <a:rPr lang="en-US" sz="1800" dirty="0">
                <a:latin typeface="+mn-lt"/>
              </a:rPr>
              <a:t>	</a:t>
            </a:r>
            <a:r>
              <a:rPr lang="fr-FR" sz="1800" dirty="0">
                <a:latin typeface="+mn-lt"/>
              </a:rPr>
              <a:t>Comprendre les points de </a:t>
            </a:r>
            <a:r>
              <a:rPr lang="fr-FR" sz="1800" dirty="0" smtClean="0">
                <a:latin typeface="+mn-lt"/>
              </a:rPr>
              <a:t>travail</a:t>
            </a:r>
            <a:endParaRPr lang="fr-FR" sz="1800" dirty="0">
              <a:latin typeface="+mn-lt"/>
            </a:endParaRPr>
          </a:p>
          <a:p>
            <a:pPr marL="0" indent="0">
              <a:lnSpc>
                <a:spcPct val="150000"/>
              </a:lnSpc>
              <a:buSzPct val="150000"/>
              <a:buNone/>
            </a:pPr>
            <a:r>
              <a:rPr lang="en-US" sz="1800" dirty="0"/>
              <a:t>			</a:t>
            </a:r>
            <a:r>
              <a:rPr lang="fr-FR" sz="1800" b="1" u="sng" dirty="0">
                <a:latin typeface="+mn-lt"/>
              </a:rPr>
              <a:t>ACTIVITÉ</a:t>
            </a:r>
            <a:r>
              <a:rPr lang="fr-FR" sz="1800" b="1" dirty="0">
                <a:latin typeface="+mn-lt"/>
              </a:rPr>
              <a:t> :</a:t>
            </a:r>
            <a:r>
              <a:rPr lang="fr-FR" sz="1800" dirty="0"/>
              <a:t> </a:t>
            </a:r>
            <a:r>
              <a:rPr lang="fr-FR" sz="1800" i="1" dirty="0">
                <a:latin typeface="+mn-lt"/>
              </a:rPr>
              <a:t>Quels points de travail utiliseriez-vous pour exercer vos activités?</a:t>
            </a:r>
          </a:p>
          <a:p>
            <a:pPr marL="0" indent="0">
              <a:lnSpc>
                <a:spcPct val="150000"/>
              </a:lnSpc>
              <a:buSzPct val="150000"/>
              <a:buNone/>
            </a:pPr>
            <a:r>
              <a:rPr lang="fr-FR" sz="1800" b="1" dirty="0" smtClean="0">
                <a:solidFill>
                  <a:schemeClr val="accent3"/>
                </a:solidFill>
                <a:latin typeface="+mn-lt"/>
              </a:rPr>
              <a:t>5 minutes</a:t>
            </a:r>
            <a:r>
              <a:rPr lang="en-US" sz="1800" dirty="0"/>
              <a:t>	</a:t>
            </a:r>
            <a:r>
              <a:rPr lang="en-US" sz="1800" dirty="0">
                <a:latin typeface="+mn-lt"/>
              </a:rPr>
              <a:t>	</a:t>
            </a:r>
            <a:r>
              <a:rPr lang="fr-FR" sz="1800" dirty="0">
                <a:latin typeface="+mn-lt"/>
              </a:rPr>
              <a:t>**</a:t>
            </a:r>
            <a:r>
              <a:rPr lang="fr-FR" sz="1800" b="1" dirty="0">
                <a:latin typeface="+mn-lt"/>
              </a:rPr>
              <a:t>PAUSE**</a:t>
            </a:r>
          </a:p>
          <a:p>
            <a:pPr marL="0" indent="0">
              <a:lnSpc>
                <a:spcPct val="150000"/>
              </a:lnSpc>
              <a:buSzPct val="150000"/>
              <a:buNone/>
            </a:pPr>
            <a:r>
              <a:rPr lang="fr-FR" sz="1800" b="1" dirty="0" smtClean="0">
                <a:solidFill>
                  <a:schemeClr val="accent3"/>
                </a:solidFill>
                <a:latin typeface="+mn-lt"/>
              </a:rPr>
              <a:t>25 minutes</a:t>
            </a:r>
            <a:r>
              <a:rPr lang="en-US" sz="1800" b="1" dirty="0">
                <a:solidFill>
                  <a:schemeClr val="accent3"/>
                </a:solidFill>
                <a:latin typeface="+mn-lt"/>
              </a:rPr>
              <a:t>	</a:t>
            </a:r>
            <a:r>
              <a:rPr lang="en-US" sz="1800" dirty="0">
                <a:latin typeface="+mn-lt"/>
              </a:rPr>
              <a:t>	</a:t>
            </a:r>
            <a:r>
              <a:rPr lang="fr-FR" sz="1800" dirty="0" smtClean="0">
                <a:latin typeface="+mn-lt"/>
              </a:rPr>
              <a:t>Examen de l’outil</a:t>
            </a:r>
            <a:r>
              <a:rPr lang="fr-FR" sz="1800" dirty="0">
                <a:latin typeface="+mn-lt"/>
              </a:rPr>
              <a:t>, </a:t>
            </a:r>
            <a:r>
              <a:rPr lang="fr-FR" sz="1800" dirty="0" smtClean="0">
                <a:latin typeface="+mn-lt"/>
              </a:rPr>
              <a:t>discussion </a:t>
            </a:r>
            <a:r>
              <a:rPr lang="fr-FR" sz="1800" dirty="0">
                <a:latin typeface="+mn-lt"/>
              </a:rPr>
              <a:t>de groupe et </a:t>
            </a:r>
            <a:r>
              <a:rPr lang="fr-FR" sz="1800" dirty="0" smtClean="0">
                <a:latin typeface="+mn-lt"/>
              </a:rPr>
              <a:t>principaux </a:t>
            </a:r>
            <a:r>
              <a:rPr lang="fr-FR" sz="1800" dirty="0">
                <a:latin typeface="+mn-lt"/>
              </a:rPr>
              <a:t>points à </a:t>
            </a:r>
            <a:r>
              <a:rPr lang="fr-FR" sz="1800" dirty="0" smtClean="0">
                <a:latin typeface="+mn-lt"/>
              </a:rPr>
              <a:t>retenir</a:t>
            </a:r>
            <a:endParaRPr lang="fr-FR" sz="1800" dirty="0">
              <a:latin typeface="+mn-lt"/>
            </a:endParaRPr>
          </a:p>
          <a:p>
            <a:pPr marL="0" indent="0">
              <a:lnSpc>
                <a:spcPts val="3000"/>
              </a:lnSpc>
              <a:buSzPct val="150000"/>
              <a:buNone/>
            </a:pPr>
            <a:endParaRPr lang="fr-FR" sz="400" dirty="0">
              <a:latin typeface="+mn-lt"/>
              <a:ea typeface="Calibri" panose="020F0502020204030204" pitchFamily="34" charset="0"/>
            </a:endParaRPr>
          </a:p>
        </p:txBody>
      </p:sp>
      <p:cxnSp>
        <p:nvCxnSpPr>
          <p:cNvPr id="5" name="Straight Connector 4"/>
          <p:cNvCxnSpPr/>
          <p:nvPr>
            <p:custDataLst>
              <p:tags r:id="rId4"/>
            </p:custDataLst>
          </p:nvPr>
        </p:nvCxnSpPr>
        <p:spPr>
          <a:xfrm>
            <a:off x="729673" y="3827762"/>
            <a:ext cx="992909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custDataLst>
              <p:tags r:id="rId5"/>
            </p:custDataLst>
          </p:nvPr>
        </p:nvCxnSpPr>
        <p:spPr>
          <a:xfrm>
            <a:off x="729672" y="2594708"/>
            <a:ext cx="992909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custDataLst>
              <p:tags r:id="rId6"/>
            </p:custDataLst>
          </p:nvPr>
        </p:nvCxnSpPr>
        <p:spPr>
          <a:xfrm>
            <a:off x="775855" y="4963835"/>
            <a:ext cx="992909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Straight Connector 7"/>
          <p:cNvCxnSpPr/>
          <p:nvPr>
            <p:custDataLst>
              <p:tags r:id="rId7"/>
            </p:custDataLst>
          </p:nvPr>
        </p:nvCxnSpPr>
        <p:spPr>
          <a:xfrm>
            <a:off x="775855" y="5596526"/>
            <a:ext cx="9929091" cy="0"/>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1699717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4"/>
          <p:cNvPicPr>
            <a:picLocks noChangeAspect="1"/>
          </p:cNvPicPr>
          <p:nvPr>
            <p:custDataLst>
              <p:tags r:id="rId2"/>
            </p:custDataLst>
          </p:nvPr>
        </p:nvPicPr>
        <p:blipFill rotWithShape="1">
          <a:blip r:embed="rId19" cstate="print">
            <a:extLst>
              <a:ext uri="{28A0092B-C50C-407E-A947-70E740481C1C}">
                <a14:useLocalDpi xmlns:a14="http://schemas.microsoft.com/office/drawing/2010/main" val="0"/>
              </a:ext>
            </a:extLst>
          </a:blip>
          <a:srcRect t="1389" b="4562"/>
          <a:stretch/>
        </p:blipFill>
        <p:spPr>
          <a:xfrm flipH="1">
            <a:off x="7256975" y="1611269"/>
            <a:ext cx="966595" cy="833046"/>
          </a:xfrm>
          <a:prstGeom prst="rect">
            <a:avLst/>
          </a:prstGeom>
        </p:spPr>
      </p:pic>
      <p:pic>
        <p:nvPicPr>
          <p:cNvPr id="23" name="Picture Placeholder 22"/>
          <p:cNvPicPr>
            <a:picLocks noGrp="1" noChangeAspect="1"/>
          </p:cNvPicPr>
          <p:nvPr>
            <p:ph type="pic" sz="quarter" idx="13"/>
            <p:custDataLst>
              <p:tags r:id="rId3"/>
            </p:custDataLst>
          </p:nvPr>
        </p:nvPicPr>
        <p:blipFill rotWithShape="1">
          <a:blip r:embed="rId20" cstate="print">
            <a:extLst>
              <a:ext uri="{28A0092B-C50C-407E-A947-70E740481C1C}">
                <a14:useLocalDpi xmlns:a14="http://schemas.microsoft.com/office/drawing/2010/main" val="0"/>
              </a:ext>
            </a:extLst>
          </a:blip>
          <a:srcRect t="4726" b="11906"/>
          <a:stretch/>
        </p:blipFill>
        <p:spPr>
          <a:xfrm>
            <a:off x="1338472" y="1546359"/>
            <a:ext cx="992049" cy="793963"/>
          </a:xfrm>
        </p:spPr>
      </p:pic>
      <p:pic>
        <p:nvPicPr>
          <p:cNvPr id="24" name="Picture Placeholder 23"/>
          <p:cNvPicPr>
            <a:picLocks noGrp="1" noChangeAspect="1"/>
          </p:cNvPicPr>
          <p:nvPr>
            <p:ph type="pic" sz="quarter" idx="16"/>
            <p:custDataLst>
              <p:tags r:id="rId4"/>
            </p:custDataLst>
          </p:nvPr>
        </p:nvPicPr>
        <p:blipFill rotWithShape="1">
          <a:blip r:embed="rId21" cstate="print">
            <a:extLst>
              <a:ext uri="{28A0092B-C50C-407E-A947-70E740481C1C}">
                <a14:useLocalDpi xmlns:a14="http://schemas.microsoft.com/office/drawing/2010/main" val="0"/>
              </a:ext>
            </a:extLst>
          </a:blip>
          <a:srcRect t="11237" b="7060"/>
          <a:stretch/>
        </p:blipFill>
        <p:spPr>
          <a:xfrm>
            <a:off x="4224137" y="1650761"/>
            <a:ext cx="951774" cy="754062"/>
          </a:xfrm>
        </p:spPr>
      </p:pic>
      <p:pic>
        <p:nvPicPr>
          <p:cNvPr id="26" name="Picture Placeholder 25"/>
          <p:cNvPicPr>
            <a:picLocks noGrp="1" noChangeAspect="1"/>
          </p:cNvPicPr>
          <p:nvPr>
            <p:ph type="pic" sz="quarter" idx="22"/>
            <p:custDataLst>
              <p:tags r:id="rId5"/>
            </p:custDataLst>
          </p:nvPr>
        </p:nvPicPr>
        <p:blipFill rotWithShape="1">
          <a:blip r:embed="rId22" cstate="print">
            <a:extLst>
              <a:ext uri="{28A0092B-C50C-407E-A947-70E740481C1C}">
                <a14:useLocalDpi xmlns:a14="http://schemas.microsoft.com/office/drawing/2010/main" val="0"/>
              </a:ext>
            </a:extLst>
          </a:blip>
          <a:srcRect t="6734" b="6526"/>
          <a:stretch/>
        </p:blipFill>
        <p:spPr>
          <a:xfrm>
            <a:off x="9846595" y="1565316"/>
            <a:ext cx="912971" cy="725773"/>
          </a:xfrm>
        </p:spPr>
      </p:pic>
      <p:sp>
        <p:nvSpPr>
          <p:cNvPr id="7" name="Text Placeholder 6"/>
          <p:cNvSpPr>
            <a:spLocks noGrp="1"/>
          </p:cNvSpPr>
          <p:nvPr>
            <p:ph type="body" idx="1"/>
            <p:custDataLst>
              <p:tags r:id="rId6"/>
            </p:custDataLst>
          </p:nvPr>
        </p:nvSpPr>
        <p:spPr>
          <a:xfrm>
            <a:off x="833431" y="2406114"/>
            <a:ext cx="1992602" cy="672168"/>
          </a:xfrm>
        </p:spPr>
        <p:txBody>
          <a:bodyPr>
            <a:noAutofit/>
          </a:bodyPr>
          <a:lstStyle/>
          <a:p>
            <a:pPr algn="ctr"/>
            <a:r>
              <a:rPr lang="en-US" sz="1800" dirty="0">
                <a:solidFill>
                  <a:schemeClr val="tx1">
                    <a:lumMod val="75000"/>
                    <a:lumOff val="25000"/>
                  </a:schemeClr>
                </a:solidFill>
                <a:latin typeface="+mn-lt"/>
              </a:rPr>
              <a:t>CHANGEMENT DE COMPORTEMENT</a:t>
            </a:r>
          </a:p>
        </p:txBody>
      </p:sp>
      <p:sp>
        <p:nvSpPr>
          <p:cNvPr id="8" name="Content Placeholder 7"/>
          <p:cNvSpPr>
            <a:spLocks noGrp="1"/>
          </p:cNvSpPr>
          <p:nvPr>
            <p:ph idx="15"/>
            <p:custDataLst>
              <p:tags r:id="rId7"/>
            </p:custDataLst>
          </p:nvPr>
        </p:nvSpPr>
        <p:spPr>
          <a:xfrm>
            <a:off x="541474" y="3027584"/>
            <a:ext cx="2567485" cy="1741443"/>
          </a:xfrm>
        </p:spPr>
        <p:txBody>
          <a:bodyPr>
            <a:noAutofit/>
          </a:bodyPr>
          <a:lstStyle/>
          <a:p>
            <a:pPr marL="0" indent="0" algn="ctr">
              <a:lnSpc>
                <a:spcPct val="100000"/>
              </a:lnSpc>
              <a:buNone/>
            </a:pPr>
            <a:r>
              <a:rPr lang="fr-FR" sz="1700" dirty="0">
                <a:solidFill>
                  <a:schemeClr val="accent2">
                    <a:lumMod val="75000"/>
                  </a:schemeClr>
                </a:solidFill>
                <a:latin typeface="+mn-lt"/>
              </a:rPr>
              <a:t>L’idée selon laquelle le travail et la vie personnelle font partie de deux univers distincts est remise en question grâce à la technologie</a:t>
            </a:r>
            <a:endParaRPr lang="fr-CA" sz="1700" dirty="0">
              <a:solidFill>
                <a:schemeClr val="accent2">
                  <a:lumMod val="75000"/>
                </a:schemeClr>
              </a:solidFill>
              <a:latin typeface="+mn-lt"/>
            </a:endParaRPr>
          </a:p>
        </p:txBody>
      </p:sp>
      <p:sp>
        <p:nvSpPr>
          <p:cNvPr id="9" name="Text Placeholder 8"/>
          <p:cNvSpPr>
            <a:spLocks noGrp="1"/>
          </p:cNvSpPr>
          <p:nvPr>
            <p:ph type="body" idx="23"/>
            <p:custDataLst>
              <p:tags r:id="rId8"/>
            </p:custDataLst>
          </p:nvPr>
        </p:nvSpPr>
        <p:spPr>
          <a:xfrm>
            <a:off x="3405714" y="2574469"/>
            <a:ext cx="2588620" cy="311138"/>
          </a:xfrm>
        </p:spPr>
        <p:txBody>
          <a:bodyPr>
            <a:noAutofit/>
          </a:bodyPr>
          <a:lstStyle/>
          <a:p>
            <a:pPr algn="ctr"/>
            <a:r>
              <a:rPr lang="fr-CA" sz="1800" dirty="0">
                <a:latin typeface="+mn-lt"/>
              </a:rPr>
              <a:t>HABILITATION</a:t>
            </a:r>
            <a:endParaRPr lang="en-CA" sz="1800" dirty="0">
              <a:latin typeface="+mn-lt"/>
            </a:endParaRPr>
          </a:p>
        </p:txBody>
      </p:sp>
      <p:sp>
        <p:nvSpPr>
          <p:cNvPr id="10" name="Content Placeholder 9"/>
          <p:cNvSpPr>
            <a:spLocks noGrp="1"/>
          </p:cNvSpPr>
          <p:nvPr>
            <p:ph idx="24"/>
            <p:custDataLst>
              <p:tags r:id="rId9"/>
            </p:custDataLst>
          </p:nvPr>
        </p:nvSpPr>
        <p:spPr>
          <a:xfrm>
            <a:off x="3158902" y="3021384"/>
            <a:ext cx="3093287" cy="1643565"/>
          </a:xfrm>
        </p:spPr>
        <p:txBody>
          <a:bodyPr>
            <a:noAutofit/>
          </a:bodyPr>
          <a:lstStyle/>
          <a:p>
            <a:pPr marL="0" indent="0" algn="ctr">
              <a:lnSpc>
                <a:spcPct val="100000"/>
              </a:lnSpc>
              <a:buNone/>
            </a:pPr>
            <a:r>
              <a:rPr lang="fr-FR" sz="1700" dirty="0">
                <a:solidFill>
                  <a:schemeClr val="accent2">
                    <a:lumMod val="75000"/>
                  </a:schemeClr>
                </a:solidFill>
                <a:latin typeface="+mn-lt"/>
              </a:rPr>
              <a:t>Des outils modernes et une culture axée sur la confiance peuvent permettre aux employés de déterminer la façon et le lieu qui les rendent plus productifs</a:t>
            </a:r>
            <a:endParaRPr lang="fr-CA" sz="1700" dirty="0">
              <a:solidFill>
                <a:schemeClr val="accent2">
                  <a:lumMod val="75000"/>
                </a:schemeClr>
              </a:solidFill>
              <a:latin typeface="+mn-lt"/>
            </a:endParaRPr>
          </a:p>
        </p:txBody>
      </p:sp>
      <p:sp>
        <p:nvSpPr>
          <p:cNvPr id="11" name="Text Placeholder 10"/>
          <p:cNvSpPr>
            <a:spLocks noGrp="1"/>
          </p:cNvSpPr>
          <p:nvPr>
            <p:ph type="body" idx="25"/>
            <p:custDataLst>
              <p:tags r:id="rId10"/>
            </p:custDataLst>
          </p:nvPr>
        </p:nvSpPr>
        <p:spPr>
          <a:xfrm>
            <a:off x="6226209" y="2413088"/>
            <a:ext cx="3028129" cy="658219"/>
          </a:xfrm>
        </p:spPr>
        <p:txBody>
          <a:bodyPr>
            <a:noAutofit/>
          </a:bodyPr>
          <a:lstStyle/>
          <a:p>
            <a:pPr algn="ctr"/>
            <a:r>
              <a:rPr lang="fr-CA" sz="1800" dirty="0">
                <a:latin typeface="+mn-lt"/>
              </a:rPr>
              <a:t>UN EFFECTIF EN </a:t>
            </a:r>
            <a:r>
              <a:rPr lang="fr-CA" sz="1800" dirty="0" smtClean="0">
                <a:latin typeface="+mn-lt"/>
              </a:rPr>
              <a:t>ÉVOLUTION :</a:t>
            </a:r>
            <a:r>
              <a:rPr lang="fr-CA" sz="1800" dirty="0">
                <a:latin typeface="+mn-lt"/>
              </a:rPr>
              <a:t/>
            </a:r>
            <a:br>
              <a:rPr lang="fr-CA" sz="1800" dirty="0">
                <a:latin typeface="+mn-lt"/>
              </a:rPr>
            </a:br>
            <a:r>
              <a:rPr lang="fr-CA" sz="1800" dirty="0">
                <a:latin typeface="+mn-lt"/>
              </a:rPr>
              <a:t>GÉNÉRATION Z</a:t>
            </a:r>
            <a:endParaRPr lang="en-CA" sz="1800" dirty="0">
              <a:latin typeface="+mn-lt"/>
            </a:endParaRPr>
          </a:p>
        </p:txBody>
      </p:sp>
      <p:sp>
        <p:nvSpPr>
          <p:cNvPr id="12" name="Content Placeholder 11"/>
          <p:cNvSpPr>
            <a:spLocks noGrp="1"/>
          </p:cNvSpPr>
          <p:nvPr>
            <p:ph idx="26"/>
            <p:custDataLst>
              <p:tags r:id="rId11"/>
            </p:custDataLst>
          </p:nvPr>
        </p:nvSpPr>
        <p:spPr>
          <a:xfrm>
            <a:off x="6280970" y="3056777"/>
            <a:ext cx="2918603" cy="705522"/>
          </a:xfrm>
        </p:spPr>
        <p:txBody>
          <a:bodyPr>
            <a:normAutofit/>
          </a:bodyPr>
          <a:lstStyle/>
          <a:p>
            <a:pPr marL="0" indent="0" algn="ctr">
              <a:lnSpc>
                <a:spcPct val="100000"/>
              </a:lnSpc>
              <a:buNone/>
            </a:pPr>
            <a:r>
              <a:rPr lang="fr-FR" sz="1700" dirty="0">
                <a:solidFill>
                  <a:schemeClr val="accent2">
                    <a:lumMod val="75000"/>
                  </a:schemeClr>
                </a:solidFill>
                <a:latin typeface="+mn-lt"/>
              </a:rPr>
              <a:t>Est-ce que nous anticipons leurs besoins?</a:t>
            </a:r>
            <a:endParaRPr lang="fr-CA" sz="1700" dirty="0">
              <a:solidFill>
                <a:schemeClr val="accent2">
                  <a:lumMod val="75000"/>
                </a:schemeClr>
              </a:solidFill>
              <a:latin typeface="+mn-lt"/>
            </a:endParaRPr>
          </a:p>
        </p:txBody>
      </p:sp>
      <p:sp>
        <p:nvSpPr>
          <p:cNvPr id="13" name="Text Placeholder 12"/>
          <p:cNvSpPr>
            <a:spLocks noGrp="1"/>
          </p:cNvSpPr>
          <p:nvPr>
            <p:ph type="body" idx="27"/>
            <p:custDataLst>
              <p:tags r:id="rId12"/>
            </p:custDataLst>
          </p:nvPr>
        </p:nvSpPr>
        <p:spPr>
          <a:xfrm>
            <a:off x="9343615" y="2413853"/>
            <a:ext cx="1909962" cy="575618"/>
          </a:xfrm>
        </p:spPr>
        <p:txBody>
          <a:bodyPr>
            <a:noAutofit/>
          </a:bodyPr>
          <a:lstStyle/>
          <a:p>
            <a:pPr algn="ctr"/>
            <a:r>
              <a:rPr lang="fr-CA" sz="1800" dirty="0">
                <a:latin typeface="+mn-lt"/>
              </a:rPr>
              <a:t>MESURER LE RENDEMENT</a:t>
            </a:r>
            <a:endParaRPr lang="en-CA" sz="1800" dirty="0">
              <a:latin typeface="+mn-lt"/>
            </a:endParaRPr>
          </a:p>
        </p:txBody>
      </p:sp>
      <p:sp>
        <p:nvSpPr>
          <p:cNvPr id="14" name="Content Placeholder 13"/>
          <p:cNvSpPr>
            <a:spLocks noGrp="1"/>
          </p:cNvSpPr>
          <p:nvPr>
            <p:ph idx="28"/>
            <p:custDataLst>
              <p:tags r:id="rId13"/>
            </p:custDataLst>
          </p:nvPr>
        </p:nvSpPr>
        <p:spPr>
          <a:xfrm>
            <a:off x="9049860" y="3056777"/>
            <a:ext cx="2497472" cy="1979038"/>
          </a:xfrm>
        </p:spPr>
        <p:txBody>
          <a:bodyPr>
            <a:normAutofit/>
          </a:bodyPr>
          <a:lstStyle/>
          <a:p>
            <a:pPr marL="0" indent="0" algn="ctr">
              <a:lnSpc>
                <a:spcPct val="100000"/>
              </a:lnSpc>
              <a:buNone/>
            </a:pPr>
            <a:r>
              <a:rPr lang="fr-CA" sz="1700" dirty="0">
                <a:solidFill>
                  <a:schemeClr val="accent2">
                    <a:lumMod val="75000"/>
                  </a:schemeClr>
                </a:solidFill>
                <a:latin typeface="+mn-lt"/>
              </a:rPr>
              <a:t>Le succès ne se mesure pas selon la présence physique du personnel, mais plutôt en fonction des résultats, de la créativité et de </a:t>
            </a:r>
            <a:r>
              <a:rPr lang="fr-CA" sz="1700" dirty="0" smtClean="0">
                <a:solidFill>
                  <a:schemeClr val="accent2">
                    <a:lumMod val="75000"/>
                  </a:schemeClr>
                </a:solidFill>
                <a:latin typeface="+mn-lt"/>
              </a:rPr>
              <a:t>l’engagement</a:t>
            </a:r>
            <a:endParaRPr lang="en-CA" sz="1700" dirty="0">
              <a:solidFill>
                <a:schemeClr val="accent2">
                  <a:lumMod val="75000"/>
                </a:schemeClr>
              </a:solidFill>
              <a:latin typeface="+mn-lt"/>
            </a:endParaRPr>
          </a:p>
        </p:txBody>
      </p:sp>
      <p:sp>
        <p:nvSpPr>
          <p:cNvPr id="17" name="Title 16"/>
          <p:cNvSpPr>
            <a:spLocks noGrp="1"/>
          </p:cNvSpPr>
          <p:nvPr>
            <p:ph type="title"/>
            <p:custDataLst>
              <p:tags r:id="rId14"/>
            </p:custDataLst>
          </p:nvPr>
        </p:nvSpPr>
        <p:spPr>
          <a:xfrm>
            <a:off x="568452" y="642085"/>
            <a:ext cx="11006345" cy="835027"/>
          </a:xfrm>
        </p:spPr>
        <p:txBody>
          <a:bodyPr>
            <a:noAutofit/>
          </a:bodyPr>
          <a:lstStyle/>
          <a:p>
            <a:r>
              <a:rPr lang="fr-FR" dirty="0"/>
              <a:t>Comprendre le Milieu de travail GC : Pourquoi?</a:t>
            </a:r>
            <a:endParaRPr lang="fr-FR" sz="2600" dirty="0"/>
          </a:p>
        </p:txBody>
      </p:sp>
      <p:sp>
        <p:nvSpPr>
          <p:cNvPr id="3" name="Slide Number Placeholder 2"/>
          <p:cNvSpPr>
            <a:spLocks noGrp="1"/>
          </p:cNvSpPr>
          <p:nvPr>
            <p:ph type="sldNum" sz="quarter" idx="12"/>
            <p:custDataLst>
              <p:tags r:id="rId15"/>
            </p:custDataLst>
          </p:nvPr>
        </p:nvSpPr>
        <p:spPr>
          <a:xfrm>
            <a:off x="4700024" y="6416121"/>
            <a:ext cx="2743200" cy="247541"/>
          </a:xfrm>
        </p:spPr>
        <p:txBody>
          <a:bodyPr/>
          <a:lstStyle/>
          <a:p>
            <a:pPr algn="ctr"/>
            <a:fld id="{FBBDB041-EBC2-4440-B05F-7E65F943D643}" type="slidenum">
              <a:rPr lang="en-US" sz="800" smtClean="0">
                <a:latin typeface="Arial" panose="020B0604020202020204" pitchFamily="34" charset="0"/>
                <a:cs typeface="Arial" panose="020B0604020202020204" pitchFamily="34" charset="0"/>
              </a:rPr>
              <a:pPr algn="ctr"/>
              <a:t>6</a:t>
            </a:fld>
            <a:endParaRPr lang="en-US" sz="800" dirty="0">
              <a:latin typeface="Arial" panose="020B0604020202020204" pitchFamily="34" charset="0"/>
              <a:cs typeface="Arial" panose="020B0604020202020204" pitchFamily="34" charset="0"/>
            </a:endParaRPr>
          </a:p>
        </p:txBody>
      </p:sp>
      <p:sp>
        <p:nvSpPr>
          <p:cNvPr id="19" name="Pentagon 1"/>
          <p:cNvSpPr/>
          <p:nvPr>
            <p:custDataLst>
              <p:tags r:id="rId16"/>
            </p:custDataLst>
          </p:nvPr>
        </p:nvSpPr>
        <p:spPr>
          <a:xfrm rot="16200000">
            <a:off x="5307229" y="-63821"/>
            <a:ext cx="1579843" cy="11103538"/>
          </a:xfrm>
          <a:prstGeom prst="homePlate">
            <a:avLst>
              <a:gd name="adj" fmla="val 359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600" b="1" i="1" dirty="0">
                <a:solidFill>
                  <a:schemeClr val="tx1"/>
                </a:solidFill>
                <a:latin typeface="Arial" panose="020B0604020202020204" pitchFamily="34" charset="0"/>
                <a:ea typeface="Calibri" panose="020F0502020204030204" pitchFamily="34" charset="0"/>
                <a:cs typeface="Arial" panose="020B0604020202020204" pitchFamily="34" charset="0"/>
              </a:rPr>
              <a:t>La </a:t>
            </a:r>
            <a:r>
              <a:rPr lang="fr-FR" sz="1600" b="1" i="1" dirty="0" smtClean="0">
                <a:solidFill>
                  <a:schemeClr val="tx1"/>
                </a:solidFill>
                <a:latin typeface="Arial" panose="020B0604020202020204" pitchFamily="34" charset="0"/>
                <a:ea typeface="Calibri" panose="020F0502020204030204" pitchFamily="34" charset="0"/>
                <a:cs typeface="Arial" panose="020B0604020202020204" pitchFamily="34" charset="0"/>
              </a:rPr>
              <a:t>pandémie de </a:t>
            </a:r>
            <a:r>
              <a:rPr lang="fr-FR" sz="1600" b="1" i="1" dirty="0">
                <a:solidFill>
                  <a:schemeClr val="tx1"/>
                </a:solidFill>
                <a:latin typeface="Arial" panose="020B0604020202020204" pitchFamily="34" charset="0"/>
                <a:ea typeface="Calibri" panose="020F0502020204030204" pitchFamily="34" charset="0"/>
                <a:cs typeface="Arial" panose="020B0604020202020204" pitchFamily="34" charset="0"/>
              </a:rPr>
              <a:t>COVID-19 a forcé un changement de comportement et accéléré la </a:t>
            </a:r>
            <a:r>
              <a:rPr lang="fr-FR" sz="1600" b="1" i="1" dirty="0" smtClean="0">
                <a:solidFill>
                  <a:schemeClr val="tx1"/>
                </a:solidFill>
                <a:latin typeface="Arial" panose="020B0604020202020204" pitchFamily="34" charset="0"/>
                <a:ea typeface="Calibri" panose="020F0502020204030204" pitchFamily="34" charset="0"/>
                <a:cs typeface="Arial" panose="020B0604020202020204" pitchFamily="34" charset="0"/>
              </a:rPr>
              <a:t>modernisation; </a:t>
            </a:r>
            <a:r>
              <a:rPr lang="fr-FR" sz="1600" b="1" i="1" dirty="0">
                <a:solidFill>
                  <a:schemeClr val="tx1"/>
                </a:solidFill>
                <a:latin typeface="Arial" panose="020B0604020202020204" pitchFamily="34" charset="0"/>
                <a:ea typeface="Calibri" panose="020F0502020204030204" pitchFamily="34" charset="0"/>
                <a:cs typeface="Arial" panose="020B0604020202020204" pitchFamily="34" charset="0"/>
              </a:rPr>
              <a:t>le travail et la vie </a:t>
            </a:r>
            <a:r>
              <a:rPr lang="fr-FR" sz="1600" b="1" i="1" dirty="0" err="1" smtClean="0">
                <a:solidFill>
                  <a:schemeClr val="tx1"/>
                </a:solidFill>
                <a:latin typeface="Arial" panose="020B0604020202020204" pitchFamily="34" charset="0"/>
                <a:ea typeface="Calibri" panose="020F0502020204030204" pitchFamily="34" charset="0"/>
                <a:cs typeface="Arial" panose="020B0604020202020204" pitchFamily="34" charset="0"/>
              </a:rPr>
              <a:t>personelle</a:t>
            </a:r>
            <a:r>
              <a:rPr lang="fr-FR" sz="1600" b="1" i="1" dirty="0" smtClean="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1600" b="1" i="1" dirty="0">
                <a:solidFill>
                  <a:schemeClr val="tx1"/>
                </a:solidFill>
                <a:latin typeface="Arial" panose="020B0604020202020204" pitchFamily="34" charset="0"/>
                <a:ea typeface="Calibri" panose="020F0502020204030204" pitchFamily="34" charset="0"/>
                <a:cs typeface="Arial" panose="020B0604020202020204" pitchFamily="34" charset="0"/>
              </a:rPr>
              <a:t>sont désormais mieux intégrés, les employés sont équipés d’outils </a:t>
            </a:r>
            <a:r>
              <a:rPr lang="fr-FR" sz="1600" b="1" i="1" dirty="0" smtClean="0">
                <a:solidFill>
                  <a:schemeClr val="tx1"/>
                </a:solidFill>
                <a:latin typeface="Arial" panose="020B0604020202020204" pitchFamily="34" charset="0"/>
                <a:ea typeface="Calibri" panose="020F0502020204030204" pitchFamily="34" charset="0"/>
                <a:cs typeface="Arial" panose="020B0604020202020204" pitchFamily="34" charset="0"/>
              </a:rPr>
              <a:t>modernes, </a:t>
            </a:r>
            <a:r>
              <a:rPr lang="fr-FR" sz="1600" b="1" i="1" dirty="0">
                <a:solidFill>
                  <a:schemeClr val="tx1"/>
                </a:solidFill>
                <a:latin typeface="Arial" panose="020B0604020202020204" pitchFamily="34" charset="0"/>
                <a:ea typeface="Calibri" panose="020F0502020204030204" pitchFamily="34" charset="0"/>
                <a:cs typeface="Arial" panose="020B0604020202020204" pitchFamily="34" charset="0"/>
              </a:rPr>
              <a:t>et les gestionnaires gèrent désormais par les résultats.</a:t>
            </a:r>
            <a:endParaRPr lang="en-CA" sz="16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72331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2"/>
            </p:custDataLst>
          </p:nvPr>
        </p:nvPicPr>
        <p:blipFill>
          <a:blip r:embed="rId17" cstate="email">
            <a:extLst>
              <a:ext uri="{28A0092B-C50C-407E-A947-70E740481C1C}">
                <a14:useLocalDpi xmlns:a14="http://schemas.microsoft.com/office/drawing/2010/main"/>
              </a:ext>
            </a:extLst>
          </a:blip>
          <a:stretch>
            <a:fillRect/>
          </a:stretch>
        </p:blipFill>
        <p:spPr>
          <a:xfrm>
            <a:off x="8360374" y="3453990"/>
            <a:ext cx="1566114" cy="1566114"/>
          </a:xfrm>
          <a:prstGeom prst="rect">
            <a:avLst/>
          </a:prstGeom>
        </p:spPr>
      </p:pic>
      <p:sp>
        <p:nvSpPr>
          <p:cNvPr id="7" name="Text Placeholder 6"/>
          <p:cNvSpPr>
            <a:spLocks noGrp="1"/>
          </p:cNvSpPr>
          <p:nvPr>
            <p:ph type="body" idx="1"/>
            <p:custDataLst>
              <p:tags r:id="rId3"/>
            </p:custDataLst>
          </p:nvPr>
        </p:nvSpPr>
        <p:spPr>
          <a:xfrm>
            <a:off x="1129282" y="5083102"/>
            <a:ext cx="2588620" cy="711666"/>
          </a:xfrm>
        </p:spPr>
        <p:txBody>
          <a:bodyPr>
            <a:noAutofit/>
          </a:bodyPr>
          <a:lstStyle/>
          <a:p>
            <a:pPr algn="ctr"/>
            <a:r>
              <a:rPr lang="fr-CA" sz="1600" dirty="0">
                <a:solidFill>
                  <a:schemeClr val="tx1">
                    <a:lumMod val="75000"/>
                    <a:lumOff val="25000"/>
                  </a:schemeClr>
                </a:solidFill>
              </a:rPr>
              <a:t>LEÇONS TIRÉES </a:t>
            </a:r>
            <a:br>
              <a:rPr lang="fr-CA" sz="1600" dirty="0">
                <a:solidFill>
                  <a:schemeClr val="tx1">
                    <a:lumMod val="75000"/>
                    <a:lumOff val="25000"/>
                  </a:schemeClr>
                </a:solidFill>
              </a:rPr>
            </a:br>
            <a:r>
              <a:rPr lang="fr-CA" sz="1600" dirty="0">
                <a:solidFill>
                  <a:schemeClr val="tx1">
                    <a:lumMod val="75000"/>
                    <a:lumOff val="25000"/>
                  </a:schemeClr>
                </a:solidFill>
              </a:rPr>
              <a:t>DE L’INITIATIVE </a:t>
            </a:r>
            <a:br>
              <a:rPr lang="fr-CA" sz="1600" dirty="0">
                <a:solidFill>
                  <a:schemeClr val="tx1">
                    <a:lumMod val="75000"/>
                    <a:lumOff val="25000"/>
                  </a:schemeClr>
                </a:solidFill>
              </a:rPr>
            </a:br>
            <a:r>
              <a:rPr lang="fr-CA" sz="1600" dirty="0">
                <a:solidFill>
                  <a:schemeClr val="tx1">
                    <a:lumMod val="75000"/>
                    <a:lumOff val="25000"/>
                  </a:schemeClr>
                </a:solidFill>
              </a:rPr>
              <a:t>MILIEU DE </a:t>
            </a:r>
            <a:r>
              <a:rPr lang="fr-CA" sz="1600" dirty="0" smtClean="0">
                <a:solidFill>
                  <a:schemeClr val="tx1">
                    <a:lumMod val="75000"/>
                    <a:lumOff val="25000"/>
                  </a:schemeClr>
                </a:solidFill>
              </a:rPr>
              <a:t>TRAVAIL 2.0</a:t>
            </a:r>
            <a:endParaRPr lang="fr-CA" sz="1600" dirty="0">
              <a:solidFill>
                <a:schemeClr val="tx1">
                  <a:lumMod val="75000"/>
                  <a:lumOff val="25000"/>
                </a:schemeClr>
              </a:solidFill>
            </a:endParaRPr>
          </a:p>
        </p:txBody>
      </p:sp>
      <p:sp>
        <p:nvSpPr>
          <p:cNvPr id="9" name="Text Placeholder 8"/>
          <p:cNvSpPr>
            <a:spLocks noGrp="1"/>
          </p:cNvSpPr>
          <p:nvPr>
            <p:ph type="body" idx="23"/>
            <p:custDataLst>
              <p:tags r:id="rId4"/>
            </p:custDataLst>
          </p:nvPr>
        </p:nvSpPr>
        <p:spPr>
          <a:xfrm>
            <a:off x="4429917" y="5083102"/>
            <a:ext cx="2588620" cy="819250"/>
          </a:xfrm>
        </p:spPr>
        <p:txBody>
          <a:bodyPr>
            <a:noAutofit/>
          </a:bodyPr>
          <a:lstStyle/>
          <a:p>
            <a:pPr algn="ctr"/>
            <a:r>
              <a:rPr lang="fr-CA" sz="1600" dirty="0">
                <a:solidFill>
                  <a:schemeClr val="tx1">
                    <a:lumMod val="75000"/>
                    <a:lumOff val="25000"/>
                  </a:schemeClr>
                </a:solidFill>
              </a:rPr>
              <a:t>MOBILISATION </a:t>
            </a:r>
            <a:br>
              <a:rPr lang="fr-CA" sz="1600" dirty="0">
                <a:solidFill>
                  <a:schemeClr val="tx1">
                    <a:lumMod val="75000"/>
                    <a:lumOff val="25000"/>
                  </a:schemeClr>
                </a:solidFill>
              </a:rPr>
            </a:br>
            <a:r>
              <a:rPr lang="fr-CA" sz="1600" dirty="0">
                <a:solidFill>
                  <a:schemeClr val="tx1">
                    <a:lumMod val="75000"/>
                    <a:lumOff val="25000"/>
                  </a:schemeClr>
                </a:solidFill>
              </a:rPr>
              <a:t>DANS LE CADRE D’OBJECTIF 2020</a:t>
            </a:r>
          </a:p>
        </p:txBody>
      </p:sp>
      <p:sp>
        <p:nvSpPr>
          <p:cNvPr id="11" name="Text Placeholder 10"/>
          <p:cNvSpPr>
            <a:spLocks noGrp="1"/>
          </p:cNvSpPr>
          <p:nvPr>
            <p:ph type="body" idx="25"/>
            <p:custDataLst>
              <p:tags r:id="rId5"/>
            </p:custDataLst>
          </p:nvPr>
        </p:nvSpPr>
        <p:spPr>
          <a:xfrm>
            <a:off x="7660030" y="4991107"/>
            <a:ext cx="3456384" cy="1003239"/>
          </a:xfrm>
        </p:spPr>
        <p:txBody>
          <a:bodyPr>
            <a:noAutofit/>
          </a:bodyPr>
          <a:lstStyle/>
          <a:p>
            <a:pPr algn="ctr"/>
            <a:r>
              <a:rPr lang="fr-CA" sz="1600" dirty="0">
                <a:solidFill>
                  <a:schemeClr val="tx1">
                    <a:lumMod val="75000"/>
                    <a:lumOff val="25000"/>
                  </a:schemeClr>
                </a:solidFill>
              </a:rPr>
              <a:t>EXAMEN DES TENDANCES </a:t>
            </a:r>
            <a:br>
              <a:rPr lang="fr-CA" sz="1600" dirty="0">
                <a:solidFill>
                  <a:schemeClr val="tx1">
                    <a:lumMod val="75000"/>
                    <a:lumOff val="25000"/>
                  </a:schemeClr>
                </a:solidFill>
              </a:rPr>
            </a:br>
            <a:r>
              <a:rPr lang="fr-CA" sz="1600" dirty="0">
                <a:solidFill>
                  <a:schemeClr val="tx1">
                    <a:lumMod val="75000"/>
                    <a:lumOff val="25000"/>
                  </a:schemeClr>
                </a:solidFill>
              </a:rPr>
              <a:t>ET DES INNOVATIONS </a:t>
            </a:r>
            <a:br>
              <a:rPr lang="fr-CA" sz="1600" dirty="0">
                <a:solidFill>
                  <a:schemeClr val="tx1">
                    <a:lumMod val="75000"/>
                    <a:lumOff val="25000"/>
                  </a:schemeClr>
                </a:solidFill>
              </a:rPr>
            </a:br>
            <a:r>
              <a:rPr lang="fr-CA" sz="1600" dirty="0">
                <a:solidFill>
                  <a:schemeClr val="tx1">
                    <a:lumMod val="75000"/>
                    <a:lumOff val="25000"/>
                  </a:schemeClr>
                </a:solidFill>
              </a:rPr>
              <a:t>EN MILIEU DE TRAVAIL </a:t>
            </a:r>
            <a:br>
              <a:rPr lang="fr-CA" sz="1600" dirty="0">
                <a:solidFill>
                  <a:schemeClr val="tx1">
                    <a:lumMod val="75000"/>
                    <a:lumOff val="25000"/>
                  </a:schemeClr>
                </a:solidFill>
              </a:rPr>
            </a:br>
            <a:r>
              <a:rPr lang="fr-CA" sz="1600" dirty="0">
                <a:solidFill>
                  <a:schemeClr val="tx1">
                    <a:lumMod val="75000"/>
                    <a:lumOff val="25000"/>
                  </a:schemeClr>
                </a:solidFill>
              </a:rPr>
              <a:t>À L’ÉCHELLE INTERNATIONALE</a:t>
            </a:r>
          </a:p>
        </p:txBody>
      </p:sp>
      <p:pic>
        <p:nvPicPr>
          <p:cNvPr id="3" name="Picture 2"/>
          <p:cNvPicPr>
            <a:picLocks noChangeAspect="1"/>
          </p:cNvPicPr>
          <p:nvPr>
            <p:custDataLst>
              <p:tags r:id="rId6"/>
            </p:custDataLst>
          </p:nvPr>
        </p:nvPicPr>
        <p:blipFill>
          <a:blip r:embed="rId18" cstate="email">
            <a:extLst>
              <a:ext uri="{28A0092B-C50C-407E-A947-70E740481C1C}">
                <a14:useLocalDpi xmlns:a14="http://schemas.microsoft.com/office/drawing/2010/main"/>
              </a:ext>
            </a:extLst>
          </a:blip>
          <a:stretch>
            <a:fillRect/>
          </a:stretch>
        </p:blipFill>
        <p:spPr>
          <a:xfrm>
            <a:off x="1839033" y="3477080"/>
            <a:ext cx="1565070" cy="1566114"/>
          </a:xfrm>
          <a:prstGeom prst="rect">
            <a:avLst/>
          </a:prstGeom>
        </p:spPr>
      </p:pic>
      <p:pic>
        <p:nvPicPr>
          <p:cNvPr id="4" name="Picture 3"/>
          <p:cNvPicPr>
            <a:picLocks noChangeAspect="1"/>
          </p:cNvPicPr>
          <p:nvPr>
            <p:custDataLst>
              <p:tags r:id="rId7"/>
            </p:custDataLst>
          </p:nvPr>
        </p:nvPicPr>
        <p:blipFill>
          <a:blip r:embed="rId19" cstate="email">
            <a:extLst>
              <a:ext uri="{28A0092B-C50C-407E-A947-70E740481C1C}">
                <a14:useLocalDpi xmlns:a14="http://schemas.microsoft.com/office/drawing/2010/main"/>
              </a:ext>
            </a:extLst>
          </a:blip>
          <a:stretch>
            <a:fillRect/>
          </a:stretch>
        </p:blipFill>
        <p:spPr>
          <a:xfrm>
            <a:off x="4941170" y="3346740"/>
            <a:ext cx="1566114" cy="1566114"/>
          </a:xfrm>
          <a:prstGeom prst="rect">
            <a:avLst/>
          </a:prstGeom>
        </p:spPr>
      </p:pic>
      <p:cxnSp>
        <p:nvCxnSpPr>
          <p:cNvPr id="10" name="Straight Connector 9"/>
          <p:cNvCxnSpPr/>
          <p:nvPr>
            <p:custDataLst>
              <p:tags r:id="rId8"/>
            </p:custDataLst>
          </p:nvPr>
        </p:nvCxnSpPr>
        <p:spPr>
          <a:xfrm flipV="1">
            <a:off x="2423592" y="2996952"/>
            <a:ext cx="0" cy="288032"/>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custDataLst>
              <p:tags r:id="rId9"/>
            </p:custDataLst>
          </p:nvPr>
        </p:nvCxnSpPr>
        <p:spPr>
          <a:xfrm flipV="1">
            <a:off x="9140116" y="2996952"/>
            <a:ext cx="0" cy="265546"/>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custDataLst>
              <p:tags r:id="rId10"/>
            </p:custDataLst>
          </p:nvPr>
        </p:nvCxnSpPr>
        <p:spPr>
          <a:xfrm flipV="1">
            <a:off x="5742388" y="2636912"/>
            <a:ext cx="0" cy="642219"/>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custDataLst>
              <p:tags r:id="rId11"/>
            </p:custDataLst>
          </p:nvPr>
        </p:nvCxnSpPr>
        <p:spPr>
          <a:xfrm>
            <a:off x="2423592" y="2980631"/>
            <a:ext cx="6716524" cy="0"/>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custDataLst>
              <p:tags r:id="rId12"/>
            </p:custDataLst>
          </p:nvPr>
        </p:nvPicPr>
        <p:blipFill>
          <a:blip r:embed="rId20" cstate="email">
            <a:extLst>
              <a:ext uri="{28A0092B-C50C-407E-A947-70E740481C1C}">
                <a14:useLocalDpi xmlns:a14="http://schemas.microsoft.com/office/drawing/2010/main"/>
              </a:ext>
            </a:extLst>
          </a:blip>
          <a:stretch>
            <a:fillRect/>
          </a:stretch>
        </p:blipFill>
        <p:spPr>
          <a:xfrm>
            <a:off x="3575720" y="1844824"/>
            <a:ext cx="4084310" cy="798181"/>
          </a:xfrm>
          <a:prstGeom prst="rect">
            <a:avLst/>
          </a:prstGeom>
        </p:spPr>
      </p:pic>
      <p:sp>
        <p:nvSpPr>
          <p:cNvPr id="15" name="Title 16"/>
          <p:cNvSpPr txBox="1">
            <a:spLocks/>
          </p:cNvSpPr>
          <p:nvPr>
            <p:custDataLst>
              <p:tags r:id="rId13"/>
            </p:custDataLst>
          </p:nvPr>
        </p:nvSpPr>
        <p:spPr>
          <a:xfrm>
            <a:off x="466718" y="591174"/>
            <a:ext cx="11924979" cy="835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FR" dirty="0"/>
              <a:t>Comprendre le Milieu de travail GC : Comment?</a:t>
            </a:r>
          </a:p>
        </p:txBody>
      </p:sp>
      <p:grpSp>
        <p:nvGrpSpPr>
          <p:cNvPr id="16" name="Group 15"/>
          <p:cNvGrpSpPr/>
          <p:nvPr>
            <p:custDataLst>
              <p:tags r:id="rId14"/>
            </p:custDataLst>
          </p:nvPr>
        </p:nvGrpSpPr>
        <p:grpSpPr>
          <a:xfrm>
            <a:off x="7829480" y="3166714"/>
            <a:ext cx="2621271" cy="1926166"/>
            <a:chOff x="8066859" y="3084967"/>
            <a:chExt cx="2621271" cy="1926166"/>
          </a:xfrm>
        </p:grpSpPr>
        <p:sp>
          <p:nvSpPr>
            <p:cNvPr id="19" name="Freeform 18"/>
            <p:cNvSpPr>
              <a:spLocks/>
            </p:cNvSpPr>
            <p:nvPr/>
          </p:nvSpPr>
          <p:spPr bwMode="auto">
            <a:xfrm>
              <a:off x="8066859" y="3084967"/>
              <a:ext cx="2621271" cy="1926166"/>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0" name="Freeform 19" descr="ChevronRight Icon"/>
            <p:cNvSpPr>
              <a:spLocks/>
            </p:cNvSpPr>
            <p:nvPr/>
          </p:nvSpPr>
          <p:spPr bwMode="auto">
            <a:xfrm rot="12261996">
              <a:off x="9380267" y="3190129"/>
              <a:ext cx="690986" cy="543584"/>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Tree>
    <p:custDataLst>
      <p:tags r:id="rId1"/>
    </p:custDataLst>
    <p:extLst>
      <p:ext uri="{BB962C8B-B14F-4D97-AF65-F5344CB8AC3E}">
        <p14:creationId xmlns:p14="http://schemas.microsoft.com/office/powerpoint/2010/main" val="7878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custDataLst>
              <p:tags r:id="rId2"/>
            </p:custDataLst>
          </p:nvPr>
        </p:nvCxnSpPr>
        <p:spPr>
          <a:xfrm>
            <a:off x="551384" y="1397876"/>
            <a:ext cx="10484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custDataLst>
              <p:tags r:id="rId3"/>
            </p:custDataLst>
          </p:nvPr>
        </p:nvSpPr>
        <p:spPr>
          <a:xfrm>
            <a:off x="623795" y="1550110"/>
            <a:ext cx="11006345" cy="707886"/>
          </a:xfrm>
          <a:prstGeom prst="rect">
            <a:avLst/>
          </a:prstGeom>
          <a:solidFill>
            <a:srgbClr val="FFFFFF">
              <a:alpha val="69804"/>
            </a:srgbClr>
          </a:solidFill>
        </p:spPr>
        <p:txBody>
          <a:bodyPr wrap="square" lIns="144000" rIns="144000" rtlCol="0">
            <a:spAutoFit/>
          </a:bodyPr>
          <a:lstStyle/>
          <a:p>
            <a:r>
              <a:rPr lang="fr-FR" sz="2000" b="1" dirty="0" smtClean="0">
                <a:solidFill>
                  <a:srgbClr val="000000"/>
                </a:solidFill>
              </a:rPr>
              <a:t>Le Milieu </a:t>
            </a:r>
            <a:r>
              <a:rPr lang="fr-FR" sz="2000" b="1" dirty="0">
                <a:solidFill>
                  <a:srgbClr val="000000"/>
                </a:solidFill>
              </a:rPr>
              <a:t>de travail GC est un milieu de travail </a:t>
            </a:r>
            <a:r>
              <a:rPr lang="fr-FR" sz="2000" b="1" i="1" dirty="0">
                <a:solidFill>
                  <a:srgbClr val="000000"/>
                </a:solidFill>
              </a:rPr>
              <a:t>moderne</a:t>
            </a:r>
            <a:r>
              <a:rPr lang="fr-FR" sz="2000" b="1" dirty="0">
                <a:solidFill>
                  <a:srgbClr val="000000"/>
                </a:solidFill>
              </a:rPr>
              <a:t>, </a:t>
            </a:r>
            <a:r>
              <a:rPr lang="fr-FR" sz="2000" b="1" i="1" dirty="0">
                <a:solidFill>
                  <a:srgbClr val="000000"/>
                </a:solidFill>
              </a:rPr>
              <a:t>efficace</a:t>
            </a:r>
            <a:r>
              <a:rPr lang="fr-FR" sz="2000" b="1" dirty="0">
                <a:solidFill>
                  <a:srgbClr val="000000"/>
                </a:solidFill>
              </a:rPr>
              <a:t> et </a:t>
            </a:r>
            <a:r>
              <a:rPr lang="fr-FR" sz="2000" b="1" i="1" dirty="0">
                <a:solidFill>
                  <a:srgbClr val="000000"/>
                </a:solidFill>
              </a:rPr>
              <a:t>inclusif</a:t>
            </a:r>
            <a:r>
              <a:rPr lang="fr-FR" sz="2000" b="1" dirty="0">
                <a:solidFill>
                  <a:srgbClr val="000000"/>
                </a:solidFill>
              </a:rPr>
              <a:t> qui répond aux besoins de l’effectif de la fonction publique et qui favorise un régime de travail souple. </a:t>
            </a:r>
            <a:endParaRPr lang="fr-FR" sz="2000" dirty="0">
              <a:solidFill>
                <a:srgbClr val="000000"/>
              </a:solidFill>
              <a:cs typeface="Arial" panose="020B0604020202020204" pitchFamily="34" charset="0"/>
            </a:endParaRPr>
          </a:p>
        </p:txBody>
      </p:sp>
      <p:sp>
        <p:nvSpPr>
          <p:cNvPr id="8" name="Title 1"/>
          <p:cNvSpPr txBox="1">
            <a:spLocks/>
          </p:cNvSpPr>
          <p:nvPr>
            <p:custDataLst>
              <p:tags r:id="rId4"/>
            </p:custDataLst>
          </p:nvPr>
        </p:nvSpPr>
        <p:spPr>
          <a:xfrm>
            <a:off x="549474" y="571191"/>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FR" dirty="0"/>
              <a:t>Comprendre le Milieu de travail GC : Quoi?</a:t>
            </a:r>
          </a:p>
        </p:txBody>
      </p:sp>
      <p:pic>
        <p:nvPicPr>
          <p:cNvPr id="9" name="Picture 8"/>
          <p:cNvPicPr>
            <a:picLocks noChangeAspect="1"/>
          </p:cNvPicPr>
          <p:nvPr>
            <p:custDataLst>
              <p:tags r:id="rId5"/>
            </p:custDataLst>
          </p:nvPr>
        </p:nvPicPr>
        <p:blipFill rotWithShape="1">
          <a:blip r:embed="rId10"/>
          <a:srcRect r="4265"/>
          <a:stretch/>
        </p:blipFill>
        <p:spPr>
          <a:xfrm>
            <a:off x="5927075" y="2176141"/>
            <a:ext cx="6156959" cy="3754144"/>
          </a:xfrm>
          <a:prstGeom prst="rect">
            <a:avLst/>
          </a:prstGeom>
        </p:spPr>
      </p:pic>
      <p:sp>
        <p:nvSpPr>
          <p:cNvPr id="10" name="TextBox 9"/>
          <p:cNvSpPr txBox="1"/>
          <p:nvPr>
            <p:custDataLst>
              <p:tags r:id="rId6"/>
            </p:custDataLst>
          </p:nvPr>
        </p:nvSpPr>
        <p:spPr>
          <a:xfrm>
            <a:off x="628130" y="2545108"/>
            <a:ext cx="5147224" cy="3262432"/>
          </a:xfrm>
          <a:prstGeom prst="rect">
            <a:avLst/>
          </a:prstGeom>
          <a:noFill/>
        </p:spPr>
        <p:txBody>
          <a:bodyPr wrap="square" rtlCol="0">
            <a:spAutoFit/>
          </a:bodyPr>
          <a:lstStyle/>
          <a:p>
            <a:r>
              <a:rPr lang="fr-FR" sz="1600" dirty="0" smtClean="0">
                <a:solidFill>
                  <a:srgbClr val="000000"/>
                </a:solidFill>
              </a:rPr>
              <a:t>Milieu </a:t>
            </a:r>
            <a:r>
              <a:rPr lang="fr-FR" sz="1600" dirty="0">
                <a:solidFill>
                  <a:srgbClr val="000000"/>
                </a:solidFill>
              </a:rPr>
              <a:t>de travail GC est le terme adopté par le gouvernement du Canada pour la modernisation du </a:t>
            </a:r>
            <a:r>
              <a:rPr lang="fr-FR" sz="1600" dirty="0" smtClean="0">
                <a:solidFill>
                  <a:srgbClr val="000000"/>
                </a:solidFill>
              </a:rPr>
              <a:t>milieu </a:t>
            </a:r>
            <a:r>
              <a:rPr lang="fr-FR" sz="1600" dirty="0">
                <a:solidFill>
                  <a:srgbClr val="000000"/>
                </a:solidFill>
              </a:rPr>
              <a:t>de travail. </a:t>
            </a:r>
          </a:p>
          <a:p>
            <a:endParaRPr lang="fr-FR" sz="1600" dirty="0">
              <a:solidFill>
                <a:srgbClr val="000000"/>
              </a:solidFill>
            </a:endParaRPr>
          </a:p>
          <a:p>
            <a:r>
              <a:rPr lang="fr-FR" sz="1600" dirty="0">
                <a:solidFill>
                  <a:srgbClr val="000000"/>
                </a:solidFill>
              </a:rPr>
              <a:t>Il repose sur la mise en œuvre du travail axé sur les activités, qui est une méthode de travail offrant à tous les employés une utilisation partagée d’une </a:t>
            </a:r>
            <a:r>
              <a:rPr lang="fr-FR" sz="1600" b="1" dirty="0">
                <a:solidFill>
                  <a:srgbClr val="000000"/>
                </a:solidFill>
              </a:rPr>
              <a:t>VARIÉTÉ</a:t>
            </a:r>
            <a:r>
              <a:rPr lang="fr-FR" sz="1600" dirty="0">
                <a:solidFill>
                  <a:srgbClr val="000000"/>
                </a:solidFill>
              </a:rPr>
              <a:t> de points de travail, leur permettant de </a:t>
            </a:r>
            <a:r>
              <a:rPr lang="fr-FR" sz="1600" b="1" dirty="0">
                <a:solidFill>
                  <a:srgbClr val="000000"/>
                </a:solidFill>
              </a:rPr>
              <a:t>CHOISIR</a:t>
            </a:r>
            <a:r>
              <a:rPr lang="fr-FR" sz="1600" dirty="0">
                <a:solidFill>
                  <a:srgbClr val="000000"/>
                </a:solidFill>
              </a:rPr>
              <a:t> le cadre optimal pour accomplir leurs tâches et fonctions. </a:t>
            </a:r>
            <a:r>
              <a:rPr lang="fr-FR" sz="1600" dirty="0"/>
              <a:t>Il optimise l’espace de bureau et repose sur les sept </a:t>
            </a:r>
            <a:r>
              <a:rPr lang="fr-FR" sz="1600" b="1" dirty="0"/>
              <a:t>DIMENSIONS</a:t>
            </a:r>
            <a:r>
              <a:rPr lang="fr-FR" sz="1600" dirty="0"/>
              <a:t> : créer un endroit souple, sain, efficace, inclusif, collaboratif, vert et numérique (avancé sur le plan technologique).</a:t>
            </a:r>
            <a:r>
              <a:rPr lang="fr-FR" sz="1600" dirty="0">
                <a:solidFill>
                  <a:srgbClr val="000000"/>
                </a:solidFill>
              </a:rPr>
              <a:t> </a:t>
            </a:r>
          </a:p>
          <a:p>
            <a:pPr lvl="0"/>
            <a:endParaRPr lang="fr-FR" sz="1400" b="1" dirty="0">
              <a:cs typeface="Arial" panose="020B0604020202020204" pitchFamily="34" charset="0"/>
            </a:endParaRPr>
          </a:p>
        </p:txBody>
      </p:sp>
      <p:pic>
        <p:nvPicPr>
          <p:cNvPr id="11" name="Picture 10"/>
          <p:cNvPicPr>
            <a:picLocks noChangeAspect="1"/>
          </p:cNvPicPr>
          <p:nvPr>
            <p:custDataLst>
              <p:tags r:id="rId7"/>
            </p:custDataLst>
          </p:nvPr>
        </p:nvPicPr>
        <p:blipFill rotWithShape="1">
          <a:blip r:embed="rId11"/>
          <a:srcRect l="24469" t="20433" r="25159"/>
          <a:stretch/>
        </p:blipFill>
        <p:spPr>
          <a:xfrm>
            <a:off x="8416748" y="2664377"/>
            <a:ext cx="1084085" cy="1549814"/>
          </a:xfrm>
          <a:prstGeom prst="rect">
            <a:avLst/>
          </a:prstGeom>
        </p:spPr>
      </p:pic>
    </p:spTree>
    <p:custDataLst>
      <p:tags r:id="rId1"/>
    </p:custDataLst>
    <p:extLst>
      <p:ext uri="{BB962C8B-B14F-4D97-AF65-F5344CB8AC3E}">
        <p14:creationId xmlns:p14="http://schemas.microsoft.com/office/powerpoint/2010/main" val="102872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483484"/>
            <a:ext cx="11006345" cy="835027"/>
          </a:xfrm>
        </p:spPr>
        <p:txBody>
          <a:bodyPr>
            <a:normAutofit/>
          </a:bodyPr>
          <a:lstStyle/>
          <a:p>
            <a:r>
              <a:rPr lang="fr-FR" dirty="0"/>
              <a:t>Comprendre le Milieu de travail GC : Flexibilité</a:t>
            </a:r>
            <a:endParaRPr lang="fr-FR" sz="2000" dirty="0"/>
          </a:p>
        </p:txBody>
      </p:sp>
      <p:pic>
        <p:nvPicPr>
          <p:cNvPr id="35" name="Image 3" descr="Je travaille de la maison&#10;&#10;« J’avais un rendez-vous près de chez moi ce matin et j’ai donc décidé de travailler de la maison cet après-midi. J’avais planifié ma semaine afin d’accomplir des tâches individuelles non urgentes. »&#10;&#10;Je travaille d’un cotravailGC&#10;&#10;« Je travaille sur un projet avec mon collègue aujourd’hui, et comme nous vivons dans le même quartier, nous avons décidé de nous rencontrer au cotravailGC tout près de la maison. Cela nous permettra d’économiser 30 minutes de trajet jusqu’au bureau ! »&#10;&#10;Je travaille du bureau&#10;&#10;« Aujourd’hui, mon équipe a organisé une séance de remue-méninges afin de développer un nouvel outil de communications. Le bureau est le meilleur endroit pour cette activité, car nous aurons besoin de beaucoup d’espace et d’un grand écran de télévision. »&#10;&#10;Je travaille d’un autre endroit&#10;&#10;« Ma journée est remplie de rencontres avec des clients ! Il n’y a pas d’espace de cotravailGC à proximité et je perdrais beaucoup de temps à faire l’aller-retour entre mon bureau et mes réunions, je travaillerai donc dans un café entre celles-ci. »&#10;" title="Petit diagramme pour expliquer la flexibilité"/>
          <p:cNvPicPr>
            <a:picLocks noChangeAspect="1"/>
          </p:cNvPicPr>
          <p:nvPr>
            <p:custDataLst>
              <p:tags r:id="rId3"/>
            </p:custDataLst>
          </p:nvPr>
        </p:nvPicPr>
        <p:blipFill>
          <a:blip r:embed="rId5"/>
          <a:stretch>
            <a:fillRect/>
          </a:stretch>
        </p:blipFill>
        <p:spPr>
          <a:xfrm>
            <a:off x="365768" y="1318511"/>
            <a:ext cx="11292326" cy="5176145"/>
          </a:xfrm>
          <a:prstGeom prst="rect">
            <a:avLst/>
          </a:prstGeom>
        </p:spPr>
      </p:pic>
    </p:spTree>
    <p:custDataLst>
      <p:tags r:id="rId1"/>
    </p:custDataLst>
    <p:extLst>
      <p:ext uri="{BB962C8B-B14F-4D97-AF65-F5344CB8AC3E}">
        <p14:creationId xmlns:p14="http://schemas.microsoft.com/office/powerpoint/2010/main" val="12487109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ARTICULATE_PROJECT_OPEN" val="0"/>
  <p:tag name="ARTICULATE_SLIDE_COUNT" val="27"/>
  <p:tag name="ENGAGE" val="{&quot;SavedSwatch&quot;:&quot;-13737390|-5389529|-10807215|-8355712|-16724839|PSPC&quot;,&quot;Id&quot;:&quot;5f7c7e8a3546448d885b1ab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4"/>
</p:tagLst>
</file>

<file path=ppt/tags/tag102.xml><?xml version="1.0" encoding="utf-8"?>
<p:tagLst xmlns:a="http://schemas.openxmlformats.org/drawingml/2006/main" xmlns:r="http://schemas.openxmlformats.org/officeDocument/2006/relationships" xmlns:p="http://schemas.openxmlformats.org/presentationml/2006/main">
  <p:tag name="NUM" val="15"/>
</p:tagLst>
</file>

<file path=ppt/tags/tag103.xml><?xml version="1.0" encoding="utf-8"?>
<p:tagLst xmlns:a="http://schemas.openxmlformats.org/drawingml/2006/main" xmlns:r="http://schemas.openxmlformats.org/officeDocument/2006/relationships" xmlns:p="http://schemas.openxmlformats.org/presentationml/2006/main">
  <p:tag name="NUM" val="16"/>
</p:tagLst>
</file>

<file path=ppt/tags/tag104.xml><?xml version="1.0" encoding="utf-8"?>
<p:tagLst xmlns:a="http://schemas.openxmlformats.org/drawingml/2006/main" xmlns:r="http://schemas.openxmlformats.org/officeDocument/2006/relationships" xmlns:p="http://schemas.openxmlformats.org/presentationml/2006/main">
  <p:tag name="NUM" val="17"/>
</p:tagLst>
</file>

<file path=ppt/tags/tag105.xml><?xml version="1.0" encoding="utf-8"?>
<p:tagLst xmlns:a="http://schemas.openxmlformats.org/drawingml/2006/main" xmlns:r="http://schemas.openxmlformats.org/officeDocument/2006/relationships" xmlns:p="http://schemas.openxmlformats.org/presentationml/2006/main">
  <p:tag name="NUM" val="18"/>
</p:tagLst>
</file>

<file path=ppt/tags/tag106.xml><?xml version="1.0" encoding="utf-8"?>
<p:tagLst xmlns:a="http://schemas.openxmlformats.org/drawingml/2006/main" xmlns:r="http://schemas.openxmlformats.org/officeDocument/2006/relationships" xmlns:p="http://schemas.openxmlformats.org/presentationml/2006/main">
  <p:tag name="NUM" val="19"/>
</p:tagLst>
</file>

<file path=ppt/tags/tag107.xml><?xml version="1.0" encoding="utf-8"?>
<p:tagLst xmlns:a="http://schemas.openxmlformats.org/drawingml/2006/main" xmlns:r="http://schemas.openxmlformats.org/officeDocument/2006/relationships" xmlns:p="http://schemas.openxmlformats.org/presentationml/2006/main">
  <p:tag name="NUM" val="20"/>
</p:tagLst>
</file>

<file path=ppt/tags/tag108.xml><?xml version="1.0" encoding="utf-8"?>
<p:tagLst xmlns:a="http://schemas.openxmlformats.org/drawingml/2006/main" xmlns:r="http://schemas.openxmlformats.org/officeDocument/2006/relationships" xmlns:p="http://schemas.openxmlformats.org/presentationml/2006/main">
  <p:tag name="NUM" val="21"/>
</p:tagLst>
</file>

<file path=ppt/tags/tag109.xml><?xml version="1.0" encoding="utf-8"?>
<p:tagLst xmlns:a="http://schemas.openxmlformats.org/drawingml/2006/main" xmlns:r="http://schemas.openxmlformats.org/officeDocument/2006/relationships" xmlns:p="http://schemas.openxmlformats.org/presentationml/2006/main">
  <p:tag name="NUM" val="2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3"/>
</p:tagLst>
</file>

<file path=ppt/tags/tag111.xml><?xml version="1.0" encoding="utf-8"?>
<p:tagLst xmlns:a="http://schemas.openxmlformats.org/drawingml/2006/main" xmlns:r="http://schemas.openxmlformats.org/officeDocument/2006/relationships" xmlns:p="http://schemas.openxmlformats.org/presentationml/2006/main">
  <p:tag name="NUM" val="24"/>
</p:tagLst>
</file>

<file path=ppt/tags/tag112.xml><?xml version="1.0" encoding="utf-8"?>
<p:tagLst xmlns:a="http://schemas.openxmlformats.org/drawingml/2006/main" xmlns:r="http://schemas.openxmlformats.org/officeDocument/2006/relationships" xmlns:p="http://schemas.openxmlformats.org/presentationml/2006/main">
  <p:tag name="NUM" val="25"/>
</p:tagLst>
</file>

<file path=ppt/tags/tag113.xml><?xml version="1.0" encoding="utf-8"?>
<p:tagLst xmlns:a="http://schemas.openxmlformats.org/drawingml/2006/main" xmlns:r="http://schemas.openxmlformats.org/officeDocument/2006/relationships" xmlns:p="http://schemas.openxmlformats.org/presentationml/2006/main">
  <p:tag name="NUM" val="26"/>
</p:tagLst>
</file>

<file path=ppt/tags/tag114.xml><?xml version="1.0" encoding="utf-8"?>
<p:tagLst xmlns:a="http://schemas.openxmlformats.org/drawingml/2006/main" xmlns:r="http://schemas.openxmlformats.org/officeDocument/2006/relationships" xmlns:p="http://schemas.openxmlformats.org/presentationml/2006/main">
  <p:tag name="NUM" val="27"/>
</p:tagLst>
</file>

<file path=ppt/tags/tag115.xml><?xml version="1.0" encoding="utf-8"?>
<p:tagLst xmlns:a="http://schemas.openxmlformats.org/drawingml/2006/main" xmlns:r="http://schemas.openxmlformats.org/officeDocument/2006/relationships" xmlns:p="http://schemas.openxmlformats.org/presentationml/2006/main">
  <p:tag name="NUM" val="28"/>
</p:tagLst>
</file>

<file path=ppt/tags/tag116.xml><?xml version="1.0" encoding="utf-8"?>
<p:tagLst xmlns:a="http://schemas.openxmlformats.org/drawingml/2006/main" xmlns:r="http://schemas.openxmlformats.org/officeDocument/2006/relationships" xmlns:p="http://schemas.openxmlformats.org/presentationml/2006/main">
  <p:tag name="NUM" val="29"/>
</p:tagLst>
</file>

<file path=ppt/tags/tag117.xml><?xml version="1.0" encoding="utf-8"?>
<p:tagLst xmlns:a="http://schemas.openxmlformats.org/drawingml/2006/main" xmlns:r="http://schemas.openxmlformats.org/officeDocument/2006/relationships" xmlns:p="http://schemas.openxmlformats.org/presentationml/2006/main">
  <p:tag name="NUM" val="30"/>
</p:tagLst>
</file>

<file path=ppt/tags/tag118.xml><?xml version="1.0" encoding="utf-8"?>
<p:tagLst xmlns:a="http://schemas.openxmlformats.org/drawingml/2006/main" xmlns:r="http://schemas.openxmlformats.org/officeDocument/2006/relationships" xmlns:p="http://schemas.openxmlformats.org/presentationml/2006/main">
  <p:tag name="NUM" val="31"/>
</p:tagLst>
</file>

<file path=ppt/tags/tag119.xml><?xml version="1.0" encoding="utf-8"?>
<p:tagLst xmlns:a="http://schemas.openxmlformats.org/drawingml/2006/main" xmlns:r="http://schemas.openxmlformats.org/officeDocument/2006/relationships" xmlns:p="http://schemas.openxmlformats.org/presentationml/2006/main">
  <p:tag name="NUM" val="3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33"/>
</p:tagLst>
</file>

<file path=ppt/tags/tag121.xml><?xml version="1.0" encoding="utf-8"?>
<p:tagLst xmlns:a="http://schemas.openxmlformats.org/drawingml/2006/main" xmlns:r="http://schemas.openxmlformats.org/officeDocument/2006/relationships" xmlns:p="http://schemas.openxmlformats.org/presentationml/2006/main">
  <p:tag name="NUM" val="34"/>
</p:tagLst>
</file>

<file path=ppt/tags/tag122.xml><?xml version="1.0" encoding="utf-8"?>
<p:tagLst xmlns:a="http://schemas.openxmlformats.org/drawingml/2006/main" xmlns:r="http://schemas.openxmlformats.org/officeDocument/2006/relationships" xmlns:p="http://schemas.openxmlformats.org/presentationml/2006/main">
  <p:tag name="NUM" val="35"/>
</p:tagLst>
</file>

<file path=ppt/tags/tag123.xml><?xml version="1.0" encoding="utf-8"?>
<p:tagLst xmlns:a="http://schemas.openxmlformats.org/drawingml/2006/main" xmlns:r="http://schemas.openxmlformats.org/officeDocument/2006/relationships" xmlns:p="http://schemas.openxmlformats.org/presentationml/2006/main">
  <p:tag name="NUM" val="36"/>
</p:tagLst>
</file>

<file path=ppt/tags/tag124.xml><?xml version="1.0" encoding="utf-8"?>
<p:tagLst xmlns:a="http://schemas.openxmlformats.org/drawingml/2006/main" xmlns:r="http://schemas.openxmlformats.org/officeDocument/2006/relationships" xmlns:p="http://schemas.openxmlformats.org/presentationml/2006/main">
  <p:tag name="NUM" val="37"/>
</p:tagLst>
</file>

<file path=ppt/tags/tag125.xml><?xml version="1.0" encoding="utf-8"?>
<p:tagLst xmlns:a="http://schemas.openxmlformats.org/drawingml/2006/main" xmlns:r="http://schemas.openxmlformats.org/officeDocument/2006/relationships" xmlns:p="http://schemas.openxmlformats.org/presentationml/2006/main">
  <p:tag name="NUM" val="38"/>
</p:tagLst>
</file>

<file path=ppt/tags/tag126.xml><?xml version="1.0" encoding="utf-8"?>
<p:tagLst xmlns:a="http://schemas.openxmlformats.org/drawingml/2006/main" xmlns:r="http://schemas.openxmlformats.org/officeDocument/2006/relationships" xmlns:p="http://schemas.openxmlformats.org/presentationml/2006/main">
  <p:tag name="NUM" val="39"/>
</p:tagLst>
</file>

<file path=ppt/tags/tag127.xml><?xml version="1.0" encoding="utf-8"?>
<p:tagLst xmlns:a="http://schemas.openxmlformats.org/drawingml/2006/main" xmlns:r="http://schemas.openxmlformats.org/officeDocument/2006/relationships" xmlns:p="http://schemas.openxmlformats.org/presentationml/2006/main">
  <p:tag name="NUM" val="40"/>
</p:tagLst>
</file>

<file path=ppt/tags/tag128.xml><?xml version="1.0" encoding="utf-8"?>
<p:tagLst xmlns:a="http://schemas.openxmlformats.org/drawingml/2006/main" xmlns:r="http://schemas.openxmlformats.org/officeDocument/2006/relationships" xmlns:p="http://schemas.openxmlformats.org/presentationml/2006/main">
  <p:tag name="NUM" val="41"/>
</p:tagLst>
</file>

<file path=ppt/tags/tag129.xml><?xml version="1.0" encoding="utf-8"?>
<p:tagLst xmlns:a="http://schemas.openxmlformats.org/drawingml/2006/main" xmlns:r="http://schemas.openxmlformats.org/officeDocument/2006/relationships" xmlns:p="http://schemas.openxmlformats.org/presentationml/2006/main">
  <p:tag name="NUM" val="42"/>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43"/>
</p:tagLst>
</file>

<file path=ppt/tags/tag131.xml><?xml version="1.0" encoding="utf-8"?>
<p:tagLst xmlns:a="http://schemas.openxmlformats.org/drawingml/2006/main" xmlns:r="http://schemas.openxmlformats.org/officeDocument/2006/relationships" xmlns:p="http://schemas.openxmlformats.org/presentationml/2006/main">
  <p:tag name="NUM" val="44"/>
</p:tagLst>
</file>

<file path=ppt/tags/tag132.xml><?xml version="1.0" encoding="utf-8"?>
<p:tagLst xmlns:a="http://schemas.openxmlformats.org/drawingml/2006/main" xmlns:r="http://schemas.openxmlformats.org/officeDocument/2006/relationships" xmlns:p="http://schemas.openxmlformats.org/presentationml/2006/main">
  <p:tag name="NUM" val="45"/>
</p:tagLst>
</file>

<file path=ppt/tags/tag133.xml><?xml version="1.0" encoding="utf-8"?>
<p:tagLst xmlns:a="http://schemas.openxmlformats.org/drawingml/2006/main" xmlns:r="http://schemas.openxmlformats.org/officeDocument/2006/relationships" xmlns:p="http://schemas.openxmlformats.org/presentationml/2006/main">
  <p:tag name="NUM" val="46"/>
</p:tagLst>
</file>

<file path=ppt/tags/tag134.xml><?xml version="1.0" encoding="utf-8"?>
<p:tagLst xmlns:a="http://schemas.openxmlformats.org/drawingml/2006/main" xmlns:r="http://schemas.openxmlformats.org/officeDocument/2006/relationships" xmlns:p="http://schemas.openxmlformats.org/presentationml/2006/main">
  <p:tag name="NUM" val="47"/>
</p:tagLst>
</file>

<file path=ppt/tags/tag135.xml><?xml version="1.0" encoding="utf-8"?>
<p:tagLst xmlns:a="http://schemas.openxmlformats.org/drawingml/2006/main" xmlns:r="http://schemas.openxmlformats.org/officeDocument/2006/relationships" xmlns:p="http://schemas.openxmlformats.org/presentationml/2006/main">
  <p:tag name="NUM" val="48"/>
</p:tagLst>
</file>

<file path=ppt/tags/tag136.xml><?xml version="1.0" encoding="utf-8"?>
<p:tagLst xmlns:a="http://schemas.openxmlformats.org/drawingml/2006/main" xmlns:r="http://schemas.openxmlformats.org/officeDocument/2006/relationships" xmlns:p="http://schemas.openxmlformats.org/presentationml/2006/main">
  <p:tag name="NUM" val="49"/>
</p:tagLst>
</file>

<file path=ppt/tags/tag137.xml><?xml version="1.0" encoding="utf-8"?>
<p:tagLst xmlns:a="http://schemas.openxmlformats.org/drawingml/2006/main" xmlns:r="http://schemas.openxmlformats.org/officeDocument/2006/relationships" xmlns:p="http://schemas.openxmlformats.org/presentationml/2006/main">
  <p:tag name="NUM" val="50"/>
</p:tagLst>
</file>

<file path=ppt/tags/tag138.xml><?xml version="1.0" encoding="utf-8"?>
<p:tagLst xmlns:a="http://schemas.openxmlformats.org/drawingml/2006/main" xmlns:r="http://schemas.openxmlformats.org/officeDocument/2006/relationships" xmlns:p="http://schemas.openxmlformats.org/presentationml/2006/main">
  <p:tag name="NUM" val="51"/>
</p:tagLst>
</file>

<file path=ppt/tags/tag139.xml><?xml version="1.0" encoding="utf-8"?>
<p:tagLst xmlns:a="http://schemas.openxmlformats.org/drawingml/2006/main" xmlns:r="http://schemas.openxmlformats.org/officeDocument/2006/relationships" xmlns:p="http://schemas.openxmlformats.org/presentationml/2006/main">
  <p:tag name="NUM" val="52"/>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53"/>
</p:tagLst>
</file>

<file path=ppt/tags/tag141.xml><?xml version="1.0" encoding="utf-8"?>
<p:tagLst xmlns:a="http://schemas.openxmlformats.org/drawingml/2006/main" xmlns:r="http://schemas.openxmlformats.org/officeDocument/2006/relationships" xmlns:p="http://schemas.openxmlformats.org/presentationml/2006/main">
  <p:tag name="NUM" val="54"/>
</p:tagLst>
</file>

<file path=ppt/tags/tag142.xml><?xml version="1.0" encoding="utf-8"?>
<p:tagLst xmlns:a="http://schemas.openxmlformats.org/drawingml/2006/main" xmlns:r="http://schemas.openxmlformats.org/officeDocument/2006/relationships" xmlns:p="http://schemas.openxmlformats.org/presentationml/2006/main">
  <p:tag name="NUM" val="55"/>
</p:tagLst>
</file>

<file path=ppt/tags/tag143.xml><?xml version="1.0" encoding="utf-8"?>
<p:tagLst xmlns:a="http://schemas.openxmlformats.org/drawingml/2006/main" xmlns:r="http://schemas.openxmlformats.org/officeDocument/2006/relationships" xmlns:p="http://schemas.openxmlformats.org/presentationml/2006/main">
  <p:tag name="NUM" val="56"/>
</p:tagLst>
</file>

<file path=ppt/tags/tag144.xml><?xml version="1.0" encoding="utf-8"?>
<p:tagLst xmlns:a="http://schemas.openxmlformats.org/drawingml/2006/main" xmlns:r="http://schemas.openxmlformats.org/officeDocument/2006/relationships" xmlns:p="http://schemas.openxmlformats.org/presentationml/2006/main">
  <p:tag name="NUM" val="57"/>
</p:tagLst>
</file>

<file path=ppt/tags/tag145.xml><?xml version="1.0" encoding="utf-8"?>
<p:tagLst xmlns:a="http://schemas.openxmlformats.org/drawingml/2006/main" xmlns:r="http://schemas.openxmlformats.org/officeDocument/2006/relationships" xmlns:p="http://schemas.openxmlformats.org/presentationml/2006/main">
  <p:tag name="NUM" val="58"/>
</p:tagLst>
</file>

<file path=ppt/tags/tag146.xml><?xml version="1.0" encoding="utf-8"?>
<p:tagLst xmlns:a="http://schemas.openxmlformats.org/drawingml/2006/main" xmlns:r="http://schemas.openxmlformats.org/officeDocument/2006/relationships" xmlns:p="http://schemas.openxmlformats.org/presentationml/2006/main">
  <p:tag name="NUM" val="59"/>
</p:tagLst>
</file>

<file path=ppt/tags/tag147.xml><?xml version="1.0" encoding="utf-8"?>
<p:tagLst xmlns:a="http://schemas.openxmlformats.org/drawingml/2006/main" xmlns:r="http://schemas.openxmlformats.org/officeDocument/2006/relationships" xmlns:p="http://schemas.openxmlformats.org/presentationml/2006/main">
  <p:tag name="NUM" val="60"/>
</p:tagLst>
</file>

<file path=ppt/tags/tag148.xml><?xml version="1.0" encoding="utf-8"?>
<p:tagLst xmlns:a="http://schemas.openxmlformats.org/drawingml/2006/main" xmlns:r="http://schemas.openxmlformats.org/officeDocument/2006/relationships" xmlns:p="http://schemas.openxmlformats.org/presentationml/2006/main">
  <p:tag name="NUM" val="61"/>
</p:tagLst>
</file>

<file path=ppt/tags/tag149.xml><?xml version="1.0" encoding="utf-8"?>
<p:tagLst xmlns:a="http://schemas.openxmlformats.org/drawingml/2006/main" xmlns:r="http://schemas.openxmlformats.org/officeDocument/2006/relationships" xmlns:p="http://schemas.openxmlformats.org/presentationml/2006/main">
  <p:tag name="NUM" val="62"/>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63"/>
</p:tagLst>
</file>

<file path=ppt/tags/tag151.xml><?xml version="1.0" encoding="utf-8"?>
<p:tagLst xmlns:a="http://schemas.openxmlformats.org/drawingml/2006/main" xmlns:r="http://schemas.openxmlformats.org/officeDocument/2006/relationships" xmlns:p="http://schemas.openxmlformats.org/presentationml/2006/main">
  <p:tag name="NUM" val="64"/>
</p:tagLst>
</file>

<file path=ppt/tags/tag152.xml><?xml version="1.0" encoding="utf-8"?>
<p:tagLst xmlns:a="http://schemas.openxmlformats.org/drawingml/2006/main" xmlns:r="http://schemas.openxmlformats.org/officeDocument/2006/relationships" xmlns:p="http://schemas.openxmlformats.org/presentationml/2006/main">
  <p:tag name="NUM" val="65"/>
</p:tagLst>
</file>

<file path=ppt/tags/tag153.xml><?xml version="1.0" encoding="utf-8"?>
<p:tagLst xmlns:a="http://schemas.openxmlformats.org/drawingml/2006/main" xmlns:r="http://schemas.openxmlformats.org/officeDocument/2006/relationships" xmlns:p="http://schemas.openxmlformats.org/presentationml/2006/main">
  <p:tag name="NUM" val="66"/>
</p:tagLst>
</file>

<file path=ppt/tags/tag154.xml><?xml version="1.0" encoding="utf-8"?>
<p:tagLst xmlns:a="http://schemas.openxmlformats.org/drawingml/2006/main" xmlns:r="http://schemas.openxmlformats.org/officeDocument/2006/relationships" xmlns:p="http://schemas.openxmlformats.org/presentationml/2006/main">
  <p:tag name="NUM" val="67"/>
</p:tagLst>
</file>

<file path=ppt/tags/tag155.xml><?xml version="1.0" encoding="utf-8"?>
<p:tagLst xmlns:a="http://schemas.openxmlformats.org/drawingml/2006/main" xmlns:r="http://schemas.openxmlformats.org/officeDocument/2006/relationships" xmlns:p="http://schemas.openxmlformats.org/presentationml/2006/main">
  <p:tag name="NUM" val="68"/>
</p:tagLst>
</file>

<file path=ppt/tags/tag156.xml><?xml version="1.0" encoding="utf-8"?>
<p:tagLst xmlns:a="http://schemas.openxmlformats.org/drawingml/2006/main" xmlns:r="http://schemas.openxmlformats.org/officeDocument/2006/relationships" xmlns:p="http://schemas.openxmlformats.org/presentationml/2006/main">
  <p:tag name="NUM" val="69"/>
</p:tagLst>
</file>

<file path=ppt/tags/tag157.xml><?xml version="1.0" encoding="utf-8"?>
<p:tagLst xmlns:a="http://schemas.openxmlformats.org/drawingml/2006/main" xmlns:r="http://schemas.openxmlformats.org/officeDocument/2006/relationships" xmlns:p="http://schemas.openxmlformats.org/presentationml/2006/main">
  <p:tag name="NUM" val="70"/>
</p:tagLst>
</file>

<file path=ppt/tags/tag158.xml><?xml version="1.0" encoding="utf-8"?>
<p:tagLst xmlns:a="http://schemas.openxmlformats.org/drawingml/2006/main" xmlns:r="http://schemas.openxmlformats.org/officeDocument/2006/relationships" xmlns:p="http://schemas.openxmlformats.org/presentationml/2006/main">
  <p:tag name="NUM" val="71"/>
</p:tagLst>
</file>

<file path=ppt/tags/tag159.xml><?xml version="1.0" encoding="utf-8"?>
<p:tagLst xmlns:a="http://schemas.openxmlformats.org/drawingml/2006/main" xmlns:r="http://schemas.openxmlformats.org/officeDocument/2006/relationships" xmlns:p="http://schemas.openxmlformats.org/presentationml/2006/main">
  <p:tag name="NUM" val="72"/>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60.xml><?xml version="1.0" encoding="utf-8"?>
<p:tagLst xmlns:a="http://schemas.openxmlformats.org/drawingml/2006/main" xmlns:r="http://schemas.openxmlformats.org/officeDocument/2006/relationships" xmlns:p="http://schemas.openxmlformats.org/presentationml/2006/main">
  <p:tag name="NUM" val="73"/>
</p:tagLst>
</file>

<file path=ppt/tags/tag161.xml><?xml version="1.0" encoding="utf-8"?>
<p:tagLst xmlns:a="http://schemas.openxmlformats.org/drawingml/2006/main" xmlns:r="http://schemas.openxmlformats.org/officeDocument/2006/relationships" xmlns:p="http://schemas.openxmlformats.org/presentationml/2006/main">
  <p:tag name="NUM" val="74"/>
</p:tagLst>
</file>

<file path=ppt/tags/tag162.xml><?xml version="1.0" encoding="utf-8"?>
<p:tagLst xmlns:a="http://schemas.openxmlformats.org/drawingml/2006/main" xmlns:r="http://schemas.openxmlformats.org/officeDocument/2006/relationships" xmlns:p="http://schemas.openxmlformats.org/presentationml/2006/main">
  <p:tag name="NUM" val="75"/>
</p:tagLst>
</file>

<file path=ppt/tags/tag163.xml><?xml version="1.0" encoding="utf-8"?>
<p:tagLst xmlns:a="http://schemas.openxmlformats.org/drawingml/2006/main" xmlns:r="http://schemas.openxmlformats.org/officeDocument/2006/relationships" xmlns:p="http://schemas.openxmlformats.org/presentationml/2006/main">
  <p:tag name="NUM" val="76"/>
</p:tagLst>
</file>

<file path=ppt/tags/tag164.xml><?xml version="1.0" encoding="utf-8"?>
<p:tagLst xmlns:a="http://schemas.openxmlformats.org/drawingml/2006/main" xmlns:r="http://schemas.openxmlformats.org/officeDocument/2006/relationships" xmlns:p="http://schemas.openxmlformats.org/presentationml/2006/main">
  <p:tag name="NUM" val="77"/>
</p:tagLst>
</file>

<file path=ppt/tags/tag165.xml><?xml version="1.0" encoding="utf-8"?>
<p:tagLst xmlns:a="http://schemas.openxmlformats.org/drawingml/2006/main" xmlns:r="http://schemas.openxmlformats.org/officeDocument/2006/relationships" xmlns:p="http://schemas.openxmlformats.org/presentationml/2006/main">
  <p:tag name="NUM" val="78"/>
</p:tagLst>
</file>

<file path=ppt/tags/tag166.xml><?xml version="1.0" encoding="utf-8"?>
<p:tagLst xmlns:a="http://schemas.openxmlformats.org/drawingml/2006/main" xmlns:r="http://schemas.openxmlformats.org/officeDocument/2006/relationships" xmlns:p="http://schemas.openxmlformats.org/presentationml/2006/main">
  <p:tag name="NUM" val="79"/>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9"/>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NUM" val="11"/>
</p:tagLst>
</file>

<file path=ppt/tags/tag179.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80.xml><?xml version="1.0" encoding="utf-8"?>
<p:tagLst xmlns:a="http://schemas.openxmlformats.org/drawingml/2006/main" xmlns:r="http://schemas.openxmlformats.org/officeDocument/2006/relationships" xmlns:p="http://schemas.openxmlformats.org/presentationml/2006/main">
  <p:tag name="NUM" val="13"/>
</p:tagLst>
</file>

<file path=ppt/tags/tag181.xml><?xml version="1.0" encoding="utf-8"?>
<p:tagLst xmlns:a="http://schemas.openxmlformats.org/drawingml/2006/main" xmlns:r="http://schemas.openxmlformats.org/officeDocument/2006/relationships" xmlns:p="http://schemas.openxmlformats.org/presentationml/2006/main">
  <p:tag name="NUM" val="14"/>
</p:tagLst>
</file>

<file path=ppt/tags/tag182.xml><?xml version="1.0" encoding="utf-8"?>
<p:tagLst xmlns:a="http://schemas.openxmlformats.org/drawingml/2006/main" xmlns:r="http://schemas.openxmlformats.org/officeDocument/2006/relationships" xmlns:p="http://schemas.openxmlformats.org/presentationml/2006/main">
  <p:tag name="NUM" val="15"/>
</p:tagLst>
</file>

<file path=ppt/tags/tag183.xml><?xml version="1.0" encoding="utf-8"?>
<p:tagLst xmlns:a="http://schemas.openxmlformats.org/drawingml/2006/main" xmlns:r="http://schemas.openxmlformats.org/officeDocument/2006/relationships" xmlns:p="http://schemas.openxmlformats.org/presentationml/2006/main">
  <p:tag name="NUM" val="17"/>
</p:tagLst>
</file>

<file path=ppt/tags/tag184.xml><?xml version="1.0" encoding="utf-8"?>
<p:tagLst xmlns:a="http://schemas.openxmlformats.org/drawingml/2006/main" xmlns:r="http://schemas.openxmlformats.org/officeDocument/2006/relationships" xmlns:p="http://schemas.openxmlformats.org/presentationml/2006/main">
  <p:tag name="NUM" val="18"/>
</p:tagLst>
</file>

<file path=ppt/tags/tag185.xml><?xml version="1.0" encoding="utf-8"?>
<p:tagLst xmlns:a="http://schemas.openxmlformats.org/drawingml/2006/main" xmlns:r="http://schemas.openxmlformats.org/officeDocument/2006/relationships" xmlns:p="http://schemas.openxmlformats.org/presentationml/2006/main">
  <p:tag name="NUM" val="19"/>
</p:tagLst>
</file>

<file path=ppt/tags/tag186.xml><?xml version="1.0" encoding="utf-8"?>
<p:tagLst xmlns:a="http://schemas.openxmlformats.org/drawingml/2006/main" xmlns:r="http://schemas.openxmlformats.org/officeDocument/2006/relationships" xmlns:p="http://schemas.openxmlformats.org/presentationml/2006/main">
  <p:tag name="NUM" val="20"/>
</p:tagLst>
</file>

<file path=ppt/tags/tag187.xml><?xml version="1.0" encoding="utf-8"?>
<p:tagLst xmlns:a="http://schemas.openxmlformats.org/drawingml/2006/main" xmlns:r="http://schemas.openxmlformats.org/officeDocument/2006/relationships" xmlns:p="http://schemas.openxmlformats.org/presentationml/2006/main">
  <p:tag name="NUM" val="2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6"/>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8"/>
</p:tagLst>
</file>

<file path=ppt/tags/tag197.xml><?xml version="1.0" encoding="utf-8"?>
<p:tagLst xmlns:a="http://schemas.openxmlformats.org/drawingml/2006/main" xmlns:r="http://schemas.openxmlformats.org/officeDocument/2006/relationships" xmlns:p="http://schemas.openxmlformats.org/presentationml/2006/main">
  <p:tag name="NUM" val="9"/>
</p:tagLst>
</file>

<file path=ppt/tags/tag198.xml><?xml version="1.0" encoding="utf-8"?>
<p:tagLst xmlns:a="http://schemas.openxmlformats.org/drawingml/2006/main" xmlns:r="http://schemas.openxmlformats.org/officeDocument/2006/relationships" xmlns:p="http://schemas.openxmlformats.org/presentationml/2006/main">
  <p:tag name="NUM" val="10"/>
</p:tagLst>
</file>

<file path=ppt/tags/tag199.xml><?xml version="1.0" encoding="utf-8"?>
<p:tagLst xmlns:a="http://schemas.openxmlformats.org/drawingml/2006/main" xmlns:r="http://schemas.openxmlformats.org/officeDocument/2006/relationships" xmlns:p="http://schemas.openxmlformats.org/presentationml/2006/main">
  <p:tag name="NUM" val="1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2"/>
</p:tagLst>
</file>

<file path=ppt/tags/tag201.xml><?xml version="1.0" encoding="utf-8"?>
<p:tagLst xmlns:a="http://schemas.openxmlformats.org/drawingml/2006/main" xmlns:r="http://schemas.openxmlformats.org/officeDocument/2006/relationships" xmlns:p="http://schemas.openxmlformats.org/presentationml/2006/main">
  <p:tag name="NUM" val="13"/>
</p:tagLst>
</file>

<file path=ppt/tags/tag202.xml><?xml version="1.0" encoding="utf-8"?>
<p:tagLst xmlns:a="http://schemas.openxmlformats.org/drawingml/2006/main" xmlns:r="http://schemas.openxmlformats.org/officeDocument/2006/relationships" xmlns:p="http://schemas.openxmlformats.org/presentationml/2006/main">
  <p:tag name="NUM" val="14"/>
</p:tagLst>
</file>

<file path=ppt/tags/tag203.xml><?xml version="1.0" encoding="utf-8"?>
<p:tagLst xmlns:a="http://schemas.openxmlformats.org/drawingml/2006/main" xmlns:r="http://schemas.openxmlformats.org/officeDocument/2006/relationships" xmlns:p="http://schemas.openxmlformats.org/presentationml/2006/main">
  <p:tag name="NUM" val="15"/>
</p:tagLst>
</file>

<file path=ppt/tags/tag204.xml><?xml version="1.0" encoding="utf-8"?>
<p:tagLst xmlns:a="http://schemas.openxmlformats.org/drawingml/2006/main" xmlns:r="http://schemas.openxmlformats.org/officeDocument/2006/relationships" xmlns:p="http://schemas.openxmlformats.org/presentationml/2006/main">
  <p:tag name="NUM" val="16"/>
</p:tagLst>
</file>

<file path=ppt/tags/tag205.xml><?xml version="1.0" encoding="utf-8"?>
<p:tagLst xmlns:a="http://schemas.openxmlformats.org/drawingml/2006/main" xmlns:r="http://schemas.openxmlformats.org/officeDocument/2006/relationships" xmlns:p="http://schemas.openxmlformats.org/presentationml/2006/main">
  <p:tag name="NUM" val="17"/>
</p:tagLst>
</file>

<file path=ppt/tags/tag206.xml><?xml version="1.0" encoding="utf-8"?>
<p:tagLst xmlns:a="http://schemas.openxmlformats.org/drawingml/2006/main" xmlns:r="http://schemas.openxmlformats.org/officeDocument/2006/relationships" xmlns:p="http://schemas.openxmlformats.org/presentationml/2006/main">
  <p:tag name="NUM" val="18"/>
</p:tagLst>
</file>

<file path=ppt/tags/tag207.xml><?xml version="1.0" encoding="utf-8"?>
<p:tagLst xmlns:a="http://schemas.openxmlformats.org/drawingml/2006/main" xmlns:r="http://schemas.openxmlformats.org/officeDocument/2006/relationships" xmlns:p="http://schemas.openxmlformats.org/presentationml/2006/main">
  <p:tag name="NUM" val="19"/>
</p:tagLst>
</file>

<file path=ppt/tags/tag208.xml><?xml version="1.0" encoding="utf-8"?>
<p:tagLst xmlns:a="http://schemas.openxmlformats.org/drawingml/2006/main" xmlns:r="http://schemas.openxmlformats.org/officeDocument/2006/relationships" xmlns:p="http://schemas.openxmlformats.org/presentationml/2006/main">
  <p:tag name="NUM" val="20"/>
</p:tagLst>
</file>

<file path=ppt/tags/tag209.xml><?xml version="1.0" encoding="utf-8"?>
<p:tagLst xmlns:a="http://schemas.openxmlformats.org/drawingml/2006/main" xmlns:r="http://schemas.openxmlformats.org/officeDocument/2006/relationships" xmlns:p="http://schemas.openxmlformats.org/presentationml/2006/main">
  <p:tag name="NUM" val="2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7"/>
</p:tagLst>
</file>

<file path=ppt/tags/tag218.xml><?xml version="1.0" encoding="utf-8"?>
<p:tagLst xmlns:a="http://schemas.openxmlformats.org/drawingml/2006/main" xmlns:r="http://schemas.openxmlformats.org/officeDocument/2006/relationships" xmlns:p="http://schemas.openxmlformats.org/presentationml/2006/main">
  <p:tag name="NUM" val="8"/>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8"/>
</p:tagLst>
</file>

<file path=ppt/tags/tag228.xml><?xml version="1.0" encoding="utf-8"?>
<p:tagLst xmlns:a="http://schemas.openxmlformats.org/drawingml/2006/main" xmlns:r="http://schemas.openxmlformats.org/officeDocument/2006/relationships" xmlns:p="http://schemas.openxmlformats.org/presentationml/2006/main">
  <p:tag name="NUM" val="9"/>
</p:tagLst>
</file>

<file path=ppt/tags/tag229.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11"/>
</p:tagLst>
</file>

<file path=ppt/tags/tag231.xml><?xml version="1.0" encoding="utf-8"?>
<p:tagLst xmlns:a="http://schemas.openxmlformats.org/drawingml/2006/main" xmlns:r="http://schemas.openxmlformats.org/officeDocument/2006/relationships" xmlns:p="http://schemas.openxmlformats.org/presentationml/2006/main">
  <p:tag name="NUM" val="12"/>
</p:tagLst>
</file>

<file path=ppt/tags/tag232.xml><?xml version="1.0" encoding="utf-8"?>
<p:tagLst xmlns:a="http://schemas.openxmlformats.org/drawingml/2006/main" xmlns:r="http://schemas.openxmlformats.org/officeDocument/2006/relationships" xmlns:p="http://schemas.openxmlformats.org/presentationml/2006/main">
  <p:tag name="NUM" val="13"/>
</p:tagLst>
</file>

<file path=ppt/tags/tag233.xml><?xml version="1.0" encoding="utf-8"?>
<p:tagLst xmlns:a="http://schemas.openxmlformats.org/drawingml/2006/main" xmlns:r="http://schemas.openxmlformats.org/officeDocument/2006/relationships" xmlns:p="http://schemas.openxmlformats.org/presentationml/2006/main">
  <p:tag name="NUM" val="14"/>
</p:tagLst>
</file>

<file path=ppt/tags/tag234.xml><?xml version="1.0" encoding="utf-8"?>
<p:tagLst xmlns:a="http://schemas.openxmlformats.org/drawingml/2006/main" xmlns:r="http://schemas.openxmlformats.org/officeDocument/2006/relationships" xmlns:p="http://schemas.openxmlformats.org/presentationml/2006/main">
  <p:tag name="NUM" val="15"/>
</p:tagLst>
</file>

<file path=ppt/tags/tag235.xml><?xml version="1.0" encoding="utf-8"?>
<p:tagLst xmlns:a="http://schemas.openxmlformats.org/drawingml/2006/main" xmlns:r="http://schemas.openxmlformats.org/officeDocument/2006/relationships" xmlns:p="http://schemas.openxmlformats.org/presentationml/2006/main">
  <p:tag name="NUM" val="16"/>
</p:tagLst>
</file>

<file path=ppt/tags/tag236.xml><?xml version="1.0" encoding="utf-8"?>
<p:tagLst xmlns:a="http://schemas.openxmlformats.org/drawingml/2006/main" xmlns:r="http://schemas.openxmlformats.org/officeDocument/2006/relationships" xmlns:p="http://schemas.openxmlformats.org/presentationml/2006/main">
  <p:tag name="NUM" val="17"/>
</p:tagLst>
</file>

<file path=ppt/tags/tag237.xml><?xml version="1.0" encoding="utf-8"?>
<p:tagLst xmlns:a="http://schemas.openxmlformats.org/drawingml/2006/main" xmlns:r="http://schemas.openxmlformats.org/officeDocument/2006/relationships" xmlns:p="http://schemas.openxmlformats.org/presentationml/2006/main">
  <p:tag name="NUM" val="18"/>
</p:tagLst>
</file>

<file path=ppt/tags/tag238.xml><?xml version="1.0" encoding="utf-8"?>
<p:tagLst xmlns:a="http://schemas.openxmlformats.org/drawingml/2006/main" xmlns:r="http://schemas.openxmlformats.org/officeDocument/2006/relationships" xmlns:p="http://schemas.openxmlformats.org/presentationml/2006/main">
  <p:tag name="NUM" val="19"/>
</p:tagLst>
</file>

<file path=ppt/tags/tag239.xml><?xml version="1.0" encoding="utf-8"?>
<p:tagLst xmlns:a="http://schemas.openxmlformats.org/drawingml/2006/main" xmlns:r="http://schemas.openxmlformats.org/officeDocument/2006/relationships" xmlns:p="http://schemas.openxmlformats.org/presentationml/2006/main">
  <p:tag name="NUM" val="20"/>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21"/>
</p:tagLst>
</file>

<file path=ppt/tags/tag241.xml><?xml version="1.0" encoding="utf-8"?>
<p:tagLst xmlns:a="http://schemas.openxmlformats.org/drawingml/2006/main" xmlns:r="http://schemas.openxmlformats.org/officeDocument/2006/relationships" xmlns:p="http://schemas.openxmlformats.org/presentationml/2006/main">
  <p:tag name="NUM" val="22"/>
</p:tagLst>
</file>

<file path=ppt/tags/tag242.xml><?xml version="1.0" encoding="utf-8"?>
<p:tagLst xmlns:a="http://schemas.openxmlformats.org/drawingml/2006/main" xmlns:r="http://schemas.openxmlformats.org/officeDocument/2006/relationships" xmlns:p="http://schemas.openxmlformats.org/presentationml/2006/main">
  <p:tag name="NUM" val="23"/>
</p:tagLst>
</file>

<file path=ppt/tags/tag243.xml><?xml version="1.0" encoding="utf-8"?>
<p:tagLst xmlns:a="http://schemas.openxmlformats.org/drawingml/2006/main" xmlns:r="http://schemas.openxmlformats.org/officeDocument/2006/relationships" xmlns:p="http://schemas.openxmlformats.org/presentationml/2006/main">
  <p:tag name="NUM" val="24"/>
</p:tagLst>
</file>

<file path=ppt/tags/tag244.xml><?xml version="1.0" encoding="utf-8"?>
<p:tagLst xmlns:a="http://schemas.openxmlformats.org/drawingml/2006/main" xmlns:r="http://schemas.openxmlformats.org/officeDocument/2006/relationships" xmlns:p="http://schemas.openxmlformats.org/presentationml/2006/main">
  <p:tag name="NUM" val="25"/>
</p:tagLst>
</file>

<file path=ppt/tags/tag245.xml><?xml version="1.0" encoding="utf-8"?>
<p:tagLst xmlns:a="http://schemas.openxmlformats.org/drawingml/2006/main" xmlns:r="http://schemas.openxmlformats.org/officeDocument/2006/relationships" xmlns:p="http://schemas.openxmlformats.org/presentationml/2006/main">
  <p:tag name="NUM" val="26"/>
</p:tagLst>
</file>

<file path=ppt/tags/tag246.xml><?xml version="1.0" encoding="utf-8"?>
<p:tagLst xmlns:a="http://schemas.openxmlformats.org/drawingml/2006/main" xmlns:r="http://schemas.openxmlformats.org/officeDocument/2006/relationships" xmlns:p="http://schemas.openxmlformats.org/presentationml/2006/main">
  <p:tag name="NUM" val="27"/>
</p:tagLst>
</file>

<file path=ppt/tags/tag247.xml><?xml version="1.0" encoding="utf-8"?>
<p:tagLst xmlns:a="http://schemas.openxmlformats.org/drawingml/2006/main" xmlns:r="http://schemas.openxmlformats.org/officeDocument/2006/relationships" xmlns:p="http://schemas.openxmlformats.org/presentationml/2006/main">
  <p:tag name="NUM" val="28"/>
</p:tagLst>
</file>

<file path=ppt/tags/tag248.xml><?xml version="1.0" encoding="utf-8"?>
<p:tagLst xmlns:a="http://schemas.openxmlformats.org/drawingml/2006/main" xmlns:r="http://schemas.openxmlformats.org/officeDocument/2006/relationships" xmlns:p="http://schemas.openxmlformats.org/presentationml/2006/main">
  <p:tag name="NUM" val="29"/>
</p:tagLst>
</file>

<file path=ppt/tags/tag249.xml><?xml version="1.0" encoding="utf-8"?>
<p:tagLst xmlns:a="http://schemas.openxmlformats.org/drawingml/2006/main" xmlns:r="http://schemas.openxmlformats.org/officeDocument/2006/relationships" xmlns:p="http://schemas.openxmlformats.org/presentationml/2006/main">
  <p:tag name="NUM" val="30"/>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31"/>
</p:tagLst>
</file>

<file path=ppt/tags/tag251.xml><?xml version="1.0" encoding="utf-8"?>
<p:tagLst xmlns:a="http://schemas.openxmlformats.org/drawingml/2006/main" xmlns:r="http://schemas.openxmlformats.org/officeDocument/2006/relationships" xmlns:p="http://schemas.openxmlformats.org/presentationml/2006/main">
  <p:tag name="NUM" val="32"/>
</p:tagLst>
</file>

<file path=ppt/tags/tag252.xml><?xml version="1.0" encoding="utf-8"?>
<p:tagLst xmlns:a="http://schemas.openxmlformats.org/drawingml/2006/main" xmlns:r="http://schemas.openxmlformats.org/officeDocument/2006/relationships" xmlns:p="http://schemas.openxmlformats.org/presentationml/2006/main">
  <p:tag name="NUM" val="33"/>
</p:tagLst>
</file>

<file path=ppt/tags/tag253.xml><?xml version="1.0" encoding="utf-8"?>
<p:tagLst xmlns:a="http://schemas.openxmlformats.org/drawingml/2006/main" xmlns:r="http://schemas.openxmlformats.org/officeDocument/2006/relationships" xmlns:p="http://schemas.openxmlformats.org/presentationml/2006/main">
  <p:tag name="NUM" val="34"/>
</p:tagLst>
</file>

<file path=ppt/tags/tag254.xml><?xml version="1.0" encoding="utf-8"?>
<p:tagLst xmlns:a="http://schemas.openxmlformats.org/drawingml/2006/main" xmlns:r="http://schemas.openxmlformats.org/officeDocument/2006/relationships" xmlns:p="http://schemas.openxmlformats.org/presentationml/2006/main">
  <p:tag name="NUM" val="35"/>
</p:tagLst>
</file>

<file path=ppt/tags/tag255.xml><?xml version="1.0" encoding="utf-8"?>
<p:tagLst xmlns:a="http://schemas.openxmlformats.org/drawingml/2006/main" xmlns:r="http://schemas.openxmlformats.org/officeDocument/2006/relationships" xmlns:p="http://schemas.openxmlformats.org/presentationml/2006/main">
  <p:tag name="NUM" val="36"/>
</p:tagLst>
</file>

<file path=ppt/tags/tag256.xml><?xml version="1.0" encoding="utf-8"?>
<p:tagLst xmlns:a="http://schemas.openxmlformats.org/drawingml/2006/main" xmlns:r="http://schemas.openxmlformats.org/officeDocument/2006/relationships" xmlns:p="http://schemas.openxmlformats.org/presentationml/2006/main">
  <p:tag name="NUM" val="37"/>
</p:tagLst>
</file>

<file path=ppt/tags/tag257.xml><?xml version="1.0" encoding="utf-8"?>
<p:tagLst xmlns:a="http://schemas.openxmlformats.org/drawingml/2006/main" xmlns:r="http://schemas.openxmlformats.org/officeDocument/2006/relationships" xmlns:p="http://schemas.openxmlformats.org/presentationml/2006/main">
  <p:tag name="NUM" val="38"/>
</p:tagLst>
</file>

<file path=ppt/tags/tag258.xml><?xml version="1.0" encoding="utf-8"?>
<p:tagLst xmlns:a="http://schemas.openxmlformats.org/drawingml/2006/main" xmlns:r="http://schemas.openxmlformats.org/officeDocument/2006/relationships" xmlns:p="http://schemas.openxmlformats.org/presentationml/2006/main">
  <p:tag name="NUM" val="39"/>
</p:tagLst>
</file>

<file path=ppt/tags/tag259.xml><?xml version="1.0" encoding="utf-8"?>
<p:tagLst xmlns:a="http://schemas.openxmlformats.org/drawingml/2006/main" xmlns:r="http://schemas.openxmlformats.org/officeDocument/2006/relationships" xmlns:p="http://schemas.openxmlformats.org/presentationml/2006/main">
  <p:tag name="NUM" val="40"/>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41"/>
</p:tagLst>
</file>

<file path=ppt/tags/tag261.xml><?xml version="1.0" encoding="utf-8"?>
<p:tagLst xmlns:a="http://schemas.openxmlformats.org/drawingml/2006/main" xmlns:r="http://schemas.openxmlformats.org/officeDocument/2006/relationships" xmlns:p="http://schemas.openxmlformats.org/presentationml/2006/main">
  <p:tag name="NUM" val="42"/>
</p:tagLst>
</file>

<file path=ppt/tags/tag262.xml><?xml version="1.0" encoding="utf-8"?>
<p:tagLst xmlns:a="http://schemas.openxmlformats.org/drawingml/2006/main" xmlns:r="http://schemas.openxmlformats.org/officeDocument/2006/relationships" xmlns:p="http://schemas.openxmlformats.org/presentationml/2006/main">
  <p:tag name="NUM" val="43"/>
</p:tagLst>
</file>

<file path=ppt/tags/tag263.xml><?xml version="1.0" encoding="utf-8"?>
<p:tagLst xmlns:a="http://schemas.openxmlformats.org/drawingml/2006/main" xmlns:r="http://schemas.openxmlformats.org/officeDocument/2006/relationships" xmlns:p="http://schemas.openxmlformats.org/presentationml/2006/main">
  <p:tag name="NUM" val="44"/>
</p:tagLst>
</file>

<file path=ppt/tags/tag264.xml><?xml version="1.0" encoding="utf-8"?>
<p:tagLst xmlns:a="http://schemas.openxmlformats.org/drawingml/2006/main" xmlns:r="http://schemas.openxmlformats.org/officeDocument/2006/relationships" xmlns:p="http://schemas.openxmlformats.org/presentationml/2006/main">
  <p:tag name="NUM" val="45"/>
</p:tagLst>
</file>

<file path=ppt/tags/tag265.xml><?xml version="1.0" encoding="utf-8"?>
<p:tagLst xmlns:a="http://schemas.openxmlformats.org/drawingml/2006/main" xmlns:r="http://schemas.openxmlformats.org/officeDocument/2006/relationships" xmlns:p="http://schemas.openxmlformats.org/presentationml/2006/main">
  <p:tag name="NUM" val="46"/>
</p:tagLst>
</file>

<file path=ppt/tags/tag266.xml><?xml version="1.0" encoding="utf-8"?>
<p:tagLst xmlns:a="http://schemas.openxmlformats.org/drawingml/2006/main" xmlns:r="http://schemas.openxmlformats.org/officeDocument/2006/relationships" xmlns:p="http://schemas.openxmlformats.org/presentationml/2006/main">
  <p:tag name="NUM" val="47"/>
</p:tagLst>
</file>

<file path=ppt/tags/tag267.xml><?xml version="1.0" encoding="utf-8"?>
<p:tagLst xmlns:a="http://schemas.openxmlformats.org/drawingml/2006/main" xmlns:r="http://schemas.openxmlformats.org/officeDocument/2006/relationships" xmlns:p="http://schemas.openxmlformats.org/presentationml/2006/main">
  <p:tag name="NUM" val="48"/>
</p:tagLst>
</file>

<file path=ppt/tags/tag268.xml><?xml version="1.0" encoding="utf-8"?>
<p:tagLst xmlns:a="http://schemas.openxmlformats.org/drawingml/2006/main" xmlns:r="http://schemas.openxmlformats.org/officeDocument/2006/relationships" xmlns:p="http://schemas.openxmlformats.org/presentationml/2006/main">
  <p:tag name="NUM" val="49"/>
</p:tagLst>
</file>

<file path=ppt/tags/tag269.xml><?xml version="1.0" encoding="utf-8"?>
<p:tagLst xmlns:a="http://schemas.openxmlformats.org/drawingml/2006/main" xmlns:r="http://schemas.openxmlformats.org/officeDocument/2006/relationships" xmlns:p="http://schemas.openxmlformats.org/presentationml/2006/main">
  <p:tag name="NUM" val="50"/>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70.xml><?xml version="1.0" encoding="utf-8"?>
<p:tagLst xmlns:a="http://schemas.openxmlformats.org/drawingml/2006/main" xmlns:r="http://schemas.openxmlformats.org/officeDocument/2006/relationships" xmlns:p="http://schemas.openxmlformats.org/presentationml/2006/main">
  <p:tag name="NUM" val="51"/>
</p:tagLst>
</file>

<file path=ppt/tags/tag271.xml><?xml version="1.0" encoding="utf-8"?>
<p:tagLst xmlns:a="http://schemas.openxmlformats.org/drawingml/2006/main" xmlns:r="http://schemas.openxmlformats.org/officeDocument/2006/relationships" xmlns:p="http://schemas.openxmlformats.org/presentationml/2006/main">
  <p:tag name="NUM" val="52"/>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80.xml><?xml version="1.0" encoding="utf-8"?>
<p:tagLst xmlns:a="http://schemas.openxmlformats.org/drawingml/2006/main" xmlns:r="http://schemas.openxmlformats.org/officeDocument/2006/relationships" xmlns:p="http://schemas.openxmlformats.org/presentationml/2006/main">
  <p:tag name="NUM" val="8"/>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 name="NUM" val="4"/>
</p:tagLst>
</file>

<file path=ppt/tags/tag28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9"/>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4"/>
</p:tagLst>
</file>

<file path=ppt/tags/tag296.xml><?xml version="1.0" encoding="utf-8"?>
<p:tagLst xmlns:a="http://schemas.openxmlformats.org/drawingml/2006/main" xmlns:r="http://schemas.openxmlformats.org/officeDocument/2006/relationships" xmlns:p="http://schemas.openxmlformats.org/presentationml/2006/main">
  <p:tag name="NUM" val="5"/>
</p:tagLst>
</file>

<file path=ppt/tags/tag297.xml><?xml version="1.0" encoding="utf-8"?>
<p:tagLst xmlns:a="http://schemas.openxmlformats.org/drawingml/2006/main" xmlns:r="http://schemas.openxmlformats.org/officeDocument/2006/relationships" xmlns:p="http://schemas.openxmlformats.org/presentationml/2006/main">
  <p:tag name="NUM" val="6"/>
</p:tagLst>
</file>

<file path=ppt/tags/tag298.xml><?xml version="1.0" encoding="utf-8"?>
<p:tagLst xmlns:a="http://schemas.openxmlformats.org/drawingml/2006/main" xmlns:r="http://schemas.openxmlformats.org/officeDocument/2006/relationships" xmlns:p="http://schemas.openxmlformats.org/presentationml/2006/main">
  <p:tag name="NUM" val="7"/>
</p:tagLst>
</file>

<file path=ppt/tags/tag29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NUM" val="9"/>
</p:tagLst>
</file>

<file path=ppt/tags/tag301.xml><?xml version="1.0" encoding="utf-8"?>
<p:tagLst xmlns:a="http://schemas.openxmlformats.org/drawingml/2006/main" xmlns:r="http://schemas.openxmlformats.org/officeDocument/2006/relationships" xmlns:p="http://schemas.openxmlformats.org/presentationml/2006/main">
  <p:tag name="NUM" val="10"/>
</p:tagLst>
</file>

<file path=ppt/tags/tag302.xml><?xml version="1.0" encoding="utf-8"?>
<p:tagLst xmlns:a="http://schemas.openxmlformats.org/drawingml/2006/main" xmlns:r="http://schemas.openxmlformats.org/officeDocument/2006/relationships" xmlns:p="http://schemas.openxmlformats.org/presentationml/2006/main">
  <p:tag name="NUM" val="11"/>
</p:tagLst>
</file>

<file path=ppt/tags/tag303.xml><?xml version="1.0" encoding="utf-8"?>
<p:tagLst xmlns:a="http://schemas.openxmlformats.org/drawingml/2006/main" xmlns:r="http://schemas.openxmlformats.org/officeDocument/2006/relationships" xmlns:p="http://schemas.openxmlformats.org/presentationml/2006/main">
  <p:tag name="NUM" val="12"/>
</p:tagLst>
</file>

<file path=ppt/tags/tag304.xml><?xml version="1.0" encoding="utf-8"?>
<p:tagLst xmlns:a="http://schemas.openxmlformats.org/drawingml/2006/main" xmlns:r="http://schemas.openxmlformats.org/officeDocument/2006/relationships" xmlns:p="http://schemas.openxmlformats.org/presentationml/2006/main">
  <p:tag name="NUM" val="13"/>
</p:tagLst>
</file>

<file path=ppt/tags/tag305.xml><?xml version="1.0" encoding="utf-8"?>
<p:tagLst xmlns:a="http://schemas.openxmlformats.org/drawingml/2006/main" xmlns:r="http://schemas.openxmlformats.org/officeDocument/2006/relationships" xmlns:p="http://schemas.openxmlformats.org/presentationml/2006/main">
  <p:tag name="NUM" val="14"/>
</p:tagLst>
</file>

<file path=ppt/tags/tag306.xml><?xml version="1.0" encoding="utf-8"?>
<p:tagLst xmlns:a="http://schemas.openxmlformats.org/drawingml/2006/main" xmlns:r="http://schemas.openxmlformats.org/officeDocument/2006/relationships" xmlns:p="http://schemas.openxmlformats.org/presentationml/2006/main">
  <p:tag name="NUM" val="15"/>
</p:tagLst>
</file>

<file path=ppt/tags/tag307.xml><?xml version="1.0" encoding="utf-8"?>
<p:tagLst xmlns:a="http://schemas.openxmlformats.org/drawingml/2006/main" xmlns:r="http://schemas.openxmlformats.org/officeDocument/2006/relationships" xmlns:p="http://schemas.openxmlformats.org/presentationml/2006/main">
  <p:tag name="NUM" val="16"/>
</p:tagLst>
</file>

<file path=ppt/tags/tag308.xml><?xml version="1.0" encoding="utf-8"?>
<p:tagLst xmlns:a="http://schemas.openxmlformats.org/drawingml/2006/main" xmlns:r="http://schemas.openxmlformats.org/officeDocument/2006/relationships" xmlns:p="http://schemas.openxmlformats.org/presentationml/2006/main">
  <p:tag name="NUM" val="17"/>
</p:tagLst>
</file>

<file path=ppt/tags/tag309.xml><?xml version="1.0" encoding="utf-8"?>
<p:tagLst xmlns:a="http://schemas.openxmlformats.org/drawingml/2006/main" xmlns:r="http://schemas.openxmlformats.org/officeDocument/2006/relationships" xmlns:p="http://schemas.openxmlformats.org/presentationml/2006/main">
  <p:tag name="NUM" val="19"/>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20"/>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6"/>
</p:tagLst>
</file>

<file path=ppt/tags/tag322.xml><?xml version="1.0" encoding="utf-8"?>
<p:tagLst xmlns:a="http://schemas.openxmlformats.org/drawingml/2006/main" xmlns:r="http://schemas.openxmlformats.org/officeDocument/2006/relationships" xmlns:p="http://schemas.openxmlformats.org/presentationml/2006/main">
  <p:tag name="NUM" val="7"/>
</p:tagLst>
</file>

<file path=ppt/tags/tag323.xml><?xml version="1.0" encoding="utf-8"?>
<p:tagLst xmlns:a="http://schemas.openxmlformats.org/drawingml/2006/main" xmlns:r="http://schemas.openxmlformats.org/officeDocument/2006/relationships" xmlns:p="http://schemas.openxmlformats.org/presentationml/2006/main">
  <p:tag name="NUM" val="8"/>
</p:tagLst>
</file>

<file path=ppt/tags/tag324.xml><?xml version="1.0" encoding="utf-8"?>
<p:tagLst xmlns:a="http://schemas.openxmlformats.org/drawingml/2006/main" xmlns:r="http://schemas.openxmlformats.org/officeDocument/2006/relationships" xmlns:p="http://schemas.openxmlformats.org/presentationml/2006/main">
  <p:tag name="NUM" val="9"/>
</p:tagLst>
</file>

<file path=ppt/tags/tag325.xml><?xml version="1.0" encoding="utf-8"?>
<p:tagLst xmlns:a="http://schemas.openxmlformats.org/drawingml/2006/main" xmlns:r="http://schemas.openxmlformats.org/officeDocument/2006/relationships" xmlns:p="http://schemas.openxmlformats.org/presentationml/2006/main">
  <p:tag name="NUM" val="10"/>
</p:tagLst>
</file>

<file path=ppt/tags/tag326.xml><?xml version="1.0" encoding="utf-8"?>
<p:tagLst xmlns:a="http://schemas.openxmlformats.org/drawingml/2006/main" xmlns:r="http://schemas.openxmlformats.org/officeDocument/2006/relationships" xmlns:p="http://schemas.openxmlformats.org/presentationml/2006/main">
  <p:tag name="NUM" val="11"/>
</p:tagLst>
</file>

<file path=ppt/tags/tag327.xml><?xml version="1.0" encoding="utf-8"?>
<p:tagLst xmlns:a="http://schemas.openxmlformats.org/drawingml/2006/main" xmlns:r="http://schemas.openxmlformats.org/officeDocument/2006/relationships" xmlns:p="http://schemas.openxmlformats.org/presentationml/2006/main">
  <p:tag name="NUM" val="12"/>
</p:tagLst>
</file>

<file path=ppt/tags/tag328.xml><?xml version="1.0" encoding="utf-8"?>
<p:tagLst xmlns:a="http://schemas.openxmlformats.org/drawingml/2006/main" xmlns:r="http://schemas.openxmlformats.org/officeDocument/2006/relationships" xmlns:p="http://schemas.openxmlformats.org/presentationml/2006/main">
  <p:tag name="NUM" val="13"/>
</p:tagLst>
</file>

<file path=ppt/tags/tag329.xml><?xml version="1.0" encoding="utf-8"?>
<p:tagLst xmlns:a="http://schemas.openxmlformats.org/drawingml/2006/main" xmlns:r="http://schemas.openxmlformats.org/officeDocument/2006/relationships" xmlns:p="http://schemas.openxmlformats.org/presentationml/2006/main">
  <p:tag name="NUM" val="14"/>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30.xml><?xml version="1.0" encoding="utf-8"?>
<p:tagLst xmlns:a="http://schemas.openxmlformats.org/drawingml/2006/main" xmlns:r="http://schemas.openxmlformats.org/officeDocument/2006/relationships" xmlns:p="http://schemas.openxmlformats.org/presentationml/2006/main">
  <p:tag name="NUM" val="15"/>
</p:tagLst>
</file>

<file path=ppt/tags/tag331.xml><?xml version="1.0" encoding="utf-8"?>
<p:tagLst xmlns:a="http://schemas.openxmlformats.org/drawingml/2006/main" xmlns:r="http://schemas.openxmlformats.org/officeDocument/2006/relationships" xmlns:p="http://schemas.openxmlformats.org/presentationml/2006/main">
  <p:tag name="NUM" val="16"/>
</p:tagLst>
</file>

<file path=ppt/tags/tag332.xml><?xml version="1.0" encoding="utf-8"?>
<p:tagLst xmlns:a="http://schemas.openxmlformats.org/drawingml/2006/main" xmlns:r="http://schemas.openxmlformats.org/officeDocument/2006/relationships" xmlns:p="http://schemas.openxmlformats.org/presentationml/2006/main">
  <p:tag name="NUM" val="17"/>
</p:tagLst>
</file>

<file path=ppt/tags/tag333.xml><?xml version="1.0" encoding="utf-8"?>
<p:tagLst xmlns:a="http://schemas.openxmlformats.org/drawingml/2006/main" xmlns:r="http://schemas.openxmlformats.org/officeDocument/2006/relationships" xmlns:p="http://schemas.openxmlformats.org/presentationml/2006/main">
  <p:tag name="NUM" val="18"/>
</p:tagLst>
</file>

<file path=ppt/tags/tag334.xml><?xml version="1.0" encoding="utf-8"?>
<p:tagLst xmlns:a="http://schemas.openxmlformats.org/drawingml/2006/main" xmlns:r="http://schemas.openxmlformats.org/officeDocument/2006/relationships" xmlns:p="http://schemas.openxmlformats.org/presentationml/2006/main">
  <p:tag name="NUM" val="19"/>
</p:tagLst>
</file>

<file path=ppt/tags/tag335.xml><?xml version="1.0" encoding="utf-8"?>
<p:tagLst xmlns:a="http://schemas.openxmlformats.org/drawingml/2006/main" xmlns:r="http://schemas.openxmlformats.org/officeDocument/2006/relationships" xmlns:p="http://schemas.openxmlformats.org/presentationml/2006/main">
  <p:tag name="NUM" val="20"/>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1.xml><?xml version="1.0" encoding="utf-8"?>
<p:tagLst xmlns:a="http://schemas.openxmlformats.org/drawingml/2006/main" xmlns:r="http://schemas.openxmlformats.org/officeDocument/2006/relationships" xmlns:p="http://schemas.openxmlformats.org/presentationml/2006/main">
  <p:tag name="NUM" val="5"/>
</p:tagLst>
</file>

<file path=ppt/tags/tag342.xml><?xml version="1.0" encoding="utf-8"?>
<p:tagLst xmlns:a="http://schemas.openxmlformats.org/drawingml/2006/main" xmlns:r="http://schemas.openxmlformats.org/officeDocument/2006/relationships" xmlns:p="http://schemas.openxmlformats.org/presentationml/2006/main">
  <p:tag name="NUM" val="6"/>
</p:tagLst>
</file>

<file path=ppt/tags/tag343.xml><?xml version="1.0" encoding="utf-8"?>
<p:tagLst xmlns:a="http://schemas.openxmlformats.org/drawingml/2006/main" xmlns:r="http://schemas.openxmlformats.org/officeDocument/2006/relationships" xmlns:p="http://schemas.openxmlformats.org/presentationml/2006/main">
  <p:tag name="NUM" val="7"/>
</p:tagLst>
</file>

<file path=ppt/tags/tag344.xml><?xml version="1.0" encoding="utf-8"?>
<p:tagLst xmlns:a="http://schemas.openxmlformats.org/drawingml/2006/main" xmlns:r="http://schemas.openxmlformats.org/officeDocument/2006/relationships" xmlns:p="http://schemas.openxmlformats.org/presentationml/2006/main">
  <p:tag name="NUM" val="8"/>
</p:tagLst>
</file>

<file path=ppt/tags/tag345.xml><?xml version="1.0" encoding="utf-8"?>
<p:tagLst xmlns:a="http://schemas.openxmlformats.org/drawingml/2006/main" xmlns:r="http://schemas.openxmlformats.org/officeDocument/2006/relationships" xmlns:p="http://schemas.openxmlformats.org/presentationml/2006/main">
  <p:tag name="NUM" val="9"/>
</p:tagLst>
</file>

<file path=ppt/tags/tag346.xml><?xml version="1.0" encoding="utf-8"?>
<p:tagLst xmlns:a="http://schemas.openxmlformats.org/drawingml/2006/main" xmlns:r="http://schemas.openxmlformats.org/officeDocument/2006/relationships" xmlns:p="http://schemas.openxmlformats.org/presentationml/2006/main">
  <p:tag name="NUM" val="10"/>
</p:tagLst>
</file>

<file path=ppt/tags/tag347.xml><?xml version="1.0" encoding="utf-8"?>
<p:tagLst xmlns:a="http://schemas.openxmlformats.org/drawingml/2006/main" xmlns:r="http://schemas.openxmlformats.org/officeDocument/2006/relationships" xmlns:p="http://schemas.openxmlformats.org/presentationml/2006/main">
  <p:tag name="NUM" val="11"/>
</p:tagLst>
</file>

<file path=ppt/tags/tag348.xml><?xml version="1.0" encoding="utf-8"?>
<p:tagLst xmlns:a="http://schemas.openxmlformats.org/drawingml/2006/main" xmlns:r="http://schemas.openxmlformats.org/officeDocument/2006/relationships" xmlns:p="http://schemas.openxmlformats.org/presentationml/2006/main">
  <p:tag name="NUM" val="12"/>
</p:tagLst>
</file>

<file path=ppt/tags/tag349.xml><?xml version="1.0" encoding="utf-8"?>
<p:tagLst xmlns:a="http://schemas.openxmlformats.org/drawingml/2006/main" xmlns:r="http://schemas.openxmlformats.org/officeDocument/2006/relationships" xmlns:p="http://schemas.openxmlformats.org/presentationml/2006/main">
  <p:tag name="NUM" val="13"/>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50.xml><?xml version="1.0" encoding="utf-8"?>
<p:tagLst xmlns:a="http://schemas.openxmlformats.org/drawingml/2006/main" xmlns:r="http://schemas.openxmlformats.org/officeDocument/2006/relationships" xmlns:p="http://schemas.openxmlformats.org/presentationml/2006/main">
  <p:tag name="NUM" val="14"/>
</p:tagLst>
</file>

<file path=ppt/tags/tag351.xml><?xml version="1.0" encoding="utf-8"?>
<p:tagLst xmlns:a="http://schemas.openxmlformats.org/drawingml/2006/main" xmlns:r="http://schemas.openxmlformats.org/officeDocument/2006/relationships" xmlns:p="http://schemas.openxmlformats.org/presentationml/2006/main">
  <p:tag name="NUM" val="15"/>
</p:tagLst>
</file>

<file path=ppt/tags/tag352.xml><?xml version="1.0" encoding="utf-8"?>
<p:tagLst xmlns:a="http://schemas.openxmlformats.org/drawingml/2006/main" xmlns:r="http://schemas.openxmlformats.org/officeDocument/2006/relationships" xmlns:p="http://schemas.openxmlformats.org/presentationml/2006/main">
  <p:tag name="NUM" val="16"/>
</p:tagLst>
</file>

<file path=ppt/tags/tag353.xml><?xml version="1.0" encoding="utf-8"?>
<p:tagLst xmlns:a="http://schemas.openxmlformats.org/drawingml/2006/main" xmlns:r="http://schemas.openxmlformats.org/officeDocument/2006/relationships" xmlns:p="http://schemas.openxmlformats.org/presentationml/2006/main">
  <p:tag name="NUM" val="17"/>
</p:tagLst>
</file>

<file path=ppt/tags/tag354.xml><?xml version="1.0" encoding="utf-8"?>
<p:tagLst xmlns:a="http://schemas.openxmlformats.org/drawingml/2006/main" xmlns:r="http://schemas.openxmlformats.org/officeDocument/2006/relationships" xmlns:p="http://schemas.openxmlformats.org/presentationml/2006/main">
  <p:tag name="NUM" val="18"/>
</p:tagLst>
</file>

<file path=ppt/tags/tag355.xml><?xml version="1.0" encoding="utf-8"?>
<p:tagLst xmlns:a="http://schemas.openxmlformats.org/drawingml/2006/main" xmlns:r="http://schemas.openxmlformats.org/officeDocument/2006/relationships" xmlns:p="http://schemas.openxmlformats.org/presentationml/2006/main">
  <p:tag name="NUM" val="19"/>
</p:tagLst>
</file>

<file path=ppt/tags/tag356.xml><?xml version="1.0" encoding="utf-8"?>
<p:tagLst xmlns:a="http://schemas.openxmlformats.org/drawingml/2006/main" xmlns:r="http://schemas.openxmlformats.org/officeDocument/2006/relationships" xmlns:p="http://schemas.openxmlformats.org/presentationml/2006/main">
  <p:tag name="NUM" val="20"/>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NUM" val="1"/>
</p:tagLst>
</file>

<file path=ppt/tags/tag359.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60.xml><?xml version="1.0" encoding="utf-8"?>
<p:tagLst xmlns:a="http://schemas.openxmlformats.org/drawingml/2006/main" xmlns:r="http://schemas.openxmlformats.org/officeDocument/2006/relationships" xmlns:p="http://schemas.openxmlformats.org/presentationml/2006/main">
  <p:tag name="NUM" val="3"/>
</p:tagLst>
</file>

<file path=ppt/tags/tag361.xml><?xml version="1.0" encoding="utf-8"?>
<p:tagLst xmlns:a="http://schemas.openxmlformats.org/drawingml/2006/main" xmlns:r="http://schemas.openxmlformats.org/officeDocument/2006/relationships" xmlns:p="http://schemas.openxmlformats.org/presentationml/2006/main">
  <p:tag name="NUM" val="4"/>
</p:tagLst>
</file>

<file path=ppt/tags/tag362.xml><?xml version="1.0" encoding="utf-8"?>
<p:tagLst xmlns:a="http://schemas.openxmlformats.org/drawingml/2006/main" xmlns:r="http://schemas.openxmlformats.org/officeDocument/2006/relationships" xmlns:p="http://schemas.openxmlformats.org/presentationml/2006/main">
  <p:tag name="NUM" val="5"/>
</p:tagLst>
</file>

<file path=ppt/tags/tag363.xml><?xml version="1.0" encoding="utf-8"?>
<p:tagLst xmlns:a="http://schemas.openxmlformats.org/drawingml/2006/main" xmlns:r="http://schemas.openxmlformats.org/officeDocument/2006/relationships" xmlns:p="http://schemas.openxmlformats.org/presentationml/2006/main">
  <p:tag name="NUM" val="6"/>
</p:tagLst>
</file>

<file path=ppt/tags/tag364.xml><?xml version="1.0" encoding="utf-8"?>
<p:tagLst xmlns:a="http://schemas.openxmlformats.org/drawingml/2006/main" xmlns:r="http://schemas.openxmlformats.org/officeDocument/2006/relationships" xmlns:p="http://schemas.openxmlformats.org/presentationml/2006/main">
  <p:tag name="NUM" val="7"/>
</p:tagLst>
</file>

<file path=ppt/tags/tag365.xml><?xml version="1.0" encoding="utf-8"?>
<p:tagLst xmlns:a="http://schemas.openxmlformats.org/drawingml/2006/main" xmlns:r="http://schemas.openxmlformats.org/officeDocument/2006/relationships" xmlns:p="http://schemas.openxmlformats.org/presentationml/2006/main">
  <p:tag name="NUM" val="8"/>
</p:tagLst>
</file>

<file path=ppt/tags/tag366.xml><?xml version="1.0" encoding="utf-8"?>
<p:tagLst xmlns:a="http://schemas.openxmlformats.org/drawingml/2006/main" xmlns:r="http://schemas.openxmlformats.org/officeDocument/2006/relationships" xmlns:p="http://schemas.openxmlformats.org/presentationml/2006/main">
  <p:tag name="NUM" val="9"/>
</p:tagLst>
</file>

<file path=ppt/tags/tag367.xml><?xml version="1.0" encoding="utf-8"?>
<p:tagLst xmlns:a="http://schemas.openxmlformats.org/drawingml/2006/main" xmlns:r="http://schemas.openxmlformats.org/officeDocument/2006/relationships" xmlns:p="http://schemas.openxmlformats.org/presentationml/2006/main">
  <p:tag name="NUM" val="10"/>
</p:tagLst>
</file>

<file path=ppt/tags/tag368.xml><?xml version="1.0" encoding="utf-8"?>
<p:tagLst xmlns:a="http://schemas.openxmlformats.org/drawingml/2006/main" xmlns:r="http://schemas.openxmlformats.org/officeDocument/2006/relationships" xmlns:p="http://schemas.openxmlformats.org/presentationml/2006/main">
  <p:tag name="NUM" val="11"/>
</p:tagLst>
</file>

<file path=ppt/tags/tag369.xml><?xml version="1.0" encoding="utf-8"?>
<p:tagLst xmlns:a="http://schemas.openxmlformats.org/drawingml/2006/main" xmlns:r="http://schemas.openxmlformats.org/officeDocument/2006/relationships" xmlns:p="http://schemas.openxmlformats.org/presentationml/2006/main">
  <p:tag name="NUM" val="12"/>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70.xml><?xml version="1.0" encoding="utf-8"?>
<p:tagLst xmlns:a="http://schemas.openxmlformats.org/drawingml/2006/main" xmlns:r="http://schemas.openxmlformats.org/officeDocument/2006/relationships" xmlns:p="http://schemas.openxmlformats.org/presentationml/2006/main">
  <p:tag name="NUM" val="13"/>
</p:tagLst>
</file>

<file path=ppt/tags/tag371.xml><?xml version="1.0" encoding="utf-8"?>
<p:tagLst xmlns:a="http://schemas.openxmlformats.org/drawingml/2006/main" xmlns:r="http://schemas.openxmlformats.org/officeDocument/2006/relationships" xmlns:p="http://schemas.openxmlformats.org/presentationml/2006/main">
  <p:tag name="NUM" val="14"/>
</p:tagLst>
</file>

<file path=ppt/tags/tag372.xml><?xml version="1.0" encoding="utf-8"?>
<p:tagLst xmlns:a="http://schemas.openxmlformats.org/drawingml/2006/main" xmlns:r="http://schemas.openxmlformats.org/officeDocument/2006/relationships" xmlns:p="http://schemas.openxmlformats.org/presentationml/2006/main">
  <p:tag name="NUM" val="15"/>
</p:tagLst>
</file>

<file path=ppt/tags/tag373.xml><?xml version="1.0" encoding="utf-8"?>
<p:tagLst xmlns:a="http://schemas.openxmlformats.org/drawingml/2006/main" xmlns:r="http://schemas.openxmlformats.org/officeDocument/2006/relationships" xmlns:p="http://schemas.openxmlformats.org/presentationml/2006/main">
  <p:tag name="NUM" val="16"/>
</p:tagLst>
</file>

<file path=ppt/tags/tag374.xml><?xml version="1.0" encoding="utf-8"?>
<p:tagLst xmlns:a="http://schemas.openxmlformats.org/drawingml/2006/main" xmlns:r="http://schemas.openxmlformats.org/officeDocument/2006/relationships" xmlns:p="http://schemas.openxmlformats.org/presentationml/2006/main">
  <p:tag name="NUM" val="17"/>
</p:tagLst>
</file>

<file path=ppt/tags/tag375.xml><?xml version="1.0" encoding="utf-8"?>
<p:tagLst xmlns:a="http://schemas.openxmlformats.org/drawingml/2006/main" xmlns:r="http://schemas.openxmlformats.org/officeDocument/2006/relationships" xmlns:p="http://schemas.openxmlformats.org/presentationml/2006/main">
  <p:tag name="NUM" val="18"/>
</p:tagLst>
</file>

<file path=ppt/tags/tag376.xml><?xml version="1.0" encoding="utf-8"?>
<p:tagLst xmlns:a="http://schemas.openxmlformats.org/drawingml/2006/main" xmlns:r="http://schemas.openxmlformats.org/officeDocument/2006/relationships" xmlns:p="http://schemas.openxmlformats.org/presentationml/2006/main">
  <p:tag name="NUM" val="19"/>
</p:tagLst>
</file>

<file path=ppt/tags/tag377.xml><?xml version="1.0" encoding="utf-8"?>
<p:tagLst xmlns:a="http://schemas.openxmlformats.org/drawingml/2006/main" xmlns:r="http://schemas.openxmlformats.org/officeDocument/2006/relationships" xmlns:p="http://schemas.openxmlformats.org/presentationml/2006/main">
  <p:tag name="NUM" val="20"/>
</p:tagLst>
</file>

<file path=ppt/tags/tag378.xml><?xml version="1.0" encoding="utf-8"?>
<p:tagLst xmlns:a="http://schemas.openxmlformats.org/drawingml/2006/main" xmlns:r="http://schemas.openxmlformats.org/officeDocument/2006/relationships" xmlns:p="http://schemas.openxmlformats.org/presentationml/2006/main">
  <p:tag name="NUM" val="21"/>
</p:tagLst>
</file>

<file path=ppt/tags/tag379.xml><?xml version="1.0" encoding="utf-8"?>
<p:tagLst xmlns:a="http://schemas.openxmlformats.org/drawingml/2006/main" xmlns:r="http://schemas.openxmlformats.org/officeDocument/2006/relationships" xmlns:p="http://schemas.openxmlformats.org/presentationml/2006/main">
  <p:tag name="NUM" val="22"/>
</p:tagLst>
</file>

<file path=ppt/tags/tag38.xml><?xml version="1.0" encoding="utf-8"?>
<p:tagLst xmlns:a="http://schemas.openxmlformats.org/drawingml/2006/main" xmlns:r="http://schemas.openxmlformats.org/officeDocument/2006/relationships" xmlns:p="http://schemas.openxmlformats.org/presentationml/2006/main">
  <p:tag name="NUM" val="8"/>
</p:tagLst>
</file>

<file path=ppt/tags/tag380.xml><?xml version="1.0" encoding="utf-8"?>
<p:tagLst xmlns:a="http://schemas.openxmlformats.org/drawingml/2006/main" xmlns:r="http://schemas.openxmlformats.org/officeDocument/2006/relationships" xmlns:p="http://schemas.openxmlformats.org/presentationml/2006/main">
  <p:tag name="NUM" val="23"/>
</p:tagLst>
</file>

<file path=ppt/tags/tag381.xml><?xml version="1.0" encoding="utf-8"?>
<p:tagLst xmlns:a="http://schemas.openxmlformats.org/drawingml/2006/main" xmlns:r="http://schemas.openxmlformats.org/officeDocument/2006/relationships" xmlns:p="http://schemas.openxmlformats.org/presentationml/2006/main">
  <p:tag name="NUM" val="24"/>
</p:tagLst>
</file>

<file path=ppt/tags/tag382.xml><?xml version="1.0" encoding="utf-8"?>
<p:tagLst xmlns:a="http://schemas.openxmlformats.org/drawingml/2006/main" xmlns:r="http://schemas.openxmlformats.org/officeDocument/2006/relationships" xmlns:p="http://schemas.openxmlformats.org/presentationml/2006/main">
  <p:tag name="NUM" val="25"/>
</p:tagLst>
</file>

<file path=ppt/tags/tag383.xml><?xml version="1.0" encoding="utf-8"?>
<p:tagLst xmlns:a="http://schemas.openxmlformats.org/drawingml/2006/main" xmlns:r="http://schemas.openxmlformats.org/officeDocument/2006/relationships" xmlns:p="http://schemas.openxmlformats.org/presentationml/2006/main">
  <p:tag name="NUM" val="26"/>
</p:tagLst>
</file>

<file path=ppt/tags/tag384.xml><?xml version="1.0" encoding="utf-8"?>
<p:tagLst xmlns:a="http://schemas.openxmlformats.org/drawingml/2006/main" xmlns:r="http://schemas.openxmlformats.org/officeDocument/2006/relationships" xmlns:p="http://schemas.openxmlformats.org/presentationml/2006/main">
  <p:tag name="NUM" val="27"/>
</p:tagLst>
</file>

<file path=ppt/tags/tag385.xml><?xml version="1.0" encoding="utf-8"?>
<p:tagLst xmlns:a="http://schemas.openxmlformats.org/drawingml/2006/main" xmlns:r="http://schemas.openxmlformats.org/officeDocument/2006/relationships" xmlns:p="http://schemas.openxmlformats.org/presentationml/2006/main">
  <p:tag name="NUM" val="28"/>
</p:tagLst>
</file>

<file path=ppt/tags/tag386.xml><?xml version="1.0" encoding="utf-8"?>
<p:tagLst xmlns:a="http://schemas.openxmlformats.org/drawingml/2006/main" xmlns:r="http://schemas.openxmlformats.org/officeDocument/2006/relationships" xmlns:p="http://schemas.openxmlformats.org/presentationml/2006/main">
  <p:tag name="NUM" val="29"/>
</p:tagLst>
</file>

<file path=ppt/tags/tag387.xml><?xml version="1.0" encoding="utf-8"?>
<p:tagLst xmlns:a="http://schemas.openxmlformats.org/drawingml/2006/main" xmlns:r="http://schemas.openxmlformats.org/officeDocument/2006/relationships" xmlns:p="http://schemas.openxmlformats.org/presentationml/2006/main">
  <p:tag name="NUM" val="30"/>
</p:tagLst>
</file>

<file path=ppt/tags/tag388.xml><?xml version="1.0" encoding="utf-8"?>
<p:tagLst xmlns:a="http://schemas.openxmlformats.org/drawingml/2006/main" xmlns:r="http://schemas.openxmlformats.org/officeDocument/2006/relationships" xmlns:p="http://schemas.openxmlformats.org/presentationml/2006/main">
  <p:tag name="NUM" val="31"/>
</p:tagLst>
</file>

<file path=ppt/tags/tag389.xml><?xml version="1.0" encoding="utf-8"?>
<p:tagLst xmlns:a="http://schemas.openxmlformats.org/drawingml/2006/main" xmlns:r="http://schemas.openxmlformats.org/officeDocument/2006/relationships" xmlns:p="http://schemas.openxmlformats.org/presentationml/2006/main">
  <p:tag name="NUM" val="32"/>
</p:tagLst>
</file>

<file path=ppt/tags/tag39.xml><?xml version="1.0" encoding="utf-8"?>
<p:tagLst xmlns:a="http://schemas.openxmlformats.org/drawingml/2006/main" xmlns:r="http://schemas.openxmlformats.org/officeDocument/2006/relationships" xmlns:p="http://schemas.openxmlformats.org/presentationml/2006/main">
  <p:tag name="NUM" val="9"/>
</p:tagLst>
</file>

<file path=ppt/tags/tag390.xml><?xml version="1.0" encoding="utf-8"?>
<p:tagLst xmlns:a="http://schemas.openxmlformats.org/drawingml/2006/main" xmlns:r="http://schemas.openxmlformats.org/officeDocument/2006/relationships" xmlns:p="http://schemas.openxmlformats.org/presentationml/2006/main">
  <p:tag name="NUM" val="33"/>
</p:tagLst>
</file>

<file path=ppt/tags/tag391.xml><?xml version="1.0" encoding="utf-8"?>
<p:tagLst xmlns:a="http://schemas.openxmlformats.org/drawingml/2006/main" xmlns:r="http://schemas.openxmlformats.org/officeDocument/2006/relationships" xmlns:p="http://schemas.openxmlformats.org/presentationml/2006/main">
  <p:tag name="NUM" val="34"/>
</p:tagLst>
</file>

<file path=ppt/tags/tag392.xml><?xml version="1.0" encoding="utf-8"?>
<p:tagLst xmlns:a="http://schemas.openxmlformats.org/drawingml/2006/main" xmlns:r="http://schemas.openxmlformats.org/officeDocument/2006/relationships" xmlns:p="http://schemas.openxmlformats.org/presentationml/2006/main">
  <p:tag name="NUM" val="35"/>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NUM" val="2"/>
</p:tagLst>
</file>

<file path=ppt/tags/tag395.xml><?xml version="1.0" encoding="utf-8"?>
<p:tagLst xmlns:a="http://schemas.openxmlformats.org/drawingml/2006/main" xmlns:r="http://schemas.openxmlformats.org/officeDocument/2006/relationships" xmlns:p="http://schemas.openxmlformats.org/presentationml/2006/main">
  <p:tag name="NUM" val="3"/>
</p:tagLst>
</file>

<file path=ppt/tags/tag39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 name="NUM" val="4"/>
</p:tagLst>
</file>

<file path=ppt/tags/tag397.xml><?xml version="1.0" encoding="utf-8"?>
<p:tagLst xmlns:a="http://schemas.openxmlformats.org/drawingml/2006/main" xmlns:r="http://schemas.openxmlformats.org/officeDocument/2006/relationships" xmlns:p="http://schemas.openxmlformats.org/presentationml/2006/main">
  <p:tag name="NUM" val="5"/>
</p:tagLst>
</file>

<file path=ppt/tags/tag398.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 name="NUM" val="6"/>
</p:tagLst>
</file>

<file path=ppt/tags/tag39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NUM" val="9"/>
</p:tagLst>
</file>

<file path=ppt/tags/tag401.xml><?xml version="1.0" encoding="utf-8"?>
<p:tagLst xmlns:a="http://schemas.openxmlformats.org/drawingml/2006/main" xmlns:r="http://schemas.openxmlformats.org/officeDocument/2006/relationships" xmlns:p="http://schemas.openxmlformats.org/presentationml/2006/main">
  <p:tag name="NUM" val="10"/>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NUM" val="1"/>
</p:tagLst>
</file>

<file path=ppt/tags/tag404.xml><?xml version="1.0" encoding="utf-8"?>
<p:tagLst xmlns:a="http://schemas.openxmlformats.org/drawingml/2006/main" xmlns:r="http://schemas.openxmlformats.org/officeDocument/2006/relationships" xmlns:p="http://schemas.openxmlformats.org/presentationml/2006/main">
  <p:tag name="NUM" val="2"/>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5"/>
</p:tagLst>
</file>

<file path=ppt/tags/tag411.xml><?xml version="1.0" encoding="utf-8"?>
<p:tagLst xmlns:a="http://schemas.openxmlformats.org/drawingml/2006/main" xmlns:r="http://schemas.openxmlformats.org/officeDocument/2006/relationships" xmlns:p="http://schemas.openxmlformats.org/presentationml/2006/main">
  <p:tag name="NUM" val="6"/>
</p:tagLst>
</file>

<file path=ppt/tags/tag412.xml><?xml version="1.0" encoding="utf-8"?>
<p:tagLst xmlns:a="http://schemas.openxmlformats.org/drawingml/2006/main" xmlns:r="http://schemas.openxmlformats.org/officeDocument/2006/relationships" xmlns:p="http://schemas.openxmlformats.org/presentationml/2006/main">
  <p:tag name="NUM" val="7"/>
</p:tagLst>
</file>

<file path=ppt/tags/tag413.xml><?xml version="1.0" encoding="utf-8"?>
<p:tagLst xmlns:a="http://schemas.openxmlformats.org/drawingml/2006/main" xmlns:r="http://schemas.openxmlformats.org/officeDocument/2006/relationships" xmlns:p="http://schemas.openxmlformats.org/presentationml/2006/main">
  <p:tag name="NUM" val="8"/>
</p:tagLst>
</file>

<file path=ppt/tags/tag414.xml><?xml version="1.0" encoding="utf-8"?>
<p:tagLst xmlns:a="http://schemas.openxmlformats.org/drawingml/2006/main" xmlns:r="http://schemas.openxmlformats.org/officeDocument/2006/relationships" xmlns:p="http://schemas.openxmlformats.org/presentationml/2006/main">
  <p:tag name="NUM" val="9"/>
</p:tagLst>
</file>

<file path=ppt/tags/tag415.xml><?xml version="1.0" encoding="utf-8"?>
<p:tagLst xmlns:a="http://schemas.openxmlformats.org/drawingml/2006/main" xmlns:r="http://schemas.openxmlformats.org/officeDocument/2006/relationships" xmlns:p="http://schemas.openxmlformats.org/presentationml/2006/main">
  <p:tag name="NUM" val="10"/>
</p:tagLst>
</file>

<file path=ppt/tags/tag416.xml><?xml version="1.0" encoding="utf-8"?>
<p:tagLst xmlns:a="http://schemas.openxmlformats.org/drawingml/2006/main" xmlns:r="http://schemas.openxmlformats.org/officeDocument/2006/relationships" xmlns:p="http://schemas.openxmlformats.org/presentationml/2006/main">
  <p:tag name="NUM" val="11"/>
</p:tagLst>
</file>

<file path=ppt/tags/tag417.xml><?xml version="1.0" encoding="utf-8"?>
<p:tagLst xmlns:a="http://schemas.openxmlformats.org/drawingml/2006/main" xmlns:r="http://schemas.openxmlformats.org/officeDocument/2006/relationships" xmlns:p="http://schemas.openxmlformats.org/presentationml/2006/main">
  <p:tag name="NUM" val="12"/>
</p:tagLst>
</file>

<file path=ppt/tags/tag418.xml><?xml version="1.0" encoding="utf-8"?>
<p:tagLst xmlns:a="http://schemas.openxmlformats.org/drawingml/2006/main" xmlns:r="http://schemas.openxmlformats.org/officeDocument/2006/relationships" xmlns:p="http://schemas.openxmlformats.org/presentationml/2006/main">
  <p:tag name="NUM" val="13"/>
</p:tagLst>
</file>

<file path=ppt/tags/tag419.xml><?xml version="1.0" encoding="utf-8"?>
<p:tagLst xmlns:a="http://schemas.openxmlformats.org/drawingml/2006/main" xmlns:r="http://schemas.openxmlformats.org/officeDocument/2006/relationships" xmlns:p="http://schemas.openxmlformats.org/presentationml/2006/main">
  <p:tag name="NUM" val="14"/>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15"/>
</p:tagLst>
</file>

<file path=ppt/tags/tag421.xml><?xml version="1.0" encoding="utf-8"?>
<p:tagLst xmlns:a="http://schemas.openxmlformats.org/drawingml/2006/main" xmlns:r="http://schemas.openxmlformats.org/officeDocument/2006/relationships" xmlns:p="http://schemas.openxmlformats.org/presentationml/2006/main">
  <p:tag name="NUM" val="16"/>
</p:tagLst>
</file>

<file path=ppt/tags/tag422.xml><?xml version="1.0" encoding="utf-8"?>
<p:tagLst xmlns:a="http://schemas.openxmlformats.org/drawingml/2006/main" xmlns:r="http://schemas.openxmlformats.org/officeDocument/2006/relationships" xmlns:p="http://schemas.openxmlformats.org/presentationml/2006/main">
  <p:tag name="NUM" val="17"/>
</p:tagLst>
</file>

<file path=ppt/tags/tag423.xml><?xml version="1.0" encoding="utf-8"?>
<p:tagLst xmlns:a="http://schemas.openxmlformats.org/drawingml/2006/main" xmlns:r="http://schemas.openxmlformats.org/officeDocument/2006/relationships" xmlns:p="http://schemas.openxmlformats.org/presentationml/2006/main">
  <p:tag name="NUM" val="18"/>
</p:tagLst>
</file>

<file path=ppt/tags/tag424.xml><?xml version="1.0" encoding="utf-8"?>
<p:tagLst xmlns:a="http://schemas.openxmlformats.org/drawingml/2006/main" xmlns:r="http://schemas.openxmlformats.org/officeDocument/2006/relationships" xmlns:p="http://schemas.openxmlformats.org/presentationml/2006/main">
  <p:tag name="NUM" val="19"/>
</p:tagLst>
</file>

<file path=ppt/tags/tag425.xml><?xml version="1.0" encoding="utf-8"?>
<p:tagLst xmlns:a="http://schemas.openxmlformats.org/drawingml/2006/main" xmlns:r="http://schemas.openxmlformats.org/officeDocument/2006/relationships" xmlns:p="http://schemas.openxmlformats.org/presentationml/2006/main">
  <p:tag name="NUM" val="20"/>
</p:tagLst>
</file>

<file path=ppt/tags/tag426.xml><?xml version="1.0" encoding="utf-8"?>
<p:tagLst xmlns:a="http://schemas.openxmlformats.org/drawingml/2006/main" xmlns:r="http://schemas.openxmlformats.org/officeDocument/2006/relationships" xmlns:p="http://schemas.openxmlformats.org/presentationml/2006/main">
  <p:tag name="NUM" val="21"/>
</p:tagLst>
</file>

<file path=ppt/tags/tag427.xml><?xml version="1.0" encoding="utf-8"?>
<p:tagLst xmlns:a="http://schemas.openxmlformats.org/drawingml/2006/main" xmlns:r="http://schemas.openxmlformats.org/officeDocument/2006/relationships" xmlns:p="http://schemas.openxmlformats.org/presentationml/2006/main">
  <p:tag name="NUM" val="22"/>
</p:tagLst>
</file>

<file path=ppt/tags/tag428.xml><?xml version="1.0" encoding="utf-8"?>
<p:tagLst xmlns:a="http://schemas.openxmlformats.org/drawingml/2006/main" xmlns:r="http://schemas.openxmlformats.org/officeDocument/2006/relationships" xmlns:p="http://schemas.openxmlformats.org/presentationml/2006/main">
  <p:tag name="NUM" val="23"/>
</p:tagLst>
</file>

<file path=ppt/tags/tag429.xml><?xml version="1.0" encoding="utf-8"?>
<p:tagLst xmlns:a="http://schemas.openxmlformats.org/drawingml/2006/main" xmlns:r="http://schemas.openxmlformats.org/officeDocument/2006/relationships" xmlns:p="http://schemas.openxmlformats.org/presentationml/2006/main">
  <p:tag name="NUM" val="24"/>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30.xml><?xml version="1.0" encoding="utf-8"?>
<p:tagLst xmlns:a="http://schemas.openxmlformats.org/drawingml/2006/main" xmlns:r="http://schemas.openxmlformats.org/officeDocument/2006/relationships" xmlns:p="http://schemas.openxmlformats.org/presentationml/2006/main">
  <p:tag name="NUM" val="25"/>
</p:tagLst>
</file>

<file path=ppt/tags/tag431.xml><?xml version="1.0" encoding="utf-8"?>
<p:tagLst xmlns:a="http://schemas.openxmlformats.org/drawingml/2006/main" xmlns:r="http://schemas.openxmlformats.org/officeDocument/2006/relationships" xmlns:p="http://schemas.openxmlformats.org/presentationml/2006/main">
  <p:tag name="NUM" val="26"/>
</p:tagLst>
</file>

<file path=ppt/tags/tag432.xml><?xml version="1.0" encoding="utf-8"?>
<p:tagLst xmlns:a="http://schemas.openxmlformats.org/drawingml/2006/main" xmlns:r="http://schemas.openxmlformats.org/officeDocument/2006/relationships" xmlns:p="http://schemas.openxmlformats.org/presentationml/2006/main">
  <p:tag name="NUM" val="27"/>
</p:tagLst>
</file>

<file path=ppt/tags/tag433.xml><?xml version="1.0" encoding="utf-8"?>
<p:tagLst xmlns:a="http://schemas.openxmlformats.org/drawingml/2006/main" xmlns:r="http://schemas.openxmlformats.org/officeDocument/2006/relationships" xmlns:p="http://schemas.openxmlformats.org/presentationml/2006/main">
  <p:tag name="NUM" val="28"/>
</p:tagLst>
</file>

<file path=ppt/tags/tag434.xml><?xml version="1.0" encoding="utf-8"?>
<p:tagLst xmlns:a="http://schemas.openxmlformats.org/drawingml/2006/main" xmlns:r="http://schemas.openxmlformats.org/officeDocument/2006/relationships" xmlns:p="http://schemas.openxmlformats.org/presentationml/2006/main">
  <p:tag name="NUM" val="29"/>
</p:tagLst>
</file>

<file path=ppt/tags/tag435.xml><?xml version="1.0" encoding="utf-8"?>
<p:tagLst xmlns:a="http://schemas.openxmlformats.org/drawingml/2006/main" xmlns:r="http://schemas.openxmlformats.org/officeDocument/2006/relationships" xmlns:p="http://schemas.openxmlformats.org/presentationml/2006/main">
  <p:tag name="NUM" val="30"/>
</p:tagLst>
</file>

<file path=ppt/tags/tag436.xml><?xml version="1.0" encoding="utf-8"?>
<p:tagLst xmlns:a="http://schemas.openxmlformats.org/drawingml/2006/main" xmlns:r="http://schemas.openxmlformats.org/officeDocument/2006/relationships" xmlns:p="http://schemas.openxmlformats.org/presentationml/2006/main">
  <p:tag name="NUM" val="31"/>
</p:tagLst>
</file>

<file path=ppt/tags/tag437.xml><?xml version="1.0" encoding="utf-8"?>
<p:tagLst xmlns:a="http://schemas.openxmlformats.org/drawingml/2006/main" xmlns:r="http://schemas.openxmlformats.org/officeDocument/2006/relationships" xmlns:p="http://schemas.openxmlformats.org/presentationml/2006/main">
  <p:tag name="NUM" val="32"/>
</p:tagLst>
</file>

<file path=ppt/tags/tag438.xml><?xml version="1.0" encoding="utf-8"?>
<p:tagLst xmlns:a="http://schemas.openxmlformats.org/drawingml/2006/main" xmlns:r="http://schemas.openxmlformats.org/officeDocument/2006/relationships" xmlns:p="http://schemas.openxmlformats.org/presentationml/2006/main">
  <p:tag name="NUM" val="33"/>
</p:tagLst>
</file>

<file path=ppt/tags/tag439.xml><?xml version="1.0" encoding="utf-8"?>
<p:tagLst xmlns:a="http://schemas.openxmlformats.org/drawingml/2006/main" xmlns:r="http://schemas.openxmlformats.org/officeDocument/2006/relationships" xmlns:p="http://schemas.openxmlformats.org/presentationml/2006/main">
  <p:tag name="NUM" val="34"/>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35"/>
</p:tagLst>
</file>

<file path=ppt/tags/tag441.xml><?xml version="1.0" encoding="utf-8"?>
<p:tagLst xmlns:a="http://schemas.openxmlformats.org/drawingml/2006/main" xmlns:r="http://schemas.openxmlformats.org/officeDocument/2006/relationships" xmlns:p="http://schemas.openxmlformats.org/presentationml/2006/main">
  <p:tag name="NUM" val="36"/>
</p:tagLst>
</file>

<file path=ppt/tags/tag442.xml><?xml version="1.0" encoding="utf-8"?>
<p:tagLst xmlns:a="http://schemas.openxmlformats.org/drawingml/2006/main" xmlns:r="http://schemas.openxmlformats.org/officeDocument/2006/relationships" xmlns:p="http://schemas.openxmlformats.org/presentationml/2006/main">
  <p:tag name="NUM" val="37"/>
</p:tagLst>
</file>

<file path=ppt/tags/tag443.xml><?xml version="1.0" encoding="utf-8"?>
<p:tagLst xmlns:a="http://schemas.openxmlformats.org/drawingml/2006/main" xmlns:r="http://schemas.openxmlformats.org/officeDocument/2006/relationships" xmlns:p="http://schemas.openxmlformats.org/presentationml/2006/main">
  <p:tag name="NUM" val="38"/>
</p:tagLst>
</file>

<file path=ppt/tags/tag444.xml><?xml version="1.0" encoding="utf-8"?>
<p:tagLst xmlns:a="http://schemas.openxmlformats.org/drawingml/2006/main" xmlns:r="http://schemas.openxmlformats.org/officeDocument/2006/relationships" xmlns:p="http://schemas.openxmlformats.org/presentationml/2006/main">
  <p:tag name="NUM" val="39"/>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NUM" val="1"/>
</p:tagLst>
</file>

<file path=ppt/tags/tag447.xml><?xml version="1.0" encoding="utf-8"?>
<p:tagLst xmlns:a="http://schemas.openxmlformats.org/drawingml/2006/main" xmlns:r="http://schemas.openxmlformats.org/officeDocument/2006/relationships" xmlns:p="http://schemas.openxmlformats.org/presentationml/2006/main">
  <p:tag name="NUM" val="2"/>
</p:tagLst>
</file>

<file path=ppt/tags/tag448.xml><?xml version="1.0" encoding="utf-8"?>
<p:tagLst xmlns:a="http://schemas.openxmlformats.org/drawingml/2006/main" xmlns:r="http://schemas.openxmlformats.org/officeDocument/2006/relationships" xmlns:p="http://schemas.openxmlformats.org/presentationml/2006/main">
  <p:tag name="NUM" val="3"/>
</p:tagLst>
</file>

<file path=ppt/tags/tag449.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50.xml><?xml version="1.0" encoding="utf-8"?>
<p:tagLst xmlns:a="http://schemas.openxmlformats.org/drawingml/2006/main" xmlns:r="http://schemas.openxmlformats.org/officeDocument/2006/relationships" xmlns:p="http://schemas.openxmlformats.org/presentationml/2006/main">
  <p:tag name="NUM" val="5"/>
</p:tagLst>
</file>

<file path=ppt/tags/tag451.xml><?xml version="1.0" encoding="utf-8"?>
<p:tagLst xmlns:a="http://schemas.openxmlformats.org/drawingml/2006/main" xmlns:r="http://schemas.openxmlformats.org/officeDocument/2006/relationships" xmlns:p="http://schemas.openxmlformats.org/presentationml/2006/main">
  <p:tag name="NUM" val="6"/>
</p:tagLst>
</file>

<file path=ppt/tags/tag452.xml><?xml version="1.0" encoding="utf-8"?>
<p:tagLst xmlns:a="http://schemas.openxmlformats.org/drawingml/2006/main" xmlns:r="http://schemas.openxmlformats.org/officeDocument/2006/relationships" xmlns:p="http://schemas.openxmlformats.org/presentationml/2006/main">
  <p:tag name="NUM" val="7"/>
</p:tagLst>
</file>

<file path=ppt/tags/tag453.xml><?xml version="1.0" encoding="utf-8"?>
<p:tagLst xmlns:a="http://schemas.openxmlformats.org/drawingml/2006/main" xmlns:r="http://schemas.openxmlformats.org/officeDocument/2006/relationships" xmlns:p="http://schemas.openxmlformats.org/presentationml/2006/main">
  <p:tag name="NUM" val="8"/>
</p:tagLst>
</file>

<file path=ppt/tags/tag454.xml><?xml version="1.0" encoding="utf-8"?>
<p:tagLst xmlns:a="http://schemas.openxmlformats.org/drawingml/2006/main" xmlns:r="http://schemas.openxmlformats.org/officeDocument/2006/relationships" xmlns:p="http://schemas.openxmlformats.org/presentationml/2006/main">
  <p:tag name="NUM" val="9"/>
</p:tagLst>
</file>

<file path=ppt/tags/tag455.xml><?xml version="1.0" encoding="utf-8"?>
<p:tagLst xmlns:a="http://schemas.openxmlformats.org/drawingml/2006/main" xmlns:r="http://schemas.openxmlformats.org/officeDocument/2006/relationships" xmlns:p="http://schemas.openxmlformats.org/presentationml/2006/main">
  <p:tag name="NUM" val="10"/>
</p:tagLst>
</file>

<file path=ppt/tags/tag456.xml><?xml version="1.0" encoding="utf-8"?>
<p:tagLst xmlns:a="http://schemas.openxmlformats.org/drawingml/2006/main" xmlns:r="http://schemas.openxmlformats.org/officeDocument/2006/relationships" xmlns:p="http://schemas.openxmlformats.org/presentationml/2006/main">
  <p:tag name="NUM" val="11"/>
</p:tagLst>
</file>

<file path=ppt/tags/tag457.xml><?xml version="1.0" encoding="utf-8"?>
<p:tagLst xmlns:a="http://schemas.openxmlformats.org/drawingml/2006/main" xmlns:r="http://schemas.openxmlformats.org/officeDocument/2006/relationships" xmlns:p="http://schemas.openxmlformats.org/presentationml/2006/main">
  <p:tag name="NUM" val="12"/>
</p:tagLst>
</file>

<file path=ppt/tags/tag458.xml><?xml version="1.0" encoding="utf-8"?>
<p:tagLst xmlns:a="http://schemas.openxmlformats.org/drawingml/2006/main" xmlns:r="http://schemas.openxmlformats.org/officeDocument/2006/relationships" xmlns:p="http://schemas.openxmlformats.org/presentationml/2006/main">
  <p:tag name="NUM" val="13"/>
</p:tagLst>
</file>

<file path=ppt/tags/tag459.xml><?xml version="1.0" encoding="utf-8"?>
<p:tagLst xmlns:a="http://schemas.openxmlformats.org/drawingml/2006/main" xmlns:r="http://schemas.openxmlformats.org/officeDocument/2006/relationships" xmlns:p="http://schemas.openxmlformats.org/presentationml/2006/main">
  <p:tag name="NUM" val="14"/>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NUM" val="1"/>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3"/>
</p:tagLst>
</file>

<file path=ppt/tags/tag464.xml><?xml version="1.0" encoding="utf-8"?>
<p:tagLst xmlns:a="http://schemas.openxmlformats.org/drawingml/2006/main" xmlns:r="http://schemas.openxmlformats.org/officeDocument/2006/relationships" xmlns:p="http://schemas.openxmlformats.org/presentationml/2006/main">
  <p:tag name="NUM" val="4"/>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7"/>
</p:tagLst>
</file>

<file path=ppt/tags/tag473.xml><?xml version="1.0" encoding="utf-8"?>
<p:tagLst xmlns:a="http://schemas.openxmlformats.org/drawingml/2006/main" xmlns:r="http://schemas.openxmlformats.org/officeDocument/2006/relationships" xmlns:p="http://schemas.openxmlformats.org/presentationml/2006/main">
  <p:tag name="NUM" val="8"/>
</p:tagLst>
</file>

<file path=ppt/tags/tag474.xml><?xml version="1.0" encoding="utf-8"?>
<p:tagLst xmlns:a="http://schemas.openxmlformats.org/drawingml/2006/main" xmlns:r="http://schemas.openxmlformats.org/officeDocument/2006/relationships" xmlns:p="http://schemas.openxmlformats.org/presentationml/2006/main">
  <p:tag name="NUM" val="9"/>
</p:tagLst>
</file>

<file path=ppt/tags/tag475.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9"/>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11"/>
</p:tagLst>
</file>

<file path=ppt/tags/tag59.xml><?xml version="1.0" encoding="utf-8"?>
<p:tagLst xmlns:a="http://schemas.openxmlformats.org/drawingml/2006/main" xmlns:r="http://schemas.openxmlformats.org/officeDocument/2006/relationships" xmlns:p="http://schemas.openxmlformats.org/presentationml/2006/main">
  <p:tag name="NUM" val="12"/>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NUM" val="13"/>
</p:tagLst>
</file>

<file path=ppt/tags/tag61.xml><?xml version="1.0" encoding="utf-8"?>
<p:tagLst xmlns:a="http://schemas.openxmlformats.org/drawingml/2006/main" xmlns:r="http://schemas.openxmlformats.org/officeDocument/2006/relationships" xmlns:p="http://schemas.openxmlformats.org/presentationml/2006/main">
  <p:tag name="NUM" val="14"/>
</p:tagLst>
</file>

<file path=ppt/tags/tag62.xml><?xml version="1.0" encoding="utf-8"?>
<p:tagLst xmlns:a="http://schemas.openxmlformats.org/drawingml/2006/main" xmlns:r="http://schemas.openxmlformats.org/officeDocument/2006/relationships" xmlns:p="http://schemas.openxmlformats.org/presentationml/2006/main">
  <p:tag name="NUM" val="15"/>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0"/>
</p:tagLst>
</file>

<file path=ppt/tags/tag74.xml><?xml version="1.0" encoding="utf-8"?>
<p:tagLst xmlns:a="http://schemas.openxmlformats.org/drawingml/2006/main" xmlns:r="http://schemas.openxmlformats.org/officeDocument/2006/relationships" xmlns:p="http://schemas.openxmlformats.org/presentationml/2006/main">
  <p:tag name="NUM" val="11"/>
</p:tagLst>
</file>

<file path=ppt/tags/tag75.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13"/>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6.xml><?xml version="1.0" encoding="utf-8"?>
<p:tagLst xmlns:a="http://schemas.openxmlformats.org/drawingml/2006/main" xmlns:r="http://schemas.openxmlformats.org/officeDocument/2006/relationships" xmlns:p="http://schemas.openxmlformats.org/presentationml/2006/main">
  <p:tag name="NUM" val="9"/>
</p:tagLst>
</file>

<file path=ppt/tags/tag97.xml><?xml version="1.0" encoding="utf-8"?>
<p:tagLst xmlns:a="http://schemas.openxmlformats.org/drawingml/2006/main" xmlns:r="http://schemas.openxmlformats.org/officeDocument/2006/relationships" xmlns:p="http://schemas.openxmlformats.org/presentationml/2006/main">
  <p:tag name="NUM" val="10"/>
</p:tagLst>
</file>

<file path=ppt/tags/tag98.xml><?xml version="1.0" encoding="utf-8"?>
<p:tagLst xmlns:a="http://schemas.openxmlformats.org/drawingml/2006/main" xmlns:r="http://schemas.openxmlformats.org/officeDocument/2006/relationships" xmlns:p="http://schemas.openxmlformats.org/presentationml/2006/main">
  <p:tag name="NUM" val="11"/>
</p:tagLst>
</file>

<file path=ppt/tags/tag99.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8695</TotalTime>
  <Words>1069</Words>
  <Application>Microsoft Office PowerPoint</Application>
  <PresentationFormat>Widescreen</PresentationFormat>
  <Paragraphs>268</Paragraphs>
  <Slides>28</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Malgun Gothic</vt:lpstr>
      <vt:lpstr>Arial</vt:lpstr>
      <vt:lpstr>Calibri</vt:lpstr>
      <vt:lpstr>Comic Sans MS</vt:lpstr>
      <vt:lpstr>Georgia</vt:lpstr>
      <vt:lpstr>Open Sans</vt:lpstr>
      <vt:lpstr>Wingdings</vt:lpstr>
      <vt:lpstr>Office Theme</vt:lpstr>
      <vt:lpstr>think-cell Slide</vt:lpstr>
      <vt:lpstr>Atelier sur le milieu de travail axé sur les activités (MTAA)</vt:lpstr>
      <vt:lpstr>Règles de participation</vt:lpstr>
      <vt:lpstr>Préparons-nous!</vt:lpstr>
      <vt:lpstr>Objectif</vt:lpstr>
      <vt:lpstr>Ordre du jour</vt:lpstr>
      <vt:lpstr>Comprendre le Milieu de travail GC : Pourquoi?</vt:lpstr>
      <vt:lpstr>PowerPoint Presentation</vt:lpstr>
      <vt:lpstr>PowerPoint Presentation</vt:lpstr>
      <vt:lpstr>Comprendre le Milieu de travail GC : Flexibilité</vt:lpstr>
      <vt:lpstr>Choisir son lieu de travail</vt:lpstr>
      <vt:lpstr>Choisir son lieu de travail</vt:lpstr>
      <vt:lpstr>Comprendre le milieu de travail axé sur les activités et le travail axé sur les activités</vt:lpstr>
      <vt:lpstr>Comprendre le travail axé sur les activités </vt:lpstr>
      <vt:lpstr>Considération particulière : Incidence de la COVID-19 sur le retour dans le milieu de travail</vt:lpstr>
      <vt:lpstr>Choisir son lieu de travail</vt:lpstr>
      <vt:lpstr>À quoi ressemble votre semaine de travail typique?</vt:lpstr>
      <vt:lpstr>Choisir son lieu de travail</vt:lpstr>
      <vt:lpstr>Comprendre les points de travail</vt:lpstr>
      <vt:lpstr>PowerPoint Presentation</vt:lpstr>
      <vt:lpstr>Comprendre les points de travail : travail en collaboration</vt:lpstr>
      <vt:lpstr>Comprendre les points de travail : de la variété pour tout et pour tous!</vt:lpstr>
      <vt:lpstr>Quels points de travail utiliseriez-vous pour exercer vos activités?</vt:lpstr>
      <vt:lpstr>PowerPoint Presentation</vt:lpstr>
      <vt:lpstr>Choisir son lieu de travail</vt:lpstr>
      <vt:lpstr>Différentes façons de travailler</vt:lpstr>
      <vt:lpstr>Principaux points à retenir</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lastModifiedBy>Irma Tabakovic</cp:lastModifiedBy>
  <cp:revision>403</cp:revision>
  <dcterms:created xsi:type="dcterms:W3CDTF">2018-01-23T15:59:12Z</dcterms:created>
  <dcterms:modified xsi:type="dcterms:W3CDTF">2020-10-06T14:26:19Z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9F09E965-1930-4ACE-9798-BCB1ABE06A85</vt:lpwstr>
  </property>
  <property fmtid="{D5CDD505-2E9C-101B-9397-08002B2CF9AE}" pid="3" name="ArticulatePath">
    <vt:lpwstr>10310797_002_EN_ABW VIRTUAL WORKSHOP IN-A-BOX_FR</vt:lpwstr>
  </property>
</Properties>
</file>