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31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Lora" pitchFamily="2" charset="0"/>
      <p:regular r:id="rId32"/>
      <p:bold r:id="rId33"/>
      <p:italic r:id="rId34"/>
      <p:boldItalic r:id="rId35"/>
    </p:embeddedFont>
    <p:embeddedFont>
      <p:font typeface="Quattrocento Sans" panose="020B060402020202020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7" autoAdjust="0"/>
    <p:restoredTop sz="86385" autoAdjust="0"/>
  </p:normalViewPr>
  <p:slideViewPr>
    <p:cSldViewPr snapToGrid="0">
      <p:cViewPr varScale="1">
        <p:scale>
          <a:sx n="125" d="100"/>
          <a:sy n="125" d="100"/>
        </p:scale>
        <p:origin x="52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5dff95a9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g75dff95a9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b5cb3df8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b5cb3df8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b5cb3df8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b5cb3df8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b5cb3df8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b5cb3df8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b5cb3df8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b5cb3df8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b5cb3df8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b5cb3df8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b5cb3df80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7b5cb3df80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>
                <a:solidFill>
                  <a:schemeClr val="dk1"/>
                </a:solidFill>
              </a:rPr>
              <a:t>Let us </a:t>
            </a:r>
            <a:r>
              <a:rPr lang="fr-CA" dirty="0" err="1">
                <a:solidFill>
                  <a:schemeClr val="dk1"/>
                </a:solidFill>
              </a:rPr>
              <a:t>begin</a:t>
            </a:r>
            <a:r>
              <a:rPr lang="fr-CA" dirty="0">
                <a:solidFill>
                  <a:schemeClr val="dk1"/>
                </a:solidFill>
              </a:rPr>
              <a:t>! 5 minutes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>
                <a:solidFill>
                  <a:schemeClr val="dk1"/>
                </a:solidFill>
              </a:rPr>
              <a:t>Begin by </a:t>
            </a:r>
            <a:r>
              <a:rPr lang="fr-CA" dirty="0" err="1">
                <a:solidFill>
                  <a:schemeClr val="dk1"/>
                </a:solidFill>
              </a:rPr>
              <a:t>finding</a:t>
            </a:r>
            <a:r>
              <a:rPr lang="fr-CA" dirty="0">
                <a:solidFill>
                  <a:schemeClr val="dk1"/>
                </a:solidFill>
              </a:rPr>
              <a:t> a </a:t>
            </a:r>
            <a:r>
              <a:rPr lang="fr-CA" dirty="0" err="1">
                <a:solidFill>
                  <a:schemeClr val="dk1"/>
                </a:solidFill>
              </a:rPr>
              <a:t>comfortable</a:t>
            </a:r>
            <a:r>
              <a:rPr lang="fr-CA" dirty="0">
                <a:solidFill>
                  <a:schemeClr val="dk1"/>
                </a:solidFill>
              </a:rPr>
              <a:t> position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>
                <a:solidFill>
                  <a:schemeClr val="dk1"/>
                </a:solidFill>
              </a:rPr>
              <a:t>Close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eyes</a:t>
            </a:r>
            <a:r>
              <a:rPr lang="fr-CA" dirty="0">
                <a:solidFill>
                  <a:schemeClr val="dk1"/>
                </a:solidFill>
              </a:rPr>
              <a:t> or focus </a:t>
            </a:r>
            <a:r>
              <a:rPr lang="fr-CA" dirty="0" err="1">
                <a:solidFill>
                  <a:schemeClr val="dk1"/>
                </a:solidFill>
              </a:rPr>
              <a:t>them</a:t>
            </a:r>
            <a:r>
              <a:rPr lang="fr-CA" dirty="0">
                <a:solidFill>
                  <a:schemeClr val="dk1"/>
                </a:solidFill>
              </a:rPr>
              <a:t> on one spot in the room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 err="1">
                <a:solidFill>
                  <a:schemeClr val="dk1"/>
                </a:solidFill>
              </a:rPr>
              <a:t>Take</a:t>
            </a:r>
            <a:r>
              <a:rPr lang="fr-CA" dirty="0">
                <a:solidFill>
                  <a:schemeClr val="dk1"/>
                </a:solidFill>
              </a:rPr>
              <a:t> a </a:t>
            </a:r>
            <a:r>
              <a:rPr lang="fr-CA" dirty="0" err="1">
                <a:solidFill>
                  <a:schemeClr val="dk1"/>
                </a:solidFill>
              </a:rPr>
              <a:t>deep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breath</a:t>
            </a:r>
            <a:r>
              <a:rPr lang="fr-CA" dirty="0">
                <a:solidFill>
                  <a:schemeClr val="dk1"/>
                </a:solidFill>
              </a:rPr>
              <a:t> in………………….. And a </a:t>
            </a:r>
            <a:r>
              <a:rPr lang="fr-CA" dirty="0" err="1">
                <a:solidFill>
                  <a:schemeClr val="dk1"/>
                </a:solidFill>
              </a:rPr>
              <a:t>deep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breath</a:t>
            </a:r>
            <a:r>
              <a:rPr lang="fr-CA" dirty="0">
                <a:solidFill>
                  <a:schemeClr val="dk1"/>
                </a:solidFill>
              </a:rPr>
              <a:t> out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>
                <a:solidFill>
                  <a:schemeClr val="dk1"/>
                </a:solidFill>
              </a:rPr>
              <a:t>Relax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jaw</a:t>
            </a:r>
            <a:r>
              <a:rPr lang="fr-CA" dirty="0">
                <a:solidFill>
                  <a:schemeClr val="dk1"/>
                </a:solidFill>
              </a:rPr>
              <a:t> and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shoulders</a:t>
            </a:r>
            <a:r>
              <a:rPr lang="fr-CA" dirty="0">
                <a:solidFill>
                  <a:schemeClr val="dk1"/>
                </a:solidFill>
              </a:rPr>
              <a:t>. </a:t>
            </a:r>
            <a:r>
              <a:rPr lang="fr-CA" dirty="0" err="1">
                <a:solidFill>
                  <a:schemeClr val="dk1"/>
                </a:solidFill>
              </a:rPr>
              <a:t>Take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another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deep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breath</a:t>
            </a:r>
            <a:r>
              <a:rPr lang="fr-CA" dirty="0">
                <a:solidFill>
                  <a:schemeClr val="dk1"/>
                </a:solidFill>
              </a:rPr>
              <a:t> in……… and </a:t>
            </a:r>
            <a:r>
              <a:rPr lang="fr-CA" dirty="0" err="1">
                <a:solidFill>
                  <a:schemeClr val="dk1"/>
                </a:solidFill>
              </a:rPr>
              <a:t>another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deep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breath</a:t>
            </a:r>
            <a:r>
              <a:rPr lang="fr-CA" dirty="0">
                <a:solidFill>
                  <a:schemeClr val="dk1"/>
                </a:solidFill>
              </a:rPr>
              <a:t> out.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 err="1">
                <a:solidFill>
                  <a:schemeClr val="dk1"/>
                </a:solidFill>
              </a:rPr>
              <a:t>Keep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breathing</a:t>
            </a:r>
            <a:r>
              <a:rPr lang="fr-CA" dirty="0">
                <a:solidFill>
                  <a:schemeClr val="dk1"/>
                </a:solidFill>
              </a:rPr>
              <a:t> slow and </a:t>
            </a:r>
            <a:r>
              <a:rPr lang="fr-CA" dirty="0" err="1">
                <a:solidFill>
                  <a:schemeClr val="dk1"/>
                </a:solidFill>
              </a:rPr>
              <a:t>relaxed</a:t>
            </a:r>
            <a:r>
              <a:rPr lang="fr-CA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 err="1">
                <a:solidFill>
                  <a:schemeClr val="dk1"/>
                </a:solidFill>
              </a:rPr>
              <a:t>Now</a:t>
            </a:r>
            <a:r>
              <a:rPr lang="fr-CA" dirty="0">
                <a:solidFill>
                  <a:schemeClr val="dk1"/>
                </a:solidFill>
              </a:rPr>
              <a:t> imagine </a:t>
            </a:r>
            <a:r>
              <a:rPr lang="fr-CA" dirty="0" err="1">
                <a:solidFill>
                  <a:schemeClr val="dk1"/>
                </a:solidFill>
              </a:rPr>
              <a:t>looking</a:t>
            </a:r>
            <a:r>
              <a:rPr lang="fr-CA" dirty="0">
                <a:solidFill>
                  <a:schemeClr val="dk1"/>
                </a:solidFill>
              </a:rPr>
              <a:t> at a </a:t>
            </a:r>
            <a:r>
              <a:rPr lang="fr-CA" dirty="0" err="1">
                <a:solidFill>
                  <a:schemeClr val="dk1"/>
                </a:solidFill>
              </a:rPr>
              <a:t>flower</a:t>
            </a:r>
            <a:r>
              <a:rPr lang="fr-CA" dirty="0">
                <a:solidFill>
                  <a:schemeClr val="dk1"/>
                </a:solidFill>
              </a:rPr>
              <a:t>. </a:t>
            </a:r>
            <a:r>
              <a:rPr lang="fr-CA" dirty="0" err="1">
                <a:solidFill>
                  <a:schemeClr val="dk1"/>
                </a:solidFill>
              </a:rPr>
              <a:t>What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colour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is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it</a:t>
            </a:r>
            <a:r>
              <a:rPr lang="fr-CA" dirty="0">
                <a:solidFill>
                  <a:schemeClr val="dk1"/>
                </a:solidFill>
              </a:rPr>
              <a:t>? </a:t>
            </a:r>
            <a:r>
              <a:rPr lang="fr-CA" dirty="0" err="1">
                <a:solidFill>
                  <a:schemeClr val="dk1"/>
                </a:solidFill>
              </a:rPr>
              <a:t>See</a:t>
            </a:r>
            <a:r>
              <a:rPr lang="fr-CA" dirty="0">
                <a:solidFill>
                  <a:schemeClr val="dk1"/>
                </a:solidFill>
              </a:rPr>
              <a:t> the </a:t>
            </a:r>
            <a:r>
              <a:rPr lang="fr-CA" dirty="0" err="1">
                <a:solidFill>
                  <a:schemeClr val="dk1"/>
                </a:solidFill>
              </a:rPr>
              <a:t>petals</a:t>
            </a:r>
            <a:r>
              <a:rPr lang="fr-CA" dirty="0">
                <a:solidFill>
                  <a:schemeClr val="dk1"/>
                </a:solidFill>
              </a:rPr>
              <a:t>, the </a:t>
            </a:r>
            <a:r>
              <a:rPr lang="fr-CA" dirty="0" err="1">
                <a:solidFill>
                  <a:schemeClr val="dk1"/>
                </a:solidFill>
              </a:rPr>
              <a:t>leaves</a:t>
            </a:r>
            <a:r>
              <a:rPr lang="fr-CA" dirty="0">
                <a:solidFill>
                  <a:schemeClr val="dk1"/>
                </a:solidFill>
              </a:rPr>
              <a:t>, the stem. Imagine </a:t>
            </a:r>
            <a:r>
              <a:rPr lang="fr-CA" dirty="0" err="1">
                <a:solidFill>
                  <a:schemeClr val="dk1"/>
                </a:solidFill>
              </a:rPr>
              <a:t>looking</a:t>
            </a:r>
            <a:r>
              <a:rPr lang="fr-CA" dirty="0">
                <a:solidFill>
                  <a:schemeClr val="dk1"/>
                </a:solidFill>
              </a:rPr>
              <a:t> at the </a:t>
            </a:r>
            <a:r>
              <a:rPr lang="fr-CA" dirty="0" err="1">
                <a:solidFill>
                  <a:schemeClr val="dk1"/>
                </a:solidFill>
              </a:rPr>
              <a:t>flower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from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very</a:t>
            </a:r>
            <a:r>
              <a:rPr lang="fr-CA" dirty="0">
                <a:solidFill>
                  <a:schemeClr val="dk1"/>
                </a:solidFill>
              </a:rPr>
              <a:t> close up. </a:t>
            </a:r>
            <a:r>
              <a:rPr lang="fr-CA" dirty="0" err="1">
                <a:solidFill>
                  <a:schemeClr val="dk1"/>
                </a:solidFill>
              </a:rPr>
              <a:t>See</a:t>
            </a:r>
            <a:r>
              <a:rPr lang="fr-CA" dirty="0">
                <a:solidFill>
                  <a:schemeClr val="dk1"/>
                </a:solidFill>
              </a:rPr>
              <a:t> the fine </a:t>
            </a:r>
            <a:r>
              <a:rPr lang="fr-CA" dirty="0" err="1">
                <a:solidFill>
                  <a:schemeClr val="dk1"/>
                </a:solidFill>
              </a:rPr>
              <a:t>details</a:t>
            </a:r>
            <a:r>
              <a:rPr lang="fr-CA" dirty="0">
                <a:solidFill>
                  <a:schemeClr val="dk1"/>
                </a:solidFill>
              </a:rPr>
              <a:t> of the </a:t>
            </a:r>
            <a:r>
              <a:rPr lang="fr-CA" dirty="0" err="1">
                <a:solidFill>
                  <a:schemeClr val="dk1"/>
                </a:solidFill>
              </a:rPr>
              <a:t>flower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including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any</a:t>
            </a:r>
            <a:r>
              <a:rPr lang="fr-CA" dirty="0">
                <a:solidFill>
                  <a:schemeClr val="dk1"/>
                </a:solidFill>
              </a:rPr>
              <a:t> texture in the </a:t>
            </a:r>
            <a:r>
              <a:rPr lang="fr-CA" dirty="0" err="1">
                <a:solidFill>
                  <a:schemeClr val="dk1"/>
                </a:solidFill>
              </a:rPr>
              <a:t>petals</a:t>
            </a:r>
            <a:r>
              <a:rPr lang="fr-CA" dirty="0">
                <a:solidFill>
                  <a:schemeClr val="dk1"/>
                </a:solidFill>
              </a:rPr>
              <a:t>, drops of water, grains of pollen.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 err="1">
                <a:solidFill>
                  <a:schemeClr val="dk1"/>
                </a:solidFill>
              </a:rPr>
              <a:t>Let's</a:t>
            </a:r>
            <a:r>
              <a:rPr lang="fr-CA" dirty="0">
                <a:solidFill>
                  <a:schemeClr val="dk1"/>
                </a:solidFill>
              </a:rPr>
              <a:t> move on </a:t>
            </a:r>
            <a:r>
              <a:rPr lang="fr-CA" dirty="0" err="1">
                <a:solidFill>
                  <a:schemeClr val="dk1"/>
                </a:solidFill>
              </a:rPr>
              <a:t>now</a:t>
            </a:r>
            <a:r>
              <a:rPr lang="fr-CA" dirty="0">
                <a:solidFill>
                  <a:schemeClr val="dk1"/>
                </a:solidFill>
              </a:rPr>
              <a:t> to one of the </a:t>
            </a:r>
            <a:r>
              <a:rPr lang="fr-CA" dirty="0" err="1">
                <a:solidFill>
                  <a:schemeClr val="dk1"/>
                </a:solidFill>
              </a:rPr>
              <a:t>other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senses</a:t>
            </a:r>
            <a:r>
              <a:rPr lang="fr-CA" dirty="0">
                <a:solidFill>
                  <a:schemeClr val="dk1"/>
                </a:solidFill>
              </a:rPr>
              <a:t> – </a:t>
            </a:r>
            <a:r>
              <a:rPr lang="fr-CA" dirty="0" err="1">
                <a:solidFill>
                  <a:schemeClr val="dk1"/>
                </a:solidFill>
              </a:rPr>
              <a:t>hearing</a:t>
            </a:r>
            <a:r>
              <a:rPr lang="fr-CA" dirty="0">
                <a:solidFill>
                  <a:schemeClr val="dk1"/>
                </a:solidFill>
              </a:rPr>
              <a:t>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>
                <a:solidFill>
                  <a:schemeClr val="dk1"/>
                </a:solidFill>
              </a:rPr>
              <a:t>Imagine the </a:t>
            </a:r>
            <a:r>
              <a:rPr lang="fr-CA" dirty="0" err="1">
                <a:solidFill>
                  <a:schemeClr val="dk1"/>
                </a:solidFill>
              </a:rPr>
              <a:t>sound</a:t>
            </a:r>
            <a:r>
              <a:rPr lang="fr-CA" dirty="0">
                <a:solidFill>
                  <a:schemeClr val="dk1"/>
                </a:solidFill>
              </a:rPr>
              <a:t> of </a:t>
            </a:r>
            <a:r>
              <a:rPr lang="fr-CA" dirty="0" err="1">
                <a:solidFill>
                  <a:schemeClr val="dk1"/>
                </a:solidFill>
              </a:rPr>
              <a:t>waves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washing</a:t>
            </a:r>
            <a:r>
              <a:rPr lang="fr-CA" dirty="0">
                <a:solidFill>
                  <a:schemeClr val="dk1"/>
                </a:solidFill>
              </a:rPr>
              <a:t> to shore. </a:t>
            </a:r>
            <a:r>
              <a:rPr lang="fr-CA" dirty="0" err="1">
                <a:solidFill>
                  <a:schemeClr val="dk1"/>
                </a:solidFill>
              </a:rPr>
              <a:t>What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does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it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sound</a:t>
            </a:r>
            <a:r>
              <a:rPr lang="fr-CA" dirty="0">
                <a:solidFill>
                  <a:schemeClr val="dk1"/>
                </a:solidFill>
              </a:rPr>
              <a:t> like? 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 err="1">
                <a:solidFill>
                  <a:schemeClr val="dk1"/>
                </a:solidFill>
              </a:rPr>
              <a:t>Now</a:t>
            </a:r>
            <a:r>
              <a:rPr lang="fr-CA" dirty="0">
                <a:solidFill>
                  <a:schemeClr val="dk1"/>
                </a:solidFill>
              </a:rPr>
              <a:t> imagine the </a:t>
            </a:r>
            <a:r>
              <a:rPr lang="fr-CA" dirty="0" err="1">
                <a:solidFill>
                  <a:schemeClr val="dk1"/>
                </a:solidFill>
              </a:rPr>
              <a:t>sound</a:t>
            </a:r>
            <a:r>
              <a:rPr lang="fr-CA" dirty="0">
                <a:solidFill>
                  <a:schemeClr val="dk1"/>
                </a:solidFill>
              </a:rPr>
              <a:t> of </a:t>
            </a:r>
            <a:r>
              <a:rPr lang="fr-CA" dirty="0" err="1">
                <a:solidFill>
                  <a:schemeClr val="dk1"/>
                </a:solidFill>
              </a:rPr>
              <a:t>rain</a:t>
            </a:r>
            <a:r>
              <a:rPr lang="fr-CA" dirty="0">
                <a:solidFill>
                  <a:schemeClr val="dk1"/>
                </a:solidFill>
              </a:rPr>
              <a:t> on a roof. </a:t>
            </a:r>
            <a:r>
              <a:rPr lang="fr-CA" dirty="0" err="1">
                <a:solidFill>
                  <a:schemeClr val="dk1"/>
                </a:solidFill>
              </a:rPr>
              <a:t>What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does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each</a:t>
            </a:r>
            <a:r>
              <a:rPr lang="fr-CA" dirty="0">
                <a:solidFill>
                  <a:schemeClr val="dk1"/>
                </a:solidFill>
              </a:rPr>
              <a:t> drop </a:t>
            </a:r>
            <a:r>
              <a:rPr lang="fr-CA" dirty="0" err="1">
                <a:solidFill>
                  <a:schemeClr val="dk1"/>
                </a:solidFill>
              </a:rPr>
              <a:t>sound</a:t>
            </a:r>
            <a:r>
              <a:rPr lang="fr-CA" dirty="0">
                <a:solidFill>
                  <a:schemeClr val="dk1"/>
                </a:solidFill>
              </a:rPr>
              <a:t> like as </a:t>
            </a:r>
            <a:r>
              <a:rPr lang="fr-CA" dirty="0" err="1">
                <a:solidFill>
                  <a:schemeClr val="dk1"/>
                </a:solidFill>
              </a:rPr>
              <a:t>it</a:t>
            </a:r>
            <a:r>
              <a:rPr lang="fr-CA" dirty="0">
                <a:solidFill>
                  <a:schemeClr val="dk1"/>
                </a:solidFill>
              </a:rPr>
              <a:t> lands?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 err="1">
                <a:solidFill>
                  <a:schemeClr val="dk1"/>
                </a:solidFill>
              </a:rPr>
              <a:t>Let’s</a:t>
            </a:r>
            <a:r>
              <a:rPr lang="fr-CA" dirty="0">
                <a:solidFill>
                  <a:schemeClr val="dk1"/>
                </a:solidFill>
              </a:rPr>
              <a:t> move on to </a:t>
            </a:r>
            <a:r>
              <a:rPr lang="fr-CA" dirty="0" err="1">
                <a:solidFill>
                  <a:schemeClr val="dk1"/>
                </a:solidFill>
              </a:rPr>
              <a:t>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sense</a:t>
            </a:r>
            <a:r>
              <a:rPr lang="fr-CA" dirty="0">
                <a:solidFill>
                  <a:schemeClr val="dk1"/>
                </a:solidFill>
              </a:rPr>
              <a:t> of </a:t>
            </a:r>
            <a:r>
              <a:rPr lang="fr-CA" dirty="0" err="1">
                <a:solidFill>
                  <a:schemeClr val="dk1"/>
                </a:solidFill>
              </a:rPr>
              <a:t>smell</a:t>
            </a:r>
            <a:r>
              <a:rPr lang="fr-CA" dirty="0">
                <a:solidFill>
                  <a:schemeClr val="dk1"/>
                </a:solidFill>
              </a:rPr>
              <a:t>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>
                <a:solidFill>
                  <a:schemeClr val="dk1"/>
                </a:solidFill>
              </a:rPr>
              <a:t>You are </a:t>
            </a:r>
            <a:r>
              <a:rPr lang="fr-CA" dirty="0" err="1">
                <a:solidFill>
                  <a:schemeClr val="dk1"/>
                </a:solidFill>
              </a:rPr>
              <a:t>now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walking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through</a:t>
            </a:r>
            <a:r>
              <a:rPr lang="fr-CA" dirty="0">
                <a:solidFill>
                  <a:schemeClr val="dk1"/>
                </a:solidFill>
              </a:rPr>
              <a:t> a </a:t>
            </a:r>
            <a:r>
              <a:rPr lang="fr-CA" dirty="0" err="1">
                <a:solidFill>
                  <a:schemeClr val="dk1"/>
                </a:solidFill>
              </a:rPr>
              <a:t>forest</a:t>
            </a:r>
            <a:r>
              <a:rPr lang="fr-CA" dirty="0">
                <a:solidFill>
                  <a:schemeClr val="dk1"/>
                </a:solidFill>
              </a:rPr>
              <a:t>, </a:t>
            </a:r>
            <a:r>
              <a:rPr lang="fr-CA" dirty="0" err="1">
                <a:solidFill>
                  <a:schemeClr val="dk1"/>
                </a:solidFill>
              </a:rPr>
              <a:t>surrounded</a:t>
            </a:r>
            <a:r>
              <a:rPr lang="fr-CA" dirty="0">
                <a:solidFill>
                  <a:schemeClr val="dk1"/>
                </a:solidFill>
              </a:rPr>
              <a:t> by fragrant pine </a:t>
            </a:r>
            <a:r>
              <a:rPr lang="fr-CA" dirty="0" err="1">
                <a:solidFill>
                  <a:schemeClr val="dk1"/>
                </a:solidFill>
              </a:rPr>
              <a:t>trees</a:t>
            </a:r>
            <a:r>
              <a:rPr lang="fr-CA" dirty="0">
                <a:solidFill>
                  <a:schemeClr val="dk1"/>
                </a:solidFill>
              </a:rPr>
              <a:t>. </a:t>
            </a:r>
            <a:r>
              <a:rPr lang="fr-CA" dirty="0" err="1">
                <a:solidFill>
                  <a:schemeClr val="dk1"/>
                </a:solidFill>
              </a:rPr>
              <a:t>Take</a:t>
            </a:r>
            <a:r>
              <a:rPr lang="fr-CA" dirty="0">
                <a:solidFill>
                  <a:schemeClr val="dk1"/>
                </a:solidFill>
              </a:rPr>
              <a:t> a </a:t>
            </a:r>
            <a:r>
              <a:rPr lang="fr-CA" dirty="0" err="1">
                <a:solidFill>
                  <a:schemeClr val="dk1"/>
                </a:solidFill>
              </a:rPr>
              <a:t>deep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breath</a:t>
            </a:r>
            <a:r>
              <a:rPr lang="fr-CA" dirty="0">
                <a:solidFill>
                  <a:schemeClr val="dk1"/>
                </a:solidFill>
              </a:rPr>
              <a:t> in. </a:t>
            </a:r>
            <a:r>
              <a:rPr lang="fr-CA" dirty="0" err="1">
                <a:solidFill>
                  <a:schemeClr val="dk1"/>
                </a:solidFill>
              </a:rPr>
              <a:t>What</a:t>
            </a:r>
            <a:r>
              <a:rPr lang="fr-CA" dirty="0">
                <a:solidFill>
                  <a:schemeClr val="dk1"/>
                </a:solidFill>
              </a:rPr>
              <a:t> do the </a:t>
            </a:r>
            <a:r>
              <a:rPr lang="fr-CA" dirty="0" err="1">
                <a:solidFill>
                  <a:schemeClr val="dk1"/>
                </a:solidFill>
              </a:rPr>
              <a:t>trees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smells</a:t>
            </a:r>
            <a:r>
              <a:rPr lang="fr-CA" dirty="0">
                <a:solidFill>
                  <a:schemeClr val="dk1"/>
                </a:solidFill>
              </a:rPr>
              <a:t> like? </a:t>
            </a:r>
            <a:r>
              <a:rPr lang="fr-CA" dirty="0" err="1">
                <a:solidFill>
                  <a:schemeClr val="dk1"/>
                </a:solidFill>
              </a:rPr>
              <a:t>What</a:t>
            </a:r>
            <a:r>
              <a:rPr lang="fr-CA" dirty="0">
                <a:solidFill>
                  <a:schemeClr val="dk1"/>
                </a:solidFill>
              </a:rPr>
              <a:t> about the </a:t>
            </a:r>
            <a:r>
              <a:rPr lang="fr-CA" dirty="0" err="1">
                <a:solidFill>
                  <a:schemeClr val="dk1"/>
                </a:solidFill>
              </a:rPr>
              <a:t>earth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beneath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feet</a:t>
            </a:r>
            <a:r>
              <a:rPr lang="fr-CA" dirty="0">
                <a:solidFill>
                  <a:schemeClr val="dk1"/>
                </a:solidFill>
              </a:rPr>
              <a:t>?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sz="900" dirty="0" err="1">
                <a:solidFill>
                  <a:schemeClr val="dk1"/>
                </a:solidFill>
              </a:rPr>
              <a:t>Now</a:t>
            </a:r>
            <a:r>
              <a:rPr lang="fr-CA" sz="900" dirty="0">
                <a:solidFill>
                  <a:schemeClr val="dk1"/>
                </a:solidFill>
              </a:rPr>
              <a:t>, </a:t>
            </a:r>
            <a:r>
              <a:rPr lang="fr-CA" sz="900" dirty="0" err="1">
                <a:solidFill>
                  <a:schemeClr val="dk1"/>
                </a:solidFill>
              </a:rPr>
              <a:t>let’s</a:t>
            </a:r>
            <a:r>
              <a:rPr lang="fr-CA" sz="900" dirty="0">
                <a:solidFill>
                  <a:schemeClr val="dk1"/>
                </a:solidFill>
              </a:rPr>
              <a:t> focus on </a:t>
            </a:r>
            <a:r>
              <a:rPr lang="fr-CA" sz="900" dirty="0" err="1">
                <a:solidFill>
                  <a:schemeClr val="dk1"/>
                </a:solidFill>
              </a:rPr>
              <a:t>our</a:t>
            </a:r>
            <a:r>
              <a:rPr lang="fr-CA" sz="900" dirty="0">
                <a:solidFill>
                  <a:schemeClr val="dk1"/>
                </a:solidFill>
              </a:rPr>
              <a:t> </a:t>
            </a:r>
            <a:r>
              <a:rPr lang="fr-CA" sz="900" dirty="0" err="1">
                <a:solidFill>
                  <a:schemeClr val="dk1"/>
                </a:solidFill>
              </a:rPr>
              <a:t>sense</a:t>
            </a:r>
            <a:r>
              <a:rPr lang="fr-CA" sz="900" dirty="0">
                <a:solidFill>
                  <a:schemeClr val="dk1"/>
                </a:solidFill>
              </a:rPr>
              <a:t> of taste.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>
                <a:solidFill>
                  <a:schemeClr val="dk1"/>
                </a:solidFill>
              </a:rPr>
              <a:t>Imagine </a:t>
            </a:r>
            <a:r>
              <a:rPr lang="fr-CA" dirty="0" err="1">
                <a:solidFill>
                  <a:schemeClr val="dk1"/>
                </a:solidFill>
              </a:rPr>
              <a:t>that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favorite </a:t>
            </a:r>
            <a:r>
              <a:rPr lang="fr-CA" dirty="0" err="1">
                <a:solidFill>
                  <a:schemeClr val="dk1"/>
                </a:solidFill>
              </a:rPr>
              <a:t>food</a:t>
            </a:r>
            <a:r>
              <a:rPr lang="fr-CA" dirty="0">
                <a:solidFill>
                  <a:schemeClr val="dk1"/>
                </a:solidFill>
              </a:rPr>
              <a:t> has </a:t>
            </a:r>
            <a:r>
              <a:rPr lang="fr-CA" dirty="0" err="1">
                <a:solidFill>
                  <a:schemeClr val="dk1"/>
                </a:solidFill>
              </a:rPr>
              <a:t>just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appeared</a:t>
            </a:r>
            <a:r>
              <a:rPr lang="fr-CA" dirty="0">
                <a:solidFill>
                  <a:schemeClr val="dk1"/>
                </a:solidFill>
              </a:rPr>
              <a:t> in front of </a:t>
            </a:r>
            <a:r>
              <a:rPr lang="fr-CA" dirty="0" err="1">
                <a:solidFill>
                  <a:schemeClr val="dk1"/>
                </a:solidFill>
              </a:rPr>
              <a:t>you</a:t>
            </a:r>
            <a:r>
              <a:rPr lang="fr-CA" dirty="0">
                <a:solidFill>
                  <a:schemeClr val="dk1"/>
                </a:solidFill>
              </a:rPr>
              <a:t>. </a:t>
            </a:r>
            <a:r>
              <a:rPr lang="fr-CA" dirty="0" err="1">
                <a:solidFill>
                  <a:schemeClr val="dk1"/>
                </a:solidFill>
              </a:rPr>
              <a:t>Take</a:t>
            </a:r>
            <a:r>
              <a:rPr lang="fr-CA" dirty="0">
                <a:solidFill>
                  <a:schemeClr val="dk1"/>
                </a:solidFill>
              </a:rPr>
              <a:t> a bite out of </a:t>
            </a:r>
            <a:r>
              <a:rPr lang="fr-CA" dirty="0" err="1">
                <a:solidFill>
                  <a:schemeClr val="dk1"/>
                </a:solidFill>
              </a:rPr>
              <a:t>it</a:t>
            </a:r>
            <a:r>
              <a:rPr lang="fr-CA" dirty="0">
                <a:solidFill>
                  <a:schemeClr val="dk1"/>
                </a:solidFill>
              </a:rPr>
              <a:t> (or a </a:t>
            </a:r>
            <a:r>
              <a:rPr lang="fr-CA" dirty="0" err="1">
                <a:solidFill>
                  <a:schemeClr val="dk1"/>
                </a:solidFill>
              </a:rPr>
              <a:t>sip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from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it</a:t>
            </a:r>
            <a:r>
              <a:rPr lang="fr-CA" dirty="0">
                <a:solidFill>
                  <a:schemeClr val="dk1"/>
                </a:solidFill>
              </a:rPr>
              <a:t>). </a:t>
            </a:r>
            <a:r>
              <a:rPr lang="fr-CA" dirty="0" err="1">
                <a:solidFill>
                  <a:schemeClr val="dk1"/>
                </a:solidFill>
              </a:rPr>
              <a:t>What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does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it</a:t>
            </a:r>
            <a:r>
              <a:rPr lang="fr-CA" dirty="0">
                <a:solidFill>
                  <a:schemeClr val="dk1"/>
                </a:solidFill>
              </a:rPr>
              <a:t> taste like? </a:t>
            </a:r>
            <a:r>
              <a:rPr lang="fr-CA" dirty="0" err="1">
                <a:solidFill>
                  <a:schemeClr val="dk1"/>
                </a:solidFill>
              </a:rPr>
              <a:t>Take</a:t>
            </a:r>
            <a:r>
              <a:rPr lang="fr-CA" dirty="0">
                <a:solidFill>
                  <a:schemeClr val="dk1"/>
                </a:solidFill>
              </a:rPr>
              <a:t> a moment to </a:t>
            </a:r>
            <a:r>
              <a:rPr lang="fr-CA" dirty="0" err="1">
                <a:solidFill>
                  <a:schemeClr val="dk1"/>
                </a:solidFill>
              </a:rPr>
              <a:t>really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enjoy</a:t>
            </a:r>
            <a:r>
              <a:rPr lang="fr-CA" dirty="0">
                <a:solidFill>
                  <a:schemeClr val="dk1"/>
                </a:solidFill>
              </a:rPr>
              <a:t> the taste.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 err="1">
                <a:solidFill>
                  <a:schemeClr val="dk1"/>
                </a:solidFill>
              </a:rPr>
              <a:t>Let’s</a:t>
            </a:r>
            <a:r>
              <a:rPr lang="fr-CA" dirty="0">
                <a:solidFill>
                  <a:schemeClr val="dk1"/>
                </a:solidFill>
              </a:rPr>
              <a:t> move on to </a:t>
            </a:r>
            <a:r>
              <a:rPr lang="fr-CA" dirty="0" err="1">
                <a:solidFill>
                  <a:schemeClr val="dk1"/>
                </a:solidFill>
              </a:rPr>
              <a:t>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sense</a:t>
            </a:r>
            <a:r>
              <a:rPr lang="fr-CA" dirty="0">
                <a:solidFill>
                  <a:schemeClr val="dk1"/>
                </a:solidFill>
              </a:rPr>
              <a:t> of </a:t>
            </a:r>
            <a:r>
              <a:rPr lang="fr-CA" dirty="0" err="1">
                <a:solidFill>
                  <a:schemeClr val="dk1"/>
                </a:solidFill>
              </a:rPr>
              <a:t>touch</a:t>
            </a:r>
            <a:r>
              <a:rPr lang="fr-CA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>
                <a:solidFill>
                  <a:schemeClr val="dk1"/>
                </a:solidFill>
              </a:rPr>
              <a:t>Imagine a tub of warm water. Imagine </a:t>
            </a:r>
            <a:r>
              <a:rPr lang="fr-CA" dirty="0" err="1">
                <a:solidFill>
                  <a:schemeClr val="dk1"/>
                </a:solidFill>
              </a:rPr>
              <a:t>placing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bare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feet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into</a:t>
            </a:r>
            <a:r>
              <a:rPr lang="fr-CA" dirty="0">
                <a:solidFill>
                  <a:schemeClr val="dk1"/>
                </a:solidFill>
              </a:rPr>
              <a:t> the tub of water. The water </a:t>
            </a:r>
            <a:r>
              <a:rPr lang="fr-CA" dirty="0" err="1">
                <a:solidFill>
                  <a:schemeClr val="dk1"/>
                </a:solidFill>
              </a:rPr>
              <a:t>is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pleasantly</a:t>
            </a:r>
            <a:r>
              <a:rPr lang="fr-CA" dirty="0">
                <a:solidFill>
                  <a:schemeClr val="dk1"/>
                </a:solidFill>
              </a:rPr>
              <a:t> hot. </a:t>
            </a:r>
            <a:r>
              <a:rPr lang="fr-CA" dirty="0" err="1">
                <a:solidFill>
                  <a:schemeClr val="dk1"/>
                </a:solidFill>
              </a:rPr>
              <a:t>Feel</a:t>
            </a:r>
            <a:r>
              <a:rPr lang="fr-CA" dirty="0">
                <a:solidFill>
                  <a:schemeClr val="dk1"/>
                </a:solidFill>
              </a:rPr>
              <a:t> the warm water on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feet</a:t>
            </a:r>
            <a:r>
              <a:rPr lang="fr-CA" dirty="0">
                <a:solidFill>
                  <a:schemeClr val="dk1"/>
                </a:solidFill>
              </a:rPr>
              <a:t>, all the </a:t>
            </a:r>
            <a:r>
              <a:rPr lang="fr-CA" dirty="0" err="1">
                <a:solidFill>
                  <a:schemeClr val="dk1"/>
                </a:solidFill>
              </a:rPr>
              <a:t>way</a:t>
            </a:r>
            <a:r>
              <a:rPr lang="fr-CA" dirty="0">
                <a:solidFill>
                  <a:schemeClr val="dk1"/>
                </a:solidFill>
              </a:rPr>
              <a:t> up to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ankles</a:t>
            </a:r>
            <a:r>
              <a:rPr lang="fr-CA" dirty="0">
                <a:solidFill>
                  <a:schemeClr val="dk1"/>
                </a:solidFill>
              </a:rPr>
              <a:t>. </a:t>
            </a:r>
            <a:r>
              <a:rPr lang="fr-CA" dirty="0" err="1">
                <a:solidFill>
                  <a:schemeClr val="dk1"/>
                </a:solidFill>
              </a:rPr>
              <a:t>Now</a:t>
            </a:r>
            <a:r>
              <a:rPr lang="fr-CA" dirty="0">
                <a:solidFill>
                  <a:schemeClr val="dk1"/>
                </a:solidFill>
              </a:rPr>
              <a:t> put the </a:t>
            </a:r>
            <a:r>
              <a:rPr lang="fr-CA" dirty="0" err="1">
                <a:solidFill>
                  <a:schemeClr val="dk1"/>
                </a:solidFill>
              </a:rPr>
              <a:t>rest</a:t>
            </a:r>
            <a:r>
              <a:rPr lang="fr-CA" dirty="0">
                <a:solidFill>
                  <a:schemeClr val="dk1"/>
                </a:solidFill>
              </a:rPr>
              <a:t> of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body in the water. </a:t>
            </a:r>
            <a:r>
              <a:rPr lang="fr-CA" dirty="0" err="1">
                <a:solidFill>
                  <a:schemeClr val="dk1"/>
                </a:solidFill>
              </a:rPr>
              <a:t>What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does</a:t>
            </a:r>
            <a:r>
              <a:rPr lang="fr-CA" dirty="0">
                <a:solidFill>
                  <a:schemeClr val="dk1"/>
                </a:solidFill>
              </a:rPr>
              <a:t> the hot water </a:t>
            </a:r>
            <a:r>
              <a:rPr lang="fr-CA" dirty="0" err="1">
                <a:solidFill>
                  <a:schemeClr val="dk1"/>
                </a:solidFill>
              </a:rPr>
              <a:t>feel</a:t>
            </a:r>
            <a:r>
              <a:rPr lang="fr-CA" dirty="0">
                <a:solidFill>
                  <a:schemeClr val="dk1"/>
                </a:solidFill>
              </a:rPr>
              <a:t> like </a:t>
            </a:r>
            <a:r>
              <a:rPr lang="fr-CA" dirty="0" err="1">
                <a:solidFill>
                  <a:schemeClr val="dk1"/>
                </a:solidFill>
              </a:rPr>
              <a:t>against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skin?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 err="1">
                <a:solidFill>
                  <a:schemeClr val="dk1"/>
                </a:solidFill>
              </a:rPr>
              <a:t>Finally</a:t>
            </a:r>
            <a:r>
              <a:rPr lang="fr-CA" dirty="0">
                <a:solidFill>
                  <a:schemeClr val="dk1"/>
                </a:solidFill>
              </a:rPr>
              <a:t>, </a:t>
            </a:r>
            <a:r>
              <a:rPr lang="fr-CA" dirty="0" err="1">
                <a:solidFill>
                  <a:schemeClr val="dk1"/>
                </a:solidFill>
              </a:rPr>
              <a:t>lets</a:t>
            </a:r>
            <a:r>
              <a:rPr lang="fr-CA" dirty="0">
                <a:solidFill>
                  <a:schemeClr val="dk1"/>
                </a:solidFill>
              </a:rPr>
              <a:t> explore </a:t>
            </a:r>
            <a:r>
              <a:rPr lang="fr-CA" dirty="0" err="1">
                <a:solidFill>
                  <a:schemeClr val="dk1"/>
                </a:solidFill>
              </a:rPr>
              <a:t>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sense</a:t>
            </a:r>
            <a:r>
              <a:rPr lang="fr-CA" dirty="0">
                <a:solidFill>
                  <a:schemeClr val="dk1"/>
                </a:solidFill>
              </a:rPr>
              <a:t> of </a:t>
            </a:r>
            <a:r>
              <a:rPr lang="fr-CA" dirty="0" err="1">
                <a:solidFill>
                  <a:schemeClr val="dk1"/>
                </a:solidFill>
              </a:rPr>
              <a:t>movement</a:t>
            </a:r>
            <a:r>
              <a:rPr lang="fr-CA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>
                <a:solidFill>
                  <a:schemeClr val="dk1"/>
                </a:solidFill>
              </a:rPr>
              <a:t>Imagine </a:t>
            </a:r>
            <a:r>
              <a:rPr lang="fr-CA" dirty="0" err="1">
                <a:solidFill>
                  <a:schemeClr val="dk1"/>
                </a:solidFill>
              </a:rPr>
              <a:t>lying</a:t>
            </a:r>
            <a:r>
              <a:rPr lang="fr-CA" dirty="0">
                <a:solidFill>
                  <a:schemeClr val="dk1"/>
                </a:solidFill>
              </a:rPr>
              <a:t> in a </a:t>
            </a:r>
            <a:r>
              <a:rPr lang="fr-CA" dirty="0" err="1">
                <a:solidFill>
                  <a:schemeClr val="dk1"/>
                </a:solidFill>
              </a:rPr>
              <a:t>hammock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that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is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gently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swaying</a:t>
            </a:r>
            <a:r>
              <a:rPr lang="fr-CA" dirty="0">
                <a:solidFill>
                  <a:schemeClr val="dk1"/>
                </a:solidFill>
              </a:rPr>
              <a:t>. </a:t>
            </a:r>
            <a:r>
              <a:rPr lang="fr-CA" dirty="0" err="1">
                <a:solidFill>
                  <a:schemeClr val="dk1"/>
                </a:solidFill>
              </a:rPr>
              <a:t>Feel</a:t>
            </a:r>
            <a:r>
              <a:rPr lang="fr-CA" dirty="0">
                <a:solidFill>
                  <a:schemeClr val="dk1"/>
                </a:solidFill>
              </a:rPr>
              <a:t> the </a:t>
            </a:r>
            <a:r>
              <a:rPr lang="fr-CA" dirty="0" err="1">
                <a:solidFill>
                  <a:schemeClr val="dk1"/>
                </a:solidFill>
              </a:rPr>
              <a:t>slight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movement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from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left</a:t>
            </a:r>
            <a:r>
              <a:rPr lang="fr-CA" dirty="0">
                <a:solidFill>
                  <a:schemeClr val="dk1"/>
                </a:solidFill>
              </a:rPr>
              <a:t>.... to right.... </a:t>
            </a:r>
            <a:r>
              <a:rPr lang="fr-CA" dirty="0" err="1">
                <a:solidFill>
                  <a:schemeClr val="dk1"/>
                </a:solidFill>
              </a:rPr>
              <a:t>left</a:t>
            </a:r>
            <a:r>
              <a:rPr lang="fr-CA" dirty="0">
                <a:solidFill>
                  <a:schemeClr val="dk1"/>
                </a:solidFill>
              </a:rPr>
              <a:t>.... to right..... </a:t>
            </a:r>
            <a:r>
              <a:rPr lang="fr-CA" dirty="0" err="1">
                <a:solidFill>
                  <a:schemeClr val="dk1"/>
                </a:solidFill>
              </a:rPr>
              <a:t>calming</a:t>
            </a:r>
            <a:r>
              <a:rPr lang="fr-CA" dirty="0">
                <a:solidFill>
                  <a:schemeClr val="dk1"/>
                </a:solidFill>
              </a:rPr>
              <a:t> and </a:t>
            </a:r>
            <a:r>
              <a:rPr lang="fr-CA" dirty="0" err="1">
                <a:solidFill>
                  <a:schemeClr val="dk1"/>
                </a:solidFill>
              </a:rPr>
              <a:t>repetitive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movement</a:t>
            </a:r>
            <a:r>
              <a:rPr lang="fr-CA" dirty="0">
                <a:solidFill>
                  <a:schemeClr val="dk1"/>
                </a:solidFill>
              </a:rPr>
              <a:t>. How </a:t>
            </a:r>
            <a:r>
              <a:rPr lang="fr-CA" dirty="0" err="1">
                <a:solidFill>
                  <a:schemeClr val="dk1"/>
                </a:solidFill>
              </a:rPr>
              <a:t>does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body </a:t>
            </a:r>
            <a:r>
              <a:rPr lang="fr-CA" dirty="0" err="1">
                <a:solidFill>
                  <a:schemeClr val="dk1"/>
                </a:solidFill>
              </a:rPr>
              <a:t>feel</a:t>
            </a:r>
            <a:r>
              <a:rPr lang="fr-CA" dirty="0">
                <a:solidFill>
                  <a:schemeClr val="dk1"/>
                </a:solidFill>
              </a:rPr>
              <a:t> as </a:t>
            </a:r>
            <a:r>
              <a:rPr lang="fr-CA" dirty="0" err="1">
                <a:solidFill>
                  <a:schemeClr val="dk1"/>
                </a:solidFill>
              </a:rPr>
              <a:t>it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sways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slowly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above</a:t>
            </a:r>
            <a:r>
              <a:rPr lang="fr-CA" dirty="0">
                <a:solidFill>
                  <a:schemeClr val="dk1"/>
                </a:solidFill>
              </a:rPr>
              <a:t> the </a:t>
            </a:r>
            <a:r>
              <a:rPr lang="fr-CA" dirty="0" err="1">
                <a:solidFill>
                  <a:schemeClr val="dk1"/>
                </a:solidFill>
              </a:rPr>
              <a:t>ground</a:t>
            </a:r>
            <a:r>
              <a:rPr lang="fr-CA" dirty="0">
                <a:solidFill>
                  <a:schemeClr val="dk1"/>
                </a:solidFill>
              </a:rPr>
              <a:t>?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 dirty="0" err="1">
                <a:solidFill>
                  <a:schemeClr val="dk1"/>
                </a:solidFill>
              </a:rPr>
              <a:t>Take</a:t>
            </a:r>
            <a:r>
              <a:rPr lang="fr-CA" dirty="0">
                <a:solidFill>
                  <a:schemeClr val="dk1"/>
                </a:solidFill>
              </a:rPr>
              <a:t> a </a:t>
            </a:r>
            <a:r>
              <a:rPr lang="fr-CA" dirty="0" err="1">
                <a:solidFill>
                  <a:schemeClr val="dk1"/>
                </a:solidFill>
              </a:rPr>
              <a:t>deep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breath</a:t>
            </a:r>
            <a:r>
              <a:rPr lang="fr-CA" dirty="0">
                <a:solidFill>
                  <a:schemeClr val="dk1"/>
                </a:solidFill>
              </a:rPr>
              <a:t> in…… and a </a:t>
            </a:r>
            <a:r>
              <a:rPr lang="fr-CA" dirty="0" err="1">
                <a:solidFill>
                  <a:schemeClr val="dk1"/>
                </a:solidFill>
              </a:rPr>
              <a:t>deep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breath</a:t>
            </a:r>
            <a:r>
              <a:rPr lang="fr-CA" dirty="0">
                <a:solidFill>
                  <a:schemeClr val="dk1"/>
                </a:solidFill>
              </a:rPr>
              <a:t> out. </a:t>
            </a:r>
            <a:r>
              <a:rPr lang="fr-CA" dirty="0" err="1">
                <a:solidFill>
                  <a:schemeClr val="dk1"/>
                </a:solidFill>
              </a:rPr>
              <a:t>Now</a:t>
            </a:r>
            <a:r>
              <a:rPr lang="fr-CA" dirty="0">
                <a:solidFill>
                  <a:schemeClr val="dk1"/>
                </a:solidFill>
              </a:rPr>
              <a:t>, </a:t>
            </a:r>
            <a:r>
              <a:rPr lang="fr-CA" dirty="0" err="1">
                <a:solidFill>
                  <a:schemeClr val="dk1"/>
                </a:solidFill>
              </a:rPr>
              <a:t>gently</a:t>
            </a:r>
            <a:r>
              <a:rPr lang="fr-CA" dirty="0">
                <a:solidFill>
                  <a:schemeClr val="dk1"/>
                </a:solidFill>
              </a:rPr>
              <a:t> open </a:t>
            </a:r>
            <a:r>
              <a:rPr lang="fr-CA" dirty="0" err="1">
                <a:solidFill>
                  <a:schemeClr val="dk1"/>
                </a:solidFill>
              </a:rPr>
              <a:t>your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eyes</a:t>
            </a:r>
            <a:r>
              <a:rPr lang="fr-CA" dirty="0">
                <a:solidFill>
                  <a:schemeClr val="dk1"/>
                </a:solidFill>
              </a:rPr>
              <a:t> and re-</a:t>
            </a:r>
            <a:r>
              <a:rPr lang="fr-CA" dirty="0" err="1">
                <a:solidFill>
                  <a:schemeClr val="dk1"/>
                </a:solidFill>
              </a:rPr>
              <a:t>familiarize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yourself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with</a:t>
            </a:r>
            <a:r>
              <a:rPr lang="fr-CA" dirty="0">
                <a:solidFill>
                  <a:schemeClr val="dk1"/>
                </a:solidFill>
              </a:rPr>
              <a:t> the room and people </a:t>
            </a:r>
            <a:r>
              <a:rPr lang="fr-CA" dirty="0" err="1">
                <a:solidFill>
                  <a:schemeClr val="dk1"/>
                </a:solidFill>
              </a:rPr>
              <a:t>around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you</a:t>
            </a:r>
            <a:r>
              <a:rPr lang="fr-CA" dirty="0">
                <a:solidFill>
                  <a:schemeClr val="dk1"/>
                </a:solidFill>
              </a:rPr>
              <a:t>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85995b9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085995b9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b5cb3df8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b5cb3df8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b5cb3df8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b5cb3df8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b5cb3df8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b5cb3df8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b5cb3df80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7b5cb3df80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b582ae9d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b582ae9d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b5cb3df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b5cb3df8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b5cb3df8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b5cb3df8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b5cb3df80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7b5cb3df80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85995b9e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1085995b9e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5dff95a9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5dff95a9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5dff95a9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75dff95a9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5dff95a9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75dff95a9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dff95a9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75dff95a9c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5dff95a9c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75dff95a9c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dff95a9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75dff95a9c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dff95a9c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75dff95a9c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24" name="Google Shape;24;p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4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5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TITLE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6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CA"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</a:t>
            </a:r>
            <a:endParaRPr sz="36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8F5F3A-3516-474C-99B3-A5B775DA5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75" y="1538213"/>
            <a:ext cx="7772400" cy="1102519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4000" dirty="0">
                <a:highlight>
                  <a:srgbClr val="FFE599"/>
                </a:highlight>
                <a:sym typeface="Arial"/>
              </a:rPr>
              <a:t>The psychology of creativity in the workplace</a:t>
            </a:r>
          </a:p>
        </p:txBody>
      </p:sp>
      <p:pic>
        <p:nvPicPr>
          <p:cNvPr id="5" name="Google Shape;43;p7" descr="Otter with yellow lines coming from top of head denoting an idea or thinking ">
            <a:extLst>
              <a:ext uri="{FF2B5EF4-FFF2-40B4-BE49-F238E27FC236}">
                <a16:creationId xmlns:a16="http://schemas.microsoft.com/office/drawing/2014/main" id="{59BB1E06-E3E9-4814-94D2-59A1F6F9066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97800" y="3054027"/>
            <a:ext cx="2307551" cy="2307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55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ctrTitle" idx="4294967295"/>
          </p:nvPr>
        </p:nvSpPr>
        <p:spPr>
          <a:xfrm>
            <a:off x="0" y="-403698"/>
            <a:ext cx="7772400" cy="40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CA" sz="1400" b="0" dirty="0">
                <a:latin typeface="+mj-lt"/>
              </a:rPr>
              <a:t>Free </a:t>
            </a:r>
            <a:r>
              <a:rPr lang="fr-CA" sz="1400" b="0" dirty="0" err="1">
                <a:latin typeface="+mj-lt"/>
              </a:rPr>
              <a:t>writing</a:t>
            </a:r>
            <a:r>
              <a:rPr lang="fr-CA" sz="1400" b="0" dirty="0">
                <a:latin typeface="+mj-lt"/>
              </a:rPr>
              <a:t> </a:t>
            </a:r>
            <a:r>
              <a:rPr lang="fr-CA" sz="1400" b="0" dirty="0" err="1">
                <a:latin typeface="+mj-lt"/>
              </a:rPr>
              <a:t>activity</a:t>
            </a:r>
            <a:r>
              <a:rPr lang="fr-CA" sz="1400" b="0" dirty="0">
                <a:latin typeface="+mj-lt"/>
              </a:rPr>
              <a:t> 2 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FFE599"/>
              </a:highlight>
              <a:latin typeface="+mj-lt"/>
              <a:sym typeface="Lora"/>
            </a:endParaRPr>
          </a:p>
        </p:txBody>
      </p:sp>
      <p:sp>
        <p:nvSpPr>
          <p:cNvPr id="10" name="Google Shape;136;p16">
            <a:extLst>
              <a:ext uri="{FF2B5EF4-FFF2-40B4-BE49-F238E27FC236}">
                <a16:creationId xmlns:a16="http://schemas.microsoft.com/office/drawing/2014/main" id="{BACDCBD7-6101-4AEB-A366-61CE82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85800" y="747849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fr-CA" sz="4800">
                <a:highlight>
                  <a:srgbClr val="FFE599"/>
                </a:highlight>
              </a:rPr>
              <a:t>Free writing</a:t>
            </a:r>
            <a:endParaRPr lang="fr-CA" sz="4800" dirty="0">
              <a:highlight>
                <a:srgbClr val="FFE599"/>
              </a:highlight>
            </a:endParaRPr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4294967295"/>
          </p:nvPr>
        </p:nvSpPr>
        <p:spPr>
          <a:xfrm>
            <a:off x="685800" y="210310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minute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does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‘</a:t>
            </a:r>
            <a:r>
              <a:rPr lang="fr-CA" sz="1800" dirty="0" err="1"/>
              <a:t>play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’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mean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to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?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are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some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barriers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to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being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playf</a:t>
            </a:r>
            <a:r>
              <a:rPr lang="fr-CA" sz="1800" dirty="0" err="1"/>
              <a:t>ul</a:t>
            </a:r>
            <a:r>
              <a:rPr lang="fr-CA" sz="1800" dirty="0"/>
              <a:t>?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9" name="Google Shape;139;p16" descr="Piece of paper with an image of a paw print and a paint brus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9463">
            <a:off x="3759187" y="3312061"/>
            <a:ext cx="1625630" cy="16256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0B3E5D-95BF-41C4-8754-6105DA4D9B3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58200" y="4740852"/>
            <a:ext cx="548700" cy="351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10</a:t>
            </a:fld>
            <a:endParaRPr lang="fr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1523292" y="922668"/>
            <a:ext cx="4196983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</a:pPr>
            <a:r>
              <a:rPr lang="fr-CA" dirty="0">
                <a:highlight>
                  <a:srgbClr val="FFE599"/>
                </a:highlight>
              </a:rPr>
              <a:t>The </a:t>
            </a:r>
            <a:r>
              <a:rPr lang="fr-CA" dirty="0" err="1">
                <a:highlight>
                  <a:srgbClr val="FFE599"/>
                </a:highlight>
              </a:rPr>
              <a:t>playspace</a:t>
            </a:r>
            <a:endParaRPr sz="1200" b="0" dirty="0">
              <a:highlight>
                <a:srgbClr val="FFE599"/>
              </a:highlight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1381249" y="1331465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Char char="◉"/>
            </a:pPr>
            <a:r>
              <a:rPr lang="fr-CA" sz="1800" dirty="0" err="1"/>
              <a:t>Allows</a:t>
            </a:r>
            <a:r>
              <a:rPr lang="fr-CA" sz="1800" dirty="0"/>
              <a:t> for multiple perspectives</a:t>
            </a:r>
            <a:endParaRPr sz="18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Char char="◉"/>
            </a:pPr>
            <a:r>
              <a:rPr lang="fr-CA" sz="1800" dirty="0" err="1"/>
              <a:t>Helps</a:t>
            </a:r>
            <a:r>
              <a:rPr lang="fr-CA" sz="1800" dirty="0"/>
              <a:t> </a:t>
            </a:r>
            <a:r>
              <a:rPr lang="fr-CA" sz="1800" dirty="0" err="1"/>
              <a:t>be</a:t>
            </a:r>
            <a:r>
              <a:rPr lang="fr-CA" sz="1800" dirty="0"/>
              <a:t> </a:t>
            </a:r>
            <a:r>
              <a:rPr lang="fr-CA" sz="1800" dirty="0" err="1"/>
              <a:t>comfortable</a:t>
            </a:r>
            <a:r>
              <a:rPr lang="fr-CA" sz="1800" dirty="0"/>
              <a:t> </a:t>
            </a:r>
            <a:r>
              <a:rPr lang="fr-CA" sz="1800" dirty="0" err="1"/>
              <a:t>with</a:t>
            </a:r>
            <a:r>
              <a:rPr lang="fr-CA" sz="1800" dirty="0"/>
              <a:t> </a:t>
            </a:r>
            <a:r>
              <a:rPr lang="fr-CA" sz="1800" dirty="0" err="1"/>
              <a:t>uncertainty</a:t>
            </a:r>
            <a:r>
              <a:rPr lang="fr-CA" sz="1800" dirty="0"/>
              <a:t> </a:t>
            </a:r>
            <a:endParaRPr sz="1800" dirty="0"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Char char="◉"/>
            </a:pPr>
            <a:r>
              <a:rPr lang="fr-CA" sz="1800" dirty="0" err="1"/>
              <a:t>Understand</a:t>
            </a:r>
            <a:r>
              <a:rPr lang="fr-CA" sz="1800" dirty="0"/>
              <a:t> </a:t>
            </a:r>
            <a:r>
              <a:rPr lang="fr-CA" sz="1800" dirty="0" err="1"/>
              <a:t>problems</a:t>
            </a:r>
            <a:r>
              <a:rPr lang="fr-CA" sz="1800" dirty="0"/>
              <a:t> in intuitive </a:t>
            </a:r>
            <a:r>
              <a:rPr lang="fr-CA" sz="1800" dirty="0" err="1"/>
              <a:t>manner</a:t>
            </a:r>
            <a:endParaRPr sz="18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Char char="◉"/>
            </a:pPr>
            <a:r>
              <a:rPr lang="fr-CA" sz="1800" dirty="0" err="1"/>
              <a:t>Experienced</a:t>
            </a:r>
            <a:r>
              <a:rPr lang="fr-CA" sz="1800" dirty="0"/>
              <a:t> as </a:t>
            </a:r>
            <a:r>
              <a:rPr lang="fr-CA" sz="1800" dirty="0" err="1"/>
              <a:t>pleasurable</a:t>
            </a:r>
            <a:r>
              <a:rPr lang="fr-CA" sz="1800" dirty="0"/>
              <a:t> and </a:t>
            </a:r>
            <a:r>
              <a:rPr lang="fr-CA" sz="1800" dirty="0" err="1"/>
              <a:t>rewarding</a:t>
            </a:r>
            <a:r>
              <a:rPr lang="fr-CA" sz="1800" dirty="0"/>
              <a:t> in and of </a:t>
            </a:r>
            <a:r>
              <a:rPr lang="fr-CA" sz="1800" dirty="0" err="1"/>
              <a:t>itself</a:t>
            </a:r>
            <a:endParaRPr sz="18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Char char="◉"/>
            </a:pPr>
            <a:r>
              <a:rPr lang="fr-CA" sz="1800" dirty="0" err="1"/>
              <a:t>Does</a:t>
            </a:r>
            <a:r>
              <a:rPr lang="fr-CA" sz="1800" dirty="0"/>
              <a:t> not have to </a:t>
            </a:r>
            <a:r>
              <a:rPr lang="fr-CA" sz="1800" dirty="0" err="1"/>
              <a:t>be</a:t>
            </a:r>
            <a:r>
              <a:rPr lang="fr-CA" sz="1800" dirty="0"/>
              <a:t> productive to </a:t>
            </a:r>
            <a:r>
              <a:rPr lang="fr-CA" sz="1800" dirty="0" err="1"/>
              <a:t>be</a:t>
            </a:r>
            <a:r>
              <a:rPr lang="fr-CA" sz="1800" dirty="0"/>
              <a:t> </a:t>
            </a:r>
            <a:r>
              <a:rPr lang="fr-CA" sz="1800" dirty="0" err="1"/>
              <a:t>impactful</a:t>
            </a:r>
            <a:r>
              <a:rPr lang="fr-CA" sz="1800" dirty="0"/>
              <a:t> </a:t>
            </a:r>
            <a:endParaRPr sz="18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Char char="◉"/>
            </a:pPr>
            <a:r>
              <a:rPr lang="fr-CA" sz="1800" dirty="0"/>
              <a:t>Intuitive 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dirty="0"/>
          </a:p>
        </p:txBody>
      </p:sp>
      <p:pic>
        <p:nvPicPr>
          <p:cNvPr id="148" name="Google Shape;148;p17" descr="Bevy or group of otter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223" y="533897"/>
            <a:ext cx="1175268" cy="11828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C6CF5-D34D-4AF8-828C-EBCE647E78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11</a:t>
            </a:fld>
            <a:endParaRPr lang="fr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1523292" y="922668"/>
            <a:ext cx="4196983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</a:pPr>
            <a:r>
              <a:rPr lang="fr-CA" dirty="0">
                <a:highlight>
                  <a:srgbClr val="FFE599"/>
                </a:highlight>
              </a:rPr>
              <a:t>Play and creativity</a:t>
            </a:r>
            <a:endParaRPr sz="1200" b="0" dirty="0">
              <a:highlight>
                <a:srgbClr val="FFE599"/>
              </a:highlight>
            </a:endParaRPr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1290535" y="1185536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Char char="◉"/>
            </a:pPr>
            <a:r>
              <a:rPr lang="fr-CA" sz="1600" dirty="0" err="1"/>
              <a:t>Allows</a:t>
            </a:r>
            <a:r>
              <a:rPr lang="fr-CA" sz="1600" dirty="0"/>
              <a:t> to </a:t>
            </a:r>
            <a:r>
              <a:rPr lang="fr-CA" sz="1600" dirty="0" err="1"/>
              <a:t>adapt</a:t>
            </a:r>
            <a:r>
              <a:rPr lang="fr-CA" sz="1600" dirty="0"/>
              <a:t> to change and </a:t>
            </a:r>
            <a:r>
              <a:rPr lang="fr-CA" sz="1600" dirty="0" err="1"/>
              <a:t>complexity</a:t>
            </a:r>
            <a:endParaRPr sz="16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Char char="◉"/>
            </a:pPr>
            <a:r>
              <a:rPr lang="fr-CA" sz="1600" dirty="0" err="1"/>
              <a:t>Provides</a:t>
            </a:r>
            <a:r>
              <a:rPr lang="fr-CA" sz="1600" dirty="0"/>
              <a:t> </a:t>
            </a:r>
            <a:r>
              <a:rPr lang="fr-CA" sz="1600" dirty="0" err="1"/>
              <a:t>opportunity</a:t>
            </a:r>
            <a:r>
              <a:rPr lang="fr-CA" sz="1600" dirty="0"/>
              <a:t> for </a:t>
            </a:r>
            <a:r>
              <a:rPr lang="fr-CA" sz="1600" dirty="0" err="1"/>
              <a:t>safety</a:t>
            </a:r>
            <a:r>
              <a:rPr lang="fr-CA" sz="1600" dirty="0"/>
              <a:t> to explore diverse perspectives, </a:t>
            </a:r>
            <a:r>
              <a:rPr lang="fr-CA" sz="1600" dirty="0" err="1"/>
              <a:t>create</a:t>
            </a:r>
            <a:r>
              <a:rPr lang="fr-CA" sz="1600" dirty="0"/>
              <a:t> </a:t>
            </a:r>
            <a:r>
              <a:rPr lang="fr-CA" sz="1600" dirty="0" err="1"/>
              <a:t>imaginary</a:t>
            </a:r>
            <a:r>
              <a:rPr lang="fr-CA" sz="1600" dirty="0"/>
              <a:t> and </a:t>
            </a:r>
            <a:r>
              <a:rPr lang="fr-CA" sz="1600" dirty="0" err="1"/>
              <a:t>alternate</a:t>
            </a:r>
            <a:r>
              <a:rPr lang="fr-CA" sz="1600" dirty="0"/>
              <a:t> </a:t>
            </a:r>
            <a:r>
              <a:rPr lang="fr-CA" sz="1600" dirty="0" err="1"/>
              <a:t>worlds</a:t>
            </a:r>
            <a:r>
              <a:rPr lang="fr-CA" sz="1600" dirty="0"/>
              <a:t>, and </a:t>
            </a:r>
            <a:r>
              <a:rPr lang="fr-CA" sz="1600" dirty="0" err="1"/>
              <a:t>adopt</a:t>
            </a:r>
            <a:r>
              <a:rPr lang="fr-CA" sz="1600" dirty="0"/>
              <a:t> </a:t>
            </a:r>
            <a:r>
              <a:rPr lang="fr-CA" sz="1600" dirty="0" err="1"/>
              <a:t>different</a:t>
            </a:r>
            <a:r>
              <a:rPr lang="fr-CA" sz="1600" dirty="0"/>
              <a:t> </a:t>
            </a:r>
            <a:r>
              <a:rPr lang="fr-CA" sz="1600" dirty="0" err="1"/>
              <a:t>identities</a:t>
            </a:r>
            <a:endParaRPr sz="16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Char char="◉"/>
            </a:pPr>
            <a:r>
              <a:rPr lang="fr-CA" sz="1600" dirty="0"/>
              <a:t>Play </a:t>
            </a:r>
            <a:r>
              <a:rPr lang="fr-CA" sz="1600" dirty="0" err="1"/>
              <a:t>is</a:t>
            </a:r>
            <a:r>
              <a:rPr lang="fr-CA" sz="1600" dirty="0"/>
              <a:t> </a:t>
            </a:r>
            <a:r>
              <a:rPr lang="fr-CA" sz="1600" dirty="0" err="1"/>
              <a:t>pleasurable</a:t>
            </a:r>
            <a:r>
              <a:rPr lang="fr-CA" sz="1600" dirty="0"/>
              <a:t>, </a:t>
            </a:r>
            <a:r>
              <a:rPr lang="fr-CA" sz="1600" dirty="0" err="1"/>
              <a:t>which</a:t>
            </a:r>
            <a:r>
              <a:rPr lang="fr-CA" sz="1600" dirty="0"/>
              <a:t> can </a:t>
            </a:r>
            <a:r>
              <a:rPr lang="fr-CA" sz="1600" dirty="0" err="1"/>
              <a:t>increase</a:t>
            </a:r>
            <a:r>
              <a:rPr lang="fr-CA" sz="1600" dirty="0"/>
              <a:t> motivation to </a:t>
            </a:r>
            <a:r>
              <a:rPr lang="fr-CA" sz="1600" dirty="0" err="1"/>
              <a:t>persevere</a:t>
            </a:r>
            <a:r>
              <a:rPr lang="fr-CA" sz="1600" dirty="0"/>
              <a:t> </a:t>
            </a:r>
            <a:r>
              <a:rPr lang="fr-CA" sz="1600" dirty="0" err="1"/>
              <a:t>through</a:t>
            </a:r>
            <a:r>
              <a:rPr lang="fr-CA" sz="1600" dirty="0"/>
              <a:t> </a:t>
            </a:r>
            <a:r>
              <a:rPr lang="fr-CA" sz="1600" dirty="0" err="1"/>
              <a:t>difficult</a:t>
            </a:r>
            <a:r>
              <a:rPr lang="fr-CA" sz="1600" dirty="0"/>
              <a:t> </a:t>
            </a:r>
            <a:r>
              <a:rPr lang="fr-CA" sz="1600" dirty="0" err="1"/>
              <a:t>themes</a:t>
            </a:r>
            <a:endParaRPr sz="16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Char char="◉"/>
            </a:pPr>
            <a:r>
              <a:rPr lang="fr-CA" sz="1600" dirty="0" err="1"/>
              <a:t>Because</a:t>
            </a:r>
            <a:r>
              <a:rPr lang="fr-CA" sz="1600" dirty="0"/>
              <a:t> of </a:t>
            </a:r>
            <a:r>
              <a:rPr lang="fr-CA" sz="1600" dirty="0" err="1"/>
              <a:t>its</a:t>
            </a:r>
            <a:r>
              <a:rPr lang="fr-CA" sz="1600" dirty="0"/>
              <a:t> </a:t>
            </a:r>
            <a:r>
              <a:rPr lang="fr-CA" sz="1600" dirty="0" err="1"/>
              <a:t>link</a:t>
            </a:r>
            <a:r>
              <a:rPr lang="fr-CA" sz="1600" dirty="0"/>
              <a:t> </a:t>
            </a:r>
            <a:r>
              <a:rPr lang="fr-CA" sz="1600" dirty="0" err="1"/>
              <a:t>with</a:t>
            </a:r>
            <a:r>
              <a:rPr lang="fr-CA" sz="1600" dirty="0"/>
              <a:t> </a:t>
            </a:r>
            <a:r>
              <a:rPr lang="fr-CA" sz="1600" dirty="0" err="1"/>
              <a:t>emotion</a:t>
            </a:r>
            <a:r>
              <a:rPr lang="fr-CA" sz="1600" dirty="0"/>
              <a:t>, </a:t>
            </a:r>
            <a:r>
              <a:rPr lang="fr-CA" sz="1600" dirty="0" err="1"/>
              <a:t>play</a:t>
            </a:r>
            <a:r>
              <a:rPr lang="fr-CA" sz="1600" dirty="0"/>
              <a:t> can </a:t>
            </a:r>
            <a:r>
              <a:rPr lang="fr-CA" sz="1600" dirty="0" err="1"/>
              <a:t>also</a:t>
            </a:r>
            <a:r>
              <a:rPr lang="fr-CA" sz="1600" dirty="0"/>
              <a:t> help </a:t>
            </a:r>
            <a:r>
              <a:rPr lang="fr-CA" sz="1600" dirty="0" err="1"/>
              <a:t>develop</a:t>
            </a:r>
            <a:r>
              <a:rPr lang="fr-CA" sz="1600" dirty="0"/>
              <a:t> </a:t>
            </a:r>
            <a:r>
              <a:rPr lang="fr-CA" sz="1600" dirty="0" err="1"/>
              <a:t>empathy</a:t>
            </a:r>
            <a:r>
              <a:rPr lang="fr-CA" sz="1600" dirty="0"/>
              <a:t> for self and </a:t>
            </a:r>
            <a:r>
              <a:rPr lang="fr-CA" sz="1600" dirty="0" err="1"/>
              <a:t>others</a:t>
            </a:r>
            <a:r>
              <a:rPr lang="fr-CA" sz="1600" dirty="0"/>
              <a:t>  </a:t>
            </a:r>
            <a:endParaRPr sz="16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Char char="◉"/>
            </a:pPr>
            <a:r>
              <a:rPr lang="fr-CA" sz="1600" dirty="0"/>
              <a:t>Can </a:t>
            </a:r>
            <a:r>
              <a:rPr lang="fr-CA" sz="1600" dirty="0" err="1"/>
              <a:t>foster</a:t>
            </a:r>
            <a:r>
              <a:rPr lang="fr-CA" sz="1600" dirty="0"/>
              <a:t> a </a:t>
            </a:r>
            <a:r>
              <a:rPr lang="fr-CA" sz="1600" dirty="0" err="1"/>
              <a:t>deeper</a:t>
            </a:r>
            <a:r>
              <a:rPr lang="fr-CA" sz="1600" dirty="0"/>
              <a:t> </a:t>
            </a:r>
            <a:r>
              <a:rPr lang="fr-CA" sz="1600" dirty="0" err="1"/>
              <a:t>sense</a:t>
            </a:r>
            <a:r>
              <a:rPr lang="fr-CA" sz="1600" dirty="0"/>
              <a:t> of </a:t>
            </a:r>
            <a:r>
              <a:rPr lang="fr-CA" sz="1600" dirty="0" err="1"/>
              <a:t>of</a:t>
            </a:r>
            <a:r>
              <a:rPr lang="fr-CA" sz="1600" dirty="0"/>
              <a:t> </a:t>
            </a:r>
            <a:r>
              <a:rPr lang="fr-CA" sz="1600" dirty="0" err="1"/>
              <a:t>personal</a:t>
            </a:r>
            <a:r>
              <a:rPr lang="fr-CA" sz="1600" dirty="0"/>
              <a:t> </a:t>
            </a:r>
            <a:r>
              <a:rPr lang="fr-CA" sz="1600" dirty="0" err="1"/>
              <a:t>presence</a:t>
            </a:r>
            <a:r>
              <a:rPr lang="fr-CA" sz="1600" dirty="0"/>
              <a:t> 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600" dirty="0"/>
          </a:p>
        </p:txBody>
      </p:sp>
      <p:pic>
        <p:nvPicPr>
          <p:cNvPr id="157" name="Google Shape;157;p18" descr="Bevy or group of otters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223" y="533897"/>
            <a:ext cx="1175268" cy="11828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87970-9426-4258-8E01-2A0912794E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12</a:t>
            </a:fld>
            <a:endParaRPr lang="fr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E1D8E4-E236-40DF-916E-D4DA9D08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0487"/>
            <a:ext cx="3878400" cy="435600"/>
          </a:xfrm>
        </p:spPr>
        <p:txBody>
          <a:bodyPr/>
          <a:lstStyle/>
          <a:p>
            <a:pPr rtl="0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Psychology of Flow 1 of 3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8" name="Google Shape;164;p19">
            <a:extLst>
              <a:ext uri="{FF2B5EF4-FFF2-40B4-BE49-F238E27FC236}">
                <a16:creationId xmlns:a16="http://schemas.microsoft.com/office/drawing/2014/main" id="{06BD7DDB-A86E-4D1C-BDA7-99A4AD207325}"/>
              </a:ext>
            </a:extLst>
          </p:cNvPr>
          <p:cNvSpPr txBox="1">
            <a:spLocks/>
          </p:cNvSpPr>
          <p:nvPr/>
        </p:nvSpPr>
        <p:spPr>
          <a:xfrm>
            <a:off x="1598491" y="723315"/>
            <a:ext cx="4196983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fr-CA" dirty="0" err="1">
                <a:highlight>
                  <a:srgbClr val="FFE599"/>
                </a:highlight>
              </a:rPr>
              <a:t>Psychological</a:t>
            </a:r>
            <a:r>
              <a:rPr lang="fr-CA" dirty="0">
                <a:highlight>
                  <a:srgbClr val="FFE599"/>
                </a:highlight>
              </a:rPr>
              <a:t> </a:t>
            </a:r>
            <a:r>
              <a:rPr lang="fr-CA" dirty="0" err="1">
                <a:highlight>
                  <a:srgbClr val="FFE599"/>
                </a:highlight>
              </a:rPr>
              <a:t>barriers</a:t>
            </a:r>
            <a:r>
              <a:rPr lang="fr-CA" dirty="0">
                <a:highlight>
                  <a:srgbClr val="FFE599"/>
                </a:highlight>
              </a:rPr>
              <a:t> to </a:t>
            </a:r>
            <a:r>
              <a:rPr lang="fr-CA" dirty="0" err="1">
                <a:highlight>
                  <a:srgbClr val="FFE599"/>
                </a:highlight>
              </a:rPr>
              <a:t>play</a:t>
            </a:r>
            <a:endParaRPr lang="fr-CA" sz="1200" b="0" dirty="0">
              <a:highlight>
                <a:srgbClr val="FFE599"/>
              </a:highlight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1381249" y="1331465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Char char="◉"/>
            </a:pPr>
            <a:r>
              <a:rPr lang="fr-CA" dirty="0"/>
              <a:t>Self-</a:t>
            </a:r>
            <a:r>
              <a:rPr lang="fr-CA" dirty="0" err="1"/>
              <a:t>consciousness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Char char="◉"/>
            </a:pPr>
            <a:r>
              <a:rPr lang="fr-CA" dirty="0" err="1"/>
              <a:t>Outcome</a:t>
            </a:r>
            <a:r>
              <a:rPr lang="fr-CA" dirty="0"/>
              <a:t> focus (</a:t>
            </a:r>
            <a:r>
              <a:rPr lang="fr-CA" dirty="0" err="1"/>
              <a:t>instead</a:t>
            </a:r>
            <a:r>
              <a:rPr lang="fr-CA" dirty="0"/>
              <a:t> of process focus)</a:t>
            </a:r>
            <a:endParaRPr dirty="0"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Char char="◉"/>
            </a:pPr>
            <a:r>
              <a:rPr lang="fr-CA" dirty="0" err="1"/>
              <a:t>Attachment</a:t>
            </a:r>
            <a:r>
              <a:rPr lang="fr-CA" dirty="0"/>
              <a:t> to </a:t>
            </a:r>
            <a:r>
              <a:rPr lang="fr-CA" dirty="0" err="1"/>
              <a:t>roles</a:t>
            </a:r>
            <a:r>
              <a:rPr lang="fr-CA" dirty="0"/>
              <a:t>/</a:t>
            </a:r>
            <a:r>
              <a:rPr lang="fr-CA" dirty="0" err="1"/>
              <a:t>hierarchy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66" name="Google Shape;166;p19" descr="Bevy or group of otters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223" y="533897"/>
            <a:ext cx="1175268" cy="11828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EAD24-12F3-4989-A66C-DC7B884D7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13</a:t>
            </a:fld>
            <a:endParaRPr lang="fr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365F8E-E38E-41C1-9CFC-A21ABEF0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6106"/>
            <a:ext cx="3878400" cy="435600"/>
          </a:xfrm>
        </p:spPr>
        <p:txBody>
          <a:bodyPr/>
          <a:lstStyle/>
          <a:p>
            <a:r>
              <a:rPr lang="en-CA" sz="1400" b="0" dirty="0">
                <a:latin typeface="Arial"/>
                <a:ea typeface="Arial"/>
                <a:cs typeface="Arial"/>
                <a:sym typeface="Arial"/>
              </a:rPr>
              <a:t>The Psychology of Flow 2 of 3</a:t>
            </a:r>
            <a:br>
              <a:rPr lang="en-CA" sz="1400" b="0" dirty="0">
                <a:latin typeface="Arial"/>
                <a:ea typeface="Arial"/>
                <a:cs typeface="Arial"/>
                <a:sym typeface="Arial"/>
              </a:rPr>
            </a:br>
            <a:endParaRPr lang="en-US" sz="14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1009650" y="1616470"/>
            <a:ext cx="71813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>
                <a:solidFill>
                  <a:srgbClr val="FFE599"/>
                </a:solidFill>
              </a:rPr>
              <a:t>◉</a:t>
            </a:r>
            <a:r>
              <a:rPr lang="fr-CA" sz="2200" dirty="0">
                <a:solidFill>
                  <a:srgbClr val="FFCD00"/>
                </a:solidFill>
              </a:rPr>
              <a:t> </a:t>
            </a:r>
            <a:r>
              <a:rPr lang="fr-CA" sz="2200" dirty="0">
                <a:solidFill>
                  <a:schemeClr val="dk1"/>
                </a:solidFill>
              </a:rPr>
              <a:t>State of </a:t>
            </a:r>
            <a:r>
              <a:rPr lang="fr-CA" sz="2200" dirty="0" err="1">
                <a:solidFill>
                  <a:schemeClr val="dk1"/>
                </a:solidFill>
              </a:rPr>
              <a:t>consciousness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with</a:t>
            </a:r>
            <a:r>
              <a:rPr lang="fr-CA" sz="2200" dirty="0">
                <a:solidFill>
                  <a:schemeClr val="dk1"/>
                </a:solidFill>
              </a:rPr>
              <a:t> no </a:t>
            </a:r>
            <a:r>
              <a:rPr lang="fr-CA" sz="2200" dirty="0" err="1">
                <a:solidFill>
                  <a:schemeClr val="dk1"/>
                </a:solidFill>
              </a:rPr>
              <a:t>sense</a:t>
            </a:r>
            <a:r>
              <a:rPr lang="fr-CA" sz="2200" dirty="0">
                <a:solidFill>
                  <a:schemeClr val="dk1"/>
                </a:solidFill>
              </a:rPr>
              <a:t> of time or self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>
                <a:solidFill>
                  <a:srgbClr val="FFE599"/>
                </a:solidFill>
              </a:rPr>
              <a:t>◉</a:t>
            </a:r>
            <a:r>
              <a:rPr lang="fr-CA" sz="2200" dirty="0">
                <a:solidFill>
                  <a:srgbClr val="FFCD00"/>
                </a:solidFill>
              </a:rPr>
              <a:t> </a:t>
            </a:r>
            <a:r>
              <a:rPr lang="fr-CA" sz="2200" dirty="0">
                <a:solidFill>
                  <a:schemeClr val="dk1"/>
                </a:solidFill>
              </a:rPr>
              <a:t>Attention </a:t>
            </a:r>
            <a:r>
              <a:rPr lang="fr-CA" sz="2200" dirty="0" err="1">
                <a:solidFill>
                  <a:schemeClr val="dk1"/>
                </a:solidFill>
              </a:rPr>
              <a:t>is</a:t>
            </a:r>
            <a:r>
              <a:rPr lang="fr-CA" sz="2200" dirty="0">
                <a:solidFill>
                  <a:schemeClr val="dk1"/>
                </a:solidFill>
              </a:rPr>
              <a:t> like a </a:t>
            </a:r>
            <a:r>
              <a:rPr lang="fr-CA" sz="2200" dirty="0" err="1">
                <a:solidFill>
                  <a:schemeClr val="dk1"/>
                </a:solidFill>
              </a:rPr>
              <a:t>beam</a:t>
            </a:r>
            <a:r>
              <a:rPr lang="fr-CA" sz="2200" dirty="0">
                <a:solidFill>
                  <a:schemeClr val="dk1"/>
                </a:solidFill>
              </a:rPr>
              <a:t> of light </a:t>
            </a:r>
            <a:r>
              <a:rPr lang="fr-CA" sz="2200" dirty="0" err="1">
                <a:solidFill>
                  <a:schemeClr val="dk1"/>
                </a:solidFill>
              </a:rPr>
              <a:t>that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determines</a:t>
            </a:r>
            <a:r>
              <a:rPr lang="fr-CA" sz="2200" dirty="0">
                <a:solidFill>
                  <a:schemeClr val="dk1"/>
                </a:solidFill>
              </a:rPr>
              <a:t> the contents of </a:t>
            </a:r>
            <a:r>
              <a:rPr lang="fr-CA" sz="2200" dirty="0" err="1">
                <a:solidFill>
                  <a:schemeClr val="dk1"/>
                </a:solidFill>
              </a:rPr>
              <a:t>your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consciousness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CD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200" dirty="0">
                <a:solidFill>
                  <a:srgbClr val="FFE599"/>
                </a:solidFill>
              </a:rPr>
              <a:t>◉</a:t>
            </a:r>
            <a:r>
              <a:rPr lang="fr-CA" sz="2200" dirty="0">
                <a:solidFill>
                  <a:srgbClr val="FFCD00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Where</a:t>
            </a:r>
            <a:r>
              <a:rPr lang="fr-CA" sz="2200" dirty="0">
                <a:solidFill>
                  <a:schemeClr val="dk1"/>
                </a:solidFill>
              </a:rPr>
              <a:t> and how long </a:t>
            </a:r>
            <a:r>
              <a:rPr lang="fr-CA" sz="2200" dirty="0" err="1">
                <a:solidFill>
                  <a:schemeClr val="dk1"/>
                </a:solidFill>
              </a:rPr>
              <a:t>you</a:t>
            </a:r>
            <a:r>
              <a:rPr lang="fr-CA" sz="2200" dirty="0">
                <a:solidFill>
                  <a:schemeClr val="dk1"/>
                </a:solidFill>
              </a:rPr>
              <a:t> direct </a:t>
            </a:r>
            <a:r>
              <a:rPr lang="fr-CA" sz="2200" dirty="0" err="1">
                <a:solidFill>
                  <a:schemeClr val="dk1"/>
                </a:solidFill>
              </a:rPr>
              <a:t>your</a:t>
            </a:r>
            <a:r>
              <a:rPr lang="fr-CA" sz="2200" dirty="0">
                <a:solidFill>
                  <a:schemeClr val="dk1"/>
                </a:solidFill>
              </a:rPr>
              <a:t> attention </a:t>
            </a:r>
            <a:r>
              <a:rPr lang="fr-CA" sz="2200" dirty="0" err="1">
                <a:solidFill>
                  <a:schemeClr val="dk1"/>
                </a:solidFill>
              </a:rPr>
              <a:t>will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determine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whether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you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get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into</a:t>
            </a:r>
            <a:r>
              <a:rPr lang="fr-CA" sz="2200" dirty="0">
                <a:solidFill>
                  <a:schemeClr val="dk1"/>
                </a:solidFill>
              </a:rPr>
              <a:t> flow 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177" name="Google Shape;177;p20" descr="A human brai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25" y="215188"/>
            <a:ext cx="1636474" cy="1636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3;p20">
            <a:extLst>
              <a:ext uri="{FF2B5EF4-FFF2-40B4-BE49-F238E27FC236}">
                <a16:creationId xmlns:a16="http://schemas.microsoft.com/office/drawing/2014/main" id="{C0D487C0-B6BE-4330-AED2-DE3F2BA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29475" y="895223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The Psychology of Flow</a:t>
            </a:r>
            <a:endParaRPr lang="fr-CA" dirty="0">
              <a:highlight>
                <a:srgbClr val="FFE599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AF130-FE4F-40F7-9513-D57DDB15E9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14</a:t>
            </a:fld>
            <a:endParaRPr lang="fr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D19AFA-D2F4-42D2-A228-FF024A63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5247"/>
            <a:ext cx="3878400" cy="435600"/>
          </a:xfrm>
        </p:spPr>
        <p:txBody>
          <a:bodyPr/>
          <a:lstStyle/>
          <a:p>
            <a:pPr rtl="0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Psychology of Flow 3 of 3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74008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>
                <a:solidFill>
                  <a:schemeClr val="dk1"/>
                </a:solidFill>
              </a:rPr>
              <a:t>Flow </a:t>
            </a:r>
            <a:r>
              <a:rPr lang="fr-CA" sz="1800" dirty="0" err="1">
                <a:solidFill>
                  <a:schemeClr val="dk1"/>
                </a:solidFill>
              </a:rPr>
              <a:t>is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called</a:t>
            </a:r>
            <a:r>
              <a:rPr lang="fr-CA" sz="1800" dirty="0">
                <a:solidFill>
                  <a:schemeClr val="dk1"/>
                </a:solidFill>
              </a:rPr>
              <a:t> optimal experience </a:t>
            </a:r>
            <a:r>
              <a:rPr lang="fr-CA" sz="1800" dirty="0" err="1">
                <a:solidFill>
                  <a:schemeClr val="dk1"/>
                </a:solidFill>
              </a:rPr>
              <a:t>because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it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adds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order</a:t>
            </a:r>
            <a:r>
              <a:rPr lang="fr-CA" sz="1800" dirty="0">
                <a:solidFill>
                  <a:schemeClr val="dk1"/>
                </a:solidFill>
              </a:rPr>
              <a:t> to </a:t>
            </a:r>
            <a:r>
              <a:rPr lang="fr-CA" sz="1800" dirty="0" err="1">
                <a:solidFill>
                  <a:schemeClr val="dk1"/>
                </a:solidFill>
              </a:rPr>
              <a:t>consciousness</a:t>
            </a:r>
            <a:endParaRPr sz="1800" dirty="0">
              <a:solidFill>
                <a:schemeClr val="dk1"/>
              </a:solidFill>
            </a:endParaRPr>
          </a:p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Also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called</a:t>
            </a:r>
            <a:r>
              <a:rPr lang="fr-CA" sz="1800" dirty="0">
                <a:solidFill>
                  <a:schemeClr val="dk1"/>
                </a:solidFill>
              </a:rPr>
              <a:t> ‘optimal experience’ </a:t>
            </a:r>
            <a:r>
              <a:rPr lang="fr-CA" sz="1800" dirty="0" err="1">
                <a:solidFill>
                  <a:schemeClr val="dk1"/>
                </a:solidFill>
              </a:rPr>
              <a:t>because</a:t>
            </a:r>
            <a:r>
              <a:rPr lang="fr-CA" sz="1800" dirty="0">
                <a:solidFill>
                  <a:schemeClr val="dk1"/>
                </a:solidFill>
              </a:rPr>
              <a:t> attention </a:t>
            </a:r>
            <a:r>
              <a:rPr lang="fr-CA" sz="1800" dirty="0" err="1">
                <a:solidFill>
                  <a:schemeClr val="dk1"/>
                </a:solidFill>
              </a:rPr>
              <a:t>is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focused</a:t>
            </a:r>
            <a:r>
              <a:rPr lang="fr-CA" sz="1800" dirty="0">
                <a:solidFill>
                  <a:schemeClr val="dk1"/>
                </a:solidFill>
              </a:rPr>
              <a:t> on goals </a:t>
            </a:r>
            <a:r>
              <a:rPr lang="fr-CA" sz="1800" dirty="0" err="1">
                <a:solidFill>
                  <a:schemeClr val="dk1"/>
                </a:solidFill>
              </a:rPr>
              <a:t>that</a:t>
            </a:r>
            <a:r>
              <a:rPr lang="fr-CA" sz="1800" dirty="0">
                <a:solidFill>
                  <a:schemeClr val="dk1"/>
                </a:solidFill>
              </a:rPr>
              <a:t> are important to the </a:t>
            </a:r>
            <a:r>
              <a:rPr lang="fr-CA" sz="1800" dirty="0" err="1">
                <a:solidFill>
                  <a:schemeClr val="dk1"/>
                </a:solidFill>
              </a:rPr>
              <a:t>person</a:t>
            </a:r>
            <a:endParaRPr sz="1800" dirty="0">
              <a:solidFill>
                <a:schemeClr val="dk1"/>
              </a:solidFill>
            </a:endParaRPr>
          </a:p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CD00"/>
              </a:solidFill>
            </a:endParaRPr>
          </a:p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Disorder</a:t>
            </a:r>
            <a:r>
              <a:rPr lang="fr-CA" sz="1800" dirty="0">
                <a:solidFill>
                  <a:schemeClr val="dk1"/>
                </a:solidFill>
              </a:rPr>
              <a:t> in </a:t>
            </a:r>
            <a:r>
              <a:rPr lang="fr-CA" sz="1800" dirty="0" err="1">
                <a:solidFill>
                  <a:schemeClr val="dk1"/>
                </a:solidFill>
              </a:rPr>
              <a:t>consciousness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happens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when</a:t>
            </a:r>
            <a:r>
              <a:rPr lang="fr-CA" sz="1800" dirty="0">
                <a:solidFill>
                  <a:schemeClr val="dk1"/>
                </a:solidFill>
              </a:rPr>
              <a:t> attention </a:t>
            </a:r>
            <a:r>
              <a:rPr lang="fr-CA" sz="1800" dirty="0" err="1">
                <a:solidFill>
                  <a:schemeClr val="dk1"/>
                </a:solidFill>
              </a:rPr>
              <a:t>is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focused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en-CA" sz="1800" dirty="0">
                <a:solidFill>
                  <a:schemeClr val="dk1"/>
                </a:solidFill>
              </a:rPr>
              <a:t>on things that contradict goals, or that stop someone from </a:t>
            </a:r>
            <a:r>
              <a:rPr lang="fr-CA" sz="1800" dirty="0" err="1">
                <a:solidFill>
                  <a:schemeClr val="dk1"/>
                </a:solidFill>
              </a:rPr>
              <a:t>carrying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them</a:t>
            </a:r>
            <a:r>
              <a:rPr lang="fr-CA" sz="1800" dirty="0">
                <a:solidFill>
                  <a:schemeClr val="dk1"/>
                </a:solidFill>
              </a:rPr>
              <a:t> out, like pain, </a:t>
            </a:r>
            <a:r>
              <a:rPr lang="fr-CA" sz="1800" dirty="0" err="1">
                <a:solidFill>
                  <a:schemeClr val="dk1"/>
                </a:solidFill>
              </a:rPr>
              <a:t>fear</a:t>
            </a:r>
            <a:r>
              <a:rPr lang="fr-CA" sz="1800" dirty="0">
                <a:solidFill>
                  <a:schemeClr val="dk1"/>
                </a:solidFill>
              </a:rPr>
              <a:t>, rage, </a:t>
            </a:r>
            <a:r>
              <a:rPr lang="fr-CA" sz="1800" dirty="0" err="1">
                <a:solidFill>
                  <a:schemeClr val="dk1"/>
                </a:solidFill>
              </a:rPr>
              <a:t>anxiety</a:t>
            </a:r>
            <a:r>
              <a:rPr lang="fr-CA" sz="1800" dirty="0">
                <a:solidFill>
                  <a:schemeClr val="dk1"/>
                </a:solidFill>
              </a:rPr>
              <a:t>, and </a:t>
            </a:r>
            <a:r>
              <a:rPr lang="fr-CA" sz="1800" dirty="0" err="1">
                <a:solidFill>
                  <a:schemeClr val="dk1"/>
                </a:solidFill>
              </a:rPr>
              <a:t>boredom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186" name="Google Shape;186;p21" descr="A bra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25" y="215188"/>
            <a:ext cx="1636474" cy="163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2;p21">
            <a:extLst>
              <a:ext uri="{FF2B5EF4-FFF2-40B4-BE49-F238E27FC236}">
                <a16:creationId xmlns:a16="http://schemas.microsoft.com/office/drawing/2014/main" id="{2B6CA63D-C639-47DE-B301-CEC9C9E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29475" y="815625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The Psychology of Flow</a:t>
            </a:r>
            <a:endParaRPr lang="fr-CA" dirty="0">
              <a:highlight>
                <a:srgbClr val="FFE599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F1B25A-EB61-4407-A897-72EE2AA46A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15</a:t>
            </a:fld>
            <a:endParaRPr lang="fr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1474750" y="907499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Creative </a:t>
            </a:r>
            <a:r>
              <a:rPr lang="fr-CA" dirty="0" err="1">
                <a:solidFill>
                  <a:schemeClr val="dk1"/>
                </a:solidFill>
                <a:highlight>
                  <a:srgbClr val="FFE599"/>
                </a:highlight>
              </a:rPr>
              <a:t>benefits</a:t>
            </a:r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 of Flow</a:t>
            </a:r>
            <a:endParaRPr dirty="0">
              <a:highlight>
                <a:srgbClr val="FFE599"/>
              </a:highlight>
            </a:endParaRPr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753415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195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Allows</a:t>
            </a:r>
            <a:r>
              <a:rPr lang="fr-CA" sz="1800" dirty="0">
                <a:solidFill>
                  <a:schemeClr val="dk1"/>
                </a:solidFill>
              </a:rPr>
              <a:t> to </a:t>
            </a:r>
            <a:r>
              <a:rPr lang="fr-CA" sz="1800" dirty="0" err="1">
                <a:solidFill>
                  <a:schemeClr val="dk1"/>
                </a:solidFill>
              </a:rPr>
              <a:t>grow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skills</a:t>
            </a:r>
            <a:endParaRPr sz="1800" dirty="0">
              <a:solidFill>
                <a:schemeClr val="dk1"/>
              </a:solidFill>
            </a:endParaRPr>
          </a:p>
          <a:p>
            <a:pPr marL="36195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6195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Builds</a:t>
            </a:r>
            <a:r>
              <a:rPr lang="fr-CA" sz="1800" dirty="0">
                <a:solidFill>
                  <a:schemeClr val="dk1"/>
                </a:solidFill>
              </a:rPr>
              <a:t> self-confidence</a:t>
            </a:r>
            <a:endParaRPr sz="1800" dirty="0">
              <a:solidFill>
                <a:schemeClr val="dk1"/>
              </a:solidFill>
            </a:endParaRPr>
          </a:p>
          <a:p>
            <a:pPr marL="36195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CD00"/>
              </a:solidFill>
            </a:endParaRPr>
          </a:p>
          <a:p>
            <a:pPr marL="36195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Makes</a:t>
            </a:r>
            <a:r>
              <a:rPr lang="fr-CA" sz="1800" dirty="0">
                <a:solidFill>
                  <a:schemeClr val="dk1"/>
                </a:solidFill>
              </a:rPr>
              <a:t> the </a:t>
            </a:r>
            <a:r>
              <a:rPr lang="fr-CA" sz="1800" dirty="0" err="1">
                <a:solidFill>
                  <a:schemeClr val="dk1"/>
                </a:solidFill>
              </a:rPr>
              <a:t>present</a:t>
            </a:r>
            <a:r>
              <a:rPr lang="fr-CA" sz="1800" dirty="0">
                <a:solidFill>
                  <a:schemeClr val="dk1"/>
                </a:solidFill>
              </a:rPr>
              <a:t> moment more </a:t>
            </a:r>
            <a:r>
              <a:rPr lang="fr-CA" sz="1800" dirty="0" err="1">
                <a:solidFill>
                  <a:schemeClr val="dk1"/>
                </a:solidFill>
              </a:rPr>
              <a:t>enjoyable</a:t>
            </a:r>
            <a:endParaRPr sz="1800" dirty="0">
              <a:solidFill>
                <a:schemeClr val="dk1"/>
              </a:solidFill>
            </a:endParaRPr>
          </a:p>
          <a:p>
            <a:pPr marL="36195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6195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Clears</a:t>
            </a:r>
            <a:r>
              <a:rPr lang="fr-CA" sz="1800" dirty="0">
                <a:solidFill>
                  <a:schemeClr val="dk1"/>
                </a:solidFill>
              </a:rPr>
              <a:t> the </a:t>
            </a:r>
            <a:r>
              <a:rPr lang="fr-CA" sz="1800" dirty="0" err="1">
                <a:solidFill>
                  <a:schemeClr val="dk1"/>
                </a:solidFill>
              </a:rPr>
              <a:t>mind</a:t>
            </a:r>
            <a:r>
              <a:rPr lang="fr-CA" sz="1800" dirty="0">
                <a:solidFill>
                  <a:schemeClr val="dk1"/>
                </a:solidFill>
              </a:rPr>
              <a:t> of self and time, </a:t>
            </a:r>
            <a:r>
              <a:rPr lang="fr-CA" sz="1800" dirty="0" err="1">
                <a:solidFill>
                  <a:schemeClr val="dk1"/>
                </a:solidFill>
              </a:rPr>
              <a:t>which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makes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rooms</a:t>
            </a:r>
            <a:r>
              <a:rPr lang="fr-CA" sz="1800" dirty="0">
                <a:solidFill>
                  <a:schemeClr val="dk1"/>
                </a:solidFill>
              </a:rPr>
              <a:t> for </a:t>
            </a:r>
            <a:r>
              <a:rPr lang="fr-CA" sz="1800" dirty="0" err="1">
                <a:solidFill>
                  <a:schemeClr val="dk1"/>
                </a:solidFill>
              </a:rPr>
              <a:t>other</a:t>
            </a:r>
            <a:r>
              <a:rPr lang="fr-CA" sz="1800" dirty="0">
                <a:solidFill>
                  <a:schemeClr val="dk1"/>
                </a:solidFill>
              </a:rPr>
              <a:t> important </a:t>
            </a:r>
            <a:r>
              <a:rPr lang="fr-CA" sz="1800" dirty="0" err="1">
                <a:solidFill>
                  <a:schemeClr val="dk1"/>
                </a:solidFill>
              </a:rPr>
              <a:t>elements</a:t>
            </a:r>
            <a:r>
              <a:rPr lang="fr-CA" sz="1800" dirty="0">
                <a:solidFill>
                  <a:schemeClr val="dk1"/>
                </a:solidFill>
              </a:rPr>
              <a:t> (</a:t>
            </a:r>
            <a:r>
              <a:rPr lang="fr-CA" sz="1800" dirty="0" err="1">
                <a:solidFill>
                  <a:schemeClr val="dk1"/>
                </a:solidFill>
              </a:rPr>
              <a:t>emotions</a:t>
            </a:r>
            <a:r>
              <a:rPr lang="fr-CA" sz="1800" dirty="0">
                <a:solidFill>
                  <a:schemeClr val="dk1"/>
                </a:solidFill>
              </a:rPr>
              <a:t>, insights, </a:t>
            </a:r>
            <a:r>
              <a:rPr lang="fr-CA" sz="1800" dirty="0" err="1">
                <a:solidFill>
                  <a:schemeClr val="dk1"/>
                </a:solidFill>
              </a:rPr>
              <a:t>thoughts</a:t>
            </a:r>
            <a:r>
              <a:rPr lang="fr-CA" sz="1800" dirty="0">
                <a:solidFill>
                  <a:schemeClr val="dk1"/>
                </a:solidFill>
              </a:rPr>
              <a:t>) to </a:t>
            </a:r>
            <a:r>
              <a:rPr lang="fr-CA" sz="1800" dirty="0" err="1">
                <a:solidFill>
                  <a:schemeClr val="dk1"/>
                </a:solidFill>
              </a:rPr>
              <a:t>emerge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into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consciousness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95" name="Google Shape;195;p22" descr="Otter with yellow lines coming from top of head denoting an idea or thinking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00" y="434685"/>
            <a:ext cx="1381250" cy="13812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C4A902-5689-4AFC-8839-BB0DA70407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16</a:t>
            </a:fld>
            <a:endParaRPr lang="fr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1653300" y="907500"/>
            <a:ext cx="5105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How to </a:t>
            </a:r>
            <a:r>
              <a:rPr lang="fr-CA" dirty="0" err="1">
                <a:solidFill>
                  <a:schemeClr val="dk1"/>
                </a:solidFill>
                <a:highlight>
                  <a:srgbClr val="FFE599"/>
                </a:highlight>
              </a:rPr>
              <a:t>get</a:t>
            </a:r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 </a:t>
            </a:r>
            <a:r>
              <a:rPr lang="fr-CA" dirty="0" err="1">
                <a:solidFill>
                  <a:schemeClr val="dk1"/>
                </a:solidFill>
                <a:highlight>
                  <a:srgbClr val="FFE599"/>
                </a:highlight>
              </a:rPr>
              <a:t>into</a:t>
            </a:r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 Flow on ‘</a:t>
            </a:r>
            <a:r>
              <a:rPr lang="fr-CA" dirty="0" err="1">
                <a:solidFill>
                  <a:schemeClr val="dk1"/>
                </a:solidFill>
                <a:highlight>
                  <a:srgbClr val="FFE599"/>
                </a:highlight>
              </a:rPr>
              <a:t>purpose</a:t>
            </a:r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’</a:t>
            </a:r>
            <a:endParaRPr dirty="0">
              <a:highlight>
                <a:srgbClr val="FFE599"/>
              </a:highlight>
            </a:endParaRPr>
          </a:p>
        </p:txBody>
      </p:sp>
      <p:sp>
        <p:nvSpPr>
          <p:cNvPr id="201" name="Google Shape;201;p23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>
                <a:solidFill>
                  <a:schemeClr val="dk1"/>
                </a:solidFill>
              </a:rPr>
              <a:t>Have a </a:t>
            </a:r>
            <a:r>
              <a:rPr lang="fr-CA" sz="1800" dirty="0" err="1">
                <a:solidFill>
                  <a:schemeClr val="dk1"/>
                </a:solidFill>
              </a:rPr>
              <a:t>clear</a:t>
            </a:r>
            <a:r>
              <a:rPr lang="fr-CA" sz="1800" dirty="0">
                <a:solidFill>
                  <a:schemeClr val="dk1"/>
                </a:solidFill>
              </a:rPr>
              <a:t> and simple goal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>
                <a:solidFill>
                  <a:schemeClr val="dk1"/>
                </a:solidFill>
              </a:rPr>
              <a:t>Have a good </a:t>
            </a:r>
            <a:r>
              <a:rPr lang="fr-CA" sz="1800" dirty="0" err="1">
                <a:solidFill>
                  <a:schemeClr val="dk1"/>
                </a:solidFill>
              </a:rPr>
              <a:t>perceived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skill</a:t>
            </a:r>
            <a:r>
              <a:rPr lang="fr-CA" sz="1800" dirty="0">
                <a:solidFill>
                  <a:schemeClr val="dk1"/>
                </a:solidFill>
              </a:rPr>
              <a:t> to challenge match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FFCD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Get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immediate</a:t>
            </a:r>
            <a:r>
              <a:rPr lang="fr-CA" sz="1800" dirty="0">
                <a:solidFill>
                  <a:schemeClr val="dk1"/>
                </a:solidFill>
              </a:rPr>
              <a:t> feedback (are </a:t>
            </a:r>
            <a:r>
              <a:rPr lang="fr-CA" sz="1800" dirty="0" err="1">
                <a:solidFill>
                  <a:schemeClr val="dk1"/>
                </a:solidFill>
              </a:rPr>
              <a:t>you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achieving</a:t>
            </a:r>
            <a:r>
              <a:rPr lang="fr-CA" sz="1800" dirty="0">
                <a:solidFill>
                  <a:schemeClr val="dk1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your</a:t>
            </a:r>
            <a:r>
              <a:rPr lang="fr-CA" sz="1800" dirty="0">
                <a:solidFill>
                  <a:schemeClr val="dk1"/>
                </a:solidFill>
              </a:rPr>
              <a:t> goal?)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Remove</a:t>
            </a:r>
            <a:r>
              <a:rPr lang="fr-CA" sz="1800" dirty="0">
                <a:solidFill>
                  <a:schemeClr val="dk1"/>
                </a:solidFill>
              </a:rPr>
              <a:t> all distractions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dirty="0">
                <a:solidFill>
                  <a:srgbClr val="FFE599"/>
                </a:solidFill>
              </a:rPr>
              <a:t>◉</a:t>
            </a:r>
            <a:r>
              <a:rPr lang="fr-CA" sz="1800" dirty="0">
                <a:solidFill>
                  <a:srgbClr val="FFCD00"/>
                </a:solidFill>
              </a:rPr>
              <a:t> </a:t>
            </a:r>
            <a:r>
              <a:rPr lang="fr-CA" sz="1800" dirty="0" err="1">
                <a:solidFill>
                  <a:schemeClr val="dk1"/>
                </a:solidFill>
              </a:rPr>
              <a:t>Enjoy</a:t>
            </a:r>
            <a:r>
              <a:rPr lang="fr-CA" sz="1800" dirty="0">
                <a:solidFill>
                  <a:schemeClr val="dk1"/>
                </a:solidFill>
              </a:rPr>
              <a:t> the </a:t>
            </a:r>
            <a:r>
              <a:rPr lang="fr-CA" sz="1800" dirty="0" err="1">
                <a:solidFill>
                  <a:schemeClr val="dk1"/>
                </a:solidFill>
              </a:rPr>
              <a:t>activity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204" name="Google Shape;204;p23" descr="A bra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25" y="215188"/>
            <a:ext cx="1636474" cy="163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B074F4-2C26-4771-B89E-60F14028D7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17</a:t>
            </a:fld>
            <a:endParaRPr lang="fr-C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1653300" y="907500"/>
            <a:ext cx="5105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>
                <a:solidFill>
                  <a:schemeClr val="dk1"/>
                </a:solidFill>
                <a:highlight>
                  <a:srgbClr val="FFE599"/>
                </a:highlight>
              </a:rPr>
              <a:t>Embodied</a:t>
            </a:r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 cognition and Flow</a:t>
            </a:r>
            <a:endParaRPr dirty="0">
              <a:highlight>
                <a:srgbClr val="FFE599"/>
              </a:highlight>
            </a:endParaRPr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rgbClr val="FFE599"/>
                </a:solidFill>
              </a:rPr>
              <a:t>◉</a:t>
            </a:r>
            <a:r>
              <a:rPr lang="fr-CA" dirty="0">
                <a:solidFill>
                  <a:srgbClr val="FFCD00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Focusing</a:t>
            </a:r>
            <a:r>
              <a:rPr lang="fr-CA" dirty="0">
                <a:solidFill>
                  <a:schemeClr val="dk1"/>
                </a:solidFill>
              </a:rPr>
              <a:t> on </a:t>
            </a:r>
            <a:r>
              <a:rPr lang="fr-CA" dirty="0" err="1">
                <a:solidFill>
                  <a:schemeClr val="dk1"/>
                </a:solidFill>
              </a:rPr>
              <a:t>bodily</a:t>
            </a:r>
            <a:r>
              <a:rPr lang="fr-CA" dirty="0">
                <a:solidFill>
                  <a:schemeClr val="dk1"/>
                </a:solidFill>
              </a:rPr>
              <a:t> sensations help focus the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dk1"/>
                </a:solidFill>
              </a:rPr>
              <a:t>     </a:t>
            </a:r>
            <a:r>
              <a:rPr lang="fr-CA" dirty="0" err="1">
                <a:solidFill>
                  <a:schemeClr val="dk1"/>
                </a:solidFill>
              </a:rPr>
              <a:t>mind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rgbClr val="FFE599"/>
                </a:solidFill>
              </a:rPr>
              <a:t>◉</a:t>
            </a:r>
            <a:r>
              <a:rPr lang="fr-CA" dirty="0">
                <a:solidFill>
                  <a:srgbClr val="FFCD00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Fairly</a:t>
            </a:r>
            <a:r>
              <a:rPr lang="fr-CA" dirty="0">
                <a:solidFill>
                  <a:schemeClr val="dk1"/>
                </a:solidFill>
              </a:rPr>
              <a:t> simple and </a:t>
            </a:r>
            <a:r>
              <a:rPr lang="fr-CA" dirty="0" err="1">
                <a:solidFill>
                  <a:schemeClr val="dk1"/>
                </a:solidFill>
              </a:rPr>
              <a:t>enjoyable</a:t>
            </a:r>
            <a:r>
              <a:rPr lang="fr-CA" dirty="0">
                <a:solidFill>
                  <a:schemeClr val="dk1"/>
                </a:solidFill>
              </a:rPr>
              <a:t> goal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CD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dirty="0">
                <a:solidFill>
                  <a:srgbClr val="FFE599"/>
                </a:solidFill>
              </a:rPr>
              <a:t>◉</a:t>
            </a:r>
            <a:r>
              <a:rPr lang="fr-CA" dirty="0">
                <a:solidFill>
                  <a:srgbClr val="FFCD00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Helps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reduce</a:t>
            </a:r>
            <a:r>
              <a:rPr lang="fr-CA" dirty="0">
                <a:solidFill>
                  <a:schemeClr val="dk1"/>
                </a:solidFill>
              </a:rPr>
              <a:t> distractions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213" name="Google Shape;213;p24" descr="A bra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25" y="215188"/>
            <a:ext cx="1636474" cy="163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208CE3-120C-492A-B73E-5D4245F8B9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18</a:t>
            </a:fld>
            <a:endParaRPr lang="fr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ctrTitle" idx="4294967295"/>
          </p:nvPr>
        </p:nvSpPr>
        <p:spPr>
          <a:xfrm>
            <a:off x="736788" y="1335463"/>
            <a:ext cx="7772400" cy="1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rPr lang="fr-CA" sz="4000" dirty="0">
                <a:highlight>
                  <a:srgbClr val="FFE599"/>
                </a:highlight>
              </a:rPr>
              <a:t> Activity: Flow </a:t>
            </a:r>
            <a:r>
              <a:rPr lang="fr-CA" sz="4000" dirty="0" err="1">
                <a:highlight>
                  <a:srgbClr val="FFE599"/>
                </a:highlight>
              </a:rPr>
              <a:t>meditation</a:t>
            </a:r>
            <a:endParaRPr sz="4000" b="1" i="0" u="none" strike="noStrike" cap="none" dirty="0">
              <a:solidFill>
                <a:srgbClr val="FFE599"/>
              </a:solidFill>
              <a:highlight>
                <a:srgbClr val="FFE599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19" name="Google Shape;219;p25" descr="Otter with yellow lines coming from top of head denoting an idea or thinking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225" y="2385377"/>
            <a:ext cx="2307551" cy="23075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802AD83-CDC6-4013-B39E-BCFC4D92CF1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40475" y="4658550"/>
            <a:ext cx="548700" cy="351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19</a:t>
            </a:fld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8A0A-DB6E-45A4-ADAE-C51FF0E5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5600"/>
            <a:ext cx="3878400" cy="435600"/>
          </a:xfrm>
        </p:spPr>
        <p:txBody>
          <a:bodyPr/>
          <a:lstStyle/>
          <a:p>
            <a:r>
              <a:rPr lang="en-US" sz="1800" b="0" dirty="0">
                <a:latin typeface="+mj-lt"/>
              </a:rPr>
              <a:t>Presentation outline </a:t>
            </a:r>
          </a:p>
        </p:txBody>
      </p:sp>
      <p:sp>
        <p:nvSpPr>
          <p:cNvPr id="6" name="Google Shape;48;p8">
            <a:extLst>
              <a:ext uri="{FF2B5EF4-FFF2-40B4-BE49-F238E27FC236}">
                <a16:creationId xmlns:a16="http://schemas.microsoft.com/office/drawing/2014/main" id="{7947F644-7296-4773-A9DC-518C3525147A}"/>
              </a:ext>
            </a:extLst>
          </p:cNvPr>
          <p:cNvSpPr txBox="1">
            <a:spLocks/>
          </p:cNvSpPr>
          <p:nvPr/>
        </p:nvSpPr>
        <p:spPr>
          <a:xfrm>
            <a:off x="1675692" y="1075068"/>
            <a:ext cx="4197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>
                <a:highlight>
                  <a:srgbClr val="FFE599"/>
                </a:highlight>
              </a:rPr>
              <a:t>Today I will ask you to</a:t>
            </a:r>
            <a:endParaRPr lang="en-US" sz="1200" b="0" dirty="0">
              <a:highlight>
                <a:srgbClr val="FFE599"/>
              </a:highlight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1381249" y="1331465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CA" sz="18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Char char="◉"/>
            </a:pPr>
            <a:r>
              <a:rPr lang="en-CA" sz="1800" noProof="1"/>
              <a:t>Free write</a:t>
            </a:r>
            <a:endParaRPr lang="en-CA" noProof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CA" sz="1800" noProof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Char char="◉"/>
            </a:pPr>
            <a:r>
              <a:rPr lang="en-CA" sz="1800" noProof="1"/>
              <a:t>Use your senses and intuition instead of rational thinking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800" noProof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Char char="◉"/>
            </a:pPr>
            <a:r>
              <a:rPr lang="en-CA" sz="1800" noProof="1"/>
              <a:t>Step slightly outside of your comfort zone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800" noProof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Char char="◉"/>
            </a:pPr>
            <a:r>
              <a:rPr lang="en-CA" sz="1800" noProof="1">
                <a:solidFill>
                  <a:schemeClr val="dk1"/>
                </a:solidFill>
              </a:rPr>
              <a:t>Understand that creativity is a process accessible to everyone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800" noProof="1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Char char="◉"/>
            </a:pPr>
            <a:r>
              <a:rPr lang="en-CA" sz="1800" noProof="1">
                <a:solidFill>
                  <a:schemeClr val="dk1"/>
                </a:solidFill>
              </a:rPr>
              <a:t>Have fun, above all else! And maybe learn something new</a:t>
            </a:r>
            <a:endParaRPr lang="en-CA" sz="1600" dirty="0"/>
          </a:p>
        </p:txBody>
      </p:sp>
      <p:pic>
        <p:nvPicPr>
          <p:cNvPr id="54" name="Google Shape;54;p8" descr="Piece of paper with an image of a paw print and a paint brush 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00" y="282325"/>
            <a:ext cx="1486026" cy="14860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A6252-F228-42F9-84A5-EF4FD3BBA6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</a:t>
            </a:fld>
            <a:endParaRPr lang="fr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5311-7D91-4818-A095-2B3E25797A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125" y="1938650"/>
            <a:ext cx="6809700" cy="435600"/>
          </a:xfrm>
        </p:spPr>
        <p:txBody>
          <a:bodyPr/>
          <a:lstStyle/>
          <a:p>
            <a:pPr rtl="0"/>
            <a:r>
              <a:rPr lang="fr-CA" sz="4800" dirty="0">
                <a:highlight>
                  <a:srgbClr val="FFE599"/>
                </a:highlight>
              </a:rPr>
              <a:t>Group discussion</a:t>
            </a:r>
            <a:endParaRPr lang="en-US" dirty="0"/>
          </a:p>
        </p:txBody>
      </p:sp>
      <p:pic>
        <p:nvPicPr>
          <p:cNvPr id="226" name="Google Shape;226;p26" descr="Speech bubbles to denote group discus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375" y="2682250"/>
            <a:ext cx="2461250" cy="24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25C9C-58B8-499F-B481-24BA6EB29EA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40475" y="4658550"/>
            <a:ext cx="548700" cy="351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20</a:t>
            </a:fld>
            <a:endParaRPr lang="fr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AF4981-78DD-4D38-99B5-BCB33E0A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810"/>
            <a:ext cx="5210050" cy="435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tabLst/>
              <a:defRPr/>
            </a:pPr>
            <a:r>
              <a:rPr lang="en-CA" sz="2000" b="0" i="0" u="none" strike="noStrike" cap="none" dirty="0">
                <a:solidFill>
                  <a:srgbClr val="000000"/>
                </a:solidFill>
                <a:effectLst/>
                <a:latin typeface="+mj-lt"/>
                <a:sym typeface="Lora"/>
              </a:rPr>
              <a:t>The importance of community 1 of 3</a:t>
            </a:r>
            <a:endParaRPr lang="en-US" dirty="0">
              <a:effectLst/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32" name="Google Shape;232;p27"/>
          <p:cNvSpPr txBox="1">
            <a:spLocks noGrp="1"/>
          </p:cNvSpPr>
          <p:nvPr>
            <p:ph type="body" idx="1"/>
          </p:nvPr>
        </p:nvSpPr>
        <p:spPr>
          <a:xfrm>
            <a:off x="1321750" y="1429420"/>
            <a:ext cx="721265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0975" indent="-180975">
              <a:lnSpc>
                <a:spcPct val="115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rgbClr val="FFE599"/>
                </a:solidFill>
              </a:rPr>
              <a:t>◉</a:t>
            </a:r>
            <a:r>
              <a:rPr lang="fr-CA" sz="1600" dirty="0">
                <a:solidFill>
                  <a:srgbClr val="FFCD00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Creativity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requires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learning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from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many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different</a:t>
            </a:r>
            <a:r>
              <a:rPr lang="fr-CA" sz="1600" dirty="0">
                <a:solidFill>
                  <a:schemeClr val="dk1"/>
                </a:solidFill>
              </a:rPr>
              <a:t> sources</a:t>
            </a:r>
            <a:endParaRPr sz="1600" dirty="0">
              <a:solidFill>
                <a:schemeClr val="dk1"/>
              </a:solidFill>
            </a:endParaRPr>
          </a:p>
          <a:p>
            <a:pPr marL="180975" indent="-180975">
              <a:lnSpc>
                <a:spcPct val="115000"/>
              </a:lnSpc>
              <a:spcBef>
                <a:spcPts val="0"/>
              </a:spcBef>
            </a:pPr>
            <a:endParaRPr sz="1600" dirty="0">
              <a:solidFill>
                <a:schemeClr val="dk1"/>
              </a:solidFill>
            </a:endParaRPr>
          </a:p>
          <a:p>
            <a:pPr marL="180975" indent="-180975">
              <a:lnSpc>
                <a:spcPct val="115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rgbClr val="FFE599"/>
                </a:solidFill>
              </a:rPr>
              <a:t>◉</a:t>
            </a:r>
            <a:r>
              <a:rPr lang="fr-CA" sz="1600" dirty="0">
                <a:solidFill>
                  <a:srgbClr val="FFCD00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Since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learning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is</a:t>
            </a:r>
            <a:r>
              <a:rPr lang="fr-CA" sz="1600" dirty="0">
                <a:solidFill>
                  <a:schemeClr val="dk1"/>
                </a:solidFill>
              </a:rPr>
              <a:t> a social process, </a:t>
            </a:r>
            <a:r>
              <a:rPr lang="fr-CA" sz="1600" dirty="0" err="1">
                <a:solidFill>
                  <a:schemeClr val="dk1"/>
                </a:solidFill>
              </a:rPr>
              <a:t>communities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offer</a:t>
            </a:r>
            <a:r>
              <a:rPr lang="fr-CA" sz="1600" dirty="0">
                <a:solidFill>
                  <a:schemeClr val="dk1"/>
                </a:solidFill>
              </a:rPr>
              <a:t> the </a:t>
            </a:r>
            <a:r>
              <a:rPr lang="fr-CA" sz="1600" dirty="0" err="1">
                <a:solidFill>
                  <a:schemeClr val="dk1"/>
                </a:solidFill>
              </a:rPr>
              <a:t>opportunity</a:t>
            </a:r>
            <a:r>
              <a:rPr lang="fr-CA" sz="1600" dirty="0">
                <a:solidFill>
                  <a:schemeClr val="dk1"/>
                </a:solidFill>
              </a:rPr>
              <a:t> for the co-construction of </a:t>
            </a:r>
            <a:r>
              <a:rPr lang="fr-CA" sz="1600" dirty="0" err="1">
                <a:solidFill>
                  <a:schemeClr val="dk1"/>
                </a:solidFill>
              </a:rPr>
              <a:t>knowledge</a:t>
            </a:r>
            <a:endParaRPr sz="1600" dirty="0">
              <a:solidFill>
                <a:schemeClr val="dk1"/>
              </a:solidFill>
            </a:endParaRPr>
          </a:p>
          <a:p>
            <a:pPr marL="180975" indent="-180975">
              <a:lnSpc>
                <a:spcPct val="115000"/>
              </a:lnSpc>
              <a:spcBef>
                <a:spcPts val="0"/>
              </a:spcBef>
            </a:pPr>
            <a:endParaRPr sz="1600" dirty="0">
              <a:solidFill>
                <a:schemeClr val="dk1"/>
              </a:solidFill>
            </a:endParaRPr>
          </a:p>
          <a:p>
            <a:pPr marL="180975" indent="-180975">
              <a:lnSpc>
                <a:spcPct val="115000"/>
              </a:lnSpc>
              <a:spcBef>
                <a:spcPts val="0"/>
              </a:spcBef>
              <a:buNone/>
            </a:pPr>
            <a:r>
              <a:rPr lang="fr-CA" sz="1600" dirty="0">
                <a:solidFill>
                  <a:srgbClr val="FFE599"/>
                </a:solidFill>
              </a:rPr>
              <a:t>◉</a:t>
            </a:r>
            <a:r>
              <a:rPr lang="fr-CA" sz="1600" dirty="0">
                <a:solidFill>
                  <a:srgbClr val="FFCD00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Communities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favor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risk-taking</a:t>
            </a:r>
            <a:r>
              <a:rPr lang="fr-CA" sz="1600" dirty="0">
                <a:solidFill>
                  <a:schemeClr val="dk1"/>
                </a:solidFill>
              </a:rPr>
              <a:t>, </a:t>
            </a:r>
            <a:r>
              <a:rPr lang="fr-CA" sz="1600" dirty="0" err="1">
                <a:solidFill>
                  <a:schemeClr val="dk1"/>
                </a:solidFill>
              </a:rPr>
              <a:t>facilitate</a:t>
            </a:r>
            <a:r>
              <a:rPr lang="fr-CA" sz="1600" dirty="0">
                <a:solidFill>
                  <a:schemeClr val="dk1"/>
                </a:solidFill>
              </a:rPr>
              <a:t> engagement in </a:t>
            </a:r>
            <a:r>
              <a:rPr lang="fr-CA" sz="1600" dirty="0" err="1">
                <a:solidFill>
                  <a:schemeClr val="dk1"/>
                </a:solidFill>
              </a:rPr>
              <a:t>challenging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tasks</a:t>
            </a:r>
            <a:r>
              <a:rPr lang="fr-CA" sz="1600" dirty="0">
                <a:solidFill>
                  <a:schemeClr val="dk1"/>
                </a:solidFill>
              </a:rPr>
              <a:t>, and help to </a:t>
            </a:r>
            <a:r>
              <a:rPr lang="fr-CA" sz="1600" dirty="0" err="1">
                <a:solidFill>
                  <a:schemeClr val="dk1"/>
                </a:solidFill>
              </a:rPr>
              <a:t>delve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deep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into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problems</a:t>
            </a:r>
            <a:endParaRPr sz="1600" dirty="0">
              <a:solidFill>
                <a:schemeClr val="dk1"/>
              </a:solidFill>
            </a:endParaRPr>
          </a:p>
          <a:p>
            <a:pPr marL="180975" indent="-180975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sz="1600" dirty="0">
              <a:solidFill>
                <a:srgbClr val="FFCD00"/>
              </a:solidFill>
            </a:endParaRPr>
          </a:p>
          <a:p>
            <a:pPr marL="180975" indent="-180975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CA" sz="1600" dirty="0">
                <a:solidFill>
                  <a:srgbClr val="FFE599"/>
                </a:solidFill>
              </a:rPr>
              <a:t>◉</a:t>
            </a:r>
            <a:r>
              <a:rPr lang="fr-CA" sz="1600" dirty="0">
                <a:solidFill>
                  <a:srgbClr val="FFCD00"/>
                </a:solidFill>
              </a:rPr>
              <a:t> </a:t>
            </a:r>
            <a:r>
              <a:rPr lang="fr-CA" sz="1600" dirty="0">
                <a:solidFill>
                  <a:schemeClr val="dk1"/>
                </a:solidFill>
              </a:rPr>
              <a:t>The right </a:t>
            </a:r>
            <a:r>
              <a:rPr lang="fr-CA" sz="1600" dirty="0" err="1">
                <a:solidFill>
                  <a:schemeClr val="dk1"/>
                </a:solidFill>
              </a:rPr>
              <a:t>community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will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provide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safety</a:t>
            </a:r>
            <a:r>
              <a:rPr lang="fr-CA" sz="1600" dirty="0">
                <a:solidFill>
                  <a:schemeClr val="dk1"/>
                </a:solidFill>
              </a:rPr>
              <a:t>, </a:t>
            </a:r>
            <a:r>
              <a:rPr lang="fr-CA" sz="1600" dirty="0" err="1">
                <a:solidFill>
                  <a:schemeClr val="dk1"/>
                </a:solidFill>
              </a:rPr>
              <a:t>which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helps</a:t>
            </a:r>
            <a:r>
              <a:rPr lang="fr-CA" sz="1600" dirty="0">
                <a:solidFill>
                  <a:schemeClr val="dk1"/>
                </a:solidFill>
              </a:rPr>
              <a:t> people follow </a:t>
            </a:r>
            <a:r>
              <a:rPr lang="fr-CA" sz="1600" dirty="0" err="1">
                <a:solidFill>
                  <a:schemeClr val="dk1"/>
                </a:solidFill>
              </a:rPr>
              <a:t>their</a:t>
            </a:r>
            <a:r>
              <a:rPr lang="en-CA" sz="1600" dirty="0">
                <a:solidFill>
                  <a:schemeClr val="dk1"/>
                </a:solidFill>
              </a:rPr>
              <a:t> curiosity and immerse themselves in what interests them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235" name="Google Shape;235;p27" descr="Bevy or group of otters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75" y="557250"/>
            <a:ext cx="1146601" cy="11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1;p27">
            <a:extLst>
              <a:ext uri="{FF2B5EF4-FFF2-40B4-BE49-F238E27FC236}">
                <a16:creationId xmlns:a16="http://schemas.microsoft.com/office/drawing/2014/main" id="{026ED0A1-FAC3-49F0-A5B4-8338AC401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445276" y="788625"/>
            <a:ext cx="5461875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The importance of </a:t>
            </a:r>
            <a:r>
              <a:rPr lang="fr-CA" dirty="0" err="1">
                <a:solidFill>
                  <a:schemeClr val="dk1"/>
                </a:solidFill>
                <a:highlight>
                  <a:srgbClr val="FFE599"/>
                </a:highlight>
              </a:rPr>
              <a:t>community</a:t>
            </a:r>
            <a:endParaRPr lang="fr-CA" dirty="0">
              <a:highlight>
                <a:srgbClr val="FFE599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2C8744-3930-4726-B9F1-A86549B721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21</a:t>
            </a:fld>
            <a:endParaRPr lang="fr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555A-C5CA-4DB9-BA57-097CA5BF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7800"/>
            <a:ext cx="3878400" cy="435600"/>
          </a:xfrm>
        </p:spPr>
        <p:txBody>
          <a:bodyPr/>
          <a:lstStyle/>
          <a:p>
            <a:pPr rtl="0"/>
            <a:r>
              <a:rPr lang="en-C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importance of community 2 of 3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dirty="0">
                <a:solidFill>
                  <a:srgbClr val="FFE599"/>
                </a:solidFill>
              </a:rPr>
              <a:t>◉</a:t>
            </a:r>
            <a:r>
              <a:rPr lang="fr-CA" sz="1600" dirty="0">
                <a:solidFill>
                  <a:srgbClr val="FFCD00"/>
                </a:solidFill>
              </a:rPr>
              <a:t> </a:t>
            </a:r>
            <a:r>
              <a:rPr lang="fr-CA" sz="1600" dirty="0">
                <a:solidFill>
                  <a:schemeClr val="dk1"/>
                </a:solidFill>
              </a:rPr>
              <a:t>Important to </a:t>
            </a:r>
            <a:r>
              <a:rPr lang="fr-CA" sz="1600" dirty="0" err="1">
                <a:solidFill>
                  <a:schemeClr val="dk1"/>
                </a:solidFill>
              </a:rPr>
              <a:t>build</a:t>
            </a:r>
            <a:r>
              <a:rPr lang="fr-CA" sz="1600" dirty="0">
                <a:solidFill>
                  <a:schemeClr val="dk1"/>
                </a:solidFill>
              </a:rPr>
              <a:t> a </a:t>
            </a:r>
            <a:r>
              <a:rPr lang="fr-CA" sz="1600" dirty="0" err="1">
                <a:solidFill>
                  <a:schemeClr val="dk1"/>
                </a:solidFill>
              </a:rPr>
              <a:t>learning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mindset</a:t>
            </a:r>
            <a:r>
              <a:rPr lang="fr-CA" sz="1600" dirty="0">
                <a:solidFill>
                  <a:schemeClr val="dk1"/>
                </a:solidFill>
              </a:rPr>
              <a:t> by </a:t>
            </a:r>
            <a:r>
              <a:rPr lang="fr-CA" sz="1600" dirty="0" err="1">
                <a:solidFill>
                  <a:schemeClr val="dk1"/>
                </a:solidFill>
              </a:rPr>
              <a:t>working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with</a:t>
            </a:r>
            <a:r>
              <a:rPr lang="fr-CA" sz="1600" dirty="0">
                <a:solidFill>
                  <a:schemeClr val="dk1"/>
                </a:solidFill>
              </a:rPr>
              <a:t> diverse people </a:t>
            </a:r>
            <a:r>
              <a:rPr lang="fr-CA" sz="1600" dirty="0" err="1">
                <a:solidFill>
                  <a:schemeClr val="dk1"/>
                </a:solidFill>
              </a:rPr>
              <a:t>with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different</a:t>
            </a:r>
            <a:r>
              <a:rPr lang="fr-CA" sz="1600" dirty="0">
                <a:solidFill>
                  <a:schemeClr val="dk1"/>
                </a:solidFill>
              </a:rPr>
              <a:t> backgrounds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dirty="0">
                <a:solidFill>
                  <a:srgbClr val="FFE599"/>
                </a:solidFill>
              </a:rPr>
              <a:t>◉</a:t>
            </a:r>
            <a:r>
              <a:rPr lang="fr-CA" sz="1600" dirty="0">
                <a:solidFill>
                  <a:srgbClr val="FFCD00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Sometimes</a:t>
            </a:r>
            <a:r>
              <a:rPr lang="fr-CA" sz="1600" dirty="0">
                <a:solidFill>
                  <a:schemeClr val="dk1"/>
                </a:solidFill>
              </a:rPr>
              <a:t>, </a:t>
            </a:r>
            <a:r>
              <a:rPr lang="fr-CA" sz="1600" dirty="0" err="1">
                <a:solidFill>
                  <a:schemeClr val="dk1"/>
                </a:solidFill>
              </a:rPr>
              <a:t>working</a:t>
            </a:r>
            <a:r>
              <a:rPr lang="fr-CA" sz="1600" dirty="0">
                <a:solidFill>
                  <a:schemeClr val="dk1"/>
                </a:solidFill>
              </a:rPr>
              <a:t> in groups can </a:t>
            </a:r>
            <a:r>
              <a:rPr lang="fr-CA" sz="1600" dirty="0" err="1">
                <a:solidFill>
                  <a:schemeClr val="dk1"/>
                </a:solidFill>
              </a:rPr>
              <a:t>bring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fear</a:t>
            </a:r>
            <a:r>
              <a:rPr lang="fr-CA" sz="1600" dirty="0">
                <a:solidFill>
                  <a:schemeClr val="dk1"/>
                </a:solidFill>
              </a:rPr>
              <a:t> of </a:t>
            </a:r>
            <a:r>
              <a:rPr lang="fr-CA" sz="1600" dirty="0" err="1">
                <a:solidFill>
                  <a:schemeClr val="dk1"/>
                </a:solidFill>
              </a:rPr>
              <a:t>judgement</a:t>
            </a:r>
            <a:r>
              <a:rPr lang="fr-CA" sz="1600" dirty="0">
                <a:solidFill>
                  <a:schemeClr val="dk1"/>
                </a:solidFill>
              </a:rPr>
              <a:t> and social </a:t>
            </a:r>
            <a:r>
              <a:rPr lang="fr-CA" sz="1600" dirty="0" err="1">
                <a:solidFill>
                  <a:schemeClr val="dk1"/>
                </a:solidFill>
              </a:rPr>
              <a:t>loafing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dirty="0">
                <a:solidFill>
                  <a:srgbClr val="FFE599"/>
                </a:solidFill>
              </a:rPr>
              <a:t>◉</a:t>
            </a:r>
            <a:r>
              <a:rPr lang="fr-CA" sz="1600" dirty="0">
                <a:solidFill>
                  <a:srgbClr val="FFCD00"/>
                </a:solidFill>
              </a:rPr>
              <a:t> </a:t>
            </a:r>
            <a:r>
              <a:rPr lang="fr-CA" sz="1600" dirty="0">
                <a:solidFill>
                  <a:schemeClr val="dk1"/>
                </a:solidFill>
              </a:rPr>
              <a:t>A </a:t>
            </a:r>
            <a:r>
              <a:rPr lang="fr-CA" sz="1600" dirty="0" err="1">
                <a:solidFill>
                  <a:schemeClr val="dk1"/>
                </a:solidFill>
              </a:rPr>
              <a:t>safe</a:t>
            </a:r>
            <a:r>
              <a:rPr lang="fr-CA" sz="1600" dirty="0">
                <a:solidFill>
                  <a:schemeClr val="dk1"/>
                </a:solidFill>
              </a:rPr>
              <a:t> </a:t>
            </a:r>
            <a:r>
              <a:rPr lang="fr-CA" sz="1600" dirty="0" err="1">
                <a:solidFill>
                  <a:schemeClr val="dk1"/>
                </a:solidFill>
              </a:rPr>
              <a:t>space</a:t>
            </a:r>
            <a:r>
              <a:rPr lang="fr-CA" sz="1600" dirty="0">
                <a:solidFill>
                  <a:schemeClr val="dk1"/>
                </a:solidFill>
              </a:rPr>
              <a:t> and a diverse group of people can </a:t>
            </a:r>
            <a:r>
              <a:rPr lang="fr-CA" sz="1600" dirty="0" err="1">
                <a:solidFill>
                  <a:schemeClr val="dk1"/>
                </a:solidFill>
              </a:rPr>
              <a:t>provide</a:t>
            </a:r>
            <a:r>
              <a:rPr lang="fr-CA" sz="1600" dirty="0">
                <a:solidFill>
                  <a:schemeClr val="dk1"/>
                </a:solidFill>
              </a:rPr>
              <a:t> a </a:t>
            </a:r>
            <a:r>
              <a:rPr lang="fr-CA" sz="1600" dirty="0" err="1">
                <a:solidFill>
                  <a:schemeClr val="dk1"/>
                </a:solidFill>
              </a:rPr>
              <a:t>wide</a:t>
            </a:r>
            <a:r>
              <a:rPr lang="fr-CA" sz="1600" dirty="0">
                <a:solidFill>
                  <a:schemeClr val="dk1"/>
                </a:solidFill>
              </a:rPr>
              <a:t> range of perspectives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FFCD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600" dirty="0">
                <a:solidFill>
                  <a:srgbClr val="FFE599"/>
                </a:solidFill>
              </a:rPr>
              <a:t>◉</a:t>
            </a:r>
            <a:r>
              <a:rPr lang="fr-CA" sz="1600" dirty="0">
                <a:solidFill>
                  <a:srgbClr val="FFCD00"/>
                </a:solidFill>
              </a:rPr>
              <a:t> </a:t>
            </a:r>
            <a:r>
              <a:rPr lang="fr-CA" sz="1600" dirty="0"/>
              <a:t>But </a:t>
            </a:r>
            <a:r>
              <a:rPr lang="fr-CA" sz="1600" dirty="0" err="1"/>
              <a:t>too</a:t>
            </a:r>
            <a:r>
              <a:rPr lang="fr-CA" sz="1600" dirty="0"/>
              <a:t> </a:t>
            </a:r>
            <a:r>
              <a:rPr lang="fr-CA" sz="1600" dirty="0" err="1"/>
              <a:t>much</a:t>
            </a:r>
            <a:r>
              <a:rPr lang="fr-CA" sz="1600" dirty="0"/>
              <a:t> </a:t>
            </a:r>
            <a:r>
              <a:rPr lang="fr-CA" sz="1600" dirty="0" err="1"/>
              <a:t>diversity</a:t>
            </a:r>
            <a:r>
              <a:rPr lang="fr-CA" sz="1600" dirty="0"/>
              <a:t> can </a:t>
            </a:r>
            <a:r>
              <a:rPr lang="fr-CA" sz="1600" dirty="0" err="1"/>
              <a:t>bring</a:t>
            </a:r>
            <a:r>
              <a:rPr lang="fr-CA" sz="1600" dirty="0"/>
              <a:t> </a:t>
            </a:r>
            <a:r>
              <a:rPr lang="fr-CA" sz="1600" dirty="0" err="1"/>
              <a:t>barriers</a:t>
            </a:r>
            <a:r>
              <a:rPr lang="fr-CA" sz="1600" dirty="0"/>
              <a:t> in communication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244" name="Google Shape;244;p28" descr="Bevy or group of otters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75" y="401675"/>
            <a:ext cx="1346125" cy="13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0;p28">
            <a:extLst>
              <a:ext uri="{FF2B5EF4-FFF2-40B4-BE49-F238E27FC236}">
                <a16:creationId xmlns:a16="http://schemas.microsoft.com/office/drawing/2014/main" id="{88657FBD-8FE0-4482-A857-55ABC1C82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653300" y="907505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fr-CA">
                <a:solidFill>
                  <a:schemeClr val="dk1"/>
                </a:solidFill>
                <a:highlight>
                  <a:srgbClr val="FFE599"/>
                </a:highlight>
              </a:rPr>
              <a:t>The importance of community</a:t>
            </a:r>
            <a:endParaRPr lang="fr-CA" dirty="0">
              <a:highlight>
                <a:srgbClr val="FFE599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2B2E51-F5C3-4873-A6D3-DACCC47794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22</a:t>
            </a:fld>
            <a:endParaRPr lang="fr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9D8E-CBA8-4FAA-B500-FB33EF60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8468"/>
            <a:ext cx="3878400" cy="435600"/>
          </a:xfrm>
        </p:spPr>
        <p:txBody>
          <a:bodyPr/>
          <a:lstStyle/>
          <a:p>
            <a:pPr rtl="0"/>
            <a:r>
              <a:rPr lang="en-C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importance of community 3 of 3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solidFill>
                  <a:srgbClr val="FFE599"/>
                </a:solidFill>
              </a:rPr>
              <a:t>◉</a:t>
            </a:r>
            <a:r>
              <a:rPr lang="fr-CA" sz="2000" dirty="0">
                <a:solidFill>
                  <a:srgbClr val="FFCD00"/>
                </a:solidFill>
              </a:rPr>
              <a:t> </a:t>
            </a:r>
            <a:r>
              <a:rPr lang="fr-CA" sz="2000" dirty="0" err="1">
                <a:solidFill>
                  <a:schemeClr val="dk1"/>
                </a:solidFill>
              </a:rPr>
              <a:t>Disagreement</a:t>
            </a:r>
            <a:r>
              <a:rPr lang="fr-CA" sz="2000" dirty="0">
                <a:solidFill>
                  <a:schemeClr val="dk1"/>
                </a:solidFill>
              </a:rPr>
              <a:t> and </a:t>
            </a:r>
            <a:r>
              <a:rPr lang="fr-CA" sz="2000" i="1" dirty="0" err="1">
                <a:solidFill>
                  <a:schemeClr val="dk1"/>
                </a:solidFill>
              </a:rPr>
              <a:t>respectful</a:t>
            </a:r>
            <a:r>
              <a:rPr lang="fr-CA" sz="2000" i="1" dirty="0">
                <a:solidFill>
                  <a:schemeClr val="dk1"/>
                </a:solidFill>
              </a:rPr>
              <a:t> </a:t>
            </a:r>
            <a:r>
              <a:rPr lang="fr-CA" sz="2000" dirty="0" err="1">
                <a:solidFill>
                  <a:schemeClr val="dk1"/>
                </a:solidFill>
              </a:rPr>
              <a:t>conflict</a:t>
            </a:r>
            <a:r>
              <a:rPr lang="fr-CA" sz="2000" dirty="0">
                <a:solidFill>
                  <a:schemeClr val="dk1"/>
                </a:solidFill>
              </a:rPr>
              <a:t> can </a:t>
            </a:r>
            <a:r>
              <a:rPr lang="fr-CA" sz="2000" dirty="0" err="1">
                <a:solidFill>
                  <a:schemeClr val="dk1"/>
                </a:solidFill>
              </a:rPr>
              <a:t>aid</a:t>
            </a:r>
            <a:r>
              <a:rPr lang="fr-CA" sz="2000" dirty="0">
                <a:solidFill>
                  <a:schemeClr val="dk1"/>
                </a:solidFill>
              </a:rPr>
              <a:t> </a:t>
            </a:r>
            <a:r>
              <a:rPr lang="fr-CA" sz="2000" dirty="0" err="1">
                <a:solidFill>
                  <a:schemeClr val="dk1"/>
                </a:solidFill>
              </a:rPr>
              <a:t>creative</a:t>
            </a:r>
            <a:r>
              <a:rPr lang="fr-CA" sz="2000" dirty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</a:endParaRPr>
          </a:p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solidFill>
                  <a:schemeClr val="dk1"/>
                </a:solidFill>
              </a:rPr>
              <a:t>     </a:t>
            </a:r>
            <a:r>
              <a:rPr lang="fr-CA" sz="2000" dirty="0" err="1">
                <a:solidFill>
                  <a:schemeClr val="dk1"/>
                </a:solidFill>
              </a:rPr>
              <a:t>thinking</a:t>
            </a:r>
            <a:endParaRPr sz="2000" dirty="0">
              <a:solidFill>
                <a:schemeClr val="dk1"/>
              </a:solidFill>
            </a:endParaRPr>
          </a:p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solidFill>
                  <a:srgbClr val="FFE599"/>
                </a:solidFill>
              </a:rPr>
              <a:t>◉</a:t>
            </a:r>
            <a:r>
              <a:rPr lang="fr-CA" sz="2000" dirty="0">
                <a:solidFill>
                  <a:srgbClr val="FFCD00"/>
                </a:solidFill>
              </a:rPr>
              <a:t> </a:t>
            </a:r>
            <a:r>
              <a:rPr lang="fr-CA" sz="2000" dirty="0" err="1">
                <a:solidFill>
                  <a:schemeClr val="dk1"/>
                </a:solidFill>
              </a:rPr>
              <a:t>Especially</a:t>
            </a:r>
            <a:r>
              <a:rPr lang="fr-CA" sz="2000" dirty="0">
                <a:solidFill>
                  <a:schemeClr val="dk1"/>
                </a:solidFill>
              </a:rPr>
              <a:t> </a:t>
            </a:r>
            <a:r>
              <a:rPr lang="fr-CA" sz="2000" dirty="0" err="1">
                <a:solidFill>
                  <a:schemeClr val="dk1"/>
                </a:solidFill>
              </a:rPr>
              <a:t>task-based</a:t>
            </a:r>
            <a:r>
              <a:rPr lang="fr-CA" sz="2000" dirty="0">
                <a:solidFill>
                  <a:schemeClr val="dk1"/>
                </a:solidFill>
              </a:rPr>
              <a:t> </a:t>
            </a:r>
            <a:r>
              <a:rPr lang="fr-CA" sz="2000" dirty="0" err="1">
                <a:solidFill>
                  <a:schemeClr val="dk1"/>
                </a:solidFill>
              </a:rPr>
              <a:t>conflict</a:t>
            </a:r>
            <a:r>
              <a:rPr lang="fr-CA" sz="2000" dirty="0">
                <a:solidFill>
                  <a:schemeClr val="dk1"/>
                </a:solidFill>
              </a:rPr>
              <a:t> about the </a:t>
            </a:r>
            <a:r>
              <a:rPr lang="fr-CA" sz="2000" dirty="0" err="1">
                <a:solidFill>
                  <a:schemeClr val="dk1"/>
                </a:solidFill>
              </a:rPr>
              <a:t>work</a:t>
            </a:r>
            <a:r>
              <a:rPr lang="fr-CA" sz="2000" dirty="0">
                <a:solidFill>
                  <a:schemeClr val="dk1"/>
                </a:solidFill>
              </a:rPr>
              <a:t> </a:t>
            </a:r>
            <a:r>
              <a:rPr lang="en-US" sz="2000" dirty="0">
                <a:solidFill>
                  <a:schemeClr val="dk1"/>
                </a:solidFill>
              </a:rPr>
              <a:t>being done</a:t>
            </a:r>
          </a:p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solidFill>
                  <a:srgbClr val="FFE599"/>
                </a:solidFill>
              </a:rPr>
              <a:t>◉</a:t>
            </a:r>
            <a:r>
              <a:rPr lang="fr-CA" sz="2000" dirty="0">
                <a:solidFill>
                  <a:srgbClr val="FFCD00"/>
                </a:solidFill>
              </a:rPr>
              <a:t> </a:t>
            </a:r>
            <a:r>
              <a:rPr lang="fr-CA" sz="2000" dirty="0" err="1">
                <a:solidFill>
                  <a:schemeClr val="dk1"/>
                </a:solidFill>
              </a:rPr>
              <a:t>Interpersonal</a:t>
            </a:r>
            <a:r>
              <a:rPr lang="fr-CA" sz="2000" dirty="0">
                <a:solidFill>
                  <a:schemeClr val="dk1"/>
                </a:solidFill>
              </a:rPr>
              <a:t> </a:t>
            </a:r>
            <a:r>
              <a:rPr lang="fr-CA" sz="2000" dirty="0" err="1">
                <a:solidFill>
                  <a:schemeClr val="dk1"/>
                </a:solidFill>
              </a:rPr>
              <a:t>conflict</a:t>
            </a:r>
            <a:r>
              <a:rPr lang="fr-CA" sz="2000" dirty="0">
                <a:solidFill>
                  <a:schemeClr val="dk1"/>
                </a:solidFill>
              </a:rPr>
              <a:t> </a:t>
            </a:r>
            <a:r>
              <a:rPr lang="fr-CA" sz="2000" dirty="0" err="1">
                <a:solidFill>
                  <a:schemeClr val="dk1"/>
                </a:solidFill>
              </a:rPr>
              <a:t>is</a:t>
            </a:r>
            <a:r>
              <a:rPr lang="fr-CA" sz="2000" dirty="0">
                <a:solidFill>
                  <a:schemeClr val="dk1"/>
                </a:solidFill>
              </a:rPr>
              <a:t> no good for </a:t>
            </a:r>
            <a:r>
              <a:rPr lang="fr-CA" sz="2000" dirty="0" err="1">
                <a:solidFill>
                  <a:schemeClr val="dk1"/>
                </a:solidFill>
              </a:rPr>
              <a:t>creativity</a:t>
            </a:r>
            <a:r>
              <a:rPr lang="fr-CA" sz="2000" dirty="0">
                <a:solidFill>
                  <a:schemeClr val="dk1"/>
                </a:solidFill>
              </a:rPr>
              <a:t> OR </a:t>
            </a:r>
            <a:r>
              <a:rPr lang="fr-CA" sz="2000" dirty="0" err="1">
                <a:solidFill>
                  <a:schemeClr val="dk1"/>
                </a:solidFill>
              </a:rPr>
              <a:t>wellbeing</a:t>
            </a:r>
            <a:r>
              <a:rPr lang="fr-CA" sz="2000" dirty="0">
                <a:solidFill>
                  <a:schemeClr val="dk1"/>
                </a:solidFill>
              </a:rPr>
              <a:t>!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253" name="Google Shape;253;p2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75" y="401675"/>
            <a:ext cx="1346125" cy="13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9;p29">
            <a:extLst>
              <a:ext uri="{FF2B5EF4-FFF2-40B4-BE49-F238E27FC236}">
                <a16:creationId xmlns:a16="http://schemas.microsoft.com/office/drawing/2014/main" id="{4B800FCF-B66C-4005-95B8-57E3DC9EF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58050" y="791273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The importance of </a:t>
            </a:r>
            <a:r>
              <a:rPr lang="fr-CA" dirty="0" err="1">
                <a:solidFill>
                  <a:schemeClr val="dk1"/>
                </a:solidFill>
                <a:highlight>
                  <a:srgbClr val="FFE599"/>
                </a:highlight>
              </a:rPr>
              <a:t>community</a:t>
            </a:r>
            <a:endParaRPr lang="fr-CA" dirty="0">
              <a:highlight>
                <a:srgbClr val="FFE599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1CB0E2-462C-455F-8DC9-0DDA871382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23</a:t>
            </a:fld>
            <a:endParaRPr lang="fr-C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ctrTitle" idx="4294967295"/>
          </p:nvPr>
        </p:nvSpPr>
        <p:spPr>
          <a:xfrm>
            <a:off x="0" y="-415913"/>
            <a:ext cx="7772400" cy="41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400" b="0" dirty="0">
                <a:latin typeface="+mj-lt"/>
              </a:rPr>
              <a:t>Free writing Activity 3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FFE599"/>
              </a:highlight>
              <a:latin typeface="+mj-lt"/>
              <a:sym typeface="Lora"/>
            </a:endParaRPr>
          </a:p>
        </p:txBody>
      </p:sp>
      <p:sp>
        <p:nvSpPr>
          <p:cNvPr id="259" name="Google Shape;259;p30"/>
          <p:cNvSpPr txBox="1">
            <a:spLocks noGrp="1"/>
          </p:cNvSpPr>
          <p:nvPr>
            <p:ph type="subTitle" idx="4294967295"/>
          </p:nvPr>
        </p:nvSpPr>
        <p:spPr>
          <a:xfrm>
            <a:off x="685800" y="17869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minute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dirty="0" err="1"/>
              <a:t>What</a:t>
            </a:r>
            <a:r>
              <a:rPr lang="fr-CA" sz="1800" dirty="0"/>
              <a:t> </a:t>
            </a:r>
            <a:r>
              <a:rPr lang="fr-CA" sz="1800" dirty="0" err="1"/>
              <a:t>kind</a:t>
            </a:r>
            <a:r>
              <a:rPr lang="fr-CA" sz="1800" dirty="0"/>
              <a:t> of collaboration do </a:t>
            </a:r>
            <a:r>
              <a:rPr lang="fr-CA" sz="1800" dirty="0" err="1"/>
              <a:t>you</a:t>
            </a:r>
            <a:r>
              <a:rPr lang="fr-CA" sz="1800" dirty="0"/>
              <a:t> do at </a:t>
            </a:r>
            <a:r>
              <a:rPr lang="fr-CA" sz="1800" dirty="0" err="1"/>
              <a:t>work</a:t>
            </a:r>
            <a:r>
              <a:rPr lang="fr-CA" sz="1800" dirty="0"/>
              <a:t>? </a:t>
            </a:r>
            <a:r>
              <a:rPr lang="fr-CA" sz="1800" dirty="0" err="1"/>
              <a:t>What</a:t>
            </a:r>
            <a:r>
              <a:rPr lang="fr-CA" sz="1800" dirty="0"/>
              <a:t> </a:t>
            </a:r>
            <a:r>
              <a:rPr lang="fr-CA" sz="1800" dirty="0" err="1"/>
              <a:t>would</a:t>
            </a:r>
            <a:r>
              <a:rPr lang="fr-CA" sz="1800" dirty="0"/>
              <a:t> </a:t>
            </a:r>
            <a:r>
              <a:rPr lang="fr-CA" sz="1800" dirty="0" err="1"/>
              <a:t>you</a:t>
            </a:r>
            <a:r>
              <a:rPr lang="fr-CA" sz="1800" dirty="0"/>
              <a:t> like to </a:t>
            </a:r>
            <a:r>
              <a:rPr lang="fr-CA" sz="1800" dirty="0" err="1"/>
              <a:t>improve</a:t>
            </a:r>
            <a:r>
              <a:rPr lang="fr-CA" sz="1800" dirty="0"/>
              <a:t> or change about </a:t>
            </a:r>
            <a:r>
              <a:rPr lang="fr-CA" sz="1800" dirty="0" err="1"/>
              <a:t>it</a:t>
            </a:r>
            <a:r>
              <a:rPr lang="fr-CA" sz="1800" dirty="0"/>
              <a:t>?</a:t>
            </a: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61" name="Google Shape;261;p30" descr="Piece of paper with an image of a paw print and a paint brus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9464">
            <a:off x="3826798" y="3600947"/>
            <a:ext cx="1490401" cy="1490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58;p30">
            <a:extLst>
              <a:ext uri="{FF2B5EF4-FFF2-40B4-BE49-F238E27FC236}">
                <a16:creationId xmlns:a16="http://schemas.microsoft.com/office/drawing/2014/main" id="{35C48237-8110-46A7-AE0D-7651BEEE5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85800" y="431699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fr-CA" sz="4800">
                <a:highlight>
                  <a:srgbClr val="FFE599"/>
                </a:highlight>
              </a:rPr>
              <a:t>Free writing</a:t>
            </a:r>
            <a:endParaRPr lang="fr-CA" sz="4800" dirty="0">
              <a:highlight>
                <a:srgbClr val="FFE599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7438E-BEAE-489C-8D2C-0CEFCE0516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58200" y="4711801"/>
            <a:ext cx="548700" cy="351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24</a:t>
            </a:fld>
            <a:endParaRPr lang="fr-C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436D3-3587-463A-A460-89D752EF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5107"/>
            <a:ext cx="3878400" cy="435600"/>
          </a:xfrm>
        </p:spPr>
        <p:txBody>
          <a:bodyPr/>
          <a:lstStyle/>
          <a:p>
            <a:pPr rtl="0"/>
            <a:r>
              <a:rPr lang="en-C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Motivation 1 of 2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79755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dirty="0">
                <a:solidFill>
                  <a:srgbClr val="FFE599"/>
                </a:solidFill>
              </a:rPr>
              <a:t>◉</a:t>
            </a:r>
            <a:r>
              <a:rPr lang="fr-CA" sz="1700" dirty="0">
                <a:solidFill>
                  <a:srgbClr val="FFCD00"/>
                </a:solidFill>
              </a:rPr>
              <a:t> </a:t>
            </a:r>
            <a:r>
              <a:rPr lang="fr-CA" sz="1700" dirty="0">
                <a:solidFill>
                  <a:schemeClr val="dk1"/>
                </a:solidFill>
              </a:rPr>
              <a:t>One of the </a:t>
            </a:r>
            <a:r>
              <a:rPr lang="fr-CA" sz="1700" dirty="0" err="1">
                <a:solidFill>
                  <a:schemeClr val="dk1"/>
                </a:solidFill>
              </a:rPr>
              <a:t>most</a:t>
            </a:r>
            <a:r>
              <a:rPr lang="fr-CA" sz="1700" dirty="0">
                <a:solidFill>
                  <a:schemeClr val="dk1"/>
                </a:solidFill>
              </a:rPr>
              <a:t> important components of </a:t>
            </a:r>
            <a:r>
              <a:rPr lang="fr-CA" sz="1700" dirty="0" err="1">
                <a:solidFill>
                  <a:schemeClr val="dk1"/>
                </a:solidFill>
              </a:rPr>
              <a:t>creativity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dirty="0">
                <a:solidFill>
                  <a:srgbClr val="FFE599"/>
                </a:solidFill>
              </a:rPr>
              <a:t>◉</a:t>
            </a:r>
            <a:r>
              <a:rPr lang="fr-CA" sz="1700" dirty="0">
                <a:solidFill>
                  <a:srgbClr val="FFCD00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Intrinsic</a:t>
            </a:r>
            <a:r>
              <a:rPr lang="fr-CA" sz="1700" dirty="0">
                <a:solidFill>
                  <a:schemeClr val="dk1"/>
                </a:solidFill>
              </a:rPr>
              <a:t> motivation (</a:t>
            </a:r>
            <a:r>
              <a:rPr lang="fr-CA" sz="1700" dirty="0" err="1">
                <a:solidFill>
                  <a:schemeClr val="dk1"/>
                </a:solidFill>
              </a:rPr>
              <a:t>interest</a:t>
            </a:r>
            <a:r>
              <a:rPr lang="fr-CA" sz="1700" dirty="0">
                <a:solidFill>
                  <a:schemeClr val="dk1"/>
                </a:solidFill>
              </a:rPr>
              <a:t>, satisfaction, and </a:t>
            </a:r>
            <a:r>
              <a:rPr lang="fr-CA" sz="1700" dirty="0" err="1">
                <a:solidFill>
                  <a:schemeClr val="dk1"/>
                </a:solidFill>
              </a:rPr>
              <a:t>appreciation</a:t>
            </a:r>
            <a:r>
              <a:rPr lang="fr-CA" sz="1700" dirty="0">
                <a:solidFill>
                  <a:schemeClr val="dk1"/>
                </a:solidFill>
              </a:rPr>
              <a:t> of the   </a:t>
            </a:r>
            <a:r>
              <a:rPr lang="fr-CA" sz="1700" dirty="0" err="1">
                <a:solidFill>
                  <a:schemeClr val="dk1"/>
                </a:solidFill>
              </a:rPr>
              <a:t>work’s</a:t>
            </a:r>
            <a:r>
              <a:rPr lang="fr-CA" sz="1700" dirty="0">
                <a:solidFill>
                  <a:schemeClr val="dk1"/>
                </a:solidFill>
              </a:rPr>
              <a:t> challenges)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FFCD00"/>
              </a:solidFill>
            </a:endParaRPr>
          </a:p>
          <a:p>
            <a:pPr marL="271463" lvl="0" indent="-27146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700" dirty="0">
                <a:solidFill>
                  <a:srgbClr val="FFE599"/>
                </a:solidFill>
              </a:rPr>
              <a:t>◉</a:t>
            </a:r>
            <a:r>
              <a:rPr lang="fr-CA" sz="1700" dirty="0">
                <a:solidFill>
                  <a:srgbClr val="FFCD00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Extrinsically</a:t>
            </a:r>
            <a:r>
              <a:rPr lang="fr-CA" sz="1700" dirty="0">
                <a:solidFill>
                  <a:schemeClr val="dk1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motivated</a:t>
            </a:r>
            <a:r>
              <a:rPr lang="fr-CA" sz="1700" dirty="0">
                <a:solidFill>
                  <a:schemeClr val="dk1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person</a:t>
            </a:r>
            <a:r>
              <a:rPr lang="fr-CA" sz="1700" dirty="0">
                <a:solidFill>
                  <a:schemeClr val="dk1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will</a:t>
            </a:r>
            <a:r>
              <a:rPr lang="fr-CA" sz="1700" dirty="0">
                <a:solidFill>
                  <a:schemeClr val="dk1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take</a:t>
            </a:r>
            <a:r>
              <a:rPr lang="fr-CA" sz="1700" dirty="0">
                <a:solidFill>
                  <a:schemeClr val="dk1"/>
                </a:solidFill>
              </a:rPr>
              <a:t> the </a:t>
            </a:r>
            <a:r>
              <a:rPr lang="fr-CA" sz="1700" dirty="0" err="1">
                <a:solidFill>
                  <a:schemeClr val="dk1"/>
                </a:solidFill>
              </a:rPr>
              <a:t>shortest</a:t>
            </a:r>
            <a:r>
              <a:rPr lang="fr-CA" sz="1700" dirty="0">
                <a:solidFill>
                  <a:schemeClr val="dk1"/>
                </a:solidFill>
              </a:rPr>
              <a:t> and </a:t>
            </a:r>
            <a:r>
              <a:rPr lang="fr-CA" sz="1700" dirty="0" err="1">
                <a:solidFill>
                  <a:schemeClr val="dk1"/>
                </a:solidFill>
              </a:rPr>
              <a:t>most</a:t>
            </a:r>
            <a:r>
              <a:rPr lang="fr-CA" sz="1700" dirty="0">
                <a:solidFill>
                  <a:schemeClr val="dk1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obvious</a:t>
            </a:r>
            <a:r>
              <a:rPr lang="fr-CA" sz="1700" dirty="0">
                <a:solidFill>
                  <a:schemeClr val="dk1"/>
                </a:solidFill>
              </a:rPr>
              <a:t> road to </a:t>
            </a:r>
            <a:r>
              <a:rPr lang="fr-CA" sz="1700" dirty="0" err="1">
                <a:solidFill>
                  <a:schemeClr val="dk1"/>
                </a:solidFill>
              </a:rPr>
              <a:t>reward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dirty="0">
                <a:solidFill>
                  <a:srgbClr val="FFE599"/>
                </a:solidFill>
              </a:rPr>
              <a:t>◉</a:t>
            </a:r>
            <a:r>
              <a:rPr lang="fr-CA" sz="1700" dirty="0">
                <a:solidFill>
                  <a:srgbClr val="FFCD00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Intrinsically</a:t>
            </a:r>
            <a:r>
              <a:rPr lang="fr-CA" sz="1700" dirty="0">
                <a:solidFill>
                  <a:schemeClr val="dk1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motivated</a:t>
            </a:r>
            <a:r>
              <a:rPr lang="fr-CA" sz="1700" dirty="0">
                <a:solidFill>
                  <a:schemeClr val="dk1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person</a:t>
            </a:r>
            <a:r>
              <a:rPr lang="fr-CA" sz="1700" dirty="0">
                <a:solidFill>
                  <a:schemeClr val="dk1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will</a:t>
            </a:r>
            <a:r>
              <a:rPr lang="fr-CA" sz="1700" dirty="0">
                <a:solidFill>
                  <a:schemeClr val="dk1"/>
                </a:solidFill>
              </a:rPr>
              <a:t> </a:t>
            </a:r>
            <a:r>
              <a:rPr lang="fr-CA" sz="1700" dirty="0" err="1">
                <a:solidFill>
                  <a:schemeClr val="dk1"/>
                </a:solidFill>
              </a:rPr>
              <a:t>take</a:t>
            </a:r>
            <a:r>
              <a:rPr lang="fr-CA" sz="1700" dirty="0">
                <a:solidFill>
                  <a:schemeClr val="dk1"/>
                </a:solidFill>
              </a:rPr>
              <a:t> alternative routes, </a:t>
            </a:r>
            <a:r>
              <a:rPr lang="fr-CA" sz="1700" dirty="0" err="1">
                <a:solidFill>
                  <a:schemeClr val="dk1"/>
                </a:solidFill>
              </a:rPr>
              <a:t>which</a:t>
            </a:r>
            <a:r>
              <a:rPr lang="fr-CA" sz="1700" dirty="0">
                <a:solidFill>
                  <a:schemeClr val="dk1"/>
                </a:solidFill>
              </a:rPr>
              <a:t> can   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700" dirty="0">
                <a:solidFill>
                  <a:schemeClr val="dk1"/>
                </a:solidFill>
              </a:rPr>
              <a:t>     lead to </a:t>
            </a:r>
            <a:r>
              <a:rPr lang="fr-CA" sz="1700" dirty="0" err="1">
                <a:solidFill>
                  <a:schemeClr val="dk1"/>
                </a:solidFill>
              </a:rPr>
              <a:t>novel</a:t>
            </a:r>
            <a:r>
              <a:rPr lang="fr-CA" sz="1700" dirty="0">
                <a:solidFill>
                  <a:schemeClr val="dk1"/>
                </a:solidFill>
              </a:rPr>
              <a:t> solutions</a:t>
            </a:r>
            <a:endParaRPr sz="1700" dirty="0"/>
          </a:p>
        </p:txBody>
      </p:sp>
      <p:pic>
        <p:nvPicPr>
          <p:cNvPr id="270" name="Google Shape;270;p31" descr="A bra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25" y="215188"/>
            <a:ext cx="1636474" cy="1636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6;p31">
            <a:extLst>
              <a:ext uri="{FF2B5EF4-FFF2-40B4-BE49-F238E27FC236}">
                <a16:creationId xmlns:a16="http://schemas.microsoft.com/office/drawing/2014/main" id="{A3C83221-A4A6-44B8-9201-4A0ED7357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81275" y="895597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Motivation</a:t>
            </a:r>
            <a:endParaRPr lang="fr-CA" dirty="0">
              <a:highlight>
                <a:srgbClr val="FFE599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79195-7215-448B-9FB7-1079587CA9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25</a:t>
            </a:fld>
            <a:endParaRPr lang="fr-C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DAD8-FD0E-4424-A108-6583661C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412"/>
            <a:ext cx="3878400" cy="435600"/>
          </a:xfrm>
        </p:spPr>
        <p:txBody>
          <a:bodyPr/>
          <a:lstStyle/>
          <a:p>
            <a:pPr rtl="0"/>
            <a:r>
              <a:rPr lang="en-CA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Motivation 2 of 2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276" name="Google Shape;276;p32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>
                <a:solidFill>
                  <a:srgbClr val="FFE599"/>
                </a:solidFill>
              </a:rPr>
              <a:t>◉</a:t>
            </a:r>
            <a:r>
              <a:rPr lang="fr-CA" sz="2200">
                <a:solidFill>
                  <a:srgbClr val="FFCD00"/>
                </a:solidFill>
              </a:rPr>
              <a:t> </a:t>
            </a:r>
            <a:r>
              <a:rPr lang="fr-CA" sz="2200">
                <a:solidFill>
                  <a:schemeClr val="dk1"/>
                </a:solidFill>
              </a:rPr>
              <a:t>Intrinsic motivation is most important for creativity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>
                <a:solidFill>
                  <a:srgbClr val="FFE599"/>
                </a:solidFill>
              </a:rPr>
              <a:t>◉</a:t>
            </a:r>
            <a:r>
              <a:rPr lang="fr-CA" sz="2200" dirty="0">
                <a:solidFill>
                  <a:srgbClr val="FFCD00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Synergistic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extrinsic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motivators</a:t>
            </a:r>
            <a:r>
              <a:rPr lang="fr-CA" sz="2200" dirty="0">
                <a:solidFill>
                  <a:schemeClr val="dk1"/>
                </a:solidFill>
              </a:rPr>
              <a:t> can </a:t>
            </a:r>
            <a:r>
              <a:rPr lang="fr-CA" sz="2200" dirty="0" err="1">
                <a:solidFill>
                  <a:schemeClr val="dk1"/>
                </a:solidFill>
              </a:rPr>
              <a:t>be</a:t>
            </a:r>
            <a:r>
              <a:rPr lang="fr-CA" sz="2200" dirty="0">
                <a:solidFill>
                  <a:schemeClr val="dk1"/>
                </a:solidFill>
              </a:rPr>
              <a:t> good for 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>
                <a:solidFill>
                  <a:schemeClr val="dk1"/>
                </a:solidFill>
              </a:rPr>
              <a:t>      </a:t>
            </a:r>
            <a:r>
              <a:rPr lang="fr-CA" sz="2200" dirty="0" err="1">
                <a:solidFill>
                  <a:schemeClr val="dk1"/>
                </a:solidFill>
              </a:rPr>
              <a:t>persistence</a:t>
            </a:r>
            <a:r>
              <a:rPr lang="fr-CA" sz="2200" dirty="0">
                <a:solidFill>
                  <a:schemeClr val="dk1"/>
                </a:solidFill>
              </a:rPr>
              <a:t> (</a:t>
            </a:r>
            <a:r>
              <a:rPr lang="fr-CA" sz="2200" dirty="0" err="1">
                <a:solidFill>
                  <a:schemeClr val="dk1"/>
                </a:solidFill>
              </a:rPr>
              <a:t>example</a:t>
            </a:r>
            <a:r>
              <a:rPr lang="fr-CA" sz="2200" dirty="0">
                <a:solidFill>
                  <a:schemeClr val="dk1"/>
                </a:solidFill>
              </a:rPr>
              <a:t>, </a:t>
            </a:r>
            <a:r>
              <a:rPr lang="fr-CA" sz="2200" dirty="0" err="1">
                <a:solidFill>
                  <a:schemeClr val="dk1"/>
                </a:solidFill>
              </a:rPr>
              <a:t>getting</a:t>
            </a:r>
            <a:r>
              <a:rPr lang="fr-CA" sz="2200" dirty="0">
                <a:solidFill>
                  <a:schemeClr val="dk1"/>
                </a:solidFill>
              </a:rPr>
              <a:t> feedback and   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>
                <a:solidFill>
                  <a:schemeClr val="dk1"/>
                </a:solidFill>
              </a:rPr>
              <a:t>      encouragement)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CD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200" dirty="0">
                <a:solidFill>
                  <a:srgbClr val="FFE599"/>
                </a:solidFill>
              </a:rPr>
              <a:t>◉</a:t>
            </a:r>
            <a:r>
              <a:rPr lang="fr-CA" sz="2200" dirty="0">
                <a:solidFill>
                  <a:srgbClr val="FFCD00"/>
                </a:solidFill>
              </a:rPr>
              <a:t> </a:t>
            </a:r>
            <a:r>
              <a:rPr lang="fr-CA" sz="2200" dirty="0">
                <a:solidFill>
                  <a:schemeClr val="dk1"/>
                </a:solidFill>
              </a:rPr>
              <a:t>Passion </a:t>
            </a:r>
            <a:r>
              <a:rPr lang="fr-CA" sz="2200" dirty="0" err="1">
                <a:solidFill>
                  <a:schemeClr val="dk1"/>
                </a:solidFill>
              </a:rPr>
              <a:t>is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very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helpful</a:t>
            </a:r>
            <a:r>
              <a:rPr lang="fr-CA" sz="2200" dirty="0">
                <a:solidFill>
                  <a:schemeClr val="dk1"/>
                </a:solidFill>
              </a:rPr>
              <a:t> to </a:t>
            </a:r>
            <a:r>
              <a:rPr lang="fr-CA" sz="2200" dirty="0" err="1">
                <a:solidFill>
                  <a:schemeClr val="dk1"/>
                </a:solidFill>
              </a:rPr>
              <a:t>cultivate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intrinsic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200" dirty="0">
                <a:solidFill>
                  <a:schemeClr val="dk1"/>
                </a:solidFill>
              </a:rPr>
              <a:t>     motivation</a:t>
            </a:r>
            <a:endParaRPr sz="2200" dirty="0"/>
          </a:p>
        </p:txBody>
      </p:sp>
      <p:pic>
        <p:nvPicPr>
          <p:cNvPr id="279" name="Google Shape;279;p32" descr="A bra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25" y="215188"/>
            <a:ext cx="1636474" cy="1636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5;p32">
            <a:extLst>
              <a:ext uri="{FF2B5EF4-FFF2-40B4-BE49-F238E27FC236}">
                <a16:creationId xmlns:a16="http://schemas.microsoft.com/office/drawing/2014/main" id="{91E5BC00-8C83-4627-B497-3B1EAFBE6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29475" y="81173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Motivation</a:t>
            </a:r>
            <a:endParaRPr lang="fr-CA" dirty="0">
              <a:highlight>
                <a:srgbClr val="FFE599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B9E50-ABEC-4734-B727-08F2D8B676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26</a:t>
            </a:fld>
            <a:endParaRPr lang="fr-C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title"/>
          </p:nvPr>
        </p:nvSpPr>
        <p:spPr>
          <a:xfrm>
            <a:off x="1653300" y="90750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>
                <a:solidFill>
                  <a:schemeClr val="dk1"/>
                </a:solidFill>
                <a:highlight>
                  <a:srgbClr val="FFE599"/>
                </a:highlight>
              </a:rPr>
              <a:t>Openness</a:t>
            </a:r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 to experience</a:t>
            </a:r>
            <a:endParaRPr dirty="0">
              <a:highlight>
                <a:srgbClr val="FFE599"/>
              </a:highlight>
            </a:endParaRPr>
          </a:p>
        </p:txBody>
      </p:sp>
      <p:sp>
        <p:nvSpPr>
          <p:cNvPr id="285" name="Google Shape;285;p33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>
                <a:solidFill>
                  <a:srgbClr val="FFE599"/>
                </a:solidFill>
              </a:rPr>
              <a:t>◉</a:t>
            </a:r>
            <a:r>
              <a:rPr lang="fr-CA" sz="2200" dirty="0">
                <a:solidFill>
                  <a:srgbClr val="FFCD00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Ability</a:t>
            </a:r>
            <a:r>
              <a:rPr lang="fr-CA" sz="2200" dirty="0">
                <a:solidFill>
                  <a:schemeClr val="dk1"/>
                </a:solidFill>
              </a:rPr>
              <a:t> to </a:t>
            </a:r>
            <a:r>
              <a:rPr lang="fr-CA" sz="2200" dirty="0" err="1">
                <a:solidFill>
                  <a:schemeClr val="dk1"/>
                </a:solidFill>
              </a:rPr>
              <a:t>see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many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different</a:t>
            </a:r>
            <a:r>
              <a:rPr lang="fr-CA" sz="2200" dirty="0">
                <a:solidFill>
                  <a:schemeClr val="dk1"/>
                </a:solidFill>
              </a:rPr>
              <a:t> perspectives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>
                <a:solidFill>
                  <a:srgbClr val="FFE599"/>
                </a:solidFill>
              </a:rPr>
              <a:t>◉</a:t>
            </a:r>
            <a:r>
              <a:rPr lang="fr-CA" sz="2200" dirty="0">
                <a:solidFill>
                  <a:srgbClr val="FFCD00"/>
                </a:solidFill>
              </a:rPr>
              <a:t> </a:t>
            </a:r>
            <a:r>
              <a:rPr lang="fr-CA" sz="2200" dirty="0">
                <a:solidFill>
                  <a:schemeClr val="dk1"/>
                </a:solidFill>
              </a:rPr>
              <a:t>Curiosity to </a:t>
            </a:r>
            <a:r>
              <a:rPr lang="fr-CA" sz="2200" dirty="0" err="1">
                <a:solidFill>
                  <a:schemeClr val="dk1"/>
                </a:solidFill>
              </a:rPr>
              <a:t>internal</a:t>
            </a:r>
            <a:r>
              <a:rPr lang="fr-CA" sz="2200" dirty="0">
                <a:solidFill>
                  <a:schemeClr val="dk1"/>
                </a:solidFill>
              </a:rPr>
              <a:t> and </a:t>
            </a:r>
            <a:r>
              <a:rPr lang="fr-CA" sz="2200" dirty="0" err="1">
                <a:solidFill>
                  <a:schemeClr val="dk1"/>
                </a:solidFill>
              </a:rPr>
              <a:t>external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worlds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CD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200" dirty="0">
                <a:solidFill>
                  <a:srgbClr val="FFE599"/>
                </a:solidFill>
              </a:rPr>
              <a:t>◉</a:t>
            </a:r>
            <a:r>
              <a:rPr lang="fr-CA" sz="2200" dirty="0">
                <a:solidFill>
                  <a:srgbClr val="FFCD00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Tendency</a:t>
            </a:r>
            <a:r>
              <a:rPr lang="fr-CA" sz="2200" dirty="0">
                <a:solidFill>
                  <a:schemeClr val="dk1"/>
                </a:solidFill>
              </a:rPr>
              <a:t> to explore 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200" dirty="0">
                <a:solidFill>
                  <a:srgbClr val="FFE599"/>
                </a:solidFill>
              </a:rPr>
              <a:t>◉</a:t>
            </a:r>
            <a:r>
              <a:rPr lang="fr-CA" sz="2200" dirty="0">
                <a:solidFill>
                  <a:srgbClr val="FFCD00"/>
                </a:solidFill>
              </a:rPr>
              <a:t> </a:t>
            </a:r>
            <a:r>
              <a:rPr lang="fr-CA" sz="2200" dirty="0">
                <a:solidFill>
                  <a:schemeClr val="dk1"/>
                </a:solidFill>
              </a:rPr>
              <a:t>Can </a:t>
            </a:r>
            <a:r>
              <a:rPr lang="fr-CA" sz="2200" dirty="0" err="1">
                <a:solidFill>
                  <a:schemeClr val="dk1"/>
                </a:solidFill>
              </a:rPr>
              <a:t>be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used</a:t>
            </a:r>
            <a:r>
              <a:rPr lang="fr-CA" sz="2200" dirty="0">
                <a:solidFill>
                  <a:schemeClr val="dk1"/>
                </a:solidFill>
              </a:rPr>
              <a:t> as a ‘free’ trait - </a:t>
            </a:r>
            <a:r>
              <a:rPr lang="fr-CA" sz="2200" dirty="0" err="1">
                <a:solidFill>
                  <a:schemeClr val="dk1"/>
                </a:solidFill>
              </a:rPr>
              <a:t>practiced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with</a:t>
            </a:r>
            <a:r>
              <a:rPr lang="fr-CA" sz="2200" dirty="0">
                <a:solidFill>
                  <a:schemeClr val="dk1"/>
                </a:solidFill>
              </a:rPr>
              <a:t> </a:t>
            </a:r>
            <a:r>
              <a:rPr lang="fr-CA" sz="2200" dirty="0" err="1">
                <a:solidFill>
                  <a:schemeClr val="dk1"/>
                </a:solidFill>
              </a:rPr>
              <a:t>play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288" name="Google Shape;288;p33" descr="A bra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25" y="215188"/>
            <a:ext cx="1636474" cy="163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0C4D4D-4C2A-4A50-A027-6BA49ADC4F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27</a:t>
            </a:fld>
            <a:endParaRPr lang="fr-C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>
            <a:spLocks noGrp="1"/>
          </p:cNvSpPr>
          <p:nvPr>
            <p:ph type="ctrTitle" idx="4294967295"/>
          </p:nvPr>
        </p:nvSpPr>
        <p:spPr>
          <a:xfrm>
            <a:off x="248999" y="343752"/>
            <a:ext cx="8458200" cy="4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rPr lang="fr-CA" sz="3200" dirty="0">
                <a:highlight>
                  <a:srgbClr val="FFE599"/>
                </a:highlight>
              </a:rPr>
              <a:t>Activity: Curiosity</a:t>
            </a:r>
            <a:endParaRPr sz="3200" b="1" i="0" u="none" strike="noStrike" cap="none" dirty="0">
              <a:solidFill>
                <a:srgbClr val="000000"/>
              </a:solidFill>
              <a:highlight>
                <a:srgbClr val="FFE599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4" name="Google Shape;294;p34"/>
          <p:cNvSpPr txBox="1"/>
          <p:nvPr/>
        </p:nvSpPr>
        <p:spPr>
          <a:xfrm>
            <a:off x="248999" y="1002903"/>
            <a:ext cx="8771175" cy="395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noProof="1">
                <a:latin typeface="Quattrocento Sans"/>
                <a:ea typeface="Quattrocento Sans"/>
                <a:cs typeface="Quattrocento Sans"/>
                <a:sym typeface="Quattrocento Sans"/>
              </a:rPr>
              <a:t>Your mission is to use curiosity to neutralize, modify, or otherwise transform something you don’t care for.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noProof="1">
                <a:latin typeface="Quattrocento Sans"/>
                <a:ea typeface="Quattrocento Sans"/>
                <a:cs typeface="Quattrocento Sans"/>
                <a:sym typeface="Quattrocento Sans"/>
              </a:rPr>
              <a:t>Choose something you don’t like doing. This can be a chore, a task, an activity. Maybe consuming some type of cultural product you don’t like (listening to a kind of music you’re not a fan of, for example). Whatever it is, make sure it’s something you authentically and innately do not enjoy.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noProof="1">
                <a:latin typeface="Quattrocento Sans"/>
                <a:ea typeface="Quattrocento Sans"/>
                <a:cs typeface="Quattrocento Sans"/>
                <a:sym typeface="Quattrocento Sans"/>
              </a:rPr>
              <a:t>Now, please reflect on this thing you don’t like doing. (Or do it if it is accessible for you at this time).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noProof="1">
                <a:latin typeface="Quattrocento Sans"/>
                <a:ea typeface="Quattrocento Sans"/>
                <a:cs typeface="Quattrocento Sans"/>
                <a:sym typeface="Quattrocento Sans"/>
              </a:rPr>
              <a:t>Notice at least 3 things about the experience you may not have consciously paid attention to before. Write them down.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noProof="1">
                <a:latin typeface="Quattrocento Sans"/>
                <a:ea typeface="Quattrocento Sans"/>
                <a:cs typeface="Quattrocento Sans"/>
                <a:sym typeface="Quattrocento Sans"/>
              </a:rPr>
              <a:t>Write down at least three questions about or related to this experience/activity that you don’t already know the answers to. Take steps to answer at least one of these questions.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noProof="1">
                <a:latin typeface="Quattrocento Sans"/>
                <a:ea typeface="Quattrocento Sans"/>
                <a:cs typeface="Quattrocento Sans"/>
                <a:sym typeface="Quattrocento Sans"/>
              </a:rPr>
              <a:t>If the process of taking these steps leads to more questions or things you notice, write those down, too.</a:t>
            </a: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sz="700" noProof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700" noProof="1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pic>
        <p:nvPicPr>
          <p:cNvPr id="296" name="Google Shape;296;p34" descr="A mountain in front of a sunse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862" y="-510825"/>
            <a:ext cx="2008176" cy="2008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48287-4C2B-417A-8294-B625CEC5F2B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60556" y="4629123"/>
            <a:ext cx="548700" cy="351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28</a:t>
            </a:fld>
            <a:endParaRPr lang="fr-C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700310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rPr lang="en-CA" sz="4800" b="1" i="0" u="none" strike="noStrike" cap="none" dirty="0">
                <a:solidFill>
                  <a:srgbClr val="000000"/>
                </a:solidFill>
                <a:highlight>
                  <a:srgbClr val="FFE599"/>
                </a:highlight>
                <a:latin typeface="Lora"/>
                <a:ea typeface="Lora"/>
                <a:cs typeface="Lora"/>
                <a:sym typeface="Lora"/>
              </a:rPr>
              <a:t>Group</a:t>
            </a:r>
            <a:r>
              <a:rPr lang="fr-CA" sz="4800" b="1" i="0" u="none" strike="noStrike" cap="none" dirty="0">
                <a:solidFill>
                  <a:srgbClr val="000000"/>
                </a:solidFill>
                <a:highlight>
                  <a:srgbClr val="FFE599"/>
                </a:highlight>
                <a:latin typeface="Lora"/>
                <a:ea typeface="Lora"/>
                <a:cs typeface="Lora"/>
                <a:sym typeface="Lora"/>
              </a:rPr>
              <a:t> discussion</a:t>
            </a:r>
            <a:endParaRPr sz="4800" b="1" i="0" u="none" strike="noStrike" cap="none" dirty="0">
              <a:solidFill>
                <a:srgbClr val="000000"/>
              </a:solidFill>
              <a:highlight>
                <a:srgbClr val="FFE599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03" name="Google Shape;303;p35" descr="Speech bubbles to denote group discus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375" y="2682250"/>
            <a:ext cx="2461250" cy="24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1432-0252-418F-BA21-A57A97D36C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79100" y="4715700"/>
            <a:ext cx="548700" cy="351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29</a:t>
            </a:fld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ctrTitle" idx="4294967295"/>
          </p:nvPr>
        </p:nvSpPr>
        <p:spPr>
          <a:xfrm>
            <a:off x="0" y="-266524"/>
            <a:ext cx="7772400" cy="26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0" dirty="0">
                <a:latin typeface="+mj-lt"/>
              </a:rPr>
              <a:t>Free writing activity 1 </a:t>
            </a:r>
            <a:endParaRPr sz="1200" b="0" i="0" u="none" strike="noStrike" cap="none" dirty="0">
              <a:solidFill>
                <a:srgbClr val="000000"/>
              </a:solidFill>
              <a:highlight>
                <a:srgbClr val="FFE599"/>
              </a:highlight>
              <a:latin typeface="+mj-lt"/>
              <a:sym typeface="Lora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4294967295"/>
          </p:nvPr>
        </p:nvSpPr>
        <p:spPr>
          <a:xfrm>
            <a:off x="685800" y="210310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minute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</a:pP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does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‘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creativity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’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mean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to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? 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2" name="Google Shape;62;p9" descr="Piece of paper with an image of a paw print and a paint brush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9462">
            <a:off x="3575187" y="3030851"/>
            <a:ext cx="1993625" cy="19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9;p9">
            <a:extLst>
              <a:ext uri="{FF2B5EF4-FFF2-40B4-BE49-F238E27FC236}">
                <a16:creationId xmlns:a16="http://schemas.microsoft.com/office/drawing/2014/main" id="{DFBCAA45-C33A-4FBB-AEFB-D7872852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85800" y="747849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fr-CA" sz="4800" dirty="0">
                <a:highlight>
                  <a:srgbClr val="FFE599"/>
                </a:highlight>
              </a:rPr>
              <a:t>Free </a:t>
            </a:r>
            <a:r>
              <a:rPr lang="fr-CA" sz="4800" dirty="0" err="1">
                <a:highlight>
                  <a:srgbClr val="FFE599"/>
                </a:highlight>
              </a:rPr>
              <a:t>writing</a:t>
            </a:r>
            <a:r>
              <a:rPr lang="fr-CA" sz="4800" dirty="0">
                <a:highlight>
                  <a:srgbClr val="FFE599"/>
                </a:highlight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B43D8-67D2-46F0-95D7-D4BC903BAC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95300" y="4791900"/>
            <a:ext cx="548700" cy="351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3</a:t>
            </a:fld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0" y="-50851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0" dirty="0">
                <a:latin typeface="+mj-lt"/>
              </a:rPr>
              <a:t>Creativity 1 of 2</a:t>
            </a:r>
            <a:endParaRPr b="0" dirty="0">
              <a:highlight>
                <a:srgbClr val="FFE599"/>
              </a:highlight>
              <a:latin typeface="+mj-lt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rgbClr val="FFE599"/>
                </a:solidFill>
              </a:rPr>
              <a:t>◉</a:t>
            </a:r>
            <a:r>
              <a:rPr lang="fr-CA" dirty="0">
                <a:solidFill>
                  <a:srgbClr val="FFCD00"/>
                </a:solidFill>
              </a:rPr>
              <a:t> </a:t>
            </a:r>
            <a:r>
              <a:rPr lang="fr-CA" dirty="0">
                <a:solidFill>
                  <a:schemeClr val="dk1"/>
                </a:solidFill>
              </a:rPr>
              <a:t>Generation of meaningful </a:t>
            </a:r>
            <a:r>
              <a:rPr lang="fr-CA" dirty="0" err="1">
                <a:solidFill>
                  <a:schemeClr val="dk1"/>
                </a:solidFill>
              </a:rPr>
              <a:t>ideas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rgbClr val="FFE599"/>
                </a:solidFill>
              </a:rPr>
              <a:t>◉</a:t>
            </a:r>
            <a:r>
              <a:rPr lang="fr-CA" dirty="0">
                <a:solidFill>
                  <a:srgbClr val="FFCD00"/>
                </a:solidFill>
              </a:rPr>
              <a:t> </a:t>
            </a:r>
            <a:r>
              <a:rPr lang="fr-CA" dirty="0">
                <a:solidFill>
                  <a:schemeClr val="dk1"/>
                </a:solidFill>
              </a:rPr>
              <a:t>In </a:t>
            </a:r>
            <a:r>
              <a:rPr lang="fr-CA" dirty="0" err="1">
                <a:solidFill>
                  <a:schemeClr val="dk1"/>
                </a:solidFill>
              </a:rPr>
              <a:t>some</a:t>
            </a:r>
            <a:r>
              <a:rPr lang="fr-CA" dirty="0">
                <a:solidFill>
                  <a:schemeClr val="dk1"/>
                </a:solidFill>
              </a:rPr>
              <a:t> cases, </a:t>
            </a:r>
            <a:r>
              <a:rPr lang="en-US" dirty="0">
                <a:solidFill>
                  <a:schemeClr val="dk1"/>
                </a:solidFill>
              </a:rPr>
              <a:t>implementation</a:t>
            </a:r>
            <a:r>
              <a:rPr lang="fr-CA" dirty="0">
                <a:solidFill>
                  <a:schemeClr val="dk1"/>
                </a:solidFill>
              </a:rPr>
              <a:t> of </a:t>
            </a:r>
            <a:r>
              <a:rPr lang="en-CA" dirty="0">
                <a:solidFill>
                  <a:schemeClr val="dk1"/>
                </a:solidFill>
              </a:rPr>
              <a:t>these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ideas</a:t>
            </a:r>
            <a:r>
              <a:rPr lang="fr-CA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dk1"/>
                </a:solidFill>
              </a:rPr>
              <a:t>     </a:t>
            </a:r>
            <a:r>
              <a:rPr lang="fr-CA" dirty="0" err="1">
                <a:solidFill>
                  <a:schemeClr val="dk1"/>
                </a:solidFill>
              </a:rPr>
              <a:t>into</a:t>
            </a:r>
            <a:r>
              <a:rPr lang="fr-CA" dirty="0">
                <a:solidFill>
                  <a:schemeClr val="dk1"/>
                </a:solidFill>
              </a:rPr>
              <a:t> the real world (innovation)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CD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dirty="0">
                <a:solidFill>
                  <a:srgbClr val="FFE599"/>
                </a:solidFill>
              </a:rPr>
              <a:t>◉</a:t>
            </a:r>
            <a:r>
              <a:rPr lang="fr-CA" dirty="0">
                <a:solidFill>
                  <a:srgbClr val="FFCD00"/>
                </a:solidFill>
              </a:rPr>
              <a:t> </a:t>
            </a:r>
            <a:r>
              <a:rPr lang="fr-CA" dirty="0">
                <a:solidFill>
                  <a:schemeClr val="dk1"/>
                </a:solidFill>
              </a:rPr>
              <a:t>People-</a:t>
            </a:r>
            <a:r>
              <a:rPr lang="fr-CA" dirty="0" err="1">
                <a:solidFill>
                  <a:schemeClr val="dk1"/>
                </a:solidFill>
              </a:rPr>
              <a:t>focused</a:t>
            </a:r>
            <a:endParaRPr dirty="0"/>
          </a:p>
        </p:txBody>
      </p:sp>
      <p:pic>
        <p:nvPicPr>
          <p:cNvPr id="71" name="Google Shape;71;p10" descr="Otter with yellow lines coming from top of head denoting an idea or think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5" y="302963"/>
            <a:ext cx="1460876" cy="14608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7;p10">
            <a:extLst>
              <a:ext uri="{FF2B5EF4-FFF2-40B4-BE49-F238E27FC236}">
                <a16:creationId xmlns:a16="http://schemas.microsoft.com/office/drawing/2014/main" id="{A48C33B8-1C3F-4A40-8131-9BD8341D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653300" y="907505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fr-CA" dirty="0">
                <a:solidFill>
                  <a:schemeClr val="dk1"/>
                </a:solidFill>
                <a:highlight>
                  <a:srgbClr val="FFE599"/>
                </a:highlight>
              </a:rPr>
              <a:t>Creativity</a:t>
            </a:r>
            <a:endParaRPr lang="fr-CA" dirty="0">
              <a:highlight>
                <a:srgbClr val="FFE599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A2AC21-C56D-4891-BB3D-D06073079B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4</a:t>
            </a:fld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8430-01FD-4A29-8CDB-45BDBD4F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647" y="-440650"/>
            <a:ext cx="3878400" cy="435600"/>
          </a:xfrm>
        </p:spPr>
        <p:txBody>
          <a:bodyPr/>
          <a:lstStyle/>
          <a:p>
            <a:r>
              <a:rPr lang="en-US" sz="1400" b="0" dirty="0">
                <a:latin typeface="+mj-lt"/>
              </a:rPr>
              <a:t>Creativity 2 of 2</a:t>
            </a:r>
          </a:p>
        </p:txBody>
      </p:sp>
      <p:sp>
        <p:nvSpPr>
          <p:cNvPr id="77" name="Google Shape;77;p11"/>
          <p:cNvSpPr/>
          <p:nvPr/>
        </p:nvSpPr>
        <p:spPr>
          <a:xfrm>
            <a:off x="191453" y="1079700"/>
            <a:ext cx="1685100" cy="1685100"/>
          </a:xfrm>
          <a:prstGeom prst="ellipse">
            <a:avLst/>
          </a:prstGeom>
          <a:noFill/>
          <a:ln w="1143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1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Problem</a:t>
            </a:r>
            <a:r>
              <a:rPr lang="fr-CA" sz="1200" b="1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identification</a:t>
            </a:r>
            <a:endParaRPr sz="1200" b="1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4" name="Google Shape;84;p11" descr="A whole carrot to denote problem identific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29" y="2897763"/>
            <a:ext cx="1685100" cy="16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/>
          <p:nvPr/>
        </p:nvSpPr>
        <p:spPr>
          <a:xfrm>
            <a:off x="2439388" y="1079700"/>
            <a:ext cx="1685100" cy="1685100"/>
          </a:xfrm>
          <a:prstGeom prst="ellipse">
            <a:avLst/>
          </a:prstGeom>
          <a:noFill/>
          <a:ln w="1143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300" b="1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Preparation</a:t>
            </a:r>
            <a:endParaRPr sz="1300" b="1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5" name="Google Shape;85;p11" descr="Sliced carrots to denote prepar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0567" y="2820075"/>
            <a:ext cx="1739701" cy="17397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4769843" y="1079700"/>
            <a:ext cx="1685100" cy="1685100"/>
          </a:xfrm>
          <a:prstGeom prst="ellipse">
            <a:avLst/>
          </a:prstGeom>
          <a:noFill/>
          <a:ln w="1143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1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Idea</a:t>
            </a:r>
            <a:r>
              <a:rPr lang="fr-CA" sz="1400" b="1" i="0" u="none" strike="noStrike" cap="none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fr-CA" sz="1400" b="1" i="0" u="none" strike="noStrike" cap="none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generation</a:t>
            </a:r>
            <a:endParaRPr sz="1400" b="1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6" name="Google Shape;86;p11" descr="Bowl of chopped carrots to denote idea generati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7139" y="2897763"/>
            <a:ext cx="1739701" cy="173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/>
          <p:nvPr/>
        </p:nvSpPr>
        <p:spPr>
          <a:xfrm>
            <a:off x="7056187" y="1079700"/>
            <a:ext cx="1739700" cy="1685100"/>
          </a:xfrm>
          <a:prstGeom prst="ellipse">
            <a:avLst/>
          </a:prstGeom>
          <a:noFill/>
          <a:ln w="1143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05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Idea revision/ implementation</a:t>
            </a:r>
            <a:endParaRPr sz="105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7" name="Google Shape;87;p11" descr="Cake to denote idea revision/implementation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8712" y="2858919"/>
            <a:ext cx="1787175" cy="1787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1603782-B63A-4DE9-88C2-B708A3B16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6553" y="1922250"/>
            <a:ext cx="5179590" cy="0"/>
            <a:chOff x="1876553" y="1922250"/>
            <a:chExt cx="5179590" cy="0"/>
          </a:xfrm>
        </p:grpSpPr>
        <p:cxnSp>
          <p:nvCxnSpPr>
            <p:cNvPr id="80" name="Google Shape;80;p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77" idx="6"/>
              <a:endCxn id="79" idx="2"/>
            </p:cNvCxnSpPr>
            <p:nvPr/>
          </p:nvCxnSpPr>
          <p:spPr>
            <a:xfrm>
              <a:off x="1876553" y="1922250"/>
              <a:ext cx="562800" cy="0"/>
            </a:xfrm>
            <a:prstGeom prst="straightConnector1">
              <a:avLst/>
            </a:prstGeom>
            <a:noFill/>
            <a:ln w="38100" cap="flat" cmpd="sng">
              <a:solidFill>
                <a:srgbClr val="FFE599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81" name="Google Shape;81;p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79" idx="6"/>
              <a:endCxn id="78" idx="2"/>
            </p:cNvCxnSpPr>
            <p:nvPr/>
          </p:nvCxnSpPr>
          <p:spPr>
            <a:xfrm>
              <a:off x="4124488" y="1922250"/>
              <a:ext cx="645300" cy="0"/>
            </a:xfrm>
            <a:prstGeom prst="straightConnector1">
              <a:avLst/>
            </a:prstGeom>
            <a:noFill/>
            <a:ln w="38100" cap="flat" cmpd="sng">
              <a:solidFill>
                <a:srgbClr val="FFE599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83" name="Google Shape;83;p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78" idx="6"/>
              <a:endCxn id="82" idx="2"/>
            </p:cNvCxnSpPr>
            <p:nvPr/>
          </p:nvCxnSpPr>
          <p:spPr>
            <a:xfrm>
              <a:off x="6454943" y="1922250"/>
              <a:ext cx="601200" cy="0"/>
            </a:xfrm>
            <a:prstGeom prst="straightConnector1">
              <a:avLst/>
            </a:prstGeom>
            <a:noFill/>
            <a:ln w="38100" cap="flat" cmpd="sng">
              <a:solidFill>
                <a:srgbClr val="FFE599"/>
              </a:solidFill>
              <a:prstDash val="solid"/>
              <a:round/>
              <a:headEnd type="none" w="sm" len="sm"/>
              <a:tailEnd type="triangle" w="sm" len="sm"/>
            </a:ln>
          </p:spPr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FA80C-CFB4-4B13-ADBC-94AE8EF21A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5</a:t>
            </a:fld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CA" dirty="0" err="1">
                <a:highlight>
                  <a:srgbClr val="FFE599"/>
                </a:highlight>
              </a:rPr>
              <a:t>Problem</a:t>
            </a:r>
            <a:r>
              <a:rPr lang="fr-CA" dirty="0">
                <a:highlight>
                  <a:srgbClr val="FFE599"/>
                </a:highlight>
              </a:rPr>
              <a:t> identification</a:t>
            </a:r>
            <a:endParaRPr dirty="0">
              <a:highlight>
                <a:srgbClr val="FFE599"/>
              </a:highlight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1545800" y="1808525"/>
            <a:ext cx="2399100" cy="2399100"/>
          </a:xfrm>
          <a:prstGeom prst="ellipse">
            <a:avLst/>
          </a:prstGeom>
          <a:solidFill>
            <a:srgbClr val="000000">
              <a:alpha val="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 or non-existant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ideas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3595323" y="1808525"/>
            <a:ext cx="2399100" cy="23991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Vague or non-existant goal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5644847" y="1808525"/>
            <a:ext cx="2399100" cy="2399100"/>
          </a:xfrm>
          <a:prstGeom prst="ellipse">
            <a:avLst/>
          </a:prstGeom>
          <a:solidFill>
            <a:srgbClr val="000000">
              <a:alpha val="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Vague or non-existant audience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7" name="Google Shape;97;p12" descr="A whole carrot to denote problem identific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1039"/>
            <a:ext cx="1474751" cy="14747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C780BE-3A2D-44F1-88B9-4C1F478FC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6</a:t>
            </a:fld>
            <a:endParaRPr lang="fr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CA" dirty="0" err="1">
                <a:highlight>
                  <a:srgbClr val="FFE599"/>
                </a:highlight>
              </a:rPr>
              <a:t>Preparation</a:t>
            </a:r>
            <a:endParaRPr dirty="0">
              <a:highlight>
                <a:srgbClr val="FFE599"/>
              </a:highlight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545800" y="1808525"/>
            <a:ext cx="2399100" cy="2399100"/>
          </a:xfrm>
          <a:prstGeom prst="ellipse">
            <a:avLst/>
          </a:prstGeom>
          <a:solidFill>
            <a:srgbClr val="000000">
              <a:alpha val="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Gather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information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from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as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many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sources as possible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3595323" y="1808525"/>
            <a:ext cx="2399100" cy="23991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Learn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explore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5644847" y="1808525"/>
            <a:ext cx="2399100" cy="2399100"/>
          </a:xfrm>
          <a:prstGeom prst="ellipse">
            <a:avLst/>
          </a:prstGeom>
          <a:solidFill>
            <a:srgbClr val="000000">
              <a:alpha val="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Understand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problem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from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multiple perspectives 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8" name="Google Shape;108;p13" descr="Sliced carrots to denote prepa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625"/>
            <a:ext cx="1498751" cy="149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74ADE-6A4D-4970-8543-3EA2F2A97D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7</a:t>
            </a:fld>
            <a:endParaRPr lang="fr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CA" dirty="0" err="1">
                <a:highlight>
                  <a:srgbClr val="FFE599"/>
                </a:highlight>
              </a:rPr>
              <a:t>Idea</a:t>
            </a:r>
            <a:r>
              <a:rPr lang="fr-CA" dirty="0">
                <a:highlight>
                  <a:srgbClr val="FFE599"/>
                </a:highlight>
              </a:rPr>
              <a:t> </a:t>
            </a:r>
            <a:r>
              <a:rPr lang="fr-CA" dirty="0" err="1">
                <a:highlight>
                  <a:srgbClr val="FFE599"/>
                </a:highlight>
              </a:rPr>
              <a:t>generation</a:t>
            </a:r>
            <a:endParaRPr dirty="0">
              <a:highlight>
                <a:srgbClr val="FFE599"/>
              </a:highlight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545800" y="1808525"/>
            <a:ext cx="2399100" cy="2399100"/>
          </a:xfrm>
          <a:prstGeom prst="ellipse">
            <a:avLst/>
          </a:prstGeom>
          <a:solidFill>
            <a:srgbClr val="000000">
              <a:alpha val="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Produce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as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many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ideas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as possible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3595323" y="1808525"/>
            <a:ext cx="2399100" cy="23991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Associate mental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elements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that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do not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usually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go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together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5644847" y="1808525"/>
            <a:ext cx="2399100" cy="2399100"/>
          </a:xfrm>
          <a:prstGeom prst="ellipse">
            <a:avLst/>
          </a:prstGeom>
          <a:solidFill>
            <a:srgbClr val="000000">
              <a:alpha val="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Failing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+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working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alone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9" name="Google Shape;119;p14" descr="Bowl of chopped carrots to denote idea gene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2125"/>
            <a:ext cx="1456251" cy="145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67235-B563-4343-BD0C-DA24A72D2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8</a:t>
            </a:fld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498145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CA" dirty="0" err="1">
                <a:highlight>
                  <a:srgbClr val="FFE599"/>
                </a:highlight>
              </a:rPr>
              <a:t>Idea</a:t>
            </a:r>
            <a:r>
              <a:rPr lang="fr-CA" dirty="0">
                <a:highlight>
                  <a:srgbClr val="FFE599"/>
                </a:highlight>
              </a:rPr>
              <a:t> </a:t>
            </a:r>
            <a:r>
              <a:rPr lang="fr-CA" dirty="0" err="1">
                <a:highlight>
                  <a:srgbClr val="FFE599"/>
                </a:highlight>
              </a:rPr>
              <a:t>revision</a:t>
            </a:r>
            <a:r>
              <a:rPr lang="fr-CA" dirty="0">
                <a:highlight>
                  <a:srgbClr val="FFE599"/>
                </a:highlight>
              </a:rPr>
              <a:t>/</a:t>
            </a:r>
            <a:r>
              <a:rPr lang="fr-CA" dirty="0" err="1">
                <a:highlight>
                  <a:srgbClr val="FFE599"/>
                </a:highlight>
              </a:rPr>
              <a:t>implementation</a:t>
            </a:r>
            <a:endParaRPr dirty="0">
              <a:highlight>
                <a:srgbClr val="FFE599"/>
              </a:highlight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1545800" y="1808525"/>
            <a:ext cx="2399100" cy="2399100"/>
          </a:xfrm>
          <a:prstGeom prst="ellipse">
            <a:avLst/>
          </a:prstGeom>
          <a:solidFill>
            <a:srgbClr val="000000">
              <a:alpha val="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Determine if novelty of ideas meet goal set in problem identification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3595323" y="1808525"/>
            <a:ext cx="2399100" cy="23991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Determine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if </a:t>
            </a:r>
            <a:r>
              <a:rPr lang="fr-CA" sz="1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ideas</a:t>
            </a:r>
            <a:r>
              <a:rPr lang="fr-CA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are meaningful to audience</a:t>
            </a: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5644847" y="1808525"/>
            <a:ext cx="2399100" cy="2399100"/>
          </a:xfrm>
          <a:prstGeom prst="ellipse">
            <a:avLst/>
          </a:prstGeom>
          <a:solidFill>
            <a:srgbClr val="000000">
              <a:alpha val="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Determine if ideas can be implemented 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0" name="Google Shape;130;p15" descr="Cake to denote idea of revision/implementation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000"/>
            <a:ext cx="1453825" cy="14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970CB-5178-4A6C-A562-DBDDCBD991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9</a:t>
            </a:fld>
            <a:endParaRPr lang="fr-CA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10780376|-3468525|-5151986|-9539986|Markido&quot;,&quot;Id&quot;:&quot;61ef0af93332311bb02ca0ff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1579</Words>
  <Application>Microsoft Office PowerPoint</Application>
  <PresentationFormat>On-screen Show (16:9)</PresentationFormat>
  <Paragraphs>265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Lora</vt:lpstr>
      <vt:lpstr>Arial</vt:lpstr>
      <vt:lpstr>Quattrocento Sans</vt:lpstr>
      <vt:lpstr>Viola template</vt:lpstr>
      <vt:lpstr>The psychology of creativity in the workplace</vt:lpstr>
      <vt:lpstr>Presentation outline </vt:lpstr>
      <vt:lpstr>Free writing activity 1 </vt:lpstr>
      <vt:lpstr>Creativity 1 of 2</vt:lpstr>
      <vt:lpstr>Creativity 2 of 2</vt:lpstr>
      <vt:lpstr>Problem identification</vt:lpstr>
      <vt:lpstr>Preparation</vt:lpstr>
      <vt:lpstr>Idea generation</vt:lpstr>
      <vt:lpstr>Idea revision/implementation</vt:lpstr>
      <vt:lpstr>Free writing activity 2 </vt:lpstr>
      <vt:lpstr>The playspace</vt:lpstr>
      <vt:lpstr>Play and creativity</vt:lpstr>
      <vt:lpstr>The Psychology of Flow 1 of 3 </vt:lpstr>
      <vt:lpstr>The Psychology of Flow 2 of 3 </vt:lpstr>
      <vt:lpstr>The Psychology of Flow 3 of 3 </vt:lpstr>
      <vt:lpstr>Creative benefits of Flow</vt:lpstr>
      <vt:lpstr>How to get into Flow on ‘purpose’</vt:lpstr>
      <vt:lpstr>Embodied cognition and Flow</vt:lpstr>
      <vt:lpstr> Activity: Flow meditation</vt:lpstr>
      <vt:lpstr>Group discussion</vt:lpstr>
      <vt:lpstr>The importance of community 1 of 3 </vt:lpstr>
      <vt:lpstr>The importance of community 2 of 3 </vt:lpstr>
      <vt:lpstr>The importance of community 3 of 3 </vt:lpstr>
      <vt:lpstr>Free writing Activity 3</vt:lpstr>
      <vt:lpstr>Motivation 1 of 2 </vt:lpstr>
      <vt:lpstr>Motivation 2 of 2 </vt:lpstr>
      <vt:lpstr>Openness to experience</vt:lpstr>
      <vt:lpstr>Activity: Curiosity</vt:lpstr>
      <vt:lpstr>Group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psychology of creativity in the workplace..</dc:title>
  <dc:creator>Kym Shumsky</dc:creator>
  <cp:lastModifiedBy>Alexandra Keys</cp:lastModifiedBy>
  <cp:revision>41</cp:revision>
  <dcterms:modified xsi:type="dcterms:W3CDTF">2022-01-24T20:24:26Z</dcterms:modified>
</cp:coreProperties>
</file>