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image13.jpg" ContentType="image/jp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60" r:id="rId2"/>
  </p:sldMasterIdLst>
  <p:notesMasterIdLst>
    <p:notesMasterId r:id="rId19"/>
  </p:notesMasterIdLst>
  <p:sldIdLst>
    <p:sldId id="2666" r:id="rId3"/>
    <p:sldId id="289" r:id="rId4"/>
    <p:sldId id="264" r:id="rId5"/>
    <p:sldId id="280" r:id="rId6"/>
    <p:sldId id="288" r:id="rId7"/>
    <p:sldId id="453" r:id="rId8"/>
    <p:sldId id="2659" r:id="rId9"/>
    <p:sldId id="2661" r:id="rId10"/>
    <p:sldId id="2662" r:id="rId11"/>
    <p:sldId id="2663" r:id="rId12"/>
    <p:sldId id="1114" r:id="rId13"/>
    <p:sldId id="1135" r:id="rId14"/>
    <p:sldId id="1100" r:id="rId15"/>
    <p:sldId id="2664" r:id="rId16"/>
    <p:sldId id="2665" r:id="rId17"/>
    <p:sldId id="1126"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nda Robins" initials="LR" lastIdx="1" clrIdx="0">
    <p:extLst>
      <p:ext uri="{19B8F6BF-5375-455C-9EA6-DF929625EA0E}">
        <p15:presenceInfo xmlns:p15="http://schemas.microsoft.com/office/powerpoint/2012/main" userId="S::linda.robins@iccs-isac.org::d199cb8c-a128-40f5-bdbc-ca4a26388e3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58" d="100"/>
          <a:sy n="58" d="100"/>
        </p:scale>
        <p:origin x="52" y="1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A6218C6-023B-4B17-AD10-2EC76158930A}"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CF98DFAA-0712-4608-ADE7-F2AC7A10C5E3}">
      <dgm:prSet custT="1"/>
      <dgm:spPr/>
      <dgm:t>
        <a:bodyPr/>
        <a:lstStyle/>
        <a:p>
          <a:r>
            <a:rPr lang="fr-CA" sz="1800">
              <a:solidFill>
                <a:schemeClr val="accent1"/>
              </a:solidFill>
            </a:rPr>
            <a:t>Mandat :</a:t>
          </a:r>
        </a:p>
      </dgm:t>
    </dgm:pt>
    <dgm:pt modelId="{827CE919-3C0C-441A-A5D7-38F3F023C6C2}" type="parTrans" cxnId="{7825C995-87C0-4981-A9B1-C8865EE41521}">
      <dgm:prSet/>
      <dgm:spPr/>
      <dgm:t>
        <a:bodyPr/>
        <a:lstStyle/>
        <a:p>
          <a:endParaRPr lang="en-US" sz="1300"/>
        </a:p>
      </dgm:t>
    </dgm:pt>
    <dgm:pt modelId="{D6A827EC-53CC-4565-BA3D-4E5015166CA2}" type="sibTrans" cxnId="{7825C995-87C0-4981-A9B1-C8865EE41521}">
      <dgm:prSet/>
      <dgm:spPr/>
      <dgm:t>
        <a:bodyPr/>
        <a:lstStyle/>
        <a:p>
          <a:endParaRPr lang="en-US" sz="1300"/>
        </a:p>
      </dgm:t>
    </dgm:pt>
    <dgm:pt modelId="{9F10BDCA-FB4D-4E97-A3A7-E71D6F16B8D3}">
      <dgm:prSet custT="1"/>
      <dgm:spPr/>
      <dgm:t>
        <a:bodyPr/>
        <a:lstStyle/>
        <a:p>
          <a:r>
            <a:rPr lang="fr-CA" sz="1400">
              <a:solidFill>
                <a:schemeClr val="accent1"/>
              </a:solidFill>
            </a:rPr>
            <a:t>Gérer le Conseil de la prestation des services du secteur public (CPSSP) et le Conseil des dirigeants principaux de l’information du secteur public (CDPISP)</a:t>
          </a:r>
        </a:p>
      </dgm:t>
    </dgm:pt>
    <dgm:pt modelId="{251AB2D9-5EBB-4F3F-ACBF-815DB0DB8CA5}" type="parTrans" cxnId="{56BA4CCC-9262-4AE7-A0D4-9788A55CFDB1}">
      <dgm:prSet/>
      <dgm:spPr/>
      <dgm:t>
        <a:bodyPr/>
        <a:lstStyle/>
        <a:p>
          <a:endParaRPr lang="en-US" sz="1300"/>
        </a:p>
      </dgm:t>
    </dgm:pt>
    <dgm:pt modelId="{904BEAB7-E78C-48E7-8822-8DE400A6F6EC}" type="sibTrans" cxnId="{56BA4CCC-9262-4AE7-A0D4-9788A55CFDB1}">
      <dgm:prSet/>
      <dgm:spPr/>
      <dgm:t>
        <a:bodyPr/>
        <a:lstStyle/>
        <a:p>
          <a:endParaRPr lang="en-US" sz="1300"/>
        </a:p>
      </dgm:t>
    </dgm:pt>
    <dgm:pt modelId="{9B2DEEA0-A317-44F2-B7F0-8A43AA57AD50}">
      <dgm:prSet custT="1"/>
      <dgm:spPr/>
      <dgm:t>
        <a:bodyPr/>
        <a:lstStyle/>
        <a:p>
          <a:r>
            <a:rPr lang="fr-CA" sz="1400">
              <a:solidFill>
                <a:schemeClr val="accent1"/>
              </a:solidFill>
            </a:rPr>
            <a:t>Offrir une plateforme neutre de collaboration intergouvernementale et de mise en commun des apprentissages à l’appui de la communauté de la prestation des services du Canada</a:t>
          </a:r>
        </a:p>
      </dgm:t>
    </dgm:pt>
    <dgm:pt modelId="{AA0ECB1C-0D51-4D2D-ACC7-0AA8B9F1AAAC}" type="parTrans" cxnId="{A2917E36-44D4-449E-950F-78D88F9DDA26}">
      <dgm:prSet/>
      <dgm:spPr/>
      <dgm:t>
        <a:bodyPr/>
        <a:lstStyle/>
        <a:p>
          <a:endParaRPr lang="en-US" sz="1300"/>
        </a:p>
      </dgm:t>
    </dgm:pt>
    <dgm:pt modelId="{93C6A949-19B5-4758-993B-CAC6A4BD9365}" type="sibTrans" cxnId="{A2917E36-44D4-449E-950F-78D88F9DDA26}">
      <dgm:prSet/>
      <dgm:spPr/>
      <dgm:t>
        <a:bodyPr/>
        <a:lstStyle/>
        <a:p>
          <a:endParaRPr lang="en-US" sz="1300"/>
        </a:p>
      </dgm:t>
    </dgm:pt>
    <dgm:pt modelId="{1DE0E6C2-B267-4C78-924D-735DF28A2C30}">
      <dgm:prSet custT="1"/>
      <dgm:spPr/>
      <dgm:t>
        <a:bodyPr/>
        <a:lstStyle/>
        <a:p>
          <a:r>
            <a:rPr lang="fr-CA" sz="1400">
              <a:solidFill>
                <a:schemeClr val="accent1"/>
              </a:solidFill>
            </a:rPr>
            <a:t>Effectuer des recherches sur les attentes, les expériences et la satisfaction des citoyens et des entreprises</a:t>
          </a:r>
        </a:p>
      </dgm:t>
    </dgm:pt>
    <dgm:pt modelId="{2963BA6A-322E-4733-9C2A-2399A70CF4A5}" type="parTrans" cxnId="{6DC017ED-E00B-4C0A-9E7F-48667E81FDAF}">
      <dgm:prSet/>
      <dgm:spPr/>
      <dgm:t>
        <a:bodyPr/>
        <a:lstStyle/>
        <a:p>
          <a:endParaRPr lang="en-US" sz="1300"/>
        </a:p>
      </dgm:t>
    </dgm:pt>
    <dgm:pt modelId="{9746B249-AFE8-44C3-BAD3-296C297E2197}" type="sibTrans" cxnId="{6DC017ED-E00B-4C0A-9E7F-48667E81FDAF}">
      <dgm:prSet/>
      <dgm:spPr/>
      <dgm:t>
        <a:bodyPr/>
        <a:lstStyle/>
        <a:p>
          <a:endParaRPr lang="en-US" sz="1300"/>
        </a:p>
      </dgm:t>
    </dgm:pt>
    <dgm:pt modelId="{770BCBB2-464C-4D26-BD14-B43CCB74656B}">
      <dgm:prSet custT="1"/>
      <dgm:spPr/>
      <dgm:t>
        <a:bodyPr/>
        <a:lstStyle/>
        <a:p>
          <a:r>
            <a:rPr lang="fr-CA" sz="1400">
              <a:solidFill>
                <a:schemeClr val="accent1"/>
              </a:solidFill>
            </a:rPr>
            <a:t>Offrir des apprentissages, des formations et des certifications professionnelles</a:t>
          </a:r>
        </a:p>
      </dgm:t>
    </dgm:pt>
    <dgm:pt modelId="{E9BF1376-5056-4661-AE42-7ECEBC34F040}" type="parTrans" cxnId="{F2CF1F88-7355-4192-9CDC-EE1F00EBE15C}">
      <dgm:prSet/>
      <dgm:spPr/>
      <dgm:t>
        <a:bodyPr/>
        <a:lstStyle/>
        <a:p>
          <a:endParaRPr lang="en-US" sz="1300"/>
        </a:p>
      </dgm:t>
    </dgm:pt>
    <dgm:pt modelId="{74549FD3-CBD5-4CFC-978F-1E7ECA817DCE}" type="sibTrans" cxnId="{F2CF1F88-7355-4192-9CDC-EE1F00EBE15C}">
      <dgm:prSet/>
      <dgm:spPr/>
      <dgm:t>
        <a:bodyPr/>
        <a:lstStyle/>
        <a:p>
          <a:endParaRPr lang="en-US" sz="1300"/>
        </a:p>
      </dgm:t>
    </dgm:pt>
    <dgm:pt modelId="{37C44523-6698-4DDC-AEDB-AF13279EDD2D}">
      <dgm:prSet custT="1"/>
      <dgm:spPr/>
      <dgm:t>
        <a:bodyPr/>
        <a:lstStyle/>
        <a:p>
          <a:r>
            <a:rPr lang="fr-CA" sz="1400" dirty="0">
              <a:solidFill>
                <a:schemeClr val="accent1"/>
              </a:solidFill>
            </a:rPr>
            <a:t>Mesurer, analyser et évaluer le rendement en matière de service des organismes du secteur public</a:t>
          </a:r>
        </a:p>
      </dgm:t>
    </dgm:pt>
    <dgm:pt modelId="{253B81F1-5679-49B7-A9C0-ED12E3BBB0B9}" type="parTrans" cxnId="{77173EC0-E68C-4A75-B6F0-31A64481E972}">
      <dgm:prSet/>
      <dgm:spPr/>
      <dgm:t>
        <a:bodyPr/>
        <a:lstStyle/>
        <a:p>
          <a:endParaRPr lang="en-US" sz="1300"/>
        </a:p>
      </dgm:t>
    </dgm:pt>
    <dgm:pt modelId="{471247D1-7234-486E-B901-A1976BF986AC}" type="sibTrans" cxnId="{77173EC0-E68C-4A75-B6F0-31A64481E972}">
      <dgm:prSet/>
      <dgm:spPr/>
      <dgm:t>
        <a:bodyPr/>
        <a:lstStyle/>
        <a:p>
          <a:endParaRPr lang="en-US" sz="1300"/>
        </a:p>
      </dgm:t>
    </dgm:pt>
    <dgm:pt modelId="{F6B17576-7D12-4E8D-840A-C906B0553C0F}">
      <dgm:prSet custT="1"/>
      <dgm:spPr/>
      <dgm:t>
        <a:bodyPr/>
        <a:lstStyle/>
        <a:p>
          <a:r>
            <a:rPr lang="fr-CA" sz="1400">
              <a:solidFill>
                <a:schemeClr val="accent1"/>
              </a:solidFill>
            </a:rPr>
            <a:t>Offrir un Prix d’excellence du service</a:t>
          </a:r>
        </a:p>
      </dgm:t>
    </dgm:pt>
    <dgm:pt modelId="{EF236062-4C8B-49B4-AA36-A77804E42B8F}" type="parTrans" cxnId="{46E4DEE0-067A-452B-BB18-B6B60C16D6ED}">
      <dgm:prSet/>
      <dgm:spPr/>
      <dgm:t>
        <a:bodyPr/>
        <a:lstStyle/>
        <a:p>
          <a:endParaRPr lang="en-US" sz="1300"/>
        </a:p>
      </dgm:t>
    </dgm:pt>
    <dgm:pt modelId="{4F2CACB5-FA52-4A4A-9304-BB89386EC495}" type="sibTrans" cxnId="{46E4DEE0-067A-452B-BB18-B6B60C16D6ED}">
      <dgm:prSet/>
      <dgm:spPr/>
      <dgm:t>
        <a:bodyPr/>
        <a:lstStyle/>
        <a:p>
          <a:endParaRPr lang="en-US" sz="1300"/>
        </a:p>
      </dgm:t>
    </dgm:pt>
    <dgm:pt modelId="{D55D454E-5BE0-4B78-995C-DE9B92DD4504}">
      <dgm:prSet custT="1"/>
      <dgm:spPr/>
      <dgm:t>
        <a:bodyPr/>
        <a:lstStyle/>
        <a:p>
          <a:r>
            <a:rPr lang="fr-CA" sz="1400">
              <a:solidFill>
                <a:schemeClr val="accent1"/>
              </a:solidFill>
            </a:rPr>
            <a:t>Agir à titre de Centre de ressources mondial offrant des pratiques exemplaires, des publications et des outils qui font la promotion de l’excellence en matière de prestation des services au sein du secteur public </a:t>
          </a:r>
        </a:p>
      </dgm:t>
    </dgm:pt>
    <dgm:pt modelId="{AE93724E-99C8-4A23-8FA3-91B2184A7757}" type="parTrans" cxnId="{7EBA7F41-F21E-432C-AB79-006DB986FA7F}">
      <dgm:prSet/>
      <dgm:spPr/>
      <dgm:t>
        <a:bodyPr/>
        <a:lstStyle/>
        <a:p>
          <a:endParaRPr lang="en-US" sz="1300"/>
        </a:p>
      </dgm:t>
    </dgm:pt>
    <dgm:pt modelId="{13083D8B-D305-4F81-9111-8D9232926C28}" type="sibTrans" cxnId="{7EBA7F41-F21E-432C-AB79-006DB986FA7F}">
      <dgm:prSet/>
      <dgm:spPr/>
      <dgm:t>
        <a:bodyPr/>
        <a:lstStyle/>
        <a:p>
          <a:endParaRPr lang="en-US" sz="1300"/>
        </a:p>
      </dgm:t>
    </dgm:pt>
    <dgm:pt modelId="{296BC8BA-7CB0-664C-BD20-08394BA06EAC}" type="pres">
      <dgm:prSet presAssocID="{1A6218C6-023B-4B17-AD10-2EC76158930A}" presName="vert0" presStyleCnt="0">
        <dgm:presLayoutVars>
          <dgm:dir/>
          <dgm:animOne val="branch"/>
          <dgm:animLvl val="lvl"/>
        </dgm:presLayoutVars>
      </dgm:prSet>
      <dgm:spPr/>
    </dgm:pt>
    <dgm:pt modelId="{5FB1B4A3-49CC-4648-A937-FE86E1E79036}" type="pres">
      <dgm:prSet presAssocID="{CF98DFAA-0712-4608-ADE7-F2AC7A10C5E3}" presName="thickLine" presStyleLbl="alignNode1" presStyleIdx="0" presStyleCnt="1"/>
      <dgm:spPr/>
    </dgm:pt>
    <dgm:pt modelId="{4CB64D94-8CBA-534A-AE28-946867B0DE84}" type="pres">
      <dgm:prSet presAssocID="{CF98DFAA-0712-4608-ADE7-F2AC7A10C5E3}" presName="horz1" presStyleCnt="0"/>
      <dgm:spPr/>
    </dgm:pt>
    <dgm:pt modelId="{59E313C9-6A67-7E4B-9C1B-F935B6A8138C}" type="pres">
      <dgm:prSet presAssocID="{CF98DFAA-0712-4608-ADE7-F2AC7A10C5E3}" presName="tx1" presStyleLbl="revTx" presStyleIdx="0" presStyleCnt="8"/>
      <dgm:spPr/>
    </dgm:pt>
    <dgm:pt modelId="{FFCD72BA-3D03-6F43-8DA1-428237927633}" type="pres">
      <dgm:prSet presAssocID="{CF98DFAA-0712-4608-ADE7-F2AC7A10C5E3}" presName="vert1" presStyleCnt="0"/>
      <dgm:spPr/>
    </dgm:pt>
    <dgm:pt modelId="{F79B6D1D-200A-6E4D-9E87-23E735CE0E1D}" type="pres">
      <dgm:prSet presAssocID="{9F10BDCA-FB4D-4E97-A3A7-E71D6F16B8D3}" presName="vertSpace2a" presStyleCnt="0"/>
      <dgm:spPr/>
    </dgm:pt>
    <dgm:pt modelId="{C6391A98-806C-DC4F-AD79-BF4BDD450F8F}" type="pres">
      <dgm:prSet presAssocID="{9F10BDCA-FB4D-4E97-A3A7-E71D6F16B8D3}" presName="horz2" presStyleCnt="0"/>
      <dgm:spPr/>
    </dgm:pt>
    <dgm:pt modelId="{F0CD2751-5F98-1149-AB35-AC73DF0DC603}" type="pres">
      <dgm:prSet presAssocID="{9F10BDCA-FB4D-4E97-A3A7-E71D6F16B8D3}" presName="horzSpace2" presStyleCnt="0"/>
      <dgm:spPr/>
    </dgm:pt>
    <dgm:pt modelId="{4C20B1A0-18EA-1D47-A61E-2B991389C6B6}" type="pres">
      <dgm:prSet presAssocID="{9F10BDCA-FB4D-4E97-A3A7-E71D6F16B8D3}" presName="tx2" presStyleLbl="revTx" presStyleIdx="1" presStyleCnt="8"/>
      <dgm:spPr/>
    </dgm:pt>
    <dgm:pt modelId="{1AF3E6EC-136B-544B-A210-A1E7AA2E63E3}" type="pres">
      <dgm:prSet presAssocID="{9F10BDCA-FB4D-4E97-A3A7-E71D6F16B8D3}" presName="vert2" presStyleCnt="0"/>
      <dgm:spPr/>
    </dgm:pt>
    <dgm:pt modelId="{2216C09F-B9A5-5C4B-AF18-DBF9A0BC5412}" type="pres">
      <dgm:prSet presAssocID="{9F10BDCA-FB4D-4E97-A3A7-E71D6F16B8D3}" presName="thinLine2b" presStyleLbl="callout" presStyleIdx="0" presStyleCnt="7" custLinFactY="97076" custLinFactNeighborY="100000"/>
      <dgm:spPr/>
    </dgm:pt>
    <dgm:pt modelId="{A9C44E12-E612-7445-8902-E57E5F0ADF03}" type="pres">
      <dgm:prSet presAssocID="{9F10BDCA-FB4D-4E97-A3A7-E71D6F16B8D3}" presName="vertSpace2b" presStyleCnt="0"/>
      <dgm:spPr/>
    </dgm:pt>
    <dgm:pt modelId="{CF11DAB1-B056-2C4F-8FA7-B703FC004A52}" type="pres">
      <dgm:prSet presAssocID="{9B2DEEA0-A317-44F2-B7F0-8A43AA57AD50}" presName="horz2" presStyleCnt="0"/>
      <dgm:spPr/>
    </dgm:pt>
    <dgm:pt modelId="{6F9E3E0A-CC96-B746-89BC-0F426D131721}" type="pres">
      <dgm:prSet presAssocID="{9B2DEEA0-A317-44F2-B7F0-8A43AA57AD50}" presName="horzSpace2" presStyleCnt="0"/>
      <dgm:spPr/>
    </dgm:pt>
    <dgm:pt modelId="{4625E3F0-FE93-E44A-B619-0B24153182B4}" type="pres">
      <dgm:prSet presAssocID="{9B2DEEA0-A317-44F2-B7F0-8A43AA57AD50}" presName="tx2" presStyleLbl="revTx" presStyleIdx="2" presStyleCnt="8"/>
      <dgm:spPr/>
    </dgm:pt>
    <dgm:pt modelId="{AA08CDFE-AD67-0A47-9578-E50C4D6D82B0}" type="pres">
      <dgm:prSet presAssocID="{9B2DEEA0-A317-44F2-B7F0-8A43AA57AD50}" presName="vert2" presStyleCnt="0"/>
      <dgm:spPr/>
    </dgm:pt>
    <dgm:pt modelId="{7A7CC5FD-A1E7-6344-9C50-FDE4746CA819}" type="pres">
      <dgm:prSet presAssocID="{9B2DEEA0-A317-44F2-B7F0-8A43AA57AD50}" presName="thinLine2b" presStyleLbl="callout" presStyleIdx="1" presStyleCnt="7" custLinFactY="36601" custLinFactNeighborY="100000"/>
      <dgm:spPr/>
    </dgm:pt>
    <dgm:pt modelId="{17D98095-018C-C24F-BFDD-4978E6E064F1}" type="pres">
      <dgm:prSet presAssocID="{9B2DEEA0-A317-44F2-B7F0-8A43AA57AD50}" presName="vertSpace2b" presStyleCnt="0"/>
      <dgm:spPr/>
    </dgm:pt>
    <dgm:pt modelId="{72E98B46-2E07-8247-A1E5-21355724C993}" type="pres">
      <dgm:prSet presAssocID="{1DE0E6C2-B267-4C78-924D-735DF28A2C30}" presName="horz2" presStyleCnt="0"/>
      <dgm:spPr/>
    </dgm:pt>
    <dgm:pt modelId="{D844932B-8373-F249-B259-B8CDCE254F82}" type="pres">
      <dgm:prSet presAssocID="{1DE0E6C2-B267-4C78-924D-735DF28A2C30}" presName="horzSpace2" presStyleCnt="0"/>
      <dgm:spPr/>
    </dgm:pt>
    <dgm:pt modelId="{59077B6A-9A67-7247-9AB7-35486C7E3C11}" type="pres">
      <dgm:prSet presAssocID="{1DE0E6C2-B267-4C78-924D-735DF28A2C30}" presName="tx2" presStyleLbl="revTx" presStyleIdx="3" presStyleCnt="8"/>
      <dgm:spPr/>
    </dgm:pt>
    <dgm:pt modelId="{8E19FABA-0A1D-3142-8DD5-500D8FCE3697}" type="pres">
      <dgm:prSet presAssocID="{1DE0E6C2-B267-4C78-924D-735DF28A2C30}" presName="vert2" presStyleCnt="0"/>
      <dgm:spPr/>
    </dgm:pt>
    <dgm:pt modelId="{82AF5B8D-CA23-B647-84EB-B5862513D3CC}" type="pres">
      <dgm:prSet presAssocID="{1DE0E6C2-B267-4C78-924D-735DF28A2C30}" presName="thinLine2b" presStyleLbl="callout" presStyleIdx="2" presStyleCnt="7"/>
      <dgm:spPr/>
    </dgm:pt>
    <dgm:pt modelId="{2C8ABE06-3439-4944-866F-5E93B029EFC2}" type="pres">
      <dgm:prSet presAssocID="{1DE0E6C2-B267-4C78-924D-735DF28A2C30}" presName="vertSpace2b" presStyleCnt="0"/>
      <dgm:spPr/>
    </dgm:pt>
    <dgm:pt modelId="{550EB884-8F43-8C40-8002-B39392960BFA}" type="pres">
      <dgm:prSet presAssocID="{770BCBB2-464C-4D26-BD14-B43CCB74656B}" presName="horz2" presStyleCnt="0"/>
      <dgm:spPr/>
    </dgm:pt>
    <dgm:pt modelId="{A846B347-2508-054A-AC03-C4B3A68FC83A}" type="pres">
      <dgm:prSet presAssocID="{770BCBB2-464C-4D26-BD14-B43CCB74656B}" presName="horzSpace2" presStyleCnt="0"/>
      <dgm:spPr/>
    </dgm:pt>
    <dgm:pt modelId="{EEC7BC18-768A-5249-AD1C-5978E493F3B5}" type="pres">
      <dgm:prSet presAssocID="{770BCBB2-464C-4D26-BD14-B43CCB74656B}" presName="tx2" presStyleLbl="revTx" presStyleIdx="4" presStyleCnt="8"/>
      <dgm:spPr/>
    </dgm:pt>
    <dgm:pt modelId="{E80FA004-B1CD-4141-861A-2AAA5997BEC0}" type="pres">
      <dgm:prSet presAssocID="{770BCBB2-464C-4D26-BD14-B43CCB74656B}" presName="vert2" presStyleCnt="0"/>
      <dgm:spPr/>
    </dgm:pt>
    <dgm:pt modelId="{18887AD7-BE13-5542-B4FC-70AF4645B8D0}" type="pres">
      <dgm:prSet presAssocID="{770BCBB2-464C-4D26-BD14-B43CCB74656B}" presName="thinLine2b" presStyleLbl="callout" presStyleIdx="3" presStyleCnt="7"/>
      <dgm:spPr/>
    </dgm:pt>
    <dgm:pt modelId="{7D43775A-AAC5-224F-859F-8AF49C282443}" type="pres">
      <dgm:prSet presAssocID="{770BCBB2-464C-4D26-BD14-B43CCB74656B}" presName="vertSpace2b" presStyleCnt="0"/>
      <dgm:spPr/>
    </dgm:pt>
    <dgm:pt modelId="{3B5C9608-2BBF-A24B-8892-6B8D24484586}" type="pres">
      <dgm:prSet presAssocID="{37C44523-6698-4DDC-AEDB-AF13279EDD2D}" presName="horz2" presStyleCnt="0"/>
      <dgm:spPr/>
    </dgm:pt>
    <dgm:pt modelId="{F5101313-FA30-D148-B9A3-54C8D73DFD24}" type="pres">
      <dgm:prSet presAssocID="{37C44523-6698-4DDC-AEDB-AF13279EDD2D}" presName="horzSpace2" presStyleCnt="0"/>
      <dgm:spPr/>
    </dgm:pt>
    <dgm:pt modelId="{F37E4491-2BF2-B846-B8C2-DF32108462E5}" type="pres">
      <dgm:prSet presAssocID="{37C44523-6698-4DDC-AEDB-AF13279EDD2D}" presName="tx2" presStyleLbl="revTx" presStyleIdx="5" presStyleCnt="8"/>
      <dgm:spPr/>
    </dgm:pt>
    <dgm:pt modelId="{15E2F461-20F8-C345-AF5B-98133D462C48}" type="pres">
      <dgm:prSet presAssocID="{37C44523-6698-4DDC-AEDB-AF13279EDD2D}" presName="vert2" presStyleCnt="0"/>
      <dgm:spPr/>
    </dgm:pt>
    <dgm:pt modelId="{01B04E0F-634E-B140-9DD6-9222A332FCC1}" type="pres">
      <dgm:prSet presAssocID="{37C44523-6698-4DDC-AEDB-AF13279EDD2D}" presName="thinLine2b" presStyleLbl="callout" presStyleIdx="4" presStyleCnt="7"/>
      <dgm:spPr/>
    </dgm:pt>
    <dgm:pt modelId="{A5209EDC-B414-BB40-9E51-00B9592BECE1}" type="pres">
      <dgm:prSet presAssocID="{37C44523-6698-4DDC-AEDB-AF13279EDD2D}" presName="vertSpace2b" presStyleCnt="0"/>
      <dgm:spPr/>
    </dgm:pt>
    <dgm:pt modelId="{B62FCA91-85B7-4141-AD4D-F96F24748E4D}" type="pres">
      <dgm:prSet presAssocID="{F6B17576-7D12-4E8D-840A-C906B0553C0F}" presName="horz2" presStyleCnt="0"/>
      <dgm:spPr/>
    </dgm:pt>
    <dgm:pt modelId="{182123DF-394A-0C44-A46A-8E86FCCDD616}" type="pres">
      <dgm:prSet presAssocID="{F6B17576-7D12-4E8D-840A-C906B0553C0F}" presName="horzSpace2" presStyleCnt="0"/>
      <dgm:spPr/>
    </dgm:pt>
    <dgm:pt modelId="{B6D2F3AE-386F-7A49-9BCA-B3EC05E0C445}" type="pres">
      <dgm:prSet presAssocID="{F6B17576-7D12-4E8D-840A-C906B0553C0F}" presName="tx2" presStyleLbl="revTx" presStyleIdx="6" presStyleCnt="8"/>
      <dgm:spPr/>
    </dgm:pt>
    <dgm:pt modelId="{9AE7AA00-7154-AA4C-94A6-A131246979E2}" type="pres">
      <dgm:prSet presAssocID="{F6B17576-7D12-4E8D-840A-C906B0553C0F}" presName="vert2" presStyleCnt="0"/>
      <dgm:spPr/>
    </dgm:pt>
    <dgm:pt modelId="{CF295992-B9EA-794A-83BD-1C62933C77F1}" type="pres">
      <dgm:prSet presAssocID="{F6B17576-7D12-4E8D-840A-C906B0553C0F}" presName="thinLine2b" presStyleLbl="callout" presStyleIdx="5" presStyleCnt="7"/>
      <dgm:spPr/>
    </dgm:pt>
    <dgm:pt modelId="{08160CED-1F75-1B41-804E-A9DF546103B8}" type="pres">
      <dgm:prSet presAssocID="{F6B17576-7D12-4E8D-840A-C906B0553C0F}" presName="vertSpace2b" presStyleCnt="0"/>
      <dgm:spPr/>
    </dgm:pt>
    <dgm:pt modelId="{49AC9B35-8C60-FF4E-9AF4-A762A0694DA7}" type="pres">
      <dgm:prSet presAssocID="{D55D454E-5BE0-4B78-995C-DE9B92DD4504}" presName="horz2" presStyleCnt="0"/>
      <dgm:spPr/>
    </dgm:pt>
    <dgm:pt modelId="{2A9BDDB1-E127-5F4A-976B-AB4B6B2E81B9}" type="pres">
      <dgm:prSet presAssocID="{D55D454E-5BE0-4B78-995C-DE9B92DD4504}" presName="horzSpace2" presStyleCnt="0"/>
      <dgm:spPr/>
    </dgm:pt>
    <dgm:pt modelId="{F28A4EFD-F4F8-5F40-A2E6-047122FBD7D6}" type="pres">
      <dgm:prSet presAssocID="{D55D454E-5BE0-4B78-995C-DE9B92DD4504}" presName="tx2" presStyleLbl="revTx" presStyleIdx="7" presStyleCnt="8"/>
      <dgm:spPr/>
    </dgm:pt>
    <dgm:pt modelId="{84E5EBBC-5178-1D42-8F11-0F438D99D400}" type="pres">
      <dgm:prSet presAssocID="{D55D454E-5BE0-4B78-995C-DE9B92DD4504}" presName="vert2" presStyleCnt="0"/>
      <dgm:spPr/>
    </dgm:pt>
    <dgm:pt modelId="{C8DFB66B-3C1B-9F4B-89D6-7EAB9E88A10F}" type="pres">
      <dgm:prSet presAssocID="{D55D454E-5BE0-4B78-995C-DE9B92DD4504}" presName="thinLine2b" presStyleLbl="callout" presStyleIdx="6" presStyleCnt="7"/>
      <dgm:spPr/>
    </dgm:pt>
    <dgm:pt modelId="{FFA0A636-29C8-E442-AA9E-0FC85B9BCE03}" type="pres">
      <dgm:prSet presAssocID="{D55D454E-5BE0-4B78-995C-DE9B92DD4504}" presName="vertSpace2b" presStyleCnt="0"/>
      <dgm:spPr/>
    </dgm:pt>
  </dgm:ptLst>
  <dgm:cxnLst>
    <dgm:cxn modelId="{48EC0807-E239-DC45-B5BD-F6CBF944CC2B}" type="presOf" srcId="{F6B17576-7D12-4E8D-840A-C906B0553C0F}" destId="{B6D2F3AE-386F-7A49-9BCA-B3EC05E0C445}" srcOrd="0" destOrd="0" presId="urn:microsoft.com/office/officeart/2008/layout/LinedList"/>
    <dgm:cxn modelId="{1A4FFA28-E838-B844-BA13-5CD81450C0C9}" type="presOf" srcId="{9B2DEEA0-A317-44F2-B7F0-8A43AA57AD50}" destId="{4625E3F0-FE93-E44A-B619-0B24153182B4}" srcOrd="0" destOrd="0" presId="urn:microsoft.com/office/officeart/2008/layout/LinedList"/>
    <dgm:cxn modelId="{A2917E36-44D4-449E-950F-78D88F9DDA26}" srcId="{CF98DFAA-0712-4608-ADE7-F2AC7A10C5E3}" destId="{9B2DEEA0-A317-44F2-B7F0-8A43AA57AD50}" srcOrd="1" destOrd="0" parTransId="{AA0ECB1C-0D51-4D2D-ACC7-0AA8B9F1AAAC}" sibTransId="{93C6A949-19B5-4758-993B-CAC6A4BD9365}"/>
    <dgm:cxn modelId="{8D3D063B-A272-8B48-B559-652BF1D7D5FC}" type="presOf" srcId="{1A6218C6-023B-4B17-AD10-2EC76158930A}" destId="{296BC8BA-7CB0-664C-BD20-08394BA06EAC}" srcOrd="0" destOrd="0" presId="urn:microsoft.com/office/officeart/2008/layout/LinedList"/>
    <dgm:cxn modelId="{0C005460-4801-D340-90DB-84EB96F113A1}" type="presOf" srcId="{CF98DFAA-0712-4608-ADE7-F2AC7A10C5E3}" destId="{59E313C9-6A67-7E4B-9C1B-F935B6A8138C}" srcOrd="0" destOrd="0" presId="urn:microsoft.com/office/officeart/2008/layout/LinedList"/>
    <dgm:cxn modelId="{7EBA7F41-F21E-432C-AB79-006DB986FA7F}" srcId="{CF98DFAA-0712-4608-ADE7-F2AC7A10C5E3}" destId="{D55D454E-5BE0-4B78-995C-DE9B92DD4504}" srcOrd="6" destOrd="0" parTransId="{AE93724E-99C8-4A23-8FA3-91B2184A7757}" sibTransId="{13083D8B-D305-4F81-9111-8D9232926C28}"/>
    <dgm:cxn modelId="{59583365-3C67-6542-B873-D9C582D2BADF}" type="presOf" srcId="{9F10BDCA-FB4D-4E97-A3A7-E71D6F16B8D3}" destId="{4C20B1A0-18EA-1D47-A61E-2B991389C6B6}" srcOrd="0" destOrd="0" presId="urn:microsoft.com/office/officeart/2008/layout/LinedList"/>
    <dgm:cxn modelId="{405EE770-3151-C242-849C-9FE06E22B338}" type="presOf" srcId="{770BCBB2-464C-4D26-BD14-B43CCB74656B}" destId="{EEC7BC18-768A-5249-AD1C-5978E493F3B5}" srcOrd="0" destOrd="0" presId="urn:microsoft.com/office/officeart/2008/layout/LinedList"/>
    <dgm:cxn modelId="{F2CF1F88-7355-4192-9CDC-EE1F00EBE15C}" srcId="{CF98DFAA-0712-4608-ADE7-F2AC7A10C5E3}" destId="{770BCBB2-464C-4D26-BD14-B43CCB74656B}" srcOrd="3" destOrd="0" parTransId="{E9BF1376-5056-4661-AE42-7ECEBC34F040}" sibTransId="{74549FD3-CBD5-4CFC-978F-1E7ECA817DCE}"/>
    <dgm:cxn modelId="{7825C995-87C0-4981-A9B1-C8865EE41521}" srcId="{1A6218C6-023B-4B17-AD10-2EC76158930A}" destId="{CF98DFAA-0712-4608-ADE7-F2AC7A10C5E3}" srcOrd="0" destOrd="0" parTransId="{827CE919-3C0C-441A-A5D7-38F3F023C6C2}" sibTransId="{D6A827EC-53CC-4565-BA3D-4E5015166CA2}"/>
    <dgm:cxn modelId="{CC143FA7-FADD-774C-BD33-4AC502965EE4}" type="presOf" srcId="{D55D454E-5BE0-4B78-995C-DE9B92DD4504}" destId="{F28A4EFD-F4F8-5F40-A2E6-047122FBD7D6}" srcOrd="0" destOrd="0" presId="urn:microsoft.com/office/officeart/2008/layout/LinedList"/>
    <dgm:cxn modelId="{409673B7-D7AB-A44C-AE41-C0D36F74BFF7}" type="presOf" srcId="{37C44523-6698-4DDC-AEDB-AF13279EDD2D}" destId="{F37E4491-2BF2-B846-B8C2-DF32108462E5}" srcOrd="0" destOrd="0" presId="urn:microsoft.com/office/officeart/2008/layout/LinedList"/>
    <dgm:cxn modelId="{A5B26FBB-D7AF-4043-B884-4B4644BD6D72}" type="presOf" srcId="{1DE0E6C2-B267-4C78-924D-735DF28A2C30}" destId="{59077B6A-9A67-7247-9AB7-35486C7E3C11}" srcOrd="0" destOrd="0" presId="urn:microsoft.com/office/officeart/2008/layout/LinedList"/>
    <dgm:cxn modelId="{77173EC0-E68C-4A75-B6F0-31A64481E972}" srcId="{CF98DFAA-0712-4608-ADE7-F2AC7A10C5E3}" destId="{37C44523-6698-4DDC-AEDB-AF13279EDD2D}" srcOrd="4" destOrd="0" parTransId="{253B81F1-5679-49B7-A9C0-ED12E3BBB0B9}" sibTransId="{471247D1-7234-486E-B901-A1976BF986AC}"/>
    <dgm:cxn modelId="{56BA4CCC-9262-4AE7-A0D4-9788A55CFDB1}" srcId="{CF98DFAA-0712-4608-ADE7-F2AC7A10C5E3}" destId="{9F10BDCA-FB4D-4E97-A3A7-E71D6F16B8D3}" srcOrd="0" destOrd="0" parTransId="{251AB2D9-5EBB-4F3F-ACBF-815DB0DB8CA5}" sibTransId="{904BEAB7-E78C-48E7-8822-8DE400A6F6EC}"/>
    <dgm:cxn modelId="{46E4DEE0-067A-452B-BB18-B6B60C16D6ED}" srcId="{CF98DFAA-0712-4608-ADE7-F2AC7A10C5E3}" destId="{F6B17576-7D12-4E8D-840A-C906B0553C0F}" srcOrd="5" destOrd="0" parTransId="{EF236062-4C8B-49B4-AA36-A77804E42B8F}" sibTransId="{4F2CACB5-FA52-4A4A-9304-BB89386EC495}"/>
    <dgm:cxn modelId="{6DC017ED-E00B-4C0A-9E7F-48667E81FDAF}" srcId="{CF98DFAA-0712-4608-ADE7-F2AC7A10C5E3}" destId="{1DE0E6C2-B267-4C78-924D-735DF28A2C30}" srcOrd="2" destOrd="0" parTransId="{2963BA6A-322E-4733-9C2A-2399A70CF4A5}" sibTransId="{9746B249-AFE8-44C3-BAD3-296C297E2197}"/>
    <dgm:cxn modelId="{33347ECE-4723-BD44-B845-66551B829FE2}" type="presParOf" srcId="{296BC8BA-7CB0-664C-BD20-08394BA06EAC}" destId="{5FB1B4A3-49CC-4648-A937-FE86E1E79036}" srcOrd="0" destOrd="0" presId="urn:microsoft.com/office/officeart/2008/layout/LinedList"/>
    <dgm:cxn modelId="{4F7D22E1-4A1B-3841-BAF9-9685DAB09FC3}" type="presParOf" srcId="{296BC8BA-7CB0-664C-BD20-08394BA06EAC}" destId="{4CB64D94-8CBA-534A-AE28-946867B0DE84}" srcOrd="1" destOrd="0" presId="urn:microsoft.com/office/officeart/2008/layout/LinedList"/>
    <dgm:cxn modelId="{A0361911-85B6-DE43-A7FB-70AD75891913}" type="presParOf" srcId="{4CB64D94-8CBA-534A-AE28-946867B0DE84}" destId="{59E313C9-6A67-7E4B-9C1B-F935B6A8138C}" srcOrd="0" destOrd="0" presId="urn:microsoft.com/office/officeart/2008/layout/LinedList"/>
    <dgm:cxn modelId="{862141BA-FF0E-AD41-B904-512E1D1B7AF6}" type="presParOf" srcId="{4CB64D94-8CBA-534A-AE28-946867B0DE84}" destId="{FFCD72BA-3D03-6F43-8DA1-428237927633}" srcOrd="1" destOrd="0" presId="urn:microsoft.com/office/officeart/2008/layout/LinedList"/>
    <dgm:cxn modelId="{EF1B8DDE-27D3-D942-8805-638A5EE89A0A}" type="presParOf" srcId="{FFCD72BA-3D03-6F43-8DA1-428237927633}" destId="{F79B6D1D-200A-6E4D-9E87-23E735CE0E1D}" srcOrd="0" destOrd="0" presId="urn:microsoft.com/office/officeart/2008/layout/LinedList"/>
    <dgm:cxn modelId="{72D2DDC9-16E2-6C42-8B6A-A2AE5068D437}" type="presParOf" srcId="{FFCD72BA-3D03-6F43-8DA1-428237927633}" destId="{C6391A98-806C-DC4F-AD79-BF4BDD450F8F}" srcOrd="1" destOrd="0" presId="urn:microsoft.com/office/officeart/2008/layout/LinedList"/>
    <dgm:cxn modelId="{9EFC465D-ACFC-D44B-A8D9-4ADCF9787CB4}" type="presParOf" srcId="{C6391A98-806C-DC4F-AD79-BF4BDD450F8F}" destId="{F0CD2751-5F98-1149-AB35-AC73DF0DC603}" srcOrd="0" destOrd="0" presId="urn:microsoft.com/office/officeart/2008/layout/LinedList"/>
    <dgm:cxn modelId="{96A900D1-8FA2-1C40-8252-31FFF5E6E872}" type="presParOf" srcId="{C6391A98-806C-DC4F-AD79-BF4BDD450F8F}" destId="{4C20B1A0-18EA-1D47-A61E-2B991389C6B6}" srcOrd="1" destOrd="0" presId="urn:microsoft.com/office/officeart/2008/layout/LinedList"/>
    <dgm:cxn modelId="{4D57BF36-86E2-8D46-8DCF-70DBD5F7FF9E}" type="presParOf" srcId="{C6391A98-806C-DC4F-AD79-BF4BDD450F8F}" destId="{1AF3E6EC-136B-544B-A210-A1E7AA2E63E3}" srcOrd="2" destOrd="0" presId="urn:microsoft.com/office/officeart/2008/layout/LinedList"/>
    <dgm:cxn modelId="{68CDF471-4A0B-BD4D-9E50-33F37B6C280B}" type="presParOf" srcId="{FFCD72BA-3D03-6F43-8DA1-428237927633}" destId="{2216C09F-B9A5-5C4B-AF18-DBF9A0BC5412}" srcOrd="2" destOrd="0" presId="urn:microsoft.com/office/officeart/2008/layout/LinedList"/>
    <dgm:cxn modelId="{E6E0977A-45EF-4945-8329-88339BA6AE2C}" type="presParOf" srcId="{FFCD72BA-3D03-6F43-8DA1-428237927633}" destId="{A9C44E12-E612-7445-8902-E57E5F0ADF03}" srcOrd="3" destOrd="0" presId="urn:microsoft.com/office/officeart/2008/layout/LinedList"/>
    <dgm:cxn modelId="{E8B00EA7-0788-004A-8AE5-4664E4517181}" type="presParOf" srcId="{FFCD72BA-3D03-6F43-8DA1-428237927633}" destId="{CF11DAB1-B056-2C4F-8FA7-B703FC004A52}" srcOrd="4" destOrd="0" presId="urn:microsoft.com/office/officeart/2008/layout/LinedList"/>
    <dgm:cxn modelId="{FB50A9C4-7C6A-4248-912C-515A96D255CC}" type="presParOf" srcId="{CF11DAB1-B056-2C4F-8FA7-B703FC004A52}" destId="{6F9E3E0A-CC96-B746-89BC-0F426D131721}" srcOrd="0" destOrd="0" presId="urn:microsoft.com/office/officeart/2008/layout/LinedList"/>
    <dgm:cxn modelId="{37947556-1A95-F74E-B90F-7D1AF22F0F96}" type="presParOf" srcId="{CF11DAB1-B056-2C4F-8FA7-B703FC004A52}" destId="{4625E3F0-FE93-E44A-B619-0B24153182B4}" srcOrd="1" destOrd="0" presId="urn:microsoft.com/office/officeart/2008/layout/LinedList"/>
    <dgm:cxn modelId="{63C3A8FA-4FFD-2E47-B7C7-C40FA1CE35C8}" type="presParOf" srcId="{CF11DAB1-B056-2C4F-8FA7-B703FC004A52}" destId="{AA08CDFE-AD67-0A47-9578-E50C4D6D82B0}" srcOrd="2" destOrd="0" presId="urn:microsoft.com/office/officeart/2008/layout/LinedList"/>
    <dgm:cxn modelId="{3BB0733B-CBB8-104C-A0EB-C7BAAAE74B3D}" type="presParOf" srcId="{FFCD72BA-3D03-6F43-8DA1-428237927633}" destId="{7A7CC5FD-A1E7-6344-9C50-FDE4746CA819}" srcOrd="5" destOrd="0" presId="urn:microsoft.com/office/officeart/2008/layout/LinedList"/>
    <dgm:cxn modelId="{879FC53A-5D8A-C24E-A4BA-9615B8720653}" type="presParOf" srcId="{FFCD72BA-3D03-6F43-8DA1-428237927633}" destId="{17D98095-018C-C24F-BFDD-4978E6E064F1}" srcOrd="6" destOrd="0" presId="urn:microsoft.com/office/officeart/2008/layout/LinedList"/>
    <dgm:cxn modelId="{C3BEF95F-8CC6-014F-97FA-D8A805BCC5A6}" type="presParOf" srcId="{FFCD72BA-3D03-6F43-8DA1-428237927633}" destId="{72E98B46-2E07-8247-A1E5-21355724C993}" srcOrd="7" destOrd="0" presId="urn:microsoft.com/office/officeart/2008/layout/LinedList"/>
    <dgm:cxn modelId="{8045F0B1-3B36-9845-B5D2-9B7AD764D78D}" type="presParOf" srcId="{72E98B46-2E07-8247-A1E5-21355724C993}" destId="{D844932B-8373-F249-B259-B8CDCE254F82}" srcOrd="0" destOrd="0" presId="urn:microsoft.com/office/officeart/2008/layout/LinedList"/>
    <dgm:cxn modelId="{787D09E9-B61D-BB4D-A0DF-9B5CBBD0041F}" type="presParOf" srcId="{72E98B46-2E07-8247-A1E5-21355724C993}" destId="{59077B6A-9A67-7247-9AB7-35486C7E3C11}" srcOrd="1" destOrd="0" presId="urn:microsoft.com/office/officeart/2008/layout/LinedList"/>
    <dgm:cxn modelId="{387F301E-83FD-4F44-B19A-10D6CB64C249}" type="presParOf" srcId="{72E98B46-2E07-8247-A1E5-21355724C993}" destId="{8E19FABA-0A1D-3142-8DD5-500D8FCE3697}" srcOrd="2" destOrd="0" presId="urn:microsoft.com/office/officeart/2008/layout/LinedList"/>
    <dgm:cxn modelId="{A97E7AA6-4EB3-114B-8901-5E4D8DF2A67B}" type="presParOf" srcId="{FFCD72BA-3D03-6F43-8DA1-428237927633}" destId="{82AF5B8D-CA23-B647-84EB-B5862513D3CC}" srcOrd="8" destOrd="0" presId="urn:microsoft.com/office/officeart/2008/layout/LinedList"/>
    <dgm:cxn modelId="{4D636769-3016-6D4F-AD6B-B7206DD05271}" type="presParOf" srcId="{FFCD72BA-3D03-6F43-8DA1-428237927633}" destId="{2C8ABE06-3439-4944-866F-5E93B029EFC2}" srcOrd="9" destOrd="0" presId="urn:microsoft.com/office/officeart/2008/layout/LinedList"/>
    <dgm:cxn modelId="{616B4079-E48B-7A44-BA3A-EDC1D6B50A35}" type="presParOf" srcId="{FFCD72BA-3D03-6F43-8DA1-428237927633}" destId="{550EB884-8F43-8C40-8002-B39392960BFA}" srcOrd="10" destOrd="0" presId="urn:microsoft.com/office/officeart/2008/layout/LinedList"/>
    <dgm:cxn modelId="{14A8EB43-23E7-294F-8F3A-5713C1665818}" type="presParOf" srcId="{550EB884-8F43-8C40-8002-B39392960BFA}" destId="{A846B347-2508-054A-AC03-C4B3A68FC83A}" srcOrd="0" destOrd="0" presId="urn:microsoft.com/office/officeart/2008/layout/LinedList"/>
    <dgm:cxn modelId="{4F1143CC-0200-0545-A51A-BC438570E69E}" type="presParOf" srcId="{550EB884-8F43-8C40-8002-B39392960BFA}" destId="{EEC7BC18-768A-5249-AD1C-5978E493F3B5}" srcOrd="1" destOrd="0" presId="urn:microsoft.com/office/officeart/2008/layout/LinedList"/>
    <dgm:cxn modelId="{92D1DEF1-A172-5042-8893-D54B979B39B3}" type="presParOf" srcId="{550EB884-8F43-8C40-8002-B39392960BFA}" destId="{E80FA004-B1CD-4141-861A-2AAA5997BEC0}" srcOrd="2" destOrd="0" presId="urn:microsoft.com/office/officeart/2008/layout/LinedList"/>
    <dgm:cxn modelId="{3D88CF35-A61F-624C-A62E-8AE15F0FE8E8}" type="presParOf" srcId="{FFCD72BA-3D03-6F43-8DA1-428237927633}" destId="{18887AD7-BE13-5542-B4FC-70AF4645B8D0}" srcOrd="11" destOrd="0" presId="urn:microsoft.com/office/officeart/2008/layout/LinedList"/>
    <dgm:cxn modelId="{D020C98A-5E72-3D4F-BD89-509FAE4E7B55}" type="presParOf" srcId="{FFCD72BA-3D03-6F43-8DA1-428237927633}" destId="{7D43775A-AAC5-224F-859F-8AF49C282443}" srcOrd="12" destOrd="0" presId="urn:microsoft.com/office/officeart/2008/layout/LinedList"/>
    <dgm:cxn modelId="{EE8C99B5-3DEF-CC4B-894A-7949966142F1}" type="presParOf" srcId="{FFCD72BA-3D03-6F43-8DA1-428237927633}" destId="{3B5C9608-2BBF-A24B-8892-6B8D24484586}" srcOrd="13" destOrd="0" presId="urn:microsoft.com/office/officeart/2008/layout/LinedList"/>
    <dgm:cxn modelId="{4A7208E2-5CAB-C04C-A657-E64A458441AC}" type="presParOf" srcId="{3B5C9608-2BBF-A24B-8892-6B8D24484586}" destId="{F5101313-FA30-D148-B9A3-54C8D73DFD24}" srcOrd="0" destOrd="0" presId="urn:microsoft.com/office/officeart/2008/layout/LinedList"/>
    <dgm:cxn modelId="{F005965E-27C7-564F-875A-1D582B6C859D}" type="presParOf" srcId="{3B5C9608-2BBF-A24B-8892-6B8D24484586}" destId="{F37E4491-2BF2-B846-B8C2-DF32108462E5}" srcOrd="1" destOrd="0" presId="urn:microsoft.com/office/officeart/2008/layout/LinedList"/>
    <dgm:cxn modelId="{3C200272-AB80-2E40-9A4E-D8544473E2E0}" type="presParOf" srcId="{3B5C9608-2BBF-A24B-8892-6B8D24484586}" destId="{15E2F461-20F8-C345-AF5B-98133D462C48}" srcOrd="2" destOrd="0" presId="urn:microsoft.com/office/officeart/2008/layout/LinedList"/>
    <dgm:cxn modelId="{A9507647-29B7-174F-86A9-AECBAB515B84}" type="presParOf" srcId="{FFCD72BA-3D03-6F43-8DA1-428237927633}" destId="{01B04E0F-634E-B140-9DD6-9222A332FCC1}" srcOrd="14" destOrd="0" presId="urn:microsoft.com/office/officeart/2008/layout/LinedList"/>
    <dgm:cxn modelId="{6A4659D2-E675-204D-9AA8-007E9E68A7AB}" type="presParOf" srcId="{FFCD72BA-3D03-6F43-8DA1-428237927633}" destId="{A5209EDC-B414-BB40-9E51-00B9592BECE1}" srcOrd="15" destOrd="0" presId="urn:microsoft.com/office/officeart/2008/layout/LinedList"/>
    <dgm:cxn modelId="{19110F92-3C9C-9140-8C1B-06B75932B785}" type="presParOf" srcId="{FFCD72BA-3D03-6F43-8DA1-428237927633}" destId="{B62FCA91-85B7-4141-AD4D-F96F24748E4D}" srcOrd="16" destOrd="0" presId="urn:microsoft.com/office/officeart/2008/layout/LinedList"/>
    <dgm:cxn modelId="{EEFD4B00-78AA-8746-89DE-90CAA25D404C}" type="presParOf" srcId="{B62FCA91-85B7-4141-AD4D-F96F24748E4D}" destId="{182123DF-394A-0C44-A46A-8E86FCCDD616}" srcOrd="0" destOrd="0" presId="urn:microsoft.com/office/officeart/2008/layout/LinedList"/>
    <dgm:cxn modelId="{C07BC28B-864D-4D40-8854-685567655D63}" type="presParOf" srcId="{B62FCA91-85B7-4141-AD4D-F96F24748E4D}" destId="{B6D2F3AE-386F-7A49-9BCA-B3EC05E0C445}" srcOrd="1" destOrd="0" presId="urn:microsoft.com/office/officeart/2008/layout/LinedList"/>
    <dgm:cxn modelId="{0DAFD511-FA56-4744-92F4-4C8B3CC4F98E}" type="presParOf" srcId="{B62FCA91-85B7-4141-AD4D-F96F24748E4D}" destId="{9AE7AA00-7154-AA4C-94A6-A131246979E2}" srcOrd="2" destOrd="0" presId="urn:microsoft.com/office/officeart/2008/layout/LinedList"/>
    <dgm:cxn modelId="{99F44BF0-A9D8-5C48-BB3C-C959E51AA488}" type="presParOf" srcId="{FFCD72BA-3D03-6F43-8DA1-428237927633}" destId="{CF295992-B9EA-794A-83BD-1C62933C77F1}" srcOrd="17" destOrd="0" presId="urn:microsoft.com/office/officeart/2008/layout/LinedList"/>
    <dgm:cxn modelId="{1C55D5F1-9D04-C74F-B81E-1C2E7356EAB8}" type="presParOf" srcId="{FFCD72BA-3D03-6F43-8DA1-428237927633}" destId="{08160CED-1F75-1B41-804E-A9DF546103B8}" srcOrd="18" destOrd="0" presId="urn:microsoft.com/office/officeart/2008/layout/LinedList"/>
    <dgm:cxn modelId="{FFA5DBCC-C3F6-D045-9620-8F6B825A708F}" type="presParOf" srcId="{FFCD72BA-3D03-6F43-8DA1-428237927633}" destId="{49AC9B35-8C60-FF4E-9AF4-A762A0694DA7}" srcOrd="19" destOrd="0" presId="urn:microsoft.com/office/officeart/2008/layout/LinedList"/>
    <dgm:cxn modelId="{E8B2D67A-3EEB-F44C-923F-76AA31EF691B}" type="presParOf" srcId="{49AC9B35-8C60-FF4E-9AF4-A762A0694DA7}" destId="{2A9BDDB1-E127-5F4A-976B-AB4B6B2E81B9}" srcOrd="0" destOrd="0" presId="urn:microsoft.com/office/officeart/2008/layout/LinedList"/>
    <dgm:cxn modelId="{4B21E6CB-684D-F845-8DF3-24ED8147056B}" type="presParOf" srcId="{49AC9B35-8C60-FF4E-9AF4-A762A0694DA7}" destId="{F28A4EFD-F4F8-5F40-A2E6-047122FBD7D6}" srcOrd="1" destOrd="0" presId="urn:microsoft.com/office/officeart/2008/layout/LinedList"/>
    <dgm:cxn modelId="{E78F1669-8A3B-2E48-A0D5-468F54564FB6}" type="presParOf" srcId="{49AC9B35-8C60-FF4E-9AF4-A762A0694DA7}" destId="{84E5EBBC-5178-1D42-8F11-0F438D99D400}" srcOrd="2" destOrd="0" presId="urn:microsoft.com/office/officeart/2008/layout/LinedList"/>
    <dgm:cxn modelId="{98F2DA47-CF81-5642-B057-1BD195986E73}" type="presParOf" srcId="{FFCD72BA-3D03-6F43-8DA1-428237927633}" destId="{C8DFB66B-3C1B-9F4B-89D6-7EAB9E88A10F}" srcOrd="20" destOrd="0" presId="urn:microsoft.com/office/officeart/2008/layout/LinedList"/>
    <dgm:cxn modelId="{984813A4-85A1-8C4C-9DBD-3DFC7D641A40}" type="presParOf" srcId="{FFCD72BA-3D03-6F43-8DA1-428237927633}" destId="{FFA0A636-29C8-E442-AA9E-0FC85B9BCE03}" srcOrd="2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7D7627D-D063-410C-88F3-6E6E2A04ADF7}"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DEB089CC-3E32-4CDF-8272-325EBFF68523}">
      <dgm:prSet/>
      <dgm:spPr/>
      <dgm:t>
        <a:bodyPr/>
        <a:lstStyle/>
        <a:p>
          <a:r>
            <a:rPr lang="fr-CA">
              <a:solidFill>
                <a:schemeClr val="accent1"/>
              </a:solidFill>
            </a:rPr>
            <a:t>Aider à mettre en lumière les difficultés d’accès</a:t>
          </a:r>
        </a:p>
      </dgm:t>
    </dgm:pt>
    <dgm:pt modelId="{8ABC6AA6-EDD2-40F4-81D9-AA6322B8D2C0}" type="parTrans" cxnId="{6A9E0AA8-EC6E-4107-B345-9368DF7A6804}">
      <dgm:prSet/>
      <dgm:spPr/>
      <dgm:t>
        <a:bodyPr/>
        <a:lstStyle/>
        <a:p>
          <a:pPr algn="ctr"/>
          <a:endParaRPr lang="en-US"/>
        </a:p>
      </dgm:t>
    </dgm:pt>
    <dgm:pt modelId="{C03F4820-0A1C-468E-B2C4-86C720EC5FD3}" type="sibTrans" cxnId="{6A9E0AA8-EC6E-4107-B345-9368DF7A6804}">
      <dgm:prSet/>
      <dgm:spPr/>
      <dgm:t>
        <a:bodyPr/>
        <a:lstStyle/>
        <a:p>
          <a:endParaRPr lang="en-US"/>
        </a:p>
      </dgm:t>
    </dgm:pt>
    <dgm:pt modelId="{2BAE48BE-C417-474C-B9D0-9005D76F4BC4}">
      <dgm:prSet/>
      <dgm:spPr/>
      <dgm:t>
        <a:bodyPr/>
        <a:lstStyle/>
        <a:p>
          <a:r>
            <a:rPr lang="fr-CA">
              <a:solidFill>
                <a:schemeClr val="accent1"/>
              </a:solidFill>
            </a:rPr>
            <a:t>Reconnaître que les clients des services gouvernementaux ne sont pas simplement des clients </a:t>
          </a:r>
        </a:p>
      </dgm:t>
    </dgm:pt>
    <dgm:pt modelId="{7CA5ACF4-CAF3-4B55-A375-1A5145E472C9}" type="parTrans" cxnId="{0756A8EF-96E5-4786-A042-3756BC8424F0}">
      <dgm:prSet/>
      <dgm:spPr/>
      <dgm:t>
        <a:bodyPr/>
        <a:lstStyle/>
        <a:p>
          <a:pPr algn="ctr"/>
          <a:endParaRPr lang="en-US"/>
        </a:p>
      </dgm:t>
    </dgm:pt>
    <dgm:pt modelId="{712DE3A9-0514-4EBD-A971-E6C64745A3FF}" type="sibTrans" cxnId="{0756A8EF-96E5-4786-A042-3756BC8424F0}">
      <dgm:prSet/>
      <dgm:spPr/>
      <dgm:t>
        <a:bodyPr/>
        <a:lstStyle/>
        <a:p>
          <a:endParaRPr lang="en-US"/>
        </a:p>
      </dgm:t>
    </dgm:pt>
    <dgm:pt modelId="{0C1883F8-87FF-41BF-8E0C-533D79DA7937}">
      <dgm:prSet/>
      <dgm:spPr/>
      <dgm:t>
        <a:bodyPr/>
        <a:lstStyle/>
        <a:p>
          <a:r>
            <a:rPr lang="fr-CA">
              <a:solidFill>
                <a:schemeClr val="accent1"/>
              </a:solidFill>
            </a:rPr>
            <a:t>Reconnaître que les clients des gouvernements le sont souvent devenus de façon involontaire</a:t>
          </a:r>
        </a:p>
      </dgm:t>
    </dgm:pt>
    <dgm:pt modelId="{AD7F602B-AFBC-480D-8F70-2BD613410D1F}" type="parTrans" cxnId="{D7CBE7FE-A1CE-4AB3-AA9F-0C7D657DDDBE}">
      <dgm:prSet/>
      <dgm:spPr/>
      <dgm:t>
        <a:bodyPr/>
        <a:lstStyle/>
        <a:p>
          <a:pPr algn="ctr"/>
          <a:endParaRPr lang="en-US"/>
        </a:p>
      </dgm:t>
    </dgm:pt>
    <dgm:pt modelId="{5EB47732-743D-4F7A-ABBE-A3862AE56F55}" type="sibTrans" cxnId="{D7CBE7FE-A1CE-4AB3-AA9F-0C7D657DDDBE}">
      <dgm:prSet/>
      <dgm:spPr/>
      <dgm:t>
        <a:bodyPr/>
        <a:lstStyle/>
        <a:p>
          <a:endParaRPr lang="en-US"/>
        </a:p>
      </dgm:t>
    </dgm:pt>
    <dgm:pt modelId="{1C43D6F2-0770-417D-8C73-8AC3F40FC19A}">
      <dgm:prSet/>
      <dgm:spPr/>
      <dgm:t>
        <a:bodyPr/>
        <a:lstStyle/>
        <a:p>
          <a:r>
            <a:rPr lang="fr-CA">
              <a:solidFill>
                <a:schemeClr val="accent1"/>
              </a:solidFill>
            </a:rPr>
            <a:t>Accepter la nécessité de trouver le juste équilibre entre les désirs des clients et l’intérêt du public</a:t>
          </a:r>
        </a:p>
      </dgm:t>
    </dgm:pt>
    <dgm:pt modelId="{E66432D3-FA1A-43CD-8C72-F6278C3B8B61}" type="parTrans" cxnId="{D136DCD9-FD16-4EDC-AF53-0ADD3D8232E8}">
      <dgm:prSet/>
      <dgm:spPr/>
      <dgm:t>
        <a:bodyPr/>
        <a:lstStyle/>
        <a:p>
          <a:pPr algn="ctr"/>
          <a:endParaRPr lang="en-US"/>
        </a:p>
      </dgm:t>
    </dgm:pt>
    <dgm:pt modelId="{E5F4B6A7-D849-421C-8D74-89E482123A53}" type="sibTrans" cxnId="{D136DCD9-FD16-4EDC-AF53-0ADD3D8232E8}">
      <dgm:prSet/>
      <dgm:spPr/>
      <dgm:t>
        <a:bodyPr/>
        <a:lstStyle/>
        <a:p>
          <a:endParaRPr lang="en-US"/>
        </a:p>
      </dgm:t>
    </dgm:pt>
    <dgm:pt modelId="{730CCD64-695D-4812-9965-5956D4BDD137}">
      <dgm:prSet/>
      <dgm:spPr/>
      <dgm:t>
        <a:bodyPr/>
        <a:lstStyle/>
        <a:p>
          <a:r>
            <a:rPr lang="fr-CA">
              <a:solidFill>
                <a:schemeClr val="accent1"/>
              </a:solidFill>
            </a:rPr>
            <a:t>Reconnaître que tout acte de service constitue un « moment de vérité » </a:t>
          </a:r>
        </a:p>
      </dgm:t>
    </dgm:pt>
    <dgm:pt modelId="{D98FA901-19A8-4CDD-80D1-42F5B5251BAB}" type="parTrans" cxnId="{2A278A49-F2E1-46AF-9F01-E2CB526DDC84}">
      <dgm:prSet/>
      <dgm:spPr/>
      <dgm:t>
        <a:bodyPr/>
        <a:lstStyle/>
        <a:p>
          <a:pPr algn="ctr"/>
          <a:endParaRPr lang="en-US"/>
        </a:p>
      </dgm:t>
    </dgm:pt>
    <dgm:pt modelId="{67CF6DBA-4A60-4464-B723-985263CB58AC}" type="sibTrans" cxnId="{2A278A49-F2E1-46AF-9F01-E2CB526DDC84}">
      <dgm:prSet/>
      <dgm:spPr/>
      <dgm:t>
        <a:bodyPr/>
        <a:lstStyle/>
        <a:p>
          <a:endParaRPr lang="en-US"/>
        </a:p>
      </dgm:t>
    </dgm:pt>
    <dgm:pt modelId="{A5341E40-4F5B-42FF-8FC5-F91260843B7B}">
      <dgm:prSet/>
      <dgm:spPr/>
      <dgm:t>
        <a:bodyPr/>
        <a:lstStyle/>
        <a:p>
          <a:r>
            <a:rPr lang="fr-CA">
              <a:solidFill>
                <a:schemeClr val="accent1"/>
              </a:solidFill>
            </a:rPr>
            <a:t>Réduire les risques d’erreur et le gaspillage de ressources</a:t>
          </a:r>
        </a:p>
      </dgm:t>
    </dgm:pt>
    <dgm:pt modelId="{5756696D-FDF3-4613-A45B-2C1E082E02A9}" type="parTrans" cxnId="{5A902E6A-1623-45AC-AC0A-0E755831EE39}">
      <dgm:prSet/>
      <dgm:spPr/>
      <dgm:t>
        <a:bodyPr/>
        <a:lstStyle/>
        <a:p>
          <a:pPr algn="ctr"/>
          <a:endParaRPr lang="en-US"/>
        </a:p>
      </dgm:t>
    </dgm:pt>
    <dgm:pt modelId="{9FA27F78-98A1-4505-9708-5BC68AC339C1}" type="sibTrans" cxnId="{5A902E6A-1623-45AC-AC0A-0E755831EE39}">
      <dgm:prSet/>
      <dgm:spPr/>
      <dgm:t>
        <a:bodyPr/>
        <a:lstStyle/>
        <a:p>
          <a:endParaRPr lang="en-US"/>
        </a:p>
      </dgm:t>
    </dgm:pt>
    <dgm:pt modelId="{79D24289-3051-45A3-B7E3-E07A76E83FD6}">
      <dgm:prSet/>
      <dgm:spPr/>
      <dgm:t>
        <a:bodyPr/>
        <a:lstStyle/>
        <a:p>
          <a:r>
            <a:rPr lang="fr-CA">
              <a:solidFill>
                <a:schemeClr val="accent1"/>
              </a:solidFill>
            </a:rPr>
            <a:t>Contribuer à instaurer une culture de service et à renforcer l’engagement des employés</a:t>
          </a:r>
        </a:p>
      </dgm:t>
    </dgm:pt>
    <dgm:pt modelId="{62A0F020-2FFE-4BE9-8E7C-C19A2C09E8BD}" type="parTrans" cxnId="{79A975EC-42ED-462A-8DB8-33AEB8BD37B3}">
      <dgm:prSet/>
      <dgm:spPr/>
      <dgm:t>
        <a:bodyPr/>
        <a:lstStyle/>
        <a:p>
          <a:pPr algn="ctr"/>
          <a:endParaRPr lang="en-US"/>
        </a:p>
      </dgm:t>
    </dgm:pt>
    <dgm:pt modelId="{65E1A89A-78FA-4385-A2AC-C7A4B1FBF432}" type="sibTrans" cxnId="{79A975EC-42ED-462A-8DB8-33AEB8BD37B3}">
      <dgm:prSet/>
      <dgm:spPr/>
      <dgm:t>
        <a:bodyPr/>
        <a:lstStyle/>
        <a:p>
          <a:endParaRPr lang="en-US"/>
        </a:p>
      </dgm:t>
    </dgm:pt>
    <dgm:pt modelId="{02A19513-B0CB-0D43-B8DE-D9487E5FDAAD}" type="pres">
      <dgm:prSet presAssocID="{B7D7627D-D063-410C-88F3-6E6E2A04ADF7}" presName="vert0" presStyleCnt="0">
        <dgm:presLayoutVars>
          <dgm:dir/>
          <dgm:animOne val="branch"/>
          <dgm:animLvl val="lvl"/>
        </dgm:presLayoutVars>
      </dgm:prSet>
      <dgm:spPr/>
    </dgm:pt>
    <dgm:pt modelId="{0C9119C0-5F31-6B4E-9F78-81D1A0F252CA}" type="pres">
      <dgm:prSet presAssocID="{DEB089CC-3E32-4CDF-8272-325EBFF68523}" presName="thickLine" presStyleLbl="alignNode1" presStyleIdx="0" presStyleCnt="7"/>
      <dgm:spPr/>
    </dgm:pt>
    <dgm:pt modelId="{3D7829F9-589A-DC46-9AF4-600D624B6989}" type="pres">
      <dgm:prSet presAssocID="{DEB089CC-3E32-4CDF-8272-325EBFF68523}" presName="horz1" presStyleCnt="0"/>
      <dgm:spPr/>
    </dgm:pt>
    <dgm:pt modelId="{052E9369-6440-154C-8D27-1D65A99C61D7}" type="pres">
      <dgm:prSet presAssocID="{DEB089CC-3E32-4CDF-8272-325EBFF68523}" presName="tx1" presStyleLbl="revTx" presStyleIdx="0" presStyleCnt="7"/>
      <dgm:spPr/>
    </dgm:pt>
    <dgm:pt modelId="{DC9BBE2A-8F18-674A-BBD3-66105E6C02E3}" type="pres">
      <dgm:prSet presAssocID="{DEB089CC-3E32-4CDF-8272-325EBFF68523}" presName="vert1" presStyleCnt="0"/>
      <dgm:spPr/>
    </dgm:pt>
    <dgm:pt modelId="{29236701-6C5F-BE47-AB33-44FE6DD82480}" type="pres">
      <dgm:prSet presAssocID="{2BAE48BE-C417-474C-B9D0-9005D76F4BC4}" presName="thickLine" presStyleLbl="alignNode1" presStyleIdx="1" presStyleCnt="7"/>
      <dgm:spPr/>
    </dgm:pt>
    <dgm:pt modelId="{30A32EA0-B779-1040-83FD-076C14EB68A1}" type="pres">
      <dgm:prSet presAssocID="{2BAE48BE-C417-474C-B9D0-9005D76F4BC4}" presName="horz1" presStyleCnt="0"/>
      <dgm:spPr/>
    </dgm:pt>
    <dgm:pt modelId="{304E5CF0-B447-4441-B734-37C984238AE1}" type="pres">
      <dgm:prSet presAssocID="{2BAE48BE-C417-474C-B9D0-9005D76F4BC4}" presName="tx1" presStyleLbl="revTx" presStyleIdx="1" presStyleCnt="7"/>
      <dgm:spPr/>
    </dgm:pt>
    <dgm:pt modelId="{3E80D26F-50E2-DD42-B0F6-0B85A164009F}" type="pres">
      <dgm:prSet presAssocID="{2BAE48BE-C417-474C-B9D0-9005D76F4BC4}" presName="vert1" presStyleCnt="0"/>
      <dgm:spPr/>
    </dgm:pt>
    <dgm:pt modelId="{E3D79613-5725-6441-93FA-E20309313BF6}" type="pres">
      <dgm:prSet presAssocID="{0C1883F8-87FF-41BF-8E0C-533D79DA7937}" presName="thickLine" presStyleLbl="alignNode1" presStyleIdx="2" presStyleCnt="7"/>
      <dgm:spPr/>
    </dgm:pt>
    <dgm:pt modelId="{14AD6634-3264-BC4E-A660-CEC43E25239E}" type="pres">
      <dgm:prSet presAssocID="{0C1883F8-87FF-41BF-8E0C-533D79DA7937}" presName="horz1" presStyleCnt="0"/>
      <dgm:spPr/>
    </dgm:pt>
    <dgm:pt modelId="{53CF632C-0EE4-BD40-846A-FAA43B455AEA}" type="pres">
      <dgm:prSet presAssocID="{0C1883F8-87FF-41BF-8E0C-533D79DA7937}" presName="tx1" presStyleLbl="revTx" presStyleIdx="2" presStyleCnt="7"/>
      <dgm:spPr/>
    </dgm:pt>
    <dgm:pt modelId="{9D7994FD-6B7F-4F4A-B5D3-596F4CBCB136}" type="pres">
      <dgm:prSet presAssocID="{0C1883F8-87FF-41BF-8E0C-533D79DA7937}" presName="vert1" presStyleCnt="0"/>
      <dgm:spPr/>
    </dgm:pt>
    <dgm:pt modelId="{FF566625-F052-6347-8C32-0FA00B4E5077}" type="pres">
      <dgm:prSet presAssocID="{1C43D6F2-0770-417D-8C73-8AC3F40FC19A}" presName="thickLine" presStyleLbl="alignNode1" presStyleIdx="3" presStyleCnt="7"/>
      <dgm:spPr/>
    </dgm:pt>
    <dgm:pt modelId="{902C0AE8-DE2B-7245-8948-EAC29C4A7C77}" type="pres">
      <dgm:prSet presAssocID="{1C43D6F2-0770-417D-8C73-8AC3F40FC19A}" presName="horz1" presStyleCnt="0"/>
      <dgm:spPr/>
    </dgm:pt>
    <dgm:pt modelId="{171159BC-C6C8-5148-B037-323B7F873E7F}" type="pres">
      <dgm:prSet presAssocID="{1C43D6F2-0770-417D-8C73-8AC3F40FC19A}" presName="tx1" presStyleLbl="revTx" presStyleIdx="3" presStyleCnt="7"/>
      <dgm:spPr/>
    </dgm:pt>
    <dgm:pt modelId="{C38D0FDA-9A28-1244-805F-320D593F99A7}" type="pres">
      <dgm:prSet presAssocID="{1C43D6F2-0770-417D-8C73-8AC3F40FC19A}" presName="vert1" presStyleCnt="0"/>
      <dgm:spPr/>
    </dgm:pt>
    <dgm:pt modelId="{F725ED19-CC00-A44C-9CC0-C7C393C088FC}" type="pres">
      <dgm:prSet presAssocID="{730CCD64-695D-4812-9965-5956D4BDD137}" presName="thickLine" presStyleLbl="alignNode1" presStyleIdx="4" presStyleCnt="7"/>
      <dgm:spPr/>
    </dgm:pt>
    <dgm:pt modelId="{A04C4FDC-3D24-A047-B149-C2F53DCD515B}" type="pres">
      <dgm:prSet presAssocID="{730CCD64-695D-4812-9965-5956D4BDD137}" presName="horz1" presStyleCnt="0"/>
      <dgm:spPr/>
    </dgm:pt>
    <dgm:pt modelId="{D8899389-4409-5A40-B90A-7F9611C90560}" type="pres">
      <dgm:prSet presAssocID="{730CCD64-695D-4812-9965-5956D4BDD137}" presName="tx1" presStyleLbl="revTx" presStyleIdx="4" presStyleCnt="7"/>
      <dgm:spPr/>
    </dgm:pt>
    <dgm:pt modelId="{7E919083-474B-4E4F-AC85-4AF12C6EE699}" type="pres">
      <dgm:prSet presAssocID="{730CCD64-695D-4812-9965-5956D4BDD137}" presName="vert1" presStyleCnt="0"/>
      <dgm:spPr/>
    </dgm:pt>
    <dgm:pt modelId="{DED5B747-D521-5D47-93B6-56F437764443}" type="pres">
      <dgm:prSet presAssocID="{A5341E40-4F5B-42FF-8FC5-F91260843B7B}" presName="thickLine" presStyleLbl="alignNode1" presStyleIdx="5" presStyleCnt="7"/>
      <dgm:spPr/>
    </dgm:pt>
    <dgm:pt modelId="{4D610260-0AB4-3B4C-B870-866D6F1CEA36}" type="pres">
      <dgm:prSet presAssocID="{A5341E40-4F5B-42FF-8FC5-F91260843B7B}" presName="horz1" presStyleCnt="0"/>
      <dgm:spPr/>
    </dgm:pt>
    <dgm:pt modelId="{86295683-86DC-CD4F-AD2F-EF359C921406}" type="pres">
      <dgm:prSet presAssocID="{A5341E40-4F5B-42FF-8FC5-F91260843B7B}" presName="tx1" presStyleLbl="revTx" presStyleIdx="5" presStyleCnt="7"/>
      <dgm:spPr/>
    </dgm:pt>
    <dgm:pt modelId="{DDB983FE-FF0A-5441-9404-A32AB3353CA3}" type="pres">
      <dgm:prSet presAssocID="{A5341E40-4F5B-42FF-8FC5-F91260843B7B}" presName="vert1" presStyleCnt="0"/>
      <dgm:spPr/>
    </dgm:pt>
    <dgm:pt modelId="{A971C6C2-C5E3-AB4E-B40B-C2E46D7CE7ED}" type="pres">
      <dgm:prSet presAssocID="{79D24289-3051-45A3-B7E3-E07A76E83FD6}" presName="thickLine" presStyleLbl="alignNode1" presStyleIdx="6" presStyleCnt="7"/>
      <dgm:spPr/>
    </dgm:pt>
    <dgm:pt modelId="{7C7BA8BB-51BE-904C-AEBE-FBE54FD5691D}" type="pres">
      <dgm:prSet presAssocID="{79D24289-3051-45A3-B7E3-E07A76E83FD6}" presName="horz1" presStyleCnt="0"/>
      <dgm:spPr/>
    </dgm:pt>
    <dgm:pt modelId="{03AD850A-18F9-0E43-ACD6-46EF97882C7B}" type="pres">
      <dgm:prSet presAssocID="{79D24289-3051-45A3-B7E3-E07A76E83FD6}" presName="tx1" presStyleLbl="revTx" presStyleIdx="6" presStyleCnt="7"/>
      <dgm:spPr/>
    </dgm:pt>
    <dgm:pt modelId="{380572C0-1EBB-7449-9B1C-1F0DAAE4EBAF}" type="pres">
      <dgm:prSet presAssocID="{79D24289-3051-45A3-B7E3-E07A76E83FD6}" presName="vert1" presStyleCnt="0"/>
      <dgm:spPr/>
    </dgm:pt>
  </dgm:ptLst>
  <dgm:cxnLst>
    <dgm:cxn modelId="{971EC906-5F02-F142-B55F-ECBDEC2B7C56}" type="presOf" srcId="{1C43D6F2-0770-417D-8C73-8AC3F40FC19A}" destId="{171159BC-C6C8-5148-B037-323B7F873E7F}" srcOrd="0" destOrd="0" presId="urn:microsoft.com/office/officeart/2008/layout/LinedList"/>
    <dgm:cxn modelId="{2AD48A3C-628A-DB4E-8935-1DCC90822846}" type="presOf" srcId="{730CCD64-695D-4812-9965-5956D4BDD137}" destId="{D8899389-4409-5A40-B90A-7F9611C90560}" srcOrd="0" destOrd="0" presId="urn:microsoft.com/office/officeart/2008/layout/LinedList"/>
    <dgm:cxn modelId="{2A278A49-F2E1-46AF-9F01-E2CB526DDC84}" srcId="{B7D7627D-D063-410C-88F3-6E6E2A04ADF7}" destId="{730CCD64-695D-4812-9965-5956D4BDD137}" srcOrd="4" destOrd="0" parTransId="{D98FA901-19A8-4CDD-80D1-42F5B5251BAB}" sibTransId="{67CF6DBA-4A60-4464-B723-985263CB58AC}"/>
    <dgm:cxn modelId="{5A902E6A-1623-45AC-AC0A-0E755831EE39}" srcId="{B7D7627D-D063-410C-88F3-6E6E2A04ADF7}" destId="{A5341E40-4F5B-42FF-8FC5-F91260843B7B}" srcOrd="5" destOrd="0" parTransId="{5756696D-FDF3-4613-A45B-2C1E082E02A9}" sibTransId="{9FA27F78-98A1-4505-9708-5BC68AC339C1}"/>
    <dgm:cxn modelId="{00E91773-7984-FE4F-B765-8BDFED021E02}" type="presOf" srcId="{2BAE48BE-C417-474C-B9D0-9005D76F4BC4}" destId="{304E5CF0-B447-4441-B734-37C984238AE1}" srcOrd="0" destOrd="0" presId="urn:microsoft.com/office/officeart/2008/layout/LinedList"/>
    <dgm:cxn modelId="{28DE3E55-0AF0-7A48-92DE-D1CB841311E6}" type="presOf" srcId="{79D24289-3051-45A3-B7E3-E07A76E83FD6}" destId="{03AD850A-18F9-0E43-ACD6-46EF97882C7B}" srcOrd="0" destOrd="0" presId="urn:microsoft.com/office/officeart/2008/layout/LinedList"/>
    <dgm:cxn modelId="{63FB397E-B186-9744-B1BD-6A0D12949BE5}" type="presOf" srcId="{B7D7627D-D063-410C-88F3-6E6E2A04ADF7}" destId="{02A19513-B0CB-0D43-B8DE-D9487E5FDAAD}" srcOrd="0" destOrd="0" presId="urn:microsoft.com/office/officeart/2008/layout/LinedList"/>
    <dgm:cxn modelId="{BA32677E-36EE-FF4C-9941-A7BAC37524CD}" type="presOf" srcId="{A5341E40-4F5B-42FF-8FC5-F91260843B7B}" destId="{86295683-86DC-CD4F-AD2F-EF359C921406}" srcOrd="0" destOrd="0" presId="urn:microsoft.com/office/officeart/2008/layout/LinedList"/>
    <dgm:cxn modelId="{6A9E0AA8-EC6E-4107-B345-9368DF7A6804}" srcId="{B7D7627D-D063-410C-88F3-6E6E2A04ADF7}" destId="{DEB089CC-3E32-4CDF-8272-325EBFF68523}" srcOrd="0" destOrd="0" parTransId="{8ABC6AA6-EDD2-40F4-81D9-AA6322B8D2C0}" sibTransId="{C03F4820-0A1C-468E-B2C4-86C720EC5FD3}"/>
    <dgm:cxn modelId="{F9B9F0A9-19E7-5C4C-BAA2-7C26CA8E41E8}" type="presOf" srcId="{DEB089CC-3E32-4CDF-8272-325EBFF68523}" destId="{052E9369-6440-154C-8D27-1D65A99C61D7}" srcOrd="0" destOrd="0" presId="urn:microsoft.com/office/officeart/2008/layout/LinedList"/>
    <dgm:cxn modelId="{D136DCD9-FD16-4EDC-AF53-0ADD3D8232E8}" srcId="{B7D7627D-D063-410C-88F3-6E6E2A04ADF7}" destId="{1C43D6F2-0770-417D-8C73-8AC3F40FC19A}" srcOrd="3" destOrd="0" parTransId="{E66432D3-FA1A-43CD-8C72-F6278C3B8B61}" sibTransId="{E5F4B6A7-D849-421C-8D74-89E482123A53}"/>
    <dgm:cxn modelId="{79A975EC-42ED-462A-8DB8-33AEB8BD37B3}" srcId="{B7D7627D-D063-410C-88F3-6E6E2A04ADF7}" destId="{79D24289-3051-45A3-B7E3-E07A76E83FD6}" srcOrd="6" destOrd="0" parTransId="{62A0F020-2FFE-4BE9-8E7C-C19A2C09E8BD}" sibTransId="{65E1A89A-78FA-4385-A2AC-C7A4B1FBF432}"/>
    <dgm:cxn modelId="{0756A8EF-96E5-4786-A042-3756BC8424F0}" srcId="{B7D7627D-D063-410C-88F3-6E6E2A04ADF7}" destId="{2BAE48BE-C417-474C-B9D0-9005D76F4BC4}" srcOrd="1" destOrd="0" parTransId="{7CA5ACF4-CAF3-4B55-A375-1A5145E472C9}" sibTransId="{712DE3A9-0514-4EBD-A971-E6C64745A3FF}"/>
    <dgm:cxn modelId="{D7CBE7FE-A1CE-4AB3-AA9F-0C7D657DDDBE}" srcId="{B7D7627D-D063-410C-88F3-6E6E2A04ADF7}" destId="{0C1883F8-87FF-41BF-8E0C-533D79DA7937}" srcOrd="2" destOrd="0" parTransId="{AD7F602B-AFBC-480D-8F70-2BD613410D1F}" sibTransId="{5EB47732-743D-4F7A-ABBE-A3862AE56F55}"/>
    <dgm:cxn modelId="{E80F72FF-F92B-8E4F-AA21-FAF3FAFA10ED}" type="presOf" srcId="{0C1883F8-87FF-41BF-8E0C-533D79DA7937}" destId="{53CF632C-0EE4-BD40-846A-FAA43B455AEA}" srcOrd="0" destOrd="0" presId="urn:microsoft.com/office/officeart/2008/layout/LinedList"/>
    <dgm:cxn modelId="{988D77D0-2233-2040-B43E-A363FE5B125B}" type="presParOf" srcId="{02A19513-B0CB-0D43-B8DE-D9487E5FDAAD}" destId="{0C9119C0-5F31-6B4E-9F78-81D1A0F252CA}" srcOrd="0" destOrd="0" presId="urn:microsoft.com/office/officeart/2008/layout/LinedList"/>
    <dgm:cxn modelId="{0B716DCF-877A-8747-AB39-594BC9B7F129}" type="presParOf" srcId="{02A19513-B0CB-0D43-B8DE-D9487E5FDAAD}" destId="{3D7829F9-589A-DC46-9AF4-600D624B6989}" srcOrd="1" destOrd="0" presId="urn:microsoft.com/office/officeart/2008/layout/LinedList"/>
    <dgm:cxn modelId="{A9C982B6-7AC6-EB46-80AB-AD4DB501236B}" type="presParOf" srcId="{3D7829F9-589A-DC46-9AF4-600D624B6989}" destId="{052E9369-6440-154C-8D27-1D65A99C61D7}" srcOrd="0" destOrd="0" presId="urn:microsoft.com/office/officeart/2008/layout/LinedList"/>
    <dgm:cxn modelId="{48A7EDE2-898C-D845-89AE-98A6DF8D6A77}" type="presParOf" srcId="{3D7829F9-589A-DC46-9AF4-600D624B6989}" destId="{DC9BBE2A-8F18-674A-BBD3-66105E6C02E3}" srcOrd="1" destOrd="0" presId="urn:microsoft.com/office/officeart/2008/layout/LinedList"/>
    <dgm:cxn modelId="{8F13513E-CED2-024E-9141-3458AC54762B}" type="presParOf" srcId="{02A19513-B0CB-0D43-B8DE-D9487E5FDAAD}" destId="{29236701-6C5F-BE47-AB33-44FE6DD82480}" srcOrd="2" destOrd="0" presId="urn:microsoft.com/office/officeart/2008/layout/LinedList"/>
    <dgm:cxn modelId="{0C9FE135-BD5F-9647-B8CB-9F090787A783}" type="presParOf" srcId="{02A19513-B0CB-0D43-B8DE-D9487E5FDAAD}" destId="{30A32EA0-B779-1040-83FD-076C14EB68A1}" srcOrd="3" destOrd="0" presId="urn:microsoft.com/office/officeart/2008/layout/LinedList"/>
    <dgm:cxn modelId="{64D2EBC8-3664-A246-B10C-AF1763078773}" type="presParOf" srcId="{30A32EA0-B779-1040-83FD-076C14EB68A1}" destId="{304E5CF0-B447-4441-B734-37C984238AE1}" srcOrd="0" destOrd="0" presId="urn:microsoft.com/office/officeart/2008/layout/LinedList"/>
    <dgm:cxn modelId="{620D6BF4-DD78-0242-B075-B07001912F2C}" type="presParOf" srcId="{30A32EA0-B779-1040-83FD-076C14EB68A1}" destId="{3E80D26F-50E2-DD42-B0F6-0B85A164009F}" srcOrd="1" destOrd="0" presId="urn:microsoft.com/office/officeart/2008/layout/LinedList"/>
    <dgm:cxn modelId="{304F472E-CD40-6D48-8764-394923425430}" type="presParOf" srcId="{02A19513-B0CB-0D43-B8DE-D9487E5FDAAD}" destId="{E3D79613-5725-6441-93FA-E20309313BF6}" srcOrd="4" destOrd="0" presId="urn:microsoft.com/office/officeart/2008/layout/LinedList"/>
    <dgm:cxn modelId="{C0F1A5F8-618B-4146-8D09-F382DC114911}" type="presParOf" srcId="{02A19513-B0CB-0D43-B8DE-D9487E5FDAAD}" destId="{14AD6634-3264-BC4E-A660-CEC43E25239E}" srcOrd="5" destOrd="0" presId="urn:microsoft.com/office/officeart/2008/layout/LinedList"/>
    <dgm:cxn modelId="{2B32182A-B085-8040-9044-4DF90CB39795}" type="presParOf" srcId="{14AD6634-3264-BC4E-A660-CEC43E25239E}" destId="{53CF632C-0EE4-BD40-846A-FAA43B455AEA}" srcOrd="0" destOrd="0" presId="urn:microsoft.com/office/officeart/2008/layout/LinedList"/>
    <dgm:cxn modelId="{B67522CE-2104-014B-B523-360C0C7E4D7E}" type="presParOf" srcId="{14AD6634-3264-BC4E-A660-CEC43E25239E}" destId="{9D7994FD-6B7F-4F4A-B5D3-596F4CBCB136}" srcOrd="1" destOrd="0" presId="urn:microsoft.com/office/officeart/2008/layout/LinedList"/>
    <dgm:cxn modelId="{74CFAEEC-D2F9-5749-9CD6-191486790BE6}" type="presParOf" srcId="{02A19513-B0CB-0D43-B8DE-D9487E5FDAAD}" destId="{FF566625-F052-6347-8C32-0FA00B4E5077}" srcOrd="6" destOrd="0" presId="urn:microsoft.com/office/officeart/2008/layout/LinedList"/>
    <dgm:cxn modelId="{F10B94C4-473A-054F-84C9-1E0609BC462F}" type="presParOf" srcId="{02A19513-B0CB-0D43-B8DE-D9487E5FDAAD}" destId="{902C0AE8-DE2B-7245-8948-EAC29C4A7C77}" srcOrd="7" destOrd="0" presId="urn:microsoft.com/office/officeart/2008/layout/LinedList"/>
    <dgm:cxn modelId="{8F200730-13B7-954A-A755-7D2243486754}" type="presParOf" srcId="{902C0AE8-DE2B-7245-8948-EAC29C4A7C77}" destId="{171159BC-C6C8-5148-B037-323B7F873E7F}" srcOrd="0" destOrd="0" presId="urn:microsoft.com/office/officeart/2008/layout/LinedList"/>
    <dgm:cxn modelId="{FDFF574B-0FAB-2241-B69B-23C16318F05C}" type="presParOf" srcId="{902C0AE8-DE2B-7245-8948-EAC29C4A7C77}" destId="{C38D0FDA-9A28-1244-805F-320D593F99A7}" srcOrd="1" destOrd="0" presId="urn:microsoft.com/office/officeart/2008/layout/LinedList"/>
    <dgm:cxn modelId="{DBEF20C3-B1CF-EB4D-B9DB-BC1C53689713}" type="presParOf" srcId="{02A19513-B0CB-0D43-B8DE-D9487E5FDAAD}" destId="{F725ED19-CC00-A44C-9CC0-C7C393C088FC}" srcOrd="8" destOrd="0" presId="urn:microsoft.com/office/officeart/2008/layout/LinedList"/>
    <dgm:cxn modelId="{71C9B4C7-1A01-EA4E-B475-21873EA0B9E4}" type="presParOf" srcId="{02A19513-B0CB-0D43-B8DE-D9487E5FDAAD}" destId="{A04C4FDC-3D24-A047-B149-C2F53DCD515B}" srcOrd="9" destOrd="0" presId="urn:microsoft.com/office/officeart/2008/layout/LinedList"/>
    <dgm:cxn modelId="{A8434C52-4DFF-D34D-97BD-40FB7E8E662F}" type="presParOf" srcId="{A04C4FDC-3D24-A047-B149-C2F53DCD515B}" destId="{D8899389-4409-5A40-B90A-7F9611C90560}" srcOrd="0" destOrd="0" presId="urn:microsoft.com/office/officeart/2008/layout/LinedList"/>
    <dgm:cxn modelId="{87916A21-4595-FA49-9E62-4E59C5CEADAD}" type="presParOf" srcId="{A04C4FDC-3D24-A047-B149-C2F53DCD515B}" destId="{7E919083-474B-4E4F-AC85-4AF12C6EE699}" srcOrd="1" destOrd="0" presId="urn:microsoft.com/office/officeart/2008/layout/LinedList"/>
    <dgm:cxn modelId="{E43FAF95-E718-B64E-803E-0326182E9F46}" type="presParOf" srcId="{02A19513-B0CB-0D43-B8DE-D9487E5FDAAD}" destId="{DED5B747-D521-5D47-93B6-56F437764443}" srcOrd="10" destOrd="0" presId="urn:microsoft.com/office/officeart/2008/layout/LinedList"/>
    <dgm:cxn modelId="{22F44C5C-D44D-5741-A347-A028DC4B42F1}" type="presParOf" srcId="{02A19513-B0CB-0D43-B8DE-D9487E5FDAAD}" destId="{4D610260-0AB4-3B4C-B870-866D6F1CEA36}" srcOrd="11" destOrd="0" presId="urn:microsoft.com/office/officeart/2008/layout/LinedList"/>
    <dgm:cxn modelId="{9EB5F5BE-BFB1-5C49-93E3-24465C120237}" type="presParOf" srcId="{4D610260-0AB4-3B4C-B870-866D6F1CEA36}" destId="{86295683-86DC-CD4F-AD2F-EF359C921406}" srcOrd="0" destOrd="0" presId="urn:microsoft.com/office/officeart/2008/layout/LinedList"/>
    <dgm:cxn modelId="{5AA314D2-6919-E64F-899F-85708B91A689}" type="presParOf" srcId="{4D610260-0AB4-3B4C-B870-866D6F1CEA36}" destId="{DDB983FE-FF0A-5441-9404-A32AB3353CA3}" srcOrd="1" destOrd="0" presId="urn:microsoft.com/office/officeart/2008/layout/LinedList"/>
    <dgm:cxn modelId="{92F6C906-C34D-6B4E-AE36-F3940B139775}" type="presParOf" srcId="{02A19513-B0CB-0D43-B8DE-D9487E5FDAAD}" destId="{A971C6C2-C5E3-AB4E-B40B-C2E46D7CE7ED}" srcOrd="12" destOrd="0" presId="urn:microsoft.com/office/officeart/2008/layout/LinedList"/>
    <dgm:cxn modelId="{54518896-A75E-2340-90B5-C4A2A2B6B129}" type="presParOf" srcId="{02A19513-B0CB-0D43-B8DE-D9487E5FDAAD}" destId="{7C7BA8BB-51BE-904C-AEBE-FBE54FD5691D}" srcOrd="13" destOrd="0" presId="urn:microsoft.com/office/officeart/2008/layout/LinedList"/>
    <dgm:cxn modelId="{17A9595C-B36C-6248-B015-65E69A3C8D38}" type="presParOf" srcId="{7C7BA8BB-51BE-904C-AEBE-FBE54FD5691D}" destId="{03AD850A-18F9-0E43-ACD6-46EF97882C7B}" srcOrd="0" destOrd="0" presId="urn:microsoft.com/office/officeart/2008/layout/LinedList"/>
    <dgm:cxn modelId="{6EC5F465-BDF6-8E4D-9BE6-EC29ACF44344}" type="presParOf" srcId="{7C7BA8BB-51BE-904C-AEBE-FBE54FD5691D}" destId="{380572C0-1EBB-7449-9B1C-1F0DAAE4EBAF}" srcOrd="1" destOrd="0" presId="urn:microsoft.com/office/officeart/2008/layout/LinedList"/>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F21266-167A-4D15-90DD-80823C56CB3D}"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3F662F9C-41E9-4F58-978B-5A0A362B1CD4}">
      <dgm:prSet/>
      <dgm:spPr/>
      <dgm:t>
        <a:bodyPr/>
        <a:lstStyle/>
        <a:p>
          <a:r>
            <a:rPr lang="fr-CA">
              <a:solidFill>
                <a:schemeClr val="accent1"/>
              </a:solidFill>
            </a:rPr>
            <a:t>Lorsque les employés sont plus engagés, les personnes qui bénéficient des services ont tendance à être plus satisfaits.</a:t>
          </a:r>
          <a:br>
            <a:rPr lang="fr-CA">
              <a:solidFill>
                <a:schemeClr val="accent1"/>
              </a:solidFill>
            </a:rPr>
          </a:br>
          <a:endParaRPr lang="fr-CA">
            <a:solidFill>
              <a:schemeClr val="accent1"/>
            </a:solidFill>
          </a:endParaRPr>
        </a:p>
      </dgm:t>
    </dgm:pt>
    <dgm:pt modelId="{ED38B1C7-8525-4EFC-946D-98371B51F914}" type="parTrans" cxnId="{FDAA144C-90EE-4600-8075-8F8E5345892D}">
      <dgm:prSet/>
      <dgm:spPr/>
      <dgm:t>
        <a:bodyPr/>
        <a:lstStyle/>
        <a:p>
          <a:endParaRPr lang="en-US"/>
        </a:p>
      </dgm:t>
    </dgm:pt>
    <dgm:pt modelId="{746ED3BC-018E-49BD-87C6-49561B60DB26}" type="sibTrans" cxnId="{FDAA144C-90EE-4600-8075-8F8E5345892D}">
      <dgm:prSet/>
      <dgm:spPr/>
      <dgm:t>
        <a:bodyPr/>
        <a:lstStyle/>
        <a:p>
          <a:endParaRPr lang="en-US"/>
        </a:p>
      </dgm:t>
    </dgm:pt>
    <dgm:pt modelId="{8096E281-9AB2-4E7A-A844-A3E4A1387123}">
      <dgm:prSet/>
      <dgm:spPr/>
      <dgm:t>
        <a:bodyPr/>
        <a:lstStyle/>
        <a:p>
          <a:r>
            <a:rPr lang="fr-CA">
              <a:solidFill>
                <a:schemeClr val="accent1"/>
              </a:solidFill>
            </a:rPr>
            <a:t>Lorsque les gens qui reçoivent un service sont plus satisfaits, ils sont plus heureux et faciles à desservir, et les employés sont dans de meilleurs dispositions pour aimer leur travail et se sentir davantage satisfaits et dévoués.</a:t>
          </a:r>
          <a:br>
            <a:rPr lang="fr-CA">
              <a:solidFill>
                <a:schemeClr val="accent1"/>
              </a:solidFill>
            </a:rPr>
          </a:br>
          <a:endParaRPr lang="fr-CA">
            <a:solidFill>
              <a:schemeClr val="accent1"/>
            </a:solidFill>
          </a:endParaRPr>
        </a:p>
      </dgm:t>
    </dgm:pt>
    <dgm:pt modelId="{53981CBB-7C19-4B81-BC4D-CFC7673FABF2}" type="parTrans" cxnId="{9280A3D5-E797-4B09-93C9-607CE76C58AA}">
      <dgm:prSet/>
      <dgm:spPr/>
      <dgm:t>
        <a:bodyPr/>
        <a:lstStyle/>
        <a:p>
          <a:endParaRPr lang="en-US"/>
        </a:p>
      </dgm:t>
    </dgm:pt>
    <dgm:pt modelId="{821758C7-7AED-4918-BB1D-F15C6CD79519}" type="sibTrans" cxnId="{9280A3D5-E797-4B09-93C9-607CE76C58AA}">
      <dgm:prSet/>
      <dgm:spPr/>
      <dgm:t>
        <a:bodyPr/>
        <a:lstStyle/>
        <a:p>
          <a:endParaRPr lang="en-US"/>
        </a:p>
      </dgm:t>
    </dgm:pt>
    <dgm:pt modelId="{81F2DF7D-32E0-4F25-B5E9-271E49B37236}">
      <dgm:prSet/>
      <dgm:spPr/>
      <dgm:t>
        <a:bodyPr/>
        <a:lstStyle/>
        <a:p>
          <a:r>
            <a:rPr lang="fr-CA">
              <a:solidFill>
                <a:schemeClr val="accent1"/>
              </a:solidFill>
            </a:rPr>
            <a:t>Lorsque les citoyens sont plus satisfaits, ils font davantage confiance au gouvernement.</a:t>
          </a:r>
        </a:p>
      </dgm:t>
    </dgm:pt>
    <dgm:pt modelId="{C2095EE2-2D7C-4F72-945E-A2A33BC9E9A9}" type="parTrans" cxnId="{6EEF8F46-3D9B-4012-BA39-A30E5D522949}">
      <dgm:prSet/>
      <dgm:spPr/>
      <dgm:t>
        <a:bodyPr/>
        <a:lstStyle/>
        <a:p>
          <a:endParaRPr lang="en-US"/>
        </a:p>
      </dgm:t>
    </dgm:pt>
    <dgm:pt modelId="{A59EBF48-6A63-4B38-A14F-BA68C9239DCD}" type="sibTrans" cxnId="{6EEF8F46-3D9B-4012-BA39-A30E5D522949}">
      <dgm:prSet/>
      <dgm:spPr/>
      <dgm:t>
        <a:bodyPr/>
        <a:lstStyle/>
        <a:p>
          <a:endParaRPr lang="en-US"/>
        </a:p>
      </dgm:t>
    </dgm:pt>
    <dgm:pt modelId="{4DC5EBC7-B079-0F4A-A3D7-2645E715E52E}" type="pres">
      <dgm:prSet presAssocID="{A5F21266-167A-4D15-90DD-80823C56CB3D}" presName="hierChild1" presStyleCnt="0">
        <dgm:presLayoutVars>
          <dgm:chPref val="1"/>
          <dgm:dir/>
          <dgm:animOne val="branch"/>
          <dgm:animLvl val="lvl"/>
          <dgm:resizeHandles/>
        </dgm:presLayoutVars>
      </dgm:prSet>
      <dgm:spPr/>
    </dgm:pt>
    <dgm:pt modelId="{22F25B26-CC84-0B4B-9DFC-0E6705180F8E}" type="pres">
      <dgm:prSet presAssocID="{3F662F9C-41E9-4F58-978B-5A0A362B1CD4}" presName="hierRoot1" presStyleCnt="0"/>
      <dgm:spPr/>
    </dgm:pt>
    <dgm:pt modelId="{3A22E9B0-353F-D244-B678-268A552D054F}" type="pres">
      <dgm:prSet presAssocID="{3F662F9C-41E9-4F58-978B-5A0A362B1CD4}" presName="composite" presStyleCnt="0"/>
      <dgm:spPr/>
    </dgm:pt>
    <dgm:pt modelId="{3E048CE7-813B-C446-ADD9-D463B63113C2}" type="pres">
      <dgm:prSet presAssocID="{3F662F9C-41E9-4F58-978B-5A0A362B1CD4}" presName="background" presStyleLbl="node0" presStyleIdx="0" presStyleCnt="3"/>
      <dgm:spPr/>
    </dgm:pt>
    <dgm:pt modelId="{E4B155FB-36DE-6442-BF6F-0B049D8EFADB}" type="pres">
      <dgm:prSet presAssocID="{3F662F9C-41E9-4F58-978B-5A0A362B1CD4}" presName="text" presStyleLbl="fgAcc0" presStyleIdx="0" presStyleCnt="3">
        <dgm:presLayoutVars>
          <dgm:chPref val="3"/>
        </dgm:presLayoutVars>
      </dgm:prSet>
      <dgm:spPr/>
    </dgm:pt>
    <dgm:pt modelId="{58890CBB-8B7F-4D44-B683-52A8077035DE}" type="pres">
      <dgm:prSet presAssocID="{3F662F9C-41E9-4F58-978B-5A0A362B1CD4}" presName="hierChild2" presStyleCnt="0"/>
      <dgm:spPr/>
    </dgm:pt>
    <dgm:pt modelId="{AEE246AE-D025-6B4C-9693-7744D9EFB397}" type="pres">
      <dgm:prSet presAssocID="{8096E281-9AB2-4E7A-A844-A3E4A1387123}" presName="hierRoot1" presStyleCnt="0"/>
      <dgm:spPr/>
    </dgm:pt>
    <dgm:pt modelId="{DF0AAE44-621E-ED4E-A9E6-6FE22961FBEE}" type="pres">
      <dgm:prSet presAssocID="{8096E281-9AB2-4E7A-A844-A3E4A1387123}" presName="composite" presStyleCnt="0"/>
      <dgm:spPr/>
    </dgm:pt>
    <dgm:pt modelId="{C3C2C99D-AEAC-3945-A53C-5EB08ED893F5}" type="pres">
      <dgm:prSet presAssocID="{8096E281-9AB2-4E7A-A844-A3E4A1387123}" presName="background" presStyleLbl="node0" presStyleIdx="1" presStyleCnt="3"/>
      <dgm:spPr/>
    </dgm:pt>
    <dgm:pt modelId="{6C8F35C4-4861-0C41-B067-6C8219499CDD}" type="pres">
      <dgm:prSet presAssocID="{8096E281-9AB2-4E7A-A844-A3E4A1387123}" presName="text" presStyleLbl="fgAcc0" presStyleIdx="1" presStyleCnt="3">
        <dgm:presLayoutVars>
          <dgm:chPref val="3"/>
        </dgm:presLayoutVars>
      </dgm:prSet>
      <dgm:spPr/>
    </dgm:pt>
    <dgm:pt modelId="{115A77B4-CEA8-F046-9BC4-348684487C27}" type="pres">
      <dgm:prSet presAssocID="{8096E281-9AB2-4E7A-A844-A3E4A1387123}" presName="hierChild2" presStyleCnt="0"/>
      <dgm:spPr/>
    </dgm:pt>
    <dgm:pt modelId="{713AEF4C-4E92-6646-95B5-516C51D51934}" type="pres">
      <dgm:prSet presAssocID="{81F2DF7D-32E0-4F25-B5E9-271E49B37236}" presName="hierRoot1" presStyleCnt="0"/>
      <dgm:spPr/>
    </dgm:pt>
    <dgm:pt modelId="{44E422BA-F26F-4642-94D7-3E50630A902C}" type="pres">
      <dgm:prSet presAssocID="{81F2DF7D-32E0-4F25-B5E9-271E49B37236}" presName="composite" presStyleCnt="0"/>
      <dgm:spPr/>
    </dgm:pt>
    <dgm:pt modelId="{05AD9684-A7E7-9446-BF36-DC372B55132D}" type="pres">
      <dgm:prSet presAssocID="{81F2DF7D-32E0-4F25-B5E9-271E49B37236}" presName="background" presStyleLbl="node0" presStyleIdx="2" presStyleCnt="3"/>
      <dgm:spPr/>
    </dgm:pt>
    <dgm:pt modelId="{EC76A703-18B6-674B-98EC-02A6977A059D}" type="pres">
      <dgm:prSet presAssocID="{81F2DF7D-32E0-4F25-B5E9-271E49B37236}" presName="text" presStyleLbl="fgAcc0" presStyleIdx="2" presStyleCnt="3">
        <dgm:presLayoutVars>
          <dgm:chPref val="3"/>
        </dgm:presLayoutVars>
      </dgm:prSet>
      <dgm:spPr/>
    </dgm:pt>
    <dgm:pt modelId="{A80C766A-F9AF-7E46-A0C1-BCFB6CD32D83}" type="pres">
      <dgm:prSet presAssocID="{81F2DF7D-32E0-4F25-B5E9-271E49B37236}" presName="hierChild2" presStyleCnt="0"/>
      <dgm:spPr/>
    </dgm:pt>
  </dgm:ptLst>
  <dgm:cxnLst>
    <dgm:cxn modelId="{4C087703-C028-8444-8CCC-034AD7402E83}" type="presOf" srcId="{3F662F9C-41E9-4F58-978B-5A0A362B1CD4}" destId="{E4B155FB-36DE-6442-BF6F-0B049D8EFADB}" srcOrd="0" destOrd="0" presId="urn:microsoft.com/office/officeart/2005/8/layout/hierarchy1"/>
    <dgm:cxn modelId="{6C5E2E30-29A1-5A49-A080-B8CBDFF6EAA5}" type="presOf" srcId="{A5F21266-167A-4D15-90DD-80823C56CB3D}" destId="{4DC5EBC7-B079-0F4A-A3D7-2645E715E52E}" srcOrd="0" destOrd="0" presId="urn:microsoft.com/office/officeart/2005/8/layout/hierarchy1"/>
    <dgm:cxn modelId="{6EEF8F46-3D9B-4012-BA39-A30E5D522949}" srcId="{A5F21266-167A-4D15-90DD-80823C56CB3D}" destId="{81F2DF7D-32E0-4F25-B5E9-271E49B37236}" srcOrd="2" destOrd="0" parTransId="{C2095EE2-2D7C-4F72-945E-A2A33BC9E9A9}" sibTransId="{A59EBF48-6A63-4B38-A14F-BA68C9239DCD}"/>
    <dgm:cxn modelId="{FDAA144C-90EE-4600-8075-8F8E5345892D}" srcId="{A5F21266-167A-4D15-90DD-80823C56CB3D}" destId="{3F662F9C-41E9-4F58-978B-5A0A362B1CD4}" srcOrd="0" destOrd="0" parTransId="{ED38B1C7-8525-4EFC-946D-98371B51F914}" sibTransId="{746ED3BC-018E-49BD-87C6-49561B60DB26}"/>
    <dgm:cxn modelId="{AB9FCB70-C281-3F4B-9987-CC961F2729A7}" type="presOf" srcId="{81F2DF7D-32E0-4F25-B5E9-271E49B37236}" destId="{EC76A703-18B6-674B-98EC-02A6977A059D}" srcOrd="0" destOrd="0" presId="urn:microsoft.com/office/officeart/2005/8/layout/hierarchy1"/>
    <dgm:cxn modelId="{F24CC974-7AEF-2344-ACD4-33FC4DE6B6A6}" type="presOf" srcId="{8096E281-9AB2-4E7A-A844-A3E4A1387123}" destId="{6C8F35C4-4861-0C41-B067-6C8219499CDD}" srcOrd="0" destOrd="0" presId="urn:microsoft.com/office/officeart/2005/8/layout/hierarchy1"/>
    <dgm:cxn modelId="{9280A3D5-E797-4B09-93C9-607CE76C58AA}" srcId="{A5F21266-167A-4D15-90DD-80823C56CB3D}" destId="{8096E281-9AB2-4E7A-A844-A3E4A1387123}" srcOrd="1" destOrd="0" parTransId="{53981CBB-7C19-4B81-BC4D-CFC7673FABF2}" sibTransId="{821758C7-7AED-4918-BB1D-F15C6CD79519}"/>
    <dgm:cxn modelId="{09351621-A389-9341-A891-B91D3116ECDA}" type="presParOf" srcId="{4DC5EBC7-B079-0F4A-A3D7-2645E715E52E}" destId="{22F25B26-CC84-0B4B-9DFC-0E6705180F8E}" srcOrd="0" destOrd="0" presId="urn:microsoft.com/office/officeart/2005/8/layout/hierarchy1"/>
    <dgm:cxn modelId="{7E12446B-694B-9240-8819-56F6C7D37A90}" type="presParOf" srcId="{22F25B26-CC84-0B4B-9DFC-0E6705180F8E}" destId="{3A22E9B0-353F-D244-B678-268A552D054F}" srcOrd="0" destOrd="0" presId="urn:microsoft.com/office/officeart/2005/8/layout/hierarchy1"/>
    <dgm:cxn modelId="{FE9EE17D-2B6A-FB4F-A17C-AB580AA9F0F3}" type="presParOf" srcId="{3A22E9B0-353F-D244-B678-268A552D054F}" destId="{3E048CE7-813B-C446-ADD9-D463B63113C2}" srcOrd="0" destOrd="0" presId="urn:microsoft.com/office/officeart/2005/8/layout/hierarchy1"/>
    <dgm:cxn modelId="{CFD7A9CD-9ED4-8C4B-B3F0-1F81A6D864D6}" type="presParOf" srcId="{3A22E9B0-353F-D244-B678-268A552D054F}" destId="{E4B155FB-36DE-6442-BF6F-0B049D8EFADB}" srcOrd="1" destOrd="0" presId="urn:microsoft.com/office/officeart/2005/8/layout/hierarchy1"/>
    <dgm:cxn modelId="{7803CBB8-2AD8-1247-8622-3F786DA543D7}" type="presParOf" srcId="{22F25B26-CC84-0B4B-9DFC-0E6705180F8E}" destId="{58890CBB-8B7F-4D44-B683-52A8077035DE}" srcOrd="1" destOrd="0" presId="urn:microsoft.com/office/officeart/2005/8/layout/hierarchy1"/>
    <dgm:cxn modelId="{781AD062-C088-C04C-BA9B-6E0D3B004562}" type="presParOf" srcId="{4DC5EBC7-B079-0F4A-A3D7-2645E715E52E}" destId="{AEE246AE-D025-6B4C-9693-7744D9EFB397}" srcOrd="1" destOrd="0" presId="urn:microsoft.com/office/officeart/2005/8/layout/hierarchy1"/>
    <dgm:cxn modelId="{87A64F2C-B96A-B747-9BA0-1C3A66EDF062}" type="presParOf" srcId="{AEE246AE-D025-6B4C-9693-7744D9EFB397}" destId="{DF0AAE44-621E-ED4E-A9E6-6FE22961FBEE}" srcOrd="0" destOrd="0" presId="urn:microsoft.com/office/officeart/2005/8/layout/hierarchy1"/>
    <dgm:cxn modelId="{CDB8BDC2-1FE9-9C4F-876F-47E336446C1E}" type="presParOf" srcId="{DF0AAE44-621E-ED4E-A9E6-6FE22961FBEE}" destId="{C3C2C99D-AEAC-3945-A53C-5EB08ED893F5}" srcOrd="0" destOrd="0" presId="urn:microsoft.com/office/officeart/2005/8/layout/hierarchy1"/>
    <dgm:cxn modelId="{C284982E-77D0-1B4C-85C7-675B6C203350}" type="presParOf" srcId="{DF0AAE44-621E-ED4E-A9E6-6FE22961FBEE}" destId="{6C8F35C4-4861-0C41-B067-6C8219499CDD}" srcOrd="1" destOrd="0" presId="urn:microsoft.com/office/officeart/2005/8/layout/hierarchy1"/>
    <dgm:cxn modelId="{C60F6265-1B21-3041-8FB0-4F4D8FBD6AE6}" type="presParOf" srcId="{AEE246AE-D025-6B4C-9693-7744D9EFB397}" destId="{115A77B4-CEA8-F046-9BC4-348684487C27}" srcOrd="1" destOrd="0" presId="urn:microsoft.com/office/officeart/2005/8/layout/hierarchy1"/>
    <dgm:cxn modelId="{98EB9DD9-3933-0746-9AA3-AE71F4EB41BB}" type="presParOf" srcId="{4DC5EBC7-B079-0F4A-A3D7-2645E715E52E}" destId="{713AEF4C-4E92-6646-95B5-516C51D51934}" srcOrd="2" destOrd="0" presId="urn:microsoft.com/office/officeart/2005/8/layout/hierarchy1"/>
    <dgm:cxn modelId="{5E33D15D-5E26-0C43-BA36-9AC2BEF78744}" type="presParOf" srcId="{713AEF4C-4E92-6646-95B5-516C51D51934}" destId="{44E422BA-F26F-4642-94D7-3E50630A902C}" srcOrd="0" destOrd="0" presId="urn:microsoft.com/office/officeart/2005/8/layout/hierarchy1"/>
    <dgm:cxn modelId="{21D22A98-C011-8E4D-8932-FDFF59F67906}" type="presParOf" srcId="{44E422BA-F26F-4642-94D7-3E50630A902C}" destId="{05AD9684-A7E7-9446-BF36-DC372B55132D}" srcOrd="0" destOrd="0" presId="urn:microsoft.com/office/officeart/2005/8/layout/hierarchy1"/>
    <dgm:cxn modelId="{0C31D464-2526-084B-BD4A-BE5CC2E0B91D}" type="presParOf" srcId="{44E422BA-F26F-4642-94D7-3E50630A902C}" destId="{EC76A703-18B6-674B-98EC-02A6977A059D}" srcOrd="1" destOrd="0" presId="urn:microsoft.com/office/officeart/2005/8/layout/hierarchy1"/>
    <dgm:cxn modelId="{AE80597E-D6C9-7F4B-9F3D-EF732502FCD0}" type="presParOf" srcId="{713AEF4C-4E92-6646-95B5-516C51D51934}" destId="{A80C766A-F9AF-7E46-A0C1-BCFB6CD32D83}"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B1B4A3-49CC-4648-A937-FE86E1E79036}">
      <dsp:nvSpPr>
        <dsp:cNvPr id="0" name=""/>
        <dsp:cNvSpPr/>
      </dsp:nvSpPr>
      <dsp:spPr>
        <a:xfrm>
          <a:off x="0" y="1609"/>
          <a:ext cx="1151590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9E313C9-6A67-7E4B-9C1B-F935B6A8138C}">
      <dsp:nvSpPr>
        <dsp:cNvPr id="0" name=""/>
        <dsp:cNvSpPr/>
      </dsp:nvSpPr>
      <dsp:spPr>
        <a:xfrm>
          <a:off x="0" y="1609"/>
          <a:ext cx="2303181" cy="32938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fr-CA" sz="1800" kern="1200">
              <a:solidFill>
                <a:schemeClr val="accent1"/>
              </a:solidFill>
            </a:rPr>
            <a:t>Mandat :</a:t>
          </a:r>
        </a:p>
      </dsp:txBody>
      <dsp:txXfrm>
        <a:off x="0" y="1609"/>
        <a:ext cx="2303181" cy="3293809"/>
      </dsp:txXfrm>
    </dsp:sp>
    <dsp:sp modelId="{4C20B1A0-18EA-1D47-A61E-2B991389C6B6}">
      <dsp:nvSpPr>
        <dsp:cNvPr id="0" name=""/>
        <dsp:cNvSpPr/>
      </dsp:nvSpPr>
      <dsp:spPr>
        <a:xfrm>
          <a:off x="2475920" y="23844"/>
          <a:ext cx="9039988" cy="4446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fr-CA" sz="1400" kern="1200">
              <a:solidFill>
                <a:schemeClr val="accent1"/>
              </a:solidFill>
            </a:rPr>
            <a:t>Gérer le Conseil de la prestation des services du secteur public (CPSSP) et le Conseil des dirigeants principaux de l’information du secteur public (CDPISP)</a:t>
          </a:r>
        </a:p>
      </dsp:txBody>
      <dsp:txXfrm>
        <a:off x="2475920" y="23844"/>
        <a:ext cx="9039988" cy="444696"/>
      </dsp:txXfrm>
    </dsp:sp>
    <dsp:sp modelId="{2216C09F-B9A5-5C4B-AF18-DBF9A0BC5412}">
      <dsp:nvSpPr>
        <dsp:cNvPr id="0" name=""/>
        <dsp:cNvSpPr/>
      </dsp:nvSpPr>
      <dsp:spPr>
        <a:xfrm>
          <a:off x="2303181" y="525723"/>
          <a:ext cx="9212727"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625E3F0-FE93-E44A-B619-0B24153182B4}">
      <dsp:nvSpPr>
        <dsp:cNvPr id="0" name=""/>
        <dsp:cNvSpPr/>
      </dsp:nvSpPr>
      <dsp:spPr>
        <a:xfrm>
          <a:off x="2475920" y="490775"/>
          <a:ext cx="9039988" cy="4446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fr-CA" sz="1400" kern="1200">
              <a:solidFill>
                <a:schemeClr val="accent1"/>
              </a:solidFill>
            </a:rPr>
            <a:t>Offrir une plateforme neutre de collaboration intergouvernementale et de mise en commun des apprentissages à l’appui de la communauté de la prestation des services du Canada</a:t>
          </a:r>
        </a:p>
      </dsp:txBody>
      <dsp:txXfrm>
        <a:off x="2475920" y="490775"/>
        <a:ext cx="9039988" cy="444696"/>
      </dsp:txXfrm>
    </dsp:sp>
    <dsp:sp modelId="{7A7CC5FD-A1E7-6344-9C50-FDE4746CA819}">
      <dsp:nvSpPr>
        <dsp:cNvPr id="0" name=""/>
        <dsp:cNvSpPr/>
      </dsp:nvSpPr>
      <dsp:spPr>
        <a:xfrm>
          <a:off x="2303181" y="970883"/>
          <a:ext cx="9212727"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9077B6A-9A67-7247-9AB7-35486C7E3C11}">
      <dsp:nvSpPr>
        <dsp:cNvPr id="0" name=""/>
        <dsp:cNvSpPr/>
      </dsp:nvSpPr>
      <dsp:spPr>
        <a:xfrm>
          <a:off x="2475920" y="957707"/>
          <a:ext cx="9039988" cy="4446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fr-CA" sz="1400" kern="1200">
              <a:solidFill>
                <a:schemeClr val="accent1"/>
              </a:solidFill>
            </a:rPr>
            <a:t>Effectuer des recherches sur les attentes, les expériences et la satisfaction des citoyens et des entreprises</a:t>
          </a:r>
        </a:p>
      </dsp:txBody>
      <dsp:txXfrm>
        <a:off x="2475920" y="957707"/>
        <a:ext cx="9039988" cy="444696"/>
      </dsp:txXfrm>
    </dsp:sp>
    <dsp:sp modelId="{82AF5B8D-CA23-B647-84EB-B5862513D3CC}">
      <dsp:nvSpPr>
        <dsp:cNvPr id="0" name=""/>
        <dsp:cNvSpPr/>
      </dsp:nvSpPr>
      <dsp:spPr>
        <a:xfrm>
          <a:off x="2303181" y="1402403"/>
          <a:ext cx="9212727"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EC7BC18-768A-5249-AD1C-5978E493F3B5}">
      <dsp:nvSpPr>
        <dsp:cNvPr id="0" name=""/>
        <dsp:cNvSpPr/>
      </dsp:nvSpPr>
      <dsp:spPr>
        <a:xfrm>
          <a:off x="2475920" y="1424638"/>
          <a:ext cx="9039988" cy="4446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fr-CA" sz="1400" kern="1200">
              <a:solidFill>
                <a:schemeClr val="accent1"/>
              </a:solidFill>
            </a:rPr>
            <a:t>Offrir des apprentissages, des formations et des certifications professionnelles</a:t>
          </a:r>
        </a:p>
      </dsp:txBody>
      <dsp:txXfrm>
        <a:off x="2475920" y="1424638"/>
        <a:ext cx="9039988" cy="444696"/>
      </dsp:txXfrm>
    </dsp:sp>
    <dsp:sp modelId="{18887AD7-BE13-5542-B4FC-70AF4645B8D0}">
      <dsp:nvSpPr>
        <dsp:cNvPr id="0" name=""/>
        <dsp:cNvSpPr/>
      </dsp:nvSpPr>
      <dsp:spPr>
        <a:xfrm>
          <a:off x="2303181" y="1869334"/>
          <a:ext cx="9212727"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37E4491-2BF2-B846-B8C2-DF32108462E5}">
      <dsp:nvSpPr>
        <dsp:cNvPr id="0" name=""/>
        <dsp:cNvSpPr/>
      </dsp:nvSpPr>
      <dsp:spPr>
        <a:xfrm>
          <a:off x="2475920" y="1891569"/>
          <a:ext cx="9039988" cy="4446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fr-CA" sz="1400" kern="1200" dirty="0">
              <a:solidFill>
                <a:schemeClr val="accent1"/>
              </a:solidFill>
            </a:rPr>
            <a:t>Mesurer, analyser et évaluer le rendement en matière de service des organismes du secteur public</a:t>
          </a:r>
        </a:p>
      </dsp:txBody>
      <dsp:txXfrm>
        <a:off x="2475920" y="1891569"/>
        <a:ext cx="9039988" cy="444696"/>
      </dsp:txXfrm>
    </dsp:sp>
    <dsp:sp modelId="{01B04E0F-634E-B140-9DD6-9222A332FCC1}">
      <dsp:nvSpPr>
        <dsp:cNvPr id="0" name=""/>
        <dsp:cNvSpPr/>
      </dsp:nvSpPr>
      <dsp:spPr>
        <a:xfrm>
          <a:off x="2303181" y="2336266"/>
          <a:ext cx="9212727"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6D2F3AE-386F-7A49-9BCA-B3EC05E0C445}">
      <dsp:nvSpPr>
        <dsp:cNvPr id="0" name=""/>
        <dsp:cNvSpPr/>
      </dsp:nvSpPr>
      <dsp:spPr>
        <a:xfrm>
          <a:off x="2475920" y="2358500"/>
          <a:ext cx="9039988" cy="4446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fr-CA" sz="1400" kern="1200">
              <a:solidFill>
                <a:schemeClr val="accent1"/>
              </a:solidFill>
            </a:rPr>
            <a:t>Offrir un Prix d’excellence du service</a:t>
          </a:r>
        </a:p>
      </dsp:txBody>
      <dsp:txXfrm>
        <a:off x="2475920" y="2358500"/>
        <a:ext cx="9039988" cy="444696"/>
      </dsp:txXfrm>
    </dsp:sp>
    <dsp:sp modelId="{CF295992-B9EA-794A-83BD-1C62933C77F1}">
      <dsp:nvSpPr>
        <dsp:cNvPr id="0" name=""/>
        <dsp:cNvSpPr/>
      </dsp:nvSpPr>
      <dsp:spPr>
        <a:xfrm>
          <a:off x="2303181" y="2803197"/>
          <a:ext cx="9212727"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28A4EFD-F4F8-5F40-A2E6-047122FBD7D6}">
      <dsp:nvSpPr>
        <dsp:cNvPr id="0" name=""/>
        <dsp:cNvSpPr/>
      </dsp:nvSpPr>
      <dsp:spPr>
        <a:xfrm>
          <a:off x="2475920" y="2825432"/>
          <a:ext cx="9039988" cy="4446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fr-CA" sz="1400" kern="1200">
              <a:solidFill>
                <a:schemeClr val="accent1"/>
              </a:solidFill>
            </a:rPr>
            <a:t>Agir à titre de Centre de ressources mondial offrant des pratiques exemplaires, des publications et des outils qui font la promotion de l’excellence en matière de prestation des services au sein du secteur public </a:t>
          </a:r>
        </a:p>
      </dsp:txBody>
      <dsp:txXfrm>
        <a:off x="2475920" y="2825432"/>
        <a:ext cx="9039988" cy="444696"/>
      </dsp:txXfrm>
    </dsp:sp>
    <dsp:sp modelId="{C8DFB66B-3C1B-9F4B-89D6-7EAB9E88A10F}">
      <dsp:nvSpPr>
        <dsp:cNvPr id="0" name=""/>
        <dsp:cNvSpPr/>
      </dsp:nvSpPr>
      <dsp:spPr>
        <a:xfrm>
          <a:off x="2303181" y="3270128"/>
          <a:ext cx="9212727"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9119C0-5F31-6B4E-9F78-81D1A0F252CA}">
      <dsp:nvSpPr>
        <dsp:cNvPr id="0" name=""/>
        <dsp:cNvSpPr/>
      </dsp:nvSpPr>
      <dsp:spPr>
        <a:xfrm>
          <a:off x="0" y="531"/>
          <a:ext cx="5387501"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52E9369-6440-154C-8D27-1D65A99C61D7}">
      <dsp:nvSpPr>
        <dsp:cNvPr id="0" name=""/>
        <dsp:cNvSpPr/>
      </dsp:nvSpPr>
      <dsp:spPr>
        <a:xfrm>
          <a:off x="0" y="531"/>
          <a:ext cx="5387501"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fr-CA" sz="1700" kern="1200">
              <a:solidFill>
                <a:schemeClr val="accent1"/>
              </a:solidFill>
            </a:rPr>
            <a:t>Aider à mettre en lumière les difficultés d’accès</a:t>
          </a:r>
        </a:p>
      </dsp:txBody>
      <dsp:txXfrm>
        <a:off x="0" y="531"/>
        <a:ext cx="5387501" cy="621467"/>
      </dsp:txXfrm>
    </dsp:sp>
    <dsp:sp modelId="{29236701-6C5F-BE47-AB33-44FE6DD82480}">
      <dsp:nvSpPr>
        <dsp:cNvPr id="0" name=""/>
        <dsp:cNvSpPr/>
      </dsp:nvSpPr>
      <dsp:spPr>
        <a:xfrm>
          <a:off x="0" y="621999"/>
          <a:ext cx="5387501"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04E5CF0-B447-4441-B734-37C984238AE1}">
      <dsp:nvSpPr>
        <dsp:cNvPr id="0" name=""/>
        <dsp:cNvSpPr/>
      </dsp:nvSpPr>
      <dsp:spPr>
        <a:xfrm>
          <a:off x="0" y="621999"/>
          <a:ext cx="5387501"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fr-CA" sz="1700" kern="1200">
              <a:solidFill>
                <a:schemeClr val="accent1"/>
              </a:solidFill>
            </a:rPr>
            <a:t>Reconnaître que les clients des services gouvernementaux ne sont pas simplement des clients </a:t>
          </a:r>
        </a:p>
      </dsp:txBody>
      <dsp:txXfrm>
        <a:off x="0" y="621999"/>
        <a:ext cx="5387501" cy="621467"/>
      </dsp:txXfrm>
    </dsp:sp>
    <dsp:sp modelId="{E3D79613-5725-6441-93FA-E20309313BF6}">
      <dsp:nvSpPr>
        <dsp:cNvPr id="0" name=""/>
        <dsp:cNvSpPr/>
      </dsp:nvSpPr>
      <dsp:spPr>
        <a:xfrm>
          <a:off x="0" y="1243467"/>
          <a:ext cx="5387501"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CF632C-0EE4-BD40-846A-FAA43B455AEA}">
      <dsp:nvSpPr>
        <dsp:cNvPr id="0" name=""/>
        <dsp:cNvSpPr/>
      </dsp:nvSpPr>
      <dsp:spPr>
        <a:xfrm>
          <a:off x="0" y="1243467"/>
          <a:ext cx="5387501"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fr-CA" sz="1700" kern="1200">
              <a:solidFill>
                <a:schemeClr val="accent1"/>
              </a:solidFill>
            </a:rPr>
            <a:t>Reconnaître que les clients des gouvernements le sont souvent devenus de façon involontaire</a:t>
          </a:r>
        </a:p>
      </dsp:txBody>
      <dsp:txXfrm>
        <a:off x="0" y="1243467"/>
        <a:ext cx="5387501" cy="621467"/>
      </dsp:txXfrm>
    </dsp:sp>
    <dsp:sp modelId="{FF566625-F052-6347-8C32-0FA00B4E5077}">
      <dsp:nvSpPr>
        <dsp:cNvPr id="0" name=""/>
        <dsp:cNvSpPr/>
      </dsp:nvSpPr>
      <dsp:spPr>
        <a:xfrm>
          <a:off x="0" y="1864935"/>
          <a:ext cx="5387501"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71159BC-C6C8-5148-B037-323B7F873E7F}">
      <dsp:nvSpPr>
        <dsp:cNvPr id="0" name=""/>
        <dsp:cNvSpPr/>
      </dsp:nvSpPr>
      <dsp:spPr>
        <a:xfrm>
          <a:off x="0" y="1864935"/>
          <a:ext cx="5387501"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fr-CA" sz="1700" kern="1200">
              <a:solidFill>
                <a:schemeClr val="accent1"/>
              </a:solidFill>
            </a:rPr>
            <a:t>Accepter la nécessité de trouver le juste équilibre entre les désirs des clients et l’intérêt du public</a:t>
          </a:r>
        </a:p>
      </dsp:txBody>
      <dsp:txXfrm>
        <a:off x="0" y="1864935"/>
        <a:ext cx="5387501" cy="621467"/>
      </dsp:txXfrm>
    </dsp:sp>
    <dsp:sp modelId="{F725ED19-CC00-A44C-9CC0-C7C393C088FC}">
      <dsp:nvSpPr>
        <dsp:cNvPr id="0" name=""/>
        <dsp:cNvSpPr/>
      </dsp:nvSpPr>
      <dsp:spPr>
        <a:xfrm>
          <a:off x="0" y="2486402"/>
          <a:ext cx="5387501"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8899389-4409-5A40-B90A-7F9611C90560}">
      <dsp:nvSpPr>
        <dsp:cNvPr id="0" name=""/>
        <dsp:cNvSpPr/>
      </dsp:nvSpPr>
      <dsp:spPr>
        <a:xfrm>
          <a:off x="0" y="2486402"/>
          <a:ext cx="5387501"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fr-CA" sz="1700" kern="1200">
              <a:solidFill>
                <a:schemeClr val="accent1"/>
              </a:solidFill>
            </a:rPr>
            <a:t>Reconnaître que tout acte de service constitue un « moment de vérité » </a:t>
          </a:r>
        </a:p>
      </dsp:txBody>
      <dsp:txXfrm>
        <a:off x="0" y="2486402"/>
        <a:ext cx="5387501" cy="621467"/>
      </dsp:txXfrm>
    </dsp:sp>
    <dsp:sp modelId="{DED5B747-D521-5D47-93B6-56F437764443}">
      <dsp:nvSpPr>
        <dsp:cNvPr id="0" name=""/>
        <dsp:cNvSpPr/>
      </dsp:nvSpPr>
      <dsp:spPr>
        <a:xfrm>
          <a:off x="0" y="3107870"/>
          <a:ext cx="5387501"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6295683-86DC-CD4F-AD2F-EF359C921406}">
      <dsp:nvSpPr>
        <dsp:cNvPr id="0" name=""/>
        <dsp:cNvSpPr/>
      </dsp:nvSpPr>
      <dsp:spPr>
        <a:xfrm>
          <a:off x="0" y="3107870"/>
          <a:ext cx="5387501"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fr-CA" sz="1700" kern="1200">
              <a:solidFill>
                <a:schemeClr val="accent1"/>
              </a:solidFill>
            </a:rPr>
            <a:t>Réduire les risques d’erreur et le gaspillage de ressources</a:t>
          </a:r>
        </a:p>
      </dsp:txBody>
      <dsp:txXfrm>
        <a:off x="0" y="3107870"/>
        <a:ext cx="5387501" cy="621467"/>
      </dsp:txXfrm>
    </dsp:sp>
    <dsp:sp modelId="{A971C6C2-C5E3-AB4E-B40B-C2E46D7CE7ED}">
      <dsp:nvSpPr>
        <dsp:cNvPr id="0" name=""/>
        <dsp:cNvSpPr/>
      </dsp:nvSpPr>
      <dsp:spPr>
        <a:xfrm>
          <a:off x="0" y="3729338"/>
          <a:ext cx="5387501"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AD850A-18F9-0E43-ACD6-46EF97882C7B}">
      <dsp:nvSpPr>
        <dsp:cNvPr id="0" name=""/>
        <dsp:cNvSpPr/>
      </dsp:nvSpPr>
      <dsp:spPr>
        <a:xfrm>
          <a:off x="0" y="3729338"/>
          <a:ext cx="5387501"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fr-CA" sz="1700" kern="1200">
              <a:solidFill>
                <a:schemeClr val="accent1"/>
              </a:solidFill>
            </a:rPr>
            <a:t>Contribuer à instaurer une culture de service et à renforcer l’engagement des employés</a:t>
          </a:r>
        </a:p>
      </dsp:txBody>
      <dsp:txXfrm>
        <a:off x="0" y="3729338"/>
        <a:ext cx="5387501" cy="62146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048CE7-813B-C446-ADD9-D463B63113C2}">
      <dsp:nvSpPr>
        <dsp:cNvPr id="0" name=""/>
        <dsp:cNvSpPr/>
      </dsp:nvSpPr>
      <dsp:spPr>
        <a:xfrm>
          <a:off x="0" y="148072"/>
          <a:ext cx="2957512" cy="187802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4B155FB-36DE-6442-BF6F-0B049D8EFADB}">
      <dsp:nvSpPr>
        <dsp:cNvPr id="0" name=""/>
        <dsp:cNvSpPr/>
      </dsp:nvSpPr>
      <dsp:spPr>
        <a:xfrm>
          <a:off x="328612" y="460254"/>
          <a:ext cx="2957512" cy="187802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CA" sz="1400" kern="1200">
              <a:solidFill>
                <a:schemeClr val="accent1"/>
              </a:solidFill>
            </a:rPr>
            <a:t>Lorsque les employés sont plus engagés, les personnes qui bénéficient des services ont tendance à être plus satisfaits.</a:t>
          </a:r>
          <a:br>
            <a:rPr lang="fr-CA" sz="1400" kern="1200">
              <a:solidFill>
                <a:schemeClr val="accent1"/>
              </a:solidFill>
            </a:rPr>
          </a:br>
          <a:endParaRPr lang="fr-CA" sz="1400" kern="1200">
            <a:solidFill>
              <a:schemeClr val="accent1"/>
            </a:solidFill>
          </a:endParaRPr>
        </a:p>
      </dsp:txBody>
      <dsp:txXfrm>
        <a:off x="383617" y="515259"/>
        <a:ext cx="2847502" cy="1768010"/>
      </dsp:txXfrm>
    </dsp:sp>
    <dsp:sp modelId="{C3C2C99D-AEAC-3945-A53C-5EB08ED893F5}">
      <dsp:nvSpPr>
        <dsp:cNvPr id="0" name=""/>
        <dsp:cNvSpPr/>
      </dsp:nvSpPr>
      <dsp:spPr>
        <a:xfrm>
          <a:off x="3614737" y="148072"/>
          <a:ext cx="2957512" cy="187802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C8F35C4-4861-0C41-B067-6C8219499CDD}">
      <dsp:nvSpPr>
        <dsp:cNvPr id="0" name=""/>
        <dsp:cNvSpPr/>
      </dsp:nvSpPr>
      <dsp:spPr>
        <a:xfrm>
          <a:off x="3943350" y="460254"/>
          <a:ext cx="2957512" cy="187802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CA" sz="1400" kern="1200">
              <a:solidFill>
                <a:schemeClr val="accent1"/>
              </a:solidFill>
            </a:rPr>
            <a:t>Lorsque les gens qui reçoivent un service sont plus satisfaits, ils sont plus heureux et faciles à desservir, et les employés sont dans de meilleurs dispositions pour aimer leur travail et se sentir davantage satisfaits et dévoués.</a:t>
          </a:r>
          <a:br>
            <a:rPr lang="fr-CA" sz="1400" kern="1200">
              <a:solidFill>
                <a:schemeClr val="accent1"/>
              </a:solidFill>
            </a:rPr>
          </a:br>
          <a:endParaRPr lang="fr-CA" sz="1400" kern="1200">
            <a:solidFill>
              <a:schemeClr val="accent1"/>
            </a:solidFill>
          </a:endParaRPr>
        </a:p>
      </dsp:txBody>
      <dsp:txXfrm>
        <a:off x="3998355" y="515259"/>
        <a:ext cx="2847502" cy="1768010"/>
      </dsp:txXfrm>
    </dsp:sp>
    <dsp:sp modelId="{05AD9684-A7E7-9446-BF36-DC372B55132D}">
      <dsp:nvSpPr>
        <dsp:cNvPr id="0" name=""/>
        <dsp:cNvSpPr/>
      </dsp:nvSpPr>
      <dsp:spPr>
        <a:xfrm>
          <a:off x="7229475" y="148072"/>
          <a:ext cx="2957512" cy="187802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C76A703-18B6-674B-98EC-02A6977A059D}">
      <dsp:nvSpPr>
        <dsp:cNvPr id="0" name=""/>
        <dsp:cNvSpPr/>
      </dsp:nvSpPr>
      <dsp:spPr>
        <a:xfrm>
          <a:off x="7558087" y="460254"/>
          <a:ext cx="2957512" cy="187802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CA" sz="1400" kern="1200">
              <a:solidFill>
                <a:schemeClr val="accent1"/>
              </a:solidFill>
            </a:rPr>
            <a:t>Lorsque les citoyens sont plus satisfaits, ils font davantage confiance au gouvernement.</a:t>
          </a:r>
        </a:p>
      </dsp:txBody>
      <dsp:txXfrm>
        <a:off x="7613092" y="515259"/>
        <a:ext cx="2847502" cy="1768010"/>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66CD55-EF77-1346-AB95-B8C9A4D32B50}" type="datetimeFigureOut">
              <a:rPr lang="en-US" smtClean="0"/>
              <a:t>11/21/2022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A1A8D7-35CA-2443-A202-312630330360}" type="slidenum">
              <a:rPr lang="en-US" smtClean="0"/>
              <a:t>‹#›</a:t>
            </a:fld>
            <a:endParaRPr lang="en-US" dirty="0"/>
          </a:p>
        </p:txBody>
      </p:sp>
    </p:spTree>
    <p:extLst>
      <p:ext uri="{BB962C8B-B14F-4D97-AF65-F5344CB8AC3E}">
        <p14:creationId xmlns:p14="http://schemas.microsoft.com/office/powerpoint/2010/main" val="10734998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A1A8D7-35CA-2443-A202-312630330360}" type="slidenum">
              <a:rPr lang="en-US" smtClean="0"/>
              <a:t>2</a:t>
            </a:fld>
            <a:endParaRPr lang="en-US"/>
          </a:p>
        </p:txBody>
      </p:sp>
    </p:spTree>
    <p:extLst>
      <p:ext uri="{BB962C8B-B14F-4D97-AF65-F5344CB8AC3E}">
        <p14:creationId xmlns:p14="http://schemas.microsoft.com/office/powerpoint/2010/main" val="27575711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A1A8D7-35CA-2443-A202-312630330360}" type="slidenum">
              <a:rPr lang="en-US" smtClean="0"/>
              <a:t>3</a:t>
            </a:fld>
            <a:endParaRPr lang="en-US"/>
          </a:p>
        </p:txBody>
      </p:sp>
    </p:spTree>
    <p:extLst>
      <p:ext uri="{BB962C8B-B14F-4D97-AF65-F5344CB8AC3E}">
        <p14:creationId xmlns:p14="http://schemas.microsoft.com/office/powerpoint/2010/main" val="41990212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A1A8D7-35CA-2443-A202-312630330360}" type="slidenum">
              <a:rPr lang="en-US" smtClean="0"/>
              <a:t>4</a:t>
            </a:fld>
            <a:endParaRPr lang="en-US"/>
          </a:p>
        </p:txBody>
      </p:sp>
    </p:spTree>
    <p:extLst>
      <p:ext uri="{BB962C8B-B14F-4D97-AF65-F5344CB8AC3E}">
        <p14:creationId xmlns:p14="http://schemas.microsoft.com/office/powerpoint/2010/main" val="13181548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6F09A49-3446-5C4C-B797-3081FA420443}" type="slidenum">
              <a:rPr lang="en-US" smtClean="0"/>
              <a:t>6</a:t>
            </a:fld>
            <a:endParaRPr lang="en-US"/>
          </a:p>
        </p:txBody>
      </p:sp>
    </p:spTree>
    <p:extLst>
      <p:ext uri="{BB962C8B-B14F-4D97-AF65-F5344CB8AC3E}">
        <p14:creationId xmlns:p14="http://schemas.microsoft.com/office/powerpoint/2010/main" val="36588933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28DE85F-A49F-4D4C-8D78-799212E249B2}" type="slidenum">
              <a:rPr lang="en-GB" smtClean="0"/>
              <a:t>12</a:t>
            </a:fld>
            <a:endParaRPr lang="en-GB"/>
          </a:p>
        </p:txBody>
      </p:sp>
    </p:spTree>
    <p:extLst>
      <p:ext uri="{BB962C8B-B14F-4D97-AF65-F5344CB8AC3E}">
        <p14:creationId xmlns:p14="http://schemas.microsoft.com/office/powerpoint/2010/main" val="10542609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28DE85F-A49F-4D4C-8D78-799212E249B2}" type="slidenum">
              <a:rPr lang="en-GB" smtClean="0"/>
              <a:t>13</a:t>
            </a:fld>
            <a:endParaRPr lang="en-GB"/>
          </a:p>
        </p:txBody>
      </p:sp>
    </p:spTree>
    <p:extLst>
      <p:ext uri="{BB962C8B-B14F-4D97-AF65-F5344CB8AC3E}">
        <p14:creationId xmlns:p14="http://schemas.microsoft.com/office/powerpoint/2010/main" val="9943974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0287E-2713-DC4F-8706-04532B61DE1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DD4B6D9-523F-6B4C-9254-7E5ED87658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439FEEF-6266-5F47-818E-319444E1077E}"/>
              </a:ext>
            </a:extLst>
          </p:cNvPr>
          <p:cNvSpPr>
            <a:spLocks noGrp="1"/>
          </p:cNvSpPr>
          <p:nvPr>
            <p:ph type="dt" sz="half" idx="10"/>
          </p:nvPr>
        </p:nvSpPr>
        <p:spPr/>
        <p:txBody>
          <a:bodyPr/>
          <a:lstStyle/>
          <a:p>
            <a:fld id="{B83A6741-073C-504C-85F3-7A67A64C4BD5}" type="datetimeFigureOut">
              <a:rPr lang="en-US" smtClean="0"/>
              <a:t>11/21/2022</a:t>
            </a:fld>
            <a:endParaRPr lang="en-US" dirty="0"/>
          </a:p>
        </p:txBody>
      </p:sp>
      <p:sp>
        <p:nvSpPr>
          <p:cNvPr id="5" name="Footer Placeholder 4">
            <a:extLst>
              <a:ext uri="{FF2B5EF4-FFF2-40B4-BE49-F238E27FC236}">
                <a16:creationId xmlns:a16="http://schemas.microsoft.com/office/drawing/2014/main" id="{21052C2F-78C1-684E-953E-2CE47005027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465EF24-A951-C749-B3E2-2D49DC734FF6}"/>
              </a:ext>
            </a:extLst>
          </p:cNvPr>
          <p:cNvSpPr>
            <a:spLocks noGrp="1"/>
          </p:cNvSpPr>
          <p:nvPr>
            <p:ph type="sldNum" sz="quarter" idx="12"/>
          </p:nvPr>
        </p:nvSpPr>
        <p:spPr/>
        <p:txBody>
          <a:bodyPr/>
          <a:lstStyle/>
          <a:p>
            <a:fld id="{787E13DA-CCCD-E64F-AFAE-7353186E71F7}" type="slidenum">
              <a:rPr lang="en-US" smtClean="0"/>
              <a:t>‹#›</a:t>
            </a:fld>
            <a:endParaRPr lang="en-US" dirty="0"/>
          </a:p>
        </p:txBody>
      </p:sp>
    </p:spTree>
    <p:extLst>
      <p:ext uri="{BB962C8B-B14F-4D97-AF65-F5344CB8AC3E}">
        <p14:creationId xmlns:p14="http://schemas.microsoft.com/office/powerpoint/2010/main" val="7885857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8D9D7-B8AB-414E-AAEA-66B29F61DC9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0501D7E-178D-F74E-ADF0-71D2902804E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03D99D-2CE7-DF46-88B9-84C2F75AC788}"/>
              </a:ext>
            </a:extLst>
          </p:cNvPr>
          <p:cNvSpPr>
            <a:spLocks noGrp="1"/>
          </p:cNvSpPr>
          <p:nvPr>
            <p:ph type="dt" sz="half" idx="10"/>
          </p:nvPr>
        </p:nvSpPr>
        <p:spPr/>
        <p:txBody>
          <a:bodyPr/>
          <a:lstStyle/>
          <a:p>
            <a:fld id="{B83A6741-073C-504C-85F3-7A67A64C4BD5}" type="datetimeFigureOut">
              <a:rPr lang="en-US" smtClean="0"/>
              <a:t>11/21/2022</a:t>
            </a:fld>
            <a:endParaRPr lang="en-US" dirty="0"/>
          </a:p>
        </p:txBody>
      </p:sp>
      <p:sp>
        <p:nvSpPr>
          <p:cNvPr id="5" name="Footer Placeholder 4">
            <a:extLst>
              <a:ext uri="{FF2B5EF4-FFF2-40B4-BE49-F238E27FC236}">
                <a16:creationId xmlns:a16="http://schemas.microsoft.com/office/drawing/2014/main" id="{0AD4471A-8B16-E441-9AE4-A4025AFBA0C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928B3F1-8F49-F24D-96C0-ADD7F94B7877}"/>
              </a:ext>
            </a:extLst>
          </p:cNvPr>
          <p:cNvSpPr>
            <a:spLocks noGrp="1"/>
          </p:cNvSpPr>
          <p:nvPr>
            <p:ph type="sldNum" sz="quarter" idx="12"/>
          </p:nvPr>
        </p:nvSpPr>
        <p:spPr/>
        <p:txBody>
          <a:bodyPr/>
          <a:lstStyle/>
          <a:p>
            <a:fld id="{787E13DA-CCCD-E64F-AFAE-7353186E71F7}" type="slidenum">
              <a:rPr lang="en-US" smtClean="0"/>
              <a:t>‹#›</a:t>
            </a:fld>
            <a:endParaRPr lang="en-US" dirty="0"/>
          </a:p>
        </p:txBody>
      </p:sp>
    </p:spTree>
    <p:extLst>
      <p:ext uri="{BB962C8B-B14F-4D97-AF65-F5344CB8AC3E}">
        <p14:creationId xmlns:p14="http://schemas.microsoft.com/office/powerpoint/2010/main" val="30624513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0004FAB-02F3-CA4E-9DCC-B08B4EF3A8C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5338F8-43B0-634F-97A0-7E197FD234D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9BA879-FF9E-CC4A-9288-F4EDE9E74DE3}"/>
              </a:ext>
            </a:extLst>
          </p:cNvPr>
          <p:cNvSpPr>
            <a:spLocks noGrp="1"/>
          </p:cNvSpPr>
          <p:nvPr>
            <p:ph type="dt" sz="half" idx="10"/>
          </p:nvPr>
        </p:nvSpPr>
        <p:spPr/>
        <p:txBody>
          <a:bodyPr/>
          <a:lstStyle/>
          <a:p>
            <a:fld id="{B83A6741-073C-504C-85F3-7A67A64C4BD5}" type="datetimeFigureOut">
              <a:rPr lang="en-US" smtClean="0"/>
              <a:t>11/21/2022</a:t>
            </a:fld>
            <a:endParaRPr lang="en-US" dirty="0"/>
          </a:p>
        </p:txBody>
      </p:sp>
      <p:sp>
        <p:nvSpPr>
          <p:cNvPr id="5" name="Footer Placeholder 4">
            <a:extLst>
              <a:ext uri="{FF2B5EF4-FFF2-40B4-BE49-F238E27FC236}">
                <a16:creationId xmlns:a16="http://schemas.microsoft.com/office/drawing/2014/main" id="{9D7380A3-5CF1-CA49-9BDB-DA0B746EA52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5276AEC-1E6A-F443-AF58-866310AC70E0}"/>
              </a:ext>
            </a:extLst>
          </p:cNvPr>
          <p:cNvSpPr>
            <a:spLocks noGrp="1"/>
          </p:cNvSpPr>
          <p:nvPr>
            <p:ph type="sldNum" sz="quarter" idx="12"/>
          </p:nvPr>
        </p:nvSpPr>
        <p:spPr/>
        <p:txBody>
          <a:bodyPr/>
          <a:lstStyle/>
          <a:p>
            <a:fld id="{787E13DA-CCCD-E64F-AFAE-7353186E71F7}" type="slidenum">
              <a:rPr lang="en-US" smtClean="0"/>
              <a:t>‹#›</a:t>
            </a:fld>
            <a:endParaRPr lang="en-US" dirty="0"/>
          </a:p>
        </p:txBody>
      </p:sp>
    </p:spTree>
    <p:extLst>
      <p:ext uri="{BB962C8B-B14F-4D97-AF65-F5344CB8AC3E}">
        <p14:creationId xmlns:p14="http://schemas.microsoft.com/office/powerpoint/2010/main" val="28701229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hart">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6461CA02-1FE5-4C71-B0A2-818246D3EA40}"/>
              </a:ext>
            </a:extLst>
          </p:cNvPr>
          <p:cNvSpPr>
            <a:spLocks noGrp="1"/>
          </p:cNvSpPr>
          <p:nvPr>
            <p:ph type="title"/>
          </p:nvPr>
        </p:nvSpPr>
        <p:spPr>
          <a:xfrm>
            <a:off x="872834" y="179583"/>
            <a:ext cx="11200345" cy="963418"/>
          </a:xfrm>
          <a:prstGeom prst="rect">
            <a:avLst/>
          </a:prstGeom>
        </p:spPr>
        <p:txBody>
          <a:bodyPr vert="horz" lIns="91440" tIns="45720" rIns="91440" bIns="45720" rtlCol="0" anchor="b">
            <a:normAutofit/>
          </a:bodyPr>
          <a:lstStyle>
            <a:lvl1pPr>
              <a:lnSpc>
                <a:spcPct val="80000"/>
              </a:lnSpc>
              <a:defRPr sz="3200" b="0">
                <a:latin typeface="+mn-lt"/>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3E84B601-C10E-4F3D-858A-DF9F5D349388}"/>
              </a:ext>
            </a:extLst>
          </p:cNvPr>
          <p:cNvSpPr>
            <a:spLocks noGrp="1"/>
          </p:cNvSpPr>
          <p:nvPr>
            <p:ph type="sldNum" sz="quarter" idx="4"/>
          </p:nvPr>
        </p:nvSpPr>
        <p:spPr>
          <a:xfrm>
            <a:off x="4476339" y="6473336"/>
            <a:ext cx="3220626" cy="276999"/>
          </a:xfrm>
          <a:prstGeom prst="rect">
            <a:avLst/>
          </a:prstGeom>
        </p:spPr>
        <p:txBody>
          <a:bodyPr vert="horz" wrap="none" lIns="91440" tIns="45720" rIns="91440" bIns="45720" rtlCol="0" anchor="ctr">
            <a:spAutoFit/>
          </a:bodyPr>
          <a:lstStyle>
            <a:lvl1pPr algn="l">
              <a:defRPr sz="1200" b="1" i="0">
                <a:solidFill>
                  <a:srgbClr val="F59942"/>
                </a:solidFill>
                <a:latin typeface="+mn-lt"/>
              </a:defRPr>
            </a:lvl1pPr>
          </a:lstStyle>
          <a:p>
            <a:pPr algn="ctr"/>
            <a:fld id="{D934AB64-3119-BE4C-A08C-DC681299E078}" type="slidenum">
              <a:rPr lang="en-US" smtClean="0"/>
              <a:pPr algn="ctr"/>
              <a:t>‹#›</a:t>
            </a:fld>
            <a:r>
              <a:rPr lang="en-US" dirty="0"/>
              <a:t> – Citizens First 2020: Government of Canada</a:t>
            </a:r>
          </a:p>
        </p:txBody>
      </p:sp>
      <p:sp>
        <p:nvSpPr>
          <p:cNvPr id="3" name="Text Placeholder 2">
            <a:extLst>
              <a:ext uri="{FF2B5EF4-FFF2-40B4-BE49-F238E27FC236}">
                <a16:creationId xmlns:a16="http://schemas.microsoft.com/office/drawing/2014/main" id="{B733A797-030B-428D-8D2F-C167389A63C0}"/>
              </a:ext>
            </a:extLst>
          </p:cNvPr>
          <p:cNvSpPr>
            <a:spLocks noGrp="1"/>
          </p:cNvSpPr>
          <p:nvPr>
            <p:ph type="body" sz="quarter" idx="10"/>
          </p:nvPr>
        </p:nvSpPr>
        <p:spPr>
          <a:xfrm>
            <a:off x="723900" y="6220379"/>
            <a:ext cx="8934450" cy="218521"/>
          </a:xfrm>
          <a:prstGeom prst="rect">
            <a:avLst/>
          </a:prstGeom>
        </p:spPr>
        <p:txBody>
          <a:bodyPr anchor="b">
            <a:spAutoFit/>
          </a:bodyPr>
          <a:lstStyle>
            <a:lvl1pPr marL="0" indent="0">
              <a:lnSpc>
                <a:spcPct val="80000"/>
              </a:lnSpc>
              <a:spcBef>
                <a:spcPts val="0"/>
              </a:spcBef>
              <a:buNone/>
              <a:defRPr sz="1000">
                <a:solidFill>
                  <a:schemeClr val="tx1">
                    <a:lumMod val="50000"/>
                    <a:lumOff val="50000"/>
                  </a:schemeClr>
                </a:solidFill>
                <a:latin typeface="+mn-lt"/>
              </a:defRPr>
            </a:lvl1pPr>
            <a:lvl2pPr marL="457200" indent="0">
              <a:buNone/>
              <a:defRPr sz="1000">
                <a:solidFill>
                  <a:schemeClr val="tx1">
                    <a:lumMod val="50000"/>
                    <a:lumOff val="50000"/>
                  </a:schemeClr>
                </a:solidFill>
                <a:latin typeface="Core Sans C 65 Bold" panose="020B0603030302020204"/>
              </a:defRPr>
            </a:lvl2pPr>
            <a:lvl3pPr marL="914400" indent="0">
              <a:buNone/>
              <a:defRPr sz="1000">
                <a:solidFill>
                  <a:schemeClr val="tx1">
                    <a:lumMod val="50000"/>
                    <a:lumOff val="50000"/>
                  </a:schemeClr>
                </a:solidFill>
                <a:latin typeface="Core Sans C 65 Bold" panose="020B0603030302020204"/>
              </a:defRPr>
            </a:lvl3pPr>
            <a:lvl4pPr marL="1371600" indent="0">
              <a:buNone/>
              <a:defRPr sz="1000">
                <a:solidFill>
                  <a:schemeClr val="tx1">
                    <a:lumMod val="50000"/>
                    <a:lumOff val="50000"/>
                  </a:schemeClr>
                </a:solidFill>
                <a:latin typeface="Core Sans C 65 Bold" panose="020B0603030302020204"/>
              </a:defRPr>
            </a:lvl4pPr>
            <a:lvl5pPr marL="1828800" indent="0">
              <a:buNone/>
              <a:defRPr sz="1000">
                <a:solidFill>
                  <a:schemeClr val="tx1">
                    <a:lumMod val="50000"/>
                    <a:lumOff val="50000"/>
                  </a:schemeClr>
                </a:solidFill>
                <a:latin typeface="Core Sans C 65 Bold" panose="020B0603030302020204"/>
              </a:defRPr>
            </a:lvl5pPr>
          </a:lstStyle>
          <a:p>
            <a:pPr lvl="0"/>
            <a:r>
              <a:rPr lang="en-US" dirty="0"/>
              <a:t>Click to edit Master text styles</a:t>
            </a:r>
          </a:p>
        </p:txBody>
      </p:sp>
    </p:spTree>
    <p:extLst>
      <p:ext uri="{BB962C8B-B14F-4D97-AF65-F5344CB8AC3E}">
        <p14:creationId xmlns:p14="http://schemas.microsoft.com/office/powerpoint/2010/main" val="23661559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64374A9F-44C9-4491-B01A-8B2565E574FA}"/>
              </a:ext>
            </a:extLst>
          </p:cNvPr>
          <p:cNvSpPr>
            <a:spLocks noGrp="1"/>
          </p:cNvSpPr>
          <p:nvPr>
            <p:ph type="title"/>
          </p:nvPr>
        </p:nvSpPr>
        <p:spPr>
          <a:xfrm>
            <a:off x="872834" y="179583"/>
            <a:ext cx="11200345" cy="963418"/>
          </a:xfrm>
          <a:prstGeom prst="rect">
            <a:avLst/>
          </a:prstGeom>
        </p:spPr>
        <p:txBody>
          <a:bodyPr vert="horz" lIns="91440" tIns="45720" rIns="91440" bIns="45720" rtlCol="0" anchor="b">
            <a:normAutofit/>
          </a:bodyPr>
          <a:lstStyle>
            <a:lvl1pPr>
              <a:lnSpc>
                <a:spcPct val="80000"/>
              </a:lnSpc>
              <a:defRPr sz="3200" b="0">
                <a:latin typeface="+mn-lt"/>
              </a:defRPr>
            </a:lvl1pPr>
          </a:lstStyle>
          <a:p>
            <a:r>
              <a:rPr lang="en-US" dirty="0"/>
              <a:t>Click to edit Master title style</a:t>
            </a:r>
          </a:p>
        </p:txBody>
      </p:sp>
      <p:sp>
        <p:nvSpPr>
          <p:cNvPr id="7" name="Slide Number Placeholder 5">
            <a:extLst>
              <a:ext uri="{FF2B5EF4-FFF2-40B4-BE49-F238E27FC236}">
                <a16:creationId xmlns:a16="http://schemas.microsoft.com/office/drawing/2014/main" id="{78428ADB-146B-44C9-8143-9D37DACEDDA8}"/>
              </a:ext>
            </a:extLst>
          </p:cNvPr>
          <p:cNvSpPr>
            <a:spLocks noGrp="1"/>
          </p:cNvSpPr>
          <p:nvPr>
            <p:ph type="sldNum" sz="quarter" idx="4"/>
          </p:nvPr>
        </p:nvSpPr>
        <p:spPr>
          <a:xfrm>
            <a:off x="4472044" y="6473336"/>
            <a:ext cx="3229217" cy="276999"/>
          </a:xfrm>
          <a:prstGeom prst="rect">
            <a:avLst/>
          </a:prstGeom>
        </p:spPr>
        <p:txBody>
          <a:bodyPr vert="horz" wrap="none" lIns="91440" tIns="45720" rIns="91440" bIns="45720" rtlCol="0" anchor="ctr">
            <a:spAutoFit/>
          </a:bodyPr>
          <a:lstStyle>
            <a:lvl1pPr algn="l">
              <a:defRPr sz="1200" b="1" i="0">
                <a:solidFill>
                  <a:srgbClr val="F59942"/>
                </a:solidFill>
                <a:latin typeface="+mn-lt"/>
              </a:defRPr>
            </a:lvl1pPr>
          </a:lstStyle>
          <a:p>
            <a:pPr algn="ctr"/>
            <a:fld id="{D934AB64-3119-BE4C-A08C-DC681299E078}" type="slidenum">
              <a:rPr lang="en-US" smtClean="0"/>
              <a:pPr algn="ctr"/>
              <a:t>‹#›</a:t>
            </a:fld>
            <a:r>
              <a:rPr lang="en-US" dirty="0"/>
              <a:t> – Citizens First 2020: National Report Report</a:t>
            </a:r>
          </a:p>
        </p:txBody>
      </p:sp>
    </p:spTree>
    <p:extLst>
      <p:ext uri="{BB962C8B-B14F-4D97-AF65-F5344CB8AC3E}">
        <p14:creationId xmlns:p14="http://schemas.microsoft.com/office/powerpoint/2010/main" val="37536187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Slide Number Placeholder 2"/>
          <p:cNvSpPr>
            <a:spLocks noGrp="1"/>
          </p:cNvSpPr>
          <p:nvPr>
            <p:ph type="sldNum" sz="quarter" idx="10"/>
          </p:nvPr>
        </p:nvSpPr>
        <p:spPr/>
        <p:txBody>
          <a:bodyPr/>
          <a:lstStyle/>
          <a:p>
            <a:pPr>
              <a:defRPr/>
            </a:pPr>
            <a:fld id="{B88F2FE3-20A6-406F-AF2F-A900C1EF3115}" type="slidenum">
              <a:rPr lang="en-CA" smtClean="0"/>
              <a:pPr>
                <a:defRPr/>
              </a:pPr>
              <a:t>‹#›</a:t>
            </a:fld>
            <a:endParaRPr lang="en-CA" dirty="0"/>
          </a:p>
        </p:txBody>
      </p:sp>
    </p:spTree>
    <p:extLst>
      <p:ext uri="{BB962C8B-B14F-4D97-AF65-F5344CB8AC3E}">
        <p14:creationId xmlns:p14="http://schemas.microsoft.com/office/powerpoint/2010/main" val="3847167301"/>
      </p:ext>
    </p:extLst>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B3B5D-3F24-4349-86CE-D1FAD9A9EC25}"/>
              </a:ext>
            </a:extLst>
          </p:cNvPr>
          <p:cNvSpPr>
            <a:spLocks noGrp="1"/>
          </p:cNvSpPr>
          <p:nvPr>
            <p:ph type="title"/>
          </p:nvPr>
        </p:nvSpPr>
        <p:spPr>
          <a:xfrm>
            <a:off x="309837" y="256032"/>
            <a:ext cx="10066687" cy="517064"/>
          </a:xfrm>
        </p:spPr>
        <p:txBody>
          <a:bodyPr/>
          <a:lstStyle>
            <a:lvl1pPr>
              <a:defRPr>
                <a:solidFill>
                  <a:srgbClr val="1254A6"/>
                </a:solidFill>
              </a:defRPr>
            </a:lvl1pPr>
          </a:lstStyle>
          <a:p>
            <a:r>
              <a:rPr lang="en-US" dirty="0"/>
              <a:t>Click to edit Master title style</a:t>
            </a:r>
          </a:p>
        </p:txBody>
      </p:sp>
      <p:pic>
        <p:nvPicPr>
          <p:cNvPr id="11" name="Picture 10">
            <a:extLst>
              <a:ext uri="{FF2B5EF4-FFF2-40B4-BE49-F238E27FC236}">
                <a16:creationId xmlns:a16="http://schemas.microsoft.com/office/drawing/2014/main" id="{706C7A68-60A9-4D6E-973A-5A074997E54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76524" y="216745"/>
            <a:ext cx="1794489" cy="585721"/>
          </a:xfrm>
          <a:prstGeom prst="rect">
            <a:avLst/>
          </a:prstGeom>
        </p:spPr>
      </p:pic>
    </p:spTree>
    <p:extLst>
      <p:ext uri="{BB962C8B-B14F-4D97-AF65-F5344CB8AC3E}">
        <p14:creationId xmlns:p14="http://schemas.microsoft.com/office/powerpoint/2010/main" val="42698817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3BBFD38-40DF-4375-9E6E-D68761E5DA74}"/>
              </a:ext>
            </a:extLst>
          </p:cNvPr>
          <p:cNvSpPr>
            <a:spLocks noGrp="1"/>
          </p:cNvSpPr>
          <p:nvPr>
            <p:ph type="body" sz="quarter" idx="11"/>
          </p:nvPr>
        </p:nvSpPr>
        <p:spPr>
          <a:xfrm>
            <a:off x="309033" y="992717"/>
            <a:ext cx="11540067" cy="4876800"/>
          </a:xfrm>
        </p:spPr>
        <p:txBody>
          <a:bodyPr/>
          <a:lstStyle>
            <a:lvl1pPr>
              <a:spcBef>
                <a:spcPts val="400"/>
              </a:spcBef>
              <a:spcAft>
                <a:spcPts val="400"/>
              </a:spcAft>
              <a:defRPr sz="2133" cap="none" baseline="0">
                <a:solidFill>
                  <a:schemeClr val="bg2"/>
                </a:solidFill>
                <a:latin typeface="+mn-lt"/>
              </a:defRPr>
            </a:lvl1pPr>
            <a:lvl2pPr>
              <a:spcBef>
                <a:spcPts val="400"/>
              </a:spcBef>
              <a:spcAft>
                <a:spcPts val="400"/>
              </a:spcAft>
              <a:defRPr sz="2133">
                <a:solidFill>
                  <a:schemeClr val="bg2"/>
                </a:solidFill>
                <a:latin typeface="+mn-lt"/>
              </a:defRPr>
            </a:lvl2pPr>
            <a:lvl3pPr>
              <a:spcBef>
                <a:spcPts val="400"/>
              </a:spcBef>
              <a:spcAft>
                <a:spcPts val="400"/>
              </a:spcAft>
              <a:defRPr sz="2133">
                <a:solidFill>
                  <a:schemeClr val="bg2"/>
                </a:solidFill>
                <a:latin typeface="+mn-lt"/>
              </a:defRPr>
            </a:lvl3pPr>
            <a:lvl4pPr>
              <a:spcBef>
                <a:spcPts val="400"/>
              </a:spcBef>
              <a:spcAft>
                <a:spcPts val="400"/>
              </a:spcAft>
              <a:defRPr sz="2133">
                <a:solidFill>
                  <a:schemeClr val="bg2"/>
                </a:solidFill>
                <a:latin typeface="+mn-lt"/>
              </a:defRPr>
            </a:lvl4pPr>
            <a:lvl5pPr>
              <a:spcBef>
                <a:spcPts val="400"/>
              </a:spcBef>
              <a:spcAft>
                <a:spcPts val="400"/>
              </a:spcAft>
              <a:defRPr sz="2133">
                <a:solidFill>
                  <a:schemeClr val="bg2"/>
                </a:solidFill>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61ABDBF7-D2F6-41D6-AB37-621CA7DC84D4}"/>
              </a:ext>
            </a:extLst>
          </p:cNvPr>
          <p:cNvSpPr>
            <a:spLocks noGrp="1"/>
          </p:cNvSpPr>
          <p:nvPr>
            <p:ph type="title"/>
          </p:nvPr>
        </p:nvSpPr>
        <p:spPr>
          <a:xfrm>
            <a:off x="309836" y="256032"/>
            <a:ext cx="10066688" cy="517064"/>
          </a:xfrm>
        </p:spPr>
        <p:txBody>
          <a:bodyPr/>
          <a:lstStyle>
            <a:lvl1pPr>
              <a:defRPr>
                <a:solidFill>
                  <a:srgbClr val="1254A6"/>
                </a:solidFill>
              </a:defRPr>
            </a:lvl1pPr>
          </a:lstStyle>
          <a:p>
            <a:r>
              <a:rPr lang="en-US" dirty="0"/>
              <a:t>Click to edit Master title style</a:t>
            </a:r>
          </a:p>
        </p:txBody>
      </p:sp>
      <p:pic>
        <p:nvPicPr>
          <p:cNvPr id="13" name="Picture 12">
            <a:extLst>
              <a:ext uri="{FF2B5EF4-FFF2-40B4-BE49-F238E27FC236}">
                <a16:creationId xmlns:a16="http://schemas.microsoft.com/office/drawing/2014/main" id="{20B62372-C53E-4E7F-B79E-03989C66B75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76524" y="216745"/>
            <a:ext cx="1794489" cy="585721"/>
          </a:xfrm>
          <a:prstGeom prst="rect">
            <a:avLst/>
          </a:prstGeom>
        </p:spPr>
      </p:pic>
    </p:spTree>
    <p:extLst>
      <p:ext uri="{BB962C8B-B14F-4D97-AF65-F5344CB8AC3E}">
        <p14:creationId xmlns:p14="http://schemas.microsoft.com/office/powerpoint/2010/main" val="13522774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Layout with footn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71C37-08F1-417D-A057-03FE3C0150EF}"/>
              </a:ext>
            </a:extLst>
          </p:cNvPr>
          <p:cNvSpPr>
            <a:spLocks noGrp="1"/>
          </p:cNvSpPr>
          <p:nvPr>
            <p:ph type="title" hasCustomPrompt="1"/>
          </p:nvPr>
        </p:nvSpPr>
        <p:spPr>
          <a:xfrm>
            <a:off x="309836" y="256032"/>
            <a:ext cx="10066688" cy="517064"/>
          </a:xfrm>
        </p:spPr>
        <p:txBody>
          <a:bodyPr/>
          <a:lstStyle>
            <a:lvl1pPr>
              <a:defRPr>
                <a:solidFill>
                  <a:schemeClr val="tx1"/>
                </a:solidFill>
              </a:defRPr>
            </a:lvl1pPr>
          </a:lstStyle>
          <a:p>
            <a:r>
              <a:rPr lang="en-US" dirty="0"/>
              <a:t>Title</a:t>
            </a:r>
          </a:p>
        </p:txBody>
      </p:sp>
      <p:sp>
        <p:nvSpPr>
          <p:cNvPr id="6" name="Text Placeholder 7">
            <a:extLst>
              <a:ext uri="{FF2B5EF4-FFF2-40B4-BE49-F238E27FC236}">
                <a16:creationId xmlns:a16="http://schemas.microsoft.com/office/drawing/2014/main" id="{8D6C1F1D-4C1C-4E60-ADBF-0F3080BD7841}"/>
              </a:ext>
            </a:extLst>
          </p:cNvPr>
          <p:cNvSpPr>
            <a:spLocks noGrp="1"/>
          </p:cNvSpPr>
          <p:nvPr>
            <p:ph type="body" sz="quarter" idx="11"/>
          </p:nvPr>
        </p:nvSpPr>
        <p:spPr>
          <a:xfrm>
            <a:off x="309033" y="992717"/>
            <a:ext cx="11540067" cy="4876800"/>
          </a:xfrm>
        </p:spPr>
        <p:txBody>
          <a:bodyPr/>
          <a:lstStyle>
            <a:lvl1pPr>
              <a:spcBef>
                <a:spcPts val="400"/>
              </a:spcBef>
              <a:spcAft>
                <a:spcPts val="400"/>
              </a:spcAft>
              <a:defRPr sz="2133" cap="none" baseline="0">
                <a:solidFill>
                  <a:schemeClr val="bg2"/>
                </a:solidFill>
                <a:latin typeface="+mn-lt"/>
              </a:defRPr>
            </a:lvl1pPr>
            <a:lvl2pPr>
              <a:spcBef>
                <a:spcPts val="400"/>
              </a:spcBef>
              <a:spcAft>
                <a:spcPts val="400"/>
              </a:spcAft>
              <a:defRPr sz="2133">
                <a:solidFill>
                  <a:schemeClr val="bg2"/>
                </a:solidFill>
                <a:latin typeface="+mn-lt"/>
              </a:defRPr>
            </a:lvl2pPr>
            <a:lvl3pPr>
              <a:spcBef>
                <a:spcPts val="400"/>
              </a:spcBef>
              <a:spcAft>
                <a:spcPts val="400"/>
              </a:spcAft>
              <a:defRPr sz="2133">
                <a:solidFill>
                  <a:schemeClr val="bg2"/>
                </a:solidFill>
                <a:latin typeface="+mn-lt"/>
              </a:defRPr>
            </a:lvl3pPr>
            <a:lvl4pPr>
              <a:spcBef>
                <a:spcPts val="400"/>
              </a:spcBef>
              <a:spcAft>
                <a:spcPts val="400"/>
              </a:spcAft>
              <a:defRPr sz="2133">
                <a:solidFill>
                  <a:schemeClr val="bg2"/>
                </a:solidFill>
                <a:latin typeface="+mn-lt"/>
              </a:defRPr>
            </a:lvl4pPr>
            <a:lvl5pPr>
              <a:spcBef>
                <a:spcPts val="400"/>
              </a:spcBef>
              <a:spcAft>
                <a:spcPts val="400"/>
              </a:spcAft>
              <a:defRPr sz="2133">
                <a:solidFill>
                  <a:schemeClr val="bg2"/>
                </a:solidFill>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5" name="Picture 14">
            <a:extLst>
              <a:ext uri="{FF2B5EF4-FFF2-40B4-BE49-F238E27FC236}">
                <a16:creationId xmlns:a16="http://schemas.microsoft.com/office/drawing/2014/main" id="{E84FDCE9-C2F9-46C7-A885-19116F8D62F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76524" y="216745"/>
            <a:ext cx="1794489" cy="585721"/>
          </a:xfrm>
          <a:prstGeom prst="rect">
            <a:avLst/>
          </a:prstGeom>
        </p:spPr>
      </p:pic>
      <p:sp>
        <p:nvSpPr>
          <p:cNvPr id="7" name="Text Placeholder 5">
            <a:extLst>
              <a:ext uri="{FF2B5EF4-FFF2-40B4-BE49-F238E27FC236}">
                <a16:creationId xmlns:a16="http://schemas.microsoft.com/office/drawing/2014/main" id="{8AACF0E5-FC68-4619-B29A-C080D326CA86}"/>
              </a:ext>
            </a:extLst>
          </p:cNvPr>
          <p:cNvSpPr>
            <a:spLocks noGrp="1"/>
          </p:cNvSpPr>
          <p:nvPr>
            <p:ph type="body" sz="quarter" idx="12" hasCustomPrompt="1"/>
          </p:nvPr>
        </p:nvSpPr>
        <p:spPr>
          <a:xfrm>
            <a:off x="309837" y="6150348"/>
            <a:ext cx="10662964" cy="426720"/>
          </a:xfrm>
        </p:spPr>
        <p:txBody>
          <a:bodyPr anchor="b"/>
          <a:lstStyle>
            <a:lvl1pPr algn="l">
              <a:spcBef>
                <a:spcPts val="0"/>
              </a:spcBef>
              <a:spcAft>
                <a:spcPts val="0"/>
              </a:spcAft>
              <a:defRPr sz="1467" i="1" cap="none">
                <a:solidFill>
                  <a:schemeClr val="bg2"/>
                </a:solidFill>
              </a:defRPr>
            </a:lvl1pPr>
          </a:lstStyle>
          <a:p>
            <a:pPr lvl="0"/>
            <a:r>
              <a:rPr lang="en-US" dirty="0"/>
              <a:t>Click to add text</a:t>
            </a:r>
          </a:p>
        </p:txBody>
      </p:sp>
    </p:spTree>
    <p:extLst>
      <p:ext uri="{BB962C8B-B14F-4D97-AF65-F5344CB8AC3E}">
        <p14:creationId xmlns:p14="http://schemas.microsoft.com/office/powerpoint/2010/main" val="22846474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4697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505E3-1E61-A046-96F6-9B72504184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D28857-5A84-014E-A3CA-B850D033F07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093554-7BA6-5941-B038-5125B5FAB9E1}"/>
              </a:ext>
            </a:extLst>
          </p:cNvPr>
          <p:cNvSpPr>
            <a:spLocks noGrp="1"/>
          </p:cNvSpPr>
          <p:nvPr>
            <p:ph type="dt" sz="half" idx="10"/>
          </p:nvPr>
        </p:nvSpPr>
        <p:spPr/>
        <p:txBody>
          <a:bodyPr/>
          <a:lstStyle/>
          <a:p>
            <a:fld id="{B83A6741-073C-504C-85F3-7A67A64C4BD5}" type="datetimeFigureOut">
              <a:rPr lang="en-US" smtClean="0"/>
              <a:t>11/21/2022</a:t>
            </a:fld>
            <a:endParaRPr lang="en-US" dirty="0"/>
          </a:p>
        </p:txBody>
      </p:sp>
      <p:sp>
        <p:nvSpPr>
          <p:cNvPr id="5" name="Footer Placeholder 4">
            <a:extLst>
              <a:ext uri="{FF2B5EF4-FFF2-40B4-BE49-F238E27FC236}">
                <a16:creationId xmlns:a16="http://schemas.microsoft.com/office/drawing/2014/main" id="{0ED6E01A-9793-0941-BBC3-34ADFB3239E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D7737DE-8958-6D4A-A536-A3AB66FBEA09}"/>
              </a:ext>
            </a:extLst>
          </p:cNvPr>
          <p:cNvSpPr>
            <a:spLocks noGrp="1"/>
          </p:cNvSpPr>
          <p:nvPr>
            <p:ph type="sldNum" sz="quarter" idx="12"/>
          </p:nvPr>
        </p:nvSpPr>
        <p:spPr/>
        <p:txBody>
          <a:bodyPr/>
          <a:lstStyle/>
          <a:p>
            <a:fld id="{787E13DA-CCCD-E64F-AFAE-7353186E71F7}" type="slidenum">
              <a:rPr lang="en-US" smtClean="0"/>
              <a:t>‹#›</a:t>
            </a:fld>
            <a:endParaRPr lang="en-US" dirty="0"/>
          </a:p>
        </p:txBody>
      </p:sp>
    </p:spTree>
    <p:extLst>
      <p:ext uri="{BB962C8B-B14F-4D97-AF65-F5344CB8AC3E}">
        <p14:creationId xmlns:p14="http://schemas.microsoft.com/office/powerpoint/2010/main" val="42837056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20E79-E58D-8D4B-A1B2-9AEFB910C48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D19BC07-E3DE-5345-810B-5A2E6FDB85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0971A0-DD93-2147-8ECB-F54B78DA0F67}"/>
              </a:ext>
            </a:extLst>
          </p:cNvPr>
          <p:cNvSpPr>
            <a:spLocks noGrp="1"/>
          </p:cNvSpPr>
          <p:nvPr>
            <p:ph type="dt" sz="half" idx="10"/>
          </p:nvPr>
        </p:nvSpPr>
        <p:spPr/>
        <p:txBody>
          <a:bodyPr/>
          <a:lstStyle/>
          <a:p>
            <a:fld id="{B83A6741-073C-504C-85F3-7A67A64C4BD5}" type="datetimeFigureOut">
              <a:rPr lang="en-US" smtClean="0"/>
              <a:t>11/21/2022</a:t>
            </a:fld>
            <a:endParaRPr lang="en-US" dirty="0"/>
          </a:p>
        </p:txBody>
      </p:sp>
      <p:sp>
        <p:nvSpPr>
          <p:cNvPr id="5" name="Footer Placeholder 4">
            <a:extLst>
              <a:ext uri="{FF2B5EF4-FFF2-40B4-BE49-F238E27FC236}">
                <a16:creationId xmlns:a16="http://schemas.microsoft.com/office/drawing/2014/main" id="{2E35CED6-8513-7249-991B-D9D7D11D117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A1811D3-F444-534B-B5C3-361EFB521B1B}"/>
              </a:ext>
            </a:extLst>
          </p:cNvPr>
          <p:cNvSpPr>
            <a:spLocks noGrp="1"/>
          </p:cNvSpPr>
          <p:nvPr>
            <p:ph type="sldNum" sz="quarter" idx="12"/>
          </p:nvPr>
        </p:nvSpPr>
        <p:spPr/>
        <p:txBody>
          <a:bodyPr/>
          <a:lstStyle/>
          <a:p>
            <a:fld id="{787E13DA-CCCD-E64F-AFAE-7353186E71F7}" type="slidenum">
              <a:rPr lang="en-US" smtClean="0"/>
              <a:t>‹#›</a:t>
            </a:fld>
            <a:endParaRPr lang="en-US" dirty="0"/>
          </a:p>
        </p:txBody>
      </p:sp>
    </p:spTree>
    <p:extLst>
      <p:ext uri="{BB962C8B-B14F-4D97-AF65-F5344CB8AC3E}">
        <p14:creationId xmlns:p14="http://schemas.microsoft.com/office/powerpoint/2010/main" val="25998010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D120F-3937-AA45-ADC1-EE8C7CE343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D6A8E8F-A1E9-5847-9C02-FBE78403294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E7F13B-1D59-8F4F-AD48-F328178D6A2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928CE7D-8D62-574C-8783-A5911075E875}"/>
              </a:ext>
            </a:extLst>
          </p:cNvPr>
          <p:cNvSpPr>
            <a:spLocks noGrp="1"/>
          </p:cNvSpPr>
          <p:nvPr>
            <p:ph type="dt" sz="half" idx="10"/>
          </p:nvPr>
        </p:nvSpPr>
        <p:spPr/>
        <p:txBody>
          <a:bodyPr/>
          <a:lstStyle/>
          <a:p>
            <a:fld id="{B83A6741-073C-504C-85F3-7A67A64C4BD5}" type="datetimeFigureOut">
              <a:rPr lang="en-US" smtClean="0"/>
              <a:t>11/21/2022</a:t>
            </a:fld>
            <a:endParaRPr lang="en-US" dirty="0"/>
          </a:p>
        </p:txBody>
      </p:sp>
      <p:sp>
        <p:nvSpPr>
          <p:cNvPr id="6" name="Footer Placeholder 5">
            <a:extLst>
              <a:ext uri="{FF2B5EF4-FFF2-40B4-BE49-F238E27FC236}">
                <a16:creationId xmlns:a16="http://schemas.microsoft.com/office/drawing/2014/main" id="{95CAAF2D-4D57-8B4E-B760-315403175CD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07F19B5-5331-064A-970D-94302C59AF3C}"/>
              </a:ext>
            </a:extLst>
          </p:cNvPr>
          <p:cNvSpPr>
            <a:spLocks noGrp="1"/>
          </p:cNvSpPr>
          <p:nvPr>
            <p:ph type="sldNum" sz="quarter" idx="12"/>
          </p:nvPr>
        </p:nvSpPr>
        <p:spPr/>
        <p:txBody>
          <a:bodyPr/>
          <a:lstStyle/>
          <a:p>
            <a:fld id="{787E13DA-CCCD-E64F-AFAE-7353186E71F7}" type="slidenum">
              <a:rPr lang="en-US" smtClean="0"/>
              <a:t>‹#›</a:t>
            </a:fld>
            <a:endParaRPr lang="en-US" dirty="0"/>
          </a:p>
        </p:txBody>
      </p:sp>
    </p:spTree>
    <p:extLst>
      <p:ext uri="{BB962C8B-B14F-4D97-AF65-F5344CB8AC3E}">
        <p14:creationId xmlns:p14="http://schemas.microsoft.com/office/powerpoint/2010/main" val="33620540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6538D-6738-A442-9B4C-0607CF70F19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BF568E0-157B-C94A-AA72-1F82116FBB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EC2EEFC-8DBD-3E40-966F-DA96FDEA959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B7D7563-AA09-B24F-BE98-3B7064E57A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ABACCC-0328-7B41-947A-B744918E2E8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EB5E896-F046-2046-AA17-B4FD80E9D3CA}"/>
              </a:ext>
            </a:extLst>
          </p:cNvPr>
          <p:cNvSpPr>
            <a:spLocks noGrp="1"/>
          </p:cNvSpPr>
          <p:nvPr>
            <p:ph type="dt" sz="half" idx="10"/>
          </p:nvPr>
        </p:nvSpPr>
        <p:spPr/>
        <p:txBody>
          <a:bodyPr/>
          <a:lstStyle/>
          <a:p>
            <a:fld id="{B83A6741-073C-504C-85F3-7A67A64C4BD5}" type="datetimeFigureOut">
              <a:rPr lang="en-US" smtClean="0"/>
              <a:t>11/21/2022</a:t>
            </a:fld>
            <a:endParaRPr lang="en-US" dirty="0"/>
          </a:p>
        </p:txBody>
      </p:sp>
      <p:sp>
        <p:nvSpPr>
          <p:cNvPr id="8" name="Footer Placeholder 7">
            <a:extLst>
              <a:ext uri="{FF2B5EF4-FFF2-40B4-BE49-F238E27FC236}">
                <a16:creationId xmlns:a16="http://schemas.microsoft.com/office/drawing/2014/main" id="{A804DC24-2E79-2B42-BB5A-4E27D35CD43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422CCDBC-85C4-ED41-9172-D714FC3AD17F}"/>
              </a:ext>
            </a:extLst>
          </p:cNvPr>
          <p:cNvSpPr>
            <a:spLocks noGrp="1"/>
          </p:cNvSpPr>
          <p:nvPr>
            <p:ph type="sldNum" sz="quarter" idx="12"/>
          </p:nvPr>
        </p:nvSpPr>
        <p:spPr/>
        <p:txBody>
          <a:bodyPr/>
          <a:lstStyle/>
          <a:p>
            <a:fld id="{787E13DA-CCCD-E64F-AFAE-7353186E71F7}" type="slidenum">
              <a:rPr lang="en-US" smtClean="0"/>
              <a:t>‹#›</a:t>
            </a:fld>
            <a:endParaRPr lang="en-US" dirty="0"/>
          </a:p>
        </p:txBody>
      </p:sp>
    </p:spTree>
    <p:extLst>
      <p:ext uri="{BB962C8B-B14F-4D97-AF65-F5344CB8AC3E}">
        <p14:creationId xmlns:p14="http://schemas.microsoft.com/office/powerpoint/2010/main" val="3167915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2F731-B964-384C-8760-57150D80AD1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7ECBDBC-31F9-9E42-9FE9-4AFAFE6B67DD}"/>
              </a:ext>
            </a:extLst>
          </p:cNvPr>
          <p:cNvSpPr>
            <a:spLocks noGrp="1"/>
          </p:cNvSpPr>
          <p:nvPr>
            <p:ph type="dt" sz="half" idx="10"/>
          </p:nvPr>
        </p:nvSpPr>
        <p:spPr/>
        <p:txBody>
          <a:bodyPr/>
          <a:lstStyle/>
          <a:p>
            <a:fld id="{B83A6741-073C-504C-85F3-7A67A64C4BD5}" type="datetimeFigureOut">
              <a:rPr lang="en-US" smtClean="0"/>
              <a:t>11/21/2022</a:t>
            </a:fld>
            <a:endParaRPr lang="en-US" dirty="0"/>
          </a:p>
        </p:txBody>
      </p:sp>
      <p:sp>
        <p:nvSpPr>
          <p:cNvPr id="4" name="Footer Placeholder 3">
            <a:extLst>
              <a:ext uri="{FF2B5EF4-FFF2-40B4-BE49-F238E27FC236}">
                <a16:creationId xmlns:a16="http://schemas.microsoft.com/office/drawing/2014/main" id="{73EB5077-66CB-3A4D-94F5-CFB67C9AD7E0}"/>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9BD3544-DAE3-E24D-8EAB-58ACD8DBB738}"/>
              </a:ext>
            </a:extLst>
          </p:cNvPr>
          <p:cNvSpPr>
            <a:spLocks noGrp="1"/>
          </p:cNvSpPr>
          <p:nvPr>
            <p:ph type="sldNum" sz="quarter" idx="12"/>
          </p:nvPr>
        </p:nvSpPr>
        <p:spPr/>
        <p:txBody>
          <a:bodyPr/>
          <a:lstStyle/>
          <a:p>
            <a:fld id="{787E13DA-CCCD-E64F-AFAE-7353186E71F7}" type="slidenum">
              <a:rPr lang="en-US" smtClean="0"/>
              <a:t>‹#›</a:t>
            </a:fld>
            <a:endParaRPr lang="en-US" dirty="0"/>
          </a:p>
        </p:txBody>
      </p:sp>
    </p:spTree>
    <p:extLst>
      <p:ext uri="{BB962C8B-B14F-4D97-AF65-F5344CB8AC3E}">
        <p14:creationId xmlns:p14="http://schemas.microsoft.com/office/powerpoint/2010/main" val="22821075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BAA5730-12EC-2340-99F4-58194BF8F3EC}"/>
              </a:ext>
            </a:extLst>
          </p:cNvPr>
          <p:cNvSpPr>
            <a:spLocks noGrp="1"/>
          </p:cNvSpPr>
          <p:nvPr>
            <p:ph type="dt" sz="half" idx="10"/>
          </p:nvPr>
        </p:nvSpPr>
        <p:spPr/>
        <p:txBody>
          <a:bodyPr/>
          <a:lstStyle/>
          <a:p>
            <a:fld id="{B83A6741-073C-504C-85F3-7A67A64C4BD5}" type="datetimeFigureOut">
              <a:rPr lang="en-US" smtClean="0"/>
              <a:t>11/21/2022</a:t>
            </a:fld>
            <a:endParaRPr lang="en-US" dirty="0"/>
          </a:p>
        </p:txBody>
      </p:sp>
      <p:sp>
        <p:nvSpPr>
          <p:cNvPr id="3" name="Footer Placeholder 2">
            <a:extLst>
              <a:ext uri="{FF2B5EF4-FFF2-40B4-BE49-F238E27FC236}">
                <a16:creationId xmlns:a16="http://schemas.microsoft.com/office/drawing/2014/main" id="{AD40D17C-434A-3F4C-91FF-17BF7AAE5BC6}"/>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935646F-6C27-A74E-AF92-20C6BCB51E3B}"/>
              </a:ext>
            </a:extLst>
          </p:cNvPr>
          <p:cNvSpPr>
            <a:spLocks noGrp="1"/>
          </p:cNvSpPr>
          <p:nvPr>
            <p:ph type="sldNum" sz="quarter" idx="12"/>
          </p:nvPr>
        </p:nvSpPr>
        <p:spPr/>
        <p:txBody>
          <a:bodyPr/>
          <a:lstStyle/>
          <a:p>
            <a:fld id="{787E13DA-CCCD-E64F-AFAE-7353186E71F7}" type="slidenum">
              <a:rPr lang="en-US" smtClean="0"/>
              <a:t>‹#›</a:t>
            </a:fld>
            <a:endParaRPr lang="en-US" dirty="0"/>
          </a:p>
        </p:txBody>
      </p:sp>
    </p:spTree>
    <p:extLst>
      <p:ext uri="{BB962C8B-B14F-4D97-AF65-F5344CB8AC3E}">
        <p14:creationId xmlns:p14="http://schemas.microsoft.com/office/powerpoint/2010/main" val="21474008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DF314-4B63-484F-9898-6E863804540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D460CBA-22CF-404C-B7FE-C7D3E7401A0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073952A-A133-AD40-9B85-118BECBDAF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F1ECB8-C712-2D45-AA0E-CF88C7FC8FC4}"/>
              </a:ext>
            </a:extLst>
          </p:cNvPr>
          <p:cNvSpPr>
            <a:spLocks noGrp="1"/>
          </p:cNvSpPr>
          <p:nvPr>
            <p:ph type="dt" sz="half" idx="10"/>
          </p:nvPr>
        </p:nvSpPr>
        <p:spPr/>
        <p:txBody>
          <a:bodyPr/>
          <a:lstStyle/>
          <a:p>
            <a:fld id="{B83A6741-073C-504C-85F3-7A67A64C4BD5}" type="datetimeFigureOut">
              <a:rPr lang="en-US" smtClean="0"/>
              <a:t>11/21/2022</a:t>
            </a:fld>
            <a:endParaRPr lang="en-US" dirty="0"/>
          </a:p>
        </p:txBody>
      </p:sp>
      <p:sp>
        <p:nvSpPr>
          <p:cNvPr id="6" name="Footer Placeholder 5">
            <a:extLst>
              <a:ext uri="{FF2B5EF4-FFF2-40B4-BE49-F238E27FC236}">
                <a16:creationId xmlns:a16="http://schemas.microsoft.com/office/drawing/2014/main" id="{FE7CCF43-DBD5-C74F-97BB-AB999F1E7C9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407BA9A-F208-0B4A-A8AB-0C067B4B0570}"/>
              </a:ext>
            </a:extLst>
          </p:cNvPr>
          <p:cNvSpPr>
            <a:spLocks noGrp="1"/>
          </p:cNvSpPr>
          <p:nvPr>
            <p:ph type="sldNum" sz="quarter" idx="12"/>
          </p:nvPr>
        </p:nvSpPr>
        <p:spPr/>
        <p:txBody>
          <a:bodyPr/>
          <a:lstStyle/>
          <a:p>
            <a:fld id="{787E13DA-CCCD-E64F-AFAE-7353186E71F7}" type="slidenum">
              <a:rPr lang="en-US" smtClean="0"/>
              <a:t>‹#›</a:t>
            </a:fld>
            <a:endParaRPr lang="en-US" dirty="0"/>
          </a:p>
        </p:txBody>
      </p:sp>
    </p:spTree>
    <p:extLst>
      <p:ext uri="{BB962C8B-B14F-4D97-AF65-F5344CB8AC3E}">
        <p14:creationId xmlns:p14="http://schemas.microsoft.com/office/powerpoint/2010/main" val="35641184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38906-DAB3-3240-9C2E-883982BDEE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DDAEC05-8F29-6547-ACD6-7C6146044A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BAFFD0D-78CB-FD48-A3CF-8AD6F85D03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7F8B9B-F6B7-D34F-B743-E8BBAF16332A}"/>
              </a:ext>
            </a:extLst>
          </p:cNvPr>
          <p:cNvSpPr>
            <a:spLocks noGrp="1"/>
          </p:cNvSpPr>
          <p:nvPr>
            <p:ph type="dt" sz="half" idx="10"/>
          </p:nvPr>
        </p:nvSpPr>
        <p:spPr/>
        <p:txBody>
          <a:bodyPr/>
          <a:lstStyle/>
          <a:p>
            <a:fld id="{B83A6741-073C-504C-85F3-7A67A64C4BD5}" type="datetimeFigureOut">
              <a:rPr lang="en-US" smtClean="0"/>
              <a:t>11/21/2022</a:t>
            </a:fld>
            <a:endParaRPr lang="en-US" dirty="0"/>
          </a:p>
        </p:txBody>
      </p:sp>
      <p:sp>
        <p:nvSpPr>
          <p:cNvPr id="6" name="Footer Placeholder 5">
            <a:extLst>
              <a:ext uri="{FF2B5EF4-FFF2-40B4-BE49-F238E27FC236}">
                <a16:creationId xmlns:a16="http://schemas.microsoft.com/office/drawing/2014/main" id="{5F0F6D0C-7B42-804E-AB00-2D988271407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ED08D0E-7AE8-9D41-82AA-0CB65DC1E694}"/>
              </a:ext>
            </a:extLst>
          </p:cNvPr>
          <p:cNvSpPr>
            <a:spLocks noGrp="1"/>
          </p:cNvSpPr>
          <p:nvPr>
            <p:ph type="sldNum" sz="quarter" idx="12"/>
          </p:nvPr>
        </p:nvSpPr>
        <p:spPr/>
        <p:txBody>
          <a:bodyPr/>
          <a:lstStyle/>
          <a:p>
            <a:fld id="{787E13DA-CCCD-E64F-AFAE-7353186E71F7}" type="slidenum">
              <a:rPr lang="en-US" smtClean="0"/>
              <a:t>‹#›</a:t>
            </a:fld>
            <a:endParaRPr lang="en-US" dirty="0"/>
          </a:p>
        </p:txBody>
      </p:sp>
    </p:spTree>
    <p:extLst>
      <p:ext uri="{BB962C8B-B14F-4D97-AF65-F5344CB8AC3E}">
        <p14:creationId xmlns:p14="http://schemas.microsoft.com/office/powerpoint/2010/main" val="6487208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18.xml"/><Relationship Id="rId5" Type="http://schemas.openxmlformats.org/officeDocument/2006/relationships/image" Target="../media/image5.png"/><Relationship Id="rId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4808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CC51EB-B719-E642-9344-C96E5FF9539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936477C-0B41-514F-8371-E475FEA9D0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F391CA-722C-D44F-ACD2-6230E0C473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3A6741-073C-504C-85F3-7A67A64C4BD5}" type="datetimeFigureOut">
              <a:rPr lang="en-US" smtClean="0"/>
              <a:t>11/21/2022</a:t>
            </a:fld>
            <a:endParaRPr lang="en-US" dirty="0"/>
          </a:p>
        </p:txBody>
      </p:sp>
      <p:sp>
        <p:nvSpPr>
          <p:cNvPr id="5" name="Footer Placeholder 4">
            <a:extLst>
              <a:ext uri="{FF2B5EF4-FFF2-40B4-BE49-F238E27FC236}">
                <a16:creationId xmlns:a16="http://schemas.microsoft.com/office/drawing/2014/main" id="{53538BBE-DE07-CD49-AA3B-098F86E03F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655520B-CD2A-3F4F-B42A-7CF14E261B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7E13DA-CCCD-E64F-AFAE-7353186E71F7}" type="slidenum">
              <a:rPr lang="en-US" smtClean="0"/>
              <a:t>‹#›</a:t>
            </a:fld>
            <a:endParaRPr lang="en-US" dirty="0"/>
          </a:p>
        </p:txBody>
      </p:sp>
    </p:spTree>
    <p:extLst>
      <p:ext uri="{BB962C8B-B14F-4D97-AF65-F5344CB8AC3E}">
        <p14:creationId xmlns:p14="http://schemas.microsoft.com/office/powerpoint/2010/main" val="14739868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663" r:id="rId13"/>
    <p:sldLayoutId id="2147483666" r:id="rId14"/>
    <p:sldLayoutId id="2147483667" r:id="rId15"/>
    <p:sldLayoutId id="2147483668" r:id="rId16"/>
    <p:sldLayoutId id="2147483670"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alpha val="48080"/>
          </a:schemeClr>
        </a:solidFill>
        <a:effectLst/>
      </p:bgPr>
    </p:bg>
    <p:spTree>
      <p:nvGrpSpPr>
        <p:cNvPr id="1" name=""/>
        <p:cNvGrpSpPr/>
        <p:nvPr/>
      </p:nvGrpSpPr>
      <p:grpSpPr>
        <a:xfrm>
          <a:off x="0" y="0"/>
          <a:ext cx="0" cy="0"/>
          <a:chOff x="0" y="0"/>
          <a:chExt cx="0" cy="0"/>
        </a:xfrm>
      </p:grpSpPr>
      <p:pic>
        <p:nvPicPr>
          <p:cNvPr id="10" name="Picture 9" descr="A close up of a logo&#10;&#10;Description automatically generated">
            <a:extLst>
              <a:ext uri="{FF2B5EF4-FFF2-40B4-BE49-F238E27FC236}">
                <a16:creationId xmlns:a16="http://schemas.microsoft.com/office/drawing/2014/main" id="{CA8F06F6-45F0-524D-B3CC-CC208E615A7B}"/>
              </a:ext>
            </a:extLst>
          </p:cNvPr>
          <p:cNvPicPr>
            <a:picLocks noChangeAspect="1"/>
          </p:cNvPicPr>
          <p:nvPr userDrawn="1"/>
        </p:nvPicPr>
        <p:blipFill>
          <a:blip r:embed="rId3"/>
          <a:stretch>
            <a:fillRect/>
          </a:stretch>
        </p:blipFill>
        <p:spPr>
          <a:xfrm>
            <a:off x="-78535" y="0"/>
            <a:ext cx="12270535" cy="6858000"/>
          </a:xfrm>
          <a:prstGeom prst="rect">
            <a:avLst/>
          </a:prstGeom>
        </p:spPr>
      </p:pic>
      <p:sp>
        <p:nvSpPr>
          <p:cNvPr id="14" name="Title 1">
            <a:extLst>
              <a:ext uri="{FF2B5EF4-FFF2-40B4-BE49-F238E27FC236}">
                <a16:creationId xmlns:a16="http://schemas.microsoft.com/office/drawing/2014/main" id="{B9FF1331-DDB7-A441-977C-612D3A37DC58}"/>
              </a:ext>
            </a:extLst>
          </p:cNvPr>
          <p:cNvSpPr txBox="1">
            <a:spLocks/>
          </p:cNvSpPr>
          <p:nvPr userDrawn="1"/>
        </p:nvSpPr>
        <p:spPr>
          <a:xfrm>
            <a:off x="2371493" y="4672361"/>
            <a:ext cx="7449014" cy="1371794"/>
          </a:xfrm>
          <a:prstGeom prst="rect">
            <a:avLst/>
          </a:prstGeom>
        </p:spPr>
        <p:txBody>
          <a:bodyPr anchor="b"/>
          <a:lstStyle>
            <a:lvl1pPr algn="r" defTabSz="914400" rtl="0" eaLnBrk="1" latinLnBrk="0" hangingPunct="1">
              <a:lnSpc>
                <a:spcPts val="4800"/>
              </a:lnSpc>
              <a:spcBef>
                <a:spcPct val="0"/>
              </a:spcBef>
              <a:buNone/>
              <a:defRPr sz="4000" kern="1200" baseline="0">
                <a:solidFill>
                  <a:srgbClr val="F39842"/>
                </a:solidFill>
                <a:latin typeface="Isidora SemiBold" pitchFamily="2" charset="77"/>
                <a:ea typeface="+mj-ea"/>
                <a:cs typeface="+mj-cs"/>
              </a:defRPr>
            </a:lvl1pPr>
          </a:lstStyle>
          <a:p>
            <a:r>
              <a:rPr lang="en-US" dirty="0">
                <a:latin typeface="+mn-lt"/>
              </a:rPr>
              <a:t>Public Sector Service Excellence</a:t>
            </a:r>
          </a:p>
        </p:txBody>
      </p:sp>
      <p:pic>
        <p:nvPicPr>
          <p:cNvPr id="15" name="Picture 14" descr="A close up of a logo&#10;&#10;Description automatically generated">
            <a:extLst>
              <a:ext uri="{FF2B5EF4-FFF2-40B4-BE49-F238E27FC236}">
                <a16:creationId xmlns:a16="http://schemas.microsoft.com/office/drawing/2014/main" id="{3EAE20A6-D31C-1C43-9C86-871956CFD23D}"/>
              </a:ext>
            </a:extLst>
          </p:cNvPr>
          <p:cNvPicPr>
            <a:picLocks noChangeAspect="1"/>
          </p:cNvPicPr>
          <p:nvPr userDrawn="1"/>
        </p:nvPicPr>
        <p:blipFill>
          <a:blip r:embed="rId4"/>
          <a:stretch>
            <a:fillRect/>
          </a:stretch>
        </p:blipFill>
        <p:spPr>
          <a:xfrm>
            <a:off x="9943520" y="4357688"/>
            <a:ext cx="2456520" cy="1842390"/>
          </a:xfrm>
          <a:prstGeom prst="rect">
            <a:avLst/>
          </a:prstGeom>
        </p:spPr>
      </p:pic>
      <p:pic>
        <p:nvPicPr>
          <p:cNvPr id="16" name="Picture 15">
            <a:extLst>
              <a:ext uri="{FF2B5EF4-FFF2-40B4-BE49-F238E27FC236}">
                <a16:creationId xmlns:a16="http://schemas.microsoft.com/office/drawing/2014/main" id="{516292A4-DE15-954E-AB1B-761873A11BA2}"/>
              </a:ext>
            </a:extLst>
          </p:cNvPr>
          <p:cNvPicPr>
            <a:picLocks noChangeAspect="1"/>
          </p:cNvPicPr>
          <p:nvPr userDrawn="1"/>
        </p:nvPicPr>
        <p:blipFill>
          <a:blip r:embed="rId5"/>
          <a:stretch>
            <a:fillRect/>
          </a:stretch>
        </p:blipFill>
        <p:spPr>
          <a:xfrm>
            <a:off x="880017" y="974336"/>
            <a:ext cx="6893916" cy="2170307"/>
          </a:xfrm>
          <a:prstGeom prst="rect">
            <a:avLst/>
          </a:prstGeom>
        </p:spPr>
      </p:pic>
    </p:spTree>
    <p:extLst>
      <p:ext uri="{BB962C8B-B14F-4D97-AF65-F5344CB8AC3E}">
        <p14:creationId xmlns:p14="http://schemas.microsoft.com/office/powerpoint/2010/main" val="957123662"/>
      </p:ext>
    </p:extLst>
  </p:cSld>
  <p:clrMap bg1="lt1" tx1="dk1" bg2="lt2" tx2="dk2" accent1="accent1" accent2="accent2" accent3="accent3" accent4="accent4" accent5="accent5" accent6="accent6" hlink="hlink" folHlink="folHlink"/>
  <p:sldLayoutIdLst>
    <p:sldLayoutId id="2147483661"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jpeg"/><Relationship Id="rId1" Type="http://schemas.openxmlformats.org/officeDocument/2006/relationships/slideLayout" Target="../slideLayouts/slideLayout15.xml"/><Relationship Id="rId5" Type="http://schemas.openxmlformats.org/officeDocument/2006/relationships/image" Target="../media/image15.png"/><Relationship Id="rId4" Type="http://schemas.openxmlformats.org/officeDocument/2006/relationships/hyperlink" Target="https://citizenfirst.ca/" TargetMode="External"/></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6.png"/><Relationship Id="rId7" Type="http://schemas.openxmlformats.org/officeDocument/2006/relationships/diagramQuickStyle" Target="../diagrams/quickStyle1.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7.jpeg"/><Relationship Id="rId9" Type="http://schemas.microsoft.com/office/2007/relationships/diagramDrawing" Target="../diagrams/drawing1.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9.jpg"/><Relationship Id="rId7" Type="http://schemas.openxmlformats.org/officeDocument/2006/relationships/diagramColors" Target="../diagrams/colors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xml.rels><?xml version="1.0" encoding="UTF-8" standalone="yes"?>
<Relationships xmlns="http://schemas.openxmlformats.org/package/2006/relationships"><Relationship Id="rId3" Type="http://schemas.openxmlformats.org/officeDocument/2006/relationships/hyperlink" Target="https://citizenfirst.ca/research-and-publications/citizens-first/citizens-first-2020" TargetMode="External"/><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70206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2DAF9-C17B-43BF-807A-2467A41C960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12F7DB90-8F56-4DFB-8D34-F75BB79A44E4}"/>
              </a:ext>
            </a:extLst>
          </p:cNvPr>
          <p:cNvSpPr>
            <a:spLocks noGrp="1"/>
          </p:cNvSpPr>
          <p:nvPr>
            <p:ph type="subTitle" idx="1"/>
          </p:nvPr>
        </p:nvSpPr>
        <p:spPr/>
        <p:txBody>
          <a:bodyPr/>
          <a:lstStyle/>
          <a:p>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A7F6C-A636-4BCF-B7DF-A588F7161CF7}"/>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3B62ACCA-60E4-4DD2-881C-E6E3298EF234}"/>
              </a:ext>
            </a:extLst>
          </p:cNvPr>
          <p:cNvSpPr>
            <a:spLocks noGrp="1"/>
          </p:cNvSpPr>
          <p:nvPr>
            <p:ph type="subTitle" idx="1"/>
          </p:nvPr>
        </p:nvSpPr>
        <p:spPr/>
        <p:txBody>
          <a:bodyPr/>
          <a:lstStyle/>
          <a:p>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0618BFB-A295-4B30-9B2D-17EC76B79283}"/>
              </a:ext>
            </a:extLst>
          </p:cNvPr>
          <p:cNvPicPr>
            <a:picLocks noChangeAspect="1"/>
          </p:cNvPicPr>
          <p:nvPr/>
        </p:nvPicPr>
        <p:blipFill rotWithShape="1">
          <a:blip r:embed="rId3" cstate="print">
            <a:clrChange>
              <a:clrFrom>
                <a:srgbClr val="F9F9F9"/>
              </a:clrFrom>
              <a:clrTo>
                <a:srgbClr val="F9F9F9">
                  <a:alpha val="0"/>
                </a:srgbClr>
              </a:clrTo>
            </a:clrChange>
            <a:extLst>
              <a:ext uri="{28A0092B-C50C-407E-A947-70E740481C1C}">
                <a14:useLocalDpi xmlns:a14="http://schemas.microsoft.com/office/drawing/2010/main" val="0"/>
              </a:ext>
            </a:extLst>
          </a:blip>
          <a:srcRect l="40377" t="5411" r="15819"/>
          <a:stretch/>
        </p:blipFill>
        <p:spPr>
          <a:xfrm flipH="1">
            <a:off x="256206" y="2687885"/>
            <a:ext cx="2271383" cy="3253409"/>
          </a:xfrm>
          <a:prstGeom prst="rect">
            <a:avLst/>
          </a:prstGeom>
        </p:spPr>
      </p:pic>
      <p:sp>
        <p:nvSpPr>
          <p:cNvPr id="3" name="Title 2">
            <a:extLst>
              <a:ext uri="{FF2B5EF4-FFF2-40B4-BE49-F238E27FC236}">
                <a16:creationId xmlns:a16="http://schemas.microsoft.com/office/drawing/2014/main" id="{7AE048E6-8DB2-408B-9E45-45D72395A2A7}"/>
              </a:ext>
            </a:extLst>
          </p:cNvPr>
          <p:cNvSpPr>
            <a:spLocks noGrp="1"/>
          </p:cNvSpPr>
          <p:nvPr>
            <p:ph type="title"/>
          </p:nvPr>
        </p:nvSpPr>
        <p:spPr>
          <a:xfrm>
            <a:off x="309837" y="272476"/>
            <a:ext cx="10066688" cy="517064"/>
          </a:xfrm>
        </p:spPr>
        <p:txBody>
          <a:bodyPr>
            <a:normAutofit fontScale="90000"/>
          </a:bodyPr>
          <a:lstStyle/>
          <a:p>
            <a:r>
              <a:rPr lang="fr-CA">
                <a:solidFill>
                  <a:schemeClr val="accent1"/>
                </a:solidFill>
              </a:rPr>
              <a:t>Réflexions des citoyens : Expérience à l’égard des services en ligne</a:t>
            </a:r>
          </a:p>
        </p:txBody>
      </p:sp>
      <p:sp>
        <p:nvSpPr>
          <p:cNvPr id="6" name="Text Placeholder 5">
            <a:extLst>
              <a:ext uri="{FF2B5EF4-FFF2-40B4-BE49-F238E27FC236}">
                <a16:creationId xmlns:a16="http://schemas.microsoft.com/office/drawing/2014/main" id="{DA61A109-6E20-43D8-9DA9-B1A5AF58944B}"/>
              </a:ext>
            </a:extLst>
          </p:cNvPr>
          <p:cNvSpPr>
            <a:spLocks noGrp="1"/>
          </p:cNvSpPr>
          <p:nvPr>
            <p:ph type="body" sz="quarter" idx="12"/>
          </p:nvPr>
        </p:nvSpPr>
        <p:spPr>
          <a:xfrm>
            <a:off x="309837" y="6296051"/>
            <a:ext cx="10662964" cy="265971"/>
          </a:xfrm>
        </p:spPr>
        <p:txBody>
          <a:bodyPr>
            <a:normAutofit fontScale="47500" lnSpcReduction="20000"/>
          </a:bodyPr>
          <a:lstStyle/>
          <a:p>
            <a:r>
              <a:rPr lang="fr-CA" dirty="0"/>
              <a:t>Commentaires textuels fournis par les répondants du sondage qui ont évalué un service en particulier auquel ils ont eu accès en ligne.</a:t>
            </a:r>
          </a:p>
          <a:p>
            <a:r>
              <a:rPr lang="fr-CA" dirty="0"/>
              <a:t>QC17 Et si vous aviez à utiliser ce service à nouveau, quel point le gouvernement pourrait-il améliorer?</a:t>
            </a:r>
          </a:p>
        </p:txBody>
      </p:sp>
      <p:sp>
        <p:nvSpPr>
          <p:cNvPr id="15" name="Speech Bubble: Rectangle with Corners Rounded 14">
            <a:extLst>
              <a:ext uri="{FF2B5EF4-FFF2-40B4-BE49-F238E27FC236}">
                <a16:creationId xmlns:a16="http://schemas.microsoft.com/office/drawing/2014/main" id="{206C96D2-BEBA-4B40-A695-473E446BB162}"/>
              </a:ext>
            </a:extLst>
          </p:cNvPr>
          <p:cNvSpPr/>
          <p:nvPr/>
        </p:nvSpPr>
        <p:spPr>
          <a:xfrm>
            <a:off x="5855775" y="4616647"/>
            <a:ext cx="2675679" cy="1380094"/>
          </a:xfrm>
          <a:prstGeom prst="wedgeRoundRectCallout">
            <a:avLst>
              <a:gd name="adj1" fmla="val -86162"/>
              <a:gd name="adj2" fmla="val 17479"/>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nSpc>
                <a:spcPct val="80000"/>
              </a:lnSpc>
              <a:spcAft>
                <a:spcPts val="1067"/>
              </a:spcAft>
            </a:pPr>
            <a:r>
              <a:rPr lang="fr-CA" sz="1867" i="1" dirty="0">
                <a:latin typeface="Calibri" panose="020F0502020204030204" pitchFamily="34" charset="0"/>
                <a:cs typeface="Calibri" panose="020F0502020204030204" pitchFamily="34" charset="0"/>
              </a:rPr>
              <a:t>« Je n’ai pas de quoi me plaindre. Tout s’est bien déroulé, sans heurt. Le site Web fonctionnait bien, et j’ai trouvé ce que je cherchais. »</a:t>
            </a:r>
          </a:p>
        </p:txBody>
      </p:sp>
      <p:sp>
        <p:nvSpPr>
          <p:cNvPr id="16" name="Speech Bubble: Rectangle with Corners Rounded 15">
            <a:extLst>
              <a:ext uri="{FF2B5EF4-FFF2-40B4-BE49-F238E27FC236}">
                <a16:creationId xmlns:a16="http://schemas.microsoft.com/office/drawing/2014/main" id="{685C9F1A-004E-41AC-86FA-2521E6088EE5}"/>
              </a:ext>
            </a:extLst>
          </p:cNvPr>
          <p:cNvSpPr/>
          <p:nvPr/>
        </p:nvSpPr>
        <p:spPr>
          <a:xfrm>
            <a:off x="5654378" y="1077105"/>
            <a:ext cx="4099223" cy="1888744"/>
          </a:xfrm>
          <a:prstGeom prst="wedgeRoundRectCallout">
            <a:avLst>
              <a:gd name="adj1" fmla="val -39703"/>
              <a:gd name="adj2" fmla="val 74969"/>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nSpc>
                <a:spcPct val="80000"/>
              </a:lnSpc>
            </a:pPr>
            <a:r>
              <a:rPr lang="fr-CA" sz="1867" i="1" dirty="0"/>
              <a:t>« Je trouve qu’il est parfois un peu difficile de trouver ce que je recherche sur le site Web du gouvernement.</a:t>
            </a:r>
            <a:r>
              <a:rPr lang="fr-CA" sz="1867" i="1" dirty="0">
                <a:latin typeface="Calibri" panose="020F0502020204030204" pitchFamily="34" charset="0"/>
                <a:ea typeface="Calibri" panose="020F0502020204030204" pitchFamily="34" charset="0"/>
              </a:rPr>
              <a:t> Il peut arriver que la structure des menus ne soit pas intuitive. </a:t>
            </a:r>
            <a:r>
              <a:rPr lang="fr-CA" sz="1867" i="1" dirty="0"/>
              <a:t>Par exemple, je clique dans le haut d’un menu et le site m’amène à un endroit où je ne voulais pas aller. »</a:t>
            </a:r>
          </a:p>
        </p:txBody>
      </p:sp>
      <p:sp>
        <p:nvSpPr>
          <p:cNvPr id="17" name="Speech Bubble: Rectangle with Corners Rounded 16">
            <a:extLst>
              <a:ext uri="{FF2B5EF4-FFF2-40B4-BE49-F238E27FC236}">
                <a16:creationId xmlns:a16="http://schemas.microsoft.com/office/drawing/2014/main" id="{7D3E0D2C-EEE6-4381-A9EC-42238ABCF4D7}"/>
              </a:ext>
            </a:extLst>
          </p:cNvPr>
          <p:cNvSpPr/>
          <p:nvPr/>
        </p:nvSpPr>
        <p:spPr>
          <a:xfrm>
            <a:off x="8531454" y="2955056"/>
            <a:ext cx="3333659" cy="2143140"/>
          </a:xfrm>
          <a:prstGeom prst="wedgeRoundRectCallout">
            <a:avLst>
              <a:gd name="adj1" fmla="val -66538"/>
              <a:gd name="adj2" fmla="val 31852"/>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nSpc>
                <a:spcPct val="80000"/>
              </a:lnSpc>
            </a:pPr>
            <a:r>
              <a:rPr lang="fr-CA" sz="1867" i="1" dirty="0"/>
              <a:t>« Il faudrait que les moteurs de recherche soient meilleurs.</a:t>
            </a:r>
            <a:r>
              <a:rPr lang="fr-CA" sz="1867" i="1" dirty="0">
                <a:latin typeface="Calibri" panose="020F0502020204030204" pitchFamily="34" charset="0"/>
                <a:ea typeface="Calibri" panose="020F0502020204030204" pitchFamily="34" charset="0"/>
                <a:cs typeface="Calibri" panose="020F0502020204030204" pitchFamily="34" charset="0"/>
              </a:rPr>
              <a:t> Lorsque je cherche quelque chose et que je tape des termes dans les barres de recherche, celles-ci ne semblent jamais bien fonctionner. »</a:t>
            </a:r>
          </a:p>
        </p:txBody>
      </p:sp>
      <p:sp>
        <p:nvSpPr>
          <p:cNvPr id="18" name="Speech Bubble: Rectangle with Corners Rounded 17">
            <a:extLst>
              <a:ext uri="{FF2B5EF4-FFF2-40B4-BE49-F238E27FC236}">
                <a16:creationId xmlns:a16="http://schemas.microsoft.com/office/drawing/2014/main" id="{1C38C1AA-A652-43F9-AB86-1E85349A8162}"/>
              </a:ext>
            </a:extLst>
          </p:cNvPr>
          <p:cNvSpPr/>
          <p:nvPr/>
        </p:nvSpPr>
        <p:spPr>
          <a:xfrm>
            <a:off x="2906825" y="1945043"/>
            <a:ext cx="2675679" cy="3325217"/>
          </a:xfrm>
          <a:prstGeom prst="wedgeRoundRectCallout">
            <a:avLst>
              <a:gd name="adj1" fmla="val -39703"/>
              <a:gd name="adj2" fmla="val 74969"/>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nSpc>
                <a:spcPct val="80000"/>
              </a:lnSpc>
            </a:pPr>
            <a:r>
              <a:rPr lang="fr-CA" sz="1867" i="1" dirty="0"/>
              <a:t>« En ce qui concerne le site Web, je trouve cela difficile de trouver ce que je dois faire et comment accéder aux choses lorsque j’ouvre une session pour la première fois.</a:t>
            </a:r>
            <a:r>
              <a:rPr lang="fr-CA" sz="1867" i="1" dirty="0">
                <a:latin typeface="Calibri" panose="020F0502020204030204" pitchFamily="34" charset="0"/>
                <a:ea typeface="Calibri" panose="020F0502020204030204" pitchFamily="34" charset="0"/>
                <a:cs typeface="Calibri" panose="020F0502020204030204" pitchFamily="34" charset="0"/>
              </a:rPr>
              <a:t> La dernière fois que j’y étais, c’était comme essayer de trouver une aiguille dans une botte de foin. »</a:t>
            </a:r>
          </a:p>
        </p:txBody>
      </p:sp>
      <p:sp>
        <p:nvSpPr>
          <p:cNvPr id="19" name="Speech Bubble: Rectangle with Corners Rounded 18">
            <a:extLst>
              <a:ext uri="{FF2B5EF4-FFF2-40B4-BE49-F238E27FC236}">
                <a16:creationId xmlns:a16="http://schemas.microsoft.com/office/drawing/2014/main" id="{CE2E8EDB-00AA-4CC3-8039-F8C7F9C2471F}"/>
              </a:ext>
            </a:extLst>
          </p:cNvPr>
          <p:cNvSpPr/>
          <p:nvPr/>
        </p:nvSpPr>
        <p:spPr>
          <a:xfrm>
            <a:off x="1731194" y="1002269"/>
            <a:ext cx="2569873" cy="1125840"/>
          </a:xfrm>
          <a:prstGeom prst="wedgeRoundRectCallout">
            <a:avLst>
              <a:gd name="adj1" fmla="val -37528"/>
              <a:gd name="adj2" fmla="val 94774"/>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nSpc>
                <a:spcPct val="80000"/>
              </a:lnSpc>
            </a:pPr>
            <a:r>
              <a:rPr lang="fr-CA" sz="1867" i="1" dirty="0"/>
              <a:t>« Je crois qu’il serait bon d’offrir une fonction de clavardage en direct. »</a:t>
            </a:r>
          </a:p>
        </p:txBody>
      </p:sp>
      <p:sp>
        <p:nvSpPr>
          <p:cNvPr id="10" name="Speech Bubble: Rectangle with Corners Rounded 9">
            <a:extLst>
              <a:ext uri="{FF2B5EF4-FFF2-40B4-BE49-F238E27FC236}">
                <a16:creationId xmlns:a16="http://schemas.microsoft.com/office/drawing/2014/main" id="{8AD0D4A1-4D58-463C-A2A5-C5C413454169}"/>
              </a:ext>
            </a:extLst>
          </p:cNvPr>
          <p:cNvSpPr/>
          <p:nvPr/>
        </p:nvSpPr>
        <p:spPr>
          <a:xfrm>
            <a:off x="9002748" y="5093109"/>
            <a:ext cx="2747553" cy="1380094"/>
          </a:xfrm>
          <a:prstGeom prst="wedgeRoundRectCallout">
            <a:avLst>
              <a:gd name="adj1" fmla="val -61020"/>
              <a:gd name="adj2" fmla="val 15788"/>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nSpc>
                <a:spcPct val="80000"/>
              </a:lnSpc>
            </a:pPr>
            <a:r>
              <a:rPr lang="fr-CA" sz="1867" i="1" dirty="0"/>
              <a:t>« Assurez-vous que les renseignements sont exacts avant de modifier les informations relatives au site Web. »</a:t>
            </a:r>
          </a:p>
        </p:txBody>
      </p:sp>
    </p:spTree>
    <p:extLst>
      <p:ext uri="{BB962C8B-B14F-4D97-AF65-F5344CB8AC3E}">
        <p14:creationId xmlns:p14="http://schemas.microsoft.com/office/powerpoint/2010/main" val="12147654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AE048E6-8DB2-408B-9E45-45D72395A2A7}"/>
              </a:ext>
            </a:extLst>
          </p:cNvPr>
          <p:cNvSpPr>
            <a:spLocks noGrp="1"/>
          </p:cNvSpPr>
          <p:nvPr>
            <p:ph type="title"/>
          </p:nvPr>
        </p:nvSpPr>
        <p:spPr>
          <a:xfrm>
            <a:off x="322194" y="460313"/>
            <a:ext cx="10066688" cy="517064"/>
          </a:xfrm>
        </p:spPr>
        <p:txBody>
          <a:bodyPr>
            <a:noAutofit/>
          </a:bodyPr>
          <a:lstStyle/>
          <a:p>
            <a:r>
              <a:rPr lang="fr-CA" sz="3600">
                <a:solidFill>
                  <a:srgbClr val="1857A3"/>
                </a:solidFill>
              </a:rPr>
              <a:t>Réflexions des entreprises : Améliorer l’expérience de service</a:t>
            </a:r>
          </a:p>
        </p:txBody>
      </p:sp>
      <p:sp>
        <p:nvSpPr>
          <p:cNvPr id="6" name="Text Placeholder 5">
            <a:extLst>
              <a:ext uri="{FF2B5EF4-FFF2-40B4-BE49-F238E27FC236}">
                <a16:creationId xmlns:a16="http://schemas.microsoft.com/office/drawing/2014/main" id="{DA61A109-6E20-43D8-9DA9-B1A5AF58944B}"/>
              </a:ext>
            </a:extLst>
          </p:cNvPr>
          <p:cNvSpPr>
            <a:spLocks noGrp="1"/>
          </p:cNvSpPr>
          <p:nvPr>
            <p:ph type="body" sz="quarter" idx="12"/>
          </p:nvPr>
        </p:nvSpPr>
        <p:spPr>
          <a:xfrm>
            <a:off x="309837" y="6372060"/>
            <a:ext cx="10662964" cy="358368"/>
          </a:xfrm>
        </p:spPr>
        <p:txBody>
          <a:bodyPr>
            <a:normAutofit fontScale="85000" lnSpcReduction="20000"/>
          </a:bodyPr>
          <a:lstStyle/>
          <a:p>
            <a:r>
              <a:rPr lang="fr-CA" dirty="0"/>
              <a:t>Commentaires textuels fournis par les répondants du sondage qui ont évalué un service en particulier.</a:t>
            </a:r>
          </a:p>
          <a:p>
            <a:r>
              <a:rPr lang="fr-CA" dirty="0"/>
              <a:t>QC17 Si vous aviez à réutiliser ce service, quel point le gouvernement pourrait-il améliorer?</a:t>
            </a:r>
          </a:p>
        </p:txBody>
      </p:sp>
      <p:pic>
        <p:nvPicPr>
          <p:cNvPr id="7" name="Picture 6">
            <a:extLst>
              <a:ext uri="{FF2B5EF4-FFF2-40B4-BE49-F238E27FC236}">
                <a16:creationId xmlns:a16="http://schemas.microsoft.com/office/drawing/2014/main" id="{45B54427-5C60-456A-A45B-E665B74C57F8}"/>
              </a:ext>
            </a:extLst>
          </p:cNvPr>
          <p:cNvPicPr>
            <a:picLocks noChangeAspect="1"/>
          </p:cNvPicPr>
          <p:nvPr/>
        </p:nvPicPr>
        <p:blipFill rotWithShape="1">
          <a:blip r:embed="rId3" cstate="print">
            <a:clrChange>
              <a:clrFrom>
                <a:srgbClr val="FCFCFC"/>
              </a:clrFrom>
              <a:clrTo>
                <a:srgbClr val="FCFCFC">
                  <a:alpha val="0"/>
                </a:srgbClr>
              </a:clrTo>
            </a:clrChange>
            <a:extLst>
              <a:ext uri="{28A0092B-C50C-407E-A947-70E740481C1C}">
                <a14:useLocalDpi xmlns:a14="http://schemas.microsoft.com/office/drawing/2010/main" val="0"/>
              </a:ext>
            </a:extLst>
          </a:blip>
          <a:srcRect l="20457" t="24138" r="45103"/>
          <a:stretch/>
        </p:blipFill>
        <p:spPr>
          <a:xfrm>
            <a:off x="152557" y="2886861"/>
            <a:ext cx="2079936" cy="3054433"/>
          </a:xfrm>
          <a:prstGeom prst="rect">
            <a:avLst/>
          </a:prstGeom>
        </p:spPr>
      </p:pic>
      <p:sp>
        <p:nvSpPr>
          <p:cNvPr id="45" name="Speech Bubble: Rectangle with Corners Rounded 44">
            <a:extLst>
              <a:ext uri="{FF2B5EF4-FFF2-40B4-BE49-F238E27FC236}">
                <a16:creationId xmlns:a16="http://schemas.microsoft.com/office/drawing/2014/main" id="{642DF328-9A5D-4F71-8913-E2E7DA452214}"/>
              </a:ext>
            </a:extLst>
          </p:cNvPr>
          <p:cNvSpPr/>
          <p:nvPr/>
        </p:nvSpPr>
        <p:spPr>
          <a:xfrm>
            <a:off x="6096000" y="4708882"/>
            <a:ext cx="2647468" cy="1888816"/>
          </a:xfrm>
          <a:prstGeom prst="wedgeRoundRectCallout">
            <a:avLst>
              <a:gd name="adj1" fmla="val -103504"/>
              <a:gd name="adj2" fmla="val 23897"/>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nSpc>
                <a:spcPct val="80000"/>
              </a:lnSpc>
            </a:pPr>
            <a:r>
              <a:rPr lang="fr-CA" sz="1867" i="1"/>
              <a:t>« Je rendrais le libre-service plus accessible afin que l’on puisse régler certains problèmes soi-même, notamment en ayant un meilleur site Web. »</a:t>
            </a:r>
          </a:p>
        </p:txBody>
      </p:sp>
      <p:sp>
        <p:nvSpPr>
          <p:cNvPr id="46" name="Speech Bubble: Rectangle with Corners Rounded 45">
            <a:extLst>
              <a:ext uri="{FF2B5EF4-FFF2-40B4-BE49-F238E27FC236}">
                <a16:creationId xmlns:a16="http://schemas.microsoft.com/office/drawing/2014/main" id="{E3DAAA63-1ED1-4315-A2B1-635D460109BD}"/>
              </a:ext>
            </a:extLst>
          </p:cNvPr>
          <p:cNvSpPr/>
          <p:nvPr/>
        </p:nvSpPr>
        <p:spPr>
          <a:xfrm>
            <a:off x="6924085" y="832848"/>
            <a:ext cx="3514887" cy="2651790"/>
          </a:xfrm>
          <a:prstGeom prst="wedgeRoundRectCallout">
            <a:avLst>
              <a:gd name="adj1" fmla="val -39703"/>
              <a:gd name="adj2" fmla="val 74969"/>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nSpc>
                <a:spcPct val="80000"/>
              </a:lnSpc>
            </a:pPr>
            <a:r>
              <a:rPr lang="fr-CA" sz="1867" i="1" dirty="0"/>
              <a:t>« Le langage utilisé devrait être simple afin de pouvoir comprendre ce que nous lisons lorsque nous effectuons des recherches en ligne. Lorsque j’ai présenté une demande d’aide concernant la COVID-19, cela a pris une éternité. Personne ne pouvait m’aider. C’était ridicule. »</a:t>
            </a:r>
          </a:p>
        </p:txBody>
      </p:sp>
      <p:sp>
        <p:nvSpPr>
          <p:cNvPr id="48" name="Speech Bubble: Rectangle with Corners Rounded 47">
            <a:extLst>
              <a:ext uri="{FF2B5EF4-FFF2-40B4-BE49-F238E27FC236}">
                <a16:creationId xmlns:a16="http://schemas.microsoft.com/office/drawing/2014/main" id="{984A8CBB-AD64-4579-AAB6-FE6D12727503}"/>
              </a:ext>
            </a:extLst>
          </p:cNvPr>
          <p:cNvSpPr/>
          <p:nvPr/>
        </p:nvSpPr>
        <p:spPr>
          <a:xfrm>
            <a:off x="8981888" y="3609402"/>
            <a:ext cx="3057555" cy="2397465"/>
          </a:xfrm>
          <a:prstGeom prst="wedgeRoundRectCallout">
            <a:avLst>
              <a:gd name="adj1" fmla="val -59829"/>
              <a:gd name="adj2" fmla="val 32954"/>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nSpc>
                <a:spcPct val="80000"/>
              </a:lnSpc>
            </a:pPr>
            <a:r>
              <a:rPr lang="fr-CA" sz="1867" i="1" dirty="0"/>
              <a:t>« Formez vos employés de façon adéquate et fournissez-leur des renseignements ou des détails sur les produits ou les services.</a:t>
            </a:r>
            <a:r>
              <a:rPr lang="fr-CA" sz="1867" i="1" dirty="0">
                <a:latin typeface="Calibri" panose="020F0502020204030204" pitchFamily="34" charset="0"/>
                <a:ea typeface="Calibri" panose="020F0502020204030204" pitchFamily="34" charset="0"/>
                <a:cs typeface="Calibri" panose="020F0502020204030204" pitchFamily="34" charset="0"/>
              </a:rPr>
              <a:t> Offrez davantage de formations sur le service à la clientèle. »</a:t>
            </a:r>
          </a:p>
        </p:txBody>
      </p:sp>
      <p:sp>
        <p:nvSpPr>
          <p:cNvPr id="51" name="Speech Bubble: Rectangle with Corners Rounded 50">
            <a:extLst>
              <a:ext uri="{FF2B5EF4-FFF2-40B4-BE49-F238E27FC236}">
                <a16:creationId xmlns:a16="http://schemas.microsoft.com/office/drawing/2014/main" id="{EA5F29A5-D43E-4FE9-AFEB-FFB15137719C}"/>
              </a:ext>
            </a:extLst>
          </p:cNvPr>
          <p:cNvSpPr/>
          <p:nvPr/>
        </p:nvSpPr>
        <p:spPr>
          <a:xfrm>
            <a:off x="2810934" y="3396956"/>
            <a:ext cx="3046646" cy="2397465"/>
          </a:xfrm>
          <a:prstGeom prst="wedgeRoundRectCallout">
            <a:avLst>
              <a:gd name="adj1" fmla="val -39703"/>
              <a:gd name="adj2" fmla="val 74969"/>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nSpc>
                <a:spcPct val="80000"/>
              </a:lnSpc>
            </a:pPr>
            <a:r>
              <a:rPr lang="fr-CA" sz="1867" i="1" dirty="0"/>
              <a:t>« Il est parfois difficile de parler directement à quelqu’un. Lorsque l’on arrive à obtenir le numéro de téléphone, tout le monde se renvoie la balle jusqu’à que l’on parvienne à parler à la bonne personne. »</a:t>
            </a:r>
          </a:p>
        </p:txBody>
      </p:sp>
      <p:sp>
        <p:nvSpPr>
          <p:cNvPr id="52" name="Speech Bubble: Rectangle with Corners Rounded 51">
            <a:extLst>
              <a:ext uri="{FF2B5EF4-FFF2-40B4-BE49-F238E27FC236}">
                <a16:creationId xmlns:a16="http://schemas.microsoft.com/office/drawing/2014/main" id="{B69A59CE-1FFF-4C87-A9B8-DD9F0965D2FD}"/>
              </a:ext>
            </a:extLst>
          </p:cNvPr>
          <p:cNvSpPr/>
          <p:nvPr/>
        </p:nvSpPr>
        <p:spPr>
          <a:xfrm>
            <a:off x="1935654" y="1485901"/>
            <a:ext cx="3514887" cy="1888816"/>
          </a:xfrm>
          <a:prstGeom prst="wedgeRoundRectCallout">
            <a:avLst>
              <a:gd name="adj1" fmla="val -39703"/>
              <a:gd name="adj2" fmla="val 74969"/>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nSpc>
                <a:spcPct val="80000"/>
              </a:lnSpc>
            </a:pPr>
            <a:r>
              <a:rPr lang="fr-CA" sz="1867" i="1"/>
              <a:t>« On doit effectuer sans cesse des appels, mais rien ne se passe. On nous envoie un code qui doit être envoyé par la poste et qui prend entre 10 à 12 jours ouvrables à arriver. Si quelqu’un en a besoin rapidement, c’est tout simplement stupide. »</a:t>
            </a:r>
          </a:p>
        </p:txBody>
      </p:sp>
    </p:spTree>
    <p:extLst>
      <p:ext uri="{BB962C8B-B14F-4D97-AF65-F5344CB8AC3E}">
        <p14:creationId xmlns:p14="http://schemas.microsoft.com/office/powerpoint/2010/main" val="12672332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2668"/>
            <a:ext cx="5720715" cy="5715000"/>
          </a:xfrm>
          <a:custGeom>
            <a:avLst/>
            <a:gdLst/>
            <a:ahLst/>
            <a:cxnLst/>
            <a:rect l="l" t="t" r="r" b="b"/>
            <a:pathLst>
              <a:path w="5720715" h="5715000">
                <a:moveTo>
                  <a:pt x="3683127" y="2921000"/>
                </a:moveTo>
                <a:lnTo>
                  <a:pt x="3481657" y="2921000"/>
                </a:lnTo>
                <a:lnTo>
                  <a:pt x="3494256" y="2933700"/>
                </a:lnTo>
                <a:lnTo>
                  <a:pt x="3531352" y="2933700"/>
                </a:lnTo>
                <a:lnTo>
                  <a:pt x="3543649" y="2946400"/>
                </a:lnTo>
                <a:lnTo>
                  <a:pt x="3573555" y="2946400"/>
                </a:lnTo>
                <a:lnTo>
                  <a:pt x="3579549" y="2959100"/>
                </a:lnTo>
                <a:lnTo>
                  <a:pt x="3607290" y="2959100"/>
                </a:lnTo>
                <a:lnTo>
                  <a:pt x="3626104" y="2971800"/>
                </a:lnTo>
                <a:lnTo>
                  <a:pt x="3637305" y="2984500"/>
                </a:lnTo>
                <a:lnTo>
                  <a:pt x="3648342" y="2984500"/>
                </a:lnTo>
                <a:lnTo>
                  <a:pt x="3659131" y="2997200"/>
                </a:lnTo>
                <a:lnTo>
                  <a:pt x="3681078" y="3009900"/>
                </a:lnTo>
                <a:lnTo>
                  <a:pt x="3701966" y="3022600"/>
                </a:lnTo>
                <a:lnTo>
                  <a:pt x="3741976" y="3048000"/>
                </a:lnTo>
                <a:lnTo>
                  <a:pt x="3779284" y="3086100"/>
                </a:lnTo>
                <a:lnTo>
                  <a:pt x="3813436" y="3124200"/>
                </a:lnTo>
                <a:lnTo>
                  <a:pt x="3844279" y="3162300"/>
                </a:lnTo>
                <a:lnTo>
                  <a:pt x="3871657" y="3200400"/>
                </a:lnTo>
                <a:lnTo>
                  <a:pt x="3895417" y="3251200"/>
                </a:lnTo>
                <a:lnTo>
                  <a:pt x="3915404" y="3302000"/>
                </a:lnTo>
                <a:lnTo>
                  <a:pt x="3931464" y="3340100"/>
                </a:lnTo>
                <a:lnTo>
                  <a:pt x="3943441" y="3390900"/>
                </a:lnTo>
                <a:lnTo>
                  <a:pt x="3950835" y="3441700"/>
                </a:lnTo>
                <a:lnTo>
                  <a:pt x="3953920" y="3492500"/>
                </a:lnTo>
                <a:lnTo>
                  <a:pt x="3952719" y="3543300"/>
                </a:lnTo>
                <a:lnTo>
                  <a:pt x="3947254" y="3594100"/>
                </a:lnTo>
                <a:lnTo>
                  <a:pt x="3937546" y="3644900"/>
                </a:lnTo>
                <a:lnTo>
                  <a:pt x="3923618" y="3695700"/>
                </a:lnTo>
                <a:lnTo>
                  <a:pt x="3905492" y="3733800"/>
                </a:lnTo>
                <a:lnTo>
                  <a:pt x="3883190" y="3784600"/>
                </a:lnTo>
                <a:lnTo>
                  <a:pt x="3871014" y="3810000"/>
                </a:lnTo>
                <a:lnTo>
                  <a:pt x="3857834" y="3822700"/>
                </a:lnTo>
                <a:lnTo>
                  <a:pt x="3829591" y="3873500"/>
                </a:lnTo>
                <a:lnTo>
                  <a:pt x="3773106" y="3962400"/>
                </a:lnTo>
                <a:lnTo>
                  <a:pt x="3661892" y="4152900"/>
                </a:lnTo>
                <a:lnTo>
                  <a:pt x="2768292" y="5626100"/>
                </a:lnTo>
                <a:lnTo>
                  <a:pt x="2711807" y="5715000"/>
                </a:lnTo>
                <a:lnTo>
                  <a:pt x="2821137" y="5715000"/>
                </a:lnTo>
                <a:lnTo>
                  <a:pt x="2917922" y="5689600"/>
                </a:lnTo>
                <a:lnTo>
                  <a:pt x="2965992" y="5689600"/>
                </a:lnTo>
                <a:lnTo>
                  <a:pt x="3013809" y="5676900"/>
                </a:lnTo>
                <a:lnTo>
                  <a:pt x="2860677" y="5676900"/>
                </a:lnTo>
                <a:lnTo>
                  <a:pt x="2807832" y="5600700"/>
                </a:lnTo>
                <a:lnTo>
                  <a:pt x="2858596" y="5600700"/>
                </a:lnTo>
                <a:lnTo>
                  <a:pt x="2914780" y="5586563"/>
                </a:lnTo>
                <a:lnTo>
                  <a:pt x="3742980" y="4203700"/>
                </a:lnTo>
                <a:lnTo>
                  <a:pt x="3852186" y="4013200"/>
                </a:lnTo>
                <a:lnTo>
                  <a:pt x="3907667" y="3924300"/>
                </a:lnTo>
                <a:lnTo>
                  <a:pt x="3935031" y="3873500"/>
                </a:lnTo>
                <a:lnTo>
                  <a:pt x="3949090" y="3848100"/>
                </a:lnTo>
                <a:lnTo>
                  <a:pt x="3962270" y="3822700"/>
                </a:lnTo>
                <a:lnTo>
                  <a:pt x="3984861" y="3771900"/>
                </a:lnTo>
                <a:lnTo>
                  <a:pt x="4003591" y="3733800"/>
                </a:lnTo>
                <a:lnTo>
                  <a:pt x="4018444" y="3683000"/>
                </a:lnTo>
                <a:lnTo>
                  <a:pt x="4029407" y="3632200"/>
                </a:lnTo>
                <a:lnTo>
                  <a:pt x="4036467" y="3581400"/>
                </a:lnTo>
                <a:lnTo>
                  <a:pt x="4039610" y="3530600"/>
                </a:lnTo>
                <a:lnTo>
                  <a:pt x="4038824" y="3479800"/>
                </a:lnTo>
                <a:lnTo>
                  <a:pt x="4034094" y="3429000"/>
                </a:lnTo>
                <a:lnTo>
                  <a:pt x="4025408" y="3378200"/>
                </a:lnTo>
                <a:lnTo>
                  <a:pt x="4012610" y="3327400"/>
                </a:lnTo>
                <a:lnTo>
                  <a:pt x="3996222" y="3276600"/>
                </a:lnTo>
                <a:lnTo>
                  <a:pt x="3976361" y="3225800"/>
                </a:lnTo>
                <a:lnTo>
                  <a:pt x="3953146" y="3187700"/>
                </a:lnTo>
                <a:lnTo>
                  <a:pt x="3926697" y="3136900"/>
                </a:lnTo>
                <a:lnTo>
                  <a:pt x="3897132" y="3098800"/>
                </a:lnTo>
                <a:lnTo>
                  <a:pt x="3864570" y="3060700"/>
                </a:lnTo>
                <a:lnTo>
                  <a:pt x="3829130" y="3022600"/>
                </a:lnTo>
                <a:lnTo>
                  <a:pt x="3790930" y="2997200"/>
                </a:lnTo>
                <a:lnTo>
                  <a:pt x="3768140" y="2971800"/>
                </a:lnTo>
                <a:lnTo>
                  <a:pt x="3744832" y="2959100"/>
                </a:lnTo>
                <a:lnTo>
                  <a:pt x="3720818" y="2946400"/>
                </a:lnTo>
                <a:lnTo>
                  <a:pt x="3695909" y="2933700"/>
                </a:lnTo>
                <a:lnTo>
                  <a:pt x="3683127" y="2921000"/>
                </a:lnTo>
                <a:close/>
              </a:path>
              <a:path w="5720715" h="5715000">
                <a:moveTo>
                  <a:pt x="2914780" y="5586563"/>
                </a:moveTo>
                <a:lnTo>
                  <a:pt x="2858596" y="5600700"/>
                </a:lnTo>
                <a:lnTo>
                  <a:pt x="2807832" y="5600700"/>
                </a:lnTo>
                <a:lnTo>
                  <a:pt x="2860677" y="5676900"/>
                </a:lnTo>
                <a:lnTo>
                  <a:pt x="2914780" y="5586563"/>
                </a:lnTo>
                <a:close/>
              </a:path>
              <a:path w="5720715" h="5715000">
                <a:moveTo>
                  <a:pt x="5707169" y="1028700"/>
                </a:moveTo>
                <a:lnTo>
                  <a:pt x="5666231" y="1028700"/>
                </a:lnTo>
                <a:lnTo>
                  <a:pt x="5667629" y="1041400"/>
                </a:lnTo>
                <a:lnTo>
                  <a:pt x="5669512" y="1066800"/>
                </a:lnTo>
                <a:lnTo>
                  <a:pt x="5672540" y="1092200"/>
                </a:lnTo>
                <a:lnTo>
                  <a:pt x="5673695" y="1104900"/>
                </a:lnTo>
                <a:lnTo>
                  <a:pt x="5676039" y="1181100"/>
                </a:lnTo>
                <a:lnTo>
                  <a:pt x="5675745" y="1193800"/>
                </a:lnTo>
                <a:lnTo>
                  <a:pt x="5674450" y="1231900"/>
                </a:lnTo>
                <a:lnTo>
                  <a:pt x="5674156" y="1244600"/>
                </a:lnTo>
                <a:lnTo>
                  <a:pt x="5673278" y="1270000"/>
                </a:lnTo>
                <a:lnTo>
                  <a:pt x="5670391" y="1295400"/>
                </a:lnTo>
                <a:lnTo>
                  <a:pt x="5668594" y="1308100"/>
                </a:lnTo>
                <a:lnTo>
                  <a:pt x="5665660" y="1346200"/>
                </a:lnTo>
                <a:lnTo>
                  <a:pt x="5663863" y="1358900"/>
                </a:lnTo>
                <a:lnTo>
                  <a:pt x="5654449" y="1409700"/>
                </a:lnTo>
                <a:lnTo>
                  <a:pt x="5651839" y="1435100"/>
                </a:lnTo>
                <a:lnTo>
                  <a:pt x="5648628" y="1447800"/>
                </a:lnTo>
                <a:lnTo>
                  <a:pt x="5645253" y="1460500"/>
                </a:lnTo>
                <a:lnTo>
                  <a:pt x="5642148" y="1473200"/>
                </a:lnTo>
                <a:lnTo>
                  <a:pt x="5635621" y="1498600"/>
                </a:lnTo>
                <a:lnTo>
                  <a:pt x="5631855" y="1511300"/>
                </a:lnTo>
                <a:lnTo>
                  <a:pt x="5627085" y="1524000"/>
                </a:lnTo>
                <a:lnTo>
                  <a:pt x="5608033" y="1587500"/>
                </a:lnTo>
                <a:lnTo>
                  <a:pt x="5605809" y="1600200"/>
                </a:lnTo>
                <a:lnTo>
                  <a:pt x="5603396" y="1600200"/>
                </a:lnTo>
                <a:lnTo>
                  <a:pt x="5600725" y="1612900"/>
                </a:lnTo>
                <a:lnTo>
                  <a:pt x="5590432" y="1638300"/>
                </a:lnTo>
                <a:lnTo>
                  <a:pt x="5580284" y="1663700"/>
                </a:lnTo>
                <a:lnTo>
                  <a:pt x="5568748" y="1689100"/>
                </a:lnTo>
                <a:lnTo>
                  <a:pt x="5544240" y="1739900"/>
                </a:lnTo>
                <a:lnTo>
                  <a:pt x="5226917" y="2387600"/>
                </a:lnTo>
                <a:lnTo>
                  <a:pt x="5016038" y="2806700"/>
                </a:lnTo>
                <a:lnTo>
                  <a:pt x="4806916" y="3238500"/>
                </a:lnTo>
                <a:lnTo>
                  <a:pt x="4598924" y="3657600"/>
                </a:lnTo>
                <a:lnTo>
                  <a:pt x="4185450" y="4521200"/>
                </a:lnTo>
                <a:lnTo>
                  <a:pt x="4133734" y="4622800"/>
                </a:lnTo>
                <a:lnTo>
                  <a:pt x="4127339" y="4635500"/>
                </a:lnTo>
                <a:lnTo>
                  <a:pt x="4120884" y="4648200"/>
                </a:lnTo>
                <a:lnTo>
                  <a:pt x="4114265" y="4660900"/>
                </a:lnTo>
                <a:lnTo>
                  <a:pt x="4107374" y="4673600"/>
                </a:lnTo>
                <a:lnTo>
                  <a:pt x="4067835" y="4749800"/>
                </a:lnTo>
                <a:lnTo>
                  <a:pt x="4064824" y="4762500"/>
                </a:lnTo>
                <a:lnTo>
                  <a:pt x="4061449" y="4762500"/>
                </a:lnTo>
                <a:lnTo>
                  <a:pt x="4057720" y="4775200"/>
                </a:lnTo>
                <a:lnTo>
                  <a:pt x="4053651" y="4775200"/>
                </a:lnTo>
                <a:lnTo>
                  <a:pt x="4024529" y="4826000"/>
                </a:lnTo>
                <a:lnTo>
                  <a:pt x="4009194" y="4851400"/>
                </a:lnTo>
                <a:lnTo>
                  <a:pt x="3960387" y="4927600"/>
                </a:lnTo>
                <a:lnTo>
                  <a:pt x="3930235" y="4965700"/>
                </a:lnTo>
                <a:lnTo>
                  <a:pt x="3898800" y="5003800"/>
                </a:lnTo>
                <a:lnTo>
                  <a:pt x="3866119" y="5041900"/>
                </a:lnTo>
                <a:lnTo>
                  <a:pt x="3832229" y="5080000"/>
                </a:lnTo>
                <a:lnTo>
                  <a:pt x="3797168" y="5118100"/>
                </a:lnTo>
                <a:lnTo>
                  <a:pt x="3760972" y="5156200"/>
                </a:lnTo>
                <a:lnTo>
                  <a:pt x="3723679" y="5181600"/>
                </a:lnTo>
                <a:lnTo>
                  <a:pt x="3685326" y="5219700"/>
                </a:lnTo>
                <a:lnTo>
                  <a:pt x="3645951" y="5257800"/>
                </a:lnTo>
                <a:lnTo>
                  <a:pt x="3605565" y="5283200"/>
                </a:lnTo>
                <a:lnTo>
                  <a:pt x="3564191" y="5308600"/>
                </a:lnTo>
                <a:lnTo>
                  <a:pt x="3521883" y="5346700"/>
                </a:lnTo>
                <a:lnTo>
                  <a:pt x="3478695" y="5372100"/>
                </a:lnTo>
                <a:lnTo>
                  <a:pt x="3434680" y="5397500"/>
                </a:lnTo>
                <a:lnTo>
                  <a:pt x="3344386" y="5448300"/>
                </a:lnTo>
                <a:lnTo>
                  <a:pt x="3298214" y="5461000"/>
                </a:lnTo>
                <a:lnTo>
                  <a:pt x="3251431" y="5486400"/>
                </a:lnTo>
                <a:lnTo>
                  <a:pt x="3204052" y="5499100"/>
                </a:lnTo>
                <a:lnTo>
                  <a:pt x="3156086" y="5524500"/>
                </a:lnTo>
                <a:lnTo>
                  <a:pt x="2914780" y="5586563"/>
                </a:lnTo>
                <a:lnTo>
                  <a:pt x="2860677" y="5676900"/>
                </a:lnTo>
                <a:lnTo>
                  <a:pt x="3013809" y="5676900"/>
                </a:lnTo>
                <a:lnTo>
                  <a:pt x="3201949" y="5626100"/>
                </a:lnTo>
                <a:lnTo>
                  <a:pt x="3248056" y="5600700"/>
                </a:lnTo>
                <a:lnTo>
                  <a:pt x="3293732" y="5588000"/>
                </a:lnTo>
                <a:lnTo>
                  <a:pt x="3338960" y="5562600"/>
                </a:lnTo>
                <a:lnTo>
                  <a:pt x="3383636" y="5549900"/>
                </a:lnTo>
                <a:lnTo>
                  <a:pt x="3471184" y="5499100"/>
                </a:lnTo>
                <a:lnTo>
                  <a:pt x="3513979" y="5486400"/>
                </a:lnTo>
                <a:lnTo>
                  <a:pt x="3556069" y="5461000"/>
                </a:lnTo>
                <a:lnTo>
                  <a:pt x="3597417" y="5422900"/>
                </a:lnTo>
                <a:lnTo>
                  <a:pt x="3637984" y="5397500"/>
                </a:lnTo>
                <a:lnTo>
                  <a:pt x="3677731" y="5372100"/>
                </a:lnTo>
                <a:lnTo>
                  <a:pt x="3716620" y="5346700"/>
                </a:lnTo>
                <a:lnTo>
                  <a:pt x="3754576" y="5308600"/>
                </a:lnTo>
                <a:lnTo>
                  <a:pt x="3791611" y="5283200"/>
                </a:lnTo>
                <a:lnTo>
                  <a:pt x="3827709" y="5245100"/>
                </a:lnTo>
                <a:lnTo>
                  <a:pt x="3862854" y="5207000"/>
                </a:lnTo>
                <a:lnTo>
                  <a:pt x="3897029" y="5181600"/>
                </a:lnTo>
                <a:lnTo>
                  <a:pt x="3930217" y="5143500"/>
                </a:lnTo>
                <a:lnTo>
                  <a:pt x="3962402" y="5105400"/>
                </a:lnTo>
                <a:lnTo>
                  <a:pt x="3993567" y="5067300"/>
                </a:lnTo>
                <a:lnTo>
                  <a:pt x="4023696" y="5029200"/>
                </a:lnTo>
                <a:lnTo>
                  <a:pt x="4052772" y="4991100"/>
                </a:lnTo>
                <a:lnTo>
                  <a:pt x="4088028" y="4940300"/>
                </a:lnTo>
                <a:lnTo>
                  <a:pt x="4120554" y="4889500"/>
                </a:lnTo>
                <a:lnTo>
                  <a:pt x="4156629" y="4826000"/>
                </a:lnTo>
                <a:lnTo>
                  <a:pt x="4160424" y="4826000"/>
                </a:lnTo>
                <a:lnTo>
                  <a:pt x="4164054" y="4813300"/>
                </a:lnTo>
                <a:lnTo>
                  <a:pt x="4167626" y="4800600"/>
                </a:lnTo>
                <a:lnTo>
                  <a:pt x="4209927" y="4724400"/>
                </a:lnTo>
                <a:lnTo>
                  <a:pt x="4229944" y="4686300"/>
                </a:lnTo>
                <a:lnTo>
                  <a:pt x="4287249" y="4559300"/>
                </a:lnTo>
                <a:lnTo>
                  <a:pt x="4695828" y="3708400"/>
                </a:lnTo>
                <a:lnTo>
                  <a:pt x="4899301" y="3276600"/>
                </a:lnTo>
                <a:lnTo>
                  <a:pt x="5301352" y="2413000"/>
                </a:lnTo>
                <a:lnTo>
                  <a:pt x="5600725" y="1765300"/>
                </a:lnTo>
                <a:lnTo>
                  <a:pt x="5612273" y="1739900"/>
                </a:lnTo>
                <a:lnTo>
                  <a:pt x="5623916" y="1714500"/>
                </a:lnTo>
                <a:lnTo>
                  <a:pt x="5635040" y="1689100"/>
                </a:lnTo>
                <a:lnTo>
                  <a:pt x="5645035" y="1663700"/>
                </a:lnTo>
                <a:lnTo>
                  <a:pt x="5655328" y="1625600"/>
                </a:lnTo>
                <a:lnTo>
                  <a:pt x="5657628" y="1625600"/>
                </a:lnTo>
                <a:lnTo>
                  <a:pt x="5660082" y="1612900"/>
                </a:lnTo>
                <a:lnTo>
                  <a:pt x="5662512" y="1612900"/>
                </a:lnTo>
                <a:lnTo>
                  <a:pt x="5664742" y="1600200"/>
                </a:lnTo>
                <a:lnTo>
                  <a:pt x="5680809" y="1536700"/>
                </a:lnTo>
                <a:lnTo>
                  <a:pt x="5684575" y="1524000"/>
                </a:lnTo>
                <a:lnTo>
                  <a:pt x="5687336" y="1511300"/>
                </a:lnTo>
                <a:lnTo>
                  <a:pt x="5693989" y="1485900"/>
                </a:lnTo>
                <a:lnTo>
                  <a:pt x="5699841" y="1447800"/>
                </a:lnTo>
                <a:lnTo>
                  <a:pt x="5702409" y="1435100"/>
                </a:lnTo>
                <a:lnTo>
                  <a:pt x="5712817" y="1358900"/>
                </a:lnTo>
                <a:lnTo>
                  <a:pt x="5716630" y="1320800"/>
                </a:lnTo>
                <a:lnTo>
                  <a:pt x="5718780" y="1282700"/>
                </a:lnTo>
                <a:lnTo>
                  <a:pt x="5719192" y="1282700"/>
                </a:lnTo>
                <a:lnTo>
                  <a:pt x="5719345" y="1270000"/>
                </a:lnTo>
                <a:lnTo>
                  <a:pt x="5720349" y="1244600"/>
                </a:lnTo>
                <a:lnTo>
                  <a:pt x="5720472" y="1231900"/>
                </a:lnTo>
                <a:lnTo>
                  <a:pt x="5720678" y="1219200"/>
                </a:lnTo>
                <a:lnTo>
                  <a:pt x="5720719" y="1193800"/>
                </a:lnTo>
                <a:lnTo>
                  <a:pt x="5720349" y="1181100"/>
                </a:lnTo>
                <a:lnTo>
                  <a:pt x="5716583" y="1117600"/>
                </a:lnTo>
                <a:lnTo>
                  <a:pt x="5712047" y="1079500"/>
                </a:lnTo>
                <a:lnTo>
                  <a:pt x="5709930" y="1066800"/>
                </a:lnTo>
                <a:lnTo>
                  <a:pt x="5707169" y="1028700"/>
                </a:lnTo>
                <a:close/>
              </a:path>
              <a:path w="5720715" h="5715000">
                <a:moveTo>
                  <a:pt x="3657658" y="2908300"/>
                </a:moveTo>
                <a:lnTo>
                  <a:pt x="2502810" y="2908300"/>
                </a:lnTo>
                <a:lnTo>
                  <a:pt x="3367164" y="2921000"/>
                </a:lnTo>
                <a:lnTo>
                  <a:pt x="3670381" y="2921000"/>
                </a:lnTo>
                <a:lnTo>
                  <a:pt x="3657658" y="2908300"/>
                </a:lnTo>
                <a:close/>
              </a:path>
              <a:path w="5720715" h="5715000">
                <a:moveTo>
                  <a:pt x="3638043" y="2895600"/>
                </a:moveTo>
                <a:lnTo>
                  <a:pt x="1995179" y="2895600"/>
                </a:lnTo>
                <a:lnTo>
                  <a:pt x="2350677" y="2908300"/>
                </a:lnTo>
                <a:lnTo>
                  <a:pt x="3644947" y="2908300"/>
                </a:lnTo>
                <a:lnTo>
                  <a:pt x="3638043" y="2895600"/>
                </a:lnTo>
                <a:close/>
              </a:path>
              <a:path w="5720715" h="5715000">
                <a:moveTo>
                  <a:pt x="3522201" y="2857500"/>
                </a:moveTo>
                <a:lnTo>
                  <a:pt x="0" y="2857500"/>
                </a:lnTo>
                <a:lnTo>
                  <a:pt x="0" y="2882900"/>
                </a:lnTo>
                <a:lnTo>
                  <a:pt x="343684" y="2895600"/>
                </a:lnTo>
                <a:lnTo>
                  <a:pt x="3611312" y="2895600"/>
                </a:lnTo>
                <a:lnTo>
                  <a:pt x="3604858" y="2882900"/>
                </a:lnTo>
                <a:lnTo>
                  <a:pt x="3577735" y="2882900"/>
                </a:lnTo>
                <a:lnTo>
                  <a:pt x="3563874" y="2870200"/>
                </a:lnTo>
                <a:lnTo>
                  <a:pt x="3549849" y="2870200"/>
                </a:lnTo>
                <a:lnTo>
                  <a:pt x="3522201" y="2857500"/>
                </a:lnTo>
                <a:close/>
              </a:path>
              <a:path w="5720715" h="5715000">
                <a:moveTo>
                  <a:pt x="3437049" y="2844800"/>
                </a:moveTo>
                <a:lnTo>
                  <a:pt x="3367164" y="2844800"/>
                </a:lnTo>
                <a:lnTo>
                  <a:pt x="2503689" y="2857500"/>
                </a:lnTo>
                <a:lnTo>
                  <a:pt x="3451515" y="2857500"/>
                </a:lnTo>
                <a:lnTo>
                  <a:pt x="3437049" y="2844800"/>
                </a:lnTo>
                <a:close/>
              </a:path>
              <a:path w="5720715" h="5715000">
                <a:moveTo>
                  <a:pt x="5674460" y="876300"/>
                </a:moveTo>
                <a:lnTo>
                  <a:pt x="5637833" y="876300"/>
                </a:lnTo>
                <a:lnTo>
                  <a:pt x="5639686" y="889000"/>
                </a:lnTo>
                <a:lnTo>
                  <a:pt x="5641269" y="889000"/>
                </a:lnTo>
                <a:lnTo>
                  <a:pt x="5653445" y="952500"/>
                </a:lnTo>
                <a:lnTo>
                  <a:pt x="5660753" y="990600"/>
                </a:lnTo>
                <a:lnTo>
                  <a:pt x="5663763" y="1016000"/>
                </a:lnTo>
                <a:lnTo>
                  <a:pt x="5664915" y="1028700"/>
                </a:lnTo>
                <a:lnTo>
                  <a:pt x="5705757" y="1028700"/>
                </a:lnTo>
                <a:lnTo>
                  <a:pt x="5702932" y="1016000"/>
                </a:lnTo>
                <a:lnTo>
                  <a:pt x="5701520" y="1003300"/>
                </a:lnTo>
                <a:lnTo>
                  <a:pt x="5698820" y="990600"/>
                </a:lnTo>
                <a:lnTo>
                  <a:pt x="5696201" y="977900"/>
                </a:lnTo>
                <a:lnTo>
                  <a:pt x="5693418" y="952500"/>
                </a:lnTo>
                <a:lnTo>
                  <a:pt x="5690223" y="939800"/>
                </a:lnTo>
                <a:lnTo>
                  <a:pt x="5676039" y="889000"/>
                </a:lnTo>
                <a:lnTo>
                  <a:pt x="5674460" y="876300"/>
                </a:lnTo>
                <a:close/>
              </a:path>
              <a:path w="5720715" h="5715000">
                <a:moveTo>
                  <a:pt x="5647435" y="787400"/>
                </a:moveTo>
                <a:lnTo>
                  <a:pt x="5610928" y="787400"/>
                </a:lnTo>
                <a:lnTo>
                  <a:pt x="5613340" y="800100"/>
                </a:lnTo>
                <a:lnTo>
                  <a:pt x="5615564" y="800100"/>
                </a:lnTo>
                <a:lnTo>
                  <a:pt x="5617671" y="812800"/>
                </a:lnTo>
                <a:lnTo>
                  <a:pt x="5626206" y="838200"/>
                </a:lnTo>
                <a:lnTo>
                  <a:pt x="5633738" y="863600"/>
                </a:lnTo>
                <a:lnTo>
                  <a:pt x="5635815" y="876300"/>
                </a:lnTo>
                <a:lnTo>
                  <a:pt x="5672540" y="876300"/>
                </a:lnTo>
                <a:lnTo>
                  <a:pt x="5670267" y="863600"/>
                </a:lnTo>
                <a:lnTo>
                  <a:pt x="5667629" y="850900"/>
                </a:lnTo>
                <a:lnTo>
                  <a:pt x="5659093" y="825500"/>
                </a:lnTo>
                <a:lnTo>
                  <a:pt x="5649679" y="800100"/>
                </a:lnTo>
                <a:lnTo>
                  <a:pt x="5647435" y="787400"/>
                </a:lnTo>
                <a:close/>
              </a:path>
              <a:path w="5720715" h="5715000">
                <a:moveTo>
                  <a:pt x="5549047" y="571500"/>
                </a:moveTo>
                <a:lnTo>
                  <a:pt x="5516877" y="571500"/>
                </a:lnTo>
                <a:lnTo>
                  <a:pt x="5524585" y="584200"/>
                </a:lnTo>
                <a:lnTo>
                  <a:pt x="5528298" y="596900"/>
                </a:lnTo>
                <a:lnTo>
                  <a:pt x="5540474" y="622300"/>
                </a:lnTo>
                <a:lnTo>
                  <a:pt x="5553654" y="647700"/>
                </a:lnTo>
                <a:lnTo>
                  <a:pt x="5560307" y="660400"/>
                </a:lnTo>
                <a:lnTo>
                  <a:pt x="5588549" y="723900"/>
                </a:lnTo>
                <a:lnTo>
                  <a:pt x="5593888" y="736600"/>
                </a:lnTo>
                <a:lnTo>
                  <a:pt x="5598779" y="749300"/>
                </a:lnTo>
                <a:lnTo>
                  <a:pt x="5603483" y="762000"/>
                </a:lnTo>
                <a:lnTo>
                  <a:pt x="5608256" y="787400"/>
                </a:lnTo>
                <a:lnTo>
                  <a:pt x="5644909" y="787400"/>
                </a:lnTo>
                <a:lnTo>
                  <a:pt x="5642195" y="774700"/>
                </a:lnTo>
                <a:lnTo>
                  <a:pt x="5639386" y="774700"/>
                </a:lnTo>
                <a:lnTo>
                  <a:pt x="5634246" y="762000"/>
                </a:lnTo>
                <a:lnTo>
                  <a:pt x="5628858" y="736600"/>
                </a:lnTo>
                <a:lnTo>
                  <a:pt x="5623306" y="723900"/>
                </a:lnTo>
                <a:lnTo>
                  <a:pt x="5617671" y="711200"/>
                </a:lnTo>
                <a:lnTo>
                  <a:pt x="5593194" y="660400"/>
                </a:lnTo>
                <a:lnTo>
                  <a:pt x="5587545" y="647700"/>
                </a:lnTo>
                <a:lnTo>
                  <a:pt x="5580014" y="635000"/>
                </a:lnTo>
                <a:lnTo>
                  <a:pt x="5565955" y="609600"/>
                </a:lnTo>
                <a:lnTo>
                  <a:pt x="5552775" y="584200"/>
                </a:lnTo>
                <a:lnTo>
                  <a:pt x="5549047" y="571500"/>
                </a:lnTo>
                <a:close/>
              </a:path>
              <a:path w="5720715" h="5715000">
                <a:moveTo>
                  <a:pt x="5417085" y="381000"/>
                </a:moveTo>
                <a:lnTo>
                  <a:pt x="5390395" y="381000"/>
                </a:lnTo>
                <a:lnTo>
                  <a:pt x="5395238" y="393700"/>
                </a:lnTo>
                <a:lnTo>
                  <a:pt x="5400139" y="393700"/>
                </a:lnTo>
                <a:lnTo>
                  <a:pt x="5417085" y="419100"/>
                </a:lnTo>
                <a:lnTo>
                  <a:pt x="5435034" y="444500"/>
                </a:lnTo>
                <a:lnTo>
                  <a:pt x="5443444" y="457200"/>
                </a:lnTo>
                <a:lnTo>
                  <a:pt x="5451980" y="469900"/>
                </a:lnTo>
                <a:lnTo>
                  <a:pt x="5483988" y="520700"/>
                </a:lnTo>
                <a:lnTo>
                  <a:pt x="5506159" y="558800"/>
                </a:lnTo>
                <a:lnTo>
                  <a:pt x="5513235" y="571500"/>
                </a:lnTo>
                <a:lnTo>
                  <a:pt x="5545071" y="571500"/>
                </a:lnTo>
                <a:lnTo>
                  <a:pt x="5540931" y="558800"/>
                </a:lnTo>
                <a:lnTo>
                  <a:pt x="5536708" y="558800"/>
                </a:lnTo>
                <a:lnTo>
                  <a:pt x="5529110" y="546100"/>
                </a:lnTo>
                <a:lnTo>
                  <a:pt x="5505704" y="508000"/>
                </a:lnTo>
                <a:lnTo>
                  <a:pt x="5471813" y="457200"/>
                </a:lnTo>
                <a:lnTo>
                  <a:pt x="5435913" y="406400"/>
                </a:lnTo>
                <a:lnTo>
                  <a:pt x="5417085" y="381000"/>
                </a:lnTo>
                <a:close/>
              </a:path>
              <a:path w="5720715" h="5715000">
                <a:moveTo>
                  <a:pt x="5408047" y="368300"/>
                </a:moveTo>
                <a:lnTo>
                  <a:pt x="5381310" y="368300"/>
                </a:lnTo>
                <a:lnTo>
                  <a:pt x="5385717" y="381000"/>
                </a:lnTo>
                <a:lnTo>
                  <a:pt x="5412695" y="381000"/>
                </a:lnTo>
                <a:lnTo>
                  <a:pt x="5408047" y="368300"/>
                </a:lnTo>
                <a:close/>
              </a:path>
              <a:path w="5720715" h="5715000">
                <a:moveTo>
                  <a:pt x="5244710" y="203200"/>
                </a:moveTo>
                <a:lnTo>
                  <a:pt x="5214741" y="203200"/>
                </a:lnTo>
                <a:lnTo>
                  <a:pt x="5220513" y="215900"/>
                </a:lnTo>
                <a:lnTo>
                  <a:pt x="5232057" y="215900"/>
                </a:lnTo>
                <a:lnTo>
                  <a:pt x="5237335" y="228600"/>
                </a:lnTo>
                <a:lnTo>
                  <a:pt x="5258925" y="241300"/>
                </a:lnTo>
                <a:lnTo>
                  <a:pt x="5280641" y="266700"/>
                </a:lnTo>
                <a:lnTo>
                  <a:pt x="5291938" y="279400"/>
                </a:lnTo>
                <a:lnTo>
                  <a:pt x="5302231" y="292100"/>
                </a:lnTo>
                <a:lnTo>
                  <a:pt x="5342775" y="330200"/>
                </a:lnTo>
                <a:lnTo>
                  <a:pt x="5352503" y="342900"/>
                </a:lnTo>
                <a:lnTo>
                  <a:pt x="5371582" y="368300"/>
                </a:lnTo>
                <a:lnTo>
                  <a:pt x="5403210" y="368300"/>
                </a:lnTo>
                <a:lnTo>
                  <a:pt x="5358716" y="317500"/>
                </a:lnTo>
                <a:lnTo>
                  <a:pt x="5305996" y="266700"/>
                </a:lnTo>
                <a:lnTo>
                  <a:pt x="5272105" y="228600"/>
                </a:lnTo>
                <a:lnTo>
                  <a:pt x="5250515" y="215900"/>
                </a:lnTo>
                <a:lnTo>
                  <a:pt x="5244710" y="203200"/>
                </a:lnTo>
                <a:close/>
              </a:path>
              <a:path w="5720715" h="5715000">
                <a:moveTo>
                  <a:pt x="4893290" y="0"/>
                </a:moveTo>
                <a:lnTo>
                  <a:pt x="4860640" y="0"/>
                </a:lnTo>
                <a:lnTo>
                  <a:pt x="4888422" y="12700"/>
                </a:lnTo>
                <a:lnTo>
                  <a:pt x="4968966" y="50800"/>
                </a:lnTo>
                <a:lnTo>
                  <a:pt x="5046881" y="88900"/>
                </a:lnTo>
                <a:lnTo>
                  <a:pt x="5096616" y="114300"/>
                </a:lnTo>
                <a:lnTo>
                  <a:pt x="5121195" y="139700"/>
                </a:lnTo>
                <a:lnTo>
                  <a:pt x="5169553" y="165100"/>
                </a:lnTo>
                <a:lnTo>
                  <a:pt x="5203444" y="203200"/>
                </a:lnTo>
                <a:lnTo>
                  <a:pt x="5232722" y="203200"/>
                </a:lnTo>
                <a:lnTo>
                  <a:pt x="5226917" y="190500"/>
                </a:lnTo>
                <a:lnTo>
                  <a:pt x="5215096" y="177800"/>
                </a:lnTo>
                <a:lnTo>
                  <a:pt x="5203428" y="177800"/>
                </a:lnTo>
                <a:lnTo>
                  <a:pt x="5191737" y="165100"/>
                </a:lnTo>
                <a:lnTo>
                  <a:pt x="5179845" y="152400"/>
                </a:lnTo>
                <a:lnTo>
                  <a:pt x="5130609" y="127000"/>
                </a:lnTo>
                <a:lnTo>
                  <a:pt x="5105673" y="101600"/>
                </a:lnTo>
                <a:lnTo>
                  <a:pt x="4975494" y="38100"/>
                </a:lnTo>
                <a:lnTo>
                  <a:pt x="4893290" y="0"/>
                </a:lnTo>
                <a:close/>
              </a:path>
            </a:pathLst>
          </a:custGeom>
          <a:solidFill>
            <a:srgbClr val="E7E7E7"/>
          </a:solidFill>
        </p:spPr>
        <p:txBody>
          <a:bodyPr wrap="square" lIns="0" tIns="0" rIns="0" bIns="0" rtlCol="0"/>
          <a:lstStyle/>
          <a:p>
            <a:endParaRPr/>
          </a:p>
        </p:txBody>
      </p:sp>
      <p:sp>
        <p:nvSpPr>
          <p:cNvPr id="3" name="object 3"/>
          <p:cNvSpPr/>
          <p:nvPr/>
        </p:nvSpPr>
        <p:spPr>
          <a:xfrm>
            <a:off x="0" y="2946397"/>
            <a:ext cx="2896870" cy="3911600"/>
          </a:xfrm>
          <a:custGeom>
            <a:avLst/>
            <a:gdLst/>
            <a:ahLst/>
            <a:cxnLst/>
            <a:rect l="l" t="t" r="r" b="b"/>
            <a:pathLst>
              <a:path w="2896870" h="3911600">
                <a:moveTo>
                  <a:pt x="461039" y="3835400"/>
                </a:moveTo>
                <a:lnTo>
                  <a:pt x="331498" y="3835400"/>
                </a:lnTo>
                <a:lnTo>
                  <a:pt x="336106" y="3848100"/>
                </a:lnTo>
                <a:lnTo>
                  <a:pt x="345567" y="3848100"/>
                </a:lnTo>
                <a:lnTo>
                  <a:pt x="365274" y="3873500"/>
                </a:lnTo>
                <a:lnTo>
                  <a:pt x="375598" y="3886200"/>
                </a:lnTo>
                <a:lnTo>
                  <a:pt x="395494" y="3911600"/>
                </a:lnTo>
                <a:lnTo>
                  <a:pt x="550515" y="3911600"/>
                </a:lnTo>
                <a:lnTo>
                  <a:pt x="531969" y="3898900"/>
                </a:lnTo>
                <a:lnTo>
                  <a:pt x="521284" y="3898900"/>
                </a:lnTo>
                <a:lnTo>
                  <a:pt x="516241" y="3886200"/>
                </a:lnTo>
                <a:lnTo>
                  <a:pt x="511258" y="3886200"/>
                </a:lnTo>
                <a:lnTo>
                  <a:pt x="470839" y="3848100"/>
                </a:lnTo>
                <a:lnTo>
                  <a:pt x="461039" y="3835400"/>
                </a:lnTo>
                <a:close/>
              </a:path>
              <a:path w="2896870" h="3911600">
                <a:moveTo>
                  <a:pt x="2334138" y="3632200"/>
                </a:moveTo>
                <a:lnTo>
                  <a:pt x="2193897" y="3632200"/>
                </a:lnTo>
                <a:lnTo>
                  <a:pt x="2184483" y="3644900"/>
                </a:lnTo>
                <a:lnTo>
                  <a:pt x="2166984" y="3670300"/>
                </a:lnTo>
                <a:lnTo>
                  <a:pt x="2149462" y="3683000"/>
                </a:lnTo>
                <a:lnTo>
                  <a:pt x="2112935" y="3733800"/>
                </a:lnTo>
                <a:lnTo>
                  <a:pt x="2075278" y="3771900"/>
                </a:lnTo>
                <a:lnTo>
                  <a:pt x="2034859" y="3810000"/>
                </a:lnTo>
                <a:lnTo>
                  <a:pt x="2015027" y="3822700"/>
                </a:lnTo>
                <a:lnTo>
                  <a:pt x="2009972" y="3822700"/>
                </a:lnTo>
                <a:lnTo>
                  <a:pt x="2004718" y="3835400"/>
                </a:lnTo>
                <a:lnTo>
                  <a:pt x="1994315" y="3835400"/>
                </a:lnTo>
                <a:lnTo>
                  <a:pt x="1952014" y="3873500"/>
                </a:lnTo>
                <a:lnTo>
                  <a:pt x="1941239" y="3886200"/>
                </a:lnTo>
                <a:lnTo>
                  <a:pt x="1919358" y="3898900"/>
                </a:lnTo>
                <a:lnTo>
                  <a:pt x="1908583" y="3911600"/>
                </a:lnTo>
                <a:lnTo>
                  <a:pt x="2089462" y="3911600"/>
                </a:lnTo>
                <a:lnTo>
                  <a:pt x="2111052" y="3886200"/>
                </a:lnTo>
                <a:lnTo>
                  <a:pt x="2154358" y="3848100"/>
                </a:lnTo>
                <a:lnTo>
                  <a:pt x="2194902" y="3810000"/>
                </a:lnTo>
                <a:lnTo>
                  <a:pt x="2215313" y="3784600"/>
                </a:lnTo>
                <a:lnTo>
                  <a:pt x="2234583" y="3759200"/>
                </a:lnTo>
                <a:lnTo>
                  <a:pt x="2253311" y="3746500"/>
                </a:lnTo>
                <a:lnTo>
                  <a:pt x="2290927" y="3695700"/>
                </a:lnTo>
                <a:lnTo>
                  <a:pt x="2307873" y="3670300"/>
                </a:lnTo>
                <a:lnTo>
                  <a:pt x="2316502" y="3657600"/>
                </a:lnTo>
                <a:lnTo>
                  <a:pt x="2334138" y="3632200"/>
                </a:lnTo>
                <a:close/>
              </a:path>
              <a:path w="2896870" h="3911600">
                <a:moveTo>
                  <a:pt x="232219" y="3530600"/>
                </a:moveTo>
                <a:lnTo>
                  <a:pt x="140211" y="3530600"/>
                </a:lnTo>
                <a:lnTo>
                  <a:pt x="166696" y="3594100"/>
                </a:lnTo>
                <a:lnTo>
                  <a:pt x="173476" y="3606800"/>
                </a:lnTo>
                <a:lnTo>
                  <a:pt x="179986" y="3619500"/>
                </a:lnTo>
                <a:lnTo>
                  <a:pt x="208709" y="3670300"/>
                </a:lnTo>
                <a:lnTo>
                  <a:pt x="239247" y="3708400"/>
                </a:lnTo>
                <a:lnTo>
                  <a:pt x="256069" y="3733800"/>
                </a:lnTo>
                <a:lnTo>
                  <a:pt x="272685" y="3759200"/>
                </a:lnTo>
                <a:lnTo>
                  <a:pt x="281117" y="3771900"/>
                </a:lnTo>
                <a:lnTo>
                  <a:pt x="289960" y="3784600"/>
                </a:lnTo>
                <a:lnTo>
                  <a:pt x="326738" y="3835400"/>
                </a:lnTo>
                <a:lnTo>
                  <a:pt x="451462" y="3835400"/>
                </a:lnTo>
                <a:lnTo>
                  <a:pt x="441908" y="3822700"/>
                </a:lnTo>
                <a:lnTo>
                  <a:pt x="432178" y="3810000"/>
                </a:lnTo>
                <a:lnTo>
                  <a:pt x="413349" y="3797300"/>
                </a:lnTo>
                <a:lnTo>
                  <a:pt x="409113" y="3784600"/>
                </a:lnTo>
                <a:lnTo>
                  <a:pt x="400640" y="3771900"/>
                </a:lnTo>
                <a:lnTo>
                  <a:pt x="396404" y="3771900"/>
                </a:lnTo>
                <a:lnTo>
                  <a:pt x="360630" y="3733800"/>
                </a:lnTo>
                <a:lnTo>
                  <a:pt x="352310" y="3721100"/>
                </a:lnTo>
                <a:lnTo>
                  <a:pt x="344249" y="3708400"/>
                </a:lnTo>
                <a:lnTo>
                  <a:pt x="336376" y="3695700"/>
                </a:lnTo>
                <a:lnTo>
                  <a:pt x="328621" y="3683000"/>
                </a:lnTo>
                <a:lnTo>
                  <a:pt x="312446" y="3670300"/>
                </a:lnTo>
                <a:lnTo>
                  <a:pt x="297413" y="3644900"/>
                </a:lnTo>
                <a:lnTo>
                  <a:pt x="268370" y="3594100"/>
                </a:lnTo>
                <a:lnTo>
                  <a:pt x="260899" y="3581400"/>
                </a:lnTo>
                <a:lnTo>
                  <a:pt x="253982" y="3568700"/>
                </a:lnTo>
                <a:lnTo>
                  <a:pt x="247418" y="3556000"/>
                </a:lnTo>
                <a:lnTo>
                  <a:pt x="241006" y="3543300"/>
                </a:lnTo>
                <a:lnTo>
                  <a:pt x="232219" y="3530600"/>
                </a:lnTo>
                <a:close/>
              </a:path>
              <a:path w="2896870" h="3911600">
                <a:moveTo>
                  <a:pt x="2774945" y="2705100"/>
                </a:moveTo>
                <a:lnTo>
                  <a:pt x="2745814" y="2743200"/>
                </a:lnTo>
                <a:lnTo>
                  <a:pt x="2687269" y="2844800"/>
                </a:lnTo>
                <a:lnTo>
                  <a:pt x="2658208" y="2895600"/>
                </a:lnTo>
                <a:lnTo>
                  <a:pt x="2541471" y="3086100"/>
                </a:lnTo>
                <a:lnTo>
                  <a:pt x="2512054" y="3136900"/>
                </a:lnTo>
                <a:lnTo>
                  <a:pt x="2483119" y="3175000"/>
                </a:lnTo>
                <a:lnTo>
                  <a:pt x="2425613" y="3276600"/>
                </a:lnTo>
                <a:lnTo>
                  <a:pt x="2310760" y="3467100"/>
                </a:lnTo>
                <a:lnTo>
                  <a:pt x="2303228" y="3479800"/>
                </a:lnTo>
                <a:lnTo>
                  <a:pt x="2299462" y="3492500"/>
                </a:lnTo>
                <a:lnTo>
                  <a:pt x="2298458" y="3492500"/>
                </a:lnTo>
                <a:lnTo>
                  <a:pt x="2251387" y="3556000"/>
                </a:lnTo>
                <a:lnTo>
                  <a:pt x="2243352" y="3568700"/>
                </a:lnTo>
                <a:lnTo>
                  <a:pt x="2226480" y="3594100"/>
                </a:lnTo>
                <a:lnTo>
                  <a:pt x="2218374" y="3606800"/>
                </a:lnTo>
                <a:lnTo>
                  <a:pt x="2201429" y="3632200"/>
                </a:lnTo>
                <a:lnTo>
                  <a:pt x="2342768" y="3632200"/>
                </a:lnTo>
                <a:lnTo>
                  <a:pt x="2390718" y="3556000"/>
                </a:lnTo>
                <a:lnTo>
                  <a:pt x="2392601" y="3556000"/>
                </a:lnTo>
                <a:lnTo>
                  <a:pt x="2393605" y="3543300"/>
                </a:lnTo>
                <a:lnTo>
                  <a:pt x="2399254" y="3543300"/>
                </a:lnTo>
                <a:lnTo>
                  <a:pt x="2405781" y="3530600"/>
                </a:lnTo>
                <a:lnTo>
                  <a:pt x="2518877" y="3327400"/>
                </a:lnTo>
                <a:lnTo>
                  <a:pt x="2547120" y="3289300"/>
                </a:lnTo>
                <a:lnTo>
                  <a:pt x="2631848" y="3136900"/>
                </a:lnTo>
                <a:lnTo>
                  <a:pt x="2742936" y="2946400"/>
                </a:lnTo>
                <a:lnTo>
                  <a:pt x="2770885" y="2895600"/>
                </a:lnTo>
                <a:lnTo>
                  <a:pt x="2826076" y="2794000"/>
                </a:lnTo>
                <a:lnTo>
                  <a:pt x="2840050" y="2768600"/>
                </a:lnTo>
                <a:lnTo>
                  <a:pt x="2820133" y="2768600"/>
                </a:lnTo>
                <a:lnTo>
                  <a:pt x="2774945" y="2705100"/>
                </a:lnTo>
                <a:close/>
              </a:path>
              <a:path w="2896870" h="3911600">
                <a:moveTo>
                  <a:pt x="0" y="3149600"/>
                </a:moveTo>
                <a:lnTo>
                  <a:pt x="0" y="3289300"/>
                </a:lnTo>
                <a:lnTo>
                  <a:pt x="142094" y="3543300"/>
                </a:lnTo>
                <a:lnTo>
                  <a:pt x="140211" y="3530600"/>
                </a:lnTo>
                <a:lnTo>
                  <a:pt x="232219" y="3530600"/>
                </a:lnTo>
                <a:lnTo>
                  <a:pt x="214646" y="3505200"/>
                </a:lnTo>
                <a:lnTo>
                  <a:pt x="212763" y="3492500"/>
                </a:lnTo>
                <a:lnTo>
                  <a:pt x="0" y="3149600"/>
                </a:lnTo>
                <a:close/>
              </a:path>
              <a:path w="2896870" h="3911600">
                <a:moveTo>
                  <a:pt x="2896451" y="2667000"/>
                </a:moveTo>
                <a:lnTo>
                  <a:pt x="2808836" y="2679700"/>
                </a:lnTo>
                <a:lnTo>
                  <a:pt x="2718653" y="2679700"/>
                </a:lnTo>
                <a:lnTo>
                  <a:pt x="2688334" y="2692400"/>
                </a:lnTo>
                <a:lnTo>
                  <a:pt x="2127998" y="2692400"/>
                </a:lnTo>
                <a:lnTo>
                  <a:pt x="2189253" y="2717800"/>
                </a:lnTo>
                <a:lnTo>
                  <a:pt x="2219504" y="2717800"/>
                </a:lnTo>
                <a:lnTo>
                  <a:pt x="2250508" y="2730500"/>
                </a:lnTo>
                <a:lnTo>
                  <a:pt x="2312642" y="2743200"/>
                </a:lnTo>
                <a:lnTo>
                  <a:pt x="2343709" y="2743200"/>
                </a:lnTo>
                <a:lnTo>
                  <a:pt x="2359243" y="2755900"/>
                </a:lnTo>
                <a:lnTo>
                  <a:pt x="2437789" y="2755900"/>
                </a:lnTo>
                <a:lnTo>
                  <a:pt x="2445738" y="2768600"/>
                </a:lnTo>
                <a:lnTo>
                  <a:pt x="2731177" y="2768600"/>
                </a:lnTo>
                <a:lnTo>
                  <a:pt x="2745814" y="2743200"/>
                </a:lnTo>
                <a:lnTo>
                  <a:pt x="2774945" y="2705100"/>
                </a:lnTo>
                <a:lnTo>
                  <a:pt x="2875238" y="2705100"/>
                </a:lnTo>
                <a:lnTo>
                  <a:pt x="2896451" y="2667000"/>
                </a:lnTo>
                <a:close/>
              </a:path>
              <a:path w="2896870" h="3911600">
                <a:moveTo>
                  <a:pt x="2875238" y="2705100"/>
                </a:moveTo>
                <a:lnTo>
                  <a:pt x="2774945" y="2705100"/>
                </a:lnTo>
                <a:lnTo>
                  <a:pt x="2820133" y="2768600"/>
                </a:lnTo>
                <a:lnTo>
                  <a:pt x="2840050" y="2768600"/>
                </a:lnTo>
                <a:lnTo>
                  <a:pt x="2854024" y="2743200"/>
                </a:lnTo>
                <a:lnTo>
                  <a:pt x="2875238" y="2705100"/>
                </a:lnTo>
                <a:close/>
              </a:path>
              <a:path w="2896870" h="3911600">
                <a:moveTo>
                  <a:pt x="2384191" y="2679700"/>
                </a:moveTo>
                <a:lnTo>
                  <a:pt x="2090288" y="2679700"/>
                </a:lnTo>
                <a:lnTo>
                  <a:pt x="2097872" y="2692400"/>
                </a:lnTo>
                <a:lnTo>
                  <a:pt x="2444442" y="2692400"/>
                </a:lnTo>
                <a:lnTo>
                  <a:pt x="2384191" y="2679700"/>
                </a:lnTo>
                <a:close/>
              </a:path>
              <a:path w="2896870" h="3911600">
                <a:moveTo>
                  <a:pt x="2143060" y="2641600"/>
                </a:moveTo>
                <a:lnTo>
                  <a:pt x="1978374" y="2641600"/>
                </a:lnTo>
                <a:lnTo>
                  <a:pt x="2067746" y="2679700"/>
                </a:lnTo>
                <a:lnTo>
                  <a:pt x="2337961" y="2679700"/>
                </a:lnTo>
                <a:lnTo>
                  <a:pt x="2262684" y="2667000"/>
                </a:lnTo>
                <a:lnTo>
                  <a:pt x="2232559" y="2667000"/>
                </a:lnTo>
                <a:lnTo>
                  <a:pt x="2217390" y="2654300"/>
                </a:lnTo>
                <a:lnTo>
                  <a:pt x="2202433" y="2654300"/>
                </a:lnTo>
                <a:lnTo>
                  <a:pt x="2143060" y="2641600"/>
                </a:lnTo>
                <a:close/>
              </a:path>
              <a:path w="2896870" h="3911600">
                <a:moveTo>
                  <a:pt x="1202205" y="2019300"/>
                </a:moveTo>
                <a:lnTo>
                  <a:pt x="1186997" y="2019300"/>
                </a:lnTo>
                <a:lnTo>
                  <a:pt x="1191839" y="2032000"/>
                </a:lnTo>
                <a:lnTo>
                  <a:pt x="1196740" y="2032000"/>
                </a:lnTo>
                <a:lnTo>
                  <a:pt x="1216573" y="2057400"/>
                </a:lnTo>
                <a:lnTo>
                  <a:pt x="1254230" y="2108200"/>
                </a:lnTo>
                <a:lnTo>
                  <a:pt x="1285050" y="2146300"/>
                </a:lnTo>
                <a:lnTo>
                  <a:pt x="1337075" y="2197100"/>
                </a:lnTo>
                <a:lnTo>
                  <a:pt x="1342587" y="2209800"/>
                </a:lnTo>
                <a:lnTo>
                  <a:pt x="1353280" y="2222500"/>
                </a:lnTo>
                <a:lnTo>
                  <a:pt x="1358791" y="2222500"/>
                </a:lnTo>
                <a:lnTo>
                  <a:pt x="1380381" y="2247900"/>
                </a:lnTo>
                <a:lnTo>
                  <a:pt x="1425569" y="2286000"/>
                </a:lnTo>
                <a:lnTo>
                  <a:pt x="1448164" y="2311400"/>
                </a:lnTo>
                <a:lnTo>
                  <a:pt x="1472641" y="2336800"/>
                </a:lnTo>
                <a:lnTo>
                  <a:pt x="1520716" y="2374900"/>
                </a:lnTo>
                <a:lnTo>
                  <a:pt x="1544189" y="2387600"/>
                </a:lnTo>
                <a:lnTo>
                  <a:pt x="1550571" y="2400300"/>
                </a:lnTo>
                <a:lnTo>
                  <a:pt x="1563288" y="2413000"/>
                </a:lnTo>
                <a:lnTo>
                  <a:pt x="1569670" y="2413000"/>
                </a:lnTo>
                <a:lnTo>
                  <a:pt x="1620507" y="2451100"/>
                </a:lnTo>
                <a:lnTo>
                  <a:pt x="1645988" y="2463800"/>
                </a:lnTo>
                <a:lnTo>
                  <a:pt x="1652455" y="2476500"/>
                </a:lnTo>
                <a:lnTo>
                  <a:pt x="1665811" y="2476500"/>
                </a:lnTo>
                <a:lnTo>
                  <a:pt x="1672348" y="2489200"/>
                </a:lnTo>
                <a:lnTo>
                  <a:pt x="1725947" y="2514600"/>
                </a:lnTo>
                <a:lnTo>
                  <a:pt x="1752306" y="2540000"/>
                </a:lnTo>
                <a:lnTo>
                  <a:pt x="1766318" y="2540000"/>
                </a:lnTo>
                <a:lnTo>
                  <a:pt x="1779671" y="2552700"/>
                </a:lnTo>
                <a:lnTo>
                  <a:pt x="1863395" y="2590800"/>
                </a:lnTo>
                <a:lnTo>
                  <a:pt x="1950131" y="2628900"/>
                </a:lnTo>
                <a:lnTo>
                  <a:pt x="1957192" y="2641600"/>
                </a:lnTo>
                <a:lnTo>
                  <a:pt x="2112935" y="2641600"/>
                </a:lnTo>
                <a:lnTo>
                  <a:pt x="2105366" y="2628900"/>
                </a:lnTo>
                <a:lnTo>
                  <a:pt x="2083813" y="2628900"/>
                </a:lnTo>
                <a:lnTo>
                  <a:pt x="2024441" y="2603500"/>
                </a:lnTo>
                <a:lnTo>
                  <a:pt x="1988243" y="2603500"/>
                </a:lnTo>
                <a:lnTo>
                  <a:pt x="1981073" y="2590800"/>
                </a:lnTo>
                <a:lnTo>
                  <a:pt x="1966073" y="2590800"/>
                </a:lnTo>
                <a:lnTo>
                  <a:pt x="1852097" y="2540000"/>
                </a:lnTo>
                <a:lnTo>
                  <a:pt x="1796616" y="2514600"/>
                </a:lnTo>
                <a:lnTo>
                  <a:pt x="1782495" y="2514600"/>
                </a:lnTo>
                <a:lnTo>
                  <a:pt x="1775434" y="2501900"/>
                </a:lnTo>
                <a:lnTo>
                  <a:pt x="1768373" y="2501900"/>
                </a:lnTo>
                <a:lnTo>
                  <a:pt x="1688290" y="2463800"/>
                </a:lnTo>
                <a:lnTo>
                  <a:pt x="1681386" y="2451100"/>
                </a:lnTo>
                <a:lnTo>
                  <a:pt x="1667955" y="2451100"/>
                </a:lnTo>
                <a:lnTo>
                  <a:pt x="1661051" y="2438400"/>
                </a:lnTo>
                <a:lnTo>
                  <a:pt x="1635570" y="2425700"/>
                </a:lnTo>
                <a:lnTo>
                  <a:pt x="1583729" y="2387600"/>
                </a:lnTo>
                <a:lnTo>
                  <a:pt x="1571051" y="2387600"/>
                </a:lnTo>
                <a:lnTo>
                  <a:pt x="1564700" y="2374900"/>
                </a:lnTo>
                <a:lnTo>
                  <a:pt x="1558373" y="2374900"/>
                </a:lnTo>
                <a:lnTo>
                  <a:pt x="1533896" y="2349500"/>
                </a:lnTo>
                <a:lnTo>
                  <a:pt x="1485821" y="2311400"/>
                </a:lnTo>
                <a:lnTo>
                  <a:pt x="1461343" y="2298700"/>
                </a:lnTo>
                <a:lnTo>
                  <a:pt x="1438749" y="2273300"/>
                </a:lnTo>
                <a:lnTo>
                  <a:pt x="1392682" y="2235200"/>
                </a:lnTo>
                <a:lnTo>
                  <a:pt x="1370088" y="2209800"/>
                </a:lnTo>
                <a:lnTo>
                  <a:pt x="1359230" y="2209800"/>
                </a:lnTo>
                <a:lnTo>
                  <a:pt x="1353884" y="2197100"/>
                </a:lnTo>
                <a:lnTo>
                  <a:pt x="1348372" y="2197100"/>
                </a:lnTo>
                <a:lnTo>
                  <a:pt x="1295396" y="2133600"/>
                </a:lnTo>
                <a:lnTo>
                  <a:pt x="1284905" y="2120900"/>
                </a:lnTo>
                <a:lnTo>
                  <a:pt x="1274579" y="2108200"/>
                </a:lnTo>
                <a:lnTo>
                  <a:pt x="1264523" y="2095500"/>
                </a:lnTo>
                <a:lnTo>
                  <a:pt x="1225987" y="2057400"/>
                </a:lnTo>
                <a:lnTo>
                  <a:pt x="1202205" y="2019300"/>
                </a:lnTo>
                <a:close/>
              </a:path>
              <a:path w="2896870" h="3911600">
                <a:moveTo>
                  <a:pt x="0" y="0"/>
                </a:moveTo>
                <a:lnTo>
                  <a:pt x="0" y="165100"/>
                </a:lnTo>
                <a:lnTo>
                  <a:pt x="25357" y="203200"/>
                </a:lnTo>
                <a:lnTo>
                  <a:pt x="102554" y="330200"/>
                </a:lnTo>
                <a:lnTo>
                  <a:pt x="121802" y="355600"/>
                </a:lnTo>
                <a:lnTo>
                  <a:pt x="160628" y="419100"/>
                </a:lnTo>
                <a:lnTo>
                  <a:pt x="179876" y="444500"/>
                </a:lnTo>
                <a:lnTo>
                  <a:pt x="493433" y="927100"/>
                </a:lnTo>
                <a:lnTo>
                  <a:pt x="571509" y="1054100"/>
                </a:lnTo>
                <a:lnTo>
                  <a:pt x="649710" y="1168400"/>
                </a:lnTo>
                <a:lnTo>
                  <a:pt x="727785" y="1295400"/>
                </a:lnTo>
                <a:lnTo>
                  <a:pt x="746894" y="1320800"/>
                </a:lnTo>
                <a:lnTo>
                  <a:pt x="765991" y="1358900"/>
                </a:lnTo>
                <a:lnTo>
                  <a:pt x="804104" y="1422400"/>
                </a:lnTo>
                <a:lnTo>
                  <a:pt x="855842" y="1498600"/>
                </a:lnTo>
                <a:lnTo>
                  <a:pt x="907135" y="1574800"/>
                </a:lnTo>
                <a:lnTo>
                  <a:pt x="932500" y="1625600"/>
                </a:lnTo>
                <a:lnTo>
                  <a:pt x="957618" y="1663700"/>
                </a:lnTo>
                <a:lnTo>
                  <a:pt x="1033811" y="1778000"/>
                </a:lnTo>
                <a:lnTo>
                  <a:pt x="1109251" y="1905000"/>
                </a:lnTo>
                <a:lnTo>
                  <a:pt x="1177912" y="2006600"/>
                </a:lnTo>
                <a:lnTo>
                  <a:pt x="1182319" y="2019300"/>
                </a:lnTo>
                <a:lnTo>
                  <a:pt x="1197368" y="2019300"/>
                </a:lnTo>
                <a:lnTo>
                  <a:pt x="1192720" y="2006600"/>
                </a:lnTo>
                <a:lnTo>
                  <a:pt x="1188330" y="2006600"/>
                </a:lnTo>
                <a:lnTo>
                  <a:pt x="1117661" y="1905000"/>
                </a:lnTo>
                <a:lnTo>
                  <a:pt x="968916" y="1651000"/>
                </a:lnTo>
                <a:lnTo>
                  <a:pt x="919255" y="1574800"/>
                </a:lnTo>
                <a:lnTo>
                  <a:pt x="894606" y="1536700"/>
                </a:lnTo>
                <a:lnTo>
                  <a:pt x="870040" y="1485900"/>
                </a:lnTo>
                <a:lnTo>
                  <a:pt x="845531" y="1447800"/>
                </a:lnTo>
                <a:lnTo>
                  <a:pt x="802705" y="1371600"/>
                </a:lnTo>
                <a:lnTo>
                  <a:pt x="784443" y="1346200"/>
                </a:lnTo>
                <a:lnTo>
                  <a:pt x="766346" y="1308100"/>
                </a:lnTo>
                <a:lnTo>
                  <a:pt x="748497" y="1282700"/>
                </a:lnTo>
                <a:lnTo>
                  <a:pt x="603517" y="1028700"/>
                </a:lnTo>
                <a:lnTo>
                  <a:pt x="531969" y="914400"/>
                </a:lnTo>
                <a:lnTo>
                  <a:pt x="243893" y="406400"/>
                </a:lnTo>
                <a:lnTo>
                  <a:pt x="226200" y="381000"/>
                </a:lnTo>
                <a:lnTo>
                  <a:pt x="208448" y="342900"/>
                </a:lnTo>
                <a:lnTo>
                  <a:pt x="190532" y="317500"/>
                </a:lnTo>
                <a:lnTo>
                  <a:pt x="172345" y="279400"/>
                </a:lnTo>
                <a:lnTo>
                  <a:pt x="98788" y="165100"/>
                </a:lnTo>
                <a:lnTo>
                  <a:pt x="25357" y="38100"/>
                </a:lnTo>
                <a:lnTo>
                  <a:pt x="0" y="0"/>
                </a:lnTo>
                <a:close/>
              </a:path>
            </a:pathLst>
          </a:custGeom>
          <a:solidFill>
            <a:srgbClr val="E7E7E7"/>
          </a:solidFill>
        </p:spPr>
        <p:txBody>
          <a:bodyPr wrap="square" lIns="0" tIns="0" rIns="0" bIns="0" rtlCol="0"/>
          <a:lstStyle/>
          <a:p>
            <a:endParaRPr/>
          </a:p>
        </p:txBody>
      </p:sp>
      <p:sp>
        <p:nvSpPr>
          <p:cNvPr id="4" name="object 4"/>
          <p:cNvSpPr/>
          <p:nvPr/>
        </p:nvSpPr>
        <p:spPr>
          <a:xfrm>
            <a:off x="1336547" y="0"/>
            <a:ext cx="0" cy="762635"/>
          </a:xfrm>
          <a:custGeom>
            <a:avLst/>
            <a:gdLst/>
            <a:ahLst/>
            <a:cxnLst/>
            <a:rect l="l" t="t" r="r" b="b"/>
            <a:pathLst>
              <a:path h="762635">
                <a:moveTo>
                  <a:pt x="0" y="0"/>
                </a:moveTo>
                <a:lnTo>
                  <a:pt x="0" y="762508"/>
                </a:lnTo>
              </a:path>
            </a:pathLst>
          </a:custGeom>
          <a:ln w="12700">
            <a:solidFill>
              <a:srgbClr val="A31521"/>
            </a:solidFill>
          </a:ln>
        </p:spPr>
        <p:txBody>
          <a:bodyPr wrap="square" lIns="0" tIns="0" rIns="0" bIns="0" rtlCol="0"/>
          <a:lstStyle/>
          <a:p>
            <a:endParaRPr/>
          </a:p>
        </p:txBody>
      </p:sp>
      <p:sp>
        <p:nvSpPr>
          <p:cNvPr id="5" name="object 5"/>
          <p:cNvSpPr txBox="1">
            <a:spLocks noGrp="1"/>
          </p:cNvSpPr>
          <p:nvPr>
            <p:ph type="title"/>
          </p:nvPr>
        </p:nvSpPr>
        <p:spPr>
          <a:xfrm>
            <a:off x="285115" y="360957"/>
            <a:ext cx="10424033" cy="570669"/>
          </a:xfrm>
          <a:prstGeom prst="rect">
            <a:avLst/>
          </a:prstGeom>
        </p:spPr>
        <p:txBody>
          <a:bodyPr vert="horz" wrap="square" lIns="0" tIns="16510" rIns="0" bIns="0" rtlCol="0">
            <a:spAutoFit/>
          </a:bodyPr>
          <a:lstStyle/>
          <a:p>
            <a:pPr marL="12700">
              <a:lnSpc>
                <a:spcPct val="100000"/>
              </a:lnSpc>
              <a:spcBef>
                <a:spcPts val="130"/>
              </a:spcBef>
            </a:pPr>
            <a:r>
              <a:rPr lang="fr-CA" sz="3600" b="0">
                <a:solidFill>
                  <a:schemeClr val="accent1"/>
                </a:solidFill>
              </a:rPr>
              <a:t>Évolution de la mesure de l’expérience des clients</a:t>
            </a:r>
          </a:p>
        </p:txBody>
      </p:sp>
      <p:sp>
        <p:nvSpPr>
          <p:cNvPr id="6" name="object 6"/>
          <p:cNvSpPr/>
          <p:nvPr/>
        </p:nvSpPr>
        <p:spPr>
          <a:xfrm>
            <a:off x="1644776" y="1119471"/>
            <a:ext cx="4127500" cy="5745480"/>
          </a:xfrm>
          <a:custGeom>
            <a:avLst/>
            <a:gdLst/>
            <a:ahLst/>
            <a:cxnLst/>
            <a:rect l="l" t="t" r="r" b="b"/>
            <a:pathLst>
              <a:path w="4127500" h="5745480">
                <a:moveTo>
                  <a:pt x="0" y="5745480"/>
                </a:moveTo>
                <a:lnTo>
                  <a:pt x="4126991" y="5745480"/>
                </a:lnTo>
                <a:lnTo>
                  <a:pt x="4126991" y="0"/>
                </a:lnTo>
                <a:lnTo>
                  <a:pt x="0" y="0"/>
                </a:lnTo>
                <a:lnTo>
                  <a:pt x="0" y="5745480"/>
                </a:lnTo>
                <a:close/>
              </a:path>
            </a:pathLst>
          </a:custGeom>
          <a:solidFill>
            <a:srgbClr val="FFFFFF"/>
          </a:solidFill>
        </p:spPr>
        <p:txBody>
          <a:bodyPr wrap="square" lIns="0" tIns="0" rIns="0" bIns="0" rtlCol="0"/>
          <a:lstStyle/>
          <a:p>
            <a:endParaRPr/>
          </a:p>
        </p:txBody>
      </p:sp>
      <p:sp>
        <p:nvSpPr>
          <p:cNvPr id="7" name="object 7"/>
          <p:cNvSpPr/>
          <p:nvPr/>
        </p:nvSpPr>
        <p:spPr>
          <a:xfrm>
            <a:off x="2113046" y="1872265"/>
            <a:ext cx="2326640" cy="3069590"/>
          </a:xfrm>
          <a:custGeom>
            <a:avLst/>
            <a:gdLst/>
            <a:ahLst/>
            <a:cxnLst/>
            <a:rect l="l" t="t" r="r" b="b"/>
            <a:pathLst>
              <a:path w="2326640" h="3069590">
                <a:moveTo>
                  <a:pt x="0" y="3069435"/>
                </a:moveTo>
                <a:lnTo>
                  <a:pt x="0" y="257881"/>
                </a:lnTo>
                <a:lnTo>
                  <a:pt x="4066" y="217587"/>
                </a:lnTo>
                <a:lnTo>
                  <a:pt x="32529" y="128940"/>
                </a:lnTo>
                <a:lnTo>
                  <a:pt x="109788" y="40294"/>
                </a:lnTo>
                <a:lnTo>
                  <a:pt x="260239" y="0"/>
                </a:lnTo>
                <a:lnTo>
                  <a:pt x="2326221" y="0"/>
                </a:lnTo>
              </a:path>
            </a:pathLst>
          </a:custGeom>
          <a:ln w="14881">
            <a:solidFill>
              <a:srgbClr val="BB1C2C"/>
            </a:solidFill>
          </a:ln>
        </p:spPr>
        <p:txBody>
          <a:bodyPr wrap="square" lIns="0" tIns="0" rIns="0" bIns="0" rtlCol="0"/>
          <a:lstStyle/>
          <a:p>
            <a:endParaRPr/>
          </a:p>
        </p:txBody>
      </p:sp>
      <p:sp>
        <p:nvSpPr>
          <p:cNvPr id="8" name="object 8"/>
          <p:cNvSpPr txBox="1"/>
          <p:nvPr/>
        </p:nvSpPr>
        <p:spPr>
          <a:xfrm>
            <a:off x="2307463" y="2781173"/>
            <a:ext cx="121920" cy="904240"/>
          </a:xfrm>
          <a:prstGeom prst="rect">
            <a:avLst/>
          </a:prstGeom>
        </p:spPr>
        <p:txBody>
          <a:bodyPr vert="horz" wrap="square" lIns="0" tIns="123825" rIns="0" bIns="0" rtlCol="0">
            <a:spAutoFit/>
          </a:bodyPr>
          <a:lstStyle/>
          <a:p>
            <a:pPr marL="12700">
              <a:lnSpc>
                <a:spcPct val="100000"/>
              </a:lnSpc>
              <a:spcBef>
                <a:spcPts val="975"/>
              </a:spcBef>
            </a:pPr>
            <a:r>
              <a:rPr lang="fr-CA" sz="2150">
                <a:latin typeface="Arial"/>
                <a:cs typeface="Arial"/>
              </a:rPr>
              <a:t>•</a:t>
            </a:r>
          </a:p>
          <a:p>
            <a:pPr marL="12700">
              <a:lnSpc>
                <a:spcPct val="100000"/>
              </a:lnSpc>
              <a:spcBef>
                <a:spcPts val="880"/>
              </a:spcBef>
            </a:pPr>
            <a:r>
              <a:rPr lang="fr-CA" sz="2150">
                <a:latin typeface="Arial"/>
                <a:cs typeface="Arial"/>
              </a:rPr>
              <a:t>•</a:t>
            </a:r>
          </a:p>
        </p:txBody>
      </p:sp>
      <p:sp>
        <p:nvSpPr>
          <p:cNvPr id="9" name="object 9"/>
          <p:cNvSpPr txBox="1"/>
          <p:nvPr/>
        </p:nvSpPr>
        <p:spPr>
          <a:xfrm>
            <a:off x="2650363" y="3119450"/>
            <a:ext cx="1821307" cy="909223"/>
          </a:xfrm>
          <a:prstGeom prst="rect">
            <a:avLst/>
          </a:prstGeom>
        </p:spPr>
        <p:txBody>
          <a:bodyPr vert="horz" wrap="square" lIns="0" tIns="12700" rIns="0" bIns="0" rtlCol="0">
            <a:spAutoFit/>
          </a:bodyPr>
          <a:lstStyle/>
          <a:p>
            <a:pPr marL="12700" marR="5080">
              <a:lnSpc>
                <a:spcPct val="99400"/>
              </a:lnSpc>
              <a:spcBef>
                <a:spcPts val="100"/>
              </a:spcBef>
            </a:pPr>
            <a:r>
              <a:rPr lang="fr-CA" sz="1450" dirty="0">
                <a:solidFill>
                  <a:schemeClr val="accent1"/>
                </a:solidFill>
                <a:cs typeface="Avenir-Book"/>
              </a:rPr>
              <a:t>expérience </a:t>
            </a:r>
          </a:p>
          <a:p>
            <a:pPr marL="12700" marR="5080">
              <a:lnSpc>
                <a:spcPct val="99400"/>
              </a:lnSpc>
              <a:spcBef>
                <a:spcPts val="100"/>
              </a:spcBef>
            </a:pPr>
            <a:r>
              <a:rPr lang="fr-CA" sz="1450" dirty="0">
                <a:solidFill>
                  <a:schemeClr val="accent1"/>
                </a:solidFill>
                <a:cs typeface="Avenir-Book"/>
              </a:rPr>
              <a:t>produit des notes, mais les mesures sont limitées</a:t>
            </a:r>
          </a:p>
        </p:txBody>
      </p:sp>
      <p:sp>
        <p:nvSpPr>
          <p:cNvPr id="10" name="object 10"/>
          <p:cNvSpPr/>
          <p:nvPr/>
        </p:nvSpPr>
        <p:spPr>
          <a:xfrm>
            <a:off x="4685558" y="1115985"/>
            <a:ext cx="2326640" cy="1215390"/>
          </a:xfrm>
          <a:custGeom>
            <a:avLst/>
            <a:gdLst/>
            <a:ahLst/>
            <a:cxnLst/>
            <a:rect l="l" t="t" r="r" b="b"/>
            <a:pathLst>
              <a:path w="2326640" h="1215389">
                <a:moveTo>
                  <a:pt x="0" y="1214949"/>
                </a:moveTo>
                <a:lnTo>
                  <a:pt x="0" y="259929"/>
                </a:lnTo>
                <a:lnTo>
                  <a:pt x="4066" y="219315"/>
                </a:lnTo>
                <a:lnTo>
                  <a:pt x="32529" y="129964"/>
                </a:lnTo>
                <a:lnTo>
                  <a:pt x="109788" y="40613"/>
                </a:lnTo>
                <a:lnTo>
                  <a:pt x="260239" y="0"/>
                </a:lnTo>
                <a:lnTo>
                  <a:pt x="2326221" y="0"/>
                </a:lnTo>
              </a:path>
            </a:pathLst>
          </a:custGeom>
          <a:ln w="14890">
            <a:solidFill>
              <a:srgbClr val="BB1C2C"/>
            </a:solidFill>
          </a:ln>
        </p:spPr>
        <p:txBody>
          <a:bodyPr wrap="square" lIns="0" tIns="0" rIns="0" bIns="0" rtlCol="0"/>
          <a:lstStyle/>
          <a:p>
            <a:endParaRPr/>
          </a:p>
        </p:txBody>
      </p:sp>
      <p:sp>
        <p:nvSpPr>
          <p:cNvPr id="11" name="object 11"/>
          <p:cNvSpPr/>
          <p:nvPr/>
        </p:nvSpPr>
        <p:spPr>
          <a:xfrm>
            <a:off x="7568966" y="1100745"/>
            <a:ext cx="2326640" cy="1215390"/>
          </a:xfrm>
          <a:custGeom>
            <a:avLst/>
            <a:gdLst/>
            <a:ahLst/>
            <a:cxnLst/>
            <a:rect l="l" t="t" r="r" b="b"/>
            <a:pathLst>
              <a:path w="2326640" h="1215389">
                <a:moveTo>
                  <a:pt x="0" y="1214949"/>
                </a:moveTo>
                <a:lnTo>
                  <a:pt x="0" y="259929"/>
                </a:lnTo>
                <a:lnTo>
                  <a:pt x="4066" y="219315"/>
                </a:lnTo>
                <a:lnTo>
                  <a:pt x="32529" y="129964"/>
                </a:lnTo>
                <a:lnTo>
                  <a:pt x="109788" y="40613"/>
                </a:lnTo>
                <a:lnTo>
                  <a:pt x="260239" y="0"/>
                </a:lnTo>
                <a:lnTo>
                  <a:pt x="2326221" y="0"/>
                </a:lnTo>
              </a:path>
            </a:pathLst>
          </a:custGeom>
          <a:ln w="14890">
            <a:solidFill>
              <a:srgbClr val="BB1C2C"/>
            </a:solidFill>
          </a:ln>
        </p:spPr>
        <p:txBody>
          <a:bodyPr wrap="square" lIns="0" tIns="0" rIns="0" bIns="0" rtlCol="0"/>
          <a:lstStyle/>
          <a:p>
            <a:endParaRPr/>
          </a:p>
        </p:txBody>
      </p:sp>
      <p:sp>
        <p:nvSpPr>
          <p:cNvPr id="12" name="object 12"/>
          <p:cNvSpPr txBox="1"/>
          <p:nvPr/>
        </p:nvSpPr>
        <p:spPr>
          <a:xfrm>
            <a:off x="4872355" y="1108222"/>
            <a:ext cx="2475632" cy="875881"/>
          </a:xfrm>
          <a:prstGeom prst="rect">
            <a:avLst/>
          </a:prstGeom>
        </p:spPr>
        <p:txBody>
          <a:bodyPr vert="horz" wrap="square" lIns="0" tIns="11430" rIns="0" bIns="0" rtlCol="0">
            <a:spAutoFit/>
          </a:bodyPr>
          <a:lstStyle/>
          <a:p>
            <a:pPr marL="12700">
              <a:lnSpc>
                <a:spcPct val="100000"/>
              </a:lnSpc>
              <a:spcBef>
                <a:spcPts val="90"/>
              </a:spcBef>
            </a:pPr>
            <a:r>
              <a:rPr lang="fr-CA" sz="1450" dirty="0">
                <a:solidFill>
                  <a:schemeClr val="accent1"/>
                </a:solidFill>
                <a:cs typeface="Avenir-Book"/>
              </a:rPr>
              <a:t>Théorie de l’expérience</a:t>
            </a:r>
          </a:p>
          <a:p>
            <a:pPr>
              <a:lnSpc>
                <a:spcPct val="100000"/>
              </a:lnSpc>
              <a:spcBef>
                <a:spcPts val="55"/>
              </a:spcBef>
            </a:pPr>
            <a:endParaRPr sz="1250" dirty="0">
              <a:latin typeface="Avenir-Book"/>
              <a:cs typeface="Avenir-Book"/>
            </a:endParaRPr>
          </a:p>
          <a:p>
            <a:pPr marL="12700">
              <a:lnSpc>
                <a:spcPts val="1735"/>
              </a:lnSpc>
              <a:spcBef>
                <a:spcPts val="5"/>
              </a:spcBef>
            </a:pPr>
            <a:r>
              <a:rPr lang="fr-CA" sz="1450" dirty="0">
                <a:solidFill>
                  <a:schemeClr val="accent1"/>
                </a:solidFill>
                <a:cs typeface="Avenir-Book"/>
              </a:rPr>
              <a:t>Présente les émotions comme étant le principal facteur</a:t>
            </a:r>
          </a:p>
        </p:txBody>
      </p:sp>
      <p:sp>
        <p:nvSpPr>
          <p:cNvPr id="13" name="object 13"/>
          <p:cNvSpPr txBox="1"/>
          <p:nvPr/>
        </p:nvSpPr>
        <p:spPr>
          <a:xfrm>
            <a:off x="4850171" y="1906744"/>
            <a:ext cx="2350770" cy="457818"/>
          </a:xfrm>
          <a:prstGeom prst="rect">
            <a:avLst/>
          </a:prstGeom>
        </p:spPr>
        <p:txBody>
          <a:bodyPr vert="horz" wrap="square" lIns="0" tIns="11430" rIns="0" bIns="0" rtlCol="0">
            <a:spAutoFit/>
          </a:bodyPr>
          <a:lstStyle/>
          <a:p>
            <a:pPr marL="12700">
              <a:lnSpc>
                <a:spcPct val="100000"/>
              </a:lnSpc>
              <a:spcBef>
                <a:spcPts val="90"/>
              </a:spcBef>
            </a:pPr>
            <a:r>
              <a:rPr lang="fr-CA" sz="1450" dirty="0">
                <a:solidFill>
                  <a:schemeClr val="accent1"/>
                </a:solidFill>
                <a:latin typeface="Avenir-Book"/>
                <a:cs typeface="Avenir-Book"/>
              </a:rPr>
              <a:t>des attentes et des expériences du client :</a:t>
            </a:r>
          </a:p>
        </p:txBody>
      </p:sp>
      <p:sp>
        <p:nvSpPr>
          <p:cNvPr id="14" name="object 14"/>
          <p:cNvSpPr txBox="1"/>
          <p:nvPr/>
        </p:nvSpPr>
        <p:spPr>
          <a:xfrm>
            <a:off x="4872354" y="2302890"/>
            <a:ext cx="121920" cy="354965"/>
          </a:xfrm>
          <a:prstGeom prst="rect">
            <a:avLst/>
          </a:prstGeom>
        </p:spPr>
        <p:txBody>
          <a:bodyPr vert="horz" wrap="square" lIns="0" tIns="13970" rIns="0" bIns="0" rtlCol="0">
            <a:spAutoFit/>
          </a:bodyPr>
          <a:lstStyle/>
          <a:p>
            <a:pPr marL="12700">
              <a:lnSpc>
                <a:spcPct val="100000"/>
              </a:lnSpc>
              <a:spcBef>
                <a:spcPts val="110"/>
              </a:spcBef>
            </a:pPr>
            <a:r>
              <a:rPr lang="fr-CA" sz="2150">
                <a:latin typeface="Arial"/>
                <a:cs typeface="Arial"/>
              </a:rPr>
              <a:t>•</a:t>
            </a:r>
          </a:p>
        </p:txBody>
      </p:sp>
      <p:sp>
        <p:nvSpPr>
          <p:cNvPr id="15" name="object 15"/>
          <p:cNvSpPr txBox="1"/>
          <p:nvPr/>
        </p:nvSpPr>
        <p:spPr>
          <a:xfrm>
            <a:off x="4872354" y="2960954"/>
            <a:ext cx="121920" cy="354965"/>
          </a:xfrm>
          <a:prstGeom prst="rect">
            <a:avLst/>
          </a:prstGeom>
        </p:spPr>
        <p:txBody>
          <a:bodyPr vert="horz" wrap="square" lIns="0" tIns="13970" rIns="0" bIns="0" rtlCol="0">
            <a:spAutoFit/>
          </a:bodyPr>
          <a:lstStyle/>
          <a:p>
            <a:pPr marL="12700">
              <a:lnSpc>
                <a:spcPct val="100000"/>
              </a:lnSpc>
              <a:spcBef>
                <a:spcPts val="110"/>
              </a:spcBef>
            </a:pPr>
            <a:r>
              <a:rPr lang="fr-CA" sz="2150">
                <a:latin typeface="Arial"/>
                <a:cs typeface="Arial"/>
              </a:rPr>
              <a:t>•</a:t>
            </a:r>
          </a:p>
        </p:txBody>
      </p:sp>
      <p:sp>
        <p:nvSpPr>
          <p:cNvPr id="16" name="object 16"/>
          <p:cNvSpPr txBox="1"/>
          <p:nvPr/>
        </p:nvSpPr>
        <p:spPr>
          <a:xfrm>
            <a:off x="4872354" y="3619880"/>
            <a:ext cx="121920" cy="354965"/>
          </a:xfrm>
          <a:prstGeom prst="rect">
            <a:avLst/>
          </a:prstGeom>
        </p:spPr>
        <p:txBody>
          <a:bodyPr vert="horz" wrap="square" lIns="0" tIns="13970" rIns="0" bIns="0" rtlCol="0">
            <a:spAutoFit/>
          </a:bodyPr>
          <a:lstStyle/>
          <a:p>
            <a:pPr marL="12700">
              <a:lnSpc>
                <a:spcPct val="100000"/>
              </a:lnSpc>
              <a:spcBef>
                <a:spcPts val="110"/>
              </a:spcBef>
            </a:pPr>
            <a:r>
              <a:rPr lang="fr-CA" sz="2150">
                <a:latin typeface="Arial"/>
                <a:cs typeface="Arial"/>
              </a:rPr>
              <a:t>•</a:t>
            </a:r>
          </a:p>
        </p:txBody>
      </p:sp>
      <p:sp>
        <p:nvSpPr>
          <p:cNvPr id="17" name="object 17"/>
          <p:cNvSpPr txBox="1"/>
          <p:nvPr/>
        </p:nvSpPr>
        <p:spPr>
          <a:xfrm>
            <a:off x="4872354" y="4278248"/>
            <a:ext cx="121920" cy="354965"/>
          </a:xfrm>
          <a:prstGeom prst="rect">
            <a:avLst/>
          </a:prstGeom>
        </p:spPr>
        <p:txBody>
          <a:bodyPr vert="horz" wrap="square" lIns="0" tIns="13970" rIns="0" bIns="0" rtlCol="0">
            <a:spAutoFit/>
          </a:bodyPr>
          <a:lstStyle/>
          <a:p>
            <a:pPr marL="12700">
              <a:lnSpc>
                <a:spcPct val="100000"/>
              </a:lnSpc>
              <a:spcBef>
                <a:spcPts val="110"/>
              </a:spcBef>
            </a:pPr>
            <a:r>
              <a:rPr lang="fr-CA" sz="2150">
                <a:latin typeface="Arial"/>
                <a:cs typeface="Arial"/>
              </a:rPr>
              <a:t>•</a:t>
            </a:r>
          </a:p>
        </p:txBody>
      </p:sp>
      <p:sp>
        <p:nvSpPr>
          <p:cNvPr id="18" name="object 18"/>
          <p:cNvSpPr txBox="1"/>
          <p:nvPr/>
        </p:nvSpPr>
        <p:spPr>
          <a:xfrm>
            <a:off x="5215254" y="2312035"/>
            <a:ext cx="2272030" cy="2634952"/>
          </a:xfrm>
          <a:prstGeom prst="rect">
            <a:avLst/>
          </a:prstGeom>
        </p:spPr>
        <p:txBody>
          <a:bodyPr vert="horz" wrap="square" lIns="0" tIns="19685" rIns="0" bIns="0" rtlCol="0">
            <a:spAutoFit/>
          </a:bodyPr>
          <a:lstStyle/>
          <a:p>
            <a:pPr marL="12700" marR="87630">
              <a:lnSpc>
                <a:spcPts val="1730"/>
              </a:lnSpc>
              <a:spcBef>
                <a:spcPts val="155"/>
              </a:spcBef>
            </a:pPr>
            <a:r>
              <a:rPr lang="fr-CA" sz="1200" dirty="0">
                <a:solidFill>
                  <a:schemeClr val="accent1"/>
                </a:solidFill>
                <a:cs typeface="Avenir-Book"/>
              </a:rPr>
              <a:t>Les liens émotionnels constituent ce que les clients recherchent vraiment</a:t>
            </a:r>
          </a:p>
          <a:p>
            <a:pPr marL="12700">
              <a:lnSpc>
                <a:spcPts val="1660"/>
              </a:lnSpc>
            </a:pPr>
            <a:r>
              <a:rPr lang="fr-CA" sz="1200" dirty="0">
                <a:solidFill>
                  <a:schemeClr val="accent1"/>
                </a:solidFill>
                <a:cs typeface="Avenir-Book"/>
              </a:rPr>
              <a:t>Une récompense fonctionnelle peut être retardée, mais l’émotion est</a:t>
            </a:r>
          </a:p>
          <a:p>
            <a:pPr marL="12700">
              <a:lnSpc>
                <a:spcPts val="1730"/>
              </a:lnSpc>
            </a:pPr>
            <a:r>
              <a:rPr lang="fr-CA" sz="1200" dirty="0">
                <a:solidFill>
                  <a:schemeClr val="accent1"/>
                </a:solidFill>
                <a:cs typeface="Avenir-Book"/>
              </a:rPr>
              <a:t>immédiate</a:t>
            </a:r>
          </a:p>
          <a:p>
            <a:pPr marL="12700" marR="75565">
              <a:lnSpc>
                <a:spcPts val="1730"/>
              </a:lnSpc>
              <a:spcBef>
                <a:spcPts val="60"/>
              </a:spcBef>
            </a:pPr>
            <a:r>
              <a:rPr lang="fr-CA" sz="1200" dirty="0">
                <a:solidFill>
                  <a:schemeClr val="accent1"/>
                </a:solidFill>
                <a:cs typeface="Avenir-Book"/>
              </a:rPr>
              <a:t>La récompense fonctionnelle peut être incertaine, mais l’émotion est assurée</a:t>
            </a:r>
          </a:p>
          <a:p>
            <a:pPr marL="12700">
              <a:lnSpc>
                <a:spcPts val="1660"/>
              </a:lnSpc>
            </a:pPr>
            <a:r>
              <a:rPr lang="fr-CA" sz="1200" dirty="0">
                <a:solidFill>
                  <a:schemeClr val="accent1"/>
                </a:solidFill>
                <a:cs typeface="Avenir-Book"/>
              </a:rPr>
              <a:t>Un fait ou une caractéristique est rationnel, mais les émotions parlent le langage de l’esprit automatique</a:t>
            </a:r>
          </a:p>
        </p:txBody>
      </p:sp>
      <p:sp>
        <p:nvSpPr>
          <p:cNvPr id="19" name="object 19"/>
          <p:cNvSpPr txBox="1"/>
          <p:nvPr/>
        </p:nvSpPr>
        <p:spPr>
          <a:xfrm>
            <a:off x="7733538" y="1863978"/>
            <a:ext cx="121920" cy="354965"/>
          </a:xfrm>
          <a:prstGeom prst="rect">
            <a:avLst/>
          </a:prstGeom>
        </p:spPr>
        <p:txBody>
          <a:bodyPr vert="horz" wrap="square" lIns="0" tIns="13970" rIns="0" bIns="0" rtlCol="0">
            <a:spAutoFit/>
          </a:bodyPr>
          <a:lstStyle/>
          <a:p>
            <a:pPr marL="12700">
              <a:lnSpc>
                <a:spcPct val="100000"/>
              </a:lnSpc>
              <a:spcBef>
                <a:spcPts val="110"/>
              </a:spcBef>
            </a:pPr>
            <a:r>
              <a:rPr lang="fr-CA" sz="2150">
                <a:latin typeface="Arial"/>
                <a:cs typeface="Arial"/>
              </a:rPr>
              <a:t>•</a:t>
            </a:r>
          </a:p>
        </p:txBody>
      </p:sp>
      <p:sp>
        <p:nvSpPr>
          <p:cNvPr id="20" name="object 20"/>
          <p:cNvSpPr txBox="1"/>
          <p:nvPr/>
        </p:nvSpPr>
        <p:spPr>
          <a:xfrm>
            <a:off x="7725811" y="1065694"/>
            <a:ext cx="2874243" cy="1093889"/>
          </a:xfrm>
          <a:prstGeom prst="rect">
            <a:avLst/>
          </a:prstGeom>
        </p:spPr>
        <p:txBody>
          <a:bodyPr vert="horz" wrap="square" lIns="0" tIns="11430" rIns="0" bIns="0" rtlCol="0">
            <a:spAutoFit/>
          </a:bodyPr>
          <a:lstStyle/>
          <a:p>
            <a:pPr marL="12700">
              <a:lnSpc>
                <a:spcPct val="100000"/>
              </a:lnSpc>
              <a:spcBef>
                <a:spcPts val="90"/>
              </a:spcBef>
            </a:pPr>
            <a:r>
              <a:rPr lang="fr-CA" sz="1450" dirty="0">
                <a:solidFill>
                  <a:schemeClr val="accent1"/>
                </a:solidFill>
                <a:cs typeface="Avenir-Book"/>
              </a:rPr>
              <a:t>Engagement émotionnel</a:t>
            </a:r>
          </a:p>
          <a:p>
            <a:pPr>
              <a:lnSpc>
                <a:spcPct val="100000"/>
              </a:lnSpc>
              <a:spcBef>
                <a:spcPts val="55"/>
              </a:spcBef>
            </a:pPr>
            <a:endParaRPr sz="1250" dirty="0">
              <a:latin typeface="Avenir-Book"/>
              <a:cs typeface="Avenir-Book"/>
            </a:endParaRPr>
          </a:p>
          <a:p>
            <a:pPr marL="12700">
              <a:lnSpc>
                <a:spcPts val="1735"/>
              </a:lnSpc>
              <a:spcBef>
                <a:spcPts val="5"/>
              </a:spcBef>
            </a:pPr>
            <a:r>
              <a:rPr lang="fr-CA" sz="1450" dirty="0">
                <a:solidFill>
                  <a:schemeClr val="accent1"/>
                </a:solidFill>
                <a:cs typeface="Avenir-Book"/>
              </a:rPr>
              <a:t>De récentes recherches ont démontré les points suivants :</a:t>
            </a:r>
          </a:p>
          <a:p>
            <a:pPr marL="355600">
              <a:lnSpc>
                <a:spcPts val="1735"/>
              </a:lnSpc>
            </a:pPr>
            <a:r>
              <a:rPr lang="fr-CA" sz="1450" dirty="0">
                <a:solidFill>
                  <a:schemeClr val="accent1"/>
                </a:solidFill>
                <a:cs typeface="Avenir-Book"/>
              </a:rPr>
              <a:t>L’engagement émotionnel est</a:t>
            </a:r>
          </a:p>
        </p:txBody>
      </p:sp>
      <p:sp>
        <p:nvSpPr>
          <p:cNvPr id="21" name="object 21"/>
          <p:cNvSpPr txBox="1"/>
          <p:nvPr/>
        </p:nvSpPr>
        <p:spPr>
          <a:xfrm>
            <a:off x="7783067" y="3212131"/>
            <a:ext cx="211687" cy="1233030"/>
          </a:xfrm>
          <a:prstGeom prst="rect">
            <a:avLst/>
          </a:prstGeom>
        </p:spPr>
        <p:txBody>
          <a:bodyPr vert="horz" wrap="square" lIns="0" tIns="123825" rIns="0" bIns="0" rtlCol="0">
            <a:spAutoFit/>
          </a:bodyPr>
          <a:lstStyle/>
          <a:p>
            <a:pPr marL="12700">
              <a:lnSpc>
                <a:spcPct val="100000"/>
              </a:lnSpc>
              <a:spcBef>
                <a:spcPts val="975"/>
              </a:spcBef>
            </a:pPr>
            <a:r>
              <a:rPr lang="fr-CA" sz="2150" dirty="0">
                <a:latin typeface="Arial"/>
                <a:cs typeface="Arial"/>
              </a:rPr>
              <a:t>•</a:t>
            </a:r>
          </a:p>
          <a:p>
            <a:pPr marL="12700">
              <a:lnSpc>
                <a:spcPct val="100000"/>
              </a:lnSpc>
              <a:spcBef>
                <a:spcPts val="880"/>
              </a:spcBef>
            </a:pPr>
            <a:r>
              <a:rPr lang="fr-CA" sz="2150" dirty="0">
                <a:latin typeface="Arial"/>
                <a:cs typeface="Arial"/>
              </a:rPr>
              <a:t>  •</a:t>
            </a:r>
          </a:p>
        </p:txBody>
      </p:sp>
      <p:sp>
        <p:nvSpPr>
          <p:cNvPr id="22" name="object 22"/>
          <p:cNvSpPr txBox="1"/>
          <p:nvPr/>
        </p:nvSpPr>
        <p:spPr>
          <a:xfrm>
            <a:off x="8076437" y="2092579"/>
            <a:ext cx="3030177" cy="2910092"/>
          </a:xfrm>
          <a:prstGeom prst="rect">
            <a:avLst/>
          </a:prstGeom>
        </p:spPr>
        <p:txBody>
          <a:bodyPr vert="horz" wrap="square" lIns="0" tIns="12700" rIns="0" bIns="0" rtlCol="0">
            <a:spAutoFit/>
          </a:bodyPr>
          <a:lstStyle/>
          <a:p>
            <a:pPr marL="12700" marR="210185">
              <a:lnSpc>
                <a:spcPct val="99300"/>
              </a:lnSpc>
              <a:spcBef>
                <a:spcPts val="100"/>
              </a:spcBef>
            </a:pPr>
            <a:r>
              <a:rPr lang="fr-CA" sz="1450" dirty="0">
                <a:solidFill>
                  <a:schemeClr val="accent1"/>
                </a:solidFill>
                <a:cs typeface="Avenir-Book"/>
              </a:rPr>
              <a:t>essentiel pour comprendre les comportements des clients; il s’agit d’un meilleur indicateur de comportements que la mesure de la satisfaction des clients et la valeur de la marque    </a:t>
            </a:r>
          </a:p>
          <a:p>
            <a:pPr marL="12700" marR="210185">
              <a:lnSpc>
                <a:spcPct val="99300"/>
              </a:lnSpc>
              <a:spcBef>
                <a:spcPts val="100"/>
              </a:spcBef>
            </a:pPr>
            <a:r>
              <a:rPr lang="fr-CA" sz="1450" dirty="0">
                <a:solidFill>
                  <a:schemeClr val="accent1"/>
                </a:solidFill>
                <a:cs typeface="Avenir-Book"/>
              </a:rPr>
              <a:t>Les émotions sont des facteurs déterminants dans la prise de futures décisions </a:t>
            </a:r>
          </a:p>
          <a:p>
            <a:pPr marL="12700" marR="210185">
              <a:lnSpc>
                <a:spcPct val="99300"/>
              </a:lnSpc>
              <a:spcBef>
                <a:spcPts val="100"/>
              </a:spcBef>
            </a:pPr>
            <a:r>
              <a:rPr lang="fr-CA" sz="1450" dirty="0">
                <a:solidFill>
                  <a:schemeClr val="accent1"/>
                </a:solidFill>
                <a:cs typeface="Avenir-Book"/>
              </a:rPr>
              <a:t>Les répercussions de l’expérience sur la perception de la confiance des clients sont régies par la force de leur lien émotionnel</a:t>
            </a:r>
          </a:p>
        </p:txBody>
      </p:sp>
      <p:sp>
        <p:nvSpPr>
          <p:cNvPr id="23" name="object 23"/>
          <p:cNvSpPr txBox="1"/>
          <p:nvPr/>
        </p:nvSpPr>
        <p:spPr>
          <a:xfrm>
            <a:off x="2119522" y="1325718"/>
            <a:ext cx="2391284" cy="1886414"/>
          </a:xfrm>
          <a:prstGeom prst="rect">
            <a:avLst/>
          </a:prstGeom>
        </p:spPr>
        <p:txBody>
          <a:bodyPr vert="horz" wrap="square" lIns="0" tIns="11430" rIns="0" bIns="0" rtlCol="0">
            <a:spAutoFit/>
          </a:bodyPr>
          <a:lstStyle/>
          <a:p>
            <a:pPr marL="12700">
              <a:lnSpc>
                <a:spcPct val="100000"/>
              </a:lnSpc>
              <a:spcBef>
                <a:spcPts val="90"/>
              </a:spcBef>
            </a:pPr>
            <a:r>
              <a:rPr lang="fr-CA" sz="2650" dirty="0">
                <a:solidFill>
                  <a:schemeClr val="accent1"/>
                </a:solidFill>
                <a:cs typeface="Avenir-Book"/>
              </a:rPr>
              <a:t>Quoi</a:t>
            </a:r>
          </a:p>
          <a:p>
            <a:pPr>
              <a:lnSpc>
                <a:spcPct val="100000"/>
              </a:lnSpc>
              <a:spcBef>
                <a:spcPts val="15"/>
              </a:spcBef>
            </a:pPr>
            <a:endParaRPr sz="2450" dirty="0">
              <a:cs typeface="Avenir-Book"/>
            </a:endParaRPr>
          </a:p>
          <a:p>
            <a:pPr marL="210820" marR="5080">
              <a:lnSpc>
                <a:spcPts val="1730"/>
              </a:lnSpc>
            </a:pPr>
            <a:r>
              <a:rPr lang="fr-CA" sz="1450" dirty="0">
                <a:solidFill>
                  <a:schemeClr val="accent1"/>
                </a:solidFill>
                <a:cs typeface="Avenir-Book"/>
              </a:rPr>
              <a:t>Théorie de la confirmation des attentes</a:t>
            </a:r>
          </a:p>
          <a:p>
            <a:pPr marL="210820" marR="5080">
              <a:lnSpc>
                <a:spcPts val="1730"/>
              </a:lnSpc>
            </a:pPr>
            <a:r>
              <a:rPr lang="fr-CA" sz="1450" dirty="0">
                <a:solidFill>
                  <a:schemeClr val="accent1"/>
                </a:solidFill>
                <a:cs typeface="Avenir-Book"/>
              </a:rPr>
              <a:t>Axée sur les points suivants :</a:t>
            </a:r>
          </a:p>
          <a:p>
            <a:pPr marL="553720">
              <a:lnSpc>
                <a:spcPts val="1735"/>
              </a:lnSpc>
            </a:pPr>
            <a:r>
              <a:rPr lang="fr-CA" sz="1450" dirty="0">
                <a:solidFill>
                  <a:schemeClr val="accent1"/>
                </a:solidFill>
                <a:cs typeface="Avenir-Book"/>
              </a:rPr>
              <a:t>Les facteurs fonctionnels d’une</a:t>
            </a:r>
          </a:p>
        </p:txBody>
      </p:sp>
      <p:sp>
        <p:nvSpPr>
          <p:cNvPr id="24" name="object 24"/>
          <p:cNvSpPr/>
          <p:nvPr/>
        </p:nvSpPr>
        <p:spPr>
          <a:xfrm>
            <a:off x="3275076" y="5186172"/>
            <a:ext cx="2782570" cy="624840"/>
          </a:xfrm>
          <a:custGeom>
            <a:avLst/>
            <a:gdLst/>
            <a:ahLst/>
            <a:cxnLst/>
            <a:rect l="l" t="t" r="r" b="b"/>
            <a:pathLst>
              <a:path w="2782570" h="624839">
                <a:moveTo>
                  <a:pt x="2601504" y="0"/>
                </a:moveTo>
                <a:lnTo>
                  <a:pt x="1964" y="0"/>
                </a:lnTo>
                <a:lnTo>
                  <a:pt x="182752" y="316382"/>
                </a:lnTo>
                <a:lnTo>
                  <a:pt x="0" y="624540"/>
                </a:lnTo>
                <a:lnTo>
                  <a:pt x="2599549" y="624540"/>
                </a:lnTo>
                <a:lnTo>
                  <a:pt x="2782241" y="317753"/>
                </a:lnTo>
                <a:lnTo>
                  <a:pt x="2601504" y="0"/>
                </a:lnTo>
                <a:close/>
              </a:path>
            </a:pathLst>
          </a:custGeom>
          <a:solidFill>
            <a:srgbClr val="B8B8B8"/>
          </a:solidFill>
        </p:spPr>
        <p:txBody>
          <a:bodyPr wrap="square" lIns="0" tIns="0" rIns="0" bIns="0" rtlCol="0"/>
          <a:lstStyle/>
          <a:p>
            <a:endParaRPr/>
          </a:p>
        </p:txBody>
      </p:sp>
      <p:sp>
        <p:nvSpPr>
          <p:cNvPr id="25" name="object 25"/>
          <p:cNvSpPr/>
          <p:nvPr/>
        </p:nvSpPr>
        <p:spPr>
          <a:xfrm>
            <a:off x="5916949" y="5186172"/>
            <a:ext cx="2782570" cy="624840"/>
          </a:xfrm>
          <a:custGeom>
            <a:avLst/>
            <a:gdLst/>
            <a:ahLst/>
            <a:cxnLst/>
            <a:rect l="l" t="t" r="r" b="b"/>
            <a:pathLst>
              <a:path w="2782570" h="624839">
                <a:moveTo>
                  <a:pt x="2601504" y="0"/>
                </a:moveTo>
                <a:lnTo>
                  <a:pt x="1963" y="0"/>
                </a:lnTo>
                <a:lnTo>
                  <a:pt x="182691" y="316382"/>
                </a:lnTo>
                <a:lnTo>
                  <a:pt x="0" y="624540"/>
                </a:lnTo>
                <a:lnTo>
                  <a:pt x="2599549" y="624540"/>
                </a:lnTo>
                <a:lnTo>
                  <a:pt x="2782241" y="317753"/>
                </a:lnTo>
                <a:lnTo>
                  <a:pt x="2601504" y="0"/>
                </a:lnTo>
                <a:close/>
              </a:path>
            </a:pathLst>
          </a:custGeom>
          <a:solidFill>
            <a:srgbClr val="BB1C2C"/>
          </a:solidFill>
        </p:spPr>
        <p:txBody>
          <a:bodyPr wrap="square" lIns="0" tIns="0" rIns="0" bIns="0" rtlCol="0"/>
          <a:lstStyle/>
          <a:p>
            <a:endParaRPr/>
          </a:p>
        </p:txBody>
      </p:sp>
      <p:sp>
        <p:nvSpPr>
          <p:cNvPr id="26" name="object 26"/>
          <p:cNvSpPr/>
          <p:nvPr/>
        </p:nvSpPr>
        <p:spPr>
          <a:xfrm>
            <a:off x="3275076" y="5846064"/>
            <a:ext cx="2782570" cy="624840"/>
          </a:xfrm>
          <a:custGeom>
            <a:avLst/>
            <a:gdLst/>
            <a:ahLst/>
            <a:cxnLst/>
            <a:rect l="l" t="t" r="r" b="b"/>
            <a:pathLst>
              <a:path w="2782570" h="624839">
                <a:moveTo>
                  <a:pt x="2601504" y="0"/>
                </a:moveTo>
                <a:lnTo>
                  <a:pt x="1964" y="0"/>
                </a:lnTo>
                <a:lnTo>
                  <a:pt x="182752" y="316382"/>
                </a:lnTo>
                <a:lnTo>
                  <a:pt x="0" y="624540"/>
                </a:lnTo>
                <a:lnTo>
                  <a:pt x="2599549" y="624540"/>
                </a:lnTo>
                <a:lnTo>
                  <a:pt x="2782241" y="317753"/>
                </a:lnTo>
                <a:lnTo>
                  <a:pt x="2601504" y="0"/>
                </a:lnTo>
                <a:close/>
              </a:path>
            </a:pathLst>
          </a:custGeom>
          <a:solidFill>
            <a:srgbClr val="B8B8B8"/>
          </a:solidFill>
        </p:spPr>
        <p:txBody>
          <a:bodyPr wrap="square" lIns="0" tIns="0" rIns="0" bIns="0" rtlCol="0"/>
          <a:lstStyle/>
          <a:p>
            <a:endParaRPr/>
          </a:p>
        </p:txBody>
      </p:sp>
      <p:sp>
        <p:nvSpPr>
          <p:cNvPr id="27" name="object 27"/>
          <p:cNvSpPr/>
          <p:nvPr/>
        </p:nvSpPr>
        <p:spPr>
          <a:xfrm>
            <a:off x="5916949" y="5846064"/>
            <a:ext cx="2782570" cy="624840"/>
          </a:xfrm>
          <a:custGeom>
            <a:avLst/>
            <a:gdLst/>
            <a:ahLst/>
            <a:cxnLst/>
            <a:rect l="l" t="t" r="r" b="b"/>
            <a:pathLst>
              <a:path w="2782570" h="624839">
                <a:moveTo>
                  <a:pt x="2601504" y="0"/>
                </a:moveTo>
                <a:lnTo>
                  <a:pt x="1963" y="0"/>
                </a:lnTo>
                <a:lnTo>
                  <a:pt x="182691" y="316382"/>
                </a:lnTo>
                <a:lnTo>
                  <a:pt x="0" y="624540"/>
                </a:lnTo>
                <a:lnTo>
                  <a:pt x="2599549" y="624540"/>
                </a:lnTo>
                <a:lnTo>
                  <a:pt x="2782241" y="317753"/>
                </a:lnTo>
                <a:lnTo>
                  <a:pt x="2601504" y="0"/>
                </a:lnTo>
                <a:close/>
              </a:path>
            </a:pathLst>
          </a:custGeom>
          <a:solidFill>
            <a:srgbClr val="BB1C2C"/>
          </a:solidFill>
        </p:spPr>
        <p:txBody>
          <a:bodyPr wrap="square" lIns="0" tIns="0" rIns="0" bIns="0" rtlCol="0"/>
          <a:lstStyle/>
          <a:p>
            <a:endParaRPr/>
          </a:p>
        </p:txBody>
      </p:sp>
      <p:sp>
        <p:nvSpPr>
          <p:cNvPr id="28" name="object 28"/>
          <p:cNvSpPr txBox="1"/>
          <p:nvPr/>
        </p:nvSpPr>
        <p:spPr>
          <a:xfrm>
            <a:off x="1433810" y="5222824"/>
            <a:ext cx="1531132" cy="1096010"/>
          </a:xfrm>
          <a:prstGeom prst="rect">
            <a:avLst/>
          </a:prstGeom>
        </p:spPr>
        <p:txBody>
          <a:bodyPr vert="horz" wrap="square" lIns="0" tIns="11430" rIns="0" bIns="0" rtlCol="0">
            <a:spAutoFit/>
          </a:bodyPr>
          <a:lstStyle/>
          <a:p>
            <a:pPr marL="12700">
              <a:lnSpc>
                <a:spcPct val="100000"/>
              </a:lnSpc>
              <a:spcBef>
                <a:spcPts val="90"/>
              </a:spcBef>
            </a:pPr>
            <a:r>
              <a:rPr lang="fr-CA" sz="2650" dirty="0">
                <a:cs typeface="Avenir-Book"/>
              </a:rPr>
              <a:t>Comment</a:t>
            </a:r>
          </a:p>
          <a:p>
            <a:pPr marL="12700">
              <a:lnSpc>
                <a:spcPct val="100000"/>
              </a:lnSpc>
              <a:spcBef>
                <a:spcPts val="2080"/>
              </a:spcBef>
            </a:pPr>
            <a:r>
              <a:rPr lang="fr-CA" sz="2650" dirty="0">
                <a:cs typeface="Avenir-Book"/>
              </a:rPr>
              <a:t>Quand</a:t>
            </a:r>
          </a:p>
        </p:txBody>
      </p:sp>
      <p:sp>
        <p:nvSpPr>
          <p:cNvPr id="29" name="object 29"/>
          <p:cNvSpPr txBox="1"/>
          <p:nvPr/>
        </p:nvSpPr>
        <p:spPr>
          <a:xfrm>
            <a:off x="3378580" y="5164566"/>
            <a:ext cx="2146301" cy="1298575"/>
          </a:xfrm>
          <a:prstGeom prst="rect">
            <a:avLst/>
          </a:prstGeom>
        </p:spPr>
        <p:txBody>
          <a:bodyPr vert="horz" wrap="square" lIns="0" tIns="93345" rIns="0" bIns="0" rtlCol="0">
            <a:spAutoFit/>
          </a:bodyPr>
          <a:lstStyle/>
          <a:p>
            <a:pPr marL="1905" algn="ctr">
              <a:lnSpc>
                <a:spcPct val="100000"/>
              </a:lnSpc>
              <a:spcBef>
                <a:spcPts val="735"/>
              </a:spcBef>
            </a:pPr>
            <a:r>
              <a:rPr lang="fr-CA" sz="1450" dirty="0">
                <a:solidFill>
                  <a:schemeClr val="accent1"/>
                </a:solidFill>
                <a:cs typeface="Avenir-Book"/>
              </a:rPr>
              <a:t>Demander</a:t>
            </a:r>
          </a:p>
          <a:p>
            <a:pPr algn="ctr">
              <a:lnSpc>
                <a:spcPct val="100000"/>
              </a:lnSpc>
              <a:spcBef>
                <a:spcPts val="635"/>
              </a:spcBef>
            </a:pPr>
            <a:r>
              <a:rPr lang="fr-CA" sz="1450" dirty="0">
                <a:solidFill>
                  <a:schemeClr val="accent1"/>
                </a:solidFill>
                <a:cs typeface="Avenir-Book"/>
              </a:rPr>
              <a:t>(contrôlé, explicite)</a:t>
            </a:r>
          </a:p>
          <a:p>
            <a:pPr marL="155575" marR="146050" indent="-2540" algn="ctr">
              <a:lnSpc>
                <a:spcPct val="136600"/>
              </a:lnSpc>
              <a:spcBef>
                <a:spcPts val="520"/>
              </a:spcBef>
            </a:pPr>
            <a:r>
              <a:rPr lang="fr-CA" sz="1450" dirty="0">
                <a:solidFill>
                  <a:schemeClr val="accent1"/>
                </a:solidFill>
                <a:cs typeface="Avenir-Book"/>
              </a:rPr>
              <a:t>Après les faits  (mémoire, supposition)</a:t>
            </a:r>
          </a:p>
        </p:txBody>
      </p:sp>
      <p:sp>
        <p:nvSpPr>
          <p:cNvPr id="30" name="object 30"/>
          <p:cNvSpPr txBox="1"/>
          <p:nvPr/>
        </p:nvSpPr>
        <p:spPr>
          <a:xfrm>
            <a:off x="6471284" y="5153659"/>
            <a:ext cx="1780894" cy="1285240"/>
          </a:xfrm>
          <a:prstGeom prst="rect">
            <a:avLst/>
          </a:prstGeom>
        </p:spPr>
        <p:txBody>
          <a:bodyPr vert="horz" wrap="square" lIns="0" tIns="12700" rIns="0" bIns="0" rtlCol="0">
            <a:spAutoFit/>
          </a:bodyPr>
          <a:lstStyle/>
          <a:p>
            <a:pPr marL="353695" marR="343535" algn="ctr">
              <a:lnSpc>
                <a:spcPct val="136600"/>
              </a:lnSpc>
              <a:spcBef>
                <a:spcPts val="100"/>
              </a:spcBef>
            </a:pPr>
            <a:r>
              <a:rPr lang="fr-CA" sz="1450" dirty="0">
                <a:solidFill>
                  <a:schemeClr val="bg1"/>
                </a:solidFill>
                <a:cs typeface="Avenir-Book"/>
              </a:rPr>
              <a:t>Dévoiler (implicite)</a:t>
            </a:r>
          </a:p>
          <a:p>
            <a:pPr marL="12065" marR="5080" algn="ctr">
              <a:lnSpc>
                <a:spcPct val="136600"/>
              </a:lnSpc>
              <a:spcBef>
                <a:spcPts val="415"/>
              </a:spcBef>
            </a:pPr>
            <a:r>
              <a:rPr lang="fr-CA" sz="1450" dirty="0">
                <a:solidFill>
                  <a:schemeClr val="bg1"/>
                </a:solidFill>
                <a:cs typeface="Avenir-Book"/>
              </a:rPr>
              <a:t>En temps réel, dans la réalité (subconscient)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374"/>
            <a:ext cx="5678805" cy="6184900"/>
          </a:xfrm>
          <a:custGeom>
            <a:avLst/>
            <a:gdLst/>
            <a:ahLst/>
            <a:cxnLst/>
            <a:rect l="l" t="t" r="r" b="b"/>
            <a:pathLst>
              <a:path w="5678805" h="6184900">
                <a:moveTo>
                  <a:pt x="3428530" y="3086099"/>
                </a:moveTo>
                <a:lnTo>
                  <a:pt x="3218268" y="3086099"/>
                </a:lnTo>
                <a:lnTo>
                  <a:pt x="3231744" y="3098799"/>
                </a:lnTo>
                <a:lnTo>
                  <a:pt x="3259358" y="3098799"/>
                </a:lnTo>
                <a:lnTo>
                  <a:pt x="3272812" y="3111499"/>
                </a:lnTo>
                <a:lnTo>
                  <a:pt x="3299245" y="3111499"/>
                </a:lnTo>
                <a:lnTo>
                  <a:pt x="3305905" y="3124199"/>
                </a:lnTo>
                <a:lnTo>
                  <a:pt x="3332007" y="3124199"/>
                </a:lnTo>
                <a:lnTo>
                  <a:pt x="3338435" y="3136899"/>
                </a:lnTo>
                <a:lnTo>
                  <a:pt x="3350972" y="3136899"/>
                </a:lnTo>
                <a:lnTo>
                  <a:pt x="3363417" y="3149599"/>
                </a:lnTo>
                <a:lnTo>
                  <a:pt x="3375679" y="3149599"/>
                </a:lnTo>
                <a:lnTo>
                  <a:pt x="3387667" y="3162299"/>
                </a:lnTo>
                <a:lnTo>
                  <a:pt x="3412051" y="3174999"/>
                </a:lnTo>
                <a:lnTo>
                  <a:pt x="3435259" y="3187699"/>
                </a:lnTo>
                <a:lnTo>
                  <a:pt x="3457683" y="3200399"/>
                </a:lnTo>
                <a:lnTo>
                  <a:pt x="3479714" y="3225799"/>
                </a:lnTo>
                <a:lnTo>
                  <a:pt x="3516729" y="3263899"/>
                </a:lnTo>
                <a:lnTo>
                  <a:pt x="3550990" y="3289299"/>
                </a:lnTo>
                <a:lnTo>
                  <a:pt x="3582376" y="3327399"/>
                </a:lnTo>
                <a:lnTo>
                  <a:pt x="3610765" y="3378199"/>
                </a:lnTo>
                <a:lnTo>
                  <a:pt x="3636038" y="3416299"/>
                </a:lnTo>
                <a:lnTo>
                  <a:pt x="3658075" y="3467099"/>
                </a:lnTo>
                <a:lnTo>
                  <a:pt x="3676753" y="3505199"/>
                </a:lnTo>
                <a:lnTo>
                  <a:pt x="3691954" y="3555999"/>
                </a:lnTo>
                <a:lnTo>
                  <a:pt x="3703556" y="3606799"/>
                </a:lnTo>
                <a:lnTo>
                  <a:pt x="3711095" y="3657599"/>
                </a:lnTo>
                <a:lnTo>
                  <a:pt x="3714850" y="3708399"/>
                </a:lnTo>
                <a:lnTo>
                  <a:pt x="3714837" y="3759199"/>
                </a:lnTo>
                <a:lnTo>
                  <a:pt x="3711074" y="3797299"/>
                </a:lnTo>
                <a:lnTo>
                  <a:pt x="3703579" y="3848099"/>
                </a:lnTo>
                <a:lnTo>
                  <a:pt x="3692368" y="3898899"/>
                </a:lnTo>
                <a:lnTo>
                  <a:pt x="3677458" y="3949699"/>
                </a:lnTo>
                <a:lnTo>
                  <a:pt x="3658867" y="3987799"/>
                </a:lnTo>
                <a:lnTo>
                  <a:pt x="3636612" y="4038599"/>
                </a:lnTo>
                <a:lnTo>
                  <a:pt x="3623084" y="4063999"/>
                </a:lnTo>
                <a:lnTo>
                  <a:pt x="3608440" y="4089399"/>
                </a:lnTo>
                <a:lnTo>
                  <a:pt x="3514301" y="4241799"/>
                </a:lnTo>
                <a:lnTo>
                  <a:pt x="2397880" y="6083299"/>
                </a:lnTo>
                <a:lnTo>
                  <a:pt x="2335121" y="6184899"/>
                </a:lnTo>
                <a:lnTo>
                  <a:pt x="2456595" y="6172199"/>
                </a:lnTo>
                <a:lnTo>
                  <a:pt x="2505582" y="6172199"/>
                </a:lnTo>
                <a:lnTo>
                  <a:pt x="2554391" y="6159499"/>
                </a:lnTo>
                <a:lnTo>
                  <a:pt x="2603000" y="6159499"/>
                </a:lnTo>
                <a:lnTo>
                  <a:pt x="2651382" y="6146799"/>
                </a:lnTo>
                <a:lnTo>
                  <a:pt x="2500527" y="6146799"/>
                </a:lnTo>
                <a:lnTo>
                  <a:pt x="2441812" y="6057899"/>
                </a:lnTo>
                <a:lnTo>
                  <a:pt x="2492586" y="6045199"/>
                </a:lnTo>
                <a:lnTo>
                  <a:pt x="2543131" y="6045199"/>
                </a:lnTo>
                <a:lnTo>
                  <a:pt x="2563980" y="6039933"/>
                </a:lnTo>
                <a:lnTo>
                  <a:pt x="3602164" y="4292599"/>
                </a:lnTo>
                <a:lnTo>
                  <a:pt x="3663808" y="4190999"/>
                </a:lnTo>
                <a:lnTo>
                  <a:pt x="3694212" y="4140199"/>
                </a:lnTo>
                <a:lnTo>
                  <a:pt x="3724476" y="4089399"/>
                </a:lnTo>
                <a:lnTo>
                  <a:pt x="3747260" y="4038599"/>
                </a:lnTo>
                <a:lnTo>
                  <a:pt x="3766568" y="3987799"/>
                </a:lnTo>
                <a:lnTo>
                  <a:pt x="3782391" y="3936999"/>
                </a:lnTo>
                <a:lnTo>
                  <a:pt x="3794717" y="3886199"/>
                </a:lnTo>
                <a:lnTo>
                  <a:pt x="3803535" y="3835399"/>
                </a:lnTo>
                <a:lnTo>
                  <a:pt x="3808834" y="3784599"/>
                </a:lnTo>
                <a:lnTo>
                  <a:pt x="3810604" y="3733799"/>
                </a:lnTo>
                <a:lnTo>
                  <a:pt x="3808833" y="3682999"/>
                </a:lnTo>
                <a:lnTo>
                  <a:pt x="3803511" y="3632199"/>
                </a:lnTo>
                <a:lnTo>
                  <a:pt x="3794627" y="3581399"/>
                </a:lnTo>
                <a:lnTo>
                  <a:pt x="3782011" y="3530599"/>
                </a:lnTo>
                <a:lnTo>
                  <a:pt x="3766153" y="3492499"/>
                </a:lnTo>
                <a:lnTo>
                  <a:pt x="3747149" y="3441699"/>
                </a:lnTo>
                <a:lnTo>
                  <a:pt x="3725095" y="3390899"/>
                </a:lnTo>
                <a:lnTo>
                  <a:pt x="3700087" y="3352799"/>
                </a:lnTo>
                <a:lnTo>
                  <a:pt x="3672221" y="3301999"/>
                </a:lnTo>
                <a:lnTo>
                  <a:pt x="3641593" y="3263899"/>
                </a:lnTo>
                <a:lnTo>
                  <a:pt x="3608301" y="3225799"/>
                </a:lnTo>
                <a:lnTo>
                  <a:pt x="3572439" y="3187699"/>
                </a:lnTo>
                <a:lnTo>
                  <a:pt x="3534105" y="3162299"/>
                </a:lnTo>
                <a:lnTo>
                  <a:pt x="3508784" y="3136899"/>
                </a:lnTo>
                <a:lnTo>
                  <a:pt x="3482887" y="3124199"/>
                </a:lnTo>
                <a:lnTo>
                  <a:pt x="3456205" y="3098799"/>
                </a:lnTo>
                <a:lnTo>
                  <a:pt x="3428530" y="3086099"/>
                </a:lnTo>
                <a:close/>
              </a:path>
              <a:path w="5678805" h="6184900">
                <a:moveTo>
                  <a:pt x="2563980" y="6039933"/>
                </a:moveTo>
                <a:lnTo>
                  <a:pt x="2543131" y="6045199"/>
                </a:lnTo>
                <a:lnTo>
                  <a:pt x="2492586" y="6045199"/>
                </a:lnTo>
                <a:lnTo>
                  <a:pt x="2441812" y="6057899"/>
                </a:lnTo>
                <a:lnTo>
                  <a:pt x="2500527" y="6146799"/>
                </a:lnTo>
                <a:lnTo>
                  <a:pt x="2563980" y="6039933"/>
                </a:lnTo>
                <a:close/>
              </a:path>
              <a:path w="5678805" h="6184900">
                <a:moveTo>
                  <a:pt x="5663185" y="977899"/>
                </a:moveTo>
                <a:lnTo>
                  <a:pt x="5617699" y="977899"/>
                </a:lnTo>
                <a:lnTo>
                  <a:pt x="5619253" y="990599"/>
                </a:lnTo>
                <a:lnTo>
                  <a:pt x="5621345" y="1015999"/>
                </a:lnTo>
                <a:lnTo>
                  <a:pt x="5624710" y="1054099"/>
                </a:lnTo>
                <a:lnTo>
                  <a:pt x="5625993" y="1066799"/>
                </a:lnTo>
                <a:lnTo>
                  <a:pt x="5628597" y="1155699"/>
                </a:lnTo>
                <a:lnTo>
                  <a:pt x="5628270" y="1168399"/>
                </a:lnTo>
                <a:lnTo>
                  <a:pt x="5626832" y="1193799"/>
                </a:lnTo>
                <a:lnTo>
                  <a:pt x="5626505" y="1219199"/>
                </a:lnTo>
                <a:lnTo>
                  <a:pt x="5625529" y="1244599"/>
                </a:lnTo>
                <a:lnTo>
                  <a:pt x="5624714" y="1257299"/>
                </a:lnTo>
                <a:lnTo>
                  <a:pt x="5623136" y="1269999"/>
                </a:lnTo>
                <a:lnTo>
                  <a:pt x="5622321" y="1282699"/>
                </a:lnTo>
                <a:lnTo>
                  <a:pt x="5620325" y="1295399"/>
                </a:lnTo>
                <a:lnTo>
                  <a:pt x="5617065" y="1333499"/>
                </a:lnTo>
                <a:lnTo>
                  <a:pt x="5615069" y="1346199"/>
                </a:lnTo>
                <a:lnTo>
                  <a:pt x="5604609" y="1409699"/>
                </a:lnTo>
                <a:lnTo>
                  <a:pt x="5601709" y="1422399"/>
                </a:lnTo>
                <a:lnTo>
                  <a:pt x="5598142" y="1435099"/>
                </a:lnTo>
                <a:lnTo>
                  <a:pt x="5594391" y="1460499"/>
                </a:lnTo>
                <a:lnTo>
                  <a:pt x="5590942" y="1473199"/>
                </a:lnTo>
                <a:lnTo>
                  <a:pt x="5583689" y="1498599"/>
                </a:lnTo>
                <a:lnTo>
                  <a:pt x="5579506" y="1511299"/>
                </a:lnTo>
                <a:lnTo>
                  <a:pt x="5574206" y="1536699"/>
                </a:lnTo>
                <a:lnTo>
                  <a:pt x="5553038" y="1600199"/>
                </a:lnTo>
                <a:lnTo>
                  <a:pt x="5550566" y="1612899"/>
                </a:lnTo>
                <a:lnTo>
                  <a:pt x="5547886" y="1612899"/>
                </a:lnTo>
                <a:lnTo>
                  <a:pt x="5544918" y="1625599"/>
                </a:lnTo>
                <a:lnTo>
                  <a:pt x="5533482" y="1650999"/>
                </a:lnTo>
                <a:lnTo>
                  <a:pt x="5522207" y="1689099"/>
                </a:lnTo>
                <a:lnTo>
                  <a:pt x="5509389" y="1714499"/>
                </a:lnTo>
                <a:lnTo>
                  <a:pt x="5495787" y="1739899"/>
                </a:lnTo>
                <a:lnTo>
                  <a:pt x="5482159" y="1777999"/>
                </a:lnTo>
                <a:lnTo>
                  <a:pt x="5365008" y="2006599"/>
                </a:lnTo>
                <a:lnTo>
                  <a:pt x="5129590" y="2476499"/>
                </a:lnTo>
                <a:lnTo>
                  <a:pt x="4895288" y="2959099"/>
                </a:lnTo>
                <a:lnTo>
                  <a:pt x="4662939" y="3428999"/>
                </a:lnTo>
                <a:lnTo>
                  <a:pt x="4431844" y="3898899"/>
                </a:lnTo>
                <a:lnTo>
                  <a:pt x="3972445" y="4851399"/>
                </a:lnTo>
                <a:lnTo>
                  <a:pt x="3914985" y="4965699"/>
                </a:lnTo>
                <a:lnTo>
                  <a:pt x="3907879" y="4978399"/>
                </a:lnTo>
                <a:lnTo>
                  <a:pt x="3900708" y="5003799"/>
                </a:lnTo>
                <a:lnTo>
                  <a:pt x="3893353" y="5016499"/>
                </a:lnTo>
                <a:lnTo>
                  <a:pt x="3885698" y="5029199"/>
                </a:lnTo>
                <a:lnTo>
                  <a:pt x="3856410" y="5079999"/>
                </a:lnTo>
                <a:lnTo>
                  <a:pt x="3841766" y="5118099"/>
                </a:lnTo>
                <a:lnTo>
                  <a:pt x="3838421" y="5118099"/>
                </a:lnTo>
                <a:lnTo>
                  <a:pt x="3834671" y="5130799"/>
                </a:lnTo>
                <a:lnTo>
                  <a:pt x="3830528" y="5130799"/>
                </a:lnTo>
                <a:lnTo>
                  <a:pt x="3826006" y="5143499"/>
                </a:lnTo>
                <a:lnTo>
                  <a:pt x="3793650" y="5194299"/>
                </a:lnTo>
                <a:lnTo>
                  <a:pt x="3776612" y="5219699"/>
                </a:lnTo>
                <a:lnTo>
                  <a:pt x="3758802" y="5245099"/>
                </a:lnTo>
                <a:lnTo>
                  <a:pt x="3740599" y="5270499"/>
                </a:lnTo>
                <a:lnTo>
                  <a:pt x="3722384" y="5308599"/>
                </a:lnTo>
                <a:lnTo>
                  <a:pt x="3692298" y="5346699"/>
                </a:lnTo>
                <a:lnTo>
                  <a:pt x="3661053" y="5384799"/>
                </a:lnTo>
                <a:lnTo>
                  <a:pt x="3628681" y="5422899"/>
                </a:lnTo>
                <a:lnTo>
                  <a:pt x="3595211" y="5460999"/>
                </a:lnTo>
                <a:lnTo>
                  <a:pt x="3560673" y="5499099"/>
                </a:lnTo>
                <a:lnTo>
                  <a:pt x="3525098" y="5537199"/>
                </a:lnTo>
                <a:lnTo>
                  <a:pt x="3488515" y="5575299"/>
                </a:lnTo>
                <a:lnTo>
                  <a:pt x="3450955" y="5600699"/>
                </a:lnTo>
                <a:lnTo>
                  <a:pt x="3412447" y="5638799"/>
                </a:lnTo>
                <a:lnTo>
                  <a:pt x="3373023" y="5676899"/>
                </a:lnTo>
                <a:lnTo>
                  <a:pt x="3332688" y="5702299"/>
                </a:lnTo>
                <a:lnTo>
                  <a:pt x="3291460" y="5727699"/>
                </a:lnTo>
                <a:lnTo>
                  <a:pt x="3249382" y="5765799"/>
                </a:lnTo>
                <a:lnTo>
                  <a:pt x="3206496" y="5791199"/>
                </a:lnTo>
                <a:lnTo>
                  <a:pt x="3118480" y="5841999"/>
                </a:lnTo>
                <a:lnTo>
                  <a:pt x="3027760" y="5892799"/>
                </a:lnTo>
                <a:lnTo>
                  <a:pt x="2981494" y="5905499"/>
                </a:lnTo>
                <a:lnTo>
                  <a:pt x="2934683" y="5930899"/>
                </a:lnTo>
                <a:lnTo>
                  <a:pt x="2887335" y="5943599"/>
                </a:lnTo>
                <a:lnTo>
                  <a:pt x="2839456" y="5968999"/>
                </a:lnTo>
                <a:lnTo>
                  <a:pt x="2563980" y="6039933"/>
                </a:lnTo>
                <a:lnTo>
                  <a:pt x="2500527" y="6146799"/>
                </a:lnTo>
                <a:lnTo>
                  <a:pt x="2651382" y="6146799"/>
                </a:lnTo>
                <a:lnTo>
                  <a:pt x="2889053" y="6083299"/>
                </a:lnTo>
                <a:lnTo>
                  <a:pt x="2935566" y="6057899"/>
                </a:lnTo>
                <a:lnTo>
                  <a:pt x="2981683" y="6045199"/>
                </a:lnTo>
                <a:lnTo>
                  <a:pt x="3027390" y="6019799"/>
                </a:lnTo>
                <a:lnTo>
                  <a:pt x="3072594" y="6007099"/>
                </a:lnTo>
                <a:lnTo>
                  <a:pt x="3161369" y="5956299"/>
                </a:lnTo>
                <a:lnTo>
                  <a:pt x="3247749" y="5905499"/>
                </a:lnTo>
                <a:lnTo>
                  <a:pt x="3289961" y="5880099"/>
                </a:lnTo>
                <a:lnTo>
                  <a:pt x="3331478" y="5854699"/>
                </a:lnTo>
                <a:lnTo>
                  <a:pt x="3372269" y="5829299"/>
                </a:lnTo>
                <a:lnTo>
                  <a:pt x="3412301" y="5803899"/>
                </a:lnTo>
                <a:lnTo>
                  <a:pt x="3451542" y="5765799"/>
                </a:lnTo>
                <a:lnTo>
                  <a:pt x="3489921" y="5740399"/>
                </a:lnTo>
                <a:lnTo>
                  <a:pt x="3527457" y="5702299"/>
                </a:lnTo>
                <a:lnTo>
                  <a:pt x="3564135" y="5676899"/>
                </a:lnTo>
                <a:lnTo>
                  <a:pt x="3599942" y="5638799"/>
                </a:lnTo>
                <a:lnTo>
                  <a:pt x="3634864" y="5600699"/>
                </a:lnTo>
                <a:lnTo>
                  <a:pt x="3668887" y="5562599"/>
                </a:lnTo>
                <a:lnTo>
                  <a:pt x="3701996" y="5537199"/>
                </a:lnTo>
                <a:lnTo>
                  <a:pt x="3734179" y="5499099"/>
                </a:lnTo>
                <a:lnTo>
                  <a:pt x="3765422" y="5460999"/>
                </a:lnTo>
                <a:lnTo>
                  <a:pt x="3795710" y="5410199"/>
                </a:lnTo>
                <a:lnTo>
                  <a:pt x="3864203" y="5321299"/>
                </a:lnTo>
                <a:lnTo>
                  <a:pt x="3882945" y="5295899"/>
                </a:lnTo>
                <a:lnTo>
                  <a:pt x="3900342" y="5257799"/>
                </a:lnTo>
                <a:lnTo>
                  <a:pt x="3940423" y="5194299"/>
                </a:lnTo>
                <a:lnTo>
                  <a:pt x="3944639" y="5194299"/>
                </a:lnTo>
                <a:lnTo>
                  <a:pt x="3948673" y="5181599"/>
                </a:lnTo>
                <a:lnTo>
                  <a:pt x="3952641" y="5168899"/>
                </a:lnTo>
                <a:lnTo>
                  <a:pt x="3968261" y="5143499"/>
                </a:lnTo>
                <a:lnTo>
                  <a:pt x="3999641" y="5079999"/>
                </a:lnTo>
                <a:lnTo>
                  <a:pt x="4007316" y="5067299"/>
                </a:lnTo>
                <a:lnTo>
                  <a:pt x="4014703" y="5054599"/>
                </a:lnTo>
                <a:lnTo>
                  <a:pt x="4021881" y="5041899"/>
                </a:lnTo>
                <a:lnTo>
                  <a:pt x="4028929" y="5029199"/>
                </a:lnTo>
                <a:lnTo>
                  <a:pt x="4085552" y="4902199"/>
                </a:lnTo>
                <a:lnTo>
                  <a:pt x="4539512" y="3949699"/>
                </a:lnTo>
                <a:lnTo>
                  <a:pt x="4765585" y="3479799"/>
                </a:lnTo>
                <a:lnTo>
                  <a:pt x="5212293" y="2514599"/>
                </a:lnTo>
                <a:lnTo>
                  <a:pt x="5434043" y="2044699"/>
                </a:lnTo>
                <a:lnTo>
                  <a:pt x="5544918" y="1803399"/>
                </a:lnTo>
                <a:lnTo>
                  <a:pt x="5557749" y="1765299"/>
                </a:lnTo>
                <a:lnTo>
                  <a:pt x="5570684" y="1739899"/>
                </a:lnTo>
                <a:lnTo>
                  <a:pt x="5583044" y="1714499"/>
                </a:lnTo>
                <a:lnTo>
                  <a:pt x="5594149" y="1676399"/>
                </a:lnTo>
                <a:lnTo>
                  <a:pt x="5605586" y="1650999"/>
                </a:lnTo>
                <a:lnTo>
                  <a:pt x="5608142" y="1638299"/>
                </a:lnTo>
                <a:lnTo>
                  <a:pt x="5610868" y="1625599"/>
                </a:lnTo>
                <a:lnTo>
                  <a:pt x="5613568" y="1625599"/>
                </a:lnTo>
                <a:lnTo>
                  <a:pt x="5616045" y="1612899"/>
                </a:lnTo>
                <a:lnTo>
                  <a:pt x="5633897" y="1549399"/>
                </a:lnTo>
                <a:lnTo>
                  <a:pt x="5638081" y="1536699"/>
                </a:lnTo>
                <a:lnTo>
                  <a:pt x="5641149" y="1511299"/>
                </a:lnTo>
                <a:lnTo>
                  <a:pt x="5648541" y="1485899"/>
                </a:lnTo>
                <a:lnTo>
                  <a:pt x="5655044" y="1447799"/>
                </a:lnTo>
                <a:lnTo>
                  <a:pt x="5657896" y="1435099"/>
                </a:lnTo>
                <a:lnTo>
                  <a:pt x="5669461" y="1346199"/>
                </a:lnTo>
                <a:lnTo>
                  <a:pt x="5673697" y="1295399"/>
                </a:lnTo>
                <a:lnTo>
                  <a:pt x="5674621" y="1282699"/>
                </a:lnTo>
                <a:lnTo>
                  <a:pt x="5675419" y="1269999"/>
                </a:lnTo>
                <a:lnTo>
                  <a:pt x="5676085" y="1269999"/>
                </a:lnTo>
                <a:lnTo>
                  <a:pt x="5676543" y="1257299"/>
                </a:lnTo>
                <a:lnTo>
                  <a:pt x="5676713" y="1244599"/>
                </a:lnTo>
                <a:lnTo>
                  <a:pt x="5677829" y="1219199"/>
                </a:lnTo>
                <a:lnTo>
                  <a:pt x="5677966" y="1193799"/>
                </a:lnTo>
                <a:lnTo>
                  <a:pt x="5678195" y="1181099"/>
                </a:lnTo>
                <a:lnTo>
                  <a:pt x="5678241" y="1168399"/>
                </a:lnTo>
                <a:lnTo>
                  <a:pt x="5677829" y="1142999"/>
                </a:lnTo>
                <a:lnTo>
                  <a:pt x="5673645" y="1079499"/>
                </a:lnTo>
                <a:lnTo>
                  <a:pt x="5672470" y="1066799"/>
                </a:lnTo>
                <a:lnTo>
                  <a:pt x="5670733" y="1054099"/>
                </a:lnTo>
                <a:lnTo>
                  <a:pt x="5668604" y="1028699"/>
                </a:lnTo>
                <a:lnTo>
                  <a:pt x="5666253" y="1015999"/>
                </a:lnTo>
                <a:lnTo>
                  <a:pt x="5663185" y="977899"/>
                </a:lnTo>
                <a:close/>
              </a:path>
              <a:path w="5678805" h="6184900">
                <a:moveTo>
                  <a:pt x="3386030" y="3060699"/>
                </a:moveTo>
                <a:lnTo>
                  <a:pt x="2102911" y="3060699"/>
                </a:lnTo>
                <a:lnTo>
                  <a:pt x="3063270" y="3073399"/>
                </a:lnTo>
                <a:lnTo>
                  <a:pt x="3121985" y="3073399"/>
                </a:lnTo>
                <a:lnTo>
                  <a:pt x="3149181" y="3086099"/>
                </a:lnTo>
                <a:lnTo>
                  <a:pt x="3414328" y="3086099"/>
                </a:lnTo>
                <a:lnTo>
                  <a:pt x="3386030" y="3060699"/>
                </a:lnTo>
                <a:close/>
              </a:path>
              <a:path w="5678805" h="6184900">
                <a:moveTo>
                  <a:pt x="3356775" y="3047999"/>
                </a:moveTo>
                <a:lnTo>
                  <a:pt x="1396223" y="3047999"/>
                </a:lnTo>
                <a:lnTo>
                  <a:pt x="1497287" y="3060699"/>
                </a:lnTo>
                <a:lnTo>
                  <a:pt x="3364236" y="3060699"/>
                </a:lnTo>
                <a:lnTo>
                  <a:pt x="3356775" y="3047999"/>
                </a:lnTo>
                <a:close/>
              </a:path>
              <a:path w="5678805" h="6184900">
                <a:moveTo>
                  <a:pt x="3235527" y="3009899"/>
                </a:moveTo>
                <a:lnTo>
                  <a:pt x="0" y="3009899"/>
                </a:lnTo>
                <a:lnTo>
                  <a:pt x="0" y="3047999"/>
                </a:lnTo>
                <a:lnTo>
                  <a:pt x="3327365" y="3047999"/>
                </a:lnTo>
                <a:lnTo>
                  <a:pt x="3320011" y="3035299"/>
                </a:lnTo>
                <a:lnTo>
                  <a:pt x="3297230" y="3035299"/>
                </a:lnTo>
                <a:lnTo>
                  <a:pt x="3281830" y="3022599"/>
                </a:lnTo>
                <a:lnTo>
                  <a:pt x="3266247" y="3022599"/>
                </a:lnTo>
                <a:lnTo>
                  <a:pt x="3235527" y="3009899"/>
                </a:lnTo>
                <a:close/>
              </a:path>
              <a:path w="5678805" h="6184900">
                <a:moveTo>
                  <a:pt x="3156991" y="2997199"/>
                </a:moveTo>
                <a:lnTo>
                  <a:pt x="3063270" y="2997199"/>
                </a:lnTo>
                <a:lnTo>
                  <a:pt x="2103887" y="3009899"/>
                </a:lnTo>
                <a:lnTo>
                  <a:pt x="3173064" y="3009899"/>
                </a:lnTo>
                <a:lnTo>
                  <a:pt x="3156991" y="2997199"/>
                </a:lnTo>
                <a:close/>
              </a:path>
              <a:path w="5678805" h="6184900">
                <a:moveTo>
                  <a:pt x="5624710" y="800099"/>
                </a:moveTo>
                <a:lnTo>
                  <a:pt x="5583905" y="800099"/>
                </a:lnTo>
                <a:lnTo>
                  <a:pt x="5586148" y="812799"/>
                </a:lnTo>
                <a:lnTo>
                  <a:pt x="5588207" y="825499"/>
                </a:lnTo>
                <a:lnTo>
                  <a:pt x="5589965" y="825499"/>
                </a:lnTo>
                <a:lnTo>
                  <a:pt x="5603494" y="888999"/>
                </a:lnTo>
                <a:lnTo>
                  <a:pt x="5606462" y="901699"/>
                </a:lnTo>
                <a:lnTo>
                  <a:pt x="5609142" y="927099"/>
                </a:lnTo>
                <a:lnTo>
                  <a:pt x="5611613" y="939799"/>
                </a:lnTo>
                <a:lnTo>
                  <a:pt x="5613953" y="952499"/>
                </a:lnTo>
                <a:lnTo>
                  <a:pt x="5614958" y="965199"/>
                </a:lnTo>
                <a:lnTo>
                  <a:pt x="5616237" y="977899"/>
                </a:lnTo>
                <a:lnTo>
                  <a:pt x="5661616" y="977899"/>
                </a:lnTo>
                <a:lnTo>
                  <a:pt x="5658478" y="952499"/>
                </a:lnTo>
                <a:lnTo>
                  <a:pt x="5656909" y="952499"/>
                </a:lnTo>
                <a:lnTo>
                  <a:pt x="5653908" y="927099"/>
                </a:lnTo>
                <a:lnTo>
                  <a:pt x="5650999" y="914399"/>
                </a:lnTo>
                <a:lnTo>
                  <a:pt x="5647907" y="901699"/>
                </a:lnTo>
                <a:lnTo>
                  <a:pt x="5644357" y="888999"/>
                </a:lnTo>
                <a:lnTo>
                  <a:pt x="5628597" y="812799"/>
                </a:lnTo>
                <a:lnTo>
                  <a:pt x="5626843" y="812799"/>
                </a:lnTo>
                <a:lnTo>
                  <a:pt x="5624710" y="800099"/>
                </a:lnTo>
                <a:close/>
              </a:path>
              <a:path w="5678805" h="6184900">
                <a:moveTo>
                  <a:pt x="5487500" y="469899"/>
                </a:moveTo>
                <a:lnTo>
                  <a:pt x="5451757" y="469899"/>
                </a:lnTo>
                <a:lnTo>
                  <a:pt x="5460321" y="482599"/>
                </a:lnTo>
                <a:lnTo>
                  <a:pt x="5464447" y="495299"/>
                </a:lnTo>
                <a:lnTo>
                  <a:pt x="5477975" y="520699"/>
                </a:lnTo>
                <a:lnTo>
                  <a:pt x="5492619" y="546099"/>
                </a:lnTo>
                <a:lnTo>
                  <a:pt x="5500010" y="571499"/>
                </a:lnTo>
                <a:lnTo>
                  <a:pt x="5506286" y="584199"/>
                </a:lnTo>
                <a:lnTo>
                  <a:pt x="5531390" y="647699"/>
                </a:lnTo>
                <a:lnTo>
                  <a:pt x="5537322" y="660399"/>
                </a:lnTo>
                <a:lnTo>
                  <a:pt x="5542756" y="673099"/>
                </a:lnTo>
                <a:lnTo>
                  <a:pt x="5547982" y="685799"/>
                </a:lnTo>
                <a:lnTo>
                  <a:pt x="5553286" y="698499"/>
                </a:lnTo>
                <a:lnTo>
                  <a:pt x="5556254" y="711199"/>
                </a:lnTo>
                <a:lnTo>
                  <a:pt x="5558934" y="723899"/>
                </a:lnTo>
                <a:lnTo>
                  <a:pt x="5561406" y="723899"/>
                </a:lnTo>
                <a:lnTo>
                  <a:pt x="5563746" y="736599"/>
                </a:lnTo>
                <a:lnTo>
                  <a:pt x="5573230" y="761999"/>
                </a:lnTo>
                <a:lnTo>
                  <a:pt x="5581598" y="800099"/>
                </a:lnTo>
                <a:lnTo>
                  <a:pt x="5622184" y="800099"/>
                </a:lnTo>
                <a:lnTo>
                  <a:pt x="5619253" y="787399"/>
                </a:lnTo>
                <a:lnTo>
                  <a:pt x="5609770" y="749299"/>
                </a:lnTo>
                <a:lnTo>
                  <a:pt x="5599310" y="723899"/>
                </a:lnTo>
                <a:lnTo>
                  <a:pt x="5596817" y="711199"/>
                </a:lnTo>
                <a:lnTo>
                  <a:pt x="5594010" y="711199"/>
                </a:lnTo>
                <a:lnTo>
                  <a:pt x="5590994" y="698499"/>
                </a:lnTo>
                <a:lnTo>
                  <a:pt x="5587873" y="685799"/>
                </a:lnTo>
                <a:lnTo>
                  <a:pt x="5582162" y="673099"/>
                </a:lnTo>
                <a:lnTo>
                  <a:pt x="5576176" y="660399"/>
                </a:lnTo>
                <a:lnTo>
                  <a:pt x="5570007" y="647699"/>
                </a:lnTo>
                <a:lnTo>
                  <a:pt x="5563746" y="634999"/>
                </a:lnTo>
                <a:lnTo>
                  <a:pt x="5536550" y="571499"/>
                </a:lnTo>
                <a:lnTo>
                  <a:pt x="5530274" y="558799"/>
                </a:lnTo>
                <a:lnTo>
                  <a:pt x="5521906" y="533399"/>
                </a:lnTo>
                <a:lnTo>
                  <a:pt x="5506286" y="507999"/>
                </a:lnTo>
                <a:lnTo>
                  <a:pt x="5491642" y="482599"/>
                </a:lnTo>
                <a:lnTo>
                  <a:pt x="5487500" y="469899"/>
                </a:lnTo>
                <a:close/>
              </a:path>
              <a:path w="5678805" h="6184900">
                <a:moveTo>
                  <a:pt x="5340880" y="253999"/>
                </a:moveTo>
                <a:lnTo>
                  <a:pt x="5306029" y="253999"/>
                </a:lnTo>
                <a:lnTo>
                  <a:pt x="5311226" y="266699"/>
                </a:lnTo>
                <a:lnTo>
                  <a:pt x="5316607" y="266699"/>
                </a:lnTo>
                <a:lnTo>
                  <a:pt x="5322052" y="279399"/>
                </a:lnTo>
                <a:lnTo>
                  <a:pt x="5340880" y="304799"/>
                </a:lnTo>
                <a:lnTo>
                  <a:pt x="5360824" y="330199"/>
                </a:lnTo>
                <a:lnTo>
                  <a:pt x="5370168" y="342899"/>
                </a:lnTo>
                <a:lnTo>
                  <a:pt x="5415215" y="406399"/>
                </a:lnTo>
                <a:lnTo>
                  <a:pt x="5439848" y="457199"/>
                </a:lnTo>
                <a:lnTo>
                  <a:pt x="5447711" y="469899"/>
                </a:lnTo>
                <a:lnTo>
                  <a:pt x="5483083" y="469899"/>
                </a:lnTo>
                <a:lnTo>
                  <a:pt x="5478482" y="457199"/>
                </a:lnTo>
                <a:lnTo>
                  <a:pt x="5473791" y="444499"/>
                </a:lnTo>
                <a:lnTo>
                  <a:pt x="5465349" y="431799"/>
                </a:lnTo>
                <a:lnTo>
                  <a:pt x="5456985" y="419099"/>
                </a:lnTo>
                <a:lnTo>
                  <a:pt x="5448412" y="406399"/>
                </a:lnTo>
                <a:lnTo>
                  <a:pt x="5439343" y="393699"/>
                </a:lnTo>
                <a:lnTo>
                  <a:pt x="5392203" y="330199"/>
                </a:lnTo>
                <a:lnTo>
                  <a:pt x="5361800" y="279399"/>
                </a:lnTo>
                <a:lnTo>
                  <a:pt x="5340880" y="253999"/>
                </a:lnTo>
                <a:close/>
              </a:path>
              <a:path w="5678805" h="6184900">
                <a:moveTo>
                  <a:pt x="5072147" y="0"/>
                </a:moveTo>
                <a:lnTo>
                  <a:pt x="5039445" y="0"/>
                </a:lnTo>
                <a:lnTo>
                  <a:pt x="5065854" y="25399"/>
                </a:lnTo>
                <a:lnTo>
                  <a:pt x="5078406" y="38099"/>
                </a:lnTo>
                <a:lnTo>
                  <a:pt x="5090958" y="38099"/>
                </a:lnTo>
                <a:lnTo>
                  <a:pt x="5116062" y="63499"/>
                </a:lnTo>
                <a:lnTo>
                  <a:pt x="5122475" y="76199"/>
                </a:lnTo>
                <a:lnTo>
                  <a:pt x="5135302" y="76199"/>
                </a:lnTo>
                <a:lnTo>
                  <a:pt x="5141166" y="88899"/>
                </a:lnTo>
                <a:lnTo>
                  <a:pt x="5165154" y="101599"/>
                </a:lnTo>
                <a:lnTo>
                  <a:pt x="5189281" y="126999"/>
                </a:lnTo>
                <a:lnTo>
                  <a:pt x="5258317" y="203199"/>
                </a:lnTo>
                <a:lnTo>
                  <a:pt x="5290324" y="241299"/>
                </a:lnTo>
                <a:lnTo>
                  <a:pt x="5301132" y="253999"/>
                </a:lnTo>
                <a:lnTo>
                  <a:pt x="5336003" y="253999"/>
                </a:lnTo>
                <a:lnTo>
                  <a:pt x="5330839" y="241299"/>
                </a:lnTo>
                <a:lnTo>
                  <a:pt x="5325465" y="241299"/>
                </a:lnTo>
                <a:lnTo>
                  <a:pt x="5276029" y="177799"/>
                </a:lnTo>
                <a:lnTo>
                  <a:pt x="5217453" y="126999"/>
                </a:lnTo>
                <a:lnTo>
                  <a:pt x="5179798" y="88899"/>
                </a:lnTo>
                <a:lnTo>
                  <a:pt x="5155809" y="76199"/>
                </a:lnTo>
                <a:lnTo>
                  <a:pt x="5149359" y="63499"/>
                </a:lnTo>
                <a:lnTo>
                  <a:pt x="5136040" y="50799"/>
                </a:lnTo>
                <a:lnTo>
                  <a:pt x="5129590" y="50799"/>
                </a:lnTo>
                <a:lnTo>
                  <a:pt x="5116456" y="38099"/>
                </a:lnTo>
                <a:lnTo>
                  <a:pt x="5090503" y="12699"/>
                </a:lnTo>
                <a:lnTo>
                  <a:pt x="5077290" y="12699"/>
                </a:lnTo>
                <a:lnTo>
                  <a:pt x="5072147" y="0"/>
                </a:lnTo>
                <a:close/>
              </a:path>
            </a:pathLst>
          </a:custGeom>
          <a:solidFill>
            <a:srgbClr val="E7E7E7"/>
          </a:solidFill>
        </p:spPr>
        <p:txBody>
          <a:bodyPr wrap="square" lIns="0" tIns="0" rIns="0" bIns="0" rtlCol="0"/>
          <a:lstStyle/>
          <a:p>
            <a:endParaRPr/>
          </a:p>
        </p:txBody>
      </p:sp>
      <p:sp>
        <p:nvSpPr>
          <p:cNvPr id="3" name="object 3"/>
          <p:cNvSpPr/>
          <p:nvPr/>
        </p:nvSpPr>
        <p:spPr>
          <a:xfrm>
            <a:off x="0" y="4250221"/>
            <a:ext cx="2540635" cy="2607945"/>
          </a:xfrm>
          <a:custGeom>
            <a:avLst/>
            <a:gdLst/>
            <a:ahLst/>
            <a:cxnLst/>
            <a:rect l="l" t="t" r="r" b="b"/>
            <a:pathLst>
              <a:path w="2540635" h="2607945">
                <a:moveTo>
                  <a:pt x="2521047" y="1837801"/>
                </a:moveTo>
                <a:lnTo>
                  <a:pt x="2405272" y="1837801"/>
                </a:lnTo>
                <a:lnTo>
                  <a:pt x="2455479" y="1913057"/>
                </a:lnTo>
                <a:lnTo>
                  <a:pt x="2355568" y="1919252"/>
                </a:lnTo>
                <a:lnTo>
                  <a:pt x="2327350" y="1965315"/>
                </a:lnTo>
                <a:lnTo>
                  <a:pt x="2301376" y="2008007"/>
                </a:lnTo>
                <a:lnTo>
                  <a:pt x="2275569" y="2051027"/>
                </a:lnTo>
                <a:lnTo>
                  <a:pt x="2145866" y="2265354"/>
                </a:lnTo>
                <a:lnTo>
                  <a:pt x="2119666" y="2308123"/>
                </a:lnTo>
                <a:lnTo>
                  <a:pt x="2093847" y="2351039"/>
                </a:lnTo>
                <a:lnTo>
                  <a:pt x="2042738" y="2436918"/>
                </a:lnTo>
                <a:lnTo>
                  <a:pt x="2017140" y="2479680"/>
                </a:lnTo>
                <a:lnTo>
                  <a:pt x="1941237" y="2607776"/>
                </a:lnTo>
                <a:lnTo>
                  <a:pt x="2082199" y="2607776"/>
                </a:lnTo>
                <a:lnTo>
                  <a:pt x="2120762" y="2541363"/>
                </a:lnTo>
                <a:lnTo>
                  <a:pt x="2145866" y="2497665"/>
                </a:lnTo>
                <a:lnTo>
                  <a:pt x="2221178" y="2367591"/>
                </a:lnTo>
                <a:lnTo>
                  <a:pt x="2246281" y="2323900"/>
                </a:lnTo>
                <a:lnTo>
                  <a:pt x="2369708" y="2106493"/>
                </a:lnTo>
                <a:lnTo>
                  <a:pt x="2394594" y="2063070"/>
                </a:lnTo>
                <a:lnTo>
                  <a:pt x="2419179" y="2019459"/>
                </a:lnTo>
                <a:lnTo>
                  <a:pt x="2468249" y="1931863"/>
                </a:lnTo>
                <a:lnTo>
                  <a:pt x="2493135" y="1887972"/>
                </a:lnTo>
                <a:lnTo>
                  <a:pt x="2521047" y="1837801"/>
                </a:lnTo>
                <a:close/>
              </a:path>
              <a:path w="2540635" h="2607945">
                <a:moveTo>
                  <a:pt x="0" y="0"/>
                </a:moveTo>
                <a:lnTo>
                  <a:pt x="0" y="75899"/>
                </a:lnTo>
                <a:lnTo>
                  <a:pt x="130730" y="279022"/>
                </a:lnTo>
                <a:lnTo>
                  <a:pt x="151961" y="312291"/>
                </a:lnTo>
                <a:lnTo>
                  <a:pt x="173180" y="346056"/>
                </a:lnTo>
                <a:lnTo>
                  <a:pt x="215525" y="413926"/>
                </a:lnTo>
                <a:lnTo>
                  <a:pt x="301592" y="548899"/>
                </a:lnTo>
                <a:lnTo>
                  <a:pt x="330000" y="594035"/>
                </a:lnTo>
                <a:lnTo>
                  <a:pt x="358183" y="639294"/>
                </a:lnTo>
                <a:lnTo>
                  <a:pt x="386091" y="684709"/>
                </a:lnTo>
                <a:lnTo>
                  <a:pt x="470747" y="820588"/>
                </a:lnTo>
                <a:lnTo>
                  <a:pt x="554565" y="957582"/>
                </a:lnTo>
                <a:lnTo>
                  <a:pt x="630853" y="1072557"/>
                </a:lnTo>
                <a:lnTo>
                  <a:pt x="673808" y="1127884"/>
                </a:lnTo>
                <a:lnTo>
                  <a:pt x="715648" y="1182236"/>
                </a:lnTo>
                <a:lnTo>
                  <a:pt x="726801" y="1195987"/>
                </a:lnTo>
                <a:lnTo>
                  <a:pt x="738241" y="1209150"/>
                </a:lnTo>
                <a:lnTo>
                  <a:pt x="749891" y="1221922"/>
                </a:lnTo>
                <a:lnTo>
                  <a:pt x="761672" y="1234497"/>
                </a:lnTo>
                <a:lnTo>
                  <a:pt x="807695" y="1286898"/>
                </a:lnTo>
                <a:lnTo>
                  <a:pt x="813819" y="1293169"/>
                </a:lnTo>
                <a:lnTo>
                  <a:pt x="825699" y="1305712"/>
                </a:lnTo>
                <a:lnTo>
                  <a:pt x="831823" y="1311983"/>
                </a:lnTo>
                <a:lnTo>
                  <a:pt x="855811" y="1335953"/>
                </a:lnTo>
                <a:lnTo>
                  <a:pt x="906018" y="1385149"/>
                </a:lnTo>
                <a:lnTo>
                  <a:pt x="931122" y="1409119"/>
                </a:lnTo>
                <a:lnTo>
                  <a:pt x="958318" y="1431139"/>
                </a:lnTo>
                <a:lnTo>
                  <a:pt x="1037813" y="1498033"/>
                </a:lnTo>
                <a:lnTo>
                  <a:pt x="1044904" y="1503318"/>
                </a:lnTo>
                <a:lnTo>
                  <a:pt x="1059034" y="1513574"/>
                </a:lnTo>
                <a:lnTo>
                  <a:pt x="1066125" y="1518937"/>
                </a:lnTo>
                <a:lnTo>
                  <a:pt x="1122608" y="1559632"/>
                </a:lnTo>
                <a:lnTo>
                  <a:pt x="1150920" y="1580536"/>
                </a:lnTo>
                <a:lnTo>
                  <a:pt x="1158104" y="1585240"/>
                </a:lnTo>
                <a:lnTo>
                  <a:pt x="1172944" y="1594647"/>
                </a:lnTo>
                <a:lnTo>
                  <a:pt x="1180207" y="1599350"/>
                </a:lnTo>
                <a:lnTo>
                  <a:pt x="1239759" y="1636003"/>
                </a:lnTo>
                <a:lnTo>
                  <a:pt x="1276877" y="1659350"/>
                </a:lnTo>
                <a:lnTo>
                  <a:pt x="1392474" y="1720736"/>
                </a:lnTo>
                <a:lnTo>
                  <a:pt x="1488844" y="1763520"/>
                </a:lnTo>
                <a:lnTo>
                  <a:pt x="1496689" y="1767316"/>
                </a:lnTo>
                <a:lnTo>
                  <a:pt x="1512379" y="1774436"/>
                </a:lnTo>
                <a:lnTo>
                  <a:pt x="1520224" y="1778153"/>
                </a:lnTo>
                <a:lnTo>
                  <a:pt x="1553696" y="1789720"/>
                </a:lnTo>
                <a:lnTo>
                  <a:pt x="1636312" y="1819840"/>
                </a:lnTo>
                <a:lnTo>
                  <a:pt x="1644568" y="1822686"/>
                </a:lnTo>
                <a:lnTo>
                  <a:pt x="1659773" y="1827375"/>
                </a:lnTo>
                <a:lnTo>
                  <a:pt x="1686467" y="1835710"/>
                </a:lnTo>
                <a:lnTo>
                  <a:pt x="1754526" y="1854524"/>
                </a:lnTo>
                <a:lnTo>
                  <a:pt x="1771162" y="1859450"/>
                </a:lnTo>
                <a:lnTo>
                  <a:pt x="1788137" y="1863618"/>
                </a:lnTo>
                <a:lnTo>
                  <a:pt x="1891621" y="1885881"/>
                </a:lnTo>
                <a:lnTo>
                  <a:pt x="1908879" y="1889881"/>
                </a:lnTo>
                <a:lnTo>
                  <a:pt x="1926138" y="1892797"/>
                </a:lnTo>
                <a:lnTo>
                  <a:pt x="1960656" y="1897309"/>
                </a:lnTo>
                <a:lnTo>
                  <a:pt x="2039500" y="1909159"/>
                </a:lnTo>
                <a:lnTo>
                  <a:pt x="2048502" y="1910270"/>
                </a:lnTo>
                <a:lnTo>
                  <a:pt x="2057478" y="1911171"/>
                </a:lnTo>
                <a:lnTo>
                  <a:pt x="2066231" y="1911942"/>
                </a:lnTo>
                <a:lnTo>
                  <a:pt x="2100819" y="1914033"/>
                </a:lnTo>
                <a:lnTo>
                  <a:pt x="2171946" y="1919328"/>
                </a:lnTo>
                <a:lnTo>
                  <a:pt x="2189395" y="1920380"/>
                </a:lnTo>
                <a:lnTo>
                  <a:pt x="2207144" y="1920739"/>
                </a:lnTo>
                <a:lnTo>
                  <a:pt x="2225076" y="1920916"/>
                </a:lnTo>
                <a:lnTo>
                  <a:pt x="2243074" y="1921419"/>
                </a:lnTo>
                <a:lnTo>
                  <a:pt x="2313225" y="1921419"/>
                </a:lnTo>
                <a:lnTo>
                  <a:pt x="2355568" y="1919252"/>
                </a:lnTo>
                <a:lnTo>
                  <a:pt x="2379398" y="1880352"/>
                </a:lnTo>
                <a:lnTo>
                  <a:pt x="2405272" y="1837801"/>
                </a:lnTo>
                <a:lnTo>
                  <a:pt x="2521047" y="1837801"/>
                </a:lnTo>
                <a:lnTo>
                  <a:pt x="2524536" y="1831529"/>
                </a:lnTo>
                <a:lnTo>
                  <a:pt x="2174038" y="1831529"/>
                </a:lnTo>
                <a:lnTo>
                  <a:pt x="2105979" y="1830415"/>
                </a:lnTo>
                <a:lnTo>
                  <a:pt x="2063908" y="1829250"/>
                </a:lnTo>
                <a:lnTo>
                  <a:pt x="1936720" y="1818168"/>
                </a:lnTo>
                <a:lnTo>
                  <a:pt x="1836113" y="1803239"/>
                </a:lnTo>
                <a:lnTo>
                  <a:pt x="1819495" y="1800397"/>
                </a:lnTo>
                <a:lnTo>
                  <a:pt x="1802642" y="1797751"/>
                </a:lnTo>
                <a:lnTo>
                  <a:pt x="1785788" y="1794714"/>
                </a:lnTo>
                <a:lnTo>
                  <a:pt x="1769170" y="1790696"/>
                </a:lnTo>
                <a:lnTo>
                  <a:pt x="1703203" y="1776063"/>
                </a:lnTo>
                <a:lnTo>
                  <a:pt x="1669731" y="1767701"/>
                </a:lnTo>
                <a:lnTo>
                  <a:pt x="1661322" y="1765791"/>
                </a:lnTo>
                <a:lnTo>
                  <a:pt x="1653187" y="1763398"/>
                </a:lnTo>
                <a:lnTo>
                  <a:pt x="1645235" y="1760822"/>
                </a:lnTo>
                <a:lnTo>
                  <a:pt x="1637375" y="1758364"/>
                </a:lnTo>
                <a:lnTo>
                  <a:pt x="1571408" y="1738435"/>
                </a:lnTo>
                <a:lnTo>
                  <a:pt x="1539052" y="1729097"/>
                </a:lnTo>
                <a:lnTo>
                  <a:pt x="1523223" y="1722826"/>
                </a:lnTo>
                <a:lnTo>
                  <a:pt x="1515047" y="1719690"/>
                </a:lnTo>
                <a:lnTo>
                  <a:pt x="1442681" y="1692445"/>
                </a:lnTo>
                <a:lnTo>
                  <a:pt x="1411302" y="1679902"/>
                </a:lnTo>
                <a:lnTo>
                  <a:pt x="1318278" y="1636003"/>
                </a:lnTo>
                <a:lnTo>
                  <a:pt x="1310433" y="1632697"/>
                </a:lnTo>
                <a:lnTo>
                  <a:pt x="1302588" y="1629104"/>
                </a:lnTo>
                <a:lnTo>
                  <a:pt x="1294743" y="1625302"/>
                </a:lnTo>
                <a:lnTo>
                  <a:pt x="1286898" y="1621370"/>
                </a:lnTo>
                <a:lnTo>
                  <a:pt x="1257611" y="1604646"/>
                </a:lnTo>
                <a:lnTo>
                  <a:pt x="1197920" y="1571199"/>
                </a:lnTo>
                <a:lnTo>
                  <a:pt x="1167655" y="1553360"/>
                </a:lnTo>
                <a:lnTo>
                  <a:pt x="1139344" y="1534546"/>
                </a:lnTo>
                <a:lnTo>
                  <a:pt x="1081745" y="1496918"/>
                </a:lnTo>
                <a:lnTo>
                  <a:pt x="1026377" y="1456224"/>
                </a:lnTo>
                <a:lnTo>
                  <a:pt x="972962" y="1413300"/>
                </a:lnTo>
                <a:lnTo>
                  <a:pt x="945766" y="1392396"/>
                </a:lnTo>
                <a:lnTo>
                  <a:pt x="844375" y="1299440"/>
                </a:lnTo>
                <a:lnTo>
                  <a:pt x="838251" y="1293580"/>
                </a:lnTo>
                <a:lnTo>
                  <a:pt x="832311" y="1287263"/>
                </a:lnTo>
                <a:lnTo>
                  <a:pt x="826370" y="1280763"/>
                </a:lnTo>
                <a:lnTo>
                  <a:pt x="820247" y="1274355"/>
                </a:lnTo>
                <a:lnTo>
                  <a:pt x="761386" y="1211487"/>
                </a:lnTo>
                <a:lnTo>
                  <a:pt x="727084" y="1172898"/>
                </a:lnTo>
                <a:lnTo>
                  <a:pt x="684268" y="1118547"/>
                </a:lnTo>
                <a:lnTo>
                  <a:pt x="657844" y="1085478"/>
                </a:lnTo>
                <a:lnTo>
                  <a:pt x="652470" y="1078689"/>
                </a:lnTo>
                <a:lnTo>
                  <a:pt x="647306" y="1071690"/>
                </a:lnTo>
                <a:lnTo>
                  <a:pt x="642429" y="1064195"/>
                </a:lnTo>
                <a:lnTo>
                  <a:pt x="563910" y="951311"/>
                </a:lnTo>
                <a:lnTo>
                  <a:pt x="398643" y="677322"/>
                </a:lnTo>
                <a:lnTo>
                  <a:pt x="370977" y="631792"/>
                </a:lnTo>
                <a:lnTo>
                  <a:pt x="343466" y="586091"/>
                </a:lnTo>
                <a:lnTo>
                  <a:pt x="288786" y="494333"/>
                </a:lnTo>
                <a:lnTo>
                  <a:pt x="193681" y="333374"/>
                </a:lnTo>
                <a:lnTo>
                  <a:pt x="173574" y="298881"/>
                </a:lnTo>
                <a:lnTo>
                  <a:pt x="153742" y="264389"/>
                </a:lnTo>
                <a:lnTo>
                  <a:pt x="73270" y="126419"/>
                </a:lnTo>
                <a:lnTo>
                  <a:pt x="0" y="0"/>
                </a:lnTo>
                <a:close/>
              </a:path>
              <a:path w="2540635" h="2607945">
                <a:moveTo>
                  <a:pt x="2405272" y="1837801"/>
                </a:moveTo>
                <a:lnTo>
                  <a:pt x="2379398" y="1880352"/>
                </a:lnTo>
                <a:lnTo>
                  <a:pt x="2355568" y="1919252"/>
                </a:lnTo>
                <a:lnTo>
                  <a:pt x="2455479" y="1913057"/>
                </a:lnTo>
                <a:lnTo>
                  <a:pt x="2405272" y="1837801"/>
                </a:lnTo>
                <a:close/>
              </a:path>
              <a:path w="2540635" h="2607945">
                <a:moveTo>
                  <a:pt x="2540274" y="1803239"/>
                </a:moveTo>
                <a:lnTo>
                  <a:pt x="2309041" y="1826234"/>
                </a:lnTo>
                <a:lnTo>
                  <a:pt x="2275277" y="1827375"/>
                </a:lnTo>
                <a:lnTo>
                  <a:pt x="2207802" y="1830388"/>
                </a:lnTo>
                <a:lnTo>
                  <a:pt x="2174038" y="1831529"/>
                </a:lnTo>
                <a:lnTo>
                  <a:pt x="2524536" y="1831529"/>
                </a:lnTo>
                <a:lnTo>
                  <a:pt x="2540274" y="1803239"/>
                </a:lnTo>
                <a:close/>
              </a:path>
            </a:pathLst>
          </a:custGeom>
          <a:solidFill>
            <a:srgbClr val="E7E7E7"/>
          </a:solidFill>
        </p:spPr>
        <p:txBody>
          <a:bodyPr wrap="square" lIns="0" tIns="0" rIns="0" bIns="0" rtlCol="0"/>
          <a:lstStyle/>
          <a:p>
            <a:endParaRPr/>
          </a:p>
        </p:txBody>
      </p:sp>
      <p:sp>
        <p:nvSpPr>
          <p:cNvPr id="4" name="object 4"/>
          <p:cNvSpPr/>
          <p:nvPr/>
        </p:nvSpPr>
        <p:spPr>
          <a:xfrm>
            <a:off x="609600" y="3436620"/>
            <a:ext cx="10972800" cy="2481580"/>
          </a:xfrm>
          <a:custGeom>
            <a:avLst/>
            <a:gdLst/>
            <a:ahLst/>
            <a:cxnLst/>
            <a:rect l="l" t="t" r="r" b="b"/>
            <a:pathLst>
              <a:path w="10972800" h="2481579">
                <a:moveTo>
                  <a:pt x="0" y="2481072"/>
                </a:moveTo>
                <a:lnTo>
                  <a:pt x="10972800" y="2481072"/>
                </a:lnTo>
                <a:lnTo>
                  <a:pt x="10972800" y="0"/>
                </a:lnTo>
                <a:lnTo>
                  <a:pt x="0" y="0"/>
                </a:lnTo>
                <a:lnTo>
                  <a:pt x="0" y="2481072"/>
                </a:lnTo>
                <a:close/>
              </a:path>
            </a:pathLst>
          </a:custGeom>
          <a:solidFill>
            <a:srgbClr val="D9D9D9"/>
          </a:solidFill>
        </p:spPr>
        <p:txBody>
          <a:bodyPr wrap="square" lIns="0" tIns="0" rIns="0" bIns="0" rtlCol="0"/>
          <a:lstStyle/>
          <a:p>
            <a:endParaRPr/>
          </a:p>
        </p:txBody>
      </p:sp>
      <p:sp>
        <p:nvSpPr>
          <p:cNvPr id="5" name="object 5"/>
          <p:cNvSpPr txBox="1">
            <a:spLocks noGrp="1"/>
          </p:cNvSpPr>
          <p:nvPr>
            <p:ph type="title"/>
          </p:nvPr>
        </p:nvSpPr>
        <p:spPr>
          <a:xfrm>
            <a:off x="323385" y="391422"/>
            <a:ext cx="10827541" cy="693780"/>
          </a:xfrm>
          <a:prstGeom prst="rect">
            <a:avLst/>
          </a:prstGeom>
        </p:spPr>
        <p:txBody>
          <a:bodyPr vert="horz" wrap="square" lIns="0" tIns="16510" rIns="0" bIns="0" rtlCol="0">
            <a:spAutoFit/>
          </a:bodyPr>
          <a:lstStyle/>
          <a:p>
            <a:pPr marL="12700">
              <a:lnSpc>
                <a:spcPct val="100000"/>
              </a:lnSpc>
              <a:spcBef>
                <a:spcPts val="130"/>
              </a:spcBef>
            </a:pPr>
            <a:r>
              <a:rPr lang="fr-CA" sz="4400" b="0" dirty="0">
                <a:solidFill>
                  <a:schemeClr val="accent1"/>
                </a:solidFill>
              </a:rPr>
              <a:t>Pourquoi mesurer l’engagement émotionnel?</a:t>
            </a:r>
          </a:p>
        </p:txBody>
      </p:sp>
      <p:sp>
        <p:nvSpPr>
          <p:cNvPr id="14" name="object 14"/>
          <p:cNvSpPr/>
          <p:nvPr/>
        </p:nvSpPr>
        <p:spPr>
          <a:xfrm>
            <a:off x="11124256" y="6263068"/>
            <a:ext cx="26670" cy="26670"/>
          </a:xfrm>
          <a:custGeom>
            <a:avLst/>
            <a:gdLst/>
            <a:ahLst/>
            <a:cxnLst/>
            <a:rect l="l" t="t" r="r" b="b"/>
            <a:pathLst>
              <a:path w="26670" h="26670">
                <a:moveTo>
                  <a:pt x="20172" y="0"/>
                </a:moveTo>
                <a:lnTo>
                  <a:pt x="5628" y="0"/>
                </a:lnTo>
                <a:lnTo>
                  <a:pt x="0" y="6030"/>
                </a:lnTo>
                <a:lnTo>
                  <a:pt x="0" y="20734"/>
                </a:lnTo>
                <a:lnTo>
                  <a:pt x="5628" y="26393"/>
                </a:lnTo>
                <a:lnTo>
                  <a:pt x="20172" y="26393"/>
                </a:lnTo>
                <a:lnTo>
                  <a:pt x="26149" y="20734"/>
                </a:lnTo>
                <a:lnTo>
                  <a:pt x="26149" y="6030"/>
                </a:lnTo>
                <a:lnTo>
                  <a:pt x="20172" y="0"/>
                </a:lnTo>
                <a:close/>
              </a:path>
            </a:pathLst>
          </a:custGeom>
          <a:solidFill>
            <a:srgbClr val="BC1C2D"/>
          </a:solidFill>
        </p:spPr>
        <p:txBody>
          <a:bodyPr wrap="square" lIns="0" tIns="0" rIns="0" bIns="0" rtlCol="0"/>
          <a:lstStyle/>
          <a:p>
            <a:endParaRPr/>
          </a:p>
        </p:txBody>
      </p:sp>
      <p:sp>
        <p:nvSpPr>
          <p:cNvPr id="15" name="object 15"/>
          <p:cNvSpPr txBox="1"/>
          <p:nvPr/>
        </p:nvSpPr>
        <p:spPr>
          <a:xfrm>
            <a:off x="1803501" y="1434357"/>
            <a:ext cx="9010650" cy="610870"/>
          </a:xfrm>
          <a:prstGeom prst="rect">
            <a:avLst/>
          </a:prstGeom>
        </p:spPr>
        <p:txBody>
          <a:bodyPr vert="horz" wrap="square" lIns="0" tIns="12065" rIns="0" bIns="0" rtlCol="0">
            <a:spAutoFit/>
          </a:bodyPr>
          <a:lstStyle/>
          <a:p>
            <a:pPr marL="12700" marR="5080">
              <a:lnSpc>
                <a:spcPct val="101099"/>
              </a:lnSpc>
              <a:spcBef>
                <a:spcPts val="95"/>
              </a:spcBef>
            </a:pPr>
            <a:r>
              <a:rPr lang="fr-CA" sz="1900">
                <a:solidFill>
                  <a:schemeClr val="accent1"/>
                </a:solidFill>
                <a:cs typeface="Avenir-Book"/>
              </a:rPr>
              <a:t>La motivation émotionnelle est essentielle pour créer de précieuses expériences et constitue le principal indicateur des futurs comportements des citoyens.</a:t>
            </a:r>
          </a:p>
        </p:txBody>
      </p:sp>
      <p:sp>
        <p:nvSpPr>
          <p:cNvPr id="16" name="object 16"/>
          <p:cNvSpPr/>
          <p:nvPr/>
        </p:nvSpPr>
        <p:spPr>
          <a:xfrm>
            <a:off x="609600" y="2488692"/>
            <a:ext cx="10972800" cy="3343655"/>
          </a:xfrm>
          <a:prstGeom prst="rect">
            <a:avLst/>
          </a:prstGeom>
          <a:blipFill>
            <a:blip r:embed="rId2" cstate="print"/>
            <a:stretch>
              <a:fillRect/>
            </a:stretch>
          </a:blipFill>
        </p:spPr>
        <p:txBody>
          <a:bodyPr wrap="square" lIns="0" tIns="0" rIns="0" bIns="0" rtlCol="0"/>
          <a:lstStyle/>
          <a:p>
            <a:endParaRPr/>
          </a:p>
        </p:txBody>
      </p:sp>
      <p:sp>
        <p:nvSpPr>
          <p:cNvPr id="17" name="object 17"/>
          <p:cNvSpPr txBox="1"/>
          <p:nvPr/>
        </p:nvSpPr>
        <p:spPr>
          <a:xfrm>
            <a:off x="1490599" y="2806141"/>
            <a:ext cx="1343660" cy="794385"/>
          </a:xfrm>
          <a:prstGeom prst="rect">
            <a:avLst/>
          </a:prstGeom>
        </p:spPr>
        <p:txBody>
          <a:bodyPr vert="horz" wrap="square" lIns="0" tIns="12065" rIns="0" bIns="0" rtlCol="0">
            <a:spAutoFit/>
          </a:bodyPr>
          <a:lstStyle/>
          <a:p>
            <a:pPr marL="12065" marR="5080" algn="ctr">
              <a:lnSpc>
                <a:spcPct val="101899"/>
              </a:lnSpc>
              <a:spcBef>
                <a:spcPts val="95"/>
              </a:spcBef>
            </a:pPr>
            <a:r>
              <a:rPr lang="fr-CA" sz="1650">
                <a:solidFill>
                  <a:schemeClr val="accent1"/>
                </a:solidFill>
                <a:cs typeface="Avenir-Roman"/>
              </a:rPr>
              <a:t>Renforcer la confiance des citoyens</a:t>
            </a:r>
          </a:p>
        </p:txBody>
      </p:sp>
      <p:sp>
        <p:nvSpPr>
          <p:cNvPr id="18" name="object 18"/>
          <p:cNvSpPr txBox="1"/>
          <p:nvPr/>
        </p:nvSpPr>
        <p:spPr>
          <a:xfrm>
            <a:off x="3780282" y="2918205"/>
            <a:ext cx="702945" cy="270587"/>
          </a:xfrm>
          <a:prstGeom prst="rect">
            <a:avLst/>
          </a:prstGeom>
        </p:spPr>
        <p:txBody>
          <a:bodyPr vert="horz" wrap="square" lIns="0" tIns="16510" rIns="0" bIns="0" rtlCol="0">
            <a:spAutoFit/>
          </a:bodyPr>
          <a:lstStyle/>
          <a:p>
            <a:pPr marL="12700">
              <a:lnSpc>
                <a:spcPct val="100000"/>
              </a:lnSpc>
              <a:spcBef>
                <a:spcPts val="130"/>
              </a:spcBef>
            </a:pPr>
            <a:r>
              <a:rPr lang="fr-CA" sz="1650">
                <a:solidFill>
                  <a:schemeClr val="accent1"/>
                </a:solidFill>
                <a:cs typeface="Avenir-Roman"/>
              </a:rPr>
              <a:t>Prévoir</a:t>
            </a:r>
          </a:p>
        </p:txBody>
      </p:sp>
      <p:sp>
        <p:nvSpPr>
          <p:cNvPr id="19" name="object 19"/>
          <p:cNvSpPr txBox="1"/>
          <p:nvPr/>
        </p:nvSpPr>
        <p:spPr>
          <a:xfrm>
            <a:off x="3633978" y="3174238"/>
            <a:ext cx="1044956" cy="524503"/>
          </a:xfrm>
          <a:prstGeom prst="rect">
            <a:avLst/>
          </a:prstGeom>
        </p:spPr>
        <p:txBody>
          <a:bodyPr vert="horz" wrap="square" lIns="0" tIns="16510" rIns="0" bIns="0" rtlCol="0">
            <a:spAutoFit/>
          </a:bodyPr>
          <a:lstStyle/>
          <a:p>
            <a:pPr marL="12700">
              <a:lnSpc>
                <a:spcPct val="100000"/>
              </a:lnSpc>
              <a:spcBef>
                <a:spcPts val="130"/>
              </a:spcBef>
            </a:pPr>
            <a:r>
              <a:rPr lang="fr-CA" sz="1650" dirty="0">
                <a:solidFill>
                  <a:schemeClr val="accent1"/>
                </a:solidFill>
                <a:cs typeface="Avenir-Roman"/>
              </a:rPr>
              <a:t>le lien émotionnel</a:t>
            </a:r>
          </a:p>
        </p:txBody>
      </p:sp>
      <p:sp>
        <p:nvSpPr>
          <p:cNvPr id="21" name="object 21"/>
          <p:cNvSpPr txBox="1"/>
          <p:nvPr/>
        </p:nvSpPr>
        <p:spPr>
          <a:xfrm>
            <a:off x="5640450" y="2918205"/>
            <a:ext cx="702945" cy="270587"/>
          </a:xfrm>
          <a:prstGeom prst="rect">
            <a:avLst/>
          </a:prstGeom>
        </p:spPr>
        <p:txBody>
          <a:bodyPr vert="horz" wrap="square" lIns="0" tIns="16510" rIns="0" bIns="0" rtlCol="0">
            <a:spAutoFit/>
          </a:bodyPr>
          <a:lstStyle/>
          <a:p>
            <a:pPr marL="12700">
              <a:lnSpc>
                <a:spcPct val="100000"/>
              </a:lnSpc>
              <a:spcBef>
                <a:spcPts val="130"/>
              </a:spcBef>
            </a:pPr>
            <a:r>
              <a:rPr lang="fr-CA" sz="1650" dirty="0">
                <a:solidFill>
                  <a:schemeClr val="accent1"/>
                </a:solidFill>
                <a:cs typeface="Avenir-Roman"/>
              </a:rPr>
              <a:t>Établir</a:t>
            </a:r>
          </a:p>
        </p:txBody>
      </p:sp>
      <p:sp>
        <p:nvSpPr>
          <p:cNvPr id="22" name="object 22"/>
          <p:cNvSpPr txBox="1"/>
          <p:nvPr/>
        </p:nvSpPr>
        <p:spPr>
          <a:xfrm>
            <a:off x="5572508" y="3174237"/>
            <a:ext cx="1007744" cy="270587"/>
          </a:xfrm>
          <a:prstGeom prst="rect">
            <a:avLst/>
          </a:prstGeom>
        </p:spPr>
        <p:txBody>
          <a:bodyPr vert="horz" wrap="square" lIns="0" tIns="16510" rIns="0" bIns="0" rtlCol="0">
            <a:spAutoFit/>
          </a:bodyPr>
          <a:lstStyle/>
          <a:p>
            <a:pPr marL="12700">
              <a:lnSpc>
                <a:spcPct val="100000"/>
              </a:lnSpc>
              <a:spcBef>
                <a:spcPts val="130"/>
              </a:spcBef>
            </a:pPr>
            <a:r>
              <a:rPr lang="fr-CA" sz="1650" dirty="0">
                <a:solidFill>
                  <a:schemeClr val="accent1"/>
                </a:solidFill>
                <a:cs typeface="Avenir-Roman"/>
              </a:rPr>
              <a:t>le lien </a:t>
            </a:r>
          </a:p>
        </p:txBody>
      </p:sp>
      <p:sp>
        <p:nvSpPr>
          <p:cNvPr id="23" name="object 23"/>
          <p:cNvSpPr txBox="1"/>
          <p:nvPr/>
        </p:nvSpPr>
        <p:spPr>
          <a:xfrm>
            <a:off x="5545328" y="3430270"/>
            <a:ext cx="1084580" cy="270587"/>
          </a:xfrm>
          <a:prstGeom prst="rect">
            <a:avLst/>
          </a:prstGeom>
        </p:spPr>
        <p:txBody>
          <a:bodyPr vert="horz" wrap="square" lIns="0" tIns="16510" rIns="0" bIns="0" rtlCol="0">
            <a:spAutoFit/>
          </a:bodyPr>
          <a:lstStyle/>
          <a:p>
            <a:pPr marL="12700">
              <a:lnSpc>
                <a:spcPct val="100000"/>
              </a:lnSpc>
              <a:spcBef>
                <a:spcPts val="130"/>
              </a:spcBef>
            </a:pPr>
            <a:r>
              <a:rPr lang="fr-CA" sz="1650" dirty="0">
                <a:solidFill>
                  <a:schemeClr val="accent1"/>
                </a:solidFill>
                <a:cs typeface="Avenir-Roman"/>
              </a:rPr>
              <a:t>émotionnel</a:t>
            </a:r>
          </a:p>
        </p:txBody>
      </p:sp>
      <p:sp>
        <p:nvSpPr>
          <p:cNvPr id="24" name="object 24"/>
          <p:cNvSpPr txBox="1"/>
          <p:nvPr/>
        </p:nvSpPr>
        <p:spPr>
          <a:xfrm>
            <a:off x="7539990" y="2993155"/>
            <a:ext cx="1007744" cy="1121141"/>
          </a:xfrm>
          <a:prstGeom prst="rect">
            <a:avLst/>
          </a:prstGeom>
        </p:spPr>
        <p:txBody>
          <a:bodyPr vert="horz" wrap="square" lIns="0" tIns="35560" rIns="0" bIns="0" rtlCol="0">
            <a:spAutoFit/>
          </a:bodyPr>
          <a:lstStyle/>
          <a:p>
            <a:pPr marL="12700" marR="5080" indent="-635" algn="ctr">
              <a:lnSpc>
                <a:spcPct val="90800"/>
              </a:lnSpc>
              <a:spcBef>
                <a:spcPts val="280"/>
              </a:spcBef>
            </a:pPr>
            <a:r>
              <a:rPr lang="fr-CA" sz="1550" dirty="0">
                <a:solidFill>
                  <a:schemeClr val="accent1"/>
                </a:solidFill>
                <a:cs typeface="Avenir-Roman"/>
              </a:rPr>
              <a:t>Faire passer l’expérience des citoyens à un autre niveau</a:t>
            </a:r>
          </a:p>
        </p:txBody>
      </p:sp>
      <p:sp>
        <p:nvSpPr>
          <p:cNvPr id="26" name="object 26"/>
          <p:cNvSpPr txBox="1"/>
          <p:nvPr/>
        </p:nvSpPr>
        <p:spPr>
          <a:xfrm>
            <a:off x="9615296" y="2918205"/>
            <a:ext cx="793115" cy="270587"/>
          </a:xfrm>
          <a:prstGeom prst="rect">
            <a:avLst/>
          </a:prstGeom>
        </p:spPr>
        <p:txBody>
          <a:bodyPr vert="horz" wrap="square" lIns="0" tIns="16510" rIns="0" bIns="0" rtlCol="0">
            <a:spAutoFit/>
          </a:bodyPr>
          <a:lstStyle/>
          <a:p>
            <a:pPr marL="12700">
              <a:lnSpc>
                <a:spcPct val="100000"/>
              </a:lnSpc>
              <a:spcBef>
                <a:spcPts val="130"/>
              </a:spcBef>
            </a:pPr>
            <a:r>
              <a:rPr lang="fr-CA" sz="1650">
                <a:solidFill>
                  <a:schemeClr val="accent1"/>
                </a:solidFill>
                <a:cs typeface="Avenir-Roman"/>
              </a:rPr>
              <a:t>Dévoiler</a:t>
            </a:r>
          </a:p>
        </p:txBody>
      </p:sp>
      <p:sp>
        <p:nvSpPr>
          <p:cNvPr id="27" name="object 27"/>
          <p:cNvSpPr txBox="1"/>
          <p:nvPr/>
        </p:nvSpPr>
        <p:spPr>
          <a:xfrm>
            <a:off x="9491853" y="3174237"/>
            <a:ext cx="1040765" cy="270587"/>
          </a:xfrm>
          <a:prstGeom prst="rect">
            <a:avLst/>
          </a:prstGeom>
        </p:spPr>
        <p:txBody>
          <a:bodyPr vert="horz" wrap="square" lIns="0" tIns="16510" rIns="0" bIns="0" rtlCol="0">
            <a:spAutoFit/>
          </a:bodyPr>
          <a:lstStyle/>
          <a:p>
            <a:pPr marL="12700">
              <a:lnSpc>
                <a:spcPct val="100000"/>
              </a:lnSpc>
              <a:spcBef>
                <a:spcPts val="130"/>
              </a:spcBef>
            </a:pPr>
            <a:r>
              <a:rPr lang="fr-CA" sz="1650" dirty="0">
                <a:solidFill>
                  <a:schemeClr val="accent1"/>
                </a:solidFill>
                <a:cs typeface="Avenir-Roman"/>
              </a:rPr>
              <a:t>les incitatifs</a:t>
            </a:r>
          </a:p>
        </p:txBody>
      </p:sp>
      <p:sp>
        <p:nvSpPr>
          <p:cNvPr id="28" name="object 28"/>
          <p:cNvSpPr txBox="1"/>
          <p:nvPr/>
        </p:nvSpPr>
        <p:spPr>
          <a:xfrm>
            <a:off x="9462896" y="3430270"/>
            <a:ext cx="1100455" cy="270587"/>
          </a:xfrm>
          <a:prstGeom prst="rect">
            <a:avLst/>
          </a:prstGeom>
        </p:spPr>
        <p:txBody>
          <a:bodyPr vert="horz" wrap="square" lIns="0" tIns="16510" rIns="0" bIns="0" rtlCol="0">
            <a:spAutoFit/>
          </a:bodyPr>
          <a:lstStyle/>
          <a:p>
            <a:pPr marL="12700">
              <a:lnSpc>
                <a:spcPct val="100000"/>
              </a:lnSpc>
              <a:spcBef>
                <a:spcPts val="130"/>
              </a:spcBef>
            </a:pPr>
            <a:r>
              <a:rPr lang="fr-CA" sz="1650">
                <a:solidFill>
                  <a:schemeClr val="accent1"/>
                </a:solidFill>
                <a:cs typeface="Avenir-Roman"/>
              </a:rPr>
              <a:t>qui importent</a:t>
            </a:r>
          </a:p>
        </p:txBody>
      </p:sp>
      <p:sp>
        <p:nvSpPr>
          <p:cNvPr id="29" name="object 29"/>
          <p:cNvSpPr txBox="1"/>
          <p:nvPr/>
        </p:nvSpPr>
        <p:spPr>
          <a:xfrm>
            <a:off x="1407413" y="4579366"/>
            <a:ext cx="1684655" cy="848994"/>
          </a:xfrm>
          <a:prstGeom prst="rect">
            <a:avLst/>
          </a:prstGeom>
        </p:spPr>
        <p:txBody>
          <a:bodyPr vert="horz" wrap="square" lIns="0" tIns="11430" rIns="0" bIns="0" rtlCol="0">
            <a:spAutoFit/>
          </a:bodyPr>
          <a:lstStyle/>
          <a:p>
            <a:pPr marL="12700" marR="5080">
              <a:lnSpc>
                <a:spcPct val="102899"/>
              </a:lnSpc>
              <a:spcBef>
                <a:spcPts val="90"/>
              </a:spcBef>
            </a:pPr>
            <a:r>
              <a:rPr lang="fr-CA" sz="1050" dirty="0">
                <a:solidFill>
                  <a:schemeClr val="accent1"/>
                </a:solidFill>
                <a:cs typeface="Avenir-Book"/>
              </a:rPr>
              <a:t>Des citoyens engagés sont beaucoup plus heureux et satisfaits. Ils sont plus enclins à soutenir et prôner les politiques publiques.</a:t>
            </a:r>
          </a:p>
        </p:txBody>
      </p:sp>
      <p:sp>
        <p:nvSpPr>
          <p:cNvPr id="30" name="object 30"/>
          <p:cNvSpPr txBox="1"/>
          <p:nvPr/>
        </p:nvSpPr>
        <p:spPr>
          <a:xfrm>
            <a:off x="3362705" y="4579366"/>
            <a:ext cx="1622425" cy="848994"/>
          </a:xfrm>
          <a:prstGeom prst="rect">
            <a:avLst/>
          </a:prstGeom>
        </p:spPr>
        <p:txBody>
          <a:bodyPr vert="horz" wrap="square" lIns="0" tIns="11430" rIns="0" bIns="0" rtlCol="0">
            <a:spAutoFit/>
          </a:bodyPr>
          <a:lstStyle/>
          <a:p>
            <a:pPr marL="12700" marR="5080">
              <a:lnSpc>
                <a:spcPct val="102899"/>
              </a:lnSpc>
              <a:spcBef>
                <a:spcPts val="90"/>
              </a:spcBef>
            </a:pPr>
            <a:r>
              <a:rPr lang="fr-CA" sz="1050" dirty="0">
                <a:solidFill>
                  <a:schemeClr val="accent1"/>
                </a:solidFill>
                <a:cs typeface="Avenir-Book"/>
              </a:rPr>
              <a:t>Les incitatifs émotionnels permettent mieux que tout autre paramètre de jauger l’association future des citoyens avec le gouvernement.</a:t>
            </a:r>
          </a:p>
        </p:txBody>
      </p:sp>
      <p:sp>
        <p:nvSpPr>
          <p:cNvPr id="31" name="object 31"/>
          <p:cNvSpPr txBox="1"/>
          <p:nvPr/>
        </p:nvSpPr>
        <p:spPr>
          <a:xfrm>
            <a:off x="5318252" y="4579366"/>
            <a:ext cx="1725930" cy="1013460"/>
          </a:xfrm>
          <a:prstGeom prst="rect">
            <a:avLst/>
          </a:prstGeom>
        </p:spPr>
        <p:txBody>
          <a:bodyPr vert="horz" wrap="square" lIns="0" tIns="11430" rIns="0" bIns="0" rtlCol="0">
            <a:spAutoFit/>
          </a:bodyPr>
          <a:lstStyle/>
          <a:p>
            <a:pPr marL="12700" marR="5080">
              <a:lnSpc>
                <a:spcPct val="102899"/>
              </a:lnSpc>
              <a:spcBef>
                <a:spcPts val="90"/>
              </a:spcBef>
            </a:pPr>
            <a:r>
              <a:rPr lang="fr-CA" sz="1050" dirty="0">
                <a:solidFill>
                  <a:schemeClr val="accent1"/>
                </a:solidFill>
                <a:cs typeface="Avenir-Book"/>
              </a:rPr>
              <a:t>Les liens émotionnels ne sont ni uniformes ni constants.  Ils varient selon l’industrie, la marque, le point de service et la position des citoyens dans le processus décisionnel.</a:t>
            </a:r>
          </a:p>
        </p:txBody>
      </p:sp>
      <p:sp>
        <p:nvSpPr>
          <p:cNvPr id="32" name="object 32"/>
          <p:cNvSpPr txBox="1"/>
          <p:nvPr/>
        </p:nvSpPr>
        <p:spPr>
          <a:xfrm>
            <a:off x="7287894" y="4579366"/>
            <a:ext cx="1635125" cy="1013460"/>
          </a:xfrm>
          <a:prstGeom prst="rect">
            <a:avLst/>
          </a:prstGeom>
        </p:spPr>
        <p:txBody>
          <a:bodyPr vert="horz" wrap="square" lIns="0" tIns="11430" rIns="0" bIns="0" rtlCol="0">
            <a:spAutoFit/>
          </a:bodyPr>
          <a:lstStyle/>
          <a:p>
            <a:pPr marL="12700" marR="5080">
              <a:lnSpc>
                <a:spcPct val="102899"/>
              </a:lnSpc>
              <a:spcBef>
                <a:spcPts val="90"/>
              </a:spcBef>
            </a:pPr>
            <a:r>
              <a:rPr lang="fr-CA" sz="1050" dirty="0">
                <a:solidFill>
                  <a:schemeClr val="accent1"/>
                </a:solidFill>
                <a:cs typeface="Avenir-Book"/>
              </a:rPr>
              <a:t>Les citoyens deviennent plus positifs au fur et à mesure qu’ils franchissent les étapes du parcours de l’engagement émotionnel et qu’ils passent du stade où ils sont désengagés à celui où ils le sont pleinement.</a:t>
            </a:r>
          </a:p>
        </p:txBody>
      </p:sp>
      <p:sp>
        <p:nvSpPr>
          <p:cNvPr id="33" name="object 33"/>
          <p:cNvSpPr txBox="1"/>
          <p:nvPr/>
        </p:nvSpPr>
        <p:spPr>
          <a:xfrm>
            <a:off x="9257792" y="4579366"/>
            <a:ext cx="1710055" cy="1013460"/>
          </a:xfrm>
          <a:prstGeom prst="rect">
            <a:avLst/>
          </a:prstGeom>
        </p:spPr>
        <p:txBody>
          <a:bodyPr vert="horz" wrap="square" lIns="0" tIns="11430" rIns="0" bIns="0" rtlCol="0">
            <a:spAutoFit/>
          </a:bodyPr>
          <a:lstStyle/>
          <a:p>
            <a:pPr marL="12700" marR="5080">
              <a:lnSpc>
                <a:spcPct val="102899"/>
              </a:lnSpc>
              <a:spcBef>
                <a:spcPts val="90"/>
              </a:spcBef>
            </a:pPr>
            <a:r>
              <a:rPr lang="fr-CA" sz="1050">
                <a:cs typeface="Avenir-Book"/>
              </a:rPr>
              <a:t>Les citoyens ne sont pas conscients de leurs propres incitatifs d’engagement émotionnel. Par conséquent, il est important de trouver des moyens efficaces de les mesurer.</a:t>
            </a:r>
          </a:p>
        </p:txBody>
      </p:sp>
      <p:sp>
        <p:nvSpPr>
          <p:cNvPr id="34" name="object 34"/>
          <p:cNvSpPr/>
          <p:nvPr/>
        </p:nvSpPr>
        <p:spPr>
          <a:xfrm>
            <a:off x="1444752" y="0"/>
            <a:ext cx="0" cy="903605"/>
          </a:xfrm>
          <a:custGeom>
            <a:avLst/>
            <a:gdLst/>
            <a:ahLst/>
            <a:cxnLst/>
            <a:rect l="l" t="t" r="r" b="b"/>
            <a:pathLst>
              <a:path h="903605">
                <a:moveTo>
                  <a:pt x="0" y="0"/>
                </a:moveTo>
                <a:lnTo>
                  <a:pt x="0" y="903097"/>
                </a:lnTo>
              </a:path>
            </a:pathLst>
          </a:custGeom>
          <a:ln w="12700">
            <a:solidFill>
              <a:srgbClr val="A31521"/>
            </a:solidFill>
          </a:ln>
        </p:spPr>
        <p:txBody>
          <a:bodyPr wrap="square" lIns="0" tIns="0" rIns="0" bIns="0" rtlCol="0"/>
          <a:lstStyle/>
          <a:p>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peech Bubble: Rectangle with Corners Rounded 2">
            <a:extLst>
              <a:ext uri="{FF2B5EF4-FFF2-40B4-BE49-F238E27FC236}">
                <a16:creationId xmlns:a16="http://schemas.microsoft.com/office/drawing/2014/main" id="{5FEEAB07-AAA8-4722-ABA2-8792185C0A6D}"/>
              </a:ext>
            </a:extLst>
          </p:cNvPr>
          <p:cNvSpPr/>
          <p:nvPr/>
        </p:nvSpPr>
        <p:spPr>
          <a:xfrm>
            <a:off x="4799724" y="2033149"/>
            <a:ext cx="2592552" cy="1395851"/>
          </a:xfrm>
          <a:prstGeom prst="wedgeRoundRectCallout">
            <a:avLst>
              <a:gd name="adj1" fmla="val -45157"/>
              <a:gd name="adj2" fmla="val 87603"/>
              <a:gd name="adj3" fmla="val 16667"/>
            </a:avLst>
          </a:prstGeom>
          <a:solidFill>
            <a:schemeClr val="bg1"/>
          </a:solidFill>
          <a:ln w="57150">
            <a:solidFill>
              <a:srgbClr val="2B51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6600">
                <a:solidFill>
                  <a:srgbClr val="2B5189"/>
                </a:solidFill>
                <a:latin typeface="Arial Rounded MT Bold" panose="020F0704030504030204" pitchFamily="34" charset="0"/>
              </a:rPr>
              <a:t>?</a:t>
            </a:r>
          </a:p>
        </p:txBody>
      </p:sp>
      <p:pic>
        <p:nvPicPr>
          <p:cNvPr id="5" name="Picture 4" descr="A blue sign with white text&#10;&#10;Description automatically generated with low confidence">
            <a:extLst>
              <a:ext uri="{FF2B5EF4-FFF2-40B4-BE49-F238E27FC236}">
                <a16:creationId xmlns:a16="http://schemas.microsoft.com/office/drawing/2014/main" id="{4894BB49-418B-155D-4311-8E41C9E4D286}"/>
              </a:ext>
            </a:extLst>
          </p:cNvPr>
          <p:cNvPicPr>
            <a:picLocks noChangeAspect="1"/>
          </p:cNvPicPr>
          <p:nvPr/>
        </p:nvPicPr>
        <p:blipFill>
          <a:blip r:embed="rId2"/>
          <a:stretch>
            <a:fillRect/>
          </a:stretch>
        </p:blipFill>
        <p:spPr>
          <a:xfrm>
            <a:off x="341862" y="6012357"/>
            <a:ext cx="2722631" cy="743862"/>
          </a:xfrm>
          <a:prstGeom prst="rect">
            <a:avLst/>
          </a:prstGeom>
        </p:spPr>
      </p:pic>
      <p:sp>
        <p:nvSpPr>
          <p:cNvPr id="8" name="TextBox 7">
            <a:extLst>
              <a:ext uri="{FF2B5EF4-FFF2-40B4-BE49-F238E27FC236}">
                <a16:creationId xmlns:a16="http://schemas.microsoft.com/office/drawing/2014/main" id="{CE41F753-E515-8968-B111-F9F91086AE6B}"/>
              </a:ext>
            </a:extLst>
          </p:cNvPr>
          <p:cNvSpPr txBox="1"/>
          <p:nvPr/>
        </p:nvSpPr>
        <p:spPr>
          <a:xfrm>
            <a:off x="8145574" y="6220594"/>
            <a:ext cx="1607552" cy="369332"/>
          </a:xfrm>
          <a:prstGeom prst="rect">
            <a:avLst/>
          </a:prstGeom>
          <a:noFill/>
        </p:spPr>
        <p:txBody>
          <a:bodyPr wrap="square">
            <a:spAutoFit/>
          </a:bodyPr>
          <a:lstStyle/>
          <a:p>
            <a:pPr algn="l" rtl="0"/>
            <a:r>
              <a:rPr lang="fr-CA" b="0" i="0">
                <a:solidFill>
                  <a:schemeClr val="accent1"/>
                </a:solidFill>
                <a:effectLst/>
              </a:rPr>
              <a:t>citizenf1rst</a:t>
            </a:r>
          </a:p>
        </p:txBody>
      </p:sp>
      <p:pic>
        <p:nvPicPr>
          <p:cNvPr id="10" name="Picture 9" descr="Icon&#10;&#10;Description automatically generated">
            <a:extLst>
              <a:ext uri="{FF2B5EF4-FFF2-40B4-BE49-F238E27FC236}">
                <a16:creationId xmlns:a16="http://schemas.microsoft.com/office/drawing/2014/main" id="{345B0024-B08C-812B-9501-DC6943DBB0A1}"/>
              </a:ext>
            </a:extLst>
          </p:cNvPr>
          <p:cNvPicPr>
            <a:picLocks noChangeAspect="1"/>
          </p:cNvPicPr>
          <p:nvPr/>
        </p:nvPicPr>
        <p:blipFill>
          <a:blip r:embed="rId3"/>
          <a:stretch>
            <a:fillRect/>
          </a:stretch>
        </p:blipFill>
        <p:spPr>
          <a:xfrm>
            <a:off x="4177653" y="5982259"/>
            <a:ext cx="846003" cy="846003"/>
          </a:xfrm>
          <a:prstGeom prst="rect">
            <a:avLst/>
          </a:prstGeom>
        </p:spPr>
      </p:pic>
      <p:sp>
        <p:nvSpPr>
          <p:cNvPr id="12" name="TextBox 11">
            <a:extLst>
              <a:ext uri="{FF2B5EF4-FFF2-40B4-BE49-F238E27FC236}">
                <a16:creationId xmlns:a16="http://schemas.microsoft.com/office/drawing/2014/main" id="{A4628147-A41F-97F5-B660-CE62064490AD}"/>
              </a:ext>
            </a:extLst>
          </p:cNvPr>
          <p:cNvSpPr txBox="1"/>
          <p:nvPr/>
        </p:nvSpPr>
        <p:spPr>
          <a:xfrm>
            <a:off x="5023656" y="6199622"/>
            <a:ext cx="1607552" cy="369332"/>
          </a:xfrm>
          <a:prstGeom prst="rect">
            <a:avLst/>
          </a:prstGeom>
          <a:noFill/>
        </p:spPr>
        <p:txBody>
          <a:bodyPr wrap="square">
            <a:spAutoFit/>
          </a:bodyPr>
          <a:lstStyle/>
          <a:p>
            <a:r>
              <a:rPr lang="fr-CA">
                <a:hlinkClick r:id="rId4"/>
              </a:rPr>
              <a:t>https://citizenfirst.ca/fr/</a:t>
            </a:r>
          </a:p>
        </p:txBody>
      </p:sp>
      <p:pic>
        <p:nvPicPr>
          <p:cNvPr id="14" name="Picture 13" descr="Logo&#10;&#10;Description automatically generated">
            <a:extLst>
              <a:ext uri="{FF2B5EF4-FFF2-40B4-BE49-F238E27FC236}">
                <a16:creationId xmlns:a16="http://schemas.microsoft.com/office/drawing/2014/main" id="{80514754-E3DA-5ABE-6A90-3250EAE53A89}"/>
              </a:ext>
            </a:extLst>
          </p:cNvPr>
          <p:cNvPicPr>
            <a:picLocks noChangeAspect="1"/>
          </p:cNvPicPr>
          <p:nvPr/>
        </p:nvPicPr>
        <p:blipFill>
          <a:blip r:embed="rId5"/>
          <a:stretch>
            <a:fillRect/>
          </a:stretch>
        </p:blipFill>
        <p:spPr>
          <a:xfrm>
            <a:off x="7431809" y="6012357"/>
            <a:ext cx="713765" cy="713765"/>
          </a:xfrm>
          <a:prstGeom prst="rect">
            <a:avLst/>
          </a:prstGeom>
        </p:spPr>
      </p:pic>
    </p:spTree>
    <p:extLst>
      <p:ext uri="{BB962C8B-B14F-4D97-AF65-F5344CB8AC3E}">
        <p14:creationId xmlns:p14="http://schemas.microsoft.com/office/powerpoint/2010/main" val="25643697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mp;L Image.png">
            <a:extLst>
              <a:ext uri="{FF2B5EF4-FFF2-40B4-BE49-F238E27FC236}">
                <a16:creationId xmlns:a16="http://schemas.microsoft.com/office/drawing/2014/main" id="{D7114ADA-9CAC-D0AA-2551-37533D957A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640"/>
            <a:ext cx="12192000" cy="3438640"/>
          </a:xfrm>
          <a:prstGeom prst="rect">
            <a:avLst/>
          </a:prstGeom>
        </p:spPr>
      </p:pic>
      <p:sp>
        <p:nvSpPr>
          <p:cNvPr id="6" name="TextBox 5">
            <a:extLst>
              <a:ext uri="{FF2B5EF4-FFF2-40B4-BE49-F238E27FC236}">
                <a16:creationId xmlns:a16="http://schemas.microsoft.com/office/drawing/2014/main" id="{8D3DCB3C-B61A-95EB-3F93-08AF0166A51B}"/>
              </a:ext>
            </a:extLst>
          </p:cNvPr>
          <p:cNvSpPr txBox="1"/>
          <p:nvPr/>
        </p:nvSpPr>
        <p:spPr>
          <a:xfrm>
            <a:off x="249291" y="1986845"/>
            <a:ext cx="8477020" cy="8627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600" dirty="0">
                <a:solidFill>
                  <a:schemeClr val="bg1"/>
                </a:solidFill>
                <a:highlight>
                  <a:srgbClr val="0000FF"/>
                </a:highlight>
              </a:rPr>
              <a:t>Vision :</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600" dirty="0">
                <a:solidFill>
                  <a:schemeClr val="bg1"/>
                </a:solidFill>
                <a:effectLst/>
                <a:highlight>
                  <a:srgbClr val="0000FF"/>
                </a:highlight>
                <a:latin typeface="+mn-lt"/>
                <a:ea typeface="+mn-ea"/>
                <a:cs typeface="+mn-cs"/>
              </a:rPr>
              <a:t>Offrir un centre d’expertise afin d’améliorer la prestation des services axés sur les citoyens au sein de la fonction publique.</a:t>
            </a:r>
          </a:p>
        </p:txBody>
      </p:sp>
      <p:sp>
        <p:nvSpPr>
          <p:cNvPr id="8" name="TextBox 7">
            <a:extLst>
              <a:ext uri="{FF2B5EF4-FFF2-40B4-BE49-F238E27FC236}">
                <a16:creationId xmlns:a16="http://schemas.microsoft.com/office/drawing/2014/main" id="{44F93A80-1378-78F8-91EA-C59B59AE117B}"/>
              </a:ext>
            </a:extLst>
          </p:cNvPr>
          <p:cNvSpPr txBox="1"/>
          <p:nvPr/>
        </p:nvSpPr>
        <p:spPr>
          <a:xfrm>
            <a:off x="249291" y="2867365"/>
            <a:ext cx="934514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600">
                <a:solidFill>
                  <a:schemeClr val="bg1"/>
                </a:solidFill>
                <a:effectLst/>
                <a:highlight>
                  <a:srgbClr val="0000FF"/>
                </a:highlight>
                <a:latin typeface="+mn-lt"/>
                <a:ea typeface="+mn-ea"/>
                <a:cs typeface="+mn-cs"/>
              </a:rPr>
              <a:t>Mission :</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600">
                <a:solidFill>
                  <a:schemeClr val="bg1"/>
                </a:solidFill>
                <a:effectLst/>
                <a:highlight>
                  <a:srgbClr val="0000FF"/>
                </a:highlight>
                <a:latin typeface="+mn-lt"/>
                <a:ea typeface="+mn-ea"/>
                <a:cs typeface="+mn-cs"/>
              </a:rPr>
              <a:t>Être champion de l’excellence en matière de service au sein du secteur public.</a:t>
            </a:r>
          </a:p>
        </p:txBody>
      </p:sp>
      <p:sp>
        <p:nvSpPr>
          <p:cNvPr id="9" name="TextBox 8">
            <a:extLst>
              <a:ext uri="{FF2B5EF4-FFF2-40B4-BE49-F238E27FC236}">
                <a16:creationId xmlns:a16="http://schemas.microsoft.com/office/drawing/2014/main" id="{FA7235D3-8844-01AB-175E-75A4793F6218}"/>
              </a:ext>
            </a:extLst>
          </p:cNvPr>
          <p:cNvSpPr txBox="1"/>
          <p:nvPr/>
        </p:nvSpPr>
        <p:spPr>
          <a:xfrm>
            <a:off x="5405376" y="178250"/>
            <a:ext cx="4065195" cy="769441"/>
          </a:xfrm>
          <a:prstGeom prst="rect">
            <a:avLst/>
          </a:prstGeom>
          <a:noFill/>
        </p:spPr>
        <p:txBody>
          <a:bodyPr wrap="square" rtlCol="0">
            <a:spAutoFit/>
          </a:bodyPr>
          <a:lstStyle/>
          <a:p>
            <a:r>
              <a:rPr lang="fr-CA" sz="4400" dirty="0">
                <a:solidFill>
                  <a:schemeClr val="bg1"/>
                </a:solidFill>
                <a:latin typeface="+mj-lt"/>
              </a:rPr>
              <a:t>Notre histoire</a:t>
            </a:r>
          </a:p>
        </p:txBody>
      </p:sp>
      <p:pic>
        <p:nvPicPr>
          <p:cNvPr id="3" name="Picture 2" descr="A blue sign with white text&#10;&#10;Description automatically generated with low confidence">
            <a:extLst>
              <a:ext uri="{FF2B5EF4-FFF2-40B4-BE49-F238E27FC236}">
                <a16:creationId xmlns:a16="http://schemas.microsoft.com/office/drawing/2014/main" id="{93D52332-3C0A-23F4-5C98-D5D99D364AB5}"/>
              </a:ext>
            </a:extLst>
          </p:cNvPr>
          <p:cNvPicPr>
            <a:picLocks noChangeAspect="1"/>
          </p:cNvPicPr>
          <p:nvPr/>
        </p:nvPicPr>
        <p:blipFill>
          <a:blip r:embed="rId4"/>
          <a:stretch>
            <a:fillRect/>
          </a:stretch>
        </p:blipFill>
        <p:spPr>
          <a:xfrm>
            <a:off x="8841466" y="126151"/>
            <a:ext cx="3197637" cy="873640"/>
          </a:xfrm>
          <a:prstGeom prst="rect">
            <a:avLst/>
          </a:prstGeom>
        </p:spPr>
      </p:pic>
      <p:graphicFrame>
        <p:nvGraphicFramePr>
          <p:cNvPr id="11" name="TextBox 3">
            <a:extLst>
              <a:ext uri="{FF2B5EF4-FFF2-40B4-BE49-F238E27FC236}">
                <a16:creationId xmlns:a16="http://schemas.microsoft.com/office/drawing/2014/main" id="{5C9E165A-CAF8-87F9-A440-27F981889457}"/>
              </a:ext>
            </a:extLst>
          </p:cNvPr>
          <p:cNvGraphicFramePr/>
          <p:nvPr>
            <p:extLst>
              <p:ext uri="{D42A27DB-BD31-4B8C-83A1-F6EECF244321}">
                <p14:modId xmlns:p14="http://schemas.microsoft.com/office/powerpoint/2010/main" val="3985769927"/>
              </p:ext>
            </p:extLst>
          </p:nvPr>
        </p:nvGraphicFramePr>
        <p:xfrm>
          <a:off x="338045" y="3475280"/>
          <a:ext cx="11515909" cy="329702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7610938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4D81B-B32B-FB4B-8381-0E3340A2294D}"/>
              </a:ext>
            </a:extLst>
          </p:cNvPr>
          <p:cNvSpPr>
            <a:spLocks noGrp="1"/>
          </p:cNvSpPr>
          <p:nvPr>
            <p:ph type="title"/>
          </p:nvPr>
        </p:nvSpPr>
        <p:spPr>
          <a:xfrm>
            <a:off x="673881" y="1275699"/>
            <a:ext cx="2972983" cy="641924"/>
          </a:xfrm>
        </p:spPr>
        <p:txBody>
          <a:bodyPr vert="horz" lIns="91440" tIns="45720" rIns="91440" bIns="45720" rtlCol="0" anchor="b">
            <a:normAutofit fontScale="90000"/>
          </a:bodyPr>
          <a:lstStyle/>
          <a:p>
            <a:r>
              <a:rPr lang="fr-CA">
                <a:solidFill>
                  <a:schemeClr val="accent1"/>
                </a:solidFill>
                <a:latin typeface="+mj-lt"/>
                <a:ea typeface="+mj-ea"/>
                <a:cs typeface="+mj-cs"/>
              </a:rPr>
              <a:t>Notre travail</a:t>
            </a:r>
          </a:p>
        </p:txBody>
      </p:sp>
      <p:graphicFrame>
        <p:nvGraphicFramePr>
          <p:cNvPr id="4" name="Table 4">
            <a:extLst>
              <a:ext uri="{FF2B5EF4-FFF2-40B4-BE49-F238E27FC236}">
                <a16:creationId xmlns:a16="http://schemas.microsoft.com/office/drawing/2014/main" id="{72F20CD2-7632-E749-9161-41B88CF88864}"/>
              </a:ext>
            </a:extLst>
          </p:cNvPr>
          <p:cNvGraphicFramePr>
            <a:graphicFrameLocks noGrp="1"/>
          </p:cNvGraphicFramePr>
          <p:nvPr>
            <p:extLst>
              <p:ext uri="{D42A27DB-BD31-4B8C-83A1-F6EECF244321}">
                <p14:modId xmlns:p14="http://schemas.microsoft.com/office/powerpoint/2010/main" val="369218071"/>
              </p:ext>
            </p:extLst>
          </p:nvPr>
        </p:nvGraphicFramePr>
        <p:xfrm>
          <a:off x="4005725" y="1012738"/>
          <a:ext cx="7885492" cy="5929804"/>
        </p:xfrm>
        <a:graphic>
          <a:graphicData uri="http://schemas.openxmlformats.org/drawingml/2006/table">
            <a:tbl>
              <a:tblPr firstRow="1" bandRow="1">
                <a:solidFill>
                  <a:schemeClr val="bg1">
                    <a:lumMod val="95000"/>
                  </a:schemeClr>
                </a:solidFill>
                <a:tableStyleId>{5C22544A-7EE6-4342-B048-85BDC9FD1C3A}</a:tableStyleId>
              </a:tblPr>
              <a:tblGrid>
                <a:gridCol w="1526501">
                  <a:extLst>
                    <a:ext uri="{9D8B030D-6E8A-4147-A177-3AD203B41FA5}">
                      <a16:colId xmlns:a16="http://schemas.microsoft.com/office/drawing/2014/main" val="1860414008"/>
                    </a:ext>
                  </a:extLst>
                </a:gridCol>
                <a:gridCol w="1574946">
                  <a:extLst>
                    <a:ext uri="{9D8B030D-6E8A-4147-A177-3AD203B41FA5}">
                      <a16:colId xmlns:a16="http://schemas.microsoft.com/office/drawing/2014/main" val="2653580891"/>
                    </a:ext>
                  </a:extLst>
                </a:gridCol>
                <a:gridCol w="1634154">
                  <a:extLst>
                    <a:ext uri="{9D8B030D-6E8A-4147-A177-3AD203B41FA5}">
                      <a16:colId xmlns:a16="http://schemas.microsoft.com/office/drawing/2014/main" val="4124661889"/>
                    </a:ext>
                  </a:extLst>
                </a:gridCol>
                <a:gridCol w="1634154">
                  <a:extLst>
                    <a:ext uri="{9D8B030D-6E8A-4147-A177-3AD203B41FA5}">
                      <a16:colId xmlns:a16="http://schemas.microsoft.com/office/drawing/2014/main" val="4004850403"/>
                    </a:ext>
                  </a:extLst>
                </a:gridCol>
                <a:gridCol w="1515737">
                  <a:extLst>
                    <a:ext uri="{9D8B030D-6E8A-4147-A177-3AD203B41FA5}">
                      <a16:colId xmlns:a16="http://schemas.microsoft.com/office/drawing/2014/main" val="3584988315"/>
                    </a:ext>
                  </a:extLst>
                </a:gridCol>
              </a:tblGrid>
              <a:tr h="732461">
                <a:tc>
                  <a:txBody>
                    <a:bodyPr/>
                    <a:lstStyle/>
                    <a:p>
                      <a:pPr algn="ctr"/>
                      <a:r>
                        <a:rPr lang="fr-CA" sz="1700" b="1" cap="none" dirty="0">
                          <a:solidFill>
                            <a:schemeClr val="accent1"/>
                          </a:solidFill>
                        </a:rPr>
                        <a:t>Conseils nationaux –            le CPSSP et le CDPISP</a:t>
                      </a:r>
                    </a:p>
                  </a:txBody>
                  <a:tcPr marL="66188" marR="71033" marT="18911" marB="141831" anchor="b">
                    <a:lnL w="12700" cmpd="sng">
                      <a:noFill/>
                    </a:lnL>
                    <a:lnR w="12700" cmpd="sng">
                      <a:noFill/>
                    </a:lnR>
                    <a:lnT w="9525" cap="flat" cmpd="sng" algn="ctr">
                      <a:noFill/>
                      <a:prstDash val="solid"/>
                    </a:lnT>
                    <a:lnB w="38100" cmpd="sng">
                      <a:noFill/>
                    </a:lnB>
                    <a:solidFill>
                      <a:schemeClr val="bg1">
                        <a:lumMod val="95000"/>
                      </a:schemeClr>
                    </a:solidFill>
                  </a:tcPr>
                </a:tc>
                <a:tc>
                  <a:txBody>
                    <a:bodyPr/>
                    <a:lstStyle/>
                    <a:p>
                      <a:pPr algn="ctr"/>
                      <a:r>
                        <a:rPr lang="fr-CA" sz="1700" b="1" cap="none">
                          <a:solidFill>
                            <a:schemeClr val="accent1"/>
                          </a:solidFill>
                        </a:rPr>
                        <a:t>Recherches sur la satisfaction du client</a:t>
                      </a:r>
                    </a:p>
                  </a:txBody>
                  <a:tcPr marL="66188" marR="71033" marT="18911" marB="141831" anchor="b">
                    <a:lnL w="12700" cmpd="sng">
                      <a:noFill/>
                    </a:lnL>
                    <a:lnR w="12700" cmpd="sng">
                      <a:noFill/>
                    </a:lnR>
                    <a:lnT w="9525" cap="flat" cmpd="sng" algn="ctr">
                      <a:noFill/>
                      <a:prstDash val="solid"/>
                    </a:lnT>
                    <a:lnB w="38100" cmpd="sng">
                      <a:noFill/>
                    </a:lnB>
                    <a:solidFill>
                      <a:schemeClr val="bg1">
                        <a:lumMod val="95000"/>
                      </a:schemeClr>
                    </a:solidFill>
                  </a:tcPr>
                </a:tc>
                <a:tc>
                  <a:txBody>
                    <a:bodyPr/>
                    <a:lstStyle/>
                    <a:p>
                      <a:pPr algn="ctr"/>
                      <a:r>
                        <a:rPr lang="fr-CA" sz="1700" b="1" cap="none">
                          <a:solidFill>
                            <a:schemeClr val="accent1"/>
                          </a:solidFill>
                        </a:rPr>
                        <a:t>Mesure, analyse et évaluation</a:t>
                      </a:r>
                    </a:p>
                  </a:txBody>
                  <a:tcPr marL="66188" marR="71033" marT="18911" marB="141831" anchor="b">
                    <a:lnL w="12700" cmpd="sng">
                      <a:noFill/>
                    </a:lnL>
                    <a:lnR w="12700" cmpd="sng">
                      <a:noFill/>
                    </a:lnR>
                    <a:lnT w="9525" cap="flat" cmpd="sng" algn="ctr">
                      <a:noFill/>
                      <a:prstDash val="solid"/>
                    </a:lnT>
                    <a:lnB w="38100" cmpd="sng">
                      <a:noFill/>
                    </a:lnB>
                    <a:solidFill>
                      <a:schemeClr val="bg1">
                        <a:lumMod val="95000"/>
                      </a:schemeClr>
                    </a:solidFill>
                  </a:tcPr>
                </a:tc>
                <a:tc>
                  <a:txBody>
                    <a:bodyPr/>
                    <a:lstStyle/>
                    <a:p>
                      <a:pPr algn="ctr"/>
                      <a:r>
                        <a:rPr lang="fr-CA" sz="1700" b="1" cap="none">
                          <a:solidFill>
                            <a:schemeClr val="accent1"/>
                          </a:solidFill>
                        </a:rPr>
                        <a:t>Apprentissage, formation et certification</a:t>
                      </a:r>
                    </a:p>
                  </a:txBody>
                  <a:tcPr marL="66188" marR="71033" marT="18911" marB="141831" anchor="b">
                    <a:lnL w="12700" cmpd="sng">
                      <a:noFill/>
                    </a:lnL>
                    <a:lnR w="12700" cmpd="sng">
                      <a:noFill/>
                    </a:lnR>
                    <a:lnT w="9525" cap="flat" cmpd="sng" algn="ctr">
                      <a:noFill/>
                      <a:prstDash val="solid"/>
                    </a:lnT>
                    <a:lnB w="38100" cmpd="sng">
                      <a:noFill/>
                    </a:lnB>
                    <a:solidFill>
                      <a:schemeClr val="bg1">
                        <a:lumMod val="95000"/>
                      </a:schemeClr>
                    </a:solidFill>
                  </a:tcPr>
                </a:tc>
                <a:tc>
                  <a:txBody>
                    <a:bodyPr/>
                    <a:lstStyle/>
                    <a:p>
                      <a:pPr algn="ctr"/>
                      <a:r>
                        <a:rPr lang="fr-CA" sz="1700" b="1" cap="none">
                          <a:solidFill>
                            <a:schemeClr val="accent1"/>
                          </a:solidFill>
                        </a:rPr>
                        <a:t>Connaissances, informations et intendance</a:t>
                      </a:r>
                    </a:p>
                  </a:txBody>
                  <a:tcPr marL="66188" marR="71033" marT="18911" marB="141831" anchor="b">
                    <a:lnL w="12700" cmpd="sng">
                      <a:noFill/>
                    </a:lnL>
                    <a:lnR w="12700" cmpd="sng">
                      <a:noFill/>
                    </a:lnR>
                    <a:lnT w="9525" cap="flat" cmpd="sng" algn="ctr">
                      <a:noFill/>
                      <a:prstDash val="solid"/>
                    </a:lnT>
                    <a:lnB w="38100" cmpd="sng">
                      <a:noFill/>
                    </a:lnB>
                    <a:solidFill>
                      <a:schemeClr val="bg1">
                        <a:lumMod val="95000"/>
                      </a:schemeClr>
                    </a:solidFill>
                  </a:tcPr>
                </a:tc>
                <a:extLst>
                  <a:ext uri="{0D108BD9-81ED-4DB2-BD59-A6C34878D82A}">
                    <a16:rowId xmlns:a16="http://schemas.microsoft.com/office/drawing/2014/main" val="1590608688"/>
                  </a:ext>
                </a:extLst>
              </a:tr>
              <a:tr h="3290462">
                <a:tc>
                  <a:txBody>
                    <a:bodyPr/>
                    <a:lstStyle/>
                    <a:p>
                      <a:r>
                        <a:rPr lang="fr-CA" sz="1200" cap="none" dirty="0">
                          <a:solidFill>
                            <a:schemeClr val="accent1"/>
                          </a:solidFill>
                        </a:rPr>
                        <a:t>L’Institut des services axés sur les citoyens (ISAC) offre une plateforme intergouvernementale neutre au CPSSP et au CDPISP, ainsi qu’à leurs groupes de travail, afin qu’ils puissent accomplir leur travail important en matière de prestation de services.</a:t>
                      </a:r>
                    </a:p>
                  </a:txBody>
                  <a:tcPr marL="66188" marR="71033" marT="18911" marB="141831">
                    <a:lnL w="12700" cap="flat" cmpd="sng" algn="ctr">
                      <a:solidFill>
                        <a:schemeClr val="tx1"/>
                      </a:solidFill>
                      <a:prstDash val="solid"/>
                    </a:lnL>
                    <a:lnR w="12700" cmpd="sng">
                      <a:noFill/>
                      <a:prstDash val="solid"/>
                    </a:lnR>
                    <a:lnT w="38100" cmpd="sng">
                      <a:noFill/>
                    </a:lnT>
                    <a:lnB w="12700" cmpd="sng">
                      <a:noFill/>
                      <a:prstDash val="soli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cap="none">
                          <a:solidFill>
                            <a:schemeClr val="accent1"/>
                          </a:solidFill>
                        </a:rPr>
                        <a:t>L’ISAC effectue des recherches essentielles sur la satisfaction du client grâce à ses études phares intitulées </a:t>
                      </a:r>
                      <a:r>
                        <a:rPr lang="fr-CA" sz="1200" i="1" cap="none">
                          <a:solidFill>
                            <a:schemeClr val="accent1"/>
                          </a:solidFill>
                        </a:rPr>
                        <a:t>Citoyens en tête</a:t>
                      </a:r>
                      <a:r>
                        <a:rPr lang="fr-CA" sz="1200" cap="none">
                          <a:solidFill>
                            <a:schemeClr val="accent1"/>
                          </a:solidFill>
                        </a:rPr>
                        <a:t> et </a:t>
                      </a:r>
                      <a:r>
                        <a:rPr lang="fr-CA" sz="1200" i="1" cap="none">
                          <a:solidFill>
                            <a:schemeClr val="accent1"/>
                          </a:solidFill>
                        </a:rPr>
                        <a:t>Les entreprises en tête</a:t>
                      </a:r>
                      <a:r>
                        <a:rPr lang="fr-CA" sz="1200" cap="none">
                          <a:solidFill>
                            <a:schemeClr val="accent1"/>
                          </a:solidFill>
                        </a:rPr>
                        <a:t>, lesquelles offrent des analyses décisionnelles à la communauté de la prestation de services sur les attentes et les expériences des citoyens et des entreprises à l’égard des services offerts au sein du secteur public.</a:t>
                      </a:r>
                    </a:p>
                    <a:p>
                      <a:endParaRPr lang="en-US" sz="1200" cap="none" spc="0" dirty="0">
                        <a:solidFill>
                          <a:schemeClr val="accent1"/>
                        </a:solidFill>
                      </a:endParaRPr>
                    </a:p>
                  </a:txBody>
                  <a:tcPr marL="66188" marR="71033" marT="18911" marB="141831">
                    <a:lnL w="12700" cmpd="sng">
                      <a:noFill/>
                      <a:prstDash val="solid"/>
                    </a:lnL>
                    <a:lnR w="12700" cmpd="sng">
                      <a:noFill/>
                      <a:prstDash val="solid"/>
                    </a:lnR>
                    <a:lnT w="38100" cmpd="sng">
                      <a:noFill/>
                    </a:lnT>
                    <a:lnB w="12700" cmpd="sng">
                      <a:noFill/>
                      <a:prstDash val="solid"/>
                    </a:lnB>
                    <a:solidFill>
                      <a:schemeClr val="bg1">
                        <a:lumMod val="95000"/>
                      </a:schemeClr>
                    </a:solidFill>
                  </a:tcPr>
                </a:tc>
                <a:tc>
                  <a:txBody>
                    <a:bodyPr/>
                    <a:lstStyle/>
                    <a:p>
                      <a:r>
                        <a:rPr lang="fr-CA" sz="1200" cap="none">
                          <a:solidFill>
                            <a:schemeClr val="accent1"/>
                          </a:solidFill>
                        </a:rPr>
                        <a:t>L’ISAC fournit des outils normalisés de sondage et de mesure, ainsi que le rapport Citoyens en tête analytique,  un outil libre-service facile à utiliser permettant d’analyser tant les rétroactions structurées que non structurées des clients afin d’établir les principaux facteurs de rendement et d’analyser la satisfaction des clients à l’égard d’organismes homologues.</a:t>
                      </a:r>
                    </a:p>
                  </a:txBody>
                  <a:tcPr marL="66188" marR="71033" marT="18911" marB="141831">
                    <a:lnL w="12700" cmpd="sng">
                      <a:noFill/>
                      <a:prstDash val="solid"/>
                    </a:lnL>
                    <a:lnR w="12700" cmpd="sng">
                      <a:noFill/>
                      <a:prstDash val="solid"/>
                    </a:lnR>
                    <a:lnT w="38100" cmpd="sng">
                      <a:noFill/>
                    </a:lnT>
                    <a:lnB w="12700" cmpd="sng">
                      <a:noFill/>
                      <a:prstDash val="soli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cap="none">
                          <a:solidFill>
                            <a:schemeClr val="accent1"/>
                          </a:solidFill>
                          <a:effectLst/>
                          <a:latin typeface="+mn-lt"/>
                          <a:ea typeface="+mn-ea"/>
                          <a:cs typeface="+mn-cs"/>
                        </a:rPr>
                        <a:t>L’ISAC contribue à « professionnaliser » la prestation des services offerts dans le secteur public du Canada et du monde entier grâce aux programmes Gestionnaire de services certifié(e) et Professionnel de la prestation de services certifié(e), lesquels sont accessibles en ligne et en personne. Conçus pour l’utilisation exclusive du secteur public, ces programmes permettent d’améliorer les compétences en matière de service à la clientèle des gestionnaires et du personnel de première ligne.</a:t>
                      </a:r>
                    </a:p>
                    <a:p>
                      <a:endParaRPr lang="en-US" sz="1200" cap="none" spc="0" dirty="0">
                        <a:solidFill>
                          <a:schemeClr val="accent1"/>
                        </a:solidFill>
                      </a:endParaRPr>
                    </a:p>
                  </a:txBody>
                  <a:tcPr marL="66188" marR="71033" marT="18911" marB="141831">
                    <a:lnL w="12700" cmpd="sng">
                      <a:noFill/>
                      <a:prstDash val="solid"/>
                    </a:lnL>
                    <a:lnR w="12700" cmpd="sng">
                      <a:noFill/>
                      <a:prstDash val="solid"/>
                    </a:lnR>
                    <a:lnT w="38100" cmpd="sng">
                      <a:noFill/>
                    </a:lnT>
                    <a:lnB w="12700" cmpd="sng">
                      <a:noFill/>
                      <a:prstDash val="soli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cap="none" dirty="0">
                          <a:solidFill>
                            <a:schemeClr val="accent1"/>
                          </a:solidFill>
                        </a:rPr>
                        <a:t>L’ISAC agit comme l’intendant de l’ensemble des connaissances, des renseignements et des données qui sont créés par la communauté canadienne élargie de l’excellence du service, tout en assurant la gestion d’un répertoire de pratiques exemplaires pour les conseils nationaux et la communauté de la prestation de services qui évoluent au Canada et à l’étranger. </a:t>
                      </a:r>
                    </a:p>
                    <a:p>
                      <a:endParaRPr lang="en-US" sz="1200" cap="none" spc="0" dirty="0">
                        <a:solidFill>
                          <a:schemeClr val="accent1"/>
                        </a:solidFill>
                      </a:endParaRPr>
                    </a:p>
                  </a:txBody>
                  <a:tcPr marL="66188" marR="71033" marT="18911" marB="141831">
                    <a:lnL w="12700" cmpd="sng">
                      <a:noFill/>
                      <a:prstDash val="solid"/>
                    </a:lnL>
                    <a:lnR w="12700" cmpd="sng">
                      <a:noFill/>
                      <a:prstDash val="solid"/>
                    </a:lnR>
                    <a:lnT w="38100" cmpd="sng">
                      <a:noFill/>
                    </a:lnT>
                    <a:lnB w="12700" cmpd="sng">
                      <a:noFill/>
                      <a:prstDash val="solid"/>
                    </a:lnB>
                    <a:solidFill>
                      <a:schemeClr val="bg1">
                        <a:lumMod val="95000"/>
                      </a:schemeClr>
                    </a:solidFill>
                  </a:tcPr>
                </a:tc>
                <a:extLst>
                  <a:ext uri="{0D108BD9-81ED-4DB2-BD59-A6C34878D82A}">
                    <a16:rowId xmlns:a16="http://schemas.microsoft.com/office/drawing/2014/main" val="1457438552"/>
                  </a:ext>
                </a:extLst>
              </a:tr>
            </a:tbl>
          </a:graphicData>
        </a:graphic>
      </p:graphicFrame>
      <p:pic>
        <p:nvPicPr>
          <p:cNvPr id="3" name="Picture 2">
            <a:extLst>
              <a:ext uri="{FF2B5EF4-FFF2-40B4-BE49-F238E27FC236}">
                <a16:creationId xmlns:a16="http://schemas.microsoft.com/office/drawing/2014/main" id="{26F09534-A8C7-6639-DE9A-9C29BCB1F4B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6" t="44162" r="-372" b="13151"/>
          <a:stretch/>
        </p:blipFill>
        <p:spPr bwMode="auto">
          <a:xfrm>
            <a:off x="392197" y="2059736"/>
            <a:ext cx="3434097" cy="231738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4" descr="A blue sign with white text&#10;&#10;Description automatically generated with low confidence">
            <a:extLst>
              <a:ext uri="{FF2B5EF4-FFF2-40B4-BE49-F238E27FC236}">
                <a16:creationId xmlns:a16="http://schemas.microsoft.com/office/drawing/2014/main" id="{8568960A-EBC5-8BFD-DE38-21DAB5D62F03}"/>
              </a:ext>
            </a:extLst>
          </p:cNvPr>
          <p:cNvPicPr>
            <a:picLocks noChangeAspect="1"/>
          </p:cNvPicPr>
          <p:nvPr/>
        </p:nvPicPr>
        <p:blipFill>
          <a:blip r:embed="rId4"/>
          <a:stretch>
            <a:fillRect/>
          </a:stretch>
        </p:blipFill>
        <p:spPr>
          <a:xfrm>
            <a:off x="510426" y="4708661"/>
            <a:ext cx="3197637" cy="873640"/>
          </a:xfrm>
          <a:prstGeom prst="rect">
            <a:avLst/>
          </a:prstGeom>
        </p:spPr>
      </p:pic>
    </p:spTree>
    <p:extLst>
      <p:ext uri="{BB962C8B-B14F-4D97-AF65-F5344CB8AC3E}">
        <p14:creationId xmlns:p14="http://schemas.microsoft.com/office/powerpoint/2010/main" val="22704069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DB304A14-32D0-4873-B914-423ED7B8D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0139FFF1-12E2-B445-B167-E8C2AE8DF720}"/>
              </a:ext>
            </a:extLst>
          </p:cNvPr>
          <p:cNvSpPr>
            <a:spLocks noGrp="1"/>
          </p:cNvSpPr>
          <p:nvPr>
            <p:ph type="title"/>
          </p:nvPr>
        </p:nvSpPr>
        <p:spPr>
          <a:xfrm>
            <a:off x="838200" y="365125"/>
            <a:ext cx="5387502" cy="1325563"/>
          </a:xfrm>
        </p:spPr>
        <p:txBody>
          <a:bodyPr>
            <a:normAutofit fontScale="90000"/>
          </a:bodyPr>
          <a:lstStyle/>
          <a:p>
            <a:r>
              <a:rPr lang="fr-CA" sz="4000">
                <a:solidFill>
                  <a:schemeClr val="accent1"/>
                </a:solidFill>
              </a:rPr>
              <a:t>Pourquoi devrions-nous être axés sur les citoyens?</a:t>
            </a:r>
          </a:p>
        </p:txBody>
      </p:sp>
      <p:pic>
        <p:nvPicPr>
          <p:cNvPr id="9" name="Picture 8">
            <a:extLst>
              <a:ext uri="{FF2B5EF4-FFF2-40B4-BE49-F238E27FC236}">
                <a16:creationId xmlns:a16="http://schemas.microsoft.com/office/drawing/2014/main" id="{9DE91581-4613-3B41-8351-0848A592D258}"/>
              </a:ext>
            </a:extLst>
          </p:cNvPr>
          <p:cNvPicPr>
            <a:picLocks noChangeAspect="1"/>
          </p:cNvPicPr>
          <p:nvPr/>
        </p:nvPicPr>
        <p:blipFill rotWithShape="1">
          <a:blip r:embed="rId3"/>
          <a:srcRect l="5993" r="16394" b="1"/>
          <a:stretch/>
        </p:blipFill>
        <p:spPr>
          <a:xfrm>
            <a:off x="6621294" y="1295416"/>
            <a:ext cx="5570706" cy="5562584"/>
          </a:xfrm>
          <a:custGeom>
            <a:avLst/>
            <a:gdLst/>
            <a:ahLst/>
            <a:cxnLst/>
            <a:rect l="l" t="t" r="r" b="b"/>
            <a:pathLst>
              <a:path w="5570706" h="5562584">
                <a:moveTo>
                  <a:pt x="3374687" y="0"/>
                </a:moveTo>
                <a:cubicBezTo>
                  <a:pt x="4190094" y="0"/>
                  <a:pt x="4937956" y="289196"/>
                  <a:pt x="5521301" y="770615"/>
                </a:cubicBezTo>
                <a:lnTo>
                  <a:pt x="5570706" y="815517"/>
                </a:lnTo>
                <a:lnTo>
                  <a:pt x="5570706" y="5562584"/>
                </a:lnTo>
                <a:lnTo>
                  <a:pt x="808135" y="5562584"/>
                </a:lnTo>
                <a:lnTo>
                  <a:pt x="770615" y="5521302"/>
                </a:lnTo>
                <a:cubicBezTo>
                  <a:pt x="289196" y="4937957"/>
                  <a:pt x="0" y="4190095"/>
                  <a:pt x="0" y="3374687"/>
                </a:cubicBezTo>
                <a:cubicBezTo>
                  <a:pt x="0" y="1510899"/>
                  <a:pt x="1510899" y="0"/>
                  <a:pt x="3374687" y="0"/>
                </a:cubicBezTo>
                <a:close/>
              </a:path>
            </a:pathLst>
          </a:custGeom>
        </p:spPr>
      </p:pic>
      <p:sp>
        <p:nvSpPr>
          <p:cNvPr id="16" name="!!Oval">
            <a:extLst>
              <a:ext uri="{FF2B5EF4-FFF2-40B4-BE49-F238E27FC236}">
                <a16:creationId xmlns:a16="http://schemas.microsoft.com/office/drawing/2014/main" id="{1D460C86-854F-4FB3-ABC2-E823D8FEB9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43451" y="1656147"/>
            <a:ext cx="546100" cy="5461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Arc">
            <a:extLst>
              <a:ext uri="{FF2B5EF4-FFF2-40B4-BE49-F238E27FC236}">
                <a16:creationId xmlns:a16="http://schemas.microsoft.com/office/drawing/2014/main" id="{BB48116A-278A-4CC5-89D3-9DE8E8FF12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4739" y="587516"/>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C4DD4F46-1D76-CC4E-9320-7D232B42588B}"/>
              </a:ext>
            </a:extLst>
          </p:cNvPr>
          <p:cNvSpPr>
            <a:spLocks noGrp="1"/>
          </p:cNvSpPr>
          <p:nvPr>
            <p:ph type="sldNum" sz="quarter" idx="12"/>
          </p:nvPr>
        </p:nvSpPr>
        <p:spPr>
          <a:xfrm>
            <a:off x="8610600" y="6356350"/>
            <a:ext cx="2743200" cy="365125"/>
          </a:xfrm>
          <a:prstGeom prst="ellipse">
            <a:avLst/>
          </a:prstGeom>
        </p:spPr>
        <p:txBody>
          <a:bodyPr>
            <a:normAutofit/>
          </a:bodyPr>
          <a:lstStyle/>
          <a:p>
            <a:pPr>
              <a:lnSpc>
                <a:spcPct val="90000"/>
              </a:lnSpc>
              <a:spcAft>
                <a:spcPts val="600"/>
              </a:spcAft>
            </a:pPr>
            <a:fld id="{D934AB64-3119-BE4C-A08C-DC681299E078}" type="slidenum">
              <a:rPr lang="en-US">
                <a:solidFill>
                  <a:srgbClr val="FFFFFF"/>
                </a:solidFill>
              </a:rPr>
              <a:pPr>
                <a:lnSpc>
                  <a:spcPct val="90000"/>
                </a:lnSpc>
                <a:spcAft>
                  <a:spcPts val="600"/>
                </a:spcAft>
              </a:pPr>
              <a:t>4</a:t>
            </a:fld>
            <a:endParaRPr lang="en-US">
              <a:solidFill>
                <a:srgbClr val="FFFFFF"/>
              </a:solidFill>
            </a:endParaRPr>
          </a:p>
        </p:txBody>
      </p:sp>
      <p:graphicFrame>
        <p:nvGraphicFramePr>
          <p:cNvPr id="6" name="Content Placeholder 2">
            <a:extLst>
              <a:ext uri="{FF2B5EF4-FFF2-40B4-BE49-F238E27FC236}">
                <a16:creationId xmlns:a16="http://schemas.microsoft.com/office/drawing/2014/main" id="{C2B15342-76AD-46F4-9F1E-F70D82E8D984}"/>
              </a:ext>
            </a:extLst>
          </p:cNvPr>
          <p:cNvGraphicFramePr>
            <a:graphicFrameLocks noGrp="1"/>
          </p:cNvGraphicFramePr>
          <p:nvPr>
            <p:ph idx="1"/>
            <p:extLst>
              <p:ext uri="{D42A27DB-BD31-4B8C-83A1-F6EECF244321}">
                <p14:modId xmlns:p14="http://schemas.microsoft.com/office/powerpoint/2010/main" val="551949273"/>
              </p:ext>
            </p:extLst>
          </p:nvPr>
        </p:nvGraphicFramePr>
        <p:xfrm>
          <a:off x="838200" y="1825625"/>
          <a:ext cx="5387502"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4580679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6C07B-DB76-8B45-9669-94AA3EE529CF}"/>
              </a:ext>
            </a:extLst>
          </p:cNvPr>
          <p:cNvSpPr>
            <a:spLocks noGrp="1"/>
          </p:cNvSpPr>
          <p:nvPr>
            <p:ph type="title"/>
          </p:nvPr>
        </p:nvSpPr>
        <p:spPr>
          <a:xfrm>
            <a:off x="659757" y="549206"/>
            <a:ext cx="11532243" cy="1062231"/>
          </a:xfrm>
        </p:spPr>
        <p:txBody>
          <a:bodyPr/>
          <a:lstStyle/>
          <a:p>
            <a:r>
              <a:rPr lang="fr-CA" dirty="0">
                <a:solidFill>
                  <a:schemeClr val="accent1"/>
                </a:solidFill>
              </a:rPr>
              <a:t>La chaîne de valeur des services du secteur public</a:t>
            </a:r>
          </a:p>
        </p:txBody>
      </p:sp>
      <p:graphicFrame>
        <p:nvGraphicFramePr>
          <p:cNvPr id="13" name="Content Placeholder 2">
            <a:extLst>
              <a:ext uri="{FF2B5EF4-FFF2-40B4-BE49-F238E27FC236}">
                <a16:creationId xmlns:a16="http://schemas.microsoft.com/office/drawing/2014/main" id="{E50CA6D8-9642-AF1E-644F-46636CD2222C}"/>
              </a:ext>
            </a:extLst>
          </p:cNvPr>
          <p:cNvGraphicFramePr>
            <a:graphicFrameLocks noGrp="1"/>
          </p:cNvGraphicFramePr>
          <p:nvPr>
            <p:ph idx="1"/>
            <p:extLst>
              <p:ext uri="{D42A27DB-BD31-4B8C-83A1-F6EECF244321}">
                <p14:modId xmlns:p14="http://schemas.microsoft.com/office/powerpoint/2010/main" val="4143797761"/>
              </p:ext>
            </p:extLst>
          </p:nvPr>
        </p:nvGraphicFramePr>
        <p:xfrm>
          <a:off x="838200" y="3612828"/>
          <a:ext cx="10515600" cy="24863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FE5DE4F7-6843-F84A-BF7E-6CD2E1A0E47B}"/>
              </a:ext>
            </a:extLst>
          </p:cNvPr>
          <p:cNvSpPr>
            <a:spLocks noGrp="1"/>
          </p:cNvSpPr>
          <p:nvPr>
            <p:ph type="sldNum" sz="quarter" idx="12"/>
          </p:nvPr>
        </p:nvSpPr>
        <p:spPr/>
        <p:txBody>
          <a:bodyPr/>
          <a:lstStyle/>
          <a:p>
            <a:fld id="{D934AB64-3119-BE4C-A08C-DC681299E078}" type="slidenum">
              <a:rPr lang="en-US" smtClean="0"/>
              <a:t>5</a:t>
            </a:fld>
            <a:endParaRPr lang="en-US"/>
          </a:p>
        </p:txBody>
      </p:sp>
      <p:sp>
        <p:nvSpPr>
          <p:cNvPr id="5" name="Oval 38">
            <a:extLst>
              <a:ext uri="{FF2B5EF4-FFF2-40B4-BE49-F238E27FC236}">
                <a16:creationId xmlns:a16="http://schemas.microsoft.com/office/drawing/2014/main" id="{B6ECDCFB-02E6-2041-8613-D3A7E942C2E6}"/>
              </a:ext>
            </a:extLst>
          </p:cNvPr>
          <p:cNvSpPr>
            <a:spLocks noChangeArrowheads="1"/>
          </p:cNvSpPr>
          <p:nvPr/>
        </p:nvSpPr>
        <p:spPr bwMode="auto">
          <a:xfrm>
            <a:off x="1747046" y="1959796"/>
            <a:ext cx="2085453" cy="1246312"/>
          </a:xfrm>
          <a:prstGeom prst="roundRect">
            <a:avLst/>
          </a:prstGeom>
          <a:solidFill>
            <a:schemeClr val="accent4"/>
          </a:solidFill>
          <a:ln>
            <a:headEnd/>
            <a:tailEnd/>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r>
              <a:rPr lang="fr-CA" sz="2000" b="1">
                <a:solidFill>
                  <a:srgbClr val="FFFFFF"/>
                </a:solidFill>
              </a:rPr>
              <a:t>Mobilisation </a:t>
            </a:r>
          </a:p>
          <a:p>
            <a:pPr algn="ctr">
              <a:defRPr/>
            </a:pPr>
            <a:r>
              <a:rPr lang="fr-CA" sz="2000" b="1">
                <a:solidFill>
                  <a:srgbClr val="FFFFFF"/>
                </a:solidFill>
              </a:rPr>
              <a:t>des employés</a:t>
            </a:r>
          </a:p>
        </p:txBody>
      </p:sp>
      <p:sp>
        <p:nvSpPr>
          <p:cNvPr id="6" name="Oval 39">
            <a:extLst>
              <a:ext uri="{FF2B5EF4-FFF2-40B4-BE49-F238E27FC236}">
                <a16:creationId xmlns:a16="http://schemas.microsoft.com/office/drawing/2014/main" id="{629DC743-D0CA-0D49-BDEE-F5DA7AA051CB}"/>
              </a:ext>
            </a:extLst>
          </p:cNvPr>
          <p:cNvSpPr>
            <a:spLocks noChangeArrowheads="1"/>
          </p:cNvSpPr>
          <p:nvPr/>
        </p:nvSpPr>
        <p:spPr bwMode="auto">
          <a:xfrm>
            <a:off x="4921956" y="1794933"/>
            <a:ext cx="2260100" cy="1411175"/>
          </a:xfrm>
          <a:prstGeom prst="roundRect">
            <a:avLst/>
          </a:prstGeom>
          <a:solidFill>
            <a:schemeClr val="accent5"/>
          </a:solidFill>
          <a:ln>
            <a:headEnd/>
            <a:tailEnd/>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r>
              <a:rPr lang="fr-CA" sz="2000" b="1" dirty="0">
                <a:solidFill>
                  <a:srgbClr val="FFFFFF"/>
                </a:solidFill>
              </a:rPr>
              <a:t>Satisfaction </a:t>
            </a:r>
          </a:p>
          <a:p>
            <a:pPr algn="ctr">
              <a:defRPr/>
            </a:pPr>
            <a:r>
              <a:rPr lang="fr-CA" sz="2000" b="1" dirty="0">
                <a:solidFill>
                  <a:srgbClr val="FFFFFF"/>
                </a:solidFill>
              </a:rPr>
              <a:t>des citoyens </a:t>
            </a:r>
          </a:p>
          <a:p>
            <a:pPr algn="ctr">
              <a:defRPr/>
            </a:pPr>
            <a:r>
              <a:rPr lang="fr-CA" sz="2000" b="1" dirty="0">
                <a:solidFill>
                  <a:srgbClr val="FFFFFF"/>
                </a:solidFill>
              </a:rPr>
              <a:t>à l’égard des services</a:t>
            </a:r>
          </a:p>
        </p:txBody>
      </p:sp>
      <p:sp>
        <p:nvSpPr>
          <p:cNvPr id="7" name="Oval 40">
            <a:extLst>
              <a:ext uri="{FF2B5EF4-FFF2-40B4-BE49-F238E27FC236}">
                <a16:creationId xmlns:a16="http://schemas.microsoft.com/office/drawing/2014/main" id="{D7319C51-681C-3340-A9A9-A2885F13079A}"/>
              </a:ext>
            </a:extLst>
          </p:cNvPr>
          <p:cNvSpPr>
            <a:spLocks noChangeArrowheads="1"/>
          </p:cNvSpPr>
          <p:nvPr/>
        </p:nvSpPr>
        <p:spPr bwMode="auto">
          <a:xfrm>
            <a:off x="8211927" y="1959796"/>
            <a:ext cx="2032074" cy="1246312"/>
          </a:xfrm>
          <a:prstGeom prst="roundRect">
            <a:avLst/>
          </a:prstGeom>
          <a:solidFill>
            <a:schemeClr val="accent6"/>
          </a:solidFill>
          <a:ln>
            <a:headEnd/>
            <a:tailEnd/>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defRPr/>
            </a:pPr>
            <a:r>
              <a:rPr lang="fr-CA" sz="2000" b="1">
                <a:solidFill>
                  <a:srgbClr val="FFFFFF"/>
                </a:solidFill>
              </a:rPr>
              <a:t>Confiance </a:t>
            </a:r>
          </a:p>
          <a:p>
            <a:pPr algn="ctr">
              <a:defRPr/>
            </a:pPr>
            <a:r>
              <a:rPr lang="fr-CA" sz="2000" b="1">
                <a:solidFill>
                  <a:srgbClr val="FFFFFF"/>
                </a:solidFill>
              </a:rPr>
              <a:t>des </a:t>
            </a:r>
          </a:p>
          <a:p>
            <a:pPr algn="ctr">
              <a:defRPr/>
            </a:pPr>
            <a:r>
              <a:rPr lang="fr-CA" sz="2000" b="1">
                <a:solidFill>
                  <a:srgbClr val="FFFFFF"/>
                </a:solidFill>
              </a:rPr>
              <a:t>citoyens </a:t>
            </a:r>
          </a:p>
        </p:txBody>
      </p:sp>
      <p:sp>
        <p:nvSpPr>
          <p:cNvPr id="8" name="AutoShape 42">
            <a:extLst>
              <a:ext uri="{FF2B5EF4-FFF2-40B4-BE49-F238E27FC236}">
                <a16:creationId xmlns:a16="http://schemas.microsoft.com/office/drawing/2014/main" id="{A1D5AC95-8243-944C-945F-C37B2E86ED67}"/>
              </a:ext>
            </a:extLst>
          </p:cNvPr>
          <p:cNvSpPr>
            <a:spLocks noChangeArrowheads="1"/>
          </p:cNvSpPr>
          <p:nvPr/>
        </p:nvSpPr>
        <p:spPr bwMode="auto">
          <a:xfrm>
            <a:off x="3832499" y="2324817"/>
            <a:ext cx="1085982" cy="624116"/>
          </a:xfrm>
          <a:prstGeom prst="leftRightArrow">
            <a:avLst>
              <a:gd name="adj1" fmla="val 50000"/>
              <a:gd name="adj2" fmla="val 67127"/>
            </a:avLst>
          </a:prstGeom>
          <a:solidFill>
            <a:schemeClr val="accent2"/>
          </a:solidFill>
          <a:ln>
            <a:headEnd/>
            <a:tailEnd/>
          </a:ln>
        </p:spPr>
        <p:style>
          <a:lnRef idx="2">
            <a:schemeClr val="accent6">
              <a:shade val="50000"/>
            </a:schemeClr>
          </a:lnRef>
          <a:fillRef idx="1">
            <a:schemeClr val="accent6"/>
          </a:fillRef>
          <a:effectRef idx="0">
            <a:schemeClr val="accent6"/>
          </a:effectRef>
          <a:fontRef idx="minor">
            <a:schemeClr val="lt1"/>
          </a:fontRef>
        </p:style>
        <p:txBody>
          <a:bodyPr wrap="none" anchor="ctr"/>
          <a:lstStyle/>
          <a:p>
            <a:pPr algn="ctr">
              <a:defRPr/>
            </a:pPr>
            <a:endParaRPr lang="en-CA" dirty="0">
              <a:solidFill>
                <a:srgbClr val="FFFFFF"/>
              </a:solidFill>
            </a:endParaRPr>
          </a:p>
        </p:txBody>
      </p:sp>
      <p:sp>
        <p:nvSpPr>
          <p:cNvPr id="9" name="AutoShape 43">
            <a:extLst>
              <a:ext uri="{FF2B5EF4-FFF2-40B4-BE49-F238E27FC236}">
                <a16:creationId xmlns:a16="http://schemas.microsoft.com/office/drawing/2014/main" id="{2E509195-4255-6D40-9CD4-1EEA44B3B98E}"/>
              </a:ext>
            </a:extLst>
          </p:cNvPr>
          <p:cNvSpPr>
            <a:spLocks noChangeArrowheads="1"/>
          </p:cNvSpPr>
          <p:nvPr/>
        </p:nvSpPr>
        <p:spPr bwMode="auto">
          <a:xfrm>
            <a:off x="7210140" y="2344707"/>
            <a:ext cx="973702" cy="624116"/>
          </a:xfrm>
          <a:prstGeom prst="rightArrow">
            <a:avLst>
              <a:gd name="adj1" fmla="val 50000"/>
              <a:gd name="adj2" fmla="val 63810"/>
            </a:avLst>
          </a:prstGeom>
          <a:solidFill>
            <a:schemeClr val="accent2"/>
          </a:solidFill>
          <a:ln>
            <a:headEnd/>
            <a:tailEnd/>
          </a:ln>
        </p:spPr>
        <p:style>
          <a:lnRef idx="2">
            <a:schemeClr val="accent6">
              <a:shade val="50000"/>
            </a:schemeClr>
          </a:lnRef>
          <a:fillRef idx="1">
            <a:schemeClr val="accent6"/>
          </a:fillRef>
          <a:effectRef idx="0">
            <a:schemeClr val="accent6"/>
          </a:effectRef>
          <a:fontRef idx="minor">
            <a:schemeClr val="lt1"/>
          </a:fontRef>
        </p:style>
        <p:txBody>
          <a:bodyPr wrap="none" anchor="ctr"/>
          <a:lstStyle/>
          <a:p>
            <a:pPr algn="ctr">
              <a:defRPr/>
            </a:pPr>
            <a:endParaRPr lang="en-CA" dirty="0">
              <a:solidFill>
                <a:srgbClr val="FFFFFF"/>
              </a:solidFill>
            </a:endParaRPr>
          </a:p>
        </p:txBody>
      </p:sp>
    </p:spTree>
    <p:extLst>
      <p:ext uri="{BB962C8B-B14F-4D97-AF65-F5344CB8AC3E}">
        <p14:creationId xmlns:p14="http://schemas.microsoft.com/office/powerpoint/2010/main" val="16589100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53E60C6D-4E85-4E14-BCDF-BF15C241F7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4">
            <a:extLst>
              <a:ext uri="{FF2B5EF4-FFF2-40B4-BE49-F238E27FC236}">
                <a16:creationId xmlns:a16="http://schemas.microsoft.com/office/drawing/2014/main" id="{B3C5D42A-D45A-4934-A58C-34E028DB2CD9}"/>
              </a:ext>
            </a:extLst>
          </p:cNvPr>
          <p:cNvSpPr>
            <a:spLocks noGrp="1"/>
          </p:cNvSpPr>
          <p:nvPr>
            <p:ph type="title"/>
          </p:nvPr>
        </p:nvSpPr>
        <p:spPr>
          <a:xfrm>
            <a:off x="6151294" y="486184"/>
            <a:ext cx="5397237" cy="1325563"/>
          </a:xfrm>
        </p:spPr>
        <p:txBody>
          <a:bodyPr vert="horz" lIns="91440" tIns="45720" rIns="91440" bIns="45720" rtlCol="0" anchor="ctr">
            <a:normAutofit/>
          </a:bodyPr>
          <a:lstStyle/>
          <a:p>
            <a:r>
              <a:rPr lang="fr-CA" b="1">
                <a:solidFill>
                  <a:schemeClr val="accent1"/>
                </a:solidFill>
              </a:rPr>
              <a:t>Citoyens en tête et Les entreprises en tête</a:t>
            </a:r>
          </a:p>
        </p:txBody>
      </p:sp>
      <p:pic>
        <p:nvPicPr>
          <p:cNvPr id="2" name="Picture 1">
            <a:hlinkClick r:id="rId3"/>
            <a:extLst>
              <a:ext uri="{FF2B5EF4-FFF2-40B4-BE49-F238E27FC236}">
                <a16:creationId xmlns:a16="http://schemas.microsoft.com/office/drawing/2014/main" id="{ACC9F36B-9D17-CB7E-D3D0-CE9530DF22A1}"/>
              </a:ext>
            </a:extLst>
          </p:cNvPr>
          <p:cNvPicPr>
            <a:picLocks noChangeAspect="1"/>
          </p:cNvPicPr>
          <p:nvPr/>
        </p:nvPicPr>
        <p:blipFill>
          <a:blip/>
          <a:stretch>
            <a:fillRect/>
          </a:stretch>
        </p:blipFill>
        <p:spPr>
          <a:xfrm>
            <a:off x="331606" y="769391"/>
            <a:ext cx="4379852" cy="2463666"/>
          </a:xfrm>
          <a:custGeom>
            <a:avLst/>
            <a:gdLst/>
            <a:ahLst/>
            <a:cxnLst/>
            <a:rect l="l" t="t" r="r" b="b"/>
            <a:pathLst>
              <a:path w="4555700" h="2733294">
                <a:moveTo>
                  <a:pt x="82217" y="0"/>
                </a:moveTo>
                <a:lnTo>
                  <a:pt x="4473483" y="0"/>
                </a:lnTo>
                <a:cubicBezTo>
                  <a:pt x="4518890" y="0"/>
                  <a:pt x="4555700" y="36810"/>
                  <a:pt x="4555700" y="82217"/>
                </a:cubicBezTo>
                <a:lnTo>
                  <a:pt x="4555700" y="2651077"/>
                </a:lnTo>
                <a:cubicBezTo>
                  <a:pt x="4555700" y="2696484"/>
                  <a:pt x="4518890" y="2733294"/>
                  <a:pt x="4473483" y="2733294"/>
                </a:cubicBezTo>
                <a:lnTo>
                  <a:pt x="82217" y="2733294"/>
                </a:lnTo>
                <a:cubicBezTo>
                  <a:pt x="36810" y="2733294"/>
                  <a:pt x="0" y="2696484"/>
                  <a:pt x="0" y="2651077"/>
                </a:cubicBezTo>
                <a:lnTo>
                  <a:pt x="0" y="82217"/>
                </a:lnTo>
                <a:cubicBezTo>
                  <a:pt x="0" y="36810"/>
                  <a:pt x="36810" y="0"/>
                  <a:pt x="82217" y="0"/>
                </a:cubicBezTo>
                <a:close/>
              </a:path>
            </a:pathLst>
          </a:custGeom>
        </p:spPr>
      </p:pic>
      <p:sp>
        <p:nvSpPr>
          <p:cNvPr id="33" name="Freeform: Shape 32">
            <a:extLst>
              <a:ext uri="{FF2B5EF4-FFF2-40B4-BE49-F238E27FC236}">
                <a16:creationId xmlns:a16="http://schemas.microsoft.com/office/drawing/2014/main" id="{7D42D292-4C48-479B-9E59-E29CD9871C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Rectangle 3"/>
          <p:cNvSpPr txBox="1">
            <a:spLocks noChangeArrowheads="1"/>
          </p:cNvSpPr>
          <p:nvPr/>
        </p:nvSpPr>
        <p:spPr bwMode="auto">
          <a:xfrm>
            <a:off x="6649135" y="2159204"/>
            <a:ext cx="5397237" cy="4351338"/>
          </a:xfrm>
          <a:prstGeom prst="rect">
            <a:avLst/>
          </a:prstGeom>
        </p:spPr>
        <p:txBody>
          <a:bodyPr vert="horz" lIns="91440" tIns="45720" rIns="91440" bIns="45720" numCol="1" rtlCol="0"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tx2"/>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2"/>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2"/>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2"/>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indent="-228600" eaLnBrk="1" hangingPunct="1">
              <a:lnSpc>
                <a:spcPct val="90000"/>
              </a:lnSpc>
              <a:buFont typeface="Arial" panose="020B0604020202020204" pitchFamily="34" charset="0"/>
              <a:buChar char="•"/>
            </a:pPr>
            <a:r>
              <a:rPr lang="fr-CA" sz="1700">
                <a:solidFill>
                  <a:schemeClr val="accent1"/>
                </a:solidFill>
              </a:rPr>
              <a:t>Études nationales des points de vue des citoyens et des entreprises à l’égard de la prestation de services</a:t>
            </a:r>
          </a:p>
          <a:p>
            <a:pPr indent="-228600" eaLnBrk="1" hangingPunct="1">
              <a:lnSpc>
                <a:spcPct val="90000"/>
              </a:lnSpc>
              <a:buFont typeface="Arial" panose="020B0604020202020204" pitchFamily="34" charset="0"/>
              <a:buChar char="•"/>
            </a:pPr>
            <a:r>
              <a:rPr lang="fr-CA" sz="1700">
                <a:solidFill>
                  <a:schemeClr val="accent1"/>
                </a:solidFill>
              </a:rPr>
              <a:t>Lancée pour la première fois en 1998, chaque étude est menée sur une base biennale ou triennale</a:t>
            </a:r>
          </a:p>
          <a:p>
            <a:pPr indent="-228600" eaLnBrk="1" hangingPunct="1">
              <a:lnSpc>
                <a:spcPct val="90000"/>
              </a:lnSpc>
              <a:buFont typeface="Arial" panose="020B0604020202020204" pitchFamily="34" charset="0"/>
              <a:buChar char="•"/>
            </a:pPr>
            <a:r>
              <a:rPr lang="fr-CA" sz="1700">
                <a:solidFill>
                  <a:schemeClr val="accent1"/>
                </a:solidFill>
              </a:rPr>
              <a:t>Neuf versions des études</a:t>
            </a:r>
            <a:r>
              <a:rPr lang="fr-CA" sz="1700" i="1">
                <a:solidFill>
                  <a:schemeClr val="accent1"/>
                </a:solidFill>
              </a:rPr>
              <a:t> Citoyens en tête</a:t>
            </a:r>
            <a:r>
              <a:rPr lang="fr-CA" sz="1700">
                <a:solidFill>
                  <a:schemeClr val="accent1"/>
                </a:solidFill>
              </a:rPr>
              <a:t> et </a:t>
            </a:r>
            <a:r>
              <a:rPr lang="fr-CA" sz="1700" i="1">
                <a:solidFill>
                  <a:schemeClr val="accent1"/>
                </a:solidFill>
              </a:rPr>
              <a:t>Les entreprises en tête</a:t>
            </a:r>
            <a:r>
              <a:rPr lang="fr-CA" sz="1700">
                <a:solidFill>
                  <a:schemeClr val="accent1"/>
                </a:solidFill>
              </a:rPr>
              <a:t> ont été menées jusqu’à présent</a:t>
            </a:r>
          </a:p>
          <a:p>
            <a:pPr indent="-228600" eaLnBrk="1" hangingPunct="1">
              <a:lnSpc>
                <a:spcPct val="90000"/>
              </a:lnSpc>
              <a:buFont typeface="Arial" panose="020B0604020202020204" pitchFamily="34" charset="0"/>
              <a:buChar char="•"/>
            </a:pPr>
            <a:r>
              <a:rPr lang="fr-CA" sz="1700">
                <a:solidFill>
                  <a:schemeClr val="accent1"/>
                </a:solidFill>
              </a:rPr>
              <a:t>Chaque cycle réunit les secteurs de compétence parrains qui représentent tous les ordres de gouvernement </a:t>
            </a:r>
          </a:p>
          <a:p>
            <a:pPr indent="-228600" eaLnBrk="1" hangingPunct="1">
              <a:lnSpc>
                <a:spcPct val="90000"/>
              </a:lnSpc>
              <a:buFont typeface="Arial" panose="020B0604020202020204" pitchFamily="34" charset="0"/>
              <a:buChar char="•"/>
            </a:pPr>
            <a:r>
              <a:rPr lang="fr-CA" sz="1700">
                <a:solidFill>
                  <a:schemeClr val="accent1"/>
                </a:solidFill>
              </a:rPr>
              <a:t>Les études comprennent les mesures suivantes :</a:t>
            </a:r>
          </a:p>
          <a:p>
            <a:pPr lvl="1" indent="-228600" eaLnBrk="1" hangingPunct="1">
              <a:lnSpc>
                <a:spcPct val="90000"/>
              </a:lnSpc>
              <a:buFont typeface="Arial" panose="020B0604020202020204" pitchFamily="34" charset="0"/>
              <a:buChar char="•"/>
            </a:pPr>
            <a:r>
              <a:rPr lang="fr-CA" sz="1700">
                <a:solidFill>
                  <a:schemeClr val="accent1"/>
                </a:solidFill>
              </a:rPr>
              <a:t>Les attentes à l’égard du service</a:t>
            </a:r>
          </a:p>
          <a:p>
            <a:pPr lvl="1" indent="-228600" eaLnBrk="1" hangingPunct="1">
              <a:lnSpc>
                <a:spcPct val="90000"/>
              </a:lnSpc>
              <a:buFont typeface="Arial" panose="020B0604020202020204" pitchFamily="34" charset="0"/>
              <a:buChar char="•"/>
            </a:pPr>
            <a:r>
              <a:rPr lang="fr-CA" sz="1700">
                <a:solidFill>
                  <a:schemeClr val="accent1"/>
                </a:solidFill>
              </a:rPr>
              <a:t>La qualité du service (expérience)</a:t>
            </a:r>
          </a:p>
          <a:p>
            <a:pPr lvl="1" indent="-228600" eaLnBrk="1" hangingPunct="1">
              <a:lnSpc>
                <a:spcPct val="90000"/>
              </a:lnSpc>
              <a:buFont typeface="Arial" panose="020B0604020202020204" pitchFamily="34" charset="0"/>
              <a:buChar char="•"/>
            </a:pPr>
            <a:r>
              <a:rPr lang="fr-CA" sz="1700">
                <a:solidFill>
                  <a:schemeClr val="accent1"/>
                </a:solidFill>
              </a:rPr>
              <a:t>La réputation du service</a:t>
            </a:r>
          </a:p>
          <a:p>
            <a:pPr lvl="1" indent="-228600" eaLnBrk="1" hangingPunct="1">
              <a:lnSpc>
                <a:spcPct val="90000"/>
              </a:lnSpc>
              <a:buFont typeface="Arial" panose="020B0604020202020204" pitchFamily="34" charset="0"/>
              <a:buChar char="•"/>
            </a:pPr>
            <a:r>
              <a:rPr lang="fr-CA" sz="1700">
                <a:solidFill>
                  <a:schemeClr val="accent1"/>
                </a:solidFill>
              </a:rPr>
              <a:t>Les facteurs de satisfaction</a:t>
            </a:r>
          </a:p>
          <a:p>
            <a:pPr lvl="1" indent="-228600" eaLnBrk="1" hangingPunct="1">
              <a:lnSpc>
                <a:spcPct val="90000"/>
              </a:lnSpc>
              <a:buFont typeface="Arial" panose="020B0604020202020204" pitchFamily="34" charset="0"/>
              <a:buChar char="•"/>
            </a:pPr>
            <a:r>
              <a:rPr lang="fr-CA" sz="1700">
                <a:solidFill>
                  <a:schemeClr val="accent1"/>
                </a:solidFill>
              </a:rPr>
              <a:t>Les indicateurs longitudinaux</a:t>
            </a:r>
          </a:p>
          <a:p>
            <a:pPr indent="-228600" eaLnBrk="1" hangingPunct="1">
              <a:lnSpc>
                <a:spcPct val="90000"/>
              </a:lnSpc>
              <a:buFont typeface="Arial" panose="020B0604020202020204" pitchFamily="34" charset="0"/>
              <a:buChar char="•"/>
            </a:pPr>
            <a:r>
              <a:rPr lang="fr-CA" sz="1700">
                <a:solidFill>
                  <a:schemeClr val="accent1"/>
                </a:solidFill>
              </a:rPr>
              <a:t>Les recherches permettent d’examiner également des sujets qui présentent un intérêt particulier pour les organismes du secteur public.</a:t>
            </a:r>
          </a:p>
        </p:txBody>
      </p:sp>
      <p:sp>
        <p:nvSpPr>
          <p:cNvPr id="35" name="Arc 34">
            <a:extLst>
              <a:ext uri="{FF2B5EF4-FFF2-40B4-BE49-F238E27FC236}">
                <a16:creationId xmlns:a16="http://schemas.microsoft.com/office/drawing/2014/main" id="{533DF362-939D-4EEE-8DC4-6B54607E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95198">
            <a:off x="1539683" y="162676"/>
            <a:ext cx="4083433" cy="4083433"/>
          </a:xfrm>
          <a:prstGeom prst="arc">
            <a:avLst>
              <a:gd name="adj1" fmla="val 17445962"/>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CE4CD8E6-F967-3FE0-6DB4-4015F37F7BD2}"/>
              </a:ext>
            </a:extLst>
          </p:cNvPr>
          <p:cNvPicPr>
            <a:picLocks noChangeAspect="1"/>
          </p:cNvPicPr>
          <p:nvPr/>
        </p:nvPicPr>
        <p:blipFill>
          <a:blip r:embed="rId4"/>
          <a:stretch>
            <a:fillRect/>
          </a:stretch>
        </p:blipFill>
        <p:spPr>
          <a:xfrm>
            <a:off x="2257174" y="3429000"/>
            <a:ext cx="4111540" cy="2315859"/>
          </a:xfrm>
          <a:prstGeom prst="rect">
            <a:avLst/>
          </a:prstGeom>
        </p:spPr>
      </p:pic>
    </p:spTree>
    <p:extLst>
      <p:ext uri="{BB962C8B-B14F-4D97-AF65-F5344CB8AC3E}">
        <p14:creationId xmlns:p14="http://schemas.microsoft.com/office/powerpoint/2010/main" val="2430613943"/>
      </p:ext>
    </p:extLst>
  </p:cSld>
  <p:clrMapOvr>
    <a:masterClrMapping/>
  </p:clrMapOvr>
  <p:transition>
    <p:random/>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24E52-0FF3-4EFA-9355-778EA895471F}"/>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7CF0C40-73DE-4BE8-8A8F-54726AEA5930}"/>
              </a:ext>
            </a:extLst>
          </p:cNvPr>
          <p:cNvSpPr>
            <a:spLocks noGrp="1"/>
          </p:cNvSpPr>
          <p:nvPr>
            <p:ph type="subTitle" idx="1"/>
          </p:nvPr>
        </p:nvSpPr>
        <p:spPr/>
        <p:txBody>
          <a:bodyPr/>
          <a:lstStyle/>
          <a:p>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244F5-6C56-4110-8099-7F28DF1A4FF1}"/>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0096E7E1-296B-422B-9A9A-BA93CFD382EA}"/>
              </a:ext>
            </a:extLst>
          </p:cNvPr>
          <p:cNvSpPr>
            <a:spLocks noGrp="1"/>
          </p:cNvSpPr>
          <p:nvPr>
            <p:ph type="subTitle" idx="1"/>
          </p:nvPr>
        </p:nvSpPr>
        <p:spPr/>
        <p:txBody>
          <a:bodyPr/>
          <a:lstStyle/>
          <a:p>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C05EB-69EF-4EB5-A720-DCE9A1E1A534}"/>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2B6FDFAE-13CC-4C59-91B1-D5968ED4B103}"/>
              </a:ext>
            </a:extLst>
          </p:cNvPr>
          <p:cNvSpPr>
            <a:spLocks noGrp="1"/>
          </p:cNvSpPr>
          <p:nvPr>
            <p:ph type="subTitle" idx="1"/>
          </p:nvPr>
        </p:nvSpPr>
        <p:spPr/>
        <p:txBody>
          <a:bodyPr/>
          <a:lstStyle/>
          <a:p>
            <a:endParaRPr 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1759</Words>
  <Application>Microsoft Office PowerPoint</Application>
  <PresentationFormat>Widescreen</PresentationFormat>
  <Paragraphs>141</Paragraphs>
  <Slides>16</Slides>
  <Notes>6</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16</vt:i4>
      </vt:variant>
    </vt:vector>
  </HeadingPairs>
  <TitlesOfParts>
    <vt:vector size="24" baseType="lpstr">
      <vt:lpstr>Arial</vt:lpstr>
      <vt:lpstr>Arial Rounded MT Bold</vt:lpstr>
      <vt:lpstr>Avenir-Book</vt:lpstr>
      <vt:lpstr>Calibri</vt:lpstr>
      <vt:lpstr>Calibri Light</vt:lpstr>
      <vt:lpstr>Core Sans C 65 Bold</vt:lpstr>
      <vt:lpstr>Office Theme</vt:lpstr>
      <vt:lpstr>1_Office Theme</vt:lpstr>
      <vt:lpstr>PowerPoint Presentation</vt:lpstr>
      <vt:lpstr>PowerPoint Presentation</vt:lpstr>
      <vt:lpstr>Notre travail</vt:lpstr>
      <vt:lpstr>Pourquoi devrions-nous être axés sur les citoyens?</vt:lpstr>
      <vt:lpstr>La chaîne de valeur des services du secteur public</vt:lpstr>
      <vt:lpstr>Citoyens en tête et Les entreprises en tête</vt:lpstr>
      <vt:lpstr>PowerPoint Presentation</vt:lpstr>
      <vt:lpstr>PowerPoint Presentation</vt:lpstr>
      <vt:lpstr>PowerPoint Presentation</vt:lpstr>
      <vt:lpstr>PowerPoint Presentation</vt:lpstr>
      <vt:lpstr>PowerPoint Presentation</vt:lpstr>
      <vt:lpstr>Réflexions des citoyens : Expérience à l’égard des services en ligne</vt:lpstr>
      <vt:lpstr>Réflexions des entreprises : Améliorer l’expérience de service</vt:lpstr>
      <vt:lpstr>Évolution de la mesure de l’expérience des clients</vt:lpstr>
      <vt:lpstr>Pourquoi mesurer l’engagement émotionnel?</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Chanelle Trépanier</dc:creator>
  <cp:lastModifiedBy>Bianca Villeneuve</cp:lastModifiedBy>
  <cp:revision>2</cp:revision>
  <dcterms:modified xsi:type="dcterms:W3CDTF">2022-11-21T21:47:38Z</dcterms:modified>
</cp:coreProperties>
</file>