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eague Spartan" pitchFamily="2" charset="77"/>
      <p:regular r:id="rId16"/>
      <p:bold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COUXDkfJkGmEU7eQC5XRsXg9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70" d="100"/>
          <a:sy n="70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hyperlink" Target="mailto:diversityandinclusiondiverteetinclusion@forces.gc.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46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3549" r="22500"/>
          <a:stretch/>
        </p:blipFill>
        <p:spPr>
          <a:xfrm>
            <a:off x="77629" y="0"/>
            <a:ext cx="98678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668893" y="2781166"/>
            <a:ext cx="705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MATERIEL GROUP’S DIVERSITY &amp; INCLUSION OFFICE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668893" y="8316773"/>
            <a:ext cx="737364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TO ALL GOVERNMENT OF CANADA EMPLOYEES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t="2588" b="2588"/>
          <a:stretch/>
        </p:blipFill>
        <p:spPr>
          <a:xfrm>
            <a:off x="10102300" y="3562825"/>
            <a:ext cx="7940224" cy="376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-226768" y="-216460"/>
            <a:ext cx="7209000" cy="10719900"/>
          </a:xfrm>
          <a:prstGeom prst="rect">
            <a:avLst/>
          </a:prstGeom>
          <a:solidFill>
            <a:srgbClr val="1D7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l="160" t="21264" r="6608" b="71845"/>
          <a:stretch/>
        </p:blipFill>
        <p:spPr>
          <a:xfrm rot="5400000">
            <a:off x="12761773" y="4742132"/>
            <a:ext cx="10861953" cy="80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l="50" r="32"/>
          <a:stretch/>
        </p:blipFill>
        <p:spPr>
          <a:xfrm rot="5400000">
            <a:off x="7968010" y="1980732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l="50" r="32"/>
          <a:stretch/>
        </p:blipFill>
        <p:spPr>
          <a:xfrm rot="5400000">
            <a:off x="7968010" y="3817092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50" r="32"/>
          <a:stretch/>
        </p:blipFill>
        <p:spPr>
          <a:xfrm rot="5400000">
            <a:off x="7968010" y="5653451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l="50" r="32"/>
          <a:stretch/>
        </p:blipFill>
        <p:spPr>
          <a:xfrm rot="5400000">
            <a:off x="7968010" y="7489811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l="160" t="21264" r="6608" b="71845"/>
          <a:stretch/>
        </p:blipFill>
        <p:spPr>
          <a:xfrm>
            <a:off x="1257823" y="4908251"/>
            <a:ext cx="4631407" cy="34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65694" y="8631401"/>
            <a:ext cx="1260099" cy="1253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9015727" y="7269540"/>
            <a:ext cx="7276543" cy="61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4"/>
              <a:buFont typeface="Arial"/>
              <a:buNone/>
            </a:pPr>
            <a:r>
              <a:rPr lang="en-US" sz="3604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and registration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257823" y="2057101"/>
            <a:ext cx="4631407" cy="239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9"/>
              <a:buFont typeface="Arial"/>
              <a:buNone/>
            </a:pPr>
            <a:r>
              <a:rPr lang="en-US" sz="849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Today's 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015727" y="1760336"/>
            <a:ext cx="7533089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lang="en-US" sz="3599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the LLMC program?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9015727" y="3351379"/>
            <a:ext cx="7929212" cy="12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makes the LLMC program different?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015727" y="5479920"/>
            <a:ext cx="8243573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benefits of the LLMC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6914" y="5250525"/>
            <a:ext cx="3641525" cy="25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600" y="7489975"/>
            <a:ext cx="4048140" cy="286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 rot="-5400000">
            <a:off x="7705625" y="1462043"/>
            <a:ext cx="14728051" cy="7362915"/>
            <a:chOff x="0" y="0"/>
            <a:chExt cx="19637401" cy="9817220"/>
          </a:xfrm>
        </p:grpSpPr>
        <p:pic>
          <p:nvPicPr>
            <p:cNvPr id="112" name="Google Shape;112;p3"/>
            <p:cNvPicPr preferRelativeResize="0"/>
            <p:nvPr/>
          </p:nvPicPr>
          <p:blipFill rotWithShape="1">
            <a:blip r:embed="rId3">
              <a:alphaModFix/>
            </a:blip>
            <a:srcRect l="50" r="32"/>
            <a:stretch/>
          </p:blipFill>
          <p:spPr>
            <a:xfrm rot="-5400000">
              <a:off x="9816011" y="-4169"/>
              <a:ext cx="9817220" cy="9825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 l="50" r="32"/>
            <a:stretch/>
          </p:blipFill>
          <p:spPr>
            <a:xfrm rot="-5400000">
              <a:off x="4169" y="-4169"/>
              <a:ext cx="9817220" cy="98255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72706" y="8631401"/>
            <a:ext cx="1260099" cy="12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l="7856" t="4208" b="12809"/>
          <a:stretch/>
        </p:blipFill>
        <p:spPr>
          <a:xfrm>
            <a:off x="8564391" y="1754672"/>
            <a:ext cx="11374582" cy="682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1040652" y="1408342"/>
            <a:ext cx="9713478" cy="357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9"/>
              <a:buFont typeface="Arial"/>
              <a:buNone/>
            </a:pPr>
            <a:r>
              <a:rPr lang="en-US" sz="849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There’s power in people coming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1221627" y="6082609"/>
            <a:ext cx="7922475" cy="2850439"/>
            <a:chOff x="0" y="-38100"/>
            <a:chExt cx="10563300" cy="3800585"/>
          </a:xfrm>
        </p:grpSpPr>
        <p:sp>
          <p:nvSpPr>
            <p:cNvPr id="118" name="Google Shape;118;p3"/>
            <p:cNvSpPr txBox="1"/>
            <p:nvPr/>
          </p:nvSpPr>
          <p:spPr>
            <a:xfrm>
              <a:off x="0" y="-38100"/>
              <a:ext cx="10563300" cy="16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Lifting as you Lead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Mentoring Circles (LLMC) program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0" y="1735385"/>
              <a:ext cx="10563300" cy="20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99"/>
                <a:buFont typeface="Arial"/>
                <a:buNone/>
              </a:pPr>
              <a:r>
                <a:rPr lang="en-US" sz="2599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Are you looking for a way to grow? Join a mentorship circle today to prepare for the future.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l="160" t="21264" r="6608" b="71845"/>
          <a:stretch/>
        </p:blipFill>
        <p:spPr>
          <a:xfrm rot="5400000">
            <a:off x="12809398" y="4454655"/>
            <a:ext cx="10861953" cy="80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l="11288" r="31023"/>
          <a:stretch/>
        </p:blipFill>
        <p:spPr>
          <a:xfrm>
            <a:off x="0" y="0"/>
            <a:ext cx="890154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9444406" y="374327"/>
            <a:ext cx="78516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None/>
            </a:pPr>
            <a:r>
              <a:rPr lang="en-US" sz="589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the LLMC program?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9201150" y="2953227"/>
            <a:ext cx="7851600" cy="5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200" marR="0" lvl="1" indent="-34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73"/>
              <a:buFont typeface="Arial"/>
              <a:buChar char="•"/>
            </a:pPr>
            <a:r>
              <a:rPr lang="en-US" sz="317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Leaders across the Government of Canada from all levels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200" marR="0" lvl="1" indent="-342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173"/>
              <a:buFont typeface="Arial"/>
              <a:buChar char="•"/>
            </a:pPr>
            <a:r>
              <a:rPr lang="en-US" sz="317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Colleagues who share common interests and learning objectives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200" marR="0" lvl="1" indent="-342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173"/>
              <a:buFont typeface="Arial"/>
              <a:buChar char="•"/>
            </a:pPr>
            <a:r>
              <a:rPr lang="en-US" sz="317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6-10 participants per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200" marR="0" lvl="1" indent="-342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173"/>
              <a:buFont typeface="Arial"/>
              <a:buChar char="•"/>
            </a:pPr>
            <a:r>
              <a:rPr lang="en-US" sz="317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Five Circle discussions and five optional enrichment sessions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200" marR="0" lvl="1" indent="-342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173"/>
              <a:buFont typeface="Arial"/>
              <a:buChar char="•"/>
            </a:pPr>
            <a:r>
              <a:rPr lang="en-US" sz="317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Discussions led by a circle leader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22844" y="8631401"/>
            <a:ext cx="1260099" cy="125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l="160" t="21264" r="6608" b="71845"/>
          <a:stretch/>
        </p:blipFill>
        <p:spPr>
          <a:xfrm rot="5400000">
            <a:off x="12729535" y="5029608"/>
            <a:ext cx="10861953" cy="80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l="38127" r="14099"/>
          <a:stretch/>
        </p:blipFill>
        <p:spPr>
          <a:xfrm>
            <a:off x="0" y="-555903"/>
            <a:ext cx="7769654" cy="108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8266272" y="802181"/>
            <a:ext cx="8710420" cy="164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lang="en-US" sz="59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makes the LLMC program different?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8517938" y="3221300"/>
            <a:ext cx="8207100" cy="56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51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People come first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5651" marR="0" lvl="1" indent="-37782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Grounded in the 2020/2021 Deputy Minister Commitments on Diversity and Inclusion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5651" marR="0" lvl="1" indent="-37782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Builds on the Clerk’s Call to Action to address anti-racism, equity, and inclusion in the federal public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4744" y="8631401"/>
            <a:ext cx="1260099" cy="125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l="50" r="32"/>
          <a:stretch/>
        </p:blipFill>
        <p:spPr>
          <a:xfrm rot="5400000">
            <a:off x="409440" y="4814989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l="50" r="32"/>
          <a:stretch/>
        </p:blipFill>
        <p:spPr>
          <a:xfrm rot="5400000">
            <a:off x="6298601" y="4814989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l="50" r="32"/>
          <a:stretch/>
        </p:blipFill>
        <p:spPr>
          <a:xfrm rot="5400000">
            <a:off x="11716883" y="4814989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07911" y="8758795"/>
            <a:ext cx="1260099" cy="12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 t="4028" b="36218"/>
          <a:stretch/>
        </p:blipFill>
        <p:spPr>
          <a:xfrm>
            <a:off x="-316726" y="-3818810"/>
            <a:ext cx="20653271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1028700" y="4767534"/>
            <a:ext cx="4650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9"/>
              <a:buFont typeface="Arial"/>
              <a:buNone/>
            </a:pPr>
            <a:r>
              <a:rPr lang="en-US" sz="314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CONNECT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12335323" y="4767534"/>
            <a:ext cx="5102550" cy="934672"/>
            <a:chOff x="0" y="-63500"/>
            <a:chExt cx="6803400" cy="1246230"/>
          </a:xfrm>
        </p:grpSpPr>
        <p:sp>
          <p:nvSpPr>
            <p:cNvPr id="149" name="Google Shape;149;p6"/>
            <p:cNvSpPr txBox="1"/>
            <p:nvPr/>
          </p:nvSpPr>
          <p:spPr>
            <a:xfrm>
              <a:off x="0" y="721030"/>
              <a:ext cx="6803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49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0" y="-63500"/>
              <a:ext cx="6803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50"/>
                <a:buFont typeface="Arial"/>
                <a:buNone/>
              </a:pPr>
              <a:r>
                <a:rPr lang="en-US" sz="3150" b="1" i="0" u="none" strike="noStrike" cap="non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INSPIRE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6"/>
          <p:cNvSpPr txBox="1"/>
          <p:nvPr/>
        </p:nvSpPr>
        <p:spPr>
          <a:xfrm>
            <a:off x="7001090" y="8992904"/>
            <a:ext cx="489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-US" sz="225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Improved access to career enhancing resources</a:t>
            </a:r>
            <a:endParaRPr sz="225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6917040" y="4767534"/>
            <a:ext cx="4895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9"/>
              <a:buFont typeface="Arial"/>
              <a:buNone/>
            </a:pPr>
            <a:r>
              <a:rPr lang="en-US" sz="314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ELEVATE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2240075" y="8254450"/>
            <a:ext cx="48954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 and participate in mentorship and sponsorship opportunities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2269575" y="6827125"/>
            <a:ext cx="5247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4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 knowledge of the benefits of an inclusive workplace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2269575" y="5348725"/>
            <a:ext cx="55041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4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 create a stimulating environment that fosters a desire for growth and success </a:t>
            </a:r>
            <a:endParaRPr sz="224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6917050" y="5435075"/>
            <a:ext cx="4799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relationships with diverse participants </a:t>
            </a:r>
            <a:endParaRPr sz="224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6917050" y="6434575"/>
            <a:ext cx="47997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Personal and professional growth through thought provoking discussion topics</a:t>
            </a:r>
            <a:endParaRPr sz="2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888700" y="7849875"/>
            <a:ext cx="4799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Broaden your federal public service network</a:t>
            </a:r>
            <a:endParaRPr sz="2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209890" y="9373904"/>
            <a:ext cx="4895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leadership skills</a:t>
            </a:r>
            <a:endParaRPr sz="22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1125850" y="5435075"/>
            <a:ext cx="47997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 with colleagues and senior management across the federal public service</a:t>
            </a:r>
            <a:endParaRPr sz="2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097500" y="6797375"/>
            <a:ext cx="4799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Learn about mentorship and sponsorship</a:t>
            </a:r>
            <a:endParaRPr sz="2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097500" y="7849875"/>
            <a:ext cx="47997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22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 and develop communication/public speaking skills</a:t>
            </a:r>
            <a:endParaRPr sz="22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9011389" y="4294090"/>
            <a:ext cx="8614404" cy="271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79" marR="0" lvl="1" indent="-23749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Circle Sessions</a:t>
            </a:r>
            <a:r>
              <a:rPr lang="en-US" sz="2199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during the weeks of September 26th, October 10th, October 24th, November 7th and November 21st.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979" marR="0" lvl="1" indent="-23749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Optional Enrichment Sessions</a:t>
            </a:r>
            <a:r>
              <a:rPr lang="en-US" sz="2199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during the weeks of October 3rd, October 17th, October 31st, November 14th and November 28th.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2199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9224173" y="3948443"/>
            <a:ext cx="4360313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l="50" r="32"/>
          <a:stretch/>
        </p:blipFill>
        <p:spPr>
          <a:xfrm rot="5400000">
            <a:off x="8445299" y="3952303"/>
            <a:ext cx="399195" cy="399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9072675" y="7568968"/>
            <a:ext cx="6715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79" marR="0" lvl="1" indent="-23749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Deadline: Wednesday, August 31,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9224173" y="7133810"/>
            <a:ext cx="6412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Registration is now open!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50" r="32"/>
          <a:stretch/>
        </p:blipFill>
        <p:spPr>
          <a:xfrm rot="5400000">
            <a:off x="8445299" y="7162216"/>
            <a:ext cx="399195" cy="399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9224173" y="8742680"/>
            <a:ext cx="71415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79" marR="0" lvl="1" indent="-23749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Diversity and inclusion - diversité et inclusion @forces.gc.ca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2199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2199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9224173" y="8161543"/>
            <a:ext cx="7475504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QUESTIONS? CONTACT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l="50" r="32"/>
          <a:stretch/>
        </p:blipFill>
        <p:spPr>
          <a:xfrm rot="5400000">
            <a:off x="8445299" y="8301032"/>
            <a:ext cx="399195" cy="39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5">
            <a:alphaModFix/>
          </a:blip>
          <a:srcRect l="25802" r="25802"/>
          <a:stretch/>
        </p:blipFill>
        <p:spPr>
          <a:xfrm>
            <a:off x="0" y="0"/>
            <a:ext cx="746754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8213675" y="637450"/>
            <a:ext cx="8129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Schedule &amp; Registration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8213663" y="3045744"/>
            <a:ext cx="812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2022 Schedule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65694" y="8631401"/>
            <a:ext cx="1260099" cy="12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7">
            <a:alphaModFix/>
          </a:blip>
          <a:srcRect l="160" t="21264" r="6608" b="71845"/>
          <a:stretch/>
        </p:blipFill>
        <p:spPr>
          <a:xfrm rot="5400000">
            <a:off x="12739060" y="5029608"/>
            <a:ext cx="10861953" cy="80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l="16735" r="23639"/>
          <a:stretch/>
        </p:blipFill>
        <p:spPr>
          <a:xfrm>
            <a:off x="8924104" y="-224451"/>
            <a:ext cx="9601817" cy="1073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65694" y="8631401"/>
            <a:ext cx="1260099" cy="12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 l="160" t="21264" r="6608" b="71845"/>
          <a:stretch/>
        </p:blipFill>
        <p:spPr>
          <a:xfrm>
            <a:off x="808804" y="3293601"/>
            <a:ext cx="4631407" cy="34227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581274" y="429260"/>
            <a:ext cx="8115300" cy="12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D74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Surround yourself with people who lift you higher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581274" y="2192991"/>
            <a:ext cx="8239200" cy="7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1"/>
              <a:buFont typeface="Arial"/>
              <a:buNone/>
            </a:pPr>
            <a:r>
              <a:rPr lang="en-US" sz="215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 to all of our collaborators who helped</a:t>
            </a:r>
            <a:r>
              <a:rPr lang="en-US" sz="2150">
                <a:latin typeface="League Spartan"/>
                <a:ea typeface="League Spartan"/>
                <a:cs typeface="League Spartan"/>
                <a:sym typeface="League Spartan"/>
              </a:rPr>
              <a:t> to develop this initiative in 2022:</a:t>
            </a:r>
            <a:endParaRPr sz="215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Bernadeth Betchi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Kelly Brewer-Balch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>
                <a:latin typeface="League Spartan"/>
                <a:ea typeface="League Spartan"/>
                <a:cs typeface="League Spartan"/>
                <a:sym typeface="League Spartan"/>
              </a:rPr>
              <a:t>Terri</a:t>
            </a: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Graham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Liliya Ishkaeva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Wanda Lewis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Samantha Moonsammy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Lyrique Richards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Lamare Robinson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Christina Tularam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2151"/>
              <a:buFont typeface="Arial"/>
              <a:buNone/>
            </a:pPr>
            <a:r>
              <a:rPr lang="en-US" sz="2151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 thank you to all the members of the Defence Team, particularly the Materiel Group L1 Diversity &amp; Inclusion Working Group, HR-Civilian Defence Team Mentoring Group, the Anti-Racism Secretariat, and all contributors who helped inform program design.</a:t>
            </a:r>
            <a:endParaRPr sz="2151" b="0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6">
            <a:alphaModFix/>
          </a:blip>
          <a:srcRect l="160" t="21264" r="6608" b="71845"/>
          <a:stretch/>
        </p:blipFill>
        <p:spPr>
          <a:xfrm rot="5400000">
            <a:off x="-5354777" y="5029608"/>
            <a:ext cx="10861953" cy="80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46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l="13549" r="22500"/>
          <a:stretch/>
        </p:blipFill>
        <p:spPr>
          <a:xfrm>
            <a:off x="77629" y="0"/>
            <a:ext cx="98679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5644" y="7193720"/>
            <a:ext cx="3992784" cy="24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10634256" y="1554307"/>
            <a:ext cx="705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MATERIEL GROUP’S DIVERSITY &amp; INCLUSION </a:t>
            </a: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OFFICE</a:t>
            </a: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0455216" y="5916748"/>
            <a:ext cx="737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TO ALL GOVERNMENT OF CANADA EMPLOYEES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5">
            <a:alphaModFix/>
          </a:blip>
          <a:srcRect t="2588" b="2588"/>
          <a:stretch/>
        </p:blipFill>
        <p:spPr>
          <a:xfrm>
            <a:off x="10171925" y="1977512"/>
            <a:ext cx="7940224" cy="376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Macintosh PowerPoint</Application>
  <PresentationFormat>Custom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League Spartan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Lyrique Richards</cp:lastModifiedBy>
  <cp:revision>1</cp:revision>
  <dcterms:created xsi:type="dcterms:W3CDTF">2006-08-16T00:00:00Z</dcterms:created>
  <dcterms:modified xsi:type="dcterms:W3CDTF">2022-08-12T14:55:09Z</dcterms:modified>
</cp:coreProperties>
</file>