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9"/>
  </p:notesMasterIdLst>
  <p:handoutMasterIdLst>
    <p:handoutMasterId r:id="rId30"/>
  </p:handoutMasterIdLst>
  <p:sldIdLst>
    <p:sldId id="263" r:id="rId6"/>
    <p:sldId id="268" r:id="rId7"/>
    <p:sldId id="269" r:id="rId8"/>
    <p:sldId id="270" r:id="rId9"/>
    <p:sldId id="271" r:id="rId10"/>
    <p:sldId id="261" r:id="rId11"/>
    <p:sldId id="287" r:id="rId12"/>
    <p:sldId id="272" r:id="rId13"/>
    <p:sldId id="273" r:id="rId14"/>
    <p:sldId id="292" r:id="rId15"/>
    <p:sldId id="293" r:id="rId16"/>
    <p:sldId id="282" r:id="rId17"/>
    <p:sldId id="289" r:id="rId18"/>
    <p:sldId id="288" r:id="rId19"/>
    <p:sldId id="290" r:id="rId20"/>
    <p:sldId id="283" r:id="rId21"/>
    <p:sldId id="284" r:id="rId22"/>
    <p:sldId id="285" r:id="rId23"/>
    <p:sldId id="274" r:id="rId24"/>
    <p:sldId id="281" r:id="rId25"/>
    <p:sldId id="294" r:id="rId26"/>
    <p:sldId id="257" r:id="rId27"/>
    <p:sldId id="291" r:id="rId28"/>
  </p:sldIdLst>
  <p:sldSz cx="12192000" cy="6858000"/>
  <p:notesSz cx="7010400" cy="92964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482" userDrawn="1">
          <p15:clr>
            <a:srgbClr val="A4A3A4"/>
          </p15:clr>
        </p15:guide>
        <p15:guide id="3" orient="horz" pos="300" userDrawn="1">
          <p15:clr>
            <a:srgbClr val="A4A3A4"/>
          </p15:clr>
        </p15:guide>
        <p15:guide id="4" orient="horz" pos="572" userDrawn="1">
          <p15:clr>
            <a:srgbClr val="A4A3A4"/>
          </p15:clr>
        </p15:guide>
        <p15:guide id="5" pos="3840" userDrawn="1">
          <p15:clr>
            <a:srgbClr val="A4A3A4"/>
          </p15:clr>
        </p15:guide>
        <p15:guide id="6" pos="6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48A33E-31D8-EDF0-2EAA-82A3DA1D4255}" v="20" dt="2026-03-11T14:11:56.9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44" y="186"/>
      </p:cViewPr>
      <p:guideLst>
        <p:guide orient="horz" pos="2160"/>
        <p:guide orient="horz" pos="482"/>
        <p:guide orient="horz" pos="300"/>
        <p:guide orient="horz" pos="572"/>
        <p:guide pos="3840"/>
        <p:guide pos="66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Amir, Samar" userId="S::selamir@tbs-sct.gc.ca::74ecec5e-e120-4db5-8ebe-7340da4180ce" providerId="AD" clId="Web-{E348A33E-31D8-EDF0-2EAA-82A3DA1D4255}"/>
    <pc:docChg chg="modSld">
      <pc:chgData name="ElAmir, Samar" userId="S::selamir@tbs-sct.gc.ca::74ecec5e-e120-4db5-8ebe-7340da4180ce" providerId="AD" clId="Web-{E348A33E-31D8-EDF0-2EAA-82A3DA1D4255}" dt="2026-03-11T14:11:56.959" v="14" actId="1076"/>
      <pc:docMkLst>
        <pc:docMk/>
      </pc:docMkLst>
      <pc:sldChg chg="addSp modSp">
        <pc:chgData name="ElAmir, Samar" userId="S::selamir@tbs-sct.gc.ca::74ecec5e-e120-4db5-8ebe-7340da4180ce" providerId="AD" clId="Web-{E348A33E-31D8-EDF0-2EAA-82A3DA1D4255}" dt="2026-03-11T14:11:56.959" v="14" actId="1076"/>
        <pc:sldMkLst>
          <pc:docMk/>
          <pc:sldMk cId="1130587199" sldId="263"/>
        </pc:sldMkLst>
        <pc:spChg chg="add mod">
          <ac:chgData name="ElAmir, Samar" userId="S::selamir@tbs-sct.gc.ca::74ecec5e-e120-4db5-8ebe-7340da4180ce" providerId="AD" clId="Web-{E348A33E-31D8-EDF0-2EAA-82A3DA1D4255}" dt="2026-03-11T14:11:56.959" v="14" actId="1076"/>
          <ac:spMkLst>
            <pc:docMk/>
            <pc:sldMk cId="1130587199" sldId="263"/>
            <ac:spMk id="2" creationId="{23FACE1E-2A5D-8ED9-DA68-7EDADFE207A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C125156-8CB5-4F94-B1DD-9DEF660CA43A}" type="datetimeFigureOut">
              <a:rPr lang="en-CA" smtClean="0"/>
              <a:t>2026-03-11</a:t>
            </a:fld>
            <a:endParaRPr lang="en-CA"/>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C297B32-12A3-46AB-84D3-B62C0D6D9FAB}" type="slidenum">
              <a:rPr lang="en-CA" smtClean="0"/>
              <a:t>‹#›</a:t>
            </a:fld>
            <a:endParaRPr lang="en-CA"/>
          </a:p>
        </p:txBody>
      </p:sp>
    </p:spTree>
    <p:extLst>
      <p:ext uri="{BB962C8B-B14F-4D97-AF65-F5344CB8AC3E}">
        <p14:creationId xmlns:p14="http://schemas.microsoft.com/office/powerpoint/2010/main" val="1193717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5BE00D6-E049-4381-83C8-29CB14B5448F}" type="datetimeFigureOut">
              <a:rPr lang="en-CA" smtClean="0"/>
              <a:t>2026-03-11</a:t>
            </a:fld>
            <a:endParaRPr lang="en-CA"/>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3A5D88-BC26-4EFA-A680-927F6A4ACCF4}" type="slidenum">
              <a:rPr lang="en-CA" smtClean="0"/>
              <a:t>‹#›</a:t>
            </a:fld>
            <a:endParaRPr lang="en-CA"/>
          </a:p>
        </p:txBody>
      </p:sp>
    </p:spTree>
    <p:extLst>
      <p:ext uri="{BB962C8B-B14F-4D97-AF65-F5344CB8AC3E}">
        <p14:creationId xmlns:p14="http://schemas.microsoft.com/office/powerpoint/2010/main" val="2744622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Slide taken from Dom L’s ATIP 101 deck.</a:t>
            </a:r>
            <a:endParaRPr lang="en-US"/>
          </a:p>
        </p:txBody>
      </p:sp>
      <p:sp>
        <p:nvSpPr>
          <p:cNvPr id="4" name="Slide Number Placeholder 3"/>
          <p:cNvSpPr>
            <a:spLocks noGrp="1"/>
          </p:cNvSpPr>
          <p:nvPr>
            <p:ph type="sldNum" sz="quarter" idx="5"/>
          </p:nvPr>
        </p:nvSpPr>
        <p:spPr/>
        <p:txBody>
          <a:bodyPr/>
          <a:lstStyle/>
          <a:p>
            <a:fld id="{EB3A5D88-BC26-4EFA-A680-927F6A4ACCF4}" type="slidenum">
              <a:rPr lang="en-CA" smtClean="0"/>
              <a:t>4</a:t>
            </a:fld>
            <a:endParaRPr lang="en-CA"/>
          </a:p>
        </p:txBody>
      </p:sp>
    </p:spTree>
    <p:extLst>
      <p:ext uri="{BB962C8B-B14F-4D97-AF65-F5344CB8AC3E}">
        <p14:creationId xmlns:p14="http://schemas.microsoft.com/office/powerpoint/2010/main" val="2067181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a:t>. </a:t>
            </a:r>
          </a:p>
        </p:txBody>
      </p:sp>
      <p:sp>
        <p:nvSpPr>
          <p:cNvPr id="4" name="Slide Number Placeholder 3"/>
          <p:cNvSpPr>
            <a:spLocks noGrp="1"/>
          </p:cNvSpPr>
          <p:nvPr>
            <p:ph type="sldNum" sz="quarter" idx="5"/>
          </p:nvPr>
        </p:nvSpPr>
        <p:spPr/>
        <p:txBody>
          <a:bodyPr/>
          <a:lstStyle/>
          <a:p>
            <a:fld id="{EB3A5D88-BC26-4EFA-A680-927F6A4ACCF4}" type="slidenum">
              <a:rPr lang="en-CA" smtClean="0"/>
              <a:t>6</a:t>
            </a:fld>
            <a:endParaRPr lang="en-CA"/>
          </a:p>
        </p:txBody>
      </p:sp>
    </p:spTree>
    <p:extLst>
      <p:ext uri="{BB962C8B-B14F-4D97-AF65-F5344CB8AC3E}">
        <p14:creationId xmlns:p14="http://schemas.microsoft.com/office/powerpoint/2010/main" val="2395190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E5FA1-13D0-E50C-A69B-3EECABF7D3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350070-8498-DA2C-7FC3-4A19118CBE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0841F5-09CB-F310-B038-1DD7ACDDBE40}"/>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C8CFD818-3643-08BA-AA71-F91D588839B5}"/>
              </a:ext>
            </a:extLst>
          </p:cNvPr>
          <p:cNvSpPr>
            <a:spLocks noGrp="1"/>
          </p:cNvSpPr>
          <p:nvPr>
            <p:ph type="sldNum" sz="quarter" idx="5"/>
          </p:nvPr>
        </p:nvSpPr>
        <p:spPr/>
        <p:txBody>
          <a:bodyPr/>
          <a:lstStyle/>
          <a:p>
            <a:fld id="{EB3A5D88-BC26-4EFA-A680-927F6A4ACCF4}" type="slidenum">
              <a:rPr lang="en-CA" smtClean="0"/>
              <a:t>7</a:t>
            </a:fld>
            <a:endParaRPr lang="en-CA"/>
          </a:p>
        </p:txBody>
      </p:sp>
    </p:spTree>
    <p:extLst>
      <p:ext uri="{BB962C8B-B14F-4D97-AF65-F5344CB8AC3E}">
        <p14:creationId xmlns:p14="http://schemas.microsoft.com/office/powerpoint/2010/main" val="1969545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User management:</a:t>
            </a:r>
          </a:p>
          <a:p>
            <a:r>
              <a:rPr lang="en-CA"/>
              <a:t>Authorizing Representatives are responsible for managing who has access to their institution’s AOMT dashboard. It is recommended that ARs perform regular audits several times a year of their users to ensure only the correct people have access.</a:t>
            </a:r>
          </a:p>
          <a:p>
            <a:endParaRPr lang="en-CA"/>
          </a:p>
          <a:p>
            <a:r>
              <a:rPr lang="en-CA"/>
              <a:t>Document labels:</a:t>
            </a:r>
          </a:p>
          <a:p>
            <a:r>
              <a:rPr lang="en-CA"/>
              <a:t>When attaching documents to a message in AOMT, institutions may want to consider using the “Description” field as a way to indicate to requesters the total number of documents. For example, including a description of the file, and then indicating the document is doc 1/3.</a:t>
            </a:r>
          </a:p>
          <a:p>
            <a:br>
              <a:rPr lang="en-CA"/>
            </a:br>
            <a:r>
              <a:rPr lang="en-CA"/>
              <a:t>Requester Support:</a:t>
            </a:r>
          </a:p>
          <a:p>
            <a:r>
              <a:rPr lang="en-CA"/>
              <a:t>When engaging with requesters it’s important to remember that your institution is not responsible for technical support. Should a requester require support related to ATIP Online you should direct them to our Client Support team, or to our contact us page (links provided).</a:t>
            </a:r>
          </a:p>
          <a:p>
            <a:endParaRPr lang="en-CA"/>
          </a:p>
          <a:p>
            <a:r>
              <a:rPr lang="en-CA"/>
              <a:t>File Consolidation:</a:t>
            </a:r>
          </a:p>
          <a:p>
            <a:r>
              <a:rPr lang="en-CA"/>
              <a:t>AOMT offers institutions the ability to upload 5 documents per message. If a response package contains numerous smaller files, institutions may want to consider combining these all into one compressed zip folder. This helps institutions save some file size and include more than just 5 documents per message.</a:t>
            </a:r>
          </a:p>
          <a:p>
            <a:endParaRPr lang="en-US"/>
          </a:p>
        </p:txBody>
      </p:sp>
      <p:sp>
        <p:nvSpPr>
          <p:cNvPr id="4" name="Slide Number Placeholder 3"/>
          <p:cNvSpPr>
            <a:spLocks noGrp="1"/>
          </p:cNvSpPr>
          <p:nvPr>
            <p:ph type="sldNum" sz="quarter" idx="5"/>
          </p:nvPr>
        </p:nvSpPr>
        <p:spPr/>
        <p:txBody>
          <a:bodyPr/>
          <a:lstStyle/>
          <a:p>
            <a:fld id="{EB3A5D88-BC26-4EFA-A680-927F6A4ACCF4}" type="slidenum">
              <a:rPr lang="en-CA" smtClean="0"/>
              <a:t>8</a:t>
            </a:fld>
            <a:endParaRPr lang="en-CA"/>
          </a:p>
        </p:txBody>
      </p:sp>
    </p:spTree>
    <p:extLst>
      <p:ext uri="{BB962C8B-B14F-4D97-AF65-F5344CB8AC3E}">
        <p14:creationId xmlns:p14="http://schemas.microsoft.com/office/powerpoint/2010/main" val="14393759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itle 1" descr="A text box for the title of the presentation is included in the middle of the slide."/>
          <p:cNvSpPr>
            <a:spLocks noGrp="1"/>
          </p:cNvSpPr>
          <p:nvPr>
            <p:ph type="title" hasCustomPrompt="1"/>
          </p:nvPr>
        </p:nvSpPr>
        <p:spPr>
          <a:xfrm>
            <a:off x="1295468" y="2127980"/>
            <a:ext cx="9585011" cy="987095"/>
          </a:xfrm>
          <a:prstGeom prst="rect">
            <a:avLst/>
          </a:prstGeom>
        </p:spPr>
        <p:txBody>
          <a:bodyPr anchor="t"/>
          <a:lstStyle>
            <a:lvl1pPr algn="ctr">
              <a:defRPr sz="6600" b="0" cap="none" baseline="0">
                <a:solidFill>
                  <a:schemeClr val="tx2"/>
                </a:solidFill>
              </a:defRPr>
            </a:lvl1pPr>
          </a:lstStyle>
          <a:p>
            <a:r>
              <a:rPr lang="en-US"/>
              <a:t>Section title</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240704" y="2889262"/>
            <a:ext cx="5528733" cy="4248150"/>
          </a:xfrm>
          <a:prstGeom prst="rect">
            <a:avLst/>
          </a:prstGeom>
        </p:spPr>
      </p:pic>
      <p:pic>
        <p:nvPicPr>
          <p:cNvPr id="11" name="Picture 10" descr="There is a visual accent of a large triangle within the bottom left-hand corner of the slide. The first triangle is blue. There is a turquoise accent added to the longest side of the triangle. A lime green accent is included beside the turquoise on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336715" y="3176972"/>
            <a:ext cx="5512513" cy="4235688"/>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336715" y="4155924"/>
            <a:ext cx="4148667" cy="2931033"/>
          </a:xfrm>
          <a:prstGeom prst="rect">
            <a:avLst/>
          </a:prstGeom>
        </p:spPr>
      </p:pic>
      <p:sp>
        <p:nvSpPr>
          <p:cNvPr id="13" name="Slide Number Placeholder 5" descr="A text box for a page number is included in the bottom right corner of the slide. "/>
          <p:cNvSpPr>
            <a:spLocks noGrp="1"/>
          </p:cNvSpPr>
          <p:nvPr>
            <p:ph type="sldNum" sz="quarter" idx="12"/>
          </p:nvPr>
        </p:nvSpPr>
        <p:spPr>
          <a:xfrm>
            <a:off x="8737600" y="6356353"/>
            <a:ext cx="2844800" cy="365125"/>
          </a:xfrm>
        </p:spPr>
        <p:txBody>
          <a:bodyPr/>
          <a:lstStyle/>
          <a:p>
            <a:fld id="{32D4B517-E49B-41B6-9DBC-23634E0F1CDC}" type="slidenum">
              <a:rPr lang="en-CA" smtClean="0"/>
              <a:t>‹#›</a:t>
            </a:fld>
            <a:endParaRPr lang="en-CA"/>
          </a:p>
        </p:txBody>
      </p:sp>
    </p:spTree>
    <p:extLst>
      <p:ext uri="{BB962C8B-B14F-4D97-AF65-F5344CB8AC3E}">
        <p14:creationId xmlns:p14="http://schemas.microsoft.com/office/powerpoint/2010/main" val="374503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D5B37B-8428-4200-944D-9E23D97F533C}" type="datetimeFigureOut">
              <a:rPr lang="en-CA" smtClean="0"/>
              <a:t>2026-03-11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38C3C02-7134-41C2-B4CE-73EF77B7BFC7}" type="slidenum">
              <a:rPr lang="en-CA" smtClean="0"/>
              <a:t>‹#›</a:t>
            </a:fld>
            <a:endParaRPr lang="en-CA"/>
          </a:p>
        </p:txBody>
      </p:sp>
    </p:spTree>
    <p:extLst>
      <p:ext uri="{BB962C8B-B14F-4D97-AF65-F5344CB8AC3E}">
        <p14:creationId xmlns:p14="http://schemas.microsoft.com/office/powerpoint/2010/main" val="3008988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D5B37B-8428-4200-944D-9E23D97F533C}" type="datetimeFigureOut">
              <a:rPr lang="en-CA" smtClean="0"/>
              <a:t>2026-03-11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10729455" y="2869895"/>
            <a:ext cx="1154151" cy="1090789"/>
          </a:xfrm>
        </p:spPr>
        <p:txBody>
          <a:bodyPr/>
          <a:lstStyle/>
          <a:p>
            <a:fld id="{D38C3C02-7134-41C2-B4CE-73EF77B7BFC7}" type="slidenum">
              <a:rPr lang="en-CA" smtClean="0"/>
              <a:t>‹#›</a:t>
            </a:fld>
            <a:endParaRPr lang="en-CA"/>
          </a:p>
        </p:txBody>
      </p:sp>
    </p:spTree>
    <p:extLst>
      <p:ext uri="{BB962C8B-B14F-4D97-AF65-F5344CB8AC3E}">
        <p14:creationId xmlns:p14="http://schemas.microsoft.com/office/powerpoint/2010/main" val="2318755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D5B37B-8428-4200-944D-9E23D97F533C}" type="datetimeFigureOut">
              <a:rPr lang="en-CA" smtClean="0"/>
              <a:t>2026-03-11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38C3C02-7134-41C2-B4CE-73EF77B7BFC7}" type="slidenum">
              <a:rPr lang="en-CA" smtClean="0"/>
              <a:t>‹#›</a:t>
            </a:fld>
            <a:endParaRPr lang="en-CA"/>
          </a:p>
        </p:txBody>
      </p:sp>
    </p:spTree>
    <p:extLst>
      <p:ext uri="{BB962C8B-B14F-4D97-AF65-F5344CB8AC3E}">
        <p14:creationId xmlns:p14="http://schemas.microsoft.com/office/powerpoint/2010/main" val="1444067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D5B37B-8428-4200-944D-9E23D97F533C}" type="datetimeFigureOut">
              <a:rPr lang="en-CA" smtClean="0"/>
              <a:t>2026-03-11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38C3C02-7134-41C2-B4CE-73EF77B7BFC7}" type="slidenum">
              <a:rPr lang="en-CA" smtClean="0"/>
              <a:t>‹#›</a:t>
            </a:fld>
            <a:endParaRPr lang="en-CA"/>
          </a:p>
        </p:txBody>
      </p:sp>
    </p:spTree>
    <p:extLst>
      <p:ext uri="{BB962C8B-B14F-4D97-AF65-F5344CB8AC3E}">
        <p14:creationId xmlns:p14="http://schemas.microsoft.com/office/powerpoint/2010/main" val="2527038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D5B37B-8428-4200-944D-9E23D97F533C}" type="datetimeFigureOut">
              <a:rPr lang="en-CA" smtClean="0"/>
              <a:t>2026-03-11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38C3C02-7134-41C2-B4CE-73EF77B7BFC7}" type="slidenum">
              <a:rPr lang="en-CA" smtClean="0"/>
              <a:t>‹#›</a:t>
            </a:fld>
            <a:endParaRPr lang="en-CA"/>
          </a:p>
        </p:txBody>
      </p:sp>
    </p:spTree>
    <p:extLst>
      <p:ext uri="{BB962C8B-B14F-4D97-AF65-F5344CB8AC3E}">
        <p14:creationId xmlns:p14="http://schemas.microsoft.com/office/powerpoint/2010/main" val="411669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ED5B37B-8428-4200-944D-9E23D97F533C}" type="datetimeFigureOut">
              <a:rPr lang="en-CA" smtClean="0"/>
              <a:t>2026-03-11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38C3C02-7134-41C2-B4CE-73EF77B7BFC7}" type="slidenum">
              <a:rPr lang="en-CA" smtClean="0"/>
              <a:t>‹#›</a:t>
            </a:fld>
            <a:endParaRPr lang="en-CA"/>
          </a:p>
        </p:txBody>
      </p:sp>
    </p:spTree>
    <p:extLst>
      <p:ext uri="{BB962C8B-B14F-4D97-AF65-F5344CB8AC3E}">
        <p14:creationId xmlns:p14="http://schemas.microsoft.com/office/powerpoint/2010/main" val="3545524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D5B37B-8428-4200-944D-9E23D97F533C}" type="datetimeFigureOut">
              <a:rPr lang="en-CA" smtClean="0"/>
              <a:t>2026-03-11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38C3C02-7134-41C2-B4CE-73EF77B7BFC7}" type="slidenum">
              <a:rPr lang="en-CA" smtClean="0"/>
              <a:t>‹#›</a:t>
            </a:fld>
            <a:endParaRPr lang="en-CA"/>
          </a:p>
        </p:txBody>
      </p:sp>
    </p:spTree>
    <p:extLst>
      <p:ext uri="{BB962C8B-B14F-4D97-AF65-F5344CB8AC3E}">
        <p14:creationId xmlns:p14="http://schemas.microsoft.com/office/powerpoint/2010/main" val="1649657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D5B37B-8428-4200-944D-9E23D97F533C}" type="datetimeFigureOut">
              <a:rPr lang="en-CA" smtClean="0"/>
              <a:t>2026-03-11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38C3C02-7134-41C2-B4CE-73EF77B7BFC7}" type="slidenum">
              <a:rPr lang="en-CA" smtClean="0"/>
              <a:t>‹#›</a:t>
            </a:fld>
            <a:endParaRPr lang="en-CA"/>
          </a:p>
        </p:txBody>
      </p:sp>
    </p:spTree>
    <p:extLst>
      <p:ext uri="{BB962C8B-B14F-4D97-AF65-F5344CB8AC3E}">
        <p14:creationId xmlns:p14="http://schemas.microsoft.com/office/powerpoint/2010/main" val="4064411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D5B37B-8428-4200-944D-9E23D97F533C}" type="datetimeFigureOut">
              <a:rPr lang="en-CA" smtClean="0"/>
              <a:t>2026-03-11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10729455" y="4711309"/>
            <a:ext cx="1154151" cy="1090789"/>
          </a:xfrm>
        </p:spPr>
        <p:txBody>
          <a:bodyPr/>
          <a:lstStyle/>
          <a:p>
            <a:fld id="{D38C3C02-7134-41C2-B4CE-73EF77B7BFC7}" type="slidenum">
              <a:rPr lang="en-CA" smtClean="0"/>
              <a:t>‹#›</a:t>
            </a:fld>
            <a:endParaRPr lang="en-CA"/>
          </a:p>
        </p:txBody>
      </p:sp>
    </p:spTree>
    <p:extLst>
      <p:ext uri="{BB962C8B-B14F-4D97-AF65-F5344CB8AC3E}">
        <p14:creationId xmlns:p14="http://schemas.microsoft.com/office/powerpoint/2010/main" val="4174344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D5B37B-8428-4200-944D-9E23D97F533C}" type="datetimeFigureOut">
              <a:rPr lang="en-CA" smtClean="0"/>
              <a:t>2026-03-11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10729455" y="4711615"/>
            <a:ext cx="1154151" cy="1090789"/>
          </a:xfrm>
        </p:spPr>
        <p:txBody>
          <a:bodyPr/>
          <a:lstStyle/>
          <a:p>
            <a:fld id="{D38C3C02-7134-41C2-B4CE-73EF77B7BFC7}" type="slidenum">
              <a:rPr lang="en-CA" smtClean="0"/>
              <a:t>‹#›</a:t>
            </a:fld>
            <a:endParaRPr lang="en-CA"/>
          </a:p>
        </p:txBody>
      </p:sp>
    </p:spTree>
    <p:extLst>
      <p:ext uri="{BB962C8B-B14F-4D97-AF65-F5344CB8AC3E}">
        <p14:creationId xmlns:p14="http://schemas.microsoft.com/office/powerpoint/2010/main" val="3942168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7" name="Title 1" descr="A text box for a title is included underneath of the FIP and Canada Wordmark."/>
          <p:cNvSpPr>
            <a:spLocks noGrp="1"/>
          </p:cNvSpPr>
          <p:nvPr>
            <p:ph type="ctrTitle" hasCustomPrompt="1"/>
          </p:nvPr>
        </p:nvSpPr>
        <p:spPr>
          <a:xfrm>
            <a:off x="1103445" y="2060851"/>
            <a:ext cx="10270067" cy="613891"/>
          </a:xfrm>
          <a:prstGeom prst="rect">
            <a:avLst/>
          </a:prstGeom>
        </p:spPr>
        <p:txBody>
          <a:bodyPr/>
          <a:lstStyle>
            <a:lvl1pPr algn="l">
              <a:defRPr sz="3600">
                <a:solidFill>
                  <a:schemeClr val="tx2"/>
                </a:solidFill>
              </a:defRPr>
            </a:lvl1pPr>
          </a:lstStyle>
          <a:p>
            <a:r>
              <a:rPr lang="en-US"/>
              <a:t>Title</a:t>
            </a:r>
            <a:endParaRPr lang="en-CA"/>
          </a:p>
        </p:txBody>
      </p:sp>
      <p:sp>
        <p:nvSpPr>
          <p:cNvPr id="18" name="Text Placeholder 14" descr="A text box for a sub-title is included under the title textbox."/>
          <p:cNvSpPr>
            <a:spLocks noGrp="1"/>
          </p:cNvSpPr>
          <p:nvPr>
            <p:ph type="body" sz="quarter" idx="13" hasCustomPrompt="1"/>
          </p:nvPr>
        </p:nvSpPr>
        <p:spPr>
          <a:xfrm>
            <a:off x="1103447" y="2708920"/>
            <a:ext cx="10273141" cy="720080"/>
          </a:xfrm>
          <a:prstGeom prst="rect">
            <a:avLst/>
          </a:prstGeom>
        </p:spPr>
        <p:txBody>
          <a:bodyPr/>
          <a:lstStyle>
            <a:lvl1pPr marL="0" indent="0">
              <a:buNone/>
              <a:defRPr sz="2400">
                <a:solidFill>
                  <a:schemeClr val="accent3"/>
                </a:solidFill>
              </a:defRPr>
            </a:lvl1pPr>
          </a:lstStyle>
          <a:p>
            <a:pPr lvl="0"/>
            <a:r>
              <a:rPr lang="en-US"/>
              <a:t>Sub-title</a:t>
            </a:r>
          </a:p>
        </p:txBody>
      </p:sp>
      <p:sp>
        <p:nvSpPr>
          <p:cNvPr id="21" name="Slide Number Placeholder 5" descr="A text box for a page number is included in the bottom right corner of the slide. "/>
          <p:cNvSpPr>
            <a:spLocks noGrp="1"/>
          </p:cNvSpPr>
          <p:nvPr>
            <p:ph type="sldNum" sz="quarter" idx="12"/>
          </p:nvPr>
        </p:nvSpPr>
        <p:spPr>
          <a:xfrm>
            <a:off x="8737600" y="6356353"/>
            <a:ext cx="2844800" cy="365125"/>
          </a:xfrm>
        </p:spPr>
        <p:txBody>
          <a:bodyPr/>
          <a:lstStyle/>
          <a:p>
            <a:fld id="{32D4B517-E49B-41B6-9DBC-23634E0F1CDC}" type="slidenum">
              <a:rPr lang="en-CA" smtClean="0"/>
              <a:t>‹#›</a:t>
            </a:fld>
            <a:endParaRPr lang="en-CA"/>
          </a:p>
        </p:txBody>
      </p:sp>
      <p:pic>
        <p:nvPicPr>
          <p:cNvPr id="27" name="Picture 26" descr="The Canada wordmark is shown in blue font on the righthand side of the slide underneath the blue and black bar. The word Canada has a small Canadian flag over the last letter &quot;a&quot;. ">
            <a:extLst>
              <a:ext uri="{FF2B5EF4-FFF2-40B4-BE49-F238E27FC236}">
                <a16:creationId xmlns:a16="http://schemas.microsoft.com/office/drawing/2014/main" id="{B6A1E8E2-E238-4AD1-A32C-471991AF8E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97932" y="800708"/>
            <a:ext cx="1570676" cy="484291"/>
          </a:xfrm>
          <a:prstGeom prst="rect">
            <a:avLst/>
          </a:prstGeom>
        </p:spPr>
      </p:pic>
      <p:pic>
        <p:nvPicPr>
          <p:cNvPr id="11" name="Picture 10" descr="The FIP is shown in blue font underneath of the blue and black bar. This includes a small blue Canadian flag, with the text Treasury Board of Canada Secretariat located to its right. Beside the English text is the French: Secrétariat du Conseil du Trésor du Canada. ">
            <a:extLst>
              <a:ext uri="{FF2B5EF4-FFF2-40B4-BE49-F238E27FC236}">
                <a16:creationId xmlns:a16="http://schemas.microsoft.com/office/drawing/2014/main" id="{263DDDF0-8A1C-4662-9A4D-00956DA62F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5360" y="947009"/>
            <a:ext cx="4288932" cy="393759"/>
          </a:xfrm>
          <a:prstGeom prst="rect">
            <a:avLst/>
          </a:prstGeom>
        </p:spPr>
      </p:pic>
      <p:grpSp>
        <p:nvGrpSpPr>
          <p:cNvPr id="2" name="Group 1" descr="A thin blue bar runs along the width of the upper section of the slide. A small green parallelogram separates the blue bar from another thin black bar. To the right of the green parallelogram, a thin black bar runs along the width of the upper section of the slide until it reaches the righthand side of the slide. ">
            <a:extLst>
              <a:ext uri="{FF2B5EF4-FFF2-40B4-BE49-F238E27FC236}">
                <a16:creationId xmlns:a16="http://schemas.microsoft.com/office/drawing/2014/main" id="{08B071FD-DE56-4F84-B7F0-1C44057F4DA5}"/>
              </a:ext>
            </a:extLst>
          </p:cNvPr>
          <p:cNvGrpSpPr/>
          <p:nvPr userDrawn="1"/>
        </p:nvGrpSpPr>
        <p:grpSpPr>
          <a:xfrm>
            <a:off x="-8156" y="612224"/>
            <a:ext cx="12205664" cy="152480"/>
            <a:chOff x="-8156" y="612224"/>
            <a:chExt cx="12205664" cy="152480"/>
          </a:xfrm>
        </p:grpSpPr>
        <p:sp>
          <p:nvSpPr>
            <p:cNvPr id="23" name="Freeform 15">
              <a:extLst>
                <a:ext uri="{FF2B5EF4-FFF2-40B4-BE49-F238E27FC236}">
                  <a16:creationId xmlns:a16="http://schemas.microsoft.com/office/drawing/2014/main" id="{9B266A96-48D0-4C48-AF2E-F09234B891BC}"/>
                </a:ext>
              </a:extLst>
            </p:cNvPr>
            <p:cNvSpPr>
              <a:spLocks/>
            </p:cNvSpPr>
            <p:nvPr userDrawn="1"/>
          </p:nvSpPr>
          <p:spPr bwMode="auto">
            <a:xfrm>
              <a:off x="8997108" y="613891"/>
              <a:ext cx="3200400"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0" name="Freeform 13">
              <a:extLst>
                <a:ext uri="{FF2B5EF4-FFF2-40B4-BE49-F238E27FC236}">
                  <a16:creationId xmlns:a16="http://schemas.microsoft.com/office/drawing/2014/main" id="{441DAEEE-4163-485D-BF45-A5857124FE6C}"/>
                </a:ext>
              </a:extLst>
            </p:cNvPr>
            <p:cNvSpPr>
              <a:spLocks/>
            </p:cNvSpPr>
            <p:nvPr userDrawn="1"/>
          </p:nvSpPr>
          <p:spPr bwMode="auto">
            <a:xfrm>
              <a:off x="-8156" y="613891"/>
              <a:ext cx="9418320"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4" name="Freeform 14">
              <a:extLst>
                <a:ext uri="{FF2B5EF4-FFF2-40B4-BE49-F238E27FC236}">
                  <a16:creationId xmlns:a16="http://schemas.microsoft.com/office/drawing/2014/main" id="{7CCA438D-B9F8-441D-9261-988B9701B508}"/>
                </a:ext>
              </a:extLst>
            </p:cNvPr>
            <p:cNvSpPr>
              <a:spLocks/>
            </p:cNvSpPr>
            <p:nvPr userDrawn="1"/>
          </p:nvSpPr>
          <p:spPr bwMode="auto">
            <a:xfrm>
              <a:off x="9039950" y="612224"/>
              <a:ext cx="404422"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Tree>
    <p:extLst>
      <p:ext uri="{BB962C8B-B14F-4D97-AF65-F5344CB8AC3E}">
        <p14:creationId xmlns:p14="http://schemas.microsoft.com/office/powerpoint/2010/main" val="3516616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25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125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D5B37B-8428-4200-944D-9E23D97F533C}" type="datetimeFigureOut">
              <a:rPr lang="en-CA" smtClean="0"/>
              <a:t>2026-03-11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10729455" y="4709925"/>
            <a:ext cx="1154151" cy="1090789"/>
          </a:xfrm>
        </p:spPr>
        <p:txBody>
          <a:bodyPr/>
          <a:lstStyle/>
          <a:p>
            <a:fld id="{D38C3C02-7134-41C2-B4CE-73EF77B7BFC7}" type="slidenum">
              <a:rPr lang="en-CA" smtClean="0"/>
              <a:t>‹#›</a:t>
            </a:fld>
            <a:endParaRPr lang="en-CA"/>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401834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D5B37B-8428-4200-944D-9E23D97F533C}" type="datetimeFigureOut">
              <a:rPr lang="en-CA" smtClean="0"/>
              <a:t>2026-03-11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10729455" y="4709925"/>
            <a:ext cx="1154151" cy="1090789"/>
          </a:xfrm>
        </p:spPr>
        <p:txBody>
          <a:bodyPr/>
          <a:lstStyle/>
          <a:p>
            <a:fld id="{D38C3C02-7134-41C2-B4CE-73EF77B7BFC7}" type="slidenum">
              <a:rPr lang="en-CA" smtClean="0"/>
              <a:t>‹#›</a:t>
            </a:fld>
            <a:endParaRPr lang="en-CA"/>
          </a:p>
        </p:txBody>
      </p:sp>
    </p:spTree>
    <p:extLst>
      <p:ext uri="{BB962C8B-B14F-4D97-AF65-F5344CB8AC3E}">
        <p14:creationId xmlns:p14="http://schemas.microsoft.com/office/powerpoint/2010/main" val="3895793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ED5B37B-8428-4200-944D-9E23D97F533C}" type="datetimeFigureOut">
              <a:rPr lang="en-CA" smtClean="0"/>
              <a:t>2026-03-11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38C3C02-7134-41C2-B4CE-73EF77B7BFC7}" type="slidenum">
              <a:rPr lang="en-CA" smtClean="0"/>
              <a:t>‹#›</a:t>
            </a:fld>
            <a:endParaRPr lang="en-CA"/>
          </a:p>
        </p:txBody>
      </p:sp>
    </p:spTree>
    <p:extLst>
      <p:ext uri="{BB962C8B-B14F-4D97-AF65-F5344CB8AC3E}">
        <p14:creationId xmlns:p14="http://schemas.microsoft.com/office/powerpoint/2010/main" val="1785781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ED5B37B-8428-4200-944D-9E23D97F533C}" type="datetimeFigureOut">
              <a:rPr lang="en-CA" smtClean="0"/>
              <a:t>2026-03-11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38C3C02-7134-41C2-B4CE-73EF77B7BFC7}" type="slidenum">
              <a:rPr lang="en-CA" smtClean="0"/>
              <a:t>‹#›</a:t>
            </a:fld>
            <a:endParaRPr lang="en-CA"/>
          </a:p>
        </p:txBody>
      </p:sp>
    </p:spTree>
    <p:extLst>
      <p:ext uri="{BB962C8B-B14F-4D97-AF65-F5344CB8AC3E}">
        <p14:creationId xmlns:p14="http://schemas.microsoft.com/office/powerpoint/2010/main" val="2198720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D5B37B-8428-4200-944D-9E23D97F533C}" type="datetimeFigureOut">
              <a:rPr lang="en-CA" smtClean="0"/>
              <a:t>2026-03-11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38C3C02-7134-41C2-B4CE-73EF77B7BFC7}" type="slidenum">
              <a:rPr lang="en-CA" smtClean="0"/>
              <a:t>‹#›</a:t>
            </a:fld>
            <a:endParaRPr lang="en-CA"/>
          </a:p>
        </p:txBody>
      </p:sp>
    </p:spTree>
    <p:extLst>
      <p:ext uri="{BB962C8B-B14F-4D97-AF65-F5344CB8AC3E}">
        <p14:creationId xmlns:p14="http://schemas.microsoft.com/office/powerpoint/2010/main" val="9746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ED5B37B-8428-4200-944D-9E23D97F533C}" type="datetimeFigureOut">
              <a:rPr lang="en-CA" smtClean="0"/>
              <a:t>2026-03-11</a:t>
            </a:fld>
            <a:endParaRPr lang="en-CA"/>
          </a:p>
        </p:txBody>
      </p:sp>
      <p:sp>
        <p:nvSpPr>
          <p:cNvPr id="5" name="Footer Placeholder 4"/>
          <p:cNvSpPr>
            <a:spLocks noGrp="1"/>
          </p:cNvSpPr>
          <p:nvPr>
            <p:ph type="ftr" sz="quarter" idx="11"/>
          </p:nvPr>
        </p:nvSpPr>
        <p:spPr>
          <a:xfrm>
            <a:off x="680321" y="5936188"/>
            <a:ext cx="6126805" cy="365125"/>
          </a:xfrm>
        </p:spPr>
        <p:txBody>
          <a:bodyPr/>
          <a:lstStyle/>
          <a:p>
            <a:endParaRPr lang="en-CA"/>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38C3C02-7134-41C2-B4CE-73EF77B7BFC7}" type="slidenum">
              <a:rPr lang="en-CA" smtClean="0"/>
              <a:t>‹#›</a:t>
            </a:fld>
            <a:endParaRPr lang="en-CA"/>
          </a:p>
        </p:txBody>
      </p:sp>
    </p:spTree>
    <p:extLst>
      <p:ext uri="{BB962C8B-B14F-4D97-AF65-F5344CB8AC3E}">
        <p14:creationId xmlns:p14="http://schemas.microsoft.com/office/powerpoint/2010/main" val="2327375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descr="A text box for a page number is included in the bottom right corner of the slide."/>
          <p:cNvSpPr>
            <a:spLocks noGrp="1"/>
          </p:cNvSpPr>
          <p:nvPr>
            <p:ph type="sldNum" sz="quarter" idx="12"/>
          </p:nvPr>
        </p:nvSpPr>
        <p:spPr>
          <a:xfrm>
            <a:off x="8652284" y="6235327"/>
            <a:ext cx="2844800" cy="365125"/>
          </a:xfrm>
        </p:spPr>
        <p:txBody>
          <a:bodyPr/>
          <a:lstStyle/>
          <a:p>
            <a:fld id="{32D4B517-E49B-41B6-9DBC-23634E0F1CDC}" type="slidenum">
              <a:rPr lang="en-CA" smtClean="0"/>
              <a:t>‹#›</a:t>
            </a:fld>
            <a:endParaRPr lang="en-CA"/>
          </a:p>
        </p:txBody>
      </p:sp>
      <p:sp>
        <p:nvSpPr>
          <p:cNvPr id="11" name="Content Placeholder 2" descr="A large text box is included underneath the title."/>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
        <p:nvSpPr>
          <p:cNvPr id="2" name="Title 1" descr="A text box for the slide title is included at the top of the slide."/>
          <p:cNvSpPr>
            <a:spLocks noGrp="1"/>
          </p:cNvSpPr>
          <p:nvPr>
            <p:ph type="title"/>
          </p:nvPr>
        </p:nvSpPr>
        <p:spPr>
          <a:xfrm>
            <a:off x="1012265" y="138062"/>
            <a:ext cx="7243976"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r>
              <a:rPr lang="en-US"/>
              <a:t>Click to edit Master title style</a:t>
            </a:r>
            <a:endParaRPr lang="en-CA"/>
          </a:p>
        </p:txBody>
      </p:sp>
    </p:spTree>
    <p:extLst>
      <p:ext uri="{BB962C8B-B14F-4D97-AF65-F5344CB8AC3E}">
        <p14:creationId xmlns:p14="http://schemas.microsoft.com/office/powerpoint/2010/main" val="207711345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Page With Picture and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descr="A text box for a page number is included in the bottom right corner of the slide."/>
          <p:cNvSpPr>
            <a:spLocks noGrp="1"/>
          </p:cNvSpPr>
          <p:nvPr>
            <p:ph type="sldNum" sz="quarter" idx="12"/>
          </p:nvPr>
        </p:nvSpPr>
        <p:spPr>
          <a:xfrm>
            <a:off x="8737600" y="6356353"/>
            <a:ext cx="2844800" cy="365125"/>
          </a:xfrm>
        </p:spPr>
        <p:txBody>
          <a:bodyPr/>
          <a:lstStyle/>
          <a:p>
            <a:fld id="{32D4B517-E49B-41B6-9DBC-23634E0F1CDC}" type="slidenum">
              <a:rPr lang="en-CA" smtClean="0"/>
              <a:t>‹#›</a:t>
            </a:fld>
            <a:endParaRPr lang="en-CA"/>
          </a:p>
        </p:txBody>
      </p:sp>
      <p:sp>
        <p:nvSpPr>
          <p:cNvPr id="16" name="Title 1" descr="A text box where you can add a photo caption is included below the picture box."/>
          <p:cNvSpPr>
            <a:spLocks noGrp="1"/>
          </p:cNvSpPr>
          <p:nvPr>
            <p:ph type="title" hasCustomPrompt="1"/>
          </p:nvPr>
        </p:nvSpPr>
        <p:spPr>
          <a:xfrm>
            <a:off x="2449156" y="4951455"/>
            <a:ext cx="7309764" cy="467559"/>
          </a:xfrm>
          <a:prstGeom prst="rect">
            <a:avLst/>
          </a:prstGeom>
        </p:spPr>
        <p:txBody>
          <a:bodyPr anchor="t"/>
          <a:lstStyle>
            <a:lvl1pPr algn="l">
              <a:defRPr sz="1800" b="1" baseline="0">
                <a:solidFill>
                  <a:schemeClr val="tx2"/>
                </a:solidFill>
              </a:defRPr>
            </a:lvl1pPr>
          </a:lstStyle>
          <a:p>
            <a:r>
              <a:rPr lang="en-US"/>
              <a:t>Photo Caption</a:t>
            </a:r>
            <a:endParaRPr lang="en-CA"/>
          </a:p>
        </p:txBody>
      </p:sp>
      <p:sp>
        <p:nvSpPr>
          <p:cNvPr id="17" name="Picture Placeholder 2" descr="A large box is located in the middle of the slide for an image."/>
          <p:cNvSpPr>
            <a:spLocks noGrp="1"/>
          </p:cNvSpPr>
          <p:nvPr>
            <p:ph type="pic" idx="1" hasCustomPrompt="1"/>
          </p:nvPr>
        </p:nvSpPr>
        <p:spPr>
          <a:xfrm>
            <a:off x="2443719" y="1530579"/>
            <a:ext cx="7315200" cy="33947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to insert a picture</a:t>
            </a:r>
          </a:p>
        </p:txBody>
      </p:sp>
      <p:sp>
        <p:nvSpPr>
          <p:cNvPr id="19" name="Rectangle 18" descr="As a visual effect, there is a small red bar on the left side of the photo caption text box."/>
          <p:cNvSpPr/>
          <p:nvPr userDrawn="1"/>
        </p:nvSpPr>
        <p:spPr>
          <a:xfrm>
            <a:off x="2443721" y="4950962"/>
            <a:ext cx="60959" cy="4675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84198446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Page Image">
    <p:bg>
      <p:bgPr>
        <a:solidFill>
          <a:schemeClr val="bg2"/>
        </a:solidFill>
        <a:effectLst/>
      </p:bgPr>
    </p:bg>
    <p:spTree>
      <p:nvGrpSpPr>
        <p:cNvPr id="1" name=""/>
        <p:cNvGrpSpPr/>
        <p:nvPr/>
      </p:nvGrpSpPr>
      <p:grpSpPr>
        <a:xfrm>
          <a:off x="0" y="0"/>
          <a:ext cx="0" cy="0"/>
          <a:chOff x="0" y="0"/>
          <a:chExt cx="0" cy="0"/>
        </a:xfrm>
      </p:grpSpPr>
      <p:sp>
        <p:nvSpPr>
          <p:cNvPr id="12" name="Picture Placeholder 2" descr="A large box that takes up most of the slide is included for an image."/>
          <p:cNvSpPr>
            <a:spLocks noGrp="1"/>
          </p:cNvSpPr>
          <p:nvPr>
            <p:ph type="pic" idx="1" hasCustomPrompt="1"/>
          </p:nvPr>
        </p:nvSpPr>
        <p:spPr>
          <a:xfrm>
            <a:off x="0" y="548680"/>
            <a:ext cx="12192000" cy="6309320"/>
          </a:xfrm>
          <a:prstGeom prst="rect">
            <a:avLst/>
          </a:prstGeom>
        </p:spPr>
        <p:txBody>
          <a:bodyPr/>
          <a:lstStyle>
            <a:lvl1pPr marL="0" indent="0">
              <a:buNone/>
              <a:defRPr sz="14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to insert a picture</a:t>
            </a:r>
          </a:p>
        </p:txBody>
      </p:sp>
    </p:spTree>
    <p:extLst>
      <p:ext uri="{BB962C8B-B14F-4D97-AF65-F5344CB8AC3E}">
        <p14:creationId xmlns:p14="http://schemas.microsoft.com/office/powerpoint/2010/main" val="131374067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hoto Collage">
    <p:bg>
      <p:bgPr>
        <a:solidFill>
          <a:schemeClr val="bg2"/>
        </a:solidFill>
        <a:effectLst/>
      </p:bgPr>
    </p:bg>
    <p:spTree>
      <p:nvGrpSpPr>
        <p:cNvPr id="1" name=""/>
        <p:cNvGrpSpPr/>
        <p:nvPr/>
      </p:nvGrpSpPr>
      <p:grpSpPr>
        <a:xfrm>
          <a:off x="0" y="0"/>
          <a:ext cx="0" cy="0"/>
          <a:chOff x="0" y="0"/>
          <a:chExt cx="0" cy="0"/>
        </a:xfrm>
      </p:grpSpPr>
      <p:sp>
        <p:nvSpPr>
          <p:cNvPr id="3" name="Picture Placeholder 2" descr="A large box where you can upload an image is located on the right side of the slide."/>
          <p:cNvSpPr>
            <a:spLocks noGrp="1"/>
          </p:cNvSpPr>
          <p:nvPr>
            <p:ph type="pic" idx="10" hasCustomPrompt="1"/>
          </p:nvPr>
        </p:nvSpPr>
        <p:spPr>
          <a:xfrm>
            <a:off x="6223592" y="841787"/>
            <a:ext cx="5968409" cy="3795823"/>
          </a:xfrm>
          <a:prstGeom prst="rect">
            <a:avLst/>
          </a:prstGeom>
        </p:spPr>
        <p:txBody>
          <a:bodyPr/>
          <a:lstStyle>
            <a:lvl1pPr marL="0" indent="0">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to insert a picture</a:t>
            </a:r>
          </a:p>
        </p:txBody>
      </p:sp>
      <p:sp>
        <p:nvSpPr>
          <p:cNvPr id="4" name="Text Placeholder 5" descr="A text box is included in the upper left-hand side of the slide."/>
          <p:cNvSpPr>
            <a:spLocks noGrp="1"/>
          </p:cNvSpPr>
          <p:nvPr>
            <p:ph type="body" sz="quarter" idx="11" hasCustomPrompt="1"/>
          </p:nvPr>
        </p:nvSpPr>
        <p:spPr>
          <a:xfrm>
            <a:off x="1" y="841784"/>
            <a:ext cx="5982587" cy="2571750"/>
          </a:xfrm>
          <a:prstGeom prst="rect">
            <a:avLst/>
          </a:prstGeom>
        </p:spPr>
        <p:txBody>
          <a:bodyPr lIns="180000" tIns="108000" rIns="180000" bIns="108000"/>
          <a:lstStyle>
            <a:lvl1pPr marL="0" indent="0">
              <a:buNone/>
              <a:defRPr sz="180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add text</a:t>
            </a:r>
            <a:endParaRPr lang="en-CA"/>
          </a:p>
        </p:txBody>
      </p:sp>
      <p:sp>
        <p:nvSpPr>
          <p:cNvPr id="5" name="Picture Placeholder 3" descr="On the left-hand side of the slide underneath the text box, there is a box where you can upload an image. "/>
          <p:cNvSpPr>
            <a:spLocks noGrp="1"/>
          </p:cNvSpPr>
          <p:nvPr>
            <p:ph type="pic" sz="quarter" idx="12" hasCustomPrompt="1"/>
          </p:nvPr>
        </p:nvSpPr>
        <p:spPr>
          <a:xfrm>
            <a:off x="245731" y="3413534"/>
            <a:ext cx="5736856" cy="2571750"/>
          </a:xfrm>
          <a:prstGeom prst="rect">
            <a:avLst/>
          </a:prstGeom>
        </p:spPr>
        <p:txBody>
          <a:bodyPr/>
          <a:lstStyle>
            <a:lvl1pPr marL="0" indent="0">
              <a:buNone/>
              <a:defRPr sz="1800">
                <a:solidFill>
                  <a:schemeClr val="tx2"/>
                </a:solidFill>
              </a:defRPr>
            </a:lvl1pPr>
          </a:lstStyle>
          <a:p>
            <a:r>
              <a:rPr lang="en-CA"/>
              <a:t>Click to insert a picture</a:t>
            </a:r>
          </a:p>
        </p:txBody>
      </p:sp>
      <p:sp>
        <p:nvSpPr>
          <p:cNvPr id="6" name="Picture Placeholder 7" descr="A smaller box where you can upload an image."/>
          <p:cNvSpPr>
            <a:spLocks noGrp="1"/>
          </p:cNvSpPr>
          <p:nvPr>
            <p:ph type="pic" sz="quarter" idx="13" hasCustomPrompt="1"/>
          </p:nvPr>
        </p:nvSpPr>
        <p:spPr>
          <a:xfrm>
            <a:off x="6223592" y="4637500"/>
            <a:ext cx="2895445" cy="1347787"/>
          </a:xfrm>
          <a:prstGeom prst="rect">
            <a:avLst/>
          </a:prstGeom>
        </p:spPr>
        <p:txBody>
          <a:bodyPr/>
          <a:lstStyle>
            <a:lvl1pPr marL="0" indent="0">
              <a:buNone/>
              <a:defRPr sz="1800">
                <a:solidFill>
                  <a:schemeClr val="tx2"/>
                </a:solidFill>
              </a:defRPr>
            </a:lvl1pPr>
          </a:lstStyle>
          <a:p>
            <a:r>
              <a:rPr lang="en-CA"/>
              <a:t>Click to insert a picture</a:t>
            </a:r>
          </a:p>
        </p:txBody>
      </p:sp>
      <p:sp>
        <p:nvSpPr>
          <p:cNvPr id="7" name="Picture Placeholder 7" descr="In the bottom right corner, there is a smaller box where you can upload an image."/>
          <p:cNvSpPr>
            <a:spLocks noGrp="1"/>
          </p:cNvSpPr>
          <p:nvPr>
            <p:ph type="pic" sz="quarter" idx="14" hasCustomPrompt="1"/>
          </p:nvPr>
        </p:nvSpPr>
        <p:spPr>
          <a:xfrm>
            <a:off x="9360041" y="4637500"/>
            <a:ext cx="2831961" cy="1347787"/>
          </a:xfrm>
          <a:prstGeom prst="rect">
            <a:avLst/>
          </a:prstGeom>
        </p:spPr>
        <p:txBody>
          <a:bodyPr/>
          <a:lstStyle>
            <a:lvl1pPr marL="0" indent="0">
              <a:buNone/>
              <a:defRPr sz="1800">
                <a:solidFill>
                  <a:schemeClr val="tx2"/>
                </a:solidFill>
              </a:defRPr>
            </a:lvl1pPr>
          </a:lstStyle>
          <a:p>
            <a:r>
              <a:rPr lang="en-CA"/>
              <a:t>Click to insert a picture</a:t>
            </a:r>
          </a:p>
        </p:txBody>
      </p:sp>
      <p:sp>
        <p:nvSpPr>
          <p:cNvPr id="9" name="Rectangle 8" descr="A shorter navy blue bar is included on the left side of the box where you can upload a smaller image."/>
          <p:cNvSpPr/>
          <p:nvPr userDrawn="1"/>
        </p:nvSpPr>
        <p:spPr>
          <a:xfrm>
            <a:off x="5982587" y="4637500"/>
            <a:ext cx="241004" cy="1347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0" name="Rectangle 9" descr="A longer red bar is included on the left side of the box where you can upload an image."/>
          <p:cNvSpPr/>
          <p:nvPr userDrawn="1"/>
        </p:nvSpPr>
        <p:spPr>
          <a:xfrm>
            <a:off x="5982587" y="841787"/>
            <a:ext cx="241004" cy="37958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1" name="Rectangle 10" descr="There is a small turquoise bar on the left side of the slide that connects to a box for a picture. "/>
          <p:cNvSpPr/>
          <p:nvPr userDrawn="1"/>
        </p:nvSpPr>
        <p:spPr>
          <a:xfrm>
            <a:off x="4727" y="3413534"/>
            <a:ext cx="241004" cy="2571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3" name="Slide Number Placeholder 5" descr="A text box for a page number is included in the bottom right corner of the slide."/>
          <p:cNvSpPr>
            <a:spLocks noGrp="1"/>
          </p:cNvSpPr>
          <p:nvPr>
            <p:ph type="sldNum" sz="quarter" idx="15"/>
          </p:nvPr>
        </p:nvSpPr>
        <p:spPr>
          <a:xfrm>
            <a:off x="8737600" y="6356353"/>
            <a:ext cx="2844800" cy="365125"/>
          </a:xfrm>
        </p:spPr>
        <p:txBody>
          <a:bodyPr/>
          <a:lstStyle/>
          <a:p>
            <a:fld id="{32D4B517-E49B-41B6-9DBC-23634E0F1CDC}" type="slidenum">
              <a:rPr lang="en-CA" smtClean="0"/>
              <a:t>‹#›</a:t>
            </a:fld>
            <a:endParaRPr lang="en-CA"/>
          </a:p>
        </p:txBody>
      </p:sp>
      <p:sp>
        <p:nvSpPr>
          <p:cNvPr id="8" name="Rectangle 7" descr="A shorter lime green bar separates one small picture box from another. "/>
          <p:cNvSpPr/>
          <p:nvPr userDrawn="1"/>
        </p:nvSpPr>
        <p:spPr>
          <a:xfrm>
            <a:off x="9119038" y="4637496"/>
            <a:ext cx="241004" cy="1347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73958275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
        <p:nvSpPr>
          <p:cNvPr id="6" name="Slide Number Placeholder 5" descr="A text box for a page number is included in the bottom right corner of the slide."/>
          <p:cNvSpPr>
            <a:spLocks noGrp="1"/>
          </p:cNvSpPr>
          <p:nvPr>
            <p:ph type="sldNum" sz="quarter" idx="12"/>
          </p:nvPr>
        </p:nvSpPr>
        <p:spPr/>
        <p:txBody>
          <a:bodyPr/>
          <a:lstStyle/>
          <a:p>
            <a:fld id="{32D4B517-E49B-41B6-9DBC-23634E0F1CDC}" type="slidenum">
              <a:rPr lang="en-CA" smtClean="0"/>
              <a:t>‹#›</a:t>
            </a:fld>
            <a:endParaRPr lang="en-CA"/>
          </a:p>
        </p:txBody>
      </p:sp>
    </p:spTree>
    <p:extLst>
      <p:ext uri="{BB962C8B-B14F-4D97-AF65-F5344CB8AC3E}">
        <p14:creationId xmlns:p14="http://schemas.microsoft.com/office/powerpoint/2010/main" val="198347379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2"/>
        </a:solidFill>
        <a:effectLst/>
      </p:bgPr>
    </p:bg>
    <p:spTree>
      <p:nvGrpSpPr>
        <p:cNvPr id="1" name=""/>
        <p:cNvGrpSpPr/>
        <p:nvPr/>
      </p:nvGrpSpPr>
      <p:grpSpPr>
        <a:xfrm>
          <a:off x="0" y="0"/>
          <a:ext cx="0" cy="0"/>
          <a:chOff x="0" y="0"/>
          <a:chExt cx="0" cy="0"/>
        </a:xfrm>
      </p:grpSpPr>
      <p:sp>
        <p:nvSpPr>
          <p:cNvPr id="303" name="TextBox 302">
            <a:extLst>
              <a:ext uri="{FF2B5EF4-FFF2-40B4-BE49-F238E27FC236}">
                <a16:creationId xmlns:a16="http://schemas.microsoft.com/office/drawing/2014/main" id="{3E5294DF-23DD-4896-B9F4-FBF14B44DBA3}"/>
              </a:ext>
            </a:extLst>
          </p:cNvPr>
          <p:cNvSpPr txBox="1"/>
          <p:nvPr userDrawn="1"/>
        </p:nvSpPr>
        <p:spPr>
          <a:xfrm>
            <a:off x="564320" y="877888"/>
            <a:ext cx="2228780" cy="3231654"/>
          </a:xfrm>
          <a:prstGeom prst="rect">
            <a:avLst/>
          </a:prstGeom>
          <a:noFill/>
        </p:spPr>
        <p:txBody>
          <a:bodyPr wrap="square" rtlCol="0">
            <a:spAutoFit/>
          </a:bodyPr>
          <a:lstStyle/>
          <a:p>
            <a:r>
              <a:rPr lang="en-CA" sz="1200"/>
              <a:t>This is</a:t>
            </a:r>
            <a:r>
              <a:rPr lang="en-CA" sz="1200" baseline="0"/>
              <a:t> the sample</a:t>
            </a:r>
            <a:br>
              <a:rPr lang="en-CA" sz="1200" baseline="0"/>
            </a:br>
            <a:r>
              <a:rPr lang="en-CA" sz="1200" baseline="0"/>
              <a:t>icon page.</a:t>
            </a:r>
          </a:p>
          <a:p>
            <a:endParaRPr lang="en-CA" sz="1200"/>
          </a:p>
          <a:p>
            <a:r>
              <a:rPr lang="en-CA" sz="1200"/>
              <a:t>It features a </a:t>
            </a:r>
            <a:br>
              <a:rPr lang="en-CA" sz="1200" baseline="0"/>
            </a:br>
            <a:r>
              <a:rPr lang="en-CA" sz="1200" baseline="0"/>
              <a:t>selection of symbols</a:t>
            </a:r>
            <a:br>
              <a:rPr lang="en-CA" sz="1200" baseline="0"/>
            </a:br>
            <a:r>
              <a:rPr lang="en-CA" sz="1200" baseline="0"/>
              <a:t>for use in your presentation.</a:t>
            </a:r>
          </a:p>
          <a:p>
            <a:endParaRPr lang="en-CA" sz="1200" baseline="0"/>
          </a:p>
          <a:p>
            <a:r>
              <a:rPr lang="en-CA" sz="1200" baseline="0"/>
              <a:t>To use a particular symbol, simply go to the </a:t>
            </a:r>
            <a:r>
              <a:rPr lang="en-CA" sz="1200" b="1" baseline="0"/>
              <a:t>(1) View </a:t>
            </a:r>
            <a:r>
              <a:rPr lang="en-CA" sz="1200" baseline="0"/>
              <a:t>Tab and select </a:t>
            </a:r>
            <a:r>
              <a:rPr lang="en-CA" sz="1200" b="1" baseline="0"/>
              <a:t>Slide Master (2)</a:t>
            </a:r>
            <a:r>
              <a:rPr lang="en-CA" sz="1200" baseline="0"/>
              <a:t>. Navigate to the last layout and select the icon(s) you would like to use. Copy them, return to </a:t>
            </a:r>
            <a:r>
              <a:rPr lang="en-CA" sz="1200" b="1" baseline="0"/>
              <a:t>(3) Normal</a:t>
            </a:r>
            <a:r>
              <a:rPr lang="en-CA" sz="1200" baseline="0"/>
              <a:t> view and paste them on the correct slide. Change the colour by choosing a new shape fill if you wish.</a:t>
            </a:r>
            <a:endParaRPr lang="en-CA" sz="1200"/>
          </a:p>
        </p:txBody>
      </p:sp>
      <p:grpSp>
        <p:nvGrpSpPr>
          <p:cNvPr id="3" name="Group 2" descr="A diagram of the PowerPoint toolbar on the &quot;View&quot; tab. Next to the &quot;View&quot; tab, there is a red circle with a 1 inside of it. Next to the &quot;Slide Master&quot; button, there is a red circle with a 2 inside it. Next to the &quot;Normal View&quot; button, there is a red circle with a 3 inside it. ">
            <a:extLst>
              <a:ext uri="{FF2B5EF4-FFF2-40B4-BE49-F238E27FC236}">
                <a16:creationId xmlns:a16="http://schemas.microsoft.com/office/drawing/2014/main" id="{190B4B52-3144-4D21-A881-158132A5A2FC}"/>
              </a:ext>
            </a:extLst>
          </p:cNvPr>
          <p:cNvGrpSpPr/>
          <p:nvPr userDrawn="1"/>
        </p:nvGrpSpPr>
        <p:grpSpPr>
          <a:xfrm>
            <a:off x="166571" y="4933950"/>
            <a:ext cx="11442451" cy="1644665"/>
            <a:chOff x="-132692" y="-1551550"/>
            <a:chExt cx="11442451" cy="1644665"/>
          </a:xfrm>
        </p:grpSpPr>
        <p:pic>
          <p:nvPicPr>
            <p:cNvPr id="2" name="Picture 1">
              <a:extLst>
                <a:ext uri="{FF2B5EF4-FFF2-40B4-BE49-F238E27FC236}">
                  <a16:creationId xmlns:a16="http://schemas.microsoft.com/office/drawing/2014/main" id="{EB55DDA6-441C-4424-8392-84DE17BE3DE5}"/>
                </a:ext>
              </a:extLst>
            </p:cNvPr>
            <p:cNvPicPr>
              <a:picLocks noChangeAspect="1"/>
            </p:cNvPicPr>
            <p:nvPr userDrawn="1"/>
          </p:nvPicPr>
          <p:blipFill>
            <a:blip r:embed="rId2"/>
            <a:stretch>
              <a:fillRect/>
            </a:stretch>
          </p:blipFill>
          <p:spPr>
            <a:xfrm>
              <a:off x="226123" y="-1203646"/>
              <a:ext cx="11083636" cy="1296761"/>
            </a:xfrm>
            <a:prstGeom prst="rect">
              <a:avLst/>
            </a:prstGeom>
          </p:spPr>
        </p:pic>
        <p:grpSp>
          <p:nvGrpSpPr>
            <p:cNvPr id="604" name="Group 603">
              <a:extLst>
                <a:ext uri="{FF2B5EF4-FFF2-40B4-BE49-F238E27FC236}">
                  <a16:creationId xmlns:a16="http://schemas.microsoft.com/office/drawing/2014/main" id="{181F348D-5E58-473D-90EE-B4EDE73EC243}"/>
                </a:ext>
              </a:extLst>
            </p:cNvPr>
            <p:cNvGrpSpPr/>
            <p:nvPr userDrawn="1"/>
          </p:nvGrpSpPr>
          <p:grpSpPr>
            <a:xfrm>
              <a:off x="7760278" y="-1551550"/>
              <a:ext cx="407963" cy="407963"/>
              <a:chOff x="5159011" y="3985346"/>
              <a:chExt cx="407963" cy="407963"/>
            </a:xfrm>
          </p:grpSpPr>
          <p:sp>
            <p:nvSpPr>
              <p:cNvPr id="605" name="Oval 604">
                <a:extLst>
                  <a:ext uri="{FF2B5EF4-FFF2-40B4-BE49-F238E27FC236}">
                    <a16:creationId xmlns:a16="http://schemas.microsoft.com/office/drawing/2014/main" id="{32A382DE-84F6-4EFD-A4B4-29A21F0F0CC0}"/>
                  </a:ext>
                </a:extLst>
              </p:cNvPr>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6" name="TextBox 605">
                <a:extLst>
                  <a:ext uri="{FF2B5EF4-FFF2-40B4-BE49-F238E27FC236}">
                    <a16:creationId xmlns:a16="http://schemas.microsoft.com/office/drawing/2014/main" id="{48B97669-26EE-4533-874D-A4DC44DD3B44}"/>
                  </a:ext>
                </a:extLst>
              </p:cNvPr>
              <p:cNvSpPr txBox="1"/>
              <p:nvPr userDrawn="1"/>
            </p:nvSpPr>
            <p:spPr>
              <a:xfrm>
                <a:off x="5209534" y="4012788"/>
                <a:ext cx="243441" cy="369332"/>
              </a:xfrm>
              <a:prstGeom prst="rect">
                <a:avLst/>
              </a:prstGeom>
              <a:noFill/>
            </p:spPr>
            <p:txBody>
              <a:bodyPr wrap="square" rtlCol="0">
                <a:spAutoFit/>
              </a:bodyPr>
              <a:lstStyle/>
              <a:p>
                <a:r>
                  <a:rPr lang="en-CA" b="1">
                    <a:solidFill>
                      <a:schemeClr val="bg2"/>
                    </a:solidFill>
                  </a:rPr>
                  <a:t>1</a:t>
                </a:r>
              </a:p>
            </p:txBody>
          </p:sp>
        </p:grpSp>
        <p:grpSp>
          <p:nvGrpSpPr>
            <p:cNvPr id="607" name="Group 606">
              <a:extLst>
                <a:ext uri="{FF2B5EF4-FFF2-40B4-BE49-F238E27FC236}">
                  <a16:creationId xmlns:a16="http://schemas.microsoft.com/office/drawing/2014/main" id="{DE9173C6-F822-402E-8174-BF25305FAF2B}"/>
                </a:ext>
              </a:extLst>
            </p:cNvPr>
            <p:cNvGrpSpPr/>
            <p:nvPr userDrawn="1"/>
          </p:nvGrpSpPr>
          <p:grpSpPr>
            <a:xfrm>
              <a:off x="2603612" y="-1233697"/>
              <a:ext cx="407963" cy="407963"/>
              <a:chOff x="5159011" y="3985346"/>
              <a:chExt cx="407963" cy="407963"/>
            </a:xfrm>
          </p:grpSpPr>
          <p:sp>
            <p:nvSpPr>
              <p:cNvPr id="608" name="Oval 607">
                <a:extLst>
                  <a:ext uri="{FF2B5EF4-FFF2-40B4-BE49-F238E27FC236}">
                    <a16:creationId xmlns:a16="http://schemas.microsoft.com/office/drawing/2014/main" id="{07C5A1F8-6B1F-4CD6-AD0E-12E04039061F}"/>
                  </a:ext>
                </a:extLst>
              </p:cNvPr>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9" name="TextBox 608">
                <a:extLst>
                  <a:ext uri="{FF2B5EF4-FFF2-40B4-BE49-F238E27FC236}">
                    <a16:creationId xmlns:a16="http://schemas.microsoft.com/office/drawing/2014/main" id="{12EFEDC2-B313-4759-92AD-C798DEDC5C72}"/>
                  </a:ext>
                </a:extLst>
              </p:cNvPr>
              <p:cNvSpPr txBox="1"/>
              <p:nvPr userDrawn="1"/>
            </p:nvSpPr>
            <p:spPr>
              <a:xfrm>
                <a:off x="5209534" y="4012788"/>
                <a:ext cx="243441" cy="369332"/>
              </a:xfrm>
              <a:prstGeom prst="rect">
                <a:avLst/>
              </a:prstGeom>
              <a:noFill/>
            </p:spPr>
            <p:txBody>
              <a:bodyPr wrap="square" rtlCol="0">
                <a:spAutoFit/>
              </a:bodyPr>
              <a:lstStyle/>
              <a:p>
                <a:r>
                  <a:rPr lang="en-CA" b="1">
                    <a:solidFill>
                      <a:schemeClr val="bg2"/>
                    </a:solidFill>
                  </a:rPr>
                  <a:t>2</a:t>
                </a:r>
              </a:p>
            </p:txBody>
          </p:sp>
        </p:grpSp>
        <p:grpSp>
          <p:nvGrpSpPr>
            <p:cNvPr id="610" name="Group 609">
              <a:extLst>
                <a:ext uri="{FF2B5EF4-FFF2-40B4-BE49-F238E27FC236}">
                  <a16:creationId xmlns:a16="http://schemas.microsoft.com/office/drawing/2014/main" id="{F6CFA0E2-6252-4D6A-B4B1-00BAD19056B2}"/>
                </a:ext>
              </a:extLst>
            </p:cNvPr>
            <p:cNvGrpSpPr/>
            <p:nvPr userDrawn="1"/>
          </p:nvGrpSpPr>
          <p:grpSpPr>
            <a:xfrm>
              <a:off x="-132692" y="-555266"/>
              <a:ext cx="407963" cy="407963"/>
              <a:chOff x="5159011" y="3985346"/>
              <a:chExt cx="407963" cy="407963"/>
            </a:xfrm>
          </p:grpSpPr>
          <p:sp>
            <p:nvSpPr>
              <p:cNvPr id="611" name="Oval 610">
                <a:extLst>
                  <a:ext uri="{FF2B5EF4-FFF2-40B4-BE49-F238E27FC236}">
                    <a16:creationId xmlns:a16="http://schemas.microsoft.com/office/drawing/2014/main" id="{2D80FF3F-2AF7-475E-A0DB-66798629483F}"/>
                  </a:ext>
                </a:extLst>
              </p:cNvPr>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2" name="TextBox 611">
                <a:extLst>
                  <a:ext uri="{FF2B5EF4-FFF2-40B4-BE49-F238E27FC236}">
                    <a16:creationId xmlns:a16="http://schemas.microsoft.com/office/drawing/2014/main" id="{672C1111-59AF-405B-994E-BF8E732FF826}"/>
                  </a:ext>
                </a:extLst>
              </p:cNvPr>
              <p:cNvSpPr txBox="1"/>
              <p:nvPr userDrawn="1"/>
            </p:nvSpPr>
            <p:spPr>
              <a:xfrm>
                <a:off x="5209534" y="4012788"/>
                <a:ext cx="243441" cy="369332"/>
              </a:xfrm>
              <a:prstGeom prst="rect">
                <a:avLst/>
              </a:prstGeom>
              <a:noFill/>
            </p:spPr>
            <p:txBody>
              <a:bodyPr wrap="square" rtlCol="0">
                <a:spAutoFit/>
              </a:bodyPr>
              <a:lstStyle/>
              <a:p>
                <a:r>
                  <a:rPr lang="en-CA" b="1">
                    <a:solidFill>
                      <a:schemeClr val="bg2"/>
                    </a:solidFill>
                  </a:rPr>
                  <a:t>3</a:t>
                </a:r>
              </a:p>
            </p:txBody>
          </p:sp>
        </p:grpSp>
      </p:grpSp>
      <p:sp>
        <p:nvSpPr>
          <p:cNvPr id="891" name="Freeform 5" descr="An icon of a heart">
            <a:extLst>
              <a:ext uri="{FF2B5EF4-FFF2-40B4-BE49-F238E27FC236}">
                <a16:creationId xmlns:a16="http://schemas.microsoft.com/office/drawing/2014/main" id="{B647E20C-6880-4BA8-A81C-C50A347372BF}"/>
              </a:ext>
            </a:extLst>
          </p:cNvPr>
          <p:cNvSpPr>
            <a:spLocks/>
          </p:cNvSpPr>
          <p:nvPr userDrawn="1"/>
        </p:nvSpPr>
        <p:spPr bwMode="auto">
          <a:xfrm>
            <a:off x="6906049" y="654050"/>
            <a:ext cx="331788" cy="296863"/>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892" name="Group 891" descr="An icon of a bag of money">
            <a:extLst>
              <a:ext uri="{FF2B5EF4-FFF2-40B4-BE49-F238E27FC236}">
                <a16:creationId xmlns:a16="http://schemas.microsoft.com/office/drawing/2014/main" id="{EB42DEDE-70AC-4806-84F7-BA7E7DE7233C}"/>
              </a:ext>
            </a:extLst>
          </p:cNvPr>
          <p:cNvGrpSpPr/>
          <p:nvPr userDrawn="1"/>
        </p:nvGrpSpPr>
        <p:grpSpPr>
          <a:xfrm>
            <a:off x="8400679" y="2487613"/>
            <a:ext cx="277813" cy="361950"/>
            <a:chOff x="6303963" y="2513013"/>
            <a:chExt cx="277813" cy="361950"/>
          </a:xfrm>
        </p:grpSpPr>
        <p:sp>
          <p:nvSpPr>
            <p:cNvPr id="893" name="Freeform 6">
              <a:extLst>
                <a:ext uri="{FF2B5EF4-FFF2-40B4-BE49-F238E27FC236}">
                  <a16:creationId xmlns:a16="http://schemas.microsoft.com/office/drawing/2014/main" id="{70EBCA56-EBED-46C4-82E7-2FEE81EF908C}"/>
                </a:ext>
              </a:extLst>
            </p:cNvPr>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94" name="Freeform 7">
              <a:extLst>
                <a:ext uri="{FF2B5EF4-FFF2-40B4-BE49-F238E27FC236}">
                  <a16:creationId xmlns:a16="http://schemas.microsoft.com/office/drawing/2014/main" id="{B3545E0B-FD52-4314-993D-45B3E784F4F2}"/>
                </a:ext>
              </a:extLst>
            </p:cNvPr>
            <p:cNvSpPr>
              <a:spLocks/>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895" name="Freeform 8">
            <a:extLst>
              <a:ext uri="{FF2B5EF4-FFF2-40B4-BE49-F238E27FC236}">
                <a16:creationId xmlns:a16="http://schemas.microsoft.com/office/drawing/2014/main" id="{72C90CC7-B0E8-47A0-A8DB-485B78B007E2}"/>
              </a:ext>
            </a:extLst>
          </p:cNvPr>
          <p:cNvSpPr>
            <a:spLocks/>
          </p:cNvSpPr>
          <p:nvPr userDrawn="1"/>
        </p:nvSpPr>
        <p:spPr bwMode="auto">
          <a:xfrm>
            <a:off x="7439449" y="2949575"/>
            <a:ext cx="146050" cy="41275"/>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96" name="Freeform 9">
            <a:extLst>
              <a:ext uri="{FF2B5EF4-FFF2-40B4-BE49-F238E27FC236}">
                <a16:creationId xmlns:a16="http://schemas.microsoft.com/office/drawing/2014/main" id="{C0D07C6F-E415-4C57-8B47-A039534D1DF9}"/>
              </a:ext>
            </a:extLst>
          </p:cNvPr>
          <p:cNvSpPr>
            <a:spLocks/>
          </p:cNvSpPr>
          <p:nvPr userDrawn="1"/>
        </p:nvSpPr>
        <p:spPr bwMode="auto">
          <a:xfrm>
            <a:off x="7380711" y="3125788"/>
            <a:ext cx="266700" cy="115888"/>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97" name="Freeform 10" descr="An icon of a briefcase ">
            <a:extLst>
              <a:ext uri="{FF2B5EF4-FFF2-40B4-BE49-F238E27FC236}">
                <a16:creationId xmlns:a16="http://schemas.microsoft.com/office/drawing/2014/main" id="{A10887DB-9340-4F5B-BF45-064315EA2EE4}"/>
              </a:ext>
            </a:extLst>
          </p:cNvPr>
          <p:cNvSpPr>
            <a:spLocks/>
          </p:cNvSpPr>
          <p:nvPr userDrawn="1"/>
        </p:nvSpPr>
        <p:spPr bwMode="auto">
          <a:xfrm>
            <a:off x="7353724" y="2998788"/>
            <a:ext cx="317500" cy="10477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98" name="Freeform 11" descr="An icon of a gear">
            <a:extLst>
              <a:ext uri="{FF2B5EF4-FFF2-40B4-BE49-F238E27FC236}">
                <a16:creationId xmlns:a16="http://schemas.microsoft.com/office/drawing/2014/main" id="{FC9D9C99-794E-411C-B2AE-C85D033F2498}"/>
              </a:ext>
            </a:extLst>
          </p:cNvPr>
          <p:cNvSpPr>
            <a:spLocks noEditPoints="1"/>
          </p:cNvSpPr>
          <p:nvPr userDrawn="1"/>
        </p:nvSpPr>
        <p:spPr bwMode="auto">
          <a:xfrm>
            <a:off x="7323561" y="739775"/>
            <a:ext cx="323850" cy="32385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99" name="Freeform 12" descr="An icon of a flag">
            <a:extLst>
              <a:ext uri="{FF2B5EF4-FFF2-40B4-BE49-F238E27FC236}">
                <a16:creationId xmlns:a16="http://schemas.microsoft.com/office/drawing/2014/main" id="{8921D2E9-7DA1-4429-AA07-636BCF24D1F0}"/>
              </a:ext>
            </a:extLst>
          </p:cNvPr>
          <p:cNvSpPr>
            <a:spLocks/>
          </p:cNvSpPr>
          <p:nvPr userDrawn="1"/>
        </p:nvSpPr>
        <p:spPr bwMode="auto">
          <a:xfrm>
            <a:off x="6326611" y="758825"/>
            <a:ext cx="431800" cy="385763"/>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00" name="Freeform 13" descr="An icon of a megaphone">
            <a:extLst>
              <a:ext uri="{FF2B5EF4-FFF2-40B4-BE49-F238E27FC236}">
                <a16:creationId xmlns:a16="http://schemas.microsoft.com/office/drawing/2014/main" id="{76E2BA65-FE35-41DF-905E-BB66105648AA}"/>
              </a:ext>
            </a:extLst>
          </p:cNvPr>
          <p:cNvSpPr>
            <a:spLocks noEditPoints="1"/>
          </p:cNvSpPr>
          <p:nvPr userDrawn="1"/>
        </p:nvSpPr>
        <p:spPr bwMode="auto">
          <a:xfrm>
            <a:off x="5005811" y="1303338"/>
            <a:ext cx="293688" cy="24765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901" name="Group 900" descr="An icon of 6 people sitting around a boardroom table">
            <a:extLst>
              <a:ext uri="{FF2B5EF4-FFF2-40B4-BE49-F238E27FC236}">
                <a16:creationId xmlns:a16="http://schemas.microsoft.com/office/drawing/2014/main" id="{C1B22766-FE4C-4378-BB0C-66D3E9C6EDBE}"/>
              </a:ext>
            </a:extLst>
          </p:cNvPr>
          <p:cNvGrpSpPr/>
          <p:nvPr userDrawn="1"/>
        </p:nvGrpSpPr>
        <p:grpSpPr>
          <a:xfrm>
            <a:off x="5531274" y="692150"/>
            <a:ext cx="663575" cy="371476"/>
            <a:chOff x="3449638" y="692150"/>
            <a:chExt cx="663575" cy="371476"/>
          </a:xfrm>
        </p:grpSpPr>
        <p:sp>
          <p:nvSpPr>
            <p:cNvPr id="902" name="Oval 14">
              <a:extLst>
                <a:ext uri="{FF2B5EF4-FFF2-40B4-BE49-F238E27FC236}">
                  <a16:creationId xmlns:a16="http://schemas.microsoft.com/office/drawing/2014/main" id="{80AAE334-A04E-4244-A870-C096A1984F2C}"/>
                </a:ext>
              </a:extLst>
            </p:cNvPr>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03" name="Freeform 15">
              <a:extLst>
                <a:ext uri="{FF2B5EF4-FFF2-40B4-BE49-F238E27FC236}">
                  <a16:creationId xmlns:a16="http://schemas.microsoft.com/office/drawing/2014/main" id="{1D686AFF-BEA8-461D-9C08-B58A52F1448C}"/>
                </a:ext>
              </a:extLst>
            </p:cNvPr>
            <p:cNvSpPr>
              <a:spLocks/>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04" name="Freeform 16">
              <a:extLst>
                <a:ext uri="{FF2B5EF4-FFF2-40B4-BE49-F238E27FC236}">
                  <a16:creationId xmlns:a16="http://schemas.microsoft.com/office/drawing/2014/main" id="{45CAA50F-0596-4498-AB4B-95A22FCD41FE}"/>
                </a:ext>
              </a:extLst>
            </p:cNvPr>
            <p:cNvSpPr>
              <a:spLocks/>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05" name="Oval 17">
              <a:extLst>
                <a:ext uri="{FF2B5EF4-FFF2-40B4-BE49-F238E27FC236}">
                  <a16:creationId xmlns:a16="http://schemas.microsoft.com/office/drawing/2014/main" id="{27191331-B01A-4285-9C95-64A73232ABB2}"/>
                </a:ext>
              </a:extLst>
            </p:cNvPr>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06" name="Freeform 18">
              <a:extLst>
                <a:ext uri="{FF2B5EF4-FFF2-40B4-BE49-F238E27FC236}">
                  <a16:creationId xmlns:a16="http://schemas.microsoft.com/office/drawing/2014/main" id="{B863DF29-1078-4BB6-8B95-3E07CD4A79B3}"/>
                </a:ext>
              </a:extLst>
            </p:cNvPr>
            <p:cNvSpPr>
              <a:spLocks/>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07" name="Oval 19">
              <a:extLst>
                <a:ext uri="{FF2B5EF4-FFF2-40B4-BE49-F238E27FC236}">
                  <a16:creationId xmlns:a16="http://schemas.microsoft.com/office/drawing/2014/main" id="{D64CBAD6-C333-4006-B301-B927BC78E7E8}"/>
                </a:ext>
              </a:extLst>
            </p:cNvPr>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08" name="Freeform 20">
              <a:extLst>
                <a:ext uri="{FF2B5EF4-FFF2-40B4-BE49-F238E27FC236}">
                  <a16:creationId xmlns:a16="http://schemas.microsoft.com/office/drawing/2014/main" id="{568B4904-5508-4EC5-B155-86E278F0EEA9}"/>
                </a:ext>
              </a:extLst>
            </p:cNvPr>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8">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909" name="Freeform 21" descr="An icon of a laptop">
            <a:extLst>
              <a:ext uri="{FF2B5EF4-FFF2-40B4-BE49-F238E27FC236}">
                <a16:creationId xmlns:a16="http://schemas.microsoft.com/office/drawing/2014/main" id="{23AAEC14-0B80-497D-AD1E-D10896313B51}"/>
              </a:ext>
            </a:extLst>
          </p:cNvPr>
          <p:cNvSpPr>
            <a:spLocks noEditPoints="1"/>
          </p:cNvSpPr>
          <p:nvPr userDrawn="1"/>
        </p:nvSpPr>
        <p:spPr bwMode="auto">
          <a:xfrm>
            <a:off x="7739486" y="2987675"/>
            <a:ext cx="352425" cy="312738"/>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10" name="Freeform 22" descr="An icon of white envelope ">
            <a:extLst>
              <a:ext uri="{FF2B5EF4-FFF2-40B4-BE49-F238E27FC236}">
                <a16:creationId xmlns:a16="http://schemas.microsoft.com/office/drawing/2014/main" id="{95B45E4D-38AF-488C-80CE-E4AFFAB66B62}"/>
              </a:ext>
            </a:extLst>
          </p:cNvPr>
          <p:cNvSpPr>
            <a:spLocks noEditPoints="1"/>
          </p:cNvSpPr>
          <p:nvPr userDrawn="1"/>
        </p:nvSpPr>
        <p:spPr bwMode="auto">
          <a:xfrm>
            <a:off x="6380586" y="2392363"/>
            <a:ext cx="447675" cy="347663"/>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911" name="Group 910" descr="An icon to demonstrate volume">
            <a:extLst>
              <a:ext uri="{FF2B5EF4-FFF2-40B4-BE49-F238E27FC236}">
                <a16:creationId xmlns:a16="http://schemas.microsoft.com/office/drawing/2014/main" id="{492E494D-9833-4082-9558-C417F2B035CF}"/>
              </a:ext>
            </a:extLst>
          </p:cNvPr>
          <p:cNvGrpSpPr/>
          <p:nvPr userDrawn="1"/>
        </p:nvGrpSpPr>
        <p:grpSpPr>
          <a:xfrm>
            <a:off x="8145886" y="1249363"/>
            <a:ext cx="385763" cy="382587"/>
            <a:chOff x="6064250" y="1249363"/>
            <a:chExt cx="385763" cy="382587"/>
          </a:xfrm>
        </p:grpSpPr>
        <p:sp>
          <p:nvSpPr>
            <p:cNvPr id="912" name="Freeform 23">
              <a:extLst>
                <a:ext uri="{FF2B5EF4-FFF2-40B4-BE49-F238E27FC236}">
                  <a16:creationId xmlns:a16="http://schemas.microsoft.com/office/drawing/2014/main" id="{7B89F120-E394-4535-93BC-73BA9E21A11A}"/>
                </a:ext>
              </a:extLst>
            </p:cNvPr>
            <p:cNvSpPr>
              <a:spLocks/>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13" name="Freeform 24">
              <a:extLst>
                <a:ext uri="{FF2B5EF4-FFF2-40B4-BE49-F238E27FC236}">
                  <a16:creationId xmlns:a16="http://schemas.microsoft.com/office/drawing/2014/main" id="{29D7679D-C5E9-4605-9917-97B12870AB8F}"/>
                </a:ext>
              </a:extLst>
            </p:cNvPr>
            <p:cNvSpPr>
              <a:spLocks/>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14" name="Freeform 25">
              <a:extLst>
                <a:ext uri="{FF2B5EF4-FFF2-40B4-BE49-F238E27FC236}">
                  <a16:creationId xmlns:a16="http://schemas.microsoft.com/office/drawing/2014/main" id="{F2D4D2C6-05B3-4125-88FF-AF72D0864898}"/>
                </a:ext>
              </a:extLst>
            </p:cNvPr>
            <p:cNvSpPr>
              <a:spLocks/>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915" name="Freeform 26" descr="An icon of a triangle">
            <a:extLst>
              <a:ext uri="{FF2B5EF4-FFF2-40B4-BE49-F238E27FC236}">
                <a16:creationId xmlns:a16="http://schemas.microsoft.com/office/drawing/2014/main" id="{4C519A2A-44FD-46B6-806D-DA4E0DD1855A}"/>
              </a:ext>
            </a:extLst>
          </p:cNvPr>
          <p:cNvSpPr>
            <a:spLocks/>
          </p:cNvSpPr>
          <p:nvPr userDrawn="1"/>
        </p:nvSpPr>
        <p:spPr bwMode="auto">
          <a:xfrm>
            <a:off x="6364711" y="1782763"/>
            <a:ext cx="355600" cy="40957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6">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916" name="Group 915" descr="An icon representing a hyperlink">
            <a:extLst>
              <a:ext uri="{FF2B5EF4-FFF2-40B4-BE49-F238E27FC236}">
                <a16:creationId xmlns:a16="http://schemas.microsoft.com/office/drawing/2014/main" id="{C4F9AEA9-D44D-4D30-9960-ADBE7158F7B8}"/>
              </a:ext>
            </a:extLst>
          </p:cNvPr>
          <p:cNvGrpSpPr/>
          <p:nvPr userDrawn="1"/>
        </p:nvGrpSpPr>
        <p:grpSpPr>
          <a:xfrm>
            <a:off x="8195099" y="3044825"/>
            <a:ext cx="460375" cy="158750"/>
            <a:chOff x="6113463" y="3044825"/>
            <a:chExt cx="460375" cy="158750"/>
          </a:xfrm>
        </p:grpSpPr>
        <p:sp>
          <p:nvSpPr>
            <p:cNvPr id="917" name="Freeform 27">
              <a:extLst>
                <a:ext uri="{FF2B5EF4-FFF2-40B4-BE49-F238E27FC236}">
                  <a16:creationId xmlns:a16="http://schemas.microsoft.com/office/drawing/2014/main" id="{51CE729A-0084-4966-8E72-D289849D5655}"/>
                </a:ext>
              </a:extLst>
            </p:cNvPr>
            <p:cNvSpPr>
              <a:spLocks/>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3"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18" name="Freeform 28">
              <a:extLst>
                <a:ext uri="{FF2B5EF4-FFF2-40B4-BE49-F238E27FC236}">
                  <a16:creationId xmlns:a16="http://schemas.microsoft.com/office/drawing/2014/main" id="{F79CCB42-BDE8-40C1-A608-53893D26AC2F}"/>
                </a:ext>
              </a:extLst>
            </p:cNvPr>
            <p:cNvSpPr>
              <a:spLocks/>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19" name="Freeform 29">
              <a:extLst>
                <a:ext uri="{FF2B5EF4-FFF2-40B4-BE49-F238E27FC236}">
                  <a16:creationId xmlns:a16="http://schemas.microsoft.com/office/drawing/2014/main" id="{7E8B9C51-DF0E-412C-BE7F-2610CD2754D4}"/>
                </a:ext>
              </a:extLst>
            </p:cNvPr>
            <p:cNvSpPr>
              <a:spLocks/>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920" name="Group 919" descr="An icon of a compass in English">
            <a:extLst>
              <a:ext uri="{FF2B5EF4-FFF2-40B4-BE49-F238E27FC236}">
                <a16:creationId xmlns:a16="http://schemas.microsoft.com/office/drawing/2014/main" id="{09FF967F-01DC-49ED-8CDE-F24E7DFF5100}"/>
              </a:ext>
            </a:extLst>
          </p:cNvPr>
          <p:cNvGrpSpPr/>
          <p:nvPr userDrawn="1"/>
        </p:nvGrpSpPr>
        <p:grpSpPr>
          <a:xfrm>
            <a:off x="6901286" y="1831975"/>
            <a:ext cx="436563" cy="441325"/>
            <a:chOff x="4819650" y="1831975"/>
            <a:chExt cx="436563" cy="441325"/>
          </a:xfrm>
        </p:grpSpPr>
        <p:sp>
          <p:nvSpPr>
            <p:cNvPr id="921" name="Freeform 30">
              <a:extLst>
                <a:ext uri="{FF2B5EF4-FFF2-40B4-BE49-F238E27FC236}">
                  <a16:creationId xmlns:a16="http://schemas.microsoft.com/office/drawing/2014/main" id="{1AA831F1-8679-46AA-9410-F5557E76F17B}"/>
                </a:ext>
              </a:extLst>
            </p:cNvPr>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22" name="Freeform 31">
              <a:extLst>
                <a:ext uri="{FF2B5EF4-FFF2-40B4-BE49-F238E27FC236}">
                  <a16:creationId xmlns:a16="http://schemas.microsoft.com/office/drawing/2014/main" id="{36259722-DBF6-486E-A532-6AE0908EDBAB}"/>
                </a:ext>
              </a:extLst>
            </p:cNvPr>
            <p:cNvSpPr>
              <a:spLocks/>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23" name="Freeform 32">
              <a:extLst>
                <a:ext uri="{FF2B5EF4-FFF2-40B4-BE49-F238E27FC236}">
                  <a16:creationId xmlns:a16="http://schemas.microsoft.com/office/drawing/2014/main" id="{084A04C3-2A27-472A-A9C9-1E283E6E124E}"/>
                </a:ext>
              </a:extLst>
            </p:cNvPr>
            <p:cNvSpPr>
              <a:spLocks/>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24" name="Freeform 33">
              <a:extLst>
                <a:ext uri="{FF2B5EF4-FFF2-40B4-BE49-F238E27FC236}">
                  <a16:creationId xmlns:a16="http://schemas.microsoft.com/office/drawing/2014/main" id="{0AFCC110-C442-470B-B874-B76280C68D57}"/>
                </a:ext>
              </a:extLst>
            </p:cNvPr>
            <p:cNvSpPr>
              <a:spLocks/>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25" name="Freeform 34">
              <a:extLst>
                <a:ext uri="{FF2B5EF4-FFF2-40B4-BE49-F238E27FC236}">
                  <a16:creationId xmlns:a16="http://schemas.microsoft.com/office/drawing/2014/main" id="{8DA5FCAE-CD90-487A-96FB-F098A2B259FE}"/>
                </a:ext>
              </a:extLst>
            </p:cNvPr>
            <p:cNvSpPr>
              <a:spLocks/>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26" name="Freeform 35">
              <a:extLst>
                <a:ext uri="{FF2B5EF4-FFF2-40B4-BE49-F238E27FC236}">
                  <a16:creationId xmlns:a16="http://schemas.microsoft.com/office/drawing/2014/main" id="{A2A8895E-CBD4-4C2E-8CF5-08BAFAD446AC}"/>
                </a:ext>
              </a:extLst>
            </p:cNvPr>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27" name="Freeform 36">
              <a:extLst>
                <a:ext uri="{FF2B5EF4-FFF2-40B4-BE49-F238E27FC236}">
                  <a16:creationId xmlns:a16="http://schemas.microsoft.com/office/drawing/2014/main" id="{077BCF0B-CA87-47D5-A480-0A8F29756F2F}"/>
                </a:ext>
              </a:extLst>
            </p:cNvPr>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28" name="Rectangle 37">
              <a:extLst>
                <a:ext uri="{FF2B5EF4-FFF2-40B4-BE49-F238E27FC236}">
                  <a16:creationId xmlns:a16="http://schemas.microsoft.com/office/drawing/2014/main" id="{1FB452CA-3428-41BA-98DE-1DC7CDC1BB7D}"/>
                </a:ext>
              </a:extLst>
            </p:cNvPr>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29" name="Freeform 38">
              <a:extLst>
                <a:ext uri="{FF2B5EF4-FFF2-40B4-BE49-F238E27FC236}">
                  <a16:creationId xmlns:a16="http://schemas.microsoft.com/office/drawing/2014/main" id="{F63E9E3D-6212-497D-BE3E-F863F812BFE1}"/>
                </a:ext>
              </a:extLst>
            </p:cNvPr>
            <p:cNvSpPr>
              <a:spLocks/>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30" name="Rectangle 39">
              <a:extLst>
                <a:ext uri="{FF2B5EF4-FFF2-40B4-BE49-F238E27FC236}">
                  <a16:creationId xmlns:a16="http://schemas.microsoft.com/office/drawing/2014/main" id="{C9CCC741-382C-46C0-8A79-3DAEBCA39153}"/>
                </a:ext>
              </a:extLst>
            </p:cNvPr>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31" name="Freeform 40">
              <a:extLst>
                <a:ext uri="{FF2B5EF4-FFF2-40B4-BE49-F238E27FC236}">
                  <a16:creationId xmlns:a16="http://schemas.microsoft.com/office/drawing/2014/main" id="{8680E8AE-FBBB-4FC9-9597-0FC6F0C28A13}"/>
                </a:ext>
              </a:extLst>
            </p:cNvPr>
            <p:cNvSpPr>
              <a:spLocks/>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32" name="Rectangle 41">
              <a:extLst>
                <a:ext uri="{FF2B5EF4-FFF2-40B4-BE49-F238E27FC236}">
                  <a16:creationId xmlns:a16="http://schemas.microsoft.com/office/drawing/2014/main" id="{720F3CA1-7543-4587-BF80-C51F13497361}"/>
                </a:ext>
              </a:extLst>
            </p:cNvPr>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33" name="Freeform 42">
              <a:extLst>
                <a:ext uri="{FF2B5EF4-FFF2-40B4-BE49-F238E27FC236}">
                  <a16:creationId xmlns:a16="http://schemas.microsoft.com/office/drawing/2014/main" id="{1C7E8F8C-520B-40DB-B548-7F889F449DF0}"/>
                </a:ext>
              </a:extLst>
            </p:cNvPr>
            <p:cNvSpPr>
              <a:spLocks/>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34" name="Rectangle 43">
              <a:extLst>
                <a:ext uri="{FF2B5EF4-FFF2-40B4-BE49-F238E27FC236}">
                  <a16:creationId xmlns:a16="http://schemas.microsoft.com/office/drawing/2014/main" id="{06440B01-B057-464E-BD1E-7FF86D5FC06A}"/>
                </a:ext>
              </a:extLst>
            </p:cNvPr>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35" name="Freeform 44">
              <a:extLst>
                <a:ext uri="{FF2B5EF4-FFF2-40B4-BE49-F238E27FC236}">
                  <a16:creationId xmlns:a16="http://schemas.microsoft.com/office/drawing/2014/main" id="{0E4E8F7B-E4EA-4F11-A471-B849CCBC208C}"/>
                </a:ext>
              </a:extLst>
            </p:cNvPr>
            <p:cNvSpPr>
              <a:spLocks/>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936" name="Group 935" descr="An icon of a compass in French ">
            <a:extLst>
              <a:ext uri="{FF2B5EF4-FFF2-40B4-BE49-F238E27FC236}">
                <a16:creationId xmlns:a16="http://schemas.microsoft.com/office/drawing/2014/main" id="{984EAC40-EA75-4D8D-A405-D671D874B0FF}"/>
              </a:ext>
            </a:extLst>
          </p:cNvPr>
          <p:cNvGrpSpPr/>
          <p:nvPr userDrawn="1"/>
        </p:nvGrpSpPr>
        <p:grpSpPr>
          <a:xfrm>
            <a:off x="7418811" y="1831975"/>
            <a:ext cx="449263" cy="449263"/>
            <a:chOff x="5337175" y="1831975"/>
            <a:chExt cx="449263" cy="449263"/>
          </a:xfrm>
        </p:grpSpPr>
        <p:sp>
          <p:nvSpPr>
            <p:cNvPr id="937" name="Freeform 45">
              <a:extLst>
                <a:ext uri="{FF2B5EF4-FFF2-40B4-BE49-F238E27FC236}">
                  <a16:creationId xmlns:a16="http://schemas.microsoft.com/office/drawing/2014/main" id="{AF32B2D8-7FA8-426F-95C6-4ADDA05CFE45}"/>
                </a:ext>
              </a:extLst>
            </p:cNvPr>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 h="116">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38" name="Freeform 46">
              <a:extLst>
                <a:ext uri="{FF2B5EF4-FFF2-40B4-BE49-F238E27FC236}">
                  <a16:creationId xmlns:a16="http://schemas.microsoft.com/office/drawing/2014/main" id="{8DF9E72E-F5A5-4B65-8B2F-46D0E4FAF1AE}"/>
                </a:ext>
              </a:extLst>
            </p:cNvPr>
            <p:cNvSpPr>
              <a:spLocks/>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39" name="Freeform 47">
              <a:extLst>
                <a:ext uri="{FF2B5EF4-FFF2-40B4-BE49-F238E27FC236}">
                  <a16:creationId xmlns:a16="http://schemas.microsoft.com/office/drawing/2014/main" id="{46826723-EE1C-4C75-9592-F40651369B07}"/>
                </a:ext>
              </a:extLst>
            </p:cNvPr>
            <p:cNvSpPr>
              <a:spLocks/>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40" name="Freeform 48">
              <a:extLst>
                <a:ext uri="{FF2B5EF4-FFF2-40B4-BE49-F238E27FC236}">
                  <a16:creationId xmlns:a16="http://schemas.microsoft.com/office/drawing/2014/main" id="{189B19F6-7140-4D62-A679-732E2C3E3CEF}"/>
                </a:ext>
              </a:extLst>
            </p:cNvPr>
            <p:cNvSpPr>
              <a:spLocks/>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41" name="Freeform 49">
              <a:extLst>
                <a:ext uri="{FF2B5EF4-FFF2-40B4-BE49-F238E27FC236}">
                  <a16:creationId xmlns:a16="http://schemas.microsoft.com/office/drawing/2014/main" id="{66958DA1-54D1-4FB9-AAFD-904331289054}"/>
                </a:ext>
              </a:extLst>
            </p:cNvPr>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42" name="Rectangle 50">
              <a:extLst>
                <a:ext uri="{FF2B5EF4-FFF2-40B4-BE49-F238E27FC236}">
                  <a16:creationId xmlns:a16="http://schemas.microsoft.com/office/drawing/2014/main" id="{A11B16DF-0CA1-4F83-901F-511AC5DE3550}"/>
                </a:ext>
              </a:extLst>
            </p:cNvPr>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43" name="Freeform 51">
              <a:extLst>
                <a:ext uri="{FF2B5EF4-FFF2-40B4-BE49-F238E27FC236}">
                  <a16:creationId xmlns:a16="http://schemas.microsoft.com/office/drawing/2014/main" id="{88FA2CEA-40B7-4D6E-91DA-7179C590211E}"/>
                </a:ext>
              </a:extLst>
            </p:cNvPr>
            <p:cNvSpPr>
              <a:spLocks/>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44" name="Rectangle 52">
              <a:extLst>
                <a:ext uri="{FF2B5EF4-FFF2-40B4-BE49-F238E27FC236}">
                  <a16:creationId xmlns:a16="http://schemas.microsoft.com/office/drawing/2014/main" id="{C2C47645-A4C0-48F1-A230-210F2E65083A}"/>
                </a:ext>
              </a:extLst>
            </p:cNvPr>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45" name="Freeform 53">
              <a:extLst>
                <a:ext uri="{FF2B5EF4-FFF2-40B4-BE49-F238E27FC236}">
                  <a16:creationId xmlns:a16="http://schemas.microsoft.com/office/drawing/2014/main" id="{2730B3D4-E8F6-4530-B378-DE40B02DD340}"/>
                </a:ext>
              </a:extLst>
            </p:cNvPr>
            <p:cNvSpPr>
              <a:spLocks/>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46" name="Rectangle 54">
              <a:extLst>
                <a:ext uri="{FF2B5EF4-FFF2-40B4-BE49-F238E27FC236}">
                  <a16:creationId xmlns:a16="http://schemas.microsoft.com/office/drawing/2014/main" id="{8D210E6F-095E-43C2-94F9-577FD690B058}"/>
                </a:ext>
              </a:extLst>
            </p:cNvPr>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47" name="Freeform 55">
              <a:extLst>
                <a:ext uri="{FF2B5EF4-FFF2-40B4-BE49-F238E27FC236}">
                  <a16:creationId xmlns:a16="http://schemas.microsoft.com/office/drawing/2014/main" id="{C06682E3-E059-4819-B0AA-52743697B6B6}"/>
                </a:ext>
              </a:extLst>
            </p:cNvPr>
            <p:cNvSpPr>
              <a:spLocks/>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48" name="Rectangle 56">
              <a:extLst>
                <a:ext uri="{FF2B5EF4-FFF2-40B4-BE49-F238E27FC236}">
                  <a16:creationId xmlns:a16="http://schemas.microsoft.com/office/drawing/2014/main" id="{3FB4CC06-A48D-47C5-9ED9-F970F6C632A6}"/>
                </a:ext>
              </a:extLst>
            </p:cNvPr>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49" name="Freeform 57">
              <a:extLst>
                <a:ext uri="{FF2B5EF4-FFF2-40B4-BE49-F238E27FC236}">
                  <a16:creationId xmlns:a16="http://schemas.microsoft.com/office/drawing/2014/main" id="{417B3D15-69FD-4AE0-9447-721949FDEEA7}"/>
                </a:ext>
              </a:extLst>
            </p:cNvPr>
            <p:cNvSpPr>
              <a:spLocks/>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50" name="Freeform 58">
              <a:extLst>
                <a:ext uri="{FF2B5EF4-FFF2-40B4-BE49-F238E27FC236}">
                  <a16:creationId xmlns:a16="http://schemas.microsoft.com/office/drawing/2014/main" id="{25FAF97B-9D9D-4882-9D62-7A08CFF7FA99}"/>
                </a:ext>
              </a:extLst>
            </p:cNvPr>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51" name="Freeform 59">
              <a:extLst>
                <a:ext uri="{FF2B5EF4-FFF2-40B4-BE49-F238E27FC236}">
                  <a16:creationId xmlns:a16="http://schemas.microsoft.com/office/drawing/2014/main" id="{4F4B927D-D24A-46A8-82C5-19C615723738}"/>
                </a:ext>
              </a:extLst>
            </p:cNvPr>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952" name="Freeform 60" descr="An icon of a smaller gear">
            <a:extLst>
              <a:ext uri="{FF2B5EF4-FFF2-40B4-BE49-F238E27FC236}">
                <a16:creationId xmlns:a16="http://schemas.microsoft.com/office/drawing/2014/main" id="{D74380D6-4A09-40D1-AEA9-C90F40B65B0B}"/>
              </a:ext>
            </a:extLst>
          </p:cNvPr>
          <p:cNvSpPr>
            <a:spLocks noEditPoints="1"/>
          </p:cNvSpPr>
          <p:nvPr userDrawn="1"/>
        </p:nvSpPr>
        <p:spPr bwMode="auto">
          <a:xfrm>
            <a:off x="7701386" y="966788"/>
            <a:ext cx="215900" cy="215900"/>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53" name="Freeform 61" descr="An icon for wifi">
            <a:extLst>
              <a:ext uri="{FF2B5EF4-FFF2-40B4-BE49-F238E27FC236}">
                <a16:creationId xmlns:a16="http://schemas.microsoft.com/office/drawing/2014/main" id="{46CD7165-9122-45E7-A44A-A7946032681F}"/>
              </a:ext>
            </a:extLst>
          </p:cNvPr>
          <p:cNvSpPr>
            <a:spLocks noEditPoints="1"/>
          </p:cNvSpPr>
          <p:nvPr userDrawn="1"/>
        </p:nvSpPr>
        <p:spPr bwMode="auto">
          <a:xfrm>
            <a:off x="7596611" y="1319213"/>
            <a:ext cx="301625" cy="382588"/>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54" name="Freeform 62" descr="An icon of a question mark">
            <a:extLst>
              <a:ext uri="{FF2B5EF4-FFF2-40B4-BE49-F238E27FC236}">
                <a16:creationId xmlns:a16="http://schemas.microsoft.com/office/drawing/2014/main" id="{559B51B8-7B1D-477C-A6A6-1D8E8CDFAA6A}"/>
              </a:ext>
            </a:extLst>
          </p:cNvPr>
          <p:cNvSpPr>
            <a:spLocks/>
          </p:cNvSpPr>
          <p:nvPr userDrawn="1"/>
        </p:nvSpPr>
        <p:spPr bwMode="auto">
          <a:xfrm>
            <a:off x="6159924" y="1295400"/>
            <a:ext cx="266700" cy="274638"/>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55" name="Oval 63">
            <a:extLst>
              <a:ext uri="{FF2B5EF4-FFF2-40B4-BE49-F238E27FC236}">
                <a16:creationId xmlns:a16="http://schemas.microsoft.com/office/drawing/2014/main" id="{697A89AE-AA66-4C95-8D9C-BC17A870CF17}"/>
              </a:ext>
            </a:extLst>
          </p:cNvPr>
          <p:cNvSpPr>
            <a:spLocks noChangeArrowheads="1"/>
          </p:cNvSpPr>
          <p:nvPr userDrawn="1"/>
        </p:nvSpPr>
        <p:spPr bwMode="auto">
          <a:xfrm>
            <a:off x="6240886" y="1589088"/>
            <a:ext cx="88900" cy="920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956" name="Group 955" descr="An icon of a woman">
            <a:extLst>
              <a:ext uri="{FF2B5EF4-FFF2-40B4-BE49-F238E27FC236}">
                <a16:creationId xmlns:a16="http://schemas.microsoft.com/office/drawing/2014/main" id="{2AB976AB-EEB6-47C4-9BB4-B667D7D49FAF}"/>
              </a:ext>
            </a:extLst>
          </p:cNvPr>
          <p:cNvGrpSpPr/>
          <p:nvPr userDrawn="1"/>
        </p:nvGrpSpPr>
        <p:grpSpPr>
          <a:xfrm>
            <a:off x="4866111" y="1724025"/>
            <a:ext cx="325438" cy="679450"/>
            <a:chOff x="2784475" y="1724025"/>
            <a:chExt cx="325438" cy="679450"/>
          </a:xfrm>
        </p:grpSpPr>
        <p:sp>
          <p:nvSpPr>
            <p:cNvPr id="957" name="Oval 64">
              <a:extLst>
                <a:ext uri="{FF2B5EF4-FFF2-40B4-BE49-F238E27FC236}">
                  <a16:creationId xmlns:a16="http://schemas.microsoft.com/office/drawing/2014/main" id="{DFACB313-015F-49B5-A4E3-A56D416F26B8}"/>
                </a:ext>
              </a:extLst>
            </p:cNvPr>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58" name="Line 65">
              <a:extLst>
                <a:ext uri="{FF2B5EF4-FFF2-40B4-BE49-F238E27FC236}">
                  <a16:creationId xmlns:a16="http://schemas.microsoft.com/office/drawing/2014/main" id="{537C77CD-F13F-4554-B6CE-9898A46E3560}"/>
                </a:ext>
              </a:extLst>
            </p:cNvPr>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59" name="Line 66">
              <a:extLst>
                <a:ext uri="{FF2B5EF4-FFF2-40B4-BE49-F238E27FC236}">
                  <a16:creationId xmlns:a16="http://schemas.microsoft.com/office/drawing/2014/main" id="{88EEFE96-AB2D-483E-BBBD-2BC2CFD9468C}"/>
                </a:ext>
              </a:extLst>
            </p:cNvPr>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60" name="Freeform 67">
              <a:extLst>
                <a:ext uri="{FF2B5EF4-FFF2-40B4-BE49-F238E27FC236}">
                  <a16:creationId xmlns:a16="http://schemas.microsoft.com/office/drawing/2014/main" id="{62CDA334-8317-4281-BBC5-B7FC69F1A769}"/>
                </a:ext>
              </a:extLst>
            </p:cNvPr>
            <p:cNvSpPr>
              <a:spLocks/>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961" name="Group 960" descr="An icon of a man">
            <a:extLst>
              <a:ext uri="{FF2B5EF4-FFF2-40B4-BE49-F238E27FC236}">
                <a16:creationId xmlns:a16="http://schemas.microsoft.com/office/drawing/2014/main" id="{887EEB80-2E0F-40C2-9492-EA1396370BF9}"/>
              </a:ext>
            </a:extLst>
          </p:cNvPr>
          <p:cNvGrpSpPr/>
          <p:nvPr userDrawn="1"/>
        </p:nvGrpSpPr>
        <p:grpSpPr>
          <a:xfrm>
            <a:off x="5275686" y="1724025"/>
            <a:ext cx="255588" cy="684213"/>
            <a:chOff x="3194050" y="1724025"/>
            <a:chExt cx="255588" cy="684213"/>
          </a:xfrm>
        </p:grpSpPr>
        <p:sp>
          <p:nvSpPr>
            <p:cNvPr id="962" name="Freeform 68">
              <a:extLst>
                <a:ext uri="{FF2B5EF4-FFF2-40B4-BE49-F238E27FC236}">
                  <a16:creationId xmlns:a16="http://schemas.microsoft.com/office/drawing/2014/main" id="{4E45CF8E-8F43-45CF-B63E-C712F5F63E1A}"/>
                </a:ext>
              </a:extLst>
            </p:cNvPr>
            <p:cNvSpPr>
              <a:spLocks/>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63" name="Oval 69">
              <a:extLst>
                <a:ext uri="{FF2B5EF4-FFF2-40B4-BE49-F238E27FC236}">
                  <a16:creationId xmlns:a16="http://schemas.microsoft.com/office/drawing/2014/main" id="{30EA431F-A3BF-4FDE-9648-5966F81F2A05}"/>
                </a:ext>
              </a:extLst>
            </p:cNvPr>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64" name="Line 70">
              <a:extLst>
                <a:ext uri="{FF2B5EF4-FFF2-40B4-BE49-F238E27FC236}">
                  <a16:creationId xmlns:a16="http://schemas.microsoft.com/office/drawing/2014/main" id="{E554A88F-3235-45B7-A0C9-D0623C69E99B}"/>
                </a:ext>
              </a:extLst>
            </p:cNvPr>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65" name="Line 71">
              <a:extLst>
                <a:ext uri="{FF2B5EF4-FFF2-40B4-BE49-F238E27FC236}">
                  <a16:creationId xmlns:a16="http://schemas.microsoft.com/office/drawing/2014/main" id="{ECEF5CAF-025E-4131-B9D5-2425C35FACF2}"/>
                </a:ext>
              </a:extLst>
            </p:cNvPr>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966" name="Group 965" descr="An icon of a clipboard with a checklist">
            <a:extLst>
              <a:ext uri="{FF2B5EF4-FFF2-40B4-BE49-F238E27FC236}">
                <a16:creationId xmlns:a16="http://schemas.microsoft.com/office/drawing/2014/main" id="{E15BAA55-598A-45B5-8266-43493BC4E340}"/>
              </a:ext>
            </a:extLst>
          </p:cNvPr>
          <p:cNvGrpSpPr/>
          <p:nvPr userDrawn="1"/>
        </p:nvGrpSpPr>
        <p:grpSpPr>
          <a:xfrm>
            <a:off x="8261774" y="1743075"/>
            <a:ext cx="469900" cy="649288"/>
            <a:chOff x="6180138" y="1743075"/>
            <a:chExt cx="469900" cy="649288"/>
          </a:xfrm>
        </p:grpSpPr>
        <p:sp>
          <p:nvSpPr>
            <p:cNvPr id="967" name="Freeform 72">
              <a:extLst>
                <a:ext uri="{FF2B5EF4-FFF2-40B4-BE49-F238E27FC236}">
                  <a16:creationId xmlns:a16="http://schemas.microsoft.com/office/drawing/2014/main" id="{B2301897-4686-49ED-B1C6-9C5E625AFBA9}"/>
                </a:ext>
              </a:extLst>
            </p:cNvPr>
            <p:cNvSpPr>
              <a:spLocks/>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68" name="Freeform 73">
              <a:extLst>
                <a:ext uri="{FF2B5EF4-FFF2-40B4-BE49-F238E27FC236}">
                  <a16:creationId xmlns:a16="http://schemas.microsoft.com/office/drawing/2014/main" id="{CD03FE5B-8B29-4702-8B1E-0970FAF27770}"/>
                </a:ext>
              </a:extLst>
            </p:cNvPr>
            <p:cNvSpPr>
              <a:spLocks/>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69" name="Freeform 74">
              <a:extLst>
                <a:ext uri="{FF2B5EF4-FFF2-40B4-BE49-F238E27FC236}">
                  <a16:creationId xmlns:a16="http://schemas.microsoft.com/office/drawing/2014/main" id="{9AB8ADC8-5693-4280-B5C5-2723AD369129}"/>
                </a:ext>
              </a:extLst>
            </p:cNvPr>
            <p:cNvSpPr>
              <a:spLocks/>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70" name="Freeform 75">
              <a:extLst>
                <a:ext uri="{FF2B5EF4-FFF2-40B4-BE49-F238E27FC236}">
                  <a16:creationId xmlns:a16="http://schemas.microsoft.com/office/drawing/2014/main" id="{C4A1905F-3EDD-4516-B0D5-1BCC9D6E5113}"/>
                </a:ext>
              </a:extLst>
            </p:cNvPr>
            <p:cNvSpPr>
              <a:spLocks/>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71" name="Freeform 76">
              <a:extLst>
                <a:ext uri="{FF2B5EF4-FFF2-40B4-BE49-F238E27FC236}">
                  <a16:creationId xmlns:a16="http://schemas.microsoft.com/office/drawing/2014/main" id="{0D6AD010-6070-4A25-9C6F-C938E9E6BA89}"/>
                </a:ext>
              </a:extLst>
            </p:cNvPr>
            <p:cNvSpPr>
              <a:spLocks/>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72" name="Freeform 77">
              <a:extLst>
                <a:ext uri="{FF2B5EF4-FFF2-40B4-BE49-F238E27FC236}">
                  <a16:creationId xmlns:a16="http://schemas.microsoft.com/office/drawing/2014/main" id="{C1783562-F8F4-49A0-98B2-7B56CA5B1FD3}"/>
                </a:ext>
              </a:extLst>
            </p:cNvPr>
            <p:cNvSpPr>
              <a:spLocks/>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73" name="Freeform 78">
              <a:extLst>
                <a:ext uri="{FF2B5EF4-FFF2-40B4-BE49-F238E27FC236}">
                  <a16:creationId xmlns:a16="http://schemas.microsoft.com/office/drawing/2014/main" id="{8E4614FC-9127-4A79-A946-22351BF0C338}"/>
                </a:ext>
              </a:extLst>
            </p:cNvPr>
            <p:cNvSpPr>
              <a:spLocks/>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74" name="Freeform 79">
              <a:extLst>
                <a:ext uri="{FF2B5EF4-FFF2-40B4-BE49-F238E27FC236}">
                  <a16:creationId xmlns:a16="http://schemas.microsoft.com/office/drawing/2014/main" id="{BE1FCB24-C635-4EAC-BDF7-F81EF1355E2C}"/>
                </a:ext>
              </a:extLst>
            </p:cNvPr>
            <p:cNvSpPr>
              <a:spLocks/>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975" name="Freeform 80" descr="An icon of a checkmark">
            <a:extLst>
              <a:ext uri="{FF2B5EF4-FFF2-40B4-BE49-F238E27FC236}">
                <a16:creationId xmlns:a16="http://schemas.microsoft.com/office/drawing/2014/main" id="{374C30C8-8CA6-42C1-8DC7-AD2A3A5AB8B3}"/>
              </a:ext>
            </a:extLst>
          </p:cNvPr>
          <p:cNvSpPr>
            <a:spLocks/>
          </p:cNvSpPr>
          <p:nvPr userDrawn="1"/>
        </p:nvSpPr>
        <p:spPr bwMode="auto">
          <a:xfrm>
            <a:off x="8477674" y="754063"/>
            <a:ext cx="274638" cy="271463"/>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976" name="Group 975" descr="An icon of an open box">
            <a:extLst>
              <a:ext uri="{FF2B5EF4-FFF2-40B4-BE49-F238E27FC236}">
                <a16:creationId xmlns:a16="http://schemas.microsoft.com/office/drawing/2014/main" id="{8A2FED04-DDB3-4973-B986-0F9AAB79A4C1}"/>
              </a:ext>
            </a:extLst>
          </p:cNvPr>
          <p:cNvGrpSpPr/>
          <p:nvPr userDrawn="1"/>
        </p:nvGrpSpPr>
        <p:grpSpPr>
          <a:xfrm>
            <a:off x="7037811" y="2465388"/>
            <a:ext cx="455613" cy="352425"/>
            <a:chOff x="4956175" y="2465388"/>
            <a:chExt cx="455613" cy="352425"/>
          </a:xfrm>
        </p:grpSpPr>
        <p:sp>
          <p:nvSpPr>
            <p:cNvPr id="977" name="Line 81">
              <a:extLst>
                <a:ext uri="{FF2B5EF4-FFF2-40B4-BE49-F238E27FC236}">
                  <a16:creationId xmlns:a16="http://schemas.microsoft.com/office/drawing/2014/main" id="{CB85AEEE-3751-41C2-85AA-8626AA4FF048}"/>
                </a:ext>
              </a:extLst>
            </p:cNvPr>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78" name="Line 82">
              <a:extLst>
                <a:ext uri="{FF2B5EF4-FFF2-40B4-BE49-F238E27FC236}">
                  <a16:creationId xmlns:a16="http://schemas.microsoft.com/office/drawing/2014/main" id="{4AC828B6-F6C8-4290-8A54-17552A99846D}"/>
                </a:ext>
              </a:extLst>
            </p:cNvPr>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79" name="Freeform 83">
              <a:extLst>
                <a:ext uri="{FF2B5EF4-FFF2-40B4-BE49-F238E27FC236}">
                  <a16:creationId xmlns:a16="http://schemas.microsoft.com/office/drawing/2014/main" id="{FB8E26ED-9EF5-4D20-9989-FA4694048F43}"/>
                </a:ext>
              </a:extLst>
            </p:cNvPr>
            <p:cNvSpPr>
              <a:spLocks/>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80" name="Freeform 84">
              <a:extLst>
                <a:ext uri="{FF2B5EF4-FFF2-40B4-BE49-F238E27FC236}">
                  <a16:creationId xmlns:a16="http://schemas.microsoft.com/office/drawing/2014/main" id="{2DE0419F-6C66-4532-9552-2631D2DEE5A0}"/>
                </a:ext>
              </a:extLst>
            </p:cNvPr>
            <p:cNvSpPr>
              <a:spLocks/>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81" name="Freeform 85">
              <a:extLst>
                <a:ext uri="{FF2B5EF4-FFF2-40B4-BE49-F238E27FC236}">
                  <a16:creationId xmlns:a16="http://schemas.microsoft.com/office/drawing/2014/main" id="{F602413A-E6B8-48E4-8EBB-FB0C4B916462}"/>
                </a:ext>
              </a:extLst>
            </p:cNvPr>
            <p:cNvSpPr>
              <a:spLocks/>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82" name="Freeform 86">
              <a:extLst>
                <a:ext uri="{FF2B5EF4-FFF2-40B4-BE49-F238E27FC236}">
                  <a16:creationId xmlns:a16="http://schemas.microsoft.com/office/drawing/2014/main" id="{E2BDD2AE-62EA-413E-A9A9-F46E7A840069}"/>
                </a:ext>
              </a:extLst>
            </p:cNvPr>
            <p:cNvSpPr>
              <a:spLocks/>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83" name="Freeform 87">
              <a:extLst>
                <a:ext uri="{FF2B5EF4-FFF2-40B4-BE49-F238E27FC236}">
                  <a16:creationId xmlns:a16="http://schemas.microsoft.com/office/drawing/2014/main" id="{08297F9F-3A67-4722-B234-3A594E59B4B7}"/>
                </a:ext>
              </a:extLst>
            </p:cNvPr>
            <p:cNvSpPr>
              <a:spLocks/>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84" name="Freeform 88">
              <a:extLst>
                <a:ext uri="{FF2B5EF4-FFF2-40B4-BE49-F238E27FC236}">
                  <a16:creationId xmlns:a16="http://schemas.microsoft.com/office/drawing/2014/main" id="{86BD90CF-F27F-488D-9B2F-4D75B5413A93}"/>
                </a:ext>
              </a:extLst>
            </p:cNvPr>
            <p:cNvSpPr>
              <a:spLocks/>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985" name="Freeform 89" descr="An icon to mark location ">
            <a:extLst>
              <a:ext uri="{FF2B5EF4-FFF2-40B4-BE49-F238E27FC236}">
                <a16:creationId xmlns:a16="http://schemas.microsoft.com/office/drawing/2014/main" id="{43BE43F3-CDEE-4FCC-98D2-30A906C57230}"/>
              </a:ext>
            </a:extLst>
          </p:cNvPr>
          <p:cNvSpPr>
            <a:spLocks noEditPoints="1"/>
          </p:cNvSpPr>
          <p:nvPr userDrawn="1"/>
        </p:nvSpPr>
        <p:spPr bwMode="auto">
          <a:xfrm>
            <a:off x="7191799" y="1287463"/>
            <a:ext cx="266700" cy="398463"/>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86" name="Freeform 92" descr="An icon of a speech bubble">
            <a:extLst>
              <a:ext uri="{FF2B5EF4-FFF2-40B4-BE49-F238E27FC236}">
                <a16:creationId xmlns:a16="http://schemas.microsoft.com/office/drawing/2014/main" id="{6B52C333-CA27-4E26-8794-472E04718312}"/>
              </a:ext>
            </a:extLst>
          </p:cNvPr>
          <p:cNvSpPr>
            <a:spLocks/>
          </p:cNvSpPr>
          <p:nvPr userDrawn="1"/>
        </p:nvSpPr>
        <p:spPr bwMode="auto">
          <a:xfrm>
            <a:off x="6593311" y="977900"/>
            <a:ext cx="390525" cy="328613"/>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87" name="Freeform 93" descr="An icon representing &quot;share&quot;">
            <a:extLst>
              <a:ext uri="{FF2B5EF4-FFF2-40B4-BE49-F238E27FC236}">
                <a16:creationId xmlns:a16="http://schemas.microsoft.com/office/drawing/2014/main" id="{366EA910-C350-44FC-82C0-921F5BCBFAA1}"/>
              </a:ext>
            </a:extLst>
          </p:cNvPr>
          <p:cNvSpPr>
            <a:spLocks/>
          </p:cNvSpPr>
          <p:nvPr userDrawn="1"/>
        </p:nvSpPr>
        <p:spPr bwMode="auto">
          <a:xfrm>
            <a:off x="4970886" y="2655888"/>
            <a:ext cx="393700" cy="458788"/>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88" name="Freeform 94" descr="An icon of a hashtag">
            <a:extLst>
              <a:ext uri="{FF2B5EF4-FFF2-40B4-BE49-F238E27FC236}">
                <a16:creationId xmlns:a16="http://schemas.microsoft.com/office/drawing/2014/main" id="{BE74D33F-5034-4C3B-A909-DBF0BBAA4AEA}"/>
              </a:ext>
            </a:extLst>
          </p:cNvPr>
          <p:cNvSpPr>
            <a:spLocks noEditPoints="1"/>
          </p:cNvSpPr>
          <p:nvPr userDrawn="1"/>
        </p:nvSpPr>
        <p:spPr bwMode="auto">
          <a:xfrm>
            <a:off x="3811104" y="1349375"/>
            <a:ext cx="231775" cy="277813"/>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989" name="Group 988" descr="An icon of a pie chart with three wedges of different sizes">
            <a:extLst>
              <a:ext uri="{FF2B5EF4-FFF2-40B4-BE49-F238E27FC236}">
                <a16:creationId xmlns:a16="http://schemas.microsoft.com/office/drawing/2014/main" id="{D575DD92-E16B-4F2C-8C9B-F8B3A8402F73}"/>
              </a:ext>
            </a:extLst>
          </p:cNvPr>
          <p:cNvGrpSpPr/>
          <p:nvPr userDrawn="1"/>
        </p:nvGrpSpPr>
        <p:grpSpPr>
          <a:xfrm>
            <a:off x="8014124" y="708025"/>
            <a:ext cx="363538" cy="366713"/>
            <a:chOff x="5932488" y="708025"/>
            <a:chExt cx="363538" cy="366713"/>
          </a:xfrm>
        </p:grpSpPr>
        <p:sp>
          <p:nvSpPr>
            <p:cNvPr id="990" name="Freeform 95">
              <a:extLst>
                <a:ext uri="{FF2B5EF4-FFF2-40B4-BE49-F238E27FC236}">
                  <a16:creationId xmlns:a16="http://schemas.microsoft.com/office/drawing/2014/main" id="{7EBA1F7D-B73F-4FBF-AC05-8617740DC005}"/>
                </a:ext>
              </a:extLst>
            </p:cNvPr>
            <p:cNvSpPr>
              <a:spLocks/>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91" name="Freeform 96">
              <a:extLst>
                <a:ext uri="{FF2B5EF4-FFF2-40B4-BE49-F238E27FC236}">
                  <a16:creationId xmlns:a16="http://schemas.microsoft.com/office/drawing/2014/main" id="{975262EB-D337-422B-9434-95A0C990BEA6}"/>
                </a:ext>
              </a:extLst>
            </p:cNvPr>
            <p:cNvSpPr>
              <a:spLocks/>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92" name="Freeform 97">
              <a:extLst>
                <a:ext uri="{FF2B5EF4-FFF2-40B4-BE49-F238E27FC236}">
                  <a16:creationId xmlns:a16="http://schemas.microsoft.com/office/drawing/2014/main" id="{72919B1E-E88E-4377-B22B-C2B61698D3C9}"/>
                </a:ext>
              </a:extLst>
            </p:cNvPr>
            <p:cNvSpPr>
              <a:spLocks/>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8"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993" name="Group 992" descr="An icon of three arrows pointing to the right">
            <a:extLst>
              <a:ext uri="{FF2B5EF4-FFF2-40B4-BE49-F238E27FC236}">
                <a16:creationId xmlns:a16="http://schemas.microsoft.com/office/drawing/2014/main" id="{98D6242D-1086-4798-A3B3-D448F3C345DA}"/>
              </a:ext>
            </a:extLst>
          </p:cNvPr>
          <p:cNvGrpSpPr/>
          <p:nvPr userDrawn="1"/>
        </p:nvGrpSpPr>
        <p:grpSpPr>
          <a:xfrm>
            <a:off x="5488411" y="1298575"/>
            <a:ext cx="528638" cy="374650"/>
            <a:chOff x="3406775" y="1298575"/>
            <a:chExt cx="528638" cy="374650"/>
          </a:xfrm>
        </p:grpSpPr>
        <p:sp>
          <p:nvSpPr>
            <p:cNvPr id="994" name="Freeform 98">
              <a:extLst>
                <a:ext uri="{FF2B5EF4-FFF2-40B4-BE49-F238E27FC236}">
                  <a16:creationId xmlns:a16="http://schemas.microsoft.com/office/drawing/2014/main" id="{4483B87E-7268-41EB-9EF0-1016A8C99EE6}"/>
                </a:ext>
              </a:extLst>
            </p:cNvPr>
            <p:cNvSpPr>
              <a:spLocks/>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95" name="Freeform 99">
              <a:extLst>
                <a:ext uri="{FF2B5EF4-FFF2-40B4-BE49-F238E27FC236}">
                  <a16:creationId xmlns:a16="http://schemas.microsoft.com/office/drawing/2014/main" id="{4B96F72C-DA9F-46BF-9DDB-A05385366495}"/>
                </a:ext>
              </a:extLst>
            </p:cNvPr>
            <p:cNvSpPr>
              <a:spLocks/>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96" name="Freeform 100">
              <a:extLst>
                <a:ext uri="{FF2B5EF4-FFF2-40B4-BE49-F238E27FC236}">
                  <a16:creationId xmlns:a16="http://schemas.microsoft.com/office/drawing/2014/main" id="{B00C3C11-8A68-4977-9210-CF09FA492F48}"/>
                </a:ext>
              </a:extLst>
            </p:cNvPr>
            <p:cNvSpPr>
              <a:spLocks/>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997" name="Group 996" descr="An icon of a person with a speech bubble">
            <a:extLst>
              <a:ext uri="{FF2B5EF4-FFF2-40B4-BE49-F238E27FC236}">
                <a16:creationId xmlns:a16="http://schemas.microsoft.com/office/drawing/2014/main" id="{15492AEC-12A6-473A-9849-6DE880C9AAC0}"/>
              </a:ext>
            </a:extLst>
          </p:cNvPr>
          <p:cNvGrpSpPr/>
          <p:nvPr userDrawn="1"/>
        </p:nvGrpSpPr>
        <p:grpSpPr>
          <a:xfrm>
            <a:off x="4218411" y="796925"/>
            <a:ext cx="512763" cy="447675"/>
            <a:chOff x="2136775" y="796925"/>
            <a:chExt cx="512763" cy="447675"/>
          </a:xfrm>
        </p:grpSpPr>
        <p:sp>
          <p:nvSpPr>
            <p:cNvPr id="998" name="Freeform 101">
              <a:extLst>
                <a:ext uri="{FF2B5EF4-FFF2-40B4-BE49-F238E27FC236}">
                  <a16:creationId xmlns:a16="http://schemas.microsoft.com/office/drawing/2014/main" id="{E5E3D65B-7D92-4122-8947-7DFAF83B6748}"/>
                </a:ext>
              </a:extLst>
            </p:cNvPr>
            <p:cNvSpPr>
              <a:spLocks/>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99" name="Oval 102">
              <a:extLst>
                <a:ext uri="{FF2B5EF4-FFF2-40B4-BE49-F238E27FC236}">
                  <a16:creationId xmlns:a16="http://schemas.microsoft.com/office/drawing/2014/main" id="{D52A36FE-EFE3-43F6-8F91-172F850C5B6A}"/>
                </a:ext>
              </a:extLst>
            </p:cNvPr>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00" name="Freeform 103">
              <a:extLst>
                <a:ext uri="{FF2B5EF4-FFF2-40B4-BE49-F238E27FC236}">
                  <a16:creationId xmlns:a16="http://schemas.microsoft.com/office/drawing/2014/main" id="{A43D0747-2095-4555-8AF5-4CEB10147FD9}"/>
                </a:ext>
              </a:extLst>
            </p:cNvPr>
            <p:cNvSpPr>
              <a:spLocks/>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001" name="Freeform 104" descr="An icon of a rectangular speech bubble">
            <a:extLst>
              <a:ext uri="{FF2B5EF4-FFF2-40B4-BE49-F238E27FC236}">
                <a16:creationId xmlns:a16="http://schemas.microsoft.com/office/drawing/2014/main" id="{02366EE6-8F17-4971-BB4B-6E60FBD58BA4}"/>
              </a:ext>
            </a:extLst>
          </p:cNvPr>
          <p:cNvSpPr>
            <a:spLocks/>
          </p:cNvSpPr>
          <p:nvPr userDrawn="1"/>
        </p:nvSpPr>
        <p:spPr bwMode="auto">
          <a:xfrm>
            <a:off x="6423449" y="2867025"/>
            <a:ext cx="361950" cy="328613"/>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02" name="Freeform 105" descr="An icon of a square text box">
            <a:extLst>
              <a:ext uri="{FF2B5EF4-FFF2-40B4-BE49-F238E27FC236}">
                <a16:creationId xmlns:a16="http://schemas.microsoft.com/office/drawing/2014/main" id="{AB414C3D-AC43-4B6D-811D-C6484A00C893}"/>
              </a:ext>
            </a:extLst>
          </p:cNvPr>
          <p:cNvSpPr>
            <a:spLocks/>
          </p:cNvSpPr>
          <p:nvPr userDrawn="1"/>
        </p:nvSpPr>
        <p:spPr bwMode="auto">
          <a:xfrm>
            <a:off x="5924974" y="2578100"/>
            <a:ext cx="377825" cy="385763"/>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03" name="Freeform 106" descr="An icon of a yield sign with an exclamation point inside of it">
            <a:extLst>
              <a:ext uri="{FF2B5EF4-FFF2-40B4-BE49-F238E27FC236}">
                <a16:creationId xmlns:a16="http://schemas.microsoft.com/office/drawing/2014/main" id="{DB89650C-9154-4A4C-914C-E5CA0B09784B}"/>
              </a:ext>
            </a:extLst>
          </p:cNvPr>
          <p:cNvSpPr>
            <a:spLocks noEditPoints="1"/>
          </p:cNvSpPr>
          <p:nvPr userDrawn="1"/>
        </p:nvSpPr>
        <p:spPr bwMode="auto">
          <a:xfrm>
            <a:off x="3773004" y="2184400"/>
            <a:ext cx="377825" cy="331788"/>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04" name="Freeform 107" descr="An icon of a magnifying glass">
            <a:extLst>
              <a:ext uri="{FF2B5EF4-FFF2-40B4-BE49-F238E27FC236}">
                <a16:creationId xmlns:a16="http://schemas.microsoft.com/office/drawing/2014/main" id="{E15E47AA-B7A7-4ABC-83C2-31DE35AC1EE3}"/>
              </a:ext>
            </a:extLst>
          </p:cNvPr>
          <p:cNvSpPr>
            <a:spLocks noEditPoints="1"/>
          </p:cNvSpPr>
          <p:nvPr userDrawn="1"/>
        </p:nvSpPr>
        <p:spPr bwMode="auto">
          <a:xfrm>
            <a:off x="5743999" y="1847850"/>
            <a:ext cx="528638" cy="528638"/>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05" name="Freeform 108" descr="An icon of a hand pointing to the right ">
            <a:extLst>
              <a:ext uri="{FF2B5EF4-FFF2-40B4-BE49-F238E27FC236}">
                <a16:creationId xmlns:a16="http://schemas.microsoft.com/office/drawing/2014/main" id="{DA05760C-269E-43CF-A44D-DAA5A3F1387A}"/>
              </a:ext>
            </a:extLst>
          </p:cNvPr>
          <p:cNvSpPr>
            <a:spLocks/>
          </p:cNvSpPr>
          <p:nvPr userDrawn="1"/>
        </p:nvSpPr>
        <p:spPr bwMode="auto">
          <a:xfrm>
            <a:off x="3730142" y="1712913"/>
            <a:ext cx="533400" cy="339725"/>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06" name="Freeform 109" descr="An icon of Parliament Hill">
            <a:extLst>
              <a:ext uri="{FF2B5EF4-FFF2-40B4-BE49-F238E27FC236}">
                <a16:creationId xmlns:a16="http://schemas.microsoft.com/office/drawing/2014/main" id="{166F8440-5DBC-4823-89D3-771BF24F386B}"/>
              </a:ext>
            </a:extLst>
          </p:cNvPr>
          <p:cNvSpPr>
            <a:spLocks noEditPoints="1"/>
          </p:cNvSpPr>
          <p:nvPr userDrawn="1"/>
        </p:nvSpPr>
        <p:spPr bwMode="auto">
          <a:xfrm>
            <a:off x="4862936" y="735013"/>
            <a:ext cx="498475" cy="441325"/>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007" name="Group 1006" descr="An icon of a ribbon ">
            <a:extLst>
              <a:ext uri="{FF2B5EF4-FFF2-40B4-BE49-F238E27FC236}">
                <a16:creationId xmlns:a16="http://schemas.microsoft.com/office/drawing/2014/main" id="{3DEBEC1A-5745-4728-AD73-6FA5308B2E4E}"/>
              </a:ext>
            </a:extLst>
          </p:cNvPr>
          <p:cNvGrpSpPr/>
          <p:nvPr userDrawn="1"/>
        </p:nvGrpSpPr>
        <p:grpSpPr>
          <a:xfrm>
            <a:off x="5450311" y="2287588"/>
            <a:ext cx="369888" cy="557213"/>
            <a:chOff x="3368675" y="2287588"/>
            <a:chExt cx="369888" cy="557213"/>
          </a:xfrm>
        </p:grpSpPr>
        <p:sp>
          <p:nvSpPr>
            <p:cNvPr id="1008" name="Freeform 110">
              <a:extLst>
                <a:ext uri="{FF2B5EF4-FFF2-40B4-BE49-F238E27FC236}">
                  <a16:creationId xmlns:a16="http://schemas.microsoft.com/office/drawing/2014/main" id="{E312ED49-3F92-4B9B-8454-47E8C8504E97}"/>
                </a:ext>
              </a:extLst>
            </p:cNvPr>
            <p:cNvSpPr>
              <a:spLocks/>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09" name="Freeform 111">
              <a:extLst>
                <a:ext uri="{FF2B5EF4-FFF2-40B4-BE49-F238E27FC236}">
                  <a16:creationId xmlns:a16="http://schemas.microsoft.com/office/drawing/2014/main" id="{6719AF9C-59B7-453D-BC61-7227A7F8FAE8}"/>
                </a:ext>
              </a:extLst>
            </p:cNvPr>
            <p:cNvSpPr>
              <a:spLocks/>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3">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10" name="Freeform 112">
              <a:extLst>
                <a:ext uri="{FF2B5EF4-FFF2-40B4-BE49-F238E27FC236}">
                  <a16:creationId xmlns:a16="http://schemas.microsoft.com/office/drawing/2014/main" id="{8DBACCC0-2C07-4210-897C-48127522CD43}"/>
                </a:ext>
              </a:extLst>
            </p:cNvPr>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011" name="Freeform 113" descr="An icon of a star">
            <a:extLst>
              <a:ext uri="{FF2B5EF4-FFF2-40B4-BE49-F238E27FC236}">
                <a16:creationId xmlns:a16="http://schemas.microsoft.com/office/drawing/2014/main" id="{760FBABA-E900-42DF-84B6-27F67C28B866}"/>
              </a:ext>
            </a:extLst>
          </p:cNvPr>
          <p:cNvSpPr>
            <a:spLocks/>
          </p:cNvSpPr>
          <p:nvPr userDrawn="1"/>
        </p:nvSpPr>
        <p:spPr bwMode="auto">
          <a:xfrm>
            <a:off x="4507336" y="1492250"/>
            <a:ext cx="320675" cy="30480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12" name="Freeform 114" descr="An icon of an arrow pointing to the right ">
            <a:extLst>
              <a:ext uri="{FF2B5EF4-FFF2-40B4-BE49-F238E27FC236}">
                <a16:creationId xmlns:a16="http://schemas.microsoft.com/office/drawing/2014/main" id="{F83C9EC9-19F8-46AD-A161-4CB444CA2B7F}"/>
              </a:ext>
            </a:extLst>
          </p:cNvPr>
          <p:cNvSpPr>
            <a:spLocks/>
          </p:cNvSpPr>
          <p:nvPr userDrawn="1"/>
        </p:nvSpPr>
        <p:spPr bwMode="auto">
          <a:xfrm>
            <a:off x="7663286" y="2287588"/>
            <a:ext cx="582613" cy="325438"/>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13" name="Freeform 115" descr="An icon of an arrow pointing to the left">
            <a:extLst>
              <a:ext uri="{FF2B5EF4-FFF2-40B4-BE49-F238E27FC236}">
                <a16:creationId xmlns:a16="http://schemas.microsoft.com/office/drawing/2014/main" id="{D2A85DF2-1C2A-43E2-8585-6A7C5697458D}"/>
              </a:ext>
            </a:extLst>
          </p:cNvPr>
          <p:cNvSpPr>
            <a:spLocks/>
          </p:cNvSpPr>
          <p:nvPr userDrawn="1"/>
        </p:nvSpPr>
        <p:spPr bwMode="auto">
          <a:xfrm>
            <a:off x="7542636" y="2613025"/>
            <a:ext cx="579438" cy="32385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14" name="Freeform 116" descr="An icon of the sun ">
            <a:extLst>
              <a:ext uri="{FF2B5EF4-FFF2-40B4-BE49-F238E27FC236}">
                <a16:creationId xmlns:a16="http://schemas.microsoft.com/office/drawing/2014/main" id="{2C480E83-8F39-4FF5-868B-44B4DB6104D6}"/>
              </a:ext>
            </a:extLst>
          </p:cNvPr>
          <p:cNvSpPr>
            <a:spLocks/>
          </p:cNvSpPr>
          <p:nvPr userDrawn="1"/>
        </p:nvSpPr>
        <p:spPr bwMode="auto">
          <a:xfrm>
            <a:off x="6867949" y="2971800"/>
            <a:ext cx="346075" cy="347663"/>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15" name="Freeform 117" descr="An icon of an illuminated light bulb">
            <a:extLst>
              <a:ext uri="{FF2B5EF4-FFF2-40B4-BE49-F238E27FC236}">
                <a16:creationId xmlns:a16="http://schemas.microsoft.com/office/drawing/2014/main" id="{9EE031A1-6C4F-4948-9D16-4EBB2A760C16}"/>
              </a:ext>
            </a:extLst>
          </p:cNvPr>
          <p:cNvSpPr>
            <a:spLocks noEditPoints="1"/>
          </p:cNvSpPr>
          <p:nvPr userDrawn="1"/>
        </p:nvSpPr>
        <p:spPr bwMode="auto">
          <a:xfrm>
            <a:off x="4396211" y="2006600"/>
            <a:ext cx="327025" cy="358775"/>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16" name="Freeform 118" descr="An icon of a light bulb">
            <a:extLst>
              <a:ext uri="{FF2B5EF4-FFF2-40B4-BE49-F238E27FC236}">
                <a16:creationId xmlns:a16="http://schemas.microsoft.com/office/drawing/2014/main" id="{0D2BFBFA-34B3-4F13-9138-DFB03D33D544}"/>
              </a:ext>
            </a:extLst>
          </p:cNvPr>
          <p:cNvSpPr>
            <a:spLocks noEditPoints="1"/>
          </p:cNvSpPr>
          <p:nvPr userDrawn="1"/>
        </p:nvSpPr>
        <p:spPr bwMode="auto">
          <a:xfrm>
            <a:off x="4635924" y="2373313"/>
            <a:ext cx="169863" cy="282575"/>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17" name="Freeform 119" descr="An icon of an airplane ">
            <a:extLst>
              <a:ext uri="{FF2B5EF4-FFF2-40B4-BE49-F238E27FC236}">
                <a16:creationId xmlns:a16="http://schemas.microsoft.com/office/drawing/2014/main" id="{332DDA10-2AD9-4679-A57F-4DB37BDFE313}"/>
              </a:ext>
            </a:extLst>
          </p:cNvPr>
          <p:cNvSpPr>
            <a:spLocks noEditPoints="1"/>
          </p:cNvSpPr>
          <p:nvPr userDrawn="1"/>
        </p:nvSpPr>
        <p:spPr bwMode="auto">
          <a:xfrm>
            <a:off x="3687279" y="3125788"/>
            <a:ext cx="644525" cy="468313"/>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1">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18" name="Freeform 120" descr="An icon of a car">
            <a:extLst>
              <a:ext uri="{FF2B5EF4-FFF2-40B4-BE49-F238E27FC236}">
                <a16:creationId xmlns:a16="http://schemas.microsoft.com/office/drawing/2014/main" id="{B1251818-54CD-47AE-889A-4EC845E882E8}"/>
              </a:ext>
            </a:extLst>
          </p:cNvPr>
          <p:cNvSpPr>
            <a:spLocks noEditPoints="1"/>
          </p:cNvSpPr>
          <p:nvPr userDrawn="1"/>
        </p:nvSpPr>
        <p:spPr bwMode="auto">
          <a:xfrm>
            <a:off x="5472536" y="3049588"/>
            <a:ext cx="587375" cy="382588"/>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19" name="Freeform 121" descr="An icon of the earth">
            <a:extLst>
              <a:ext uri="{FF2B5EF4-FFF2-40B4-BE49-F238E27FC236}">
                <a16:creationId xmlns:a16="http://schemas.microsoft.com/office/drawing/2014/main" id="{8CAAEC75-DEC9-49F9-AC20-42F3B11271F7}"/>
              </a:ext>
            </a:extLst>
          </p:cNvPr>
          <p:cNvSpPr>
            <a:spLocks noEditPoints="1"/>
          </p:cNvSpPr>
          <p:nvPr userDrawn="1"/>
        </p:nvSpPr>
        <p:spPr bwMode="auto">
          <a:xfrm>
            <a:off x="7399761" y="3405188"/>
            <a:ext cx="374650" cy="377825"/>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0" name="Freeform 122" descr="An icon of a wrench and a screwdriver crossed">
            <a:extLst>
              <a:ext uri="{FF2B5EF4-FFF2-40B4-BE49-F238E27FC236}">
                <a16:creationId xmlns:a16="http://schemas.microsoft.com/office/drawing/2014/main" id="{0727FC5F-C454-4AC9-A76D-5C6A10ECDE05}"/>
              </a:ext>
            </a:extLst>
          </p:cNvPr>
          <p:cNvSpPr>
            <a:spLocks noEditPoints="1"/>
          </p:cNvSpPr>
          <p:nvPr userDrawn="1"/>
        </p:nvSpPr>
        <p:spPr bwMode="auto">
          <a:xfrm>
            <a:off x="7936336" y="3400425"/>
            <a:ext cx="374650" cy="374650"/>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021" name="Group 1020" descr="An icon of the letter &quot;i&quot; representing information ">
            <a:extLst>
              <a:ext uri="{FF2B5EF4-FFF2-40B4-BE49-F238E27FC236}">
                <a16:creationId xmlns:a16="http://schemas.microsoft.com/office/drawing/2014/main" id="{C2E04EAA-0E35-456A-8957-ECA463C2CC22}"/>
              </a:ext>
            </a:extLst>
          </p:cNvPr>
          <p:cNvGrpSpPr/>
          <p:nvPr userDrawn="1"/>
        </p:nvGrpSpPr>
        <p:grpSpPr>
          <a:xfrm>
            <a:off x="9446842" y="2382720"/>
            <a:ext cx="155575" cy="355600"/>
            <a:chOff x="7372350" y="2392363"/>
            <a:chExt cx="155575" cy="355600"/>
          </a:xfrm>
        </p:grpSpPr>
        <p:sp>
          <p:nvSpPr>
            <p:cNvPr id="1022" name="Freeform 123">
              <a:extLst>
                <a:ext uri="{FF2B5EF4-FFF2-40B4-BE49-F238E27FC236}">
                  <a16:creationId xmlns:a16="http://schemas.microsoft.com/office/drawing/2014/main" id="{82CA8598-1226-4983-9CB4-1FD938C98E0C}"/>
                </a:ext>
              </a:extLst>
            </p:cNvPr>
            <p:cNvSpPr>
              <a:spLocks/>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3" name="Freeform 124">
              <a:extLst>
                <a:ext uri="{FF2B5EF4-FFF2-40B4-BE49-F238E27FC236}">
                  <a16:creationId xmlns:a16="http://schemas.microsoft.com/office/drawing/2014/main" id="{CEF8C513-E2D1-4A83-A5E2-E8CE75A4AC25}"/>
                </a:ext>
              </a:extLst>
            </p:cNvPr>
            <p:cNvSpPr>
              <a:spLocks/>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024" name="Freeform 125" descr="An icon of a circle and arrows representing a cycle">
            <a:extLst>
              <a:ext uri="{FF2B5EF4-FFF2-40B4-BE49-F238E27FC236}">
                <a16:creationId xmlns:a16="http://schemas.microsoft.com/office/drawing/2014/main" id="{642576EA-4E1A-4B46-B54D-BE6CE6A19466}"/>
              </a:ext>
            </a:extLst>
          </p:cNvPr>
          <p:cNvSpPr>
            <a:spLocks noEditPoints="1"/>
          </p:cNvSpPr>
          <p:nvPr userDrawn="1"/>
        </p:nvSpPr>
        <p:spPr bwMode="auto">
          <a:xfrm>
            <a:off x="4701011" y="3184525"/>
            <a:ext cx="439738" cy="385763"/>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5" name="Freeform 126" descr="An icon representing GPS ">
            <a:extLst>
              <a:ext uri="{FF2B5EF4-FFF2-40B4-BE49-F238E27FC236}">
                <a16:creationId xmlns:a16="http://schemas.microsoft.com/office/drawing/2014/main" id="{74011896-7293-4C9D-B96D-377B3E2F8117}"/>
              </a:ext>
            </a:extLst>
          </p:cNvPr>
          <p:cNvSpPr>
            <a:spLocks noEditPoints="1"/>
          </p:cNvSpPr>
          <p:nvPr userDrawn="1"/>
        </p:nvSpPr>
        <p:spPr bwMode="auto">
          <a:xfrm>
            <a:off x="9534949" y="1839913"/>
            <a:ext cx="193675" cy="39052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1">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6" name="Freeform 127" descr="An icon of a house">
            <a:extLst>
              <a:ext uri="{FF2B5EF4-FFF2-40B4-BE49-F238E27FC236}">
                <a16:creationId xmlns:a16="http://schemas.microsoft.com/office/drawing/2014/main" id="{13C7A488-BC7D-45D5-B102-0B8F172ADEC3}"/>
              </a:ext>
            </a:extLst>
          </p:cNvPr>
          <p:cNvSpPr>
            <a:spLocks noEditPoints="1"/>
          </p:cNvSpPr>
          <p:nvPr userDrawn="1"/>
        </p:nvSpPr>
        <p:spPr bwMode="auto">
          <a:xfrm>
            <a:off x="4267624" y="3602038"/>
            <a:ext cx="406400" cy="363538"/>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027" name="Group 1026" descr="An icon of a bar graph with an arrow pointing upwards">
            <a:extLst>
              <a:ext uri="{FF2B5EF4-FFF2-40B4-BE49-F238E27FC236}">
                <a16:creationId xmlns:a16="http://schemas.microsoft.com/office/drawing/2014/main" id="{8D66D2F2-7DEF-4F83-9D80-C28567F8FA7C}"/>
              </a:ext>
            </a:extLst>
          </p:cNvPr>
          <p:cNvGrpSpPr/>
          <p:nvPr userDrawn="1"/>
        </p:nvGrpSpPr>
        <p:grpSpPr>
          <a:xfrm>
            <a:off x="9303174" y="2921000"/>
            <a:ext cx="355600" cy="279400"/>
            <a:chOff x="7221538" y="2921000"/>
            <a:chExt cx="355600" cy="279400"/>
          </a:xfrm>
        </p:grpSpPr>
        <p:sp>
          <p:nvSpPr>
            <p:cNvPr id="1028" name="Freeform 128">
              <a:extLst>
                <a:ext uri="{FF2B5EF4-FFF2-40B4-BE49-F238E27FC236}">
                  <a16:creationId xmlns:a16="http://schemas.microsoft.com/office/drawing/2014/main" id="{26545A57-E4C4-434F-9357-714EB557CDCB}"/>
                </a:ext>
              </a:extLst>
            </p:cNvPr>
            <p:cNvSpPr>
              <a:spLocks/>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9" name="Rectangle 129">
              <a:extLst>
                <a:ext uri="{FF2B5EF4-FFF2-40B4-BE49-F238E27FC236}">
                  <a16:creationId xmlns:a16="http://schemas.microsoft.com/office/drawing/2014/main" id="{D4CC6D97-6983-4B4E-A71D-9D639FC58CB5}"/>
                </a:ext>
              </a:extLst>
            </p:cNvPr>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30" name="Rectangle 130">
              <a:extLst>
                <a:ext uri="{FF2B5EF4-FFF2-40B4-BE49-F238E27FC236}">
                  <a16:creationId xmlns:a16="http://schemas.microsoft.com/office/drawing/2014/main" id="{710B2318-5BC2-4E70-8BD6-BE67988BAB77}"/>
                </a:ext>
              </a:extLst>
            </p:cNvPr>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31" name="Rectangle 131">
              <a:extLst>
                <a:ext uri="{FF2B5EF4-FFF2-40B4-BE49-F238E27FC236}">
                  <a16:creationId xmlns:a16="http://schemas.microsoft.com/office/drawing/2014/main" id="{25E5AC5B-D2B3-44B4-B3DB-4E1205D78249}"/>
                </a:ext>
              </a:extLst>
            </p:cNvPr>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32" name="Rectangle 132">
              <a:extLst>
                <a:ext uri="{FF2B5EF4-FFF2-40B4-BE49-F238E27FC236}">
                  <a16:creationId xmlns:a16="http://schemas.microsoft.com/office/drawing/2014/main" id="{198D0133-650E-4D87-A34C-F5B061DF9DF3}"/>
                </a:ext>
              </a:extLst>
            </p:cNvPr>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33" name="Freeform 133">
              <a:extLst>
                <a:ext uri="{FF2B5EF4-FFF2-40B4-BE49-F238E27FC236}">
                  <a16:creationId xmlns:a16="http://schemas.microsoft.com/office/drawing/2014/main" id="{7388004C-4116-44DA-B830-55F382FBE07F}"/>
                </a:ext>
              </a:extLst>
            </p:cNvPr>
            <p:cNvSpPr>
              <a:spLocks/>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034" name="Group 1033" descr="An icon of a pair of scissors">
            <a:extLst>
              <a:ext uri="{FF2B5EF4-FFF2-40B4-BE49-F238E27FC236}">
                <a16:creationId xmlns:a16="http://schemas.microsoft.com/office/drawing/2014/main" id="{BDB7BFD2-E3A5-4E13-BC0C-110A37889556}"/>
              </a:ext>
            </a:extLst>
          </p:cNvPr>
          <p:cNvGrpSpPr/>
          <p:nvPr userDrawn="1"/>
        </p:nvGrpSpPr>
        <p:grpSpPr>
          <a:xfrm>
            <a:off x="3714267" y="2570163"/>
            <a:ext cx="528637" cy="495300"/>
            <a:chOff x="1862138" y="2570163"/>
            <a:chExt cx="528637" cy="495300"/>
          </a:xfrm>
        </p:grpSpPr>
        <p:sp>
          <p:nvSpPr>
            <p:cNvPr id="1035" name="Freeform 90">
              <a:extLst>
                <a:ext uri="{FF2B5EF4-FFF2-40B4-BE49-F238E27FC236}">
                  <a16:creationId xmlns:a16="http://schemas.microsoft.com/office/drawing/2014/main" id="{C8A52542-88E5-4737-90AB-65EDBD6E79BE}"/>
                </a:ext>
              </a:extLst>
            </p:cNvPr>
            <p:cNvSpPr>
              <a:spLocks/>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36" name="Freeform 91">
              <a:extLst>
                <a:ext uri="{FF2B5EF4-FFF2-40B4-BE49-F238E27FC236}">
                  <a16:creationId xmlns:a16="http://schemas.microsoft.com/office/drawing/2014/main" id="{FA20DC60-30D8-4CF1-844D-9CACB86B7B41}"/>
                </a:ext>
              </a:extLst>
            </p:cNvPr>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37" name="Freeform 134">
              <a:extLst>
                <a:ext uri="{FF2B5EF4-FFF2-40B4-BE49-F238E27FC236}">
                  <a16:creationId xmlns:a16="http://schemas.microsoft.com/office/drawing/2014/main" id="{697A7E9D-5615-4454-8314-96D6D205F2F4}"/>
                </a:ext>
              </a:extLst>
            </p:cNvPr>
            <p:cNvSpPr>
              <a:spLocks/>
            </p:cNvSpPr>
            <p:nvPr userDrawn="1"/>
          </p:nvSpPr>
          <p:spPr bwMode="auto">
            <a:xfrm>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038" name="Freeform 135" descr="An icon of a scale with one side that is heavier than the other">
            <a:extLst>
              <a:ext uri="{FF2B5EF4-FFF2-40B4-BE49-F238E27FC236}">
                <a16:creationId xmlns:a16="http://schemas.microsoft.com/office/drawing/2014/main" id="{B73491A5-B5EF-42F3-940A-B5DC6DF0F256}"/>
              </a:ext>
            </a:extLst>
          </p:cNvPr>
          <p:cNvSpPr>
            <a:spLocks noEditPoints="1"/>
          </p:cNvSpPr>
          <p:nvPr userDrawn="1"/>
        </p:nvSpPr>
        <p:spPr bwMode="auto">
          <a:xfrm>
            <a:off x="4472411" y="2709863"/>
            <a:ext cx="387350" cy="388938"/>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1">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39" name="Freeform 136">
            <a:extLst>
              <a:ext uri="{FF2B5EF4-FFF2-40B4-BE49-F238E27FC236}">
                <a16:creationId xmlns:a16="http://schemas.microsoft.com/office/drawing/2014/main" id="{CB194F74-D517-4602-9938-6CA091085C65}"/>
              </a:ext>
            </a:extLst>
          </p:cNvPr>
          <p:cNvSpPr>
            <a:spLocks/>
          </p:cNvSpPr>
          <p:nvPr userDrawn="1"/>
        </p:nvSpPr>
        <p:spPr bwMode="auto">
          <a:xfrm>
            <a:off x="4739111" y="2874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40" name="Freeform 137" descr="An icon of a thumbs up ">
            <a:extLst>
              <a:ext uri="{FF2B5EF4-FFF2-40B4-BE49-F238E27FC236}">
                <a16:creationId xmlns:a16="http://schemas.microsoft.com/office/drawing/2014/main" id="{BCAA2186-0642-4203-ACF4-ECEDFC541D2F}"/>
              </a:ext>
            </a:extLst>
          </p:cNvPr>
          <p:cNvSpPr>
            <a:spLocks/>
          </p:cNvSpPr>
          <p:nvPr userDrawn="1"/>
        </p:nvSpPr>
        <p:spPr bwMode="auto">
          <a:xfrm>
            <a:off x="9346036" y="715963"/>
            <a:ext cx="387350" cy="39052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1">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41" name="Freeform 138" descr="An icon of two puzzle pieces fit together">
            <a:extLst>
              <a:ext uri="{FF2B5EF4-FFF2-40B4-BE49-F238E27FC236}">
                <a16:creationId xmlns:a16="http://schemas.microsoft.com/office/drawing/2014/main" id="{76E25202-EA09-4713-9FBC-A64679EFE4D0}"/>
              </a:ext>
            </a:extLst>
          </p:cNvPr>
          <p:cNvSpPr>
            <a:spLocks noEditPoints="1"/>
          </p:cNvSpPr>
          <p:nvPr userDrawn="1"/>
        </p:nvSpPr>
        <p:spPr bwMode="auto">
          <a:xfrm>
            <a:off x="6558386" y="1414463"/>
            <a:ext cx="471488" cy="398463"/>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042" name="Group 1041" descr="An icon of a gas gauge pointing to &quot;empty&quot;">
            <a:extLst>
              <a:ext uri="{FF2B5EF4-FFF2-40B4-BE49-F238E27FC236}">
                <a16:creationId xmlns:a16="http://schemas.microsoft.com/office/drawing/2014/main" id="{74D33D9D-AB92-4EFD-9D7A-492D2142521A}"/>
              </a:ext>
            </a:extLst>
          </p:cNvPr>
          <p:cNvGrpSpPr/>
          <p:nvPr userDrawn="1"/>
        </p:nvGrpSpPr>
        <p:grpSpPr>
          <a:xfrm>
            <a:off x="4662911" y="4216400"/>
            <a:ext cx="539750" cy="285750"/>
            <a:chOff x="2581275" y="4216400"/>
            <a:chExt cx="539750" cy="285750"/>
          </a:xfrm>
        </p:grpSpPr>
        <p:sp>
          <p:nvSpPr>
            <p:cNvPr id="1043" name="Freeform 139">
              <a:extLst>
                <a:ext uri="{FF2B5EF4-FFF2-40B4-BE49-F238E27FC236}">
                  <a16:creationId xmlns:a16="http://schemas.microsoft.com/office/drawing/2014/main" id="{4AA007DE-4D1C-410B-A157-847CE5EE4DEC}"/>
                </a:ext>
              </a:extLst>
            </p:cNvPr>
            <p:cNvSpPr>
              <a:spLocks/>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44" name="Freeform 140">
              <a:extLst>
                <a:ext uri="{FF2B5EF4-FFF2-40B4-BE49-F238E27FC236}">
                  <a16:creationId xmlns:a16="http://schemas.microsoft.com/office/drawing/2014/main" id="{BB587AE3-04AF-4FD1-B2CB-FC9FB369B858}"/>
                </a:ext>
              </a:extLst>
            </p:cNvPr>
            <p:cNvSpPr>
              <a:spLocks/>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45" name="Freeform 141">
              <a:extLst>
                <a:ext uri="{FF2B5EF4-FFF2-40B4-BE49-F238E27FC236}">
                  <a16:creationId xmlns:a16="http://schemas.microsoft.com/office/drawing/2014/main" id="{5C135D48-0C47-4F89-90D2-A2979000C090}"/>
                </a:ext>
              </a:extLst>
            </p:cNvPr>
            <p:cNvSpPr>
              <a:spLocks/>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46" name="Freeform 142">
              <a:extLst>
                <a:ext uri="{FF2B5EF4-FFF2-40B4-BE49-F238E27FC236}">
                  <a16:creationId xmlns:a16="http://schemas.microsoft.com/office/drawing/2014/main" id="{ABA8B9CC-7C49-4928-8769-025D74DB3E1D}"/>
                </a:ext>
              </a:extLst>
            </p:cNvPr>
            <p:cNvSpPr>
              <a:spLocks/>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047" name="Group 1046" descr="An icon of a gas gauge pointing to &quot;full&quot;">
            <a:extLst>
              <a:ext uri="{FF2B5EF4-FFF2-40B4-BE49-F238E27FC236}">
                <a16:creationId xmlns:a16="http://schemas.microsoft.com/office/drawing/2014/main" id="{DE1DC98B-7CE4-4147-9DC4-ADC69159BE46}"/>
              </a:ext>
            </a:extLst>
          </p:cNvPr>
          <p:cNvGrpSpPr/>
          <p:nvPr userDrawn="1"/>
        </p:nvGrpSpPr>
        <p:grpSpPr>
          <a:xfrm>
            <a:off x="5404274" y="4216400"/>
            <a:ext cx="539750" cy="285750"/>
            <a:chOff x="3322638" y="4216400"/>
            <a:chExt cx="539750" cy="285750"/>
          </a:xfrm>
        </p:grpSpPr>
        <p:sp>
          <p:nvSpPr>
            <p:cNvPr id="1048" name="Freeform 143">
              <a:extLst>
                <a:ext uri="{FF2B5EF4-FFF2-40B4-BE49-F238E27FC236}">
                  <a16:creationId xmlns:a16="http://schemas.microsoft.com/office/drawing/2014/main" id="{F3C74179-332F-41B3-A364-D05C508A9649}"/>
                </a:ext>
              </a:extLst>
            </p:cNvPr>
            <p:cNvSpPr>
              <a:spLocks/>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49" name="Freeform 144">
              <a:extLst>
                <a:ext uri="{FF2B5EF4-FFF2-40B4-BE49-F238E27FC236}">
                  <a16:creationId xmlns:a16="http://schemas.microsoft.com/office/drawing/2014/main" id="{C49A834A-E65D-479C-AA1B-EF0BB9BF6F82}"/>
                </a:ext>
              </a:extLst>
            </p:cNvPr>
            <p:cNvSpPr>
              <a:spLocks/>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50" name="Freeform 145">
              <a:extLst>
                <a:ext uri="{FF2B5EF4-FFF2-40B4-BE49-F238E27FC236}">
                  <a16:creationId xmlns:a16="http://schemas.microsoft.com/office/drawing/2014/main" id="{84BE6F69-97FD-4BB2-9A4C-C3B65B5E61B6}"/>
                </a:ext>
              </a:extLst>
            </p:cNvPr>
            <p:cNvSpPr>
              <a:spLocks/>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51" name="Freeform 146">
              <a:extLst>
                <a:ext uri="{FF2B5EF4-FFF2-40B4-BE49-F238E27FC236}">
                  <a16:creationId xmlns:a16="http://schemas.microsoft.com/office/drawing/2014/main" id="{44E3588F-5C70-4C73-A66D-3FC55D0FEC78}"/>
                </a:ext>
              </a:extLst>
            </p:cNvPr>
            <p:cNvSpPr>
              <a:spLocks/>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052" name="Group 1051" descr="An icon of a gas pump">
            <a:extLst>
              <a:ext uri="{FF2B5EF4-FFF2-40B4-BE49-F238E27FC236}">
                <a16:creationId xmlns:a16="http://schemas.microsoft.com/office/drawing/2014/main" id="{3FA7044E-A2E8-4335-BF9C-942612774A08}"/>
              </a:ext>
            </a:extLst>
          </p:cNvPr>
          <p:cNvGrpSpPr/>
          <p:nvPr userDrawn="1"/>
        </p:nvGrpSpPr>
        <p:grpSpPr>
          <a:xfrm>
            <a:off x="8998374" y="4011613"/>
            <a:ext cx="436562" cy="563563"/>
            <a:chOff x="6916738" y="4011613"/>
            <a:chExt cx="436562" cy="563563"/>
          </a:xfrm>
        </p:grpSpPr>
        <p:sp>
          <p:nvSpPr>
            <p:cNvPr id="1053" name="Rectangle 147">
              <a:extLst>
                <a:ext uri="{FF2B5EF4-FFF2-40B4-BE49-F238E27FC236}">
                  <a16:creationId xmlns:a16="http://schemas.microsoft.com/office/drawing/2014/main" id="{90AD2250-9BEC-4E88-BE4E-5011D9399A90}"/>
                </a:ext>
              </a:extLst>
            </p:cNvPr>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54" name="Freeform 148">
              <a:extLst>
                <a:ext uri="{FF2B5EF4-FFF2-40B4-BE49-F238E27FC236}">
                  <a16:creationId xmlns:a16="http://schemas.microsoft.com/office/drawing/2014/main" id="{2C33B98C-43F8-4CDF-8804-DB293061AFAD}"/>
                </a:ext>
              </a:extLst>
            </p:cNvPr>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055" name="Freeform 149" descr="An icon of a piece of paper and a clock ">
            <a:extLst>
              <a:ext uri="{FF2B5EF4-FFF2-40B4-BE49-F238E27FC236}">
                <a16:creationId xmlns:a16="http://schemas.microsoft.com/office/drawing/2014/main" id="{F90414E9-DCC9-45DE-B349-F203A205953E}"/>
              </a:ext>
            </a:extLst>
          </p:cNvPr>
          <p:cNvSpPr>
            <a:spLocks noEditPoints="1"/>
          </p:cNvSpPr>
          <p:nvPr userDrawn="1"/>
        </p:nvSpPr>
        <p:spPr bwMode="auto">
          <a:xfrm>
            <a:off x="9666711" y="4003675"/>
            <a:ext cx="296863" cy="404813"/>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56" name="Rectangle 150">
            <a:extLst>
              <a:ext uri="{FF2B5EF4-FFF2-40B4-BE49-F238E27FC236}">
                <a16:creationId xmlns:a16="http://schemas.microsoft.com/office/drawing/2014/main" id="{E6F15848-E4CF-47B7-917F-3C706702E895}"/>
              </a:ext>
            </a:extLst>
          </p:cNvPr>
          <p:cNvSpPr>
            <a:spLocks noChangeArrowheads="1"/>
          </p:cNvSpPr>
          <p:nvPr userDrawn="1"/>
        </p:nvSpPr>
        <p:spPr bwMode="auto">
          <a:xfrm>
            <a:off x="9787361" y="4057650"/>
            <a:ext cx="95250" cy="23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57" name="Rectangle 151">
            <a:extLst>
              <a:ext uri="{FF2B5EF4-FFF2-40B4-BE49-F238E27FC236}">
                <a16:creationId xmlns:a16="http://schemas.microsoft.com/office/drawing/2014/main" id="{3E6C5083-D6AB-4AEA-91EB-B9A957D90B4D}"/>
              </a:ext>
            </a:extLst>
          </p:cNvPr>
          <p:cNvSpPr>
            <a:spLocks noChangeArrowheads="1"/>
          </p:cNvSpPr>
          <p:nvPr userDrawn="1"/>
        </p:nvSpPr>
        <p:spPr bwMode="auto">
          <a:xfrm>
            <a:off x="9704811" y="4114800"/>
            <a:ext cx="177800" cy="206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58" name="Rectangle 152" descr="an icon of a sheet of paper and a clock ">
            <a:extLst>
              <a:ext uri="{FF2B5EF4-FFF2-40B4-BE49-F238E27FC236}">
                <a16:creationId xmlns:a16="http://schemas.microsoft.com/office/drawing/2014/main" id="{BE6FA508-25A8-416E-93EA-CF1C5D138D2A}"/>
              </a:ext>
            </a:extLst>
          </p:cNvPr>
          <p:cNvSpPr>
            <a:spLocks noChangeArrowheads="1"/>
          </p:cNvSpPr>
          <p:nvPr userDrawn="1"/>
        </p:nvSpPr>
        <p:spPr bwMode="auto">
          <a:xfrm>
            <a:off x="9704811" y="4170363"/>
            <a:ext cx="177800" cy="222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59" name="Freeform 153">
            <a:extLst>
              <a:ext uri="{FF2B5EF4-FFF2-40B4-BE49-F238E27FC236}">
                <a16:creationId xmlns:a16="http://schemas.microsoft.com/office/drawing/2014/main" id="{5BDA665A-409B-4DAB-B9A8-0DBCA79EFD5B}"/>
              </a:ext>
            </a:extLst>
          </p:cNvPr>
          <p:cNvSpPr>
            <a:spLocks/>
          </p:cNvSpPr>
          <p:nvPr userDrawn="1"/>
        </p:nvSpPr>
        <p:spPr bwMode="auto">
          <a:xfrm>
            <a:off x="9806411" y="4254500"/>
            <a:ext cx="123825" cy="65088"/>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60" name="Freeform 154" descr="An icon of an eye">
            <a:extLst>
              <a:ext uri="{FF2B5EF4-FFF2-40B4-BE49-F238E27FC236}">
                <a16:creationId xmlns:a16="http://schemas.microsoft.com/office/drawing/2014/main" id="{7012CB7C-368C-4FF4-AAAB-5A711B787EB2}"/>
              </a:ext>
            </a:extLst>
          </p:cNvPr>
          <p:cNvSpPr>
            <a:spLocks noEditPoints="1"/>
          </p:cNvSpPr>
          <p:nvPr userDrawn="1"/>
        </p:nvSpPr>
        <p:spPr bwMode="auto">
          <a:xfrm>
            <a:off x="10392199" y="3467100"/>
            <a:ext cx="560388" cy="296863"/>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61" name="Freeform 155" descr="An icon of a calculator">
            <a:extLst>
              <a:ext uri="{FF2B5EF4-FFF2-40B4-BE49-F238E27FC236}">
                <a16:creationId xmlns:a16="http://schemas.microsoft.com/office/drawing/2014/main" id="{5E13424F-DCFD-4BAC-BA42-EEA20BD9B5DE}"/>
              </a:ext>
            </a:extLst>
          </p:cNvPr>
          <p:cNvSpPr>
            <a:spLocks noEditPoints="1"/>
          </p:cNvSpPr>
          <p:nvPr userDrawn="1"/>
        </p:nvSpPr>
        <p:spPr bwMode="auto">
          <a:xfrm>
            <a:off x="10504911" y="2354263"/>
            <a:ext cx="544513" cy="83820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7">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62" name="Freeform 156" descr="An icon of an open book">
            <a:extLst>
              <a:ext uri="{FF2B5EF4-FFF2-40B4-BE49-F238E27FC236}">
                <a16:creationId xmlns:a16="http://schemas.microsoft.com/office/drawing/2014/main" id="{1BB0E08C-BEC2-4367-BBF6-88B83B0279C7}"/>
              </a:ext>
            </a:extLst>
          </p:cNvPr>
          <p:cNvSpPr>
            <a:spLocks noEditPoints="1"/>
          </p:cNvSpPr>
          <p:nvPr userDrawn="1"/>
        </p:nvSpPr>
        <p:spPr bwMode="auto">
          <a:xfrm>
            <a:off x="3722204" y="4054475"/>
            <a:ext cx="517525" cy="366713"/>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63" name="Freeform 157" descr="An icon of a ruler ">
            <a:extLst>
              <a:ext uri="{FF2B5EF4-FFF2-40B4-BE49-F238E27FC236}">
                <a16:creationId xmlns:a16="http://schemas.microsoft.com/office/drawing/2014/main" id="{F90E2336-6793-4A92-9102-3126B2EE4357}"/>
              </a:ext>
            </a:extLst>
          </p:cNvPr>
          <p:cNvSpPr>
            <a:spLocks noEditPoints="1"/>
          </p:cNvSpPr>
          <p:nvPr userDrawn="1"/>
        </p:nvSpPr>
        <p:spPr bwMode="auto">
          <a:xfrm>
            <a:off x="6636174" y="3852863"/>
            <a:ext cx="493713" cy="223838"/>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8">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64" name="Freeform 160" descr="An icon of a compass rose">
            <a:extLst>
              <a:ext uri="{FF2B5EF4-FFF2-40B4-BE49-F238E27FC236}">
                <a16:creationId xmlns:a16="http://schemas.microsoft.com/office/drawing/2014/main" id="{B2E31867-1026-428C-AB78-FB9BABF7A42B}"/>
              </a:ext>
            </a:extLst>
          </p:cNvPr>
          <p:cNvSpPr>
            <a:spLocks noEditPoints="1"/>
          </p:cNvSpPr>
          <p:nvPr userDrawn="1"/>
        </p:nvSpPr>
        <p:spPr bwMode="auto">
          <a:xfrm>
            <a:off x="5921799" y="3917950"/>
            <a:ext cx="547688" cy="549275"/>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065" name="Group 1064" descr="An icon of a trophy ">
            <a:extLst>
              <a:ext uri="{FF2B5EF4-FFF2-40B4-BE49-F238E27FC236}">
                <a16:creationId xmlns:a16="http://schemas.microsoft.com/office/drawing/2014/main" id="{C0C7ACDD-8EC7-4F4A-A21F-1FA39E23DC29}"/>
              </a:ext>
            </a:extLst>
          </p:cNvPr>
          <p:cNvGrpSpPr/>
          <p:nvPr userDrawn="1"/>
        </p:nvGrpSpPr>
        <p:grpSpPr>
          <a:xfrm>
            <a:off x="9949286" y="673100"/>
            <a:ext cx="668338" cy="781051"/>
            <a:chOff x="7867650" y="673100"/>
            <a:chExt cx="668338" cy="781051"/>
          </a:xfrm>
        </p:grpSpPr>
        <p:sp>
          <p:nvSpPr>
            <p:cNvPr id="1066" name="Freeform 161">
              <a:extLst>
                <a:ext uri="{FF2B5EF4-FFF2-40B4-BE49-F238E27FC236}">
                  <a16:creationId xmlns:a16="http://schemas.microsoft.com/office/drawing/2014/main" id="{1778E67B-71BB-49BA-9B3D-B49F3B5B0581}"/>
                </a:ext>
              </a:extLst>
            </p:cNvPr>
            <p:cNvSpPr>
              <a:spLocks/>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67" name="Freeform 162">
              <a:extLst>
                <a:ext uri="{FF2B5EF4-FFF2-40B4-BE49-F238E27FC236}">
                  <a16:creationId xmlns:a16="http://schemas.microsoft.com/office/drawing/2014/main" id="{29DDB6B8-36BF-4E90-AD4C-109838627771}"/>
                </a:ext>
              </a:extLst>
            </p:cNvPr>
            <p:cNvSpPr>
              <a:spLocks/>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68" name="Freeform 163">
              <a:extLst>
                <a:ext uri="{FF2B5EF4-FFF2-40B4-BE49-F238E27FC236}">
                  <a16:creationId xmlns:a16="http://schemas.microsoft.com/office/drawing/2014/main" id="{9C95A200-F280-46F7-9046-E4DCADC2F360}"/>
                </a:ext>
              </a:extLst>
            </p:cNvPr>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069" name="Freeform 164" descr="An icon representing &quot;play&quot; ">
            <a:extLst>
              <a:ext uri="{FF2B5EF4-FFF2-40B4-BE49-F238E27FC236}">
                <a16:creationId xmlns:a16="http://schemas.microsoft.com/office/drawing/2014/main" id="{8FF4C783-107A-4739-8C66-75B437AC1483}"/>
              </a:ext>
            </a:extLst>
          </p:cNvPr>
          <p:cNvSpPr>
            <a:spLocks noEditPoints="1"/>
          </p:cNvSpPr>
          <p:nvPr userDrawn="1"/>
        </p:nvSpPr>
        <p:spPr bwMode="auto">
          <a:xfrm>
            <a:off x="8561811" y="3473450"/>
            <a:ext cx="341313" cy="336550"/>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070" name="Group 1069" descr="An icon of &quot;less than&quot; symbol, a forward slash and the &quot;greater than&quot; symbol">
            <a:extLst>
              <a:ext uri="{FF2B5EF4-FFF2-40B4-BE49-F238E27FC236}">
                <a16:creationId xmlns:a16="http://schemas.microsoft.com/office/drawing/2014/main" id="{F5DD6449-E1DE-43A0-A21A-5C9B9B9A492F}"/>
              </a:ext>
            </a:extLst>
          </p:cNvPr>
          <p:cNvGrpSpPr/>
          <p:nvPr userDrawn="1"/>
        </p:nvGrpSpPr>
        <p:grpSpPr>
          <a:xfrm>
            <a:off x="10612861" y="4313238"/>
            <a:ext cx="412750" cy="215900"/>
            <a:chOff x="8531225" y="4313238"/>
            <a:chExt cx="412750" cy="215900"/>
          </a:xfrm>
        </p:grpSpPr>
        <p:sp>
          <p:nvSpPr>
            <p:cNvPr id="1071" name="Freeform 165">
              <a:extLst>
                <a:ext uri="{FF2B5EF4-FFF2-40B4-BE49-F238E27FC236}">
                  <a16:creationId xmlns:a16="http://schemas.microsoft.com/office/drawing/2014/main" id="{267BFDB0-1057-4797-89CE-31B7244AD54E}"/>
                </a:ext>
              </a:extLst>
            </p:cNvPr>
            <p:cNvSpPr>
              <a:spLocks/>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72" name="Freeform 166">
              <a:extLst>
                <a:ext uri="{FF2B5EF4-FFF2-40B4-BE49-F238E27FC236}">
                  <a16:creationId xmlns:a16="http://schemas.microsoft.com/office/drawing/2014/main" id="{B9EFBDC3-07A3-476B-9FE7-FA414FCAC978}"/>
                </a:ext>
              </a:extLst>
            </p:cNvPr>
            <p:cNvSpPr>
              <a:spLocks/>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8"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73" name="Freeform 167">
              <a:extLst>
                <a:ext uri="{FF2B5EF4-FFF2-40B4-BE49-F238E27FC236}">
                  <a16:creationId xmlns:a16="http://schemas.microsoft.com/office/drawing/2014/main" id="{CB479D62-EB74-4D54-B30E-943C28761761}"/>
                </a:ext>
              </a:extLst>
            </p:cNvPr>
            <p:cNvSpPr>
              <a:spLocks/>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074" name="Group 1073" descr="An icon of a pen ">
            <a:extLst>
              <a:ext uri="{FF2B5EF4-FFF2-40B4-BE49-F238E27FC236}">
                <a16:creationId xmlns:a16="http://schemas.microsoft.com/office/drawing/2014/main" id="{2C67D66E-A35B-4A8F-B39F-5CCF26FAA3D1}"/>
              </a:ext>
            </a:extLst>
          </p:cNvPr>
          <p:cNvGrpSpPr/>
          <p:nvPr userDrawn="1"/>
        </p:nvGrpSpPr>
        <p:grpSpPr>
          <a:xfrm>
            <a:off x="8288761" y="3949700"/>
            <a:ext cx="528638" cy="536576"/>
            <a:chOff x="6207125" y="3949700"/>
            <a:chExt cx="528638" cy="536576"/>
          </a:xfrm>
        </p:grpSpPr>
        <p:sp>
          <p:nvSpPr>
            <p:cNvPr id="1075" name="Freeform 168">
              <a:extLst>
                <a:ext uri="{FF2B5EF4-FFF2-40B4-BE49-F238E27FC236}">
                  <a16:creationId xmlns:a16="http://schemas.microsoft.com/office/drawing/2014/main" id="{E678A1E5-0D7F-428C-B54B-8635E9E8152A}"/>
                </a:ext>
              </a:extLst>
            </p:cNvPr>
            <p:cNvSpPr>
              <a:spLocks/>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76" name="Freeform 169">
              <a:extLst>
                <a:ext uri="{FF2B5EF4-FFF2-40B4-BE49-F238E27FC236}">
                  <a16:creationId xmlns:a16="http://schemas.microsoft.com/office/drawing/2014/main" id="{CDAA1D23-46A5-479E-9EC7-C386F3BB58F6}"/>
                </a:ext>
              </a:extLst>
            </p:cNvPr>
            <p:cNvSpPr>
              <a:spLocks/>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077" name="Freeform 170" descr="An icon of a Greek temple ">
            <a:extLst>
              <a:ext uri="{FF2B5EF4-FFF2-40B4-BE49-F238E27FC236}">
                <a16:creationId xmlns:a16="http://schemas.microsoft.com/office/drawing/2014/main" id="{275D227B-3654-4BB4-8269-6153AFBC04B5}"/>
              </a:ext>
            </a:extLst>
          </p:cNvPr>
          <p:cNvSpPr>
            <a:spLocks noEditPoints="1"/>
          </p:cNvSpPr>
          <p:nvPr userDrawn="1"/>
        </p:nvSpPr>
        <p:spPr bwMode="auto">
          <a:xfrm>
            <a:off x="6493299" y="4157663"/>
            <a:ext cx="458788" cy="382588"/>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078" name="Group 1077" descr="An icon of a map">
            <a:extLst>
              <a:ext uri="{FF2B5EF4-FFF2-40B4-BE49-F238E27FC236}">
                <a16:creationId xmlns:a16="http://schemas.microsoft.com/office/drawing/2014/main" id="{CF580728-1D96-4A5C-9C8E-D0CAF66BF45C}"/>
              </a:ext>
            </a:extLst>
          </p:cNvPr>
          <p:cNvGrpSpPr/>
          <p:nvPr userDrawn="1"/>
        </p:nvGrpSpPr>
        <p:grpSpPr>
          <a:xfrm>
            <a:off x="10292186" y="3883025"/>
            <a:ext cx="325438" cy="239713"/>
            <a:chOff x="8210550" y="3883025"/>
            <a:chExt cx="325438" cy="239713"/>
          </a:xfrm>
        </p:grpSpPr>
        <p:sp>
          <p:nvSpPr>
            <p:cNvPr id="1079" name="Freeform 171">
              <a:extLst>
                <a:ext uri="{FF2B5EF4-FFF2-40B4-BE49-F238E27FC236}">
                  <a16:creationId xmlns:a16="http://schemas.microsoft.com/office/drawing/2014/main" id="{161D0DA2-9C07-4C93-9336-FB1D287BAB25}"/>
                </a:ext>
              </a:extLst>
            </p:cNvPr>
            <p:cNvSpPr>
              <a:spLocks/>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80" name="Freeform 172">
              <a:extLst>
                <a:ext uri="{FF2B5EF4-FFF2-40B4-BE49-F238E27FC236}">
                  <a16:creationId xmlns:a16="http://schemas.microsoft.com/office/drawing/2014/main" id="{DCC803BB-6FA8-4285-914B-085FBC285E24}"/>
                </a:ext>
              </a:extLst>
            </p:cNvPr>
            <p:cNvSpPr>
              <a:spLocks/>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81" name="Freeform 173">
              <a:extLst>
                <a:ext uri="{FF2B5EF4-FFF2-40B4-BE49-F238E27FC236}">
                  <a16:creationId xmlns:a16="http://schemas.microsoft.com/office/drawing/2014/main" id="{87844F44-F57C-4870-9DD1-7F3929D56111}"/>
                </a:ext>
              </a:extLst>
            </p:cNvPr>
            <p:cNvSpPr>
              <a:spLocks/>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3"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082" name="Group 1081" descr="An icon of a blue envelope">
            <a:extLst>
              <a:ext uri="{FF2B5EF4-FFF2-40B4-BE49-F238E27FC236}">
                <a16:creationId xmlns:a16="http://schemas.microsoft.com/office/drawing/2014/main" id="{AC56C724-4293-45B0-8D39-FA45B209939D}"/>
              </a:ext>
            </a:extLst>
          </p:cNvPr>
          <p:cNvGrpSpPr/>
          <p:nvPr userDrawn="1"/>
        </p:nvGrpSpPr>
        <p:grpSpPr>
          <a:xfrm>
            <a:off x="9636549" y="1314450"/>
            <a:ext cx="420687" cy="277813"/>
            <a:chOff x="7554913" y="1314450"/>
            <a:chExt cx="420687" cy="277813"/>
          </a:xfrm>
        </p:grpSpPr>
        <p:sp>
          <p:nvSpPr>
            <p:cNvPr id="1083" name="Freeform 174">
              <a:extLst>
                <a:ext uri="{FF2B5EF4-FFF2-40B4-BE49-F238E27FC236}">
                  <a16:creationId xmlns:a16="http://schemas.microsoft.com/office/drawing/2014/main" id="{2DC7AD9B-C570-41D9-89B4-201A75301D66}"/>
                </a:ext>
              </a:extLst>
            </p:cNvPr>
            <p:cNvSpPr>
              <a:spLocks/>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84" name="Freeform 175">
              <a:extLst>
                <a:ext uri="{FF2B5EF4-FFF2-40B4-BE49-F238E27FC236}">
                  <a16:creationId xmlns:a16="http://schemas.microsoft.com/office/drawing/2014/main" id="{82DF740D-FA74-42D5-BADF-939B950DE303}"/>
                </a:ext>
              </a:extLst>
            </p:cNvPr>
            <p:cNvSpPr>
              <a:spLocks/>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85" name="Freeform 176">
              <a:extLst>
                <a:ext uri="{FF2B5EF4-FFF2-40B4-BE49-F238E27FC236}">
                  <a16:creationId xmlns:a16="http://schemas.microsoft.com/office/drawing/2014/main" id="{6E790268-C85B-445A-B321-C9336E88709E}"/>
                </a:ext>
              </a:extLst>
            </p:cNvPr>
            <p:cNvSpPr>
              <a:spLocks/>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86" name="Freeform 177">
              <a:extLst>
                <a:ext uri="{FF2B5EF4-FFF2-40B4-BE49-F238E27FC236}">
                  <a16:creationId xmlns:a16="http://schemas.microsoft.com/office/drawing/2014/main" id="{170DF792-A5EE-419C-8A8D-4B76249CF4A5}"/>
                </a:ext>
              </a:extLst>
            </p:cNvPr>
            <p:cNvSpPr>
              <a:spLocks/>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087" name="Freeform 178" descr="An icon of a stethoscope">
            <a:extLst>
              <a:ext uri="{FF2B5EF4-FFF2-40B4-BE49-F238E27FC236}">
                <a16:creationId xmlns:a16="http://schemas.microsoft.com/office/drawing/2014/main" id="{EBF7814B-0BC1-4620-A880-1E41CB252C4D}"/>
              </a:ext>
            </a:extLst>
          </p:cNvPr>
          <p:cNvSpPr>
            <a:spLocks noEditPoints="1"/>
          </p:cNvSpPr>
          <p:nvPr userDrawn="1"/>
        </p:nvSpPr>
        <p:spPr bwMode="auto">
          <a:xfrm>
            <a:off x="7801399" y="4003675"/>
            <a:ext cx="452438" cy="42862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1">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88" name="Oval 179">
            <a:extLst>
              <a:ext uri="{FF2B5EF4-FFF2-40B4-BE49-F238E27FC236}">
                <a16:creationId xmlns:a16="http://schemas.microsoft.com/office/drawing/2014/main" id="{B4C2261B-ECF4-4818-AA20-485E5922A859}"/>
              </a:ext>
            </a:extLst>
          </p:cNvPr>
          <p:cNvSpPr>
            <a:spLocks noChangeArrowheads="1"/>
          </p:cNvSpPr>
          <p:nvPr userDrawn="1"/>
        </p:nvSpPr>
        <p:spPr bwMode="auto">
          <a:xfrm>
            <a:off x="8183986" y="4254500"/>
            <a:ext cx="31750" cy="317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89" name="Freeform 180" descr="An icon of a briefcase">
            <a:extLst>
              <a:ext uri="{FF2B5EF4-FFF2-40B4-BE49-F238E27FC236}">
                <a16:creationId xmlns:a16="http://schemas.microsoft.com/office/drawing/2014/main" id="{EA5E4DB9-2E9B-482F-98A9-90B4F8E32BDE}"/>
              </a:ext>
            </a:extLst>
          </p:cNvPr>
          <p:cNvSpPr>
            <a:spLocks noEditPoints="1"/>
          </p:cNvSpPr>
          <p:nvPr userDrawn="1"/>
        </p:nvSpPr>
        <p:spPr bwMode="auto">
          <a:xfrm>
            <a:off x="9693699" y="2349500"/>
            <a:ext cx="374650" cy="363538"/>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090" name="Group 1089" descr="An icon of three people holding hands over their heads ">
            <a:extLst>
              <a:ext uri="{FF2B5EF4-FFF2-40B4-BE49-F238E27FC236}">
                <a16:creationId xmlns:a16="http://schemas.microsoft.com/office/drawing/2014/main" id="{E66775B0-9E15-452B-A8E3-FC9BC9D451AD}"/>
              </a:ext>
            </a:extLst>
          </p:cNvPr>
          <p:cNvGrpSpPr/>
          <p:nvPr userDrawn="1"/>
        </p:nvGrpSpPr>
        <p:grpSpPr>
          <a:xfrm>
            <a:off x="10563649" y="1017588"/>
            <a:ext cx="520700" cy="498475"/>
            <a:chOff x="8482013" y="1017588"/>
            <a:chExt cx="520700" cy="498475"/>
          </a:xfrm>
        </p:grpSpPr>
        <p:sp>
          <p:nvSpPr>
            <p:cNvPr id="1091" name="Oval 181">
              <a:extLst>
                <a:ext uri="{FF2B5EF4-FFF2-40B4-BE49-F238E27FC236}">
                  <a16:creationId xmlns:a16="http://schemas.microsoft.com/office/drawing/2014/main" id="{97352DA7-F311-411A-8F8E-1C9014940C0F}"/>
                </a:ext>
              </a:extLst>
            </p:cNvPr>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92" name="Freeform 182">
              <a:extLst>
                <a:ext uri="{FF2B5EF4-FFF2-40B4-BE49-F238E27FC236}">
                  <a16:creationId xmlns:a16="http://schemas.microsoft.com/office/drawing/2014/main" id="{F8890547-F22C-42A4-81C1-16947EC11E21}"/>
                </a:ext>
              </a:extLst>
            </p:cNvPr>
            <p:cNvSpPr>
              <a:spLocks/>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93" name="Oval 183">
              <a:extLst>
                <a:ext uri="{FF2B5EF4-FFF2-40B4-BE49-F238E27FC236}">
                  <a16:creationId xmlns:a16="http://schemas.microsoft.com/office/drawing/2014/main" id="{D2DF8B6D-5C5C-4D70-9EBC-9CDD17BD7A81}"/>
                </a:ext>
              </a:extLst>
            </p:cNvPr>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94" name="Oval 184">
              <a:extLst>
                <a:ext uri="{FF2B5EF4-FFF2-40B4-BE49-F238E27FC236}">
                  <a16:creationId xmlns:a16="http://schemas.microsoft.com/office/drawing/2014/main" id="{53716CF9-8B1D-4705-AF8A-90E399EA8242}"/>
                </a:ext>
              </a:extLst>
            </p:cNvPr>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95" name="Rectangle 185">
              <a:extLst>
                <a:ext uri="{FF2B5EF4-FFF2-40B4-BE49-F238E27FC236}">
                  <a16:creationId xmlns:a16="http://schemas.microsoft.com/office/drawing/2014/main" id="{B5C8C255-BF8E-419F-9940-2688914010C3}"/>
                </a:ext>
              </a:extLst>
            </p:cNvPr>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96" name="Rectangle 186">
              <a:extLst>
                <a:ext uri="{FF2B5EF4-FFF2-40B4-BE49-F238E27FC236}">
                  <a16:creationId xmlns:a16="http://schemas.microsoft.com/office/drawing/2014/main" id="{3F954653-0D49-488D-B9DE-4982562D2B5E}"/>
                </a:ext>
              </a:extLst>
            </p:cNvPr>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97" name="Rectangle 187">
              <a:extLst>
                <a:ext uri="{FF2B5EF4-FFF2-40B4-BE49-F238E27FC236}">
                  <a16:creationId xmlns:a16="http://schemas.microsoft.com/office/drawing/2014/main" id="{BA2CAABE-6C26-4C87-9D9A-ED980CB9EB9F}"/>
                </a:ext>
              </a:extLst>
            </p:cNvPr>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98" name="Rectangle 188">
              <a:extLst>
                <a:ext uri="{FF2B5EF4-FFF2-40B4-BE49-F238E27FC236}">
                  <a16:creationId xmlns:a16="http://schemas.microsoft.com/office/drawing/2014/main" id="{52498637-955D-4A4F-A694-2DFCD30DAB8A}"/>
                </a:ext>
              </a:extLst>
            </p:cNvPr>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99" name="Rectangle 189">
              <a:extLst>
                <a:ext uri="{FF2B5EF4-FFF2-40B4-BE49-F238E27FC236}">
                  <a16:creationId xmlns:a16="http://schemas.microsoft.com/office/drawing/2014/main" id="{BB9EBA0C-BC88-451E-8371-74CD7CD70DA1}"/>
                </a:ext>
              </a:extLst>
            </p:cNvPr>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00" name="Rectangle 190">
              <a:extLst>
                <a:ext uri="{FF2B5EF4-FFF2-40B4-BE49-F238E27FC236}">
                  <a16:creationId xmlns:a16="http://schemas.microsoft.com/office/drawing/2014/main" id="{805DAAC2-2BE4-45EF-93E7-D5816E319491}"/>
                </a:ext>
              </a:extLst>
            </p:cNvPr>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101" name="Freeform 191" descr="An icon of a high-heeled shoe">
            <a:extLst>
              <a:ext uri="{FF2B5EF4-FFF2-40B4-BE49-F238E27FC236}">
                <a16:creationId xmlns:a16="http://schemas.microsoft.com/office/drawing/2014/main" id="{B29D0BFD-E701-4A0F-A411-1DC9E9560034}"/>
              </a:ext>
            </a:extLst>
          </p:cNvPr>
          <p:cNvSpPr>
            <a:spLocks/>
          </p:cNvSpPr>
          <p:nvPr userDrawn="1"/>
        </p:nvSpPr>
        <p:spPr bwMode="auto">
          <a:xfrm>
            <a:off x="5596361" y="3575050"/>
            <a:ext cx="417513" cy="334963"/>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02" name="Freeform 192" descr="An icon of a tie">
            <a:extLst>
              <a:ext uri="{FF2B5EF4-FFF2-40B4-BE49-F238E27FC236}">
                <a16:creationId xmlns:a16="http://schemas.microsoft.com/office/drawing/2014/main" id="{38191D1B-5DC5-4DDB-B134-4C3F39C75EDA}"/>
              </a:ext>
            </a:extLst>
          </p:cNvPr>
          <p:cNvSpPr>
            <a:spLocks/>
          </p:cNvSpPr>
          <p:nvPr userDrawn="1"/>
        </p:nvSpPr>
        <p:spPr bwMode="auto">
          <a:xfrm>
            <a:off x="6075786" y="3257550"/>
            <a:ext cx="173038" cy="509588"/>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103" name="Group 1102" descr="An icon of a happy face">
            <a:extLst>
              <a:ext uri="{FF2B5EF4-FFF2-40B4-BE49-F238E27FC236}">
                <a16:creationId xmlns:a16="http://schemas.microsoft.com/office/drawing/2014/main" id="{7B2E73EF-E43D-4E26-BD89-E7E0AB99D2CF}"/>
              </a:ext>
            </a:extLst>
          </p:cNvPr>
          <p:cNvGrpSpPr/>
          <p:nvPr userDrawn="1"/>
        </p:nvGrpSpPr>
        <p:grpSpPr>
          <a:xfrm>
            <a:off x="9814349" y="3551238"/>
            <a:ext cx="342900" cy="301625"/>
            <a:chOff x="7732713" y="3551238"/>
            <a:chExt cx="342900" cy="301625"/>
          </a:xfrm>
        </p:grpSpPr>
        <p:sp>
          <p:nvSpPr>
            <p:cNvPr id="1104" name="Freeform 193">
              <a:extLst>
                <a:ext uri="{FF2B5EF4-FFF2-40B4-BE49-F238E27FC236}">
                  <a16:creationId xmlns:a16="http://schemas.microsoft.com/office/drawing/2014/main" id="{BC931E60-152F-48AD-9A68-DBDE982011E6}"/>
                </a:ext>
              </a:extLst>
            </p:cNvPr>
            <p:cNvSpPr>
              <a:spLocks/>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05" name="Oval 194">
              <a:extLst>
                <a:ext uri="{FF2B5EF4-FFF2-40B4-BE49-F238E27FC236}">
                  <a16:creationId xmlns:a16="http://schemas.microsoft.com/office/drawing/2014/main" id="{8B87E679-C1D4-46A1-A627-83BB1B995F13}"/>
                </a:ext>
              </a:extLst>
            </p:cNvPr>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06" name="Oval 195">
              <a:extLst>
                <a:ext uri="{FF2B5EF4-FFF2-40B4-BE49-F238E27FC236}">
                  <a16:creationId xmlns:a16="http://schemas.microsoft.com/office/drawing/2014/main" id="{B4A73A99-442E-4510-BBAA-632C43982570}"/>
                </a:ext>
              </a:extLst>
            </p:cNvPr>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107" name="Freeform 196" descr="An icon of file folders">
            <a:extLst>
              <a:ext uri="{FF2B5EF4-FFF2-40B4-BE49-F238E27FC236}">
                <a16:creationId xmlns:a16="http://schemas.microsoft.com/office/drawing/2014/main" id="{930F85C0-8813-4EA6-A9F1-54CB854AED61}"/>
              </a:ext>
            </a:extLst>
          </p:cNvPr>
          <p:cNvSpPr>
            <a:spLocks noEditPoints="1"/>
          </p:cNvSpPr>
          <p:nvPr userDrawn="1"/>
        </p:nvSpPr>
        <p:spPr bwMode="auto">
          <a:xfrm>
            <a:off x="10531899" y="1758950"/>
            <a:ext cx="517525" cy="433388"/>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08" name="Freeform 197" descr="An icon of a cloud and an arrow, representing &quot;download&quot;">
            <a:extLst>
              <a:ext uri="{FF2B5EF4-FFF2-40B4-BE49-F238E27FC236}">
                <a16:creationId xmlns:a16="http://schemas.microsoft.com/office/drawing/2014/main" id="{14ACE59D-6E2F-4A04-8DA6-9ECDCC432325}"/>
              </a:ext>
            </a:extLst>
          </p:cNvPr>
          <p:cNvSpPr>
            <a:spLocks/>
          </p:cNvSpPr>
          <p:nvPr userDrawn="1"/>
        </p:nvSpPr>
        <p:spPr bwMode="auto">
          <a:xfrm>
            <a:off x="4859761" y="3644900"/>
            <a:ext cx="639763" cy="350838"/>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09" name="Freeform 198" descr="An icon of a cloud and an arrow, representing &quot;download&quot; ">
            <a:extLst>
              <a:ext uri="{FF2B5EF4-FFF2-40B4-BE49-F238E27FC236}">
                <a16:creationId xmlns:a16="http://schemas.microsoft.com/office/drawing/2014/main" id="{4EB4C9A4-D37D-43DE-AEB8-95867CDB5E70}"/>
              </a:ext>
            </a:extLst>
          </p:cNvPr>
          <p:cNvSpPr>
            <a:spLocks/>
          </p:cNvSpPr>
          <p:nvPr userDrawn="1"/>
        </p:nvSpPr>
        <p:spPr bwMode="auto">
          <a:xfrm>
            <a:off x="5051849" y="3860800"/>
            <a:ext cx="239713" cy="32385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110" name="Group 1109" descr="An icon of a camera">
            <a:extLst>
              <a:ext uri="{FF2B5EF4-FFF2-40B4-BE49-F238E27FC236}">
                <a16:creationId xmlns:a16="http://schemas.microsoft.com/office/drawing/2014/main" id="{626E1526-FF4C-4AF2-97D6-287F296FED09}"/>
              </a:ext>
            </a:extLst>
          </p:cNvPr>
          <p:cNvGrpSpPr/>
          <p:nvPr userDrawn="1"/>
        </p:nvGrpSpPr>
        <p:grpSpPr>
          <a:xfrm>
            <a:off x="6418686" y="3381375"/>
            <a:ext cx="487363" cy="339725"/>
            <a:chOff x="4337050" y="3381375"/>
            <a:chExt cx="487363" cy="339725"/>
          </a:xfrm>
        </p:grpSpPr>
        <p:sp>
          <p:nvSpPr>
            <p:cNvPr id="1111" name="Freeform 199">
              <a:extLst>
                <a:ext uri="{FF2B5EF4-FFF2-40B4-BE49-F238E27FC236}">
                  <a16:creationId xmlns:a16="http://schemas.microsoft.com/office/drawing/2014/main" id="{82452629-34E6-4799-A693-C3D7C5F30E75}"/>
                </a:ext>
              </a:extLst>
            </p:cNvPr>
            <p:cNvSpPr>
              <a:spLocks/>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12" name="Freeform 200">
              <a:extLst>
                <a:ext uri="{FF2B5EF4-FFF2-40B4-BE49-F238E27FC236}">
                  <a16:creationId xmlns:a16="http://schemas.microsoft.com/office/drawing/2014/main" id="{08482B88-BEC9-41AD-A344-B99A521FCC35}"/>
                </a:ext>
              </a:extLst>
            </p:cNvPr>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113" name="Group 1112" descr="An icon of blueprints ">
            <a:extLst>
              <a:ext uri="{FF2B5EF4-FFF2-40B4-BE49-F238E27FC236}">
                <a16:creationId xmlns:a16="http://schemas.microsoft.com/office/drawing/2014/main" id="{8854ECE3-0A19-4186-A888-BD40CC3C95FA}"/>
              </a:ext>
            </a:extLst>
          </p:cNvPr>
          <p:cNvGrpSpPr/>
          <p:nvPr userDrawn="1"/>
        </p:nvGrpSpPr>
        <p:grpSpPr>
          <a:xfrm>
            <a:off x="9741593" y="2842766"/>
            <a:ext cx="606425" cy="506413"/>
            <a:chOff x="7673975" y="2925763"/>
            <a:chExt cx="606425" cy="506413"/>
          </a:xfrm>
        </p:grpSpPr>
        <p:sp>
          <p:nvSpPr>
            <p:cNvPr id="1114" name="Rectangle 201">
              <a:extLst>
                <a:ext uri="{FF2B5EF4-FFF2-40B4-BE49-F238E27FC236}">
                  <a16:creationId xmlns:a16="http://schemas.microsoft.com/office/drawing/2014/main" id="{C01F443A-A2B4-4936-A9E1-BE4431DA3753}"/>
                </a:ext>
              </a:extLst>
            </p:cNvPr>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15" name="Rectangle 202">
              <a:extLst>
                <a:ext uri="{FF2B5EF4-FFF2-40B4-BE49-F238E27FC236}">
                  <a16:creationId xmlns:a16="http://schemas.microsoft.com/office/drawing/2014/main" id="{32375EA0-E2B7-457B-A7D5-65FE7D1E5650}"/>
                </a:ext>
              </a:extLst>
            </p:cNvPr>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16" name="Rectangle 203">
              <a:extLst>
                <a:ext uri="{FF2B5EF4-FFF2-40B4-BE49-F238E27FC236}">
                  <a16:creationId xmlns:a16="http://schemas.microsoft.com/office/drawing/2014/main" id="{C346CE3D-53D3-49A0-82C4-684F2E904250}"/>
                </a:ext>
              </a:extLst>
            </p:cNvPr>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17" name="Freeform 204">
              <a:extLst>
                <a:ext uri="{FF2B5EF4-FFF2-40B4-BE49-F238E27FC236}">
                  <a16:creationId xmlns:a16="http://schemas.microsoft.com/office/drawing/2014/main" id="{9545320B-7BC7-47BD-A951-53686D01F8A9}"/>
                </a:ext>
              </a:extLst>
            </p:cNvPr>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18" name="Freeform 206">
              <a:extLst>
                <a:ext uri="{FF2B5EF4-FFF2-40B4-BE49-F238E27FC236}">
                  <a16:creationId xmlns:a16="http://schemas.microsoft.com/office/drawing/2014/main" id="{321F4202-36CC-4932-BF05-4D871AFD49A7}"/>
                </a:ext>
              </a:extLst>
            </p:cNvPr>
            <p:cNvSpPr>
              <a:spLocks/>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119" name="Group 1118" descr="An icon of a computer mouse">
            <a:extLst>
              <a:ext uri="{FF2B5EF4-FFF2-40B4-BE49-F238E27FC236}">
                <a16:creationId xmlns:a16="http://schemas.microsoft.com/office/drawing/2014/main" id="{64736107-6470-427E-BC8A-6B794F0D877D}"/>
              </a:ext>
            </a:extLst>
          </p:cNvPr>
          <p:cNvGrpSpPr/>
          <p:nvPr userDrawn="1"/>
        </p:nvGrpSpPr>
        <p:grpSpPr>
          <a:xfrm>
            <a:off x="9917536" y="1778000"/>
            <a:ext cx="474663" cy="490538"/>
            <a:chOff x="7835900" y="1778000"/>
            <a:chExt cx="474663" cy="490538"/>
          </a:xfrm>
        </p:grpSpPr>
        <p:sp>
          <p:nvSpPr>
            <p:cNvPr id="1120" name="Freeform 207">
              <a:extLst>
                <a:ext uri="{FF2B5EF4-FFF2-40B4-BE49-F238E27FC236}">
                  <a16:creationId xmlns:a16="http://schemas.microsoft.com/office/drawing/2014/main" id="{3BDE815C-59F5-497C-9362-B9610C9D96B4}"/>
                </a:ext>
              </a:extLst>
            </p:cNvPr>
            <p:cNvSpPr>
              <a:spLocks/>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21" name="Freeform 208">
              <a:extLst>
                <a:ext uri="{FF2B5EF4-FFF2-40B4-BE49-F238E27FC236}">
                  <a16:creationId xmlns:a16="http://schemas.microsoft.com/office/drawing/2014/main" id="{0465BFA0-7E7E-4189-87D8-77E184E7D67F}"/>
                </a:ext>
              </a:extLst>
            </p:cNvPr>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122" name="Group 1121" descr="An icon of three people">
            <a:extLst>
              <a:ext uri="{FF2B5EF4-FFF2-40B4-BE49-F238E27FC236}">
                <a16:creationId xmlns:a16="http://schemas.microsoft.com/office/drawing/2014/main" id="{9F0673A7-D0ED-4D15-89C2-2AEC67CCC14E}"/>
              </a:ext>
            </a:extLst>
          </p:cNvPr>
          <p:cNvGrpSpPr/>
          <p:nvPr userDrawn="1"/>
        </p:nvGrpSpPr>
        <p:grpSpPr>
          <a:xfrm>
            <a:off x="8809461" y="1284288"/>
            <a:ext cx="587375" cy="382587"/>
            <a:chOff x="6727825" y="1284288"/>
            <a:chExt cx="587375" cy="382587"/>
          </a:xfrm>
        </p:grpSpPr>
        <p:sp>
          <p:nvSpPr>
            <p:cNvPr id="1123" name="Oval 209">
              <a:extLst>
                <a:ext uri="{FF2B5EF4-FFF2-40B4-BE49-F238E27FC236}">
                  <a16:creationId xmlns:a16="http://schemas.microsoft.com/office/drawing/2014/main" id="{90D5A7A5-3822-4129-951E-AAD38A80A476}"/>
                </a:ext>
              </a:extLst>
            </p:cNvPr>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24" name="Oval 210">
              <a:extLst>
                <a:ext uri="{FF2B5EF4-FFF2-40B4-BE49-F238E27FC236}">
                  <a16:creationId xmlns:a16="http://schemas.microsoft.com/office/drawing/2014/main" id="{334F96E7-2960-48DE-8638-0E9D10524948}"/>
                </a:ext>
              </a:extLst>
            </p:cNvPr>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25" name="Oval 211">
              <a:extLst>
                <a:ext uri="{FF2B5EF4-FFF2-40B4-BE49-F238E27FC236}">
                  <a16:creationId xmlns:a16="http://schemas.microsoft.com/office/drawing/2014/main" id="{3CEF7089-32D5-4035-8BDE-56EAE002CE48}"/>
                </a:ext>
              </a:extLst>
            </p:cNvPr>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26" name="Freeform 212">
              <a:extLst>
                <a:ext uri="{FF2B5EF4-FFF2-40B4-BE49-F238E27FC236}">
                  <a16:creationId xmlns:a16="http://schemas.microsoft.com/office/drawing/2014/main" id="{D4E6614B-0D62-4F99-AC99-1208EA4A7078}"/>
                </a:ext>
              </a:extLst>
            </p:cNvPr>
            <p:cNvSpPr>
              <a:spLocks/>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127" name="Group 1126" descr="Visual identifier for the GC Tools Suite">
            <a:extLst>
              <a:ext uri="{FF2B5EF4-FFF2-40B4-BE49-F238E27FC236}">
                <a16:creationId xmlns:a16="http://schemas.microsoft.com/office/drawing/2014/main" id="{869F86F2-6DB0-41A1-B340-2148410C4278}"/>
              </a:ext>
            </a:extLst>
          </p:cNvPr>
          <p:cNvGrpSpPr/>
          <p:nvPr userDrawn="1"/>
        </p:nvGrpSpPr>
        <p:grpSpPr>
          <a:xfrm>
            <a:off x="7329911" y="3883025"/>
            <a:ext cx="309563" cy="309563"/>
            <a:chOff x="5248275" y="3883025"/>
            <a:chExt cx="309563" cy="309563"/>
          </a:xfrm>
        </p:grpSpPr>
        <p:sp>
          <p:nvSpPr>
            <p:cNvPr id="1128" name="Freeform 213">
              <a:extLst>
                <a:ext uri="{FF2B5EF4-FFF2-40B4-BE49-F238E27FC236}">
                  <a16:creationId xmlns:a16="http://schemas.microsoft.com/office/drawing/2014/main" id="{5BAE85E3-9B95-42B7-B588-8C80D9F21EEC}"/>
                </a:ext>
              </a:extLst>
            </p:cNvPr>
            <p:cNvSpPr>
              <a:spLocks/>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29" name="Freeform 214">
              <a:extLst>
                <a:ext uri="{FF2B5EF4-FFF2-40B4-BE49-F238E27FC236}">
                  <a16:creationId xmlns:a16="http://schemas.microsoft.com/office/drawing/2014/main" id="{8C66AE00-9945-4B33-8339-C5B6FB55116D}"/>
                </a:ext>
              </a:extLst>
            </p:cNvPr>
            <p:cNvSpPr>
              <a:spLocks/>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30" name="Freeform 215">
              <a:extLst>
                <a:ext uri="{FF2B5EF4-FFF2-40B4-BE49-F238E27FC236}">
                  <a16:creationId xmlns:a16="http://schemas.microsoft.com/office/drawing/2014/main" id="{06488911-9DF4-49EB-AE5D-EBA465CD3F5A}"/>
                </a:ext>
              </a:extLst>
            </p:cNvPr>
            <p:cNvSpPr>
              <a:spLocks/>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31" name="Freeform 216">
              <a:extLst>
                <a:ext uri="{FF2B5EF4-FFF2-40B4-BE49-F238E27FC236}">
                  <a16:creationId xmlns:a16="http://schemas.microsoft.com/office/drawing/2014/main" id="{67827824-65DD-414E-A9D2-E4C94F8E6AA0}"/>
                </a:ext>
              </a:extLst>
            </p:cNvPr>
            <p:cNvSpPr>
              <a:spLocks/>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32" name="Freeform 217">
              <a:extLst>
                <a:ext uri="{FF2B5EF4-FFF2-40B4-BE49-F238E27FC236}">
                  <a16:creationId xmlns:a16="http://schemas.microsoft.com/office/drawing/2014/main" id="{EA703DA4-FB2B-44A2-B667-3E4AAE9A7708}"/>
                </a:ext>
              </a:extLst>
            </p:cNvPr>
            <p:cNvSpPr>
              <a:spLocks/>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33" name="Freeform 218">
              <a:extLst>
                <a:ext uri="{FF2B5EF4-FFF2-40B4-BE49-F238E27FC236}">
                  <a16:creationId xmlns:a16="http://schemas.microsoft.com/office/drawing/2014/main" id="{7B1F94F7-F12E-4404-B48F-A6CC4A683989}"/>
                </a:ext>
              </a:extLst>
            </p:cNvPr>
            <p:cNvSpPr>
              <a:spLocks/>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34" name="Freeform 219">
              <a:extLst>
                <a:ext uri="{FF2B5EF4-FFF2-40B4-BE49-F238E27FC236}">
                  <a16:creationId xmlns:a16="http://schemas.microsoft.com/office/drawing/2014/main" id="{C5A28B5F-50BD-4F0C-8E67-4FF3C10F82A9}"/>
                </a:ext>
              </a:extLst>
            </p:cNvPr>
            <p:cNvSpPr>
              <a:spLocks/>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135" name="Group 1134" descr="An icon of a closed book">
            <a:extLst>
              <a:ext uri="{FF2B5EF4-FFF2-40B4-BE49-F238E27FC236}">
                <a16:creationId xmlns:a16="http://schemas.microsoft.com/office/drawing/2014/main" id="{06301611-DB2C-4099-B122-F13513F3058F}"/>
              </a:ext>
            </a:extLst>
          </p:cNvPr>
          <p:cNvGrpSpPr/>
          <p:nvPr userDrawn="1"/>
        </p:nvGrpSpPr>
        <p:grpSpPr>
          <a:xfrm>
            <a:off x="7121949" y="4318793"/>
            <a:ext cx="220663" cy="258763"/>
            <a:chOff x="5040313" y="4292600"/>
            <a:chExt cx="220663" cy="258763"/>
          </a:xfrm>
        </p:grpSpPr>
        <p:sp>
          <p:nvSpPr>
            <p:cNvPr id="1136" name="Freeform 220">
              <a:extLst>
                <a:ext uri="{FF2B5EF4-FFF2-40B4-BE49-F238E27FC236}">
                  <a16:creationId xmlns:a16="http://schemas.microsoft.com/office/drawing/2014/main" id="{0B5A3CF3-5EA5-4493-BA90-224BBFBB0688}"/>
                </a:ext>
              </a:extLst>
            </p:cNvPr>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37" name="Freeform 221">
              <a:extLst>
                <a:ext uri="{FF2B5EF4-FFF2-40B4-BE49-F238E27FC236}">
                  <a16:creationId xmlns:a16="http://schemas.microsoft.com/office/drawing/2014/main" id="{79280464-D10A-4C0D-A4F4-4230126B9272}"/>
                </a:ext>
              </a:extLst>
            </p:cNvPr>
            <p:cNvSpPr>
              <a:spLocks/>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138" name="Group 1137" descr="An icon of a smartphone with an open envelope">
            <a:extLst>
              <a:ext uri="{FF2B5EF4-FFF2-40B4-BE49-F238E27FC236}">
                <a16:creationId xmlns:a16="http://schemas.microsoft.com/office/drawing/2014/main" id="{FCFAB7A1-B145-4DF7-8B8E-A27147136673}"/>
              </a:ext>
            </a:extLst>
          </p:cNvPr>
          <p:cNvGrpSpPr/>
          <p:nvPr userDrawn="1"/>
        </p:nvGrpSpPr>
        <p:grpSpPr>
          <a:xfrm>
            <a:off x="8844386" y="1933575"/>
            <a:ext cx="409576" cy="593725"/>
            <a:chOff x="6762750" y="1933575"/>
            <a:chExt cx="409576" cy="593725"/>
          </a:xfrm>
        </p:grpSpPr>
        <p:sp>
          <p:nvSpPr>
            <p:cNvPr id="1139" name="Rectangle 222">
              <a:extLst>
                <a:ext uri="{FF2B5EF4-FFF2-40B4-BE49-F238E27FC236}">
                  <a16:creationId xmlns:a16="http://schemas.microsoft.com/office/drawing/2014/main" id="{1E5DDACD-59C2-44C0-9823-113D4D2C4C73}"/>
                </a:ext>
              </a:extLst>
            </p:cNvPr>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40" name="Freeform 223">
              <a:extLst>
                <a:ext uri="{FF2B5EF4-FFF2-40B4-BE49-F238E27FC236}">
                  <a16:creationId xmlns:a16="http://schemas.microsoft.com/office/drawing/2014/main" id="{1EBE4141-7BA5-4D19-998E-F53E8AD6D54F}"/>
                </a:ext>
              </a:extLst>
            </p:cNvPr>
            <p:cNvSpPr>
              <a:spLocks/>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41" name="Freeform 224">
              <a:extLst>
                <a:ext uri="{FF2B5EF4-FFF2-40B4-BE49-F238E27FC236}">
                  <a16:creationId xmlns:a16="http://schemas.microsoft.com/office/drawing/2014/main" id="{E0DC69B7-B62F-4D60-8A3E-C8944AB5B404}"/>
                </a:ext>
              </a:extLst>
            </p:cNvPr>
            <p:cNvSpPr>
              <a:spLocks/>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42" name="Rectangle 225">
              <a:extLst>
                <a:ext uri="{FF2B5EF4-FFF2-40B4-BE49-F238E27FC236}">
                  <a16:creationId xmlns:a16="http://schemas.microsoft.com/office/drawing/2014/main" id="{F2F21DD3-CFFC-46B3-9300-C469765EF6C9}"/>
                </a:ext>
              </a:extLst>
            </p:cNvPr>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43" name="Freeform 226">
              <a:extLst>
                <a:ext uri="{FF2B5EF4-FFF2-40B4-BE49-F238E27FC236}">
                  <a16:creationId xmlns:a16="http://schemas.microsoft.com/office/drawing/2014/main" id="{E3F2A961-34A3-4F0C-B212-C5464783FB47}"/>
                </a:ext>
              </a:extLst>
            </p:cNvPr>
            <p:cNvSpPr>
              <a:spLocks/>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44" name="Freeform 227">
              <a:extLst>
                <a:ext uri="{FF2B5EF4-FFF2-40B4-BE49-F238E27FC236}">
                  <a16:creationId xmlns:a16="http://schemas.microsoft.com/office/drawing/2014/main" id="{7722436F-7C8C-4063-A9B9-16DE7DD260EA}"/>
                </a:ext>
              </a:extLst>
            </p:cNvPr>
            <p:cNvSpPr>
              <a:spLocks/>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45" name="Freeform 228">
              <a:extLst>
                <a:ext uri="{FF2B5EF4-FFF2-40B4-BE49-F238E27FC236}">
                  <a16:creationId xmlns:a16="http://schemas.microsoft.com/office/drawing/2014/main" id="{E6023C59-B9D5-4F2A-B304-95EC0D7A9306}"/>
                </a:ext>
              </a:extLst>
            </p:cNvPr>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146" name="Freeform 229" descr="An icon of a globe">
            <a:extLst>
              <a:ext uri="{FF2B5EF4-FFF2-40B4-BE49-F238E27FC236}">
                <a16:creationId xmlns:a16="http://schemas.microsoft.com/office/drawing/2014/main" id="{BA23413A-8CC3-4153-9B27-DF3491F3F7ED}"/>
              </a:ext>
            </a:extLst>
          </p:cNvPr>
          <p:cNvSpPr>
            <a:spLocks noEditPoints="1"/>
          </p:cNvSpPr>
          <p:nvPr userDrawn="1"/>
        </p:nvSpPr>
        <p:spPr bwMode="auto">
          <a:xfrm>
            <a:off x="8987261" y="3378200"/>
            <a:ext cx="452438" cy="512763"/>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147" name="Group 1146" descr="An icon of a smartphone with a text bubble ">
            <a:extLst>
              <a:ext uri="{FF2B5EF4-FFF2-40B4-BE49-F238E27FC236}">
                <a16:creationId xmlns:a16="http://schemas.microsoft.com/office/drawing/2014/main" id="{C280E28C-66C9-44B0-B2E6-9BAE548035B0}"/>
              </a:ext>
            </a:extLst>
          </p:cNvPr>
          <p:cNvGrpSpPr/>
          <p:nvPr userDrawn="1"/>
        </p:nvGrpSpPr>
        <p:grpSpPr>
          <a:xfrm>
            <a:off x="8798349" y="2667000"/>
            <a:ext cx="417512" cy="587375"/>
            <a:chOff x="6716713" y="2667000"/>
            <a:chExt cx="417512" cy="587375"/>
          </a:xfrm>
        </p:grpSpPr>
        <p:sp>
          <p:nvSpPr>
            <p:cNvPr id="1148" name="Freeform 158">
              <a:extLst>
                <a:ext uri="{FF2B5EF4-FFF2-40B4-BE49-F238E27FC236}">
                  <a16:creationId xmlns:a16="http://schemas.microsoft.com/office/drawing/2014/main" id="{3D79CE67-EE59-4B2C-A1E8-FFBC22589BAD}"/>
                </a:ext>
              </a:extLst>
            </p:cNvPr>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49" name="Oval 159">
              <a:extLst>
                <a:ext uri="{FF2B5EF4-FFF2-40B4-BE49-F238E27FC236}">
                  <a16:creationId xmlns:a16="http://schemas.microsoft.com/office/drawing/2014/main" id="{88166D6C-0D56-4499-BBD5-42C092A656A6}"/>
                </a:ext>
              </a:extLst>
            </p:cNvPr>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50" name="Freeform 230">
              <a:extLst>
                <a:ext uri="{FF2B5EF4-FFF2-40B4-BE49-F238E27FC236}">
                  <a16:creationId xmlns:a16="http://schemas.microsoft.com/office/drawing/2014/main" id="{388FD653-DC64-4F56-AABB-9DA4F13E1A21}"/>
                </a:ext>
              </a:extLst>
            </p:cNvPr>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3">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151" name="Group 1150" descr="An icon of coins and currency ">
            <a:extLst>
              <a:ext uri="{FF2B5EF4-FFF2-40B4-BE49-F238E27FC236}">
                <a16:creationId xmlns:a16="http://schemas.microsoft.com/office/drawing/2014/main" id="{5984E09A-0066-4FBC-97BA-650E286B5890}"/>
              </a:ext>
            </a:extLst>
          </p:cNvPr>
          <p:cNvGrpSpPr/>
          <p:nvPr userDrawn="1"/>
        </p:nvGrpSpPr>
        <p:grpSpPr>
          <a:xfrm>
            <a:off x="8787236" y="781050"/>
            <a:ext cx="469901" cy="339726"/>
            <a:chOff x="6705600" y="781050"/>
            <a:chExt cx="469901" cy="339726"/>
          </a:xfrm>
        </p:grpSpPr>
        <p:sp>
          <p:nvSpPr>
            <p:cNvPr id="1152" name="Freeform 231">
              <a:extLst>
                <a:ext uri="{FF2B5EF4-FFF2-40B4-BE49-F238E27FC236}">
                  <a16:creationId xmlns:a16="http://schemas.microsoft.com/office/drawing/2014/main" id="{47D3B154-F1D8-4451-B782-C5E56159021E}"/>
                </a:ext>
              </a:extLst>
            </p:cNvPr>
            <p:cNvSpPr>
              <a:spLocks/>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53" name="Freeform 232">
              <a:extLst>
                <a:ext uri="{FF2B5EF4-FFF2-40B4-BE49-F238E27FC236}">
                  <a16:creationId xmlns:a16="http://schemas.microsoft.com/office/drawing/2014/main" id="{C716F04A-F538-4C56-82FB-104F3AEDBB68}"/>
                </a:ext>
              </a:extLst>
            </p:cNvPr>
            <p:cNvSpPr>
              <a:spLocks/>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54" name="Freeform 233">
              <a:extLst>
                <a:ext uri="{FF2B5EF4-FFF2-40B4-BE49-F238E27FC236}">
                  <a16:creationId xmlns:a16="http://schemas.microsoft.com/office/drawing/2014/main" id="{3E43BE26-2640-4E1A-8C77-6DC3FFD3ECA8}"/>
                </a:ext>
              </a:extLst>
            </p:cNvPr>
            <p:cNvSpPr>
              <a:spLocks/>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55" name="Freeform 234">
              <a:extLst>
                <a:ext uri="{FF2B5EF4-FFF2-40B4-BE49-F238E27FC236}">
                  <a16:creationId xmlns:a16="http://schemas.microsoft.com/office/drawing/2014/main" id="{2309E938-4D04-488F-8720-93B0399744F0}"/>
                </a:ext>
              </a:extLst>
            </p:cNvPr>
            <p:cNvSpPr>
              <a:spLocks/>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56" name="Freeform 235">
              <a:extLst>
                <a:ext uri="{FF2B5EF4-FFF2-40B4-BE49-F238E27FC236}">
                  <a16:creationId xmlns:a16="http://schemas.microsoft.com/office/drawing/2014/main" id="{8A11744F-537E-40E3-8560-1AD8CB8E8D43}"/>
                </a:ext>
              </a:extLst>
            </p:cNvPr>
            <p:cNvSpPr>
              <a:spLocks/>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57" name="Freeform 236">
              <a:extLst>
                <a:ext uri="{FF2B5EF4-FFF2-40B4-BE49-F238E27FC236}">
                  <a16:creationId xmlns:a16="http://schemas.microsoft.com/office/drawing/2014/main" id="{44EBFD34-4010-44C1-BA26-2FA74FCB0BC9}"/>
                </a:ext>
              </a:extLst>
            </p:cNvPr>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58" name="Freeform 237">
              <a:extLst>
                <a:ext uri="{FF2B5EF4-FFF2-40B4-BE49-F238E27FC236}">
                  <a16:creationId xmlns:a16="http://schemas.microsoft.com/office/drawing/2014/main" id="{FEB02AFF-9DE6-484B-89D6-54D5F8737332}"/>
                </a:ext>
              </a:extLst>
            </p:cNvPr>
            <p:cNvSpPr>
              <a:spLocks/>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59" name="Freeform 238">
              <a:extLst>
                <a:ext uri="{FF2B5EF4-FFF2-40B4-BE49-F238E27FC236}">
                  <a16:creationId xmlns:a16="http://schemas.microsoft.com/office/drawing/2014/main" id="{F6FFE42B-CFAC-43F8-9259-4C8F173B7B52}"/>
                </a:ext>
              </a:extLst>
            </p:cNvPr>
            <p:cNvSpPr>
              <a:spLocks/>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60" name="Freeform 239">
              <a:extLst>
                <a:ext uri="{FF2B5EF4-FFF2-40B4-BE49-F238E27FC236}">
                  <a16:creationId xmlns:a16="http://schemas.microsoft.com/office/drawing/2014/main" id="{EE0EB6AA-805C-4384-834B-B993832C0A85}"/>
                </a:ext>
              </a:extLst>
            </p:cNvPr>
            <p:cNvSpPr>
              <a:spLocks/>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61" name="Freeform 240">
              <a:extLst>
                <a:ext uri="{FF2B5EF4-FFF2-40B4-BE49-F238E27FC236}">
                  <a16:creationId xmlns:a16="http://schemas.microsoft.com/office/drawing/2014/main" id="{1CACD059-2C4D-46DD-AC72-A226130F91A0}"/>
                </a:ext>
              </a:extLst>
            </p:cNvPr>
            <p:cNvSpPr>
              <a:spLocks/>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62" name="Freeform 241">
              <a:extLst>
                <a:ext uri="{FF2B5EF4-FFF2-40B4-BE49-F238E27FC236}">
                  <a16:creationId xmlns:a16="http://schemas.microsoft.com/office/drawing/2014/main" id="{FB4F1F6B-9DC0-4CD6-96DB-C6DEAABCE90B}"/>
                </a:ext>
              </a:extLst>
            </p:cNvPr>
            <p:cNvSpPr>
              <a:spLocks/>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63" name="Freeform 242">
              <a:extLst>
                <a:ext uri="{FF2B5EF4-FFF2-40B4-BE49-F238E27FC236}">
                  <a16:creationId xmlns:a16="http://schemas.microsoft.com/office/drawing/2014/main" id="{56DDFDF7-5B01-4068-BEED-4AE0C2DBB7D8}"/>
                </a:ext>
              </a:extLst>
            </p:cNvPr>
            <p:cNvSpPr>
              <a:spLocks/>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64" name="Freeform 243">
              <a:extLst>
                <a:ext uri="{FF2B5EF4-FFF2-40B4-BE49-F238E27FC236}">
                  <a16:creationId xmlns:a16="http://schemas.microsoft.com/office/drawing/2014/main" id="{7E0BCD9B-C36F-427F-A17C-03F1EC8E8CFF}"/>
                </a:ext>
              </a:extLst>
            </p:cNvPr>
            <p:cNvSpPr>
              <a:spLocks/>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65" name="Freeform 244">
              <a:extLst>
                <a:ext uri="{FF2B5EF4-FFF2-40B4-BE49-F238E27FC236}">
                  <a16:creationId xmlns:a16="http://schemas.microsoft.com/office/drawing/2014/main" id="{F091143D-CC88-40C3-AAA8-974A0449D405}"/>
                </a:ext>
              </a:extLst>
            </p:cNvPr>
            <p:cNvSpPr>
              <a:spLocks/>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66" name="Freeform 245">
              <a:extLst>
                <a:ext uri="{FF2B5EF4-FFF2-40B4-BE49-F238E27FC236}">
                  <a16:creationId xmlns:a16="http://schemas.microsoft.com/office/drawing/2014/main" id="{3E1C973A-4922-4CA6-9106-9A7ACA6AFAF1}"/>
                </a:ext>
              </a:extLst>
            </p:cNvPr>
            <p:cNvSpPr>
              <a:spLocks/>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67" name="Freeform 246">
              <a:extLst>
                <a:ext uri="{FF2B5EF4-FFF2-40B4-BE49-F238E27FC236}">
                  <a16:creationId xmlns:a16="http://schemas.microsoft.com/office/drawing/2014/main" id="{9D199210-E68C-49DB-B20E-02916932D9C3}"/>
                </a:ext>
              </a:extLst>
            </p:cNvPr>
            <p:cNvSpPr>
              <a:spLocks/>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68" name="Freeform 247">
              <a:extLst>
                <a:ext uri="{FF2B5EF4-FFF2-40B4-BE49-F238E27FC236}">
                  <a16:creationId xmlns:a16="http://schemas.microsoft.com/office/drawing/2014/main" id="{10070158-CC41-48C3-9887-6AAC4A5E0412}"/>
                </a:ext>
              </a:extLst>
            </p:cNvPr>
            <p:cNvSpPr>
              <a:spLocks/>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69" name="Freeform 248">
              <a:extLst>
                <a:ext uri="{FF2B5EF4-FFF2-40B4-BE49-F238E27FC236}">
                  <a16:creationId xmlns:a16="http://schemas.microsoft.com/office/drawing/2014/main" id="{11CC44D4-6F76-4CC0-AC3B-88734CF586D7}"/>
                </a:ext>
              </a:extLst>
            </p:cNvPr>
            <p:cNvSpPr>
              <a:spLocks/>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70" name="Freeform 249">
              <a:extLst>
                <a:ext uri="{FF2B5EF4-FFF2-40B4-BE49-F238E27FC236}">
                  <a16:creationId xmlns:a16="http://schemas.microsoft.com/office/drawing/2014/main" id="{9026F78D-0DC1-4750-973A-858EF41C1F2A}"/>
                </a:ext>
              </a:extLst>
            </p:cNvPr>
            <p:cNvSpPr>
              <a:spLocks/>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71" name="Freeform 250">
              <a:extLst>
                <a:ext uri="{FF2B5EF4-FFF2-40B4-BE49-F238E27FC236}">
                  <a16:creationId xmlns:a16="http://schemas.microsoft.com/office/drawing/2014/main" id="{534634E4-087C-48CB-9242-F30F8B01D33C}"/>
                </a:ext>
              </a:extLst>
            </p:cNvPr>
            <p:cNvSpPr>
              <a:spLocks/>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72" name="Freeform 251">
              <a:extLst>
                <a:ext uri="{FF2B5EF4-FFF2-40B4-BE49-F238E27FC236}">
                  <a16:creationId xmlns:a16="http://schemas.microsoft.com/office/drawing/2014/main" id="{F7DE50FE-6B0E-43D9-86AE-6C205897B5DE}"/>
                </a:ext>
              </a:extLst>
            </p:cNvPr>
            <p:cNvSpPr>
              <a:spLocks/>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73" name="Freeform 252">
              <a:extLst>
                <a:ext uri="{FF2B5EF4-FFF2-40B4-BE49-F238E27FC236}">
                  <a16:creationId xmlns:a16="http://schemas.microsoft.com/office/drawing/2014/main" id="{5F082C3A-EFD2-4111-B206-C99C97F56107}"/>
                </a:ext>
              </a:extLst>
            </p:cNvPr>
            <p:cNvSpPr>
              <a:spLocks/>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74" name="Freeform 253">
              <a:extLst>
                <a:ext uri="{FF2B5EF4-FFF2-40B4-BE49-F238E27FC236}">
                  <a16:creationId xmlns:a16="http://schemas.microsoft.com/office/drawing/2014/main" id="{BA5CD5A0-1E49-45B3-8AC9-2BB6EE11E4C9}"/>
                </a:ext>
              </a:extLst>
            </p:cNvPr>
            <p:cNvSpPr>
              <a:spLocks/>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75" name="Freeform 254">
              <a:extLst>
                <a:ext uri="{FF2B5EF4-FFF2-40B4-BE49-F238E27FC236}">
                  <a16:creationId xmlns:a16="http://schemas.microsoft.com/office/drawing/2014/main" id="{467B7B23-4A9A-4BE2-9DE5-8639B2E7AD6B}"/>
                </a:ext>
              </a:extLst>
            </p:cNvPr>
            <p:cNvSpPr>
              <a:spLocks/>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76" name="Freeform 255">
              <a:extLst>
                <a:ext uri="{FF2B5EF4-FFF2-40B4-BE49-F238E27FC236}">
                  <a16:creationId xmlns:a16="http://schemas.microsoft.com/office/drawing/2014/main" id="{283958D4-3B66-40A7-9C41-AF37FE056DEF}"/>
                </a:ext>
              </a:extLst>
            </p:cNvPr>
            <p:cNvSpPr>
              <a:spLocks/>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77" name="Freeform 256">
              <a:extLst>
                <a:ext uri="{FF2B5EF4-FFF2-40B4-BE49-F238E27FC236}">
                  <a16:creationId xmlns:a16="http://schemas.microsoft.com/office/drawing/2014/main" id="{602C69CA-D7DD-4780-87C3-B577CE265F4D}"/>
                </a:ext>
              </a:extLst>
            </p:cNvPr>
            <p:cNvSpPr>
              <a:spLocks/>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78" name="Freeform 257">
              <a:extLst>
                <a:ext uri="{FF2B5EF4-FFF2-40B4-BE49-F238E27FC236}">
                  <a16:creationId xmlns:a16="http://schemas.microsoft.com/office/drawing/2014/main" id="{15028B29-A8E1-4992-94E8-4FB71DA2D37D}"/>
                </a:ext>
              </a:extLst>
            </p:cNvPr>
            <p:cNvSpPr>
              <a:spLocks/>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79" name="Freeform 258">
              <a:extLst>
                <a:ext uri="{FF2B5EF4-FFF2-40B4-BE49-F238E27FC236}">
                  <a16:creationId xmlns:a16="http://schemas.microsoft.com/office/drawing/2014/main" id="{47D9F2B0-11DF-43F9-AB9C-89A1D257BD92}"/>
                </a:ext>
              </a:extLst>
            </p:cNvPr>
            <p:cNvSpPr>
              <a:spLocks/>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Tree>
    <p:extLst>
      <p:ext uri="{BB962C8B-B14F-4D97-AF65-F5344CB8AC3E}">
        <p14:creationId xmlns:p14="http://schemas.microsoft.com/office/powerpoint/2010/main" val="249678093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ED5B37B-8428-4200-944D-9E23D97F533C}" type="datetimeFigureOut">
              <a:rPr lang="en-CA" smtClean="0"/>
              <a:t>2026-03-11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9255346" y="2750337"/>
            <a:ext cx="1171888" cy="1356442"/>
          </a:xfrm>
        </p:spPr>
        <p:txBody>
          <a:bodyPr/>
          <a:lstStyle/>
          <a:p>
            <a:fld id="{D38C3C02-7134-41C2-B4CE-73EF77B7BFC7}" type="slidenum">
              <a:rPr lang="en-CA" smtClean="0"/>
              <a:t>‹#›</a:t>
            </a:fld>
            <a:endParaRPr lang="en-CA"/>
          </a:p>
        </p:txBody>
      </p:sp>
    </p:spTree>
    <p:extLst>
      <p:ext uri="{BB962C8B-B14F-4D97-AF65-F5344CB8AC3E}">
        <p14:creationId xmlns:p14="http://schemas.microsoft.com/office/powerpoint/2010/main" val="1860862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image" Target="../media/image8.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descr="A text box for a page number is included in the bottom right corner of the slide."/>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4B517-E49B-41B6-9DBC-23634E0F1CDC}" type="slidenum">
              <a:rPr lang="en-CA" smtClean="0"/>
              <a:t>‹#›</a:t>
            </a:fld>
            <a:endParaRPr lang="en-CA"/>
          </a:p>
        </p:txBody>
      </p:sp>
      <p:sp>
        <p:nvSpPr>
          <p:cNvPr id="2" name="hr"/>
          <p:cNvSpPr txBox="1"/>
          <p:nvPr userDrawn="1"/>
        </p:nvSpPr>
        <p:spPr>
          <a:xfrm>
            <a:off x="0" y="0"/>
            <a:ext cx="12192000" cy="223138"/>
          </a:xfrm>
          <a:prstGeom prst="rect">
            <a:avLst/>
          </a:prstGeom>
          <a:noFill/>
        </p:spPr>
        <p:txBody>
          <a:bodyPr vert="horz" rtlCol="0">
            <a:spAutoFit/>
          </a:bodyPr>
          <a:lstStyle/>
          <a:p>
            <a:pPr algn="r"/>
            <a:endParaRPr lang="en-CA" sz="850" b="0" i="0" u="none" baseline="0">
              <a:solidFill>
                <a:srgbClr val="000000"/>
              </a:solidFill>
              <a:latin typeface="arial"/>
            </a:endParaRPr>
          </a:p>
        </p:txBody>
      </p:sp>
      <p:sp>
        <p:nvSpPr>
          <p:cNvPr id="3" name="Title Placeholder 2"/>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5" name="TextBox 4">
            <a:extLst>
              <a:ext uri="{FF2B5EF4-FFF2-40B4-BE49-F238E27FC236}">
                <a16:creationId xmlns:a16="http://schemas.microsoft.com/office/drawing/2014/main" id="{8F9D1C0F-361D-45AC-7081-6B79114134CE}"/>
              </a:ext>
            </a:extLst>
          </p:cNvPr>
          <p:cNvSpPr txBox="1"/>
          <p:nvPr userDrawn="1">
            <p:extLst>
              <p:ext uri="{1162E1C5-73C7-4A58-AE30-91384D911F3F}">
                <p184:classification xmlns:p184="http://schemas.microsoft.com/office/powerpoint/2018/4/main" val="hdr"/>
              </p:ext>
            </p:extLst>
          </p:nvPr>
        </p:nvSpPr>
        <p:spPr>
          <a:xfrm>
            <a:off x="9604375" y="190500"/>
            <a:ext cx="2439988" cy="182880"/>
          </a:xfrm>
          <a:prstGeom prst="rect">
            <a:avLst/>
          </a:prstGeom>
        </p:spPr>
        <p:txBody>
          <a:bodyPr horzOverflow="overflow" lIns="0" tIns="0" rIns="0" bIns="0">
            <a:spAutoFit/>
          </a:bodyPr>
          <a:lstStyle/>
          <a:p>
            <a:pPr algn="l"/>
            <a:r>
              <a:rPr lang="en-CA" sz="1200">
                <a:solidFill>
                  <a:srgbClr val="000000"/>
                </a:solidFill>
                <a:latin typeface="Arial" panose="020B0604020202020204" pitchFamily="34" charset="0"/>
                <a:cs typeface="Arial" panose="020B0604020202020204" pitchFamily="34" charset="0"/>
              </a:rPr>
              <a:t>UNCLASSIFIED / NON CLASSIFIÉ</a:t>
            </a:r>
          </a:p>
        </p:txBody>
      </p:sp>
    </p:spTree>
    <p:extLst>
      <p:ext uri="{BB962C8B-B14F-4D97-AF65-F5344CB8AC3E}">
        <p14:creationId xmlns:p14="http://schemas.microsoft.com/office/powerpoint/2010/main" val="3236022259"/>
      </p:ext>
    </p:extLst>
  </p:cSld>
  <p:clrMap bg1="lt1" tx1="dk1" bg2="lt2" tx2="dk2" accent1="accent1" accent2="accent2" accent3="accent3" accent4="accent4" accent5="accent5" accent6="accent6" hlink="hlink" folHlink="folHlink"/>
  <p:sldLayoutIdLst>
    <p:sldLayoutId id="2147483683" r:id="rId1"/>
    <p:sldLayoutId id="2147483649" r:id="rId2"/>
    <p:sldLayoutId id="2147483651" r:id="rId3"/>
    <p:sldLayoutId id="2147483680" r:id="rId4"/>
    <p:sldLayoutId id="2147483681" r:id="rId5"/>
    <p:sldLayoutId id="2147483682" r:id="rId6"/>
    <p:sldLayoutId id="2147483679" r:id="rId7"/>
    <p:sldLayoutId id="2147483678" r:id="rId8"/>
  </p:sldLayoutIdLst>
  <p:hf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ED5B37B-8428-4200-944D-9E23D97F533C}" type="datetimeFigureOut">
              <a:rPr lang="en-CA" smtClean="0"/>
              <a:t>2026-03-11</a:t>
            </a:fld>
            <a:endParaRPr lang="en-CA"/>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38C3C02-7134-41C2-B4CE-73EF77B7BFC7}" type="slidenum">
              <a:rPr lang="en-CA" smtClean="0"/>
              <a:t>‹#›</a:t>
            </a:fld>
            <a:endParaRPr lang="en-CA"/>
          </a:p>
        </p:txBody>
      </p:sp>
    </p:spTree>
    <p:extLst>
      <p:ext uri="{BB962C8B-B14F-4D97-AF65-F5344CB8AC3E}">
        <p14:creationId xmlns:p14="http://schemas.microsoft.com/office/powerpoint/2010/main" val="409247204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8.svg"/><Relationship Id="rId7" Type="http://schemas.openxmlformats.org/officeDocument/2006/relationships/image" Target="../media/image35.svg"/><Relationship Id="rId12" Type="http://schemas.openxmlformats.org/officeDocument/2006/relationships/image" Target="../media/image27.svg"/><Relationship Id="rId2" Type="http://schemas.openxmlformats.org/officeDocument/2006/relationships/image" Target="../media/image34.svg"/><Relationship Id="rId1" Type="http://schemas.openxmlformats.org/officeDocument/2006/relationships/slideLayout" Target="../slideLayouts/slideLayout3.xml"/><Relationship Id="rId6" Type="http://schemas.openxmlformats.org/officeDocument/2006/relationships/image" Target="../media/image20.sv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svg"/><Relationship Id="rId4" Type="http://schemas.openxmlformats.org/officeDocument/2006/relationships/image" Target="../media/image29.svg"/><Relationship Id="rId9" Type="http://schemas.openxmlformats.org/officeDocument/2006/relationships/image" Target="../media/image37.svg"/></Relationships>
</file>

<file path=ppt/slides/_rels/slide1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41.svg"/><Relationship Id="rId7" Type="http://schemas.openxmlformats.org/officeDocument/2006/relationships/image" Target="../media/image29.svg"/><Relationship Id="rId2" Type="http://schemas.openxmlformats.org/officeDocument/2006/relationships/image" Target="../media/image40.svg"/><Relationship Id="rId1" Type="http://schemas.openxmlformats.org/officeDocument/2006/relationships/slideLayout" Target="../slideLayouts/slideLayout3.xml"/><Relationship Id="rId6" Type="http://schemas.openxmlformats.org/officeDocument/2006/relationships/image" Target="../media/image28.svg"/><Relationship Id="rId5" Type="http://schemas.openxmlformats.org/officeDocument/2006/relationships/image" Target="../media/image43.svg"/><Relationship Id="rId10" Type="http://schemas.openxmlformats.org/officeDocument/2006/relationships/image" Target="../media/image44.svg"/><Relationship Id="rId4" Type="http://schemas.openxmlformats.org/officeDocument/2006/relationships/image" Target="../media/image42.svg"/><Relationship Id="rId9" Type="http://schemas.openxmlformats.org/officeDocument/2006/relationships/image" Target="../media/image25.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8.svg"/><Relationship Id="rId17" Type="http://schemas.openxmlformats.org/officeDocument/2006/relationships/image" Target="../media/image33.svg"/><Relationship Id="rId2" Type="http://schemas.openxmlformats.org/officeDocument/2006/relationships/notesSlide" Target="../notesSlides/notesSlide3.xml"/><Relationship Id="rId16" Type="http://schemas.openxmlformats.org/officeDocument/2006/relationships/image" Target="../media/image32.svg"/><Relationship Id="rId1" Type="http://schemas.openxmlformats.org/officeDocument/2006/relationships/slideLayout" Target="../slideLayouts/slideLayout3.xml"/><Relationship Id="rId6" Type="http://schemas.openxmlformats.org/officeDocument/2006/relationships/image" Target="../media/image22.sv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svg"/><Relationship Id="rId14" Type="http://schemas.openxmlformats.org/officeDocument/2006/relationships/image" Target="../media/image30.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D4B517-E49B-41B6-9DBC-23634E0F1CDC}" type="slidenum">
              <a:rPr lang="en-CA" smtClean="0"/>
              <a:t>1</a:t>
            </a:fld>
            <a:endParaRPr lang="en-CA"/>
          </a:p>
        </p:txBody>
      </p:sp>
      <p:sp>
        <p:nvSpPr>
          <p:cNvPr id="7" name="Title 1">
            <a:extLst>
              <a:ext uri="{FF2B5EF4-FFF2-40B4-BE49-F238E27FC236}">
                <a16:creationId xmlns:a16="http://schemas.microsoft.com/office/drawing/2014/main" id="{C6DC4E3A-5676-790A-5199-D75DB02C1AD2}"/>
              </a:ext>
              <a:ext uri="{C183D7F6-B498-43B3-948B-1728B52AA6E4}">
                <adec:decorative xmlns:adec="http://schemas.microsoft.com/office/drawing/2017/decorative" val="1"/>
              </a:ext>
            </a:extLst>
          </p:cNvPr>
          <p:cNvSpPr txBox="1">
            <a:spLocks/>
          </p:cNvSpPr>
          <p:nvPr/>
        </p:nvSpPr>
        <p:spPr>
          <a:xfrm>
            <a:off x="1255845" y="2213251"/>
            <a:ext cx="10270067" cy="613891"/>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sz="3600" kern="1200">
                <a:solidFill>
                  <a:schemeClr val="tx2"/>
                </a:solidFill>
                <a:latin typeface="+mj-lt"/>
                <a:ea typeface="+mj-ea"/>
                <a:cs typeface="+mj-cs"/>
              </a:defRPr>
            </a:lvl1pPr>
          </a:lstStyle>
          <a:p>
            <a:pPr algn="ctr"/>
            <a:endParaRPr lang="en-CA" b="1"/>
          </a:p>
        </p:txBody>
      </p:sp>
      <p:sp>
        <p:nvSpPr>
          <p:cNvPr id="9" name="Text Placeholder 8">
            <a:extLst>
              <a:ext uri="{FF2B5EF4-FFF2-40B4-BE49-F238E27FC236}">
                <a16:creationId xmlns:a16="http://schemas.microsoft.com/office/drawing/2014/main" id="{A52AC2EE-8511-D2CC-3A05-B08A1963AD9E}"/>
              </a:ext>
            </a:extLst>
          </p:cNvPr>
          <p:cNvSpPr>
            <a:spLocks noGrp="1"/>
          </p:cNvSpPr>
          <p:nvPr>
            <p:ph type="title" idx="4294967295"/>
          </p:nvPr>
        </p:nvSpPr>
        <p:spPr>
          <a:xfrm>
            <a:off x="958850" y="2820988"/>
            <a:ext cx="10274300" cy="7207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CA" sz="3200" b="0" i="0" u="none" strike="noStrike" kern="1200" cap="none" spc="0" normalizeH="0" baseline="0" noProof="0" dirty="0" err="1">
                <a:ln>
                  <a:noFill/>
                </a:ln>
                <a:solidFill>
                  <a:schemeClr val="accent3"/>
                </a:solidFill>
                <a:effectLst/>
                <a:uLnTx/>
                <a:uFillTx/>
                <a:latin typeface="Aptos Black"/>
                <a:ea typeface="Calibri"/>
                <a:cs typeface="Calibri"/>
              </a:rPr>
              <a:t>ATIPOnline</a:t>
            </a:r>
            <a:r>
              <a:rPr kumimoji="0" lang="en-CA" sz="3200" b="0" i="0" u="none" strike="noStrike" kern="1200" cap="none" spc="0" normalizeH="0" baseline="0" noProof="0" dirty="0">
                <a:ln>
                  <a:noFill/>
                </a:ln>
                <a:solidFill>
                  <a:schemeClr val="accent3"/>
                </a:solidFill>
                <a:effectLst/>
                <a:uLnTx/>
                <a:uFillTx/>
                <a:latin typeface="Aptos Black"/>
                <a:ea typeface="Calibri"/>
                <a:cs typeface="Calibri"/>
              </a:rPr>
              <a:t> &amp; RPSS</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CA" sz="3200" b="0" i="0" u="none" strike="noStrike" kern="1200" cap="none" spc="0" normalizeH="0" baseline="0" noProof="0" dirty="0">
                <a:ln>
                  <a:noFill/>
                </a:ln>
                <a:solidFill>
                  <a:schemeClr val="accent3"/>
                </a:solidFill>
                <a:effectLst/>
                <a:uLnTx/>
                <a:uFillTx/>
                <a:latin typeface="Aptos Black"/>
                <a:ea typeface="Calibri"/>
                <a:cs typeface="Calibri"/>
              </a:rPr>
              <a:t>ATIP Digital Services, March 2026</a:t>
            </a:r>
          </a:p>
        </p:txBody>
      </p:sp>
      <p:sp>
        <p:nvSpPr>
          <p:cNvPr id="2" name="TextBox 1">
            <a:extLst>
              <a:ext uri="{FF2B5EF4-FFF2-40B4-BE49-F238E27FC236}">
                <a16:creationId xmlns:a16="http://schemas.microsoft.com/office/drawing/2014/main" id="{23FACE1E-2A5D-8ED9-DA68-7EDADFE207A2}"/>
              </a:ext>
            </a:extLst>
          </p:cNvPr>
          <p:cNvSpPr txBox="1"/>
          <p:nvPr/>
        </p:nvSpPr>
        <p:spPr>
          <a:xfrm>
            <a:off x="189791" y="6451573"/>
            <a:ext cx="6391464"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mn-lt"/>
                <a:cs typeface="+mn-lt"/>
              </a:rPr>
              <a:t>MS PowerPoint accessibility checked completed - date 2026-03-11</a:t>
            </a:r>
            <a:endParaRPr lang="en-US" sz="1100">
              <a:ea typeface="Calibri"/>
              <a:cs typeface="Calibri"/>
            </a:endParaRPr>
          </a:p>
        </p:txBody>
      </p:sp>
    </p:spTree>
    <p:extLst>
      <p:ext uri="{BB962C8B-B14F-4D97-AF65-F5344CB8AC3E}">
        <p14:creationId xmlns:p14="http://schemas.microsoft.com/office/powerpoint/2010/main" val="113058719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3F42F-CD67-24C4-5E98-352E857B6FD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1C51FB-1622-333E-ACE9-888AA66F7408}"/>
              </a:ext>
            </a:extLst>
          </p:cNvPr>
          <p:cNvSpPr>
            <a:spLocks noGrp="1"/>
          </p:cNvSpPr>
          <p:nvPr>
            <p:ph type="sldNum" sz="quarter" idx="12"/>
          </p:nvPr>
        </p:nvSpPr>
        <p:spPr/>
        <p:txBody>
          <a:bodyPr/>
          <a:lstStyle/>
          <a:p>
            <a:fld id="{32D4B517-E49B-41B6-9DBC-23634E0F1CDC}" type="slidenum">
              <a:rPr lang="en-CA" smtClean="0"/>
              <a:t>10</a:t>
            </a:fld>
            <a:endParaRPr lang="en-CA"/>
          </a:p>
        </p:txBody>
      </p:sp>
      <p:sp>
        <p:nvSpPr>
          <p:cNvPr id="3" name="Content Placeholder 2">
            <a:extLst>
              <a:ext uri="{FF2B5EF4-FFF2-40B4-BE49-F238E27FC236}">
                <a16:creationId xmlns:a16="http://schemas.microsoft.com/office/drawing/2014/main" id="{5C500920-ED60-6CEA-0183-C4720C88FA13}"/>
              </a:ext>
            </a:extLst>
          </p:cNvPr>
          <p:cNvSpPr>
            <a:spLocks noGrp="1"/>
          </p:cNvSpPr>
          <p:nvPr>
            <p:ph idx="10"/>
          </p:nvPr>
        </p:nvSpPr>
        <p:spPr>
          <a:xfrm>
            <a:off x="1060932" y="1141363"/>
            <a:ext cx="10095440" cy="5293146"/>
          </a:xfrm>
        </p:spPr>
        <p:txBody>
          <a:bodyPr lIns="0" tIns="0" rIns="0" bIns="0" anchor="t"/>
          <a:lstStyle/>
          <a:p>
            <a:r>
              <a:rPr lang="en-CA">
                <a:latin typeface="Calibri"/>
                <a:ea typeface="Calibri"/>
                <a:cs typeface="Calibri"/>
              </a:rPr>
              <a:t>R</a:t>
            </a:r>
            <a:r>
              <a:rPr lang="en-CA" sz="2000">
                <a:solidFill>
                  <a:schemeClr val="tx1"/>
                </a:solidFill>
                <a:latin typeface="Aptos"/>
              </a:rPr>
              <a:t>equests external to ATIP Online can now be added to the system</a:t>
            </a:r>
          </a:p>
          <a:p>
            <a:pPr marL="342900" indent="-342900">
              <a:buFont typeface="Arial" panose="020B0604020202020204" pitchFamily="34" charset="0"/>
              <a:buChar char="•"/>
            </a:pPr>
            <a:r>
              <a:rPr lang="en-CA" sz="2000">
                <a:solidFill>
                  <a:schemeClr val="tx1"/>
                </a:solidFill>
                <a:latin typeface="Aptos"/>
              </a:rPr>
              <a:t>Enables institutions to utilize consultation features for requests from other channels</a:t>
            </a:r>
          </a:p>
          <a:p>
            <a:pPr marL="342900" indent="-342900">
              <a:buFont typeface="Arial" panose="020B0604020202020204" pitchFamily="34" charset="0"/>
              <a:buChar char="•"/>
            </a:pPr>
            <a:r>
              <a:rPr lang="en-CA" sz="2000">
                <a:solidFill>
                  <a:schemeClr val="tx1"/>
                </a:solidFill>
                <a:latin typeface="Aptos"/>
              </a:rPr>
              <a:t>Sets a foundation for future functionalities being developed</a:t>
            </a:r>
          </a:p>
          <a:p>
            <a:pPr marL="342900" indent="-342900">
              <a:buFont typeface="Arial" panose="020B0604020202020204" pitchFamily="34" charset="0"/>
              <a:buChar char="•"/>
            </a:pPr>
            <a:r>
              <a:rPr lang="en-CA" sz="2000">
                <a:solidFill>
                  <a:schemeClr val="tx1"/>
                </a:solidFill>
                <a:latin typeface="Aptos"/>
              </a:rPr>
              <a:t>Can be used as a low-quality request splitting function in the interim</a:t>
            </a:r>
          </a:p>
        </p:txBody>
      </p:sp>
      <p:sp>
        <p:nvSpPr>
          <p:cNvPr id="4" name="Title 3">
            <a:extLst>
              <a:ext uri="{FF2B5EF4-FFF2-40B4-BE49-F238E27FC236}">
                <a16:creationId xmlns:a16="http://schemas.microsoft.com/office/drawing/2014/main" id="{A6387B4C-EF28-9148-E6FA-F429EDB55841}"/>
              </a:ext>
            </a:extLst>
          </p:cNvPr>
          <p:cNvSpPr>
            <a:spLocks noGrp="1"/>
          </p:cNvSpPr>
          <p:nvPr>
            <p:ph type="title"/>
          </p:nvPr>
        </p:nvSpPr>
        <p:spPr/>
        <p:txBody>
          <a:bodyPr/>
          <a:lstStyle/>
          <a:p>
            <a:r>
              <a:rPr lang="en-CA">
                <a:latin typeface="Aptos Black"/>
                <a:ea typeface="Calibri"/>
                <a:cs typeface="Calibri"/>
              </a:rPr>
              <a:t>External Request Intake Tool</a:t>
            </a:r>
            <a:endParaRPr lang="en-US"/>
          </a:p>
        </p:txBody>
      </p:sp>
      <p:sp>
        <p:nvSpPr>
          <p:cNvPr id="6" name="Slide Number Placeholder 1">
            <a:extLst>
              <a:ext uri="{FF2B5EF4-FFF2-40B4-BE49-F238E27FC236}">
                <a16:creationId xmlns:a16="http://schemas.microsoft.com/office/drawing/2014/main" id="{BD94489E-207D-DE2E-B5F7-6671CAD89104}"/>
              </a:ext>
            </a:extLst>
          </p:cNvPr>
          <p:cNvSpPr txBox="1">
            <a:spLocks/>
          </p:cNvSpPr>
          <p:nvPr/>
        </p:nvSpPr>
        <p:spPr>
          <a:xfrm>
            <a:off x="8305039" y="6235327"/>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D4B517-E49B-41B6-9DBC-23634E0F1CDC}" type="slidenum">
              <a:rPr lang="en-CA" smtClean="0"/>
              <a:pPr/>
              <a:t>10</a:t>
            </a:fld>
            <a:endParaRPr lang="en-CA"/>
          </a:p>
        </p:txBody>
      </p:sp>
      <p:sp>
        <p:nvSpPr>
          <p:cNvPr id="8" name="TextBox 7">
            <a:extLst>
              <a:ext uri="{FF2B5EF4-FFF2-40B4-BE49-F238E27FC236}">
                <a16:creationId xmlns:a16="http://schemas.microsoft.com/office/drawing/2014/main" id="{408A6431-8B92-AB54-3CA7-5D6B2934CBFF}"/>
              </a:ext>
            </a:extLst>
          </p:cNvPr>
          <p:cNvSpPr txBox="1"/>
          <p:nvPr/>
        </p:nvSpPr>
        <p:spPr>
          <a:xfrm>
            <a:off x="9266956" y="3862260"/>
            <a:ext cx="1197687" cy="646331"/>
          </a:xfrm>
          <a:prstGeom prst="rect">
            <a:avLst/>
          </a:prstGeom>
          <a:noFill/>
        </p:spPr>
        <p:txBody>
          <a:bodyPr wrap="square" rtlCol="0">
            <a:spAutoFit/>
          </a:bodyPr>
          <a:lstStyle/>
          <a:p>
            <a:r>
              <a:rPr lang="en-CA" sz="1200"/>
              <a:t>Request processing software</a:t>
            </a:r>
            <a:endParaRPr lang="en-US" sz="1200"/>
          </a:p>
        </p:txBody>
      </p:sp>
      <p:pic>
        <p:nvPicPr>
          <p:cNvPr id="9" name="Graphic 8" descr="Browser window with solid fill">
            <a:extLst>
              <a:ext uri="{FF2B5EF4-FFF2-40B4-BE49-F238E27FC236}">
                <a16:creationId xmlns:a16="http://schemas.microsoft.com/office/drawing/2014/main" id="{6B13DAEA-EB05-3D80-18E6-75962431AF3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192576" y="4481562"/>
            <a:ext cx="914400" cy="914400"/>
          </a:xfrm>
          <a:prstGeom prst="rect">
            <a:avLst/>
          </a:prstGeom>
        </p:spPr>
      </p:pic>
      <p:pic>
        <p:nvPicPr>
          <p:cNvPr id="10" name="Graphic 9" descr="Office worker male with solid fill">
            <a:extLst>
              <a:ext uri="{FF2B5EF4-FFF2-40B4-BE49-F238E27FC236}">
                <a16:creationId xmlns:a16="http://schemas.microsoft.com/office/drawing/2014/main" id="{7D52EEE8-9280-80A8-16EE-57A4594CB3C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404871" y="3051952"/>
            <a:ext cx="914400" cy="914400"/>
          </a:xfrm>
          <a:prstGeom prst="rect">
            <a:avLst/>
          </a:prstGeom>
        </p:spPr>
      </p:pic>
      <p:pic>
        <p:nvPicPr>
          <p:cNvPr id="11" name="Graphic 10" descr="Office worker female with solid fill">
            <a:extLst>
              <a:ext uri="{FF2B5EF4-FFF2-40B4-BE49-F238E27FC236}">
                <a16:creationId xmlns:a16="http://schemas.microsoft.com/office/drawing/2014/main" id="{F9CA471C-04B6-D475-F3A9-6FD5B9431BD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961997" y="3032088"/>
            <a:ext cx="914400" cy="914400"/>
          </a:xfrm>
          <a:prstGeom prst="rect">
            <a:avLst/>
          </a:prstGeom>
        </p:spPr>
      </p:pic>
      <p:sp>
        <p:nvSpPr>
          <p:cNvPr id="14" name="TextBox 13">
            <a:extLst>
              <a:ext uri="{FF2B5EF4-FFF2-40B4-BE49-F238E27FC236}">
                <a16:creationId xmlns:a16="http://schemas.microsoft.com/office/drawing/2014/main" id="{B87F1F07-1D48-4313-2AEA-228877BA4ACC}"/>
              </a:ext>
            </a:extLst>
          </p:cNvPr>
          <p:cNvSpPr txBox="1"/>
          <p:nvPr/>
        </p:nvSpPr>
        <p:spPr>
          <a:xfrm>
            <a:off x="5788921" y="4413202"/>
            <a:ext cx="892826" cy="276999"/>
          </a:xfrm>
          <a:prstGeom prst="rect">
            <a:avLst/>
          </a:prstGeom>
          <a:noFill/>
        </p:spPr>
        <p:txBody>
          <a:bodyPr wrap="square" rtlCol="0">
            <a:spAutoFit/>
          </a:bodyPr>
          <a:lstStyle/>
          <a:p>
            <a:r>
              <a:rPr lang="en-CA" sz="1200"/>
              <a:t>Data Entry</a:t>
            </a:r>
            <a:endParaRPr lang="en-US" sz="1200"/>
          </a:p>
        </p:txBody>
      </p:sp>
      <p:sp>
        <p:nvSpPr>
          <p:cNvPr id="16" name="TextBox 15">
            <a:extLst>
              <a:ext uri="{FF2B5EF4-FFF2-40B4-BE49-F238E27FC236}">
                <a16:creationId xmlns:a16="http://schemas.microsoft.com/office/drawing/2014/main" id="{61F4DCB0-7D7B-E478-BF3B-E13F7449B709}"/>
              </a:ext>
            </a:extLst>
          </p:cNvPr>
          <p:cNvSpPr txBox="1"/>
          <p:nvPr/>
        </p:nvSpPr>
        <p:spPr>
          <a:xfrm>
            <a:off x="5712614" y="2809656"/>
            <a:ext cx="1045440" cy="276999"/>
          </a:xfrm>
          <a:prstGeom prst="rect">
            <a:avLst/>
          </a:prstGeom>
          <a:noFill/>
        </p:spPr>
        <p:txBody>
          <a:bodyPr wrap="square" rtlCol="0">
            <a:spAutoFit/>
          </a:bodyPr>
          <a:lstStyle/>
          <a:p>
            <a:r>
              <a:rPr lang="en-US" sz="1200"/>
              <a:t>ATIP Office</a:t>
            </a:r>
          </a:p>
        </p:txBody>
      </p:sp>
      <p:cxnSp>
        <p:nvCxnSpPr>
          <p:cNvPr id="18" name="Straight Arrow Connector 17">
            <a:extLst>
              <a:ext uri="{FF2B5EF4-FFF2-40B4-BE49-F238E27FC236}">
                <a16:creationId xmlns:a16="http://schemas.microsoft.com/office/drawing/2014/main" id="{07C2ED95-AD04-7AD4-092C-D6D00858659C}"/>
              </a:ext>
              <a:ext uri="{C183D7F6-B498-43B3-948B-1728B52AA6E4}">
                <adec:decorative xmlns:adec="http://schemas.microsoft.com/office/drawing/2017/decorative" val="1"/>
              </a:ext>
            </a:extLst>
          </p:cNvPr>
          <p:cNvCxnSpPr>
            <a:cxnSpLocks/>
          </p:cNvCxnSpPr>
          <p:nvPr/>
        </p:nvCxnSpPr>
        <p:spPr>
          <a:xfrm>
            <a:off x="8384867" y="5052274"/>
            <a:ext cx="757497" cy="0"/>
          </a:xfrm>
          <a:prstGeom prst="straightConnector1">
            <a:avLst/>
          </a:prstGeom>
          <a:ln w="38100">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46B2B56-878E-68D0-EE8D-8F4A52120B54}"/>
              </a:ext>
              <a:ext uri="{C183D7F6-B498-43B3-948B-1728B52AA6E4}">
                <adec:decorative xmlns:adec="http://schemas.microsoft.com/office/drawing/2017/decorative" val="1"/>
              </a:ext>
            </a:extLst>
          </p:cNvPr>
          <p:cNvCxnSpPr>
            <a:cxnSpLocks/>
          </p:cNvCxnSpPr>
          <p:nvPr/>
        </p:nvCxnSpPr>
        <p:spPr>
          <a:xfrm>
            <a:off x="6842355" y="4320703"/>
            <a:ext cx="399131" cy="375776"/>
          </a:xfrm>
          <a:prstGeom prst="straightConnector1">
            <a:avLst/>
          </a:prstGeom>
          <a:ln w="38100">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0" name="Graphic 19" descr="Document with solid fill">
            <a:extLst>
              <a:ext uri="{FF2B5EF4-FFF2-40B4-BE49-F238E27FC236}">
                <a16:creationId xmlns:a16="http://schemas.microsoft.com/office/drawing/2014/main" id="{9733BCFB-7F6D-8DF4-A153-123239FFED2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696865" y="3212821"/>
            <a:ext cx="914400" cy="914400"/>
          </a:xfrm>
          <a:prstGeom prst="rect">
            <a:avLst/>
          </a:prstGeom>
        </p:spPr>
      </p:pic>
      <p:sp>
        <p:nvSpPr>
          <p:cNvPr id="21" name="TextBox 20">
            <a:extLst>
              <a:ext uri="{FF2B5EF4-FFF2-40B4-BE49-F238E27FC236}">
                <a16:creationId xmlns:a16="http://schemas.microsoft.com/office/drawing/2014/main" id="{B5163A9F-BD5E-6A31-D7FA-F966D89BC014}"/>
              </a:ext>
            </a:extLst>
          </p:cNvPr>
          <p:cNvSpPr txBox="1"/>
          <p:nvPr/>
        </p:nvSpPr>
        <p:spPr>
          <a:xfrm>
            <a:off x="4494252" y="4226430"/>
            <a:ext cx="829967" cy="461665"/>
          </a:xfrm>
          <a:prstGeom prst="rect">
            <a:avLst/>
          </a:prstGeom>
          <a:noFill/>
        </p:spPr>
        <p:txBody>
          <a:bodyPr wrap="square" rtlCol="0">
            <a:spAutoFit/>
          </a:bodyPr>
          <a:lstStyle/>
          <a:p>
            <a:r>
              <a:rPr lang="en-CA" sz="1200"/>
              <a:t>External requests</a:t>
            </a:r>
            <a:endParaRPr lang="en-US" sz="1200"/>
          </a:p>
        </p:txBody>
      </p:sp>
      <p:sp>
        <p:nvSpPr>
          <p:cNvPr id="22" name="TextBox 21">
            <a:extLst>
              <a:ext uri="{FF2B5EF4-FFF2-40B4-BE49-F238E27FC236}">
                <a16:creationId xmlns:a16="http://schemas.microsoft.com/office/drawing/2014/main" id="{1CACC2FB-ECB9-81B2-878C-86FBEC52BFD1}"/>
              </a:ext>
            </a:extLst>
          </p:cNvPr>
          <p:cNvSpPr txBox="1"/>
          <p:nvPr/>
        </p:nvSpPr>
        <p:spPr>
          <a:xfrm>
            <a:off x="7538737" y="5304393"/>
            <a:ext cx="722015" cy="276999"/>
          </a:xfrm>
          <a:prstGeom prst="rect">
            <a:avLst/>
          </a:prstGeom>
          <a:noFill/>
        </p:spPr>
        <p:txBody>
          <a:bodyPr wrap="square" rtlCol="0">
            <a:spAutoFit/>
          </a:bodyPr>
          <a:lstStyle/>
          <a:p>
            <a:r>
              <a:rPr lang="en-CA" sz="1200"/>
              <a:t>AOMT</a:t>
            </a:r>
            <a:endParaRPr lang="en-US" sz="1200"/>
          </a:p>
        </p:txBody>
      </p:sp>
      <p:pic>
        <p:nvPicPr>
          <p:cNvPr id="23" name="Graphic 22" descr="Web design with solid fill">
            <a:extLst>
              <a:ext uri="{FF2B5EF4-FFF2-40B4-BE49-F238E27FC236}">
                <a16:creationId xmlns:a16="http://schemas.microsoft.com/office/drawing/2014/main" id="{2522BCB7-3BD1-EF3C-387B-2D2FE7F93FF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9434" y="4513897"/>
            <a:ext cx="914400" cy="914400"/>
          </a:xfrm>
          <a:prstGeom prst="rect">
            <a:avLst/>
          </a:prstGeom>
        </p:spPr>
      </p:pic>
      <p:pic>
        <p:nvPicPr>
          <p:cNvPr id="25" name="Graphic 24" descr="Email with solid fill">
            <a:extLst>
              <a:ext uri="{FF2B5EF4-FFF2-40B4-BE49-F238E27FC236}">
                <a16:creationId xmlns:a16="http://schemas.microsoft.com/office/drawing/2014/main" id="{47B7C94F-096D-9421-81AB-F30843B7281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942389" y="3224001"/>
            <a:ext cx="606835" cy="606835"/>
          </a:xfrm>
          <a:prstGeom prst="rect">
            <a:avLst/>
          </a:prstGeom>
        </p:spPr>
      </p:pic>
      <p:pic>
        <p:nvPicPr>
          <p:cNvPr id="27" name="Graphic 26" descr="Mailbox with solid fill">
            <a:extLst>
              <a:ext uri="{FF2B5EF4-FFF2-40B4-BE49-F238E27FC236}">
                <a16:creationId xmlns:a16="http://schemas.microsoft.com/office/drawing/2014/main" id="{F06EFB5F-7D46-34A5-FE99-D2FCD5A9FF3A}"/>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923844" y="3807710"/>
            <a:ext cx="606835" cy="606835"/>
          </a:xfrm>
          <a:prstGeom prst="rect">
            <a:avLst/>
          </a:prstGeom>
        </p:spPr>
      </p:pic>
      <p:pic>
        <p:nvPicPr>
          <p:cNvPr id="29" name="Graphic 28" descr="Internet Banking with solid fill">
            <a:extLst>
              <a:ext uri="{FF2B5EF4-FFF2-40B4-BE49-F238E27FC236}">
                <a16:creationId xmlns:a16="http://schemas.microsoft.com/office/drawing/2014/main" id="{EE493BA4-FBA8-F2A5-B057-63F6CD29919D}"/>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3145040" y="5644740"/>
            <a:ext cx="606835" cy="606835"/>
          </a:xfrm>
          <a:prstGeom prst="rect">
            <a:avLst/>
          </a:prstGeom>
        </p:spPr>
      </p:pic>
      <p:pic>
        <p:nvPicPr>
          <p:cNvPr id="31" name="Graphic 30" descr="Computer with solid fill">
            <a:extLst>
              <a:ext uri="{FF2B5EF4-FFF2-40B4-BE49-F238E27FC236}">
                <a16:creationId xmlns:a16="http://schemas.microsoft.com/office/drawing/2014/main" id="{94F53DA8-5E79-9BB2-3CA9-2EC7281189B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2538205" y="5615724"/>
            <a:ext cx="606835" cy="606835"/>
          </a:xfrm>
          <a:prstGeom prst="rect">
            <a:avLst/>
          </a:prstGeom>
        </p:spPr>
      </p:pic>
      <p:pic>
        <p:nvPicPr>
          <p:cNvPr id="33" name="Graphic 32" descr="Keyboard with solid fill">
            <a:extLst>
              <a:ext uri="{FF2B5EF4-FFF2-40B4-BE49-F238E27FC236}">
                <a16:creationId xmlns:a16="http://schemas.microsoft.com/office/drawing/2014/main" id="{F8C6E0ED-2E07-33F0-C918-B18770AAF9D3}"/>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5731123" y="3807710"/>
            <a:ext cx="914400" cy="914400"/>
          </a:xfrm>
          <a:prstGeom prst="rect">
            <a:avLst/>
          </a:prstGeom>
        </p:spPr>
      </p:pic>
      <p:pic>
        <p:nvPicPr>
          <p:cNvPr id="34" name="Graphic 33" descr="Web design with solid fill">
            <a:extLst>
              <a:ext uri="{FF2B5EF4-FFF2-40B4-BE49-F238E27FC236}">
                <a16:creationId xmlns:a16="http://schemas.microsoft.com/office/drawing/2014/main" id="{687C1598-331D-D47E-EB6F-7CAB336685A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38651" y="5778127"/>
            <a:ext cx="914400" cy="914400"/>
          </a:xfrm>
          <a:prstGeom prst="rect">
            <a:avLst/>
          </a:prstGeom>
        </p:spPr>
      </p:pic>
      <p:sp>
        <p:nvSpPr>
          <p:cNvPr id="35" name="TextBox 34">
            <a:extLst>
              <a:ext uri="{FF2B5EF4-FFF2-40B4-BE49-F238E27FC236}">
                <a16:creationId xmlns:a16="http://schemas.microsoft.com/office/drawing/2014/main" id="{8C95E80D-8E5C-4566-78FC-4C4952236AC2}"/>
              </a:ext>
            </a:extLst>
          </p:cNvPr>
          <p:cNvSpPr txBox="1"/>
          <p:nvPr/>
        </p:nvSpPr>
        <p:spPr>
          <a:xfrm>
            <a:off x="5907489" y="6538305"/>
            <a:ext cx="658699" cy="276999"/>
          </a:xfrm>
          <a:prstGeom prst="rect">
            <a:avLst/>
          </a:prstGeom>
          <a:noFill/>
        </p:spPr>
        <p:txBody>
          <a:bodyPr wrap="square" rtlCol="0">
            <a:spAutoFit/>
          </a:bodyPr>
          <a:lstStyle/>
          <a:p>
            <a:r>
              <a:rPr lang="en-CA" sz="1200"/>
              <a:t>AORS</a:t>
            </a:r>
            <a:endParaRPr lang="en-US" sz="1200"/>
          </a:p>
        </p:txBody>
      </p:sp>
      <p:pic>
        <p:nvPicPr>
          <p:cNvPr id="36" name="Graphic 35" descr="Document with solid fill">
            <a:extLst>
              <a:ext uri="{FF2B5EF4-FFF2-40B4-BE49-F238E27FC236}">
                <a16:creationId xmlns:a16="http://schemas.microsoft.com/office/drawing/2014/main" id="{DE5FD679-AE65-569B-C04E-F58106CC0E7C}"/>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7411699" y="3713165"/>
            <a:ext cx="914400" cy="914400"/>
          </a:xfrm>
          <a:prstGeom prst="rect">
            <a:avLst/>
          </a:prstGeom>
        </p:spPr>
      </p:pic>
      <p:cxnSp>
        <p:nvCxnSpPr>
          <p:cNvPr id="37" name="Straight Arrow Connector 36">
            <a:extLst>
              <a:ext uri="{FF2B5EF4-FFF2-40B4-BE49-F238E27FC236}">
                <a16:creationId xmlns:a16="http://schemas.microsoft.com/office/drawing/2014/main" id="{06B0DC3A-963F-D085-3A40-370C27BE7A2F}"/>
              </a:ext>
              <a:ext uri="{C183D7F6-B498-43B3-948B-1728B52AA6E4}">
                <adec:decorative xmlns:adec="http://schemas.microsoft.com/office/drawing/2017/decorative" val="1"/>
              </a:ext>
            </a:extLst>
          </p:cNvPr>
          <p:cNvCxnSpPr>
            <a:cxnSpLocks/>
          </p:cNvCxnSpPr>
          <p:nvPr/>
        </p:nvCxnSpPr>
        <p:spPr>
          <a:xfrm flipV="1">
            <a:off x="6794769" y="5581392"/>
            <a:ext cx="549438" cy="428990"/>
          </a:xfrm>
          <a:prstGeom prst="straightConnector1">
            <a:avLst/>
          </a:prstGeom>
          <a:ln w="38100">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B0C77AA8-0C74-9E88-00AB-B31D2EE38B59}"/>
              </a:ext>
            </a:extLst>
          </p:cNvPr>
          <p:cNvSpPr txBox="1"/>
          <p:nvPr/>
        </p:nvSpPr>
        <p:spPr>
          <a:xfrm>
            <a:off x="4574904" y="6332686"/>
            <a:ext cx="829967" cy="461665"/>
          </a:xfrm>
          <a:prstGeom prst="rect">
            <a:avLst/>
          </a:prstGeom>
          <a:noFill/>
        </p:spPr>
        <p:txBody>
          <a:bodyPr wrap="square" rtlCol="0">
            <a:spAutoFit/>
          </a:bodyPr>
          <a:lstStyle/>
          <a:p>
            <a:r>
              <a:rPr lang="en-CA" sz="1200"/>
              <a:t>Online requests</a:t>
            </a:r>
            <a:endParaRPr lang="en-US" sz="1200"/>
          </a:p>
        </p:txBody>
      </p:sp>
      <p:pic>
        <p:nvPicPr>
          <p:cNvPr id="41" name="Graphic 40" descr="Document with solid fill">
            <a:extLst>
              <a:ext uri="{FF2B5EF4-FFF2-40B4-BE49-F238E27FC236}">
                <a16:creationId xmlns:a16="http://schemas.microsoft.com/office/drawing/2014/main" id="{8CACAD52-8A83-9095-AA2D-9FFFA74B2DCF}"/>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4452035" y="5442892"/>
            <a:ext cx="914400" cy="914400"/>
          </a:xfrm>
          <a:prstGeom prst="rect">
            <a:avLst/>
          </a:prstGeom>
        </p:spPr>
      </p:pic>
      <p:pic>
        <p:nvPicPr>
          <p:cNvPr id="42" name="Graphic 41" descr="Document with solid fill">
            <a:extLst>
              <a:ext uri="{FF2B5EF4-FFF2-40B4-BE49-F238E27FC236}">
                <a16:creationId xmlns:a16="http://schemas.microsoft.com/office/drawing/2014/main" id="{3A5F35E2-6CAA-8EDA-A3AA-61EA672E290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366415" y="3330736"/>
            <a:ext cx="914400" cy="914400"/>
          </a:xfrm>
          <a:prstGeom prst="rect">
            <a:avLst/>
          </a:prstGeom>
        </p:spPr>
      </p:pic>
      <p:cxnSp>
        <p:nvCxnSpPr>
          <p:cNvPr id="43" name="Straight Arrow Connector 42">
            <a:extLst>
              <a:ext uri="{FF2B5EF4-FFF2-40B4-BE49-F238E27FC236}">
                <a16:creationId xmlns:a16="http://schemas.microsoft.com/office/drawing/2014/main" id="{895C52CF-E2E9-8439-DFE3-ACA762BAAAAB}"/>
              </a:ext>
              <a:ext uri="{C183D7F6-B498-43B3-948B-1728B52AA6E4}">
                <adec:decorative xmlns:adec="http://schemas.microsoft.com/office/drawing/2017/decorative" val="1"/>
              </a:ext>
            </a:extLst>
          </p:cNvPr>
          <p:cNvCxnSpPr>
            <a:cxnSpLocks/>
          </p:cNvCxnSpPr>
          <p:nvPr/>
        </p:nvCxnSpPr>
        <p:spPr>
          <a:xfrm>
            <a:off x="3655371" y="3936607"/>
            <a:ext cx="711044" cy="8277"/>
          </a:xfrm>
          <a:prstGeom prst="straightConnector1">
            <a:avLst/>
          </a:prstGeom>
          <a:ln w="38100">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762A00E7-4E6C-8145-C74B-3018B87EB590}"/>
              </a:ext>
              <a:ext uri="{C183D7F6-B498-43B3-948B-1728B52AA6E4}">
                <adec:decorative xmlns:adec="http://schemas.microsoft.com/office/drawing/2017/decorative" val="1"/>
              </a:ext>
            </a:extLst>
          </p:cNvPr>
          <p:cNvCxnSpPr>
            <a:cxnSpLocks/>
          </p:cNvCxnSpPr>
          <p:nvPr/>
        </p:nvCxnSpPr>
        <p:spPr>
          <a:xfrm>
            <a:off x="3765802" y="5920033"/>
            <a:ext cx="679700" cy="0"/>
          </a:xfrm>
          <a:prstGeom prst="straightConnector1">
            <a:avLst/>
          </a:prstGeom>
          <a:ln w="38100">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92A0DC9-87F2-5008-A87D-CBF075E9C139}"/>
              </a:ext>
            </a:extLst>
          </p:cNvPr>
          <p:cNvSpPr txBox="1"/>
          <p:nvPr/>
        </p:nvSpPr>
        <p:spPr>
          <a:xfrm>
            <a:off x="1132646" y="3400595"/>
            <a:ext cx="1700681" cy="923330"/>
          </a:xfrm>
          <a:prstGeom prst="rect">
            <a:avLst/>
          </a:prstGeom>
          <a:noFill/>
        </p:spPr>
        <p:txBody>
          <a:bodyPr wrap="square" rtlCol="0">
            <a:spAutoFit/>
          </a:bodyPr>
          <a:lstStyle/>
          <a:p>
            <a:r>
              <a:rPr lang="en-CA"/>
              <a:t>External requests (mail, email, paper)</a:t>
            </a:r>
          </a:p>
        </p:txBody>
      </p:sp>
      <p:sp>
        <p:nvSpPr>
          <p:cNvPr id="51" name="TextBox 50">
            <a:extLst>
              <a:ext uri="{FF2B5EF4-FFF2-40B4-BE49-F238E27FC236}">
                <a16:creationId xmlns:a16="http://schemas.microsoft.com/office/drawing/2014/main" id="{714089BC-136D-76C4-1B05-C79215CCB327}"/>
              </a:ext>
            </a:extLst>
          </p:cNvPr>
          <p:cNvSpPr txBox="1"/>
          <p:nvPr/>
        </p:nvSpPr>
        <p:spPr>
          <a:xfrm>
            <a:off x="1162906" y="5392382"/>
            <a:ext cx="1210163" cy="923330"/>
          </a:xfrm>
          <a:prstGeom prst="rect">
            <a:avLst/>
          </a:prstGeom>
          <a:noFill/>
        </p:spPr>
        <p:txBody>
          <a:bodyPr wrap="square" rtlCol="0">
            <a:spAutoFit/>
          </a:bodyPr>
          <a:lstStyle/>
          <a:p>
            <a:r>
              <a:rPr lang="en-CA"/>
              <a:t>ATIP Online requests</a:t>
            </a:r>
          </a:p>
        </p:txBody>
      </p:sp>
      <p:sp>
        <p:nvSpPr>
          <p:cNvPr id="52" name="TextBox 51">
            <a:extLst>
              <a:ext uri="{FF2B5EF4-FFF2-40B4-BE49-F238E27FC236}">
                <a16:creationId xmlns:a16="http://schemas.microsoft.com/office/drawing/2014/main" id="{B5F85C01-7350-48A0-CA6E-502E3B8471DD}"/>
              </a:ext>
            </a:extLst>
          </p:cNvPr>
          <p:cNvSpPr txBox="1"/>
          <p:nvPr/>
        </p:nvSpPr>
        <p:spPr>
          <a:xfrm>
            <a:off x="7130564" y="3006335"/>
            <a:ext cx="2047002" cy="276999"/>
          </a:xfrm>
          <a:prstGeom prst="rect">
            <a:avLst/>
          </a:prstGeom>
          <a:noFill/>
        </p:spPr>
        <p:txBody>
          <a:bodyPr wrap="square" rtlCol="0">
            <a:spAutoFit/>
          </a:bodyPr>
          <a:lstStyle/>
          <a:p>
            <a:r>
              <a:rPr lang="en-CA" sz="1200"/>
              <a:t>All  requests in one place</a:t>
            </a:r>
            <a:endParaRPr lang="en-US" sz="1200"/>
          </a:p>
        </p:txBody>
      </p:sp>
      <p:sp>
        <p:nvSpPr>
          <p:cNvPr id="53" name="TextBox 52">
            <a:extLst>
              <a:ext uri="{FF2B5EF4-FFF2-40B4-BE49-F238E27FC236}">
                <a16:creationId xmlns:a16="http://schemas.microsoft.com/office/drawing/2014/main" id="{ECCDD897-3419-D27D-6606-B750EBAE1588}"/>
              </a:ext>
            </a:extLst>
          </p:cNvPr>
          <p:cNvSpPr txBox="1"/>
          <p:nvPr/>
        </p:nvSpPr>
        <p:spPr>
          <a:xfrm>
            <a:off x="181555" y="4588512"/>
            <a:ext cx="1801431" cy="461665"/>
          </a:xfrm>
          <a:prstGeom prst="rect">
            <a:avLst/>
          </a:prstGeom>
          <a:noFill/>
          <a:ln w="12700">
            <a:solidFill>
              <a:schemeClr val="tx1"/>
            </a:solidFill>
          </a:ln>
        </p:spPr>
        <p:txBody>
          <a:bodyPr wrap="square" rtlCol="0">
            <a:spAutoFit/>
          </a:bodyPr>
          <a:lstStyle/>
          <a:p>
            <a:pPr marL="285750" indent="-285750">
              <a:buFont typeface="Arial" panose="020B0604020202020204" pitchFamily="34" charset="0"/>
              <a:buChar char="•"/>
            </a:pPr>
            <a:r>
              <a:rPr lang="en-CA" sz="1200" b="1">
                <a:solidFill>
                  <a:schemeClr val="accent6">
                    <a:lumMod val="50000"/>
                  </a:schemeClr>
                </a:solidFill>
              </a:rPr>
              <a:t>Manual process</a:t>
            </a:r>
          </a:p>
          <a:p>
            <a:pPr marL="285750" indent="-285750">
              <a:buFont typeface="Arial" panose="020B0604020202020204" pitchFamily="34" charset="0"/>
              <a:buChar char="•"/>
            </a:pPr>
            <a:r>
              <a:rPr lang="en-CA" sz="1200" b="1">
                <a:solidFill>
                  <a:schemeClr val="accent1">
                    <a:lumMod val="50000"/>
                  </a:schemeClr>
                </a:solidFill>
              </a:rPr>
              <a:t>Automated process</a:t>
            </a:r>
            <a:endParaRPr lang="en-CA" sz="1200" b="1">
              <a:solidFill>
                <a:schemeClr val="accent4">
                  <a:lumMod val="50000"/>
                </a:schemeClr>
              </a:solidFill>
            </a:endParaRPr>
          </a:p>
        </p:txBody>
      </p:sp>
    </p:spTree>
    <p:extLst>
      <p:ext uri="{BB962C8B-B14F-4D97-AF65-F5344CB8AC3E}">
        <p14:creationId xmlns:p14="http://schemas.microsoft.com/office/powerpoint/2010/main" val="290652168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82E8A-DCCD-C583-1564-B9250BD9EE8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55A456-CBAC-A0C6-D7C8-64B67339265F}"/>
              </a:ext>
            </a:extLst>
          </p:cNvPr>
          <p:cNvSpPr>
            <a:spLocks noGrp="1"/>
          </p:cNvSpPr>
          <p:nvPr>
            <p:ph type="sldNum" sz="quarter" idx="12"/>
          </p:nvPr>
        </p:nvSpPr>
        <p:spPr/>
        <p:txBody>
          <a:bodyPr/>
          <a:lstStyle/>
          <a:p>
            <a:fld id="{32D4B517-E49B-41B6-9DBC-23634E0F1CDC}" type="slidenum">
              <a:rPr lang="en-CA" smtClean="0"/>
              <a:t>11</a:t>
            </a:fld>
            <a:endParaRPr lang="en-CA"/>
          </a:p>
        </p:txBody>
      </p:sp>
      <p:sp>
        <p:nvSpPr>
          <p:cNvPr id="3" name="Content Placeholder 2">
            <a:extLst>
              <a:ext uri="{FF2B5EF4-FFF2-40B4-BE49-F238E27FC236}">
                <a16:creationId xmlns:a16="http://schemas.microsoft.com/office/drawing/2014/main" id="{D7890945-E60F-D5EE-BC43-E77F9FBEB5F9}"/>
              </a:ext>
            </a:extLst>
          </p:cNvPr>
          <p:cNvSpPr>
            <a:spLocks noGrp="1"/>
          </p:cNvSpPr>
          <p:nvPr>
            <p:ph idx="10"/>
          </p:nvPr>
        </p:nvSpPr>
        <p:spPr/>
        <p:txBody>
          <a:bodyPr lIns="0" tIns="0" rIns="0" bIns="0" anchor="t"/>
          <a:lstStyle/>
          <a:p>
            <a:r>
              <a:rPr lang="en-US">
                <a:solidFill>
                  <a:schemeClr val="tx1"/>
                </a:solidFill>
                <a:latin typeface="Aptos"/>
              </a:rPr>
              <a:t>Transmit consultation requests through AOMT</a:t>
            </a:r>
          </a:p>
          <a:p>
            <a:r>
              <a:rPr lang="en-US">
                <a:solidFill>
                  <a:schemeClr val="tx1"/>
                </a:solidFill>
                <a:latin typeface="Aptos"/>
              </a:rPr>
              <a:t>Works just like requests except its between two institutions</a:t>
            </a:r>
          </a:p>
        </p:txBody>
      </p:sp>
      <p:sp>
        <p:nvSpPr>
          <p:cNvPr id="4" name="Title 3">
            <a:extLst>
              <a:ext uri="{FF2B5EF4-FFF2-40B4-BE49-F238E27FC236}">
                <a16:creationId xmlns:a16="http://schemas.microsoft.com/office/drawing/2014/main" id="{D65F057C-7ACD-5A41-817C-9E7616E32E8D}"/>
              </a:ext>
            </a:extLst>
          </p:cNvPr>
          <p:cNvSpPr>
            <a:spLocks noGrp="1"/>
          </p:cNvSpPr>
          <p:nvPr>
            <p:ph type="title"/>
          </p:nvPr>
        </p:nvSpPr>
        <p:spPr/>
        <p:txBody>
          <a:bodyPr/>
          <a:lstStyle/>
          <a:p>
            <a:r>
              <a:rPr lang="en-CA">
                <a:latin typeface="Aptos Black"/>
                <a:ea typeface="Calibri"/>
                <a:cs typeface="Calibri"/>
              </a:rPr>
              <a:t>Inter-institutional Consultations</a:t>
            </a:r>
            <a:endParaRPr lang="en-US">
              <a:ea typeface="Calibri"/>
              <a:cs typeface="Calibri"/>
            </a:endParaRPr>
          </a:p>
        </p:txBody>
      </p:sp>
      <p:pic>
        <p:nvPicPr>
          <p:cNvPr id="5" name="Graphic 4" descr="Blog with solid fill">
            <a:extLst>
              <a:ext uri="{FF2B5EF4-FFF2-40B4-BE49-F238E27FC236}">
                <a16:creationId xmlns:a16="http://schemas.microsoft.com/office/drawing/2014/main" id="{08019D25-9C1A-9920-F5F0-2479D440BF2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045991" y="4994442"/>
            <a:ext cx="914400" cy="914400"/>
          </a:xfrm>
          <a:prstGeom prst="rect">
            <a:avLst/>
          </a:prstGeom>
        </p:spPr>
      </p:pic>
      <p:pic>
        <p:nvPicPr>
          <p:cNvPr id="6" name="Graphic 5" descr="Browser window with solid fill">
            <a:extLst>
              <a:ext uri="{FF2B5EF4-FFF2-40B4-BE49-F238E27FC236}">
                <a16:creationId xmlns:a16="http://schemas.microsoft.com/office/drawing/2014/main" id="{192D2C60-B1A8-D695-6DB0-29ED253E2CB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066017" y="4871153"/>
            <a:ext cx="914400" cy="914400"/>
          </a:xfrm>
          <a:prstGeom prst="rect">
            <a:avLst/>
          </a:prstGeom>
        </p:spPr>
      </p:pic>
      <p:pic>
        <p:nvPicPr>
          <p:cNvPr id="9" name="Graphic 8" descr="Document with solid fill">
            <a:extLst>
              <a:ext uri="{FF2B5EF4-FFF2-40B4-BE49-F238E27FC236}">
                <a16:creationId xmlns:a16="http://schemas.microsoft.com/office/drawing/2014/main" id="{76535C03-AF63-8E36-BA48-ED03F41CEE0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783606" y="3010206"/>
            <a:ext cx="914400" cy="914400"/>
          </a:xfrm>
          <a:prstGeom prst="rect">
            <a:avLst/>
          </a:prstGeom>
        </p:spPr>
      </p:pic>
      <p:pic>
        <p:nvPicPr>
          <p:cNvPr id="10" name="Graphic 9" descr="Cloud with solid fill">
            <a:extLst>
              <a:ext uri="{FF2B5EF4-FFF2-40B4-BE49-F238E27FC236}">
                <a16:creationId xmlns:a16="http://schemas.microsoft.com/office/drawing/2014/main" id="{E91D9B72-2294-C7F2-B569-BA421E0F430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866391" y="3135853"/>
            <a:ext cx="1577506" cy="1577506"/>
          </a:xfrm>
          <a:prstGeom prst="rect">
            <a:avLst/>
          </a:prstGeom>
        </p:spPr>
      </p:pic>
      <p:pic>
        <p:nvPicPr>
          <p:cNvPr id="11" name="Graphic 10" descr="Office worker male with solid fill">
            <a:extLst>
              <a:ext uri="{FF2B5EF4-FFF2-40B4-BE49-F238E27FC236}">
                <a16:creationId xmlns:a16="http://schemas.microsoft.com/office/drawing/2014/main" id="{72A61EAD-D2DF-0AD0-40B3-CE15CAF4B0F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795234" y="3703100"/>
            <a:ext cx="914400" cy="914400"/>
          </a:xfrm>
          <a:prstGeom prst="rect">
            <a:avLst/>
          </a:prstGeom>
        </p:spPr>
      </p:pic>
      <p:pic>
        <p:nvPicPr>
          <p:cNvPr id="12" name="Graphic 11" descr="Office worker female with solid fill">
            <a:extLst>
              <a:ext uri="{FF2B5EF4-FFF2-40B4-BE49-F238E27FC236}">
                <a16:creationId xmlns:a16="http://schemas.microsoft.com/office/drawing/2014/main" id="{F3C8B3A2-B6E4-1E5C-E21B-E9C4898C89C0}"/>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352360" y="3683236"/>
            <a:ext cx="914400" cy="914400"/>
          </a:xfrm>
          <a:prstGeom prst="rect">
            <a:avLst/>
          </a:prstGeom>
        </p:spPr>
      </p:pic>
      <p:sp>
        <p:nvSpPr>
          <p:cNvPr id="13" name="TextBox 12">
            <a:extLst>
              <a:ext uri="{FF2B5EF4-FFF2-40B4-BE49-F238E27FC236}">
                <a16:creationId xmlns:a16="http://schemas.microsoft.com/office/drawing/2014/main" id="{C65521BC-A7ED-78B1-8BA8-1191C0B1669F}"/>
              </a:ext>
            </a:extLst>
          </p:cNvPr>
          <p:cNvSpPr txBox="1"/>
          <p:nvPr/>
        </p:nvSpPr>
        <p:spPr>
          <a:xfrm>
            <a:off x="1758600" y="3867513"/>
            <a:ext cx="1045440" cy="276999"/>
          </a:xfrm>
          <a:prstGeom prst="rect">
            <a:avLst/>
          </a:prstGeom>
          <a:noFill/>
        </p:spPr>
        <p:txBody>
          <a:bodyPr wrap="square" rtlCol="0">
            <a:spAutoFit/>
          </a:bodyPr>
          <a:lstStyle/>
          <a:p>
            <a:r>
              <a:rPr lang="en-US" sz="1200"/>
              <a:t>ATIP Request</a:t>
            </a:r>
          </a:p>
        </p:txBody>
      </p:sp>
      <p:pic>
        <p:nvPicPr>
          <p:cNvPr id="14" name="Graphic 13" descr="Programmer male with solid fill">
            <a:extLst>
              <a:ext uri="{FF2B5EF4-FFF2-40B4-BE49-F238E27FC236}">
                <a16:creationId xmlns:a16="http://schemas.microsoft.com/office/drawing/2014/main" id="{A3EE027E-B6CE-72ED-F2A3-8AD705AA043D}"/>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00091" y="2365822"/>
            <a:ext cx="914400" cy="914400"/>
          </a:xfrm>
          <a:prstGeom prst="rect">
            <a:avLst/>
          </a:prstGeom>
        </p:spPr>
      </p:pic>
      <p:pic>
        <p:nvPicPr>
          <p:cNvPr id="15" name="Graphic 14" descr="Programmer female with solid fill">
            <a:extLst>
              <a:ext uri="{FF2B5EF4-FFF2-40B4-BE49-F238E27FC236}">
                <a16:creationId xmlns:a16="http://schemas.microsoft.com/office/drawing/2014/main" id="{5C897ADB-4340-3FBC-F68E-D6C461FCF55D}"/>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042901" y="2369513"/>
            <a:ext cx="914400" cy="914400"/>
          </a:xfrm>
          <a:prstGeom prst="rect">
            <a:avLst/>
          </a:prstGeom>
        </p:spPr>
      </p:pic>
      <p:pic>
        <p:nvPicPr>
          <p:cNvPr id="17" name="Graphic 16" descr="Office worker male with solid fill">
            <a:extLst>
              <a:ext uri="{FF2B5EF4-FFF2-40B4-BE49-F238E27FC236}">
                <a16:creationId xmlns:a16="http://schemas.microsoft.com/office/drawing/2014/main" id="{8A3B58D9-9057-841D-929E-0F1F8134722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017339" y="4959739"/>
            <a:ext cx="914400" cy="914400"/>
          </a:xfrm>
          <a:prstGeom prst="rect">
            <a:avLst/>
          </a:prstGeom>
        </p:spPr>
      </p:pic>
      <p:pic>
        <p:nvPicPr>
          <p:cNvPr id="18" name="Graphic 17" descr="Office worker female with solid fill">
            <a:extLst>
              <a:ext uri="{FF2B5EF4-FFF2-40B4-BE49-F238E27FC236}">
                <a16:creationId xmlns:a16="http://schemas.microsoft.com/office/drawing/2014/main" id="{042056AA-DFA6-D433-03D6-7A723F85577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574465" y="4939875"/>
            <a:ext cx="914400" cy="914400"/>
          </a:xfrm>
          <a:prstGeom prst="rect">
            <a:avLst/>
          </a:prstGeom>
        </p:spPr>
      </p:pic>
      <p:sp>
        <p:nvSpPr>
          <p:cNvPr id="19" name="TextBox 18">
            <a:extLst>
              <a:ext uri="{FF2B5EF4-FFF2-40B4-BE49-F238E27FC236}">
                <a16:creationId xmlns:a16="http://schemas.microsoft.com/office/drawing/2014/main" id="{348E35AB-3738-9C82-962E-236F10E1D5A3}"/>
              </a:ext>
            </a:extLst>
          </p:cNvPr>
          <p:cNvSpPr txBox="1"/>
          <p:nvPr/>
        </p:nvSpPr>
        <p:spPr>
          <a:xfrm>
            <a:off x="7325082" y="4717443"/>
            <a:ext cx="1045440" cy="276999"/>
          </a:xfrm>
          <a:prstGeom prst="rect">
            <a:avLst/>
          </a:prstGeom>
          <a:noFill/>
        </p:spPr>
        <p:txBody>
          <a:bodyPr wrap="square" rtlCol="0">
            <a:spAutoFit/>
          </a:bodyPr>
          <a:lstStyle/>
          <a:p>
            <a:r>
              <a:rPr lang="en-US" sz="1200"/>
              <a:t>ATIP Office</a:t>
            </a:r>
          </a:p>
        </p:txBody>
      </p:sp>
      <p:pic>
        <p:nvPicPr>
          <p:cNvPr id="20" name="Graphic 19" descr="Browser window with solid fill">
            <a:extLst>
              <a:ext uri="{FF2B5EF4-FFF2-40B4-BE49-F238E27FC236}">
                <a16:creationId xmlns:a16="http://schemas.microsoft.com/office/drawing/2014/main" id="{410A3264-2BDD-EA48-67C7-686FA360B52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255740" y="3689627"/>
            <a:ext cx="914400" cy="914400"/>
          </a:xfrm>
          <a:prstGeom prst="rect">
            <a:avLst/>
          </a:prstGeom>
        </p:spPr>
      </p:pic>
      <p:sp>
        <p:nvSpPr>
          <p:cNvPr id="23" name="Arc 22">
            <a:extLst>
              <a:ext uri="{FF2B5EF4-FFF2-40B4-BE49-F238E27FC236}">
                <a16:creationId xmlns:a16="http://schemas.microsoft.com/office/drawing/2014/main" id="{1DF345F9-52EE-3854-EBED-567462BCAF61}"/>
              </a:ext>
              <a:ext uri="{C183D7F6-B498-43B3-948B-1728B52AA6E4}">
                <adec:decorative xmlns:adec="http://schemas.microsoft.com/office/drawing/2017/decorative" val="1"/>
              </a:ext>
            </a:extLst>
          </p:cNvPr>
          <p:cNvSpPr/>
          <p:nvPr/>
        </p:nvSpPr>
        <p:spPr>
          <a:xfrm rot="7725973">
            <a:off x="7729458" y="4142735"/>
            <a:ext cx="1755315" cy="2188514"/>
          </a:xfrm>
          <a:prstGeom prst="arc">
            <a:avLst/>
          </a:prstGeom>
          <a:ln w="28575">
            <a:solidFill>
              <a:srgbClr val="004D71"/>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4" name="Arc 23">
            <a:extLst>
              <a:ext uri="{FF2B5EF4-FFF2-40B4-BE49-F238E27FC236}">
                <a16:creationId xmlns:a16="http://schemas.microsoft.com/office/drawing/2014/main" id="{7DFFC972-03D5-D7B7-4CED-75F900E64458}"/>
              </a:ext>
              <a:ext uri="{C183D7F6-B498-43B3-948B-1728B52AA6E4}">
                <adec:decorative xmlns:adec="http://schemas.microsoft.com/office/drawing/2017/decorative" val="1"/>
              </a:ext>
            </a:extLst>
          </p:cNvPr>
          <p:cNvSpPr/>
          <p:nvPr/>
        </p:nvSpPr>
        <p:spPr>
          <a:xfrm rot="20682543">
            <a:off x="7815657" y="3979114"/>
            <a:ext cx="1755315" cy="2188514"/>
          </a:xfrm>
          <a:prstGeom prst="arc">
            <a:avLst/>
          </a:prstGeom>
          <a:ln w="28575">
            <a:solidFill>
              <a:srgbClr val="004D71"/>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5" name="Arc 24">
            <a:extLst>
              <a:ext uri="{FF2B5EF4-FFF2-40B4-BE49-F238E27FC236}">
                <a16:creationId xmlns:a16="http://schemas.microsoft.com/office/drawing/2014/main" id="{410F4A34-E305-A341-3585-899BEF35BAEC}"/>
              </a:ext>
              <a:ext uri="{C183D7F6-B498-43B3-948B-1728B52AA6E4}">
                <adec:decorative xmlns:adec="http://schemas.microsoft.com/office/drawing/2017/decorative" val="1"/>
              </a:ext>
            </a:extLst>
          </p:cNvPr>
          <p:cNvSpPr/>
          <p:nvPr/>
        </p:nvSpPr>
        <p:spPr>
          <a:xfrm rot="10164341">
            <a:off x="1199484" y="1987189"/>
            <a:ext cx="2762310" cy="2286229"/>
          </a:xfrm>
          <a:prstGeom prst="arc">
            <a:avLst/>
          </a:prstGeom>
          <a:ln w="28575">
            <a:solidFill>
              <a:srgbClr val="004D71"/>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6" name="Arc 25">
            <a:extLst>
              <a:ext uri="{FF2B5EF4-FFF2-40B4-BE49-F238E27FC236}">
                <a16:creationId xmlns:a16="http://schemas.microsoft.com/office/drawing/2014/main" id="{55B8E1DC-CD4C-B6E0-A254-61D6B9B130A3}"/>
              </a:ext>
              <a:ext uri="{C183D7F6-B498-43B3-948B-1728B52AA6E4}">
                <adec:decorative xmlns:adec="http://schemas.microsoft.com/office/drawing/2017/decorative" val="1"/>
              </a:ext>
            </a:extLst>
          </p:cNvPr>
          <p:cNvSpPr/>
          <p:nvPr/>
        </p:nvSpPr>
        <p:spPr>
          <a:xfrm rot="18508003">
            <a:off x="6160689" y="3206383"/>
            <a:ext cx="1755315" cy="2188514"/>
          </a:xfrm>
          <a:prstGeom prst="arc">
            <a:avLst/>
          </a:prstGeom>
          <a:ln w="28575">
            <a:solidFill>
              <a:srgbClr val="004D71"/>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27" name="Graphic 26" descr="Document with solid fill">
            <a:extLst>
              <a:ext uri="{FF2B5EF4-FFF2-40B4-BE49-F238E27FC236}">
                <a16:creationId xmlns:a16="http://schemas.microsoft.com/office/drawing/2014/main" id="{D3300354-853C-10C7-5538-C6631E974BA9}"/>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5295311" y="5093984"/>
            <a:ext cx="914400" cy="914400"/>
          </a:xfrm>
          <a:prstGeom prst="rect">
            <a:avLst/>
          </a:prstGeom>
        </p:spPr>
      </p:pic>
      <p:pic>
        <p:nvPicPr>
          <p:cNvPr id="28" name="Graphic 27" descr="Document with solid fill">
            <a:extLst>
              <a:ext uri="{FF2B5EF4-FFF2-40B4-BE49-F238E27FC236}">
                <a16:creationId xmlns:a16="http://schemas.microsoft.com/office/drawing/2014/main" id="{BC063AAE-5A02-6273-804F-727E531E66E6}"/>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822952" y="2776894"/>
            <a:ext cx="914400" cy="914400"/>
          </a:xfrm>
          <a:prstGeom prst="rect">
            <a:avLst/>
          </a:prstGeom>
        </p:spPr>
      </p:pic>
      <p:sp>
        <p:nvSpPr>
          <p:cNvPr id="29" name="TextBox 28">
            <a:extLst>
              <a:ext uri="{FF2B5EF4-FFF2-40B4-BE49-F238E27FC236}">
                <a16:creationId xmlns:a16="http://schemas.microsoft.com/office/drawing/2014/main" id="{27C129BB-5CC5-899F-C3A8-9CC8741905C2}"/>
              </a:ext>
            </a:extLst>
          </p:cNvPr>
          <p:cNvSpPr txBox="1"/>
          <p:nvPr/>
        </p:nvSpPr>
        <p:spPr>
          <a:xfrm>
            <a:off x="3168188" y="4712789"/>
            <a:ext cx="680286" cy="276999"/>
          </a:xfrm>
          <a:prstGeom prst="rect">
            <a:avLst/>
          </a:prstGeom>
          <a:noFill/>
        </p:spPr>
        <p:txBody>
          <a:bodyPr wrap="square" rtlCol="0">
            <a:spAutoFit/>
          </a:bodyPr>
          <a:lstStyle/>
          <a:p>
            <a:r>
              <a:rPr lang="en-US" sz="1200"/>
              <a:t>AOMT</a:t>
            </a:r>
          </a:p>
        </p:txBody>
      </p:sp>
      <p:sp>
        <p:nvSpPr>
          <p:cNvPr id="30" name="TextBox 29">
            <a:extLst>
              <a:ext uri="{FF2B5EF4-FFF2-40B4-BE49-F238E27FC236}">
                <a16:creationId xmlns:a16="http://schemas.microsoft.com/office/drawing/2014/main" id="{D645A181-D8F0-1955-79DD-6B6A59C06BF3}"/>
              </a:ext>
            </a:extLst>
          </p:cNvPr>
          <p:cNvSpPr txBox="1"/>
          <p:nvPr/>
        </p:nvSpPr>
        <p:spPr>
          <a:xfrm>
            <a:off x="7234712" y="3571419"/>
            <a:ext cx="1045440" cy="276999"/>
          </a:xfrm>
          <a:prstGeom prst="rect">
            <a:avLst/>
          </a:prstGeom>
          <a:noFill/>
        </p:spPr>
        <p:txBody>
          <a:bodyPr wrap="square" rtlCol="0">
            <a:spAutoFit/>
          </a:bodyPr>
          <a:lstStyle/>
          <a:p>
            <a:r>
              <a:rPr lang="en-US" sz="1200"/>
              <a:t>AOMT</a:t>
            </a:r>
          </a:p>
        </p:txBody>
      </p:sp>
      <p:sp>
        <p:nvSpPr>
          <p:cNvPr id="31" name="TextBox 30">
            <a:extLst>
              <a:ext uri="{FF2B5EF4-FFF2-40B4-BE49-F238E27FC236}">
                <a16:creationId xmlns:a16="http://schemas.microsoft.com/office/drawing/2014/main" id="{F8E5CE99-C3F5-F9C3-4909-6CFDE8DC699A}"/>
              </a:ext>
            </a:extLst>
          </p:cNvPr>
          <p:cNvSpPr txBox="1"/>
          <p:nvPr/>
        </p:nvSpPr>
        <p:spPr>
          <a:xfrm>
            <a:off x="5184642" y="4327028"/>
            <a:ext cx="1045440" cy="646331"/>
          </a:xfrm>
          <a:prstGeom prst="rect">
            <a:avLst/>
          </a:prstGeom>
          <a:noFill/>
        </p:spPr>
        <p:txBody>
          <a:bodyPr wrap="square" rtlCol="0">
            <a:spAutoFit/>
          </a:bodyPr>
          <a:lstStyle/>
          <a:p>
            <a:r>
              <a:rPr lang="en-US" sz="1200"/>
              <a:t>ATIP Online Protected B Environment</a:t>
            </a:r>
          </a:p>
        </p:txBody>
      </p:sp>
      <p:sp>
        <p:nvSpPr>
          <p:cNvPr id="32" name="TextBox 31">
            <a:extLst>
              <a:ext uri="{FF2B5EF4-FFF2-40B4-BE49-F238E27FC236}">
                <a16:creationId xmlns:a16="http://schemas.microsoft.com/office/drawing/2014/main" id="{CFE831D2-A598-7BE7-8F49-9908EFE410B3}"/>
              </a:ext>
            </a:extLst>
          </p:cNvPr>
          <p:cNvSpPr txBox="1"/>
          <p:nvPr/>
        </p:nvSpPr>
        <p:spPr>
          <a:xfrm>
            <a:off x="8676933" y="4879837"/>
            <a:ext cx="1635331" cy="276999"/>
          </a:xfrm>
          <a:prstGeom prst="rect">
            <a:avLst/>
          </a:prstGeom>
          <a:noFill/>
        </p:spPr>
        <p:txBody>
          <a:bodyPr wrap="square" rtlCol="0">
            <a:spAutoFit/>
          </a:bodyPr>
          <a:lstStyle/>
          <a:p>
            <a:r>
              <a:rPr lang="en-US" sz="1200"/>
              <a:t>Process consultation</a:t>
            </a:r>
          </a:p>
        </p:txBody>
      </p:sp>
      <p:sp>
        <p:nvSpPr>
          <p:cNvPr id="33" name="TextBox 32">
            <a:extLst>
              <a:ext uri="{FF2B5EF4-FFF2-40B4-BE49-F238E27FC236}">
                <a16:creationId xmlns:a16="http://schemas.microsoft.com/office/drawing/2014/main" id="{C408A21B-9447-B445-4DC4-24159F964964}"/>
              </a:ext>
            </a:extLst>
          </p:cNvPr>
          <p:cNvSpPr txBox="1"/>
          <p:nvPr/>
        </p:nvSpPr>
        <p:spPr>
          <a:xfrm>
            <a:off x="7583488" y="2525438"/>
            <a:ext cx="1458586" cy="276999"/>
          </a:xfrm>
          <a:prstGeom prst="rect">
            <a:avLst/>
          </a:prstGeom>
          <a:noFill/>
        </p:spPr>
        <p:txBody>
          <a:bodyPr wrap="square" rtlCol="0">
            <a:spAutoFit/>
          </a:bodyPr>
          <a:lstStyle/>
          <a:p>
            <a:r>
              <a:rPr lang="en-US" sz="1200"/>
              <a:t>Consultation reply</a:t>
            </a:r>
          </a:p>
        </p:txBody>
      </p:sp>
      <p:sp>
        <p:nvSpPr>
          <p:cNvPr id="34" name="TextBox 33">
            <a:extLst>
              <a:ext uri="{FF2B5EF4-FFF2-40B4-BE49-F238E27FC236}">
                <a16:creationId xmlns:a16="http://schemas.microsoft.com/office/drawing/2014/main" id="{76FB83AB-4094-4DC5-3027-2E80FB97E24B}"/>
              </a:ext>
            </a:extLst>
          </p:cNvPr>
          <p:cNvSpPr txBox="1"/>
          <p:nvPr/>
        </p:nvSpPr>
        <p:spPr>
          <a:xfrm>
            <a:off x="3115172" y="3460804"/>
            <a:ext cx="1045440" cy="276999"/>
          </a:xfrm>
          <a:prstGeom prst="rect">
            <a:avLst/>
          </a:prstGeom>
          <a:noFill/>
        </p:spPr>
        <p:txBody>
          <a:bodyPr wrap="square" rtlCol="0">
            <a:spAutoFit/>
          </a:bodyPr>
          <a:lstStyle/>
          <a:p>
            <a:r>
              <a:rPr lang="en-US" sz="1200"/>
              <a:t>ATIP Office</a:t>
            </a:r>
          </a:p>
        </p:txBody>
      </p:sp>
      <p:sp>
        <p:nvSpPr>
          <p:cNvPr id="35" name="TextBox 34">
            <a:extLst>
              <a:ext uri="{FF2B5EF4-FFF2-40B4-BE49-F238E27FC236}">
                <a16:creationId xmlns:a16="http://schemas.microsoft.com/office/drawing/2014/main" id="{3AF1BE92-CCCE-BBFB-C34D-B22A100F63B3}"/>
              </a:ext>
            </a:extLst>
          </p:cNvPr>
          <p:cNvSpPr txBox="1"/>
          <p:nvPr/>
        </p:nvSpPr>
        <p:spPr>
          <a:xfrm>
            <a:off x="759494" y="2174526"/>
            <a:ext cx="1045440" cy="276999"/>
          </a:xfrm>
          <a:prstGeom prst="rect">
            <a:avLst/>
          </a:prstGeom>
          <a:noFill/>
        </p:spPr>
        <p:txBody>
          <a:bodyPr wrap="square" rtlCol="0">
            <a:spAutoFit/>
          </a:bodyPr>
          <a:lstStyle/>
          <a:p>
            <a:r>
              <a:rPr lang="en-US" sz="1200"/>
              <a:t>Requester</a:t>
            </a:r>
          </a:p>
        </p:txBody>
      </p:sp>
      <p:sp>
        <p:nvSpPr>
          <p:cNvPr id="36" name="TextBox 35">
            <a:extLst>
              <a:ext uri="{FF2B5EF4-FFF2-40B4-BE49-F238E27FC236}">
                <a16:creationId xmlns:a16="http://schemas.microsoft.com/office/drawing/2014/main" id="{3EDDFCA2-23C8-699E-B66B-98E85D541A29}"/>
              </a:ext>
            </a:extLst>
          </p:cNvPr>
          <p:cNvSpPr txBox="1"/>
          <p:nvPr/>
        </p:nvSpPr>
        <p:spPr>
          <a:xfrm>
            <a:off x="5295311" y="5990340"/>
            <a:ext cx="1045440" cy="461665"/>
          </a:xfrm>
          <a:prstGeom prst="rect">
            <a:avLst/>
          </a:prstGeom>
          <a:noFill/>
        </p:spPr>
        <p:txBody>
          <a:bodyPr wrap="square" rtlCol="0">
            <a:spAutoFit/>
          </a:bodyPr>
          <a:lstStyle/>
          <a:p>
            <a:r>
              <a:rPr lang="en-US" sz="1200"/>
              <a:t>Consultation Request</a:t>
            </a:r>
          </a:p>
        </p:txBody>
      </p:sp>
      <p:sp>
        <p:nvSpPr>
          <p:cNvPr id="37" name="TextBox 36">
            <a:extLst>
              <a:ext uri="{FF2B5EF4-FFF2-40B4-BE49-F238E27FC236}">
                <a16:creationId xmlns:a16="http://schemas.microsoft.com/office/drawing/2014/main" id="{938EF2AE-DF3F-8651-4F07-0CCA48C93CA6}"/>
              </a:ext>
            </a:extLst>
          </p:cNvPr>
          <p:cNvSpPr txBox="1"/>
          <p:nvPr/>
        </p:nvSpPr>
        <p:spPr>
          <a:xfrm>
            <a:off x="2851120" y="6088552"/>
            <a:ext cx="2012379" cy="646331"/>
          </a:xfrm>
          <a:prstGeom prst="rect">
            <a:avLst/>
          </a:prstGeom>
          <a:noFill/>
        </p:spPr>
        <p:txBody>
          <a:bodyPr wrap="square" rtlCol="0">
            <a:spAutoFit/>
          </a:bodyPr>
          <a:lstStyle/>
          <a:p>
            <a:r>
              <a:rPr lang="en-CA"/>
              <a:t>Institution receiving request</a:t>
            </a:r>
          </a:p>
        </p:txBody>
      </p:sp>
      <p:sp>
        <p:nvSpPr>
          <p:cNvPr id="38" name="TextBox 37">
            <a:extLst>
              <a:ext uri="{FF2B5EF4-FFF2-40B4-BE49-F238E27FC236}">
                <a16:creationId xmlns:a16="http://schemas.microsoft.com/office/drawing/2014/main" id="{9111AD63-794B-AA55-858E-E94F417C343C}"/>
              </a:ext>
            </a:extLst>
          </p:cNvPr>
          <p:cNvSpPr txBox="1"/>
          <p:nvPr/>
        </p:nvSpPr>
        <p:spPr>
          <a:xfrm>
            <a:off x="7038346" y="6145232"/>
            <a:ext cx="2860693" cy="646331"/>
          </a:xfrm>
          <a:prstGeom prst="rect">
            <a:avLst/>
          </a:prstGeom>
          <a:noFill/>
        </p:spPr>
        <p:txBody>
          <a:bodyPr wrap="square" rtlCol="0">
            <a:spAutoFit/>
          </a:bodyPr>
          <a:lstStyle/>
          <a:p>
            <a:r>
              <a:rPr lang="en-CA"/>
              <a:t>Institution receiving consultation</a:t>
            </a:r>
          </a:p>
        </p:txBody>
      </p:sp>
      <p:sp>
        <p:nvSpPr>
          <p:cNvPr id="39" name="Arc 38">
            <a:extLst>
              <a:ext uri="{FF2B5EF4-FFF2-40B4-BE49-F238E27FC236}">
                <a16:creationId xmlns:a16="http://schemas.microsoft.com/office/drawing/2014/main" id="{A09E0F4D-3906-BAA0-965B-F4BA79373020}"/>
              </a:ext>
              <a:ext uri="{C183D7F6-B498-43B3-948B-1728B52AA6E4}">
                <adec:decorative xmlns:adec="http://schemas.microsoft.com/office/drawing/2017/decorative" val="1"/>
              </a:ext>
            </a:extLst>
          </p:cNvPr>
          <p:cNvSpPr/>
          <p:nvPr/>
        </p:nvSpPr>
        <p:spPr>
          <a:xfrm rot="5400000">
            <a:off x="3606826" y="3734881"/>
            <a:ext cx="1072361" cy="1892426"/>
          </a:xfrm>
          <a:prstGeom prst="arc">
            <a:avLst/>
          </a:prstGeom>
          <a:ln w="28575">
            <a:solidFill>
              <a:srgbClr val="004D71"/>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0" name="Arc 39">
            <a:extLst>
              <a:ext uri="{FF2B5EF4-FFF2-40B4-BE49-F238E27FC236}">
                <a16:creationId xmlns:a16="http://schemas.microsoft.com/office/drawing/2014/main" id="{0902865E-0949-70A6-DA23-AD862C42EE96}"/>
              </a:ext>
              <a:ext uri="{C183D7F6-B498-43B3-948B-1728B52AA6E4}">
                <adec:decorative xmlns:adec="http://schemas.microsoft.com/office/drawing/2017/decorative" val="1"/>
              </a:ext>
            </a:extLst>
          </p:cNvPr>
          <p:cNvSpPr/>
          <p:nvPr/>
        </p:nvSpPr>
        <p:spPr>
          <a:xfrm rot="9625567">
            <a:off x="6141202" y="3642200"/>
            <a:ext cx="1284696" cy="1660602"/>
          </a:xfrm>
          <a:prstGeom prst="arc">
            <a:avLst/>
          </a:prstGeom>
          <a:ln w="28575">
            <a:solidFill>
              <a:srgbClr val="004D71"/>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1" name="TextBox 40">
            <a:extLst>
              <a:ext uri="{FF2B5EF4-FFF2-40B4-BE49-F238E27FC236}">
                <a16:creationId xmlns:a16="http://schemas.microsoft.com/office/drawing/2014/main" id="{5E4E90AD-430E-45FA-812A-7D326CB13465}"/>
              </a:ext>
            </a:extLst>
          </p:cNvPr>
          <p:cNvSpPr txBox="1"/>
          <p:nvPr/>
        </p:nvSpPr>
        <p:spPr>
          <a:xfrm>
            <a:off x="9375774" y="1721336"/>
            <a:ext cx="2690194" cy="2031325"/>
          </a:xfrm>
          <a:prstGeom prst="rect">
            <a:avLst/>
          </a:prstGeom>
          <a:noFill/>
          <a:ln w="12700">
            <a:solidFill>
              <a:schemeClr val="tx1"/>
            </a:solidFill>
          </a:ln>
        </p:spPr>
        <p:txBody>
          <a:bodyPr wrap="square" rtlCol="0">
            <a:spAutoFit/>
          </a:bodyPr>
          <a:lstStyle/>
          <a:p>
            <a:r>
              <a:rPr lang="en-CA" b="1"/>
              <a:t>Send consultation:</a:t>
            </a:r>
          </a:p>
          <a:p>
            <a:pPr marL="285750" indent="-285750">
              <a:buFont typeface="Arial" panose="020B0604020202020204" pitchFamily="34" charset="0"/>
              <a:buChar char="•"/>
            </a:pPr>
            <a:r>
              <a:rPr lang="en-CA"/>
              <a:t>Attachments</a:t>
            </a:r>
          </a:p>
          <a:p>
            <a:pPr marL="285750" indent="-285750">
              <a:buFont typeface="Arial" panose="020B0604020202020204" pitchFamily="34" charset="0"/>
              <a:buChar char="•"/>
            </a:pPr>
            <a:r>
              <a:rPr lang="en-CA"/>
              <a:t>Due date</a:t>
            </a:r>
          </a:p>
          <a:p>
            <a:pPr marL="285750" indent="-285750">
              <a:buFont typeface="Arial" panose="020B0604020202020204" pitchFamily="34" charset="0"/>
              <a:buChar char="•"/>
            </a:pPr>
            <a:r>
              <a:rPr lang="en-CA"/>
              <a:t>Notifications</a:t>
            </a:r>
          </a:p>
          <a:p>
            <a:endParaRPr lang="en-CA"/>
          </a:p>
          <a:p>
            <a:r>
              <a:rPr lang="en-CA" b="1"/>
              <a:t>Messaging:</a:t>
            </a:r>
          </a:p>
          <a:p>
            <a:r>
              <a:rPr lang="en-CA"/>
              <a:t>Reply, Decline, Withdraw</a:t>
            </a:r>
          </a:p>
        </p:txBody>
      </p:sp>
      <p:sp>
        <p:nvSpPr>
          <p:cNvPr id="42" name="TextBox 41">
            <a:extLst>
              <a:ext uri="{FF2B5EF4-FFF2-40B4-BE49-F238E27FC236}">
                <a16:creationId xmlns:a16="http://schemas.microsoft.com/office/drawing/2014/main" id="{51E26660-D4E1-9352-CD1D-E6A02C8C16CE}"/>
              </a:ext>
            </a:extLst>
          </p:cNvPr>
          <p:cNvSpPr txBox="1"/>
          <p:nvPr/>
        </p:nvSpPr>
        <p:spPr>
          <a:xfrm>
            <a:off x="380713" y="5603950"/>
            <a:ext cx="1801431" cy="830997"/>
          </a:xfrm>
          <a:prstGeom prst="rect">
            <a:avLst/>
          </a:prstGeom>
          <a:noFill/>
          <a:ln w="12700">
            <a:solidFill>
              <a:schemeClr val="tx1"/>
            </a:solidFill>
          </a:ln>
        </p:spPr>
        <p:txBody>
          <a:bodyPr wrap="square" rtlCol="0">
            <a:spAutoFit/>
          </a:bodyPr>
          <a:lstStyle/>
          <a:p>
            <a:pPr marL="285750" indent="-285750">
              <a:buFont typeface="Arial" panose="020B0604020202020204" pitchFamily="34" charset="0"/>
              <a:buChar char="•"/>
            </a:pPr>
            <a:r>
              <a:rPr lang="en-CA" sz="1200" b="1">
                <a:solidFill>
                  <a:srgbClr val="92D050"/>
                </a:solidFill>
              </a:rPr>
              <a:t>ATIP Request</a:t>
            </a:r>
          </a:p>
          <a:p>
            <a:pPr marL="285750" indent="-285750">
              <a:buFont typeface="Arial" panose="020B0604020202020204" pitchFamily="34" charset="0"/>
              <a:buChar char="•"/>
            </a:pPr>
            <a:r>
              <a:rPr lang="en-CA" sz="1200" b="1">
                <a:solidFill>
                  <a:schemeClr val="accent6">
                    <a:lumMod val="50000"/>
                  </a:schemeClr>
                </a:solidFill>
              </a:rPr>
              <a:t>Institution process</a:t>
            </a:r>
          </a:p>
          <a:p>
            <a:pPr marL="285750" indent="-285750">
              <a:buFont typeface="Arial" panose="020B0604020202020204" pitchFamily="34" charset="0"/>
              <a:buChar char="•"/>
            </a:pPr>
            <a:r>
              <a:rPr lang="en-CA" sz="1200" b="1">
                <a:solidFill>
                  <a:schemeClr val="accent1">
                    <a:lumMod val="50000"/>
                  </a:schemeClr>
                </a:solidFill>
              </a:rPr>
              <a:t>ATIP Online</a:t>
            </a:r>
          </a:p>
          <a:p>
            <a:pPr marL="285750" indent="-285750">
              <a:buFont typeface="Arial" panose="020B0604020202020204" pitchFamily="34" charset="0"/>
              <a:buChar char="•"/>
            </a:pPr>
            <a:r>
              <a:rPr lang="en-CA" sz="1200" b="1">
                <a:solidFill>
                  <a:schemeClr val="accent4">
                    <a:lumMod val="50000"/>
                  </a:schemeClr>
                </a:solidFill>
              </a:rPr>
              <a:t>Consultation</a:t>
            </a:r>
          </a:p>
        </p:txBody>
      </p:sp>
    </p:spTree>
    <p:extLst>
      <p:ext uri="{BB962C8B-B14F-4D97-AF65-F5344CB8AC3E}">
        <p14:creationId xmlns:p14="http://schemas.microsoft.com/office/powerpoint/2010/main" val="39931673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ABF7FA-F963-57B0-E290-D4ADB24F57D0}"/>
              </a:ext>
            </a:extLst>
          </p:cNvPr>
          <p:cNvSpPr>
            <a:spLocks noGrp="1"/>
          </p:cNvSpPr>
          <p:nvPr>
            <p:ph type="sldNum" sz="quarter" idx="12"/>
          </p:nvPr>
        </p:nvSpPr>
        <p:spPr/>
        <p:txBody>
          <a:bodyPr/>
          <a:lstStyle/>
          <a:p>
            <a:fld id="{32D4B517-E49B-41B6-9DBC-23634E0F1CDC}" type="slidenum">
              <a:rPr lang="en-CA" smtClean="0"/>
              <a:t>12</a:t>
            </a:fld>
            <a:endParaRPr lang="en-CA"/>
          </a:p>
        </p:txBody>
      </p:sp>
      <p:sp>
        <p:nvSpPr>
          <p:cNvPr id="3" name="Content Placeholder 2">
            <a:extLst>
              <a:ext uri="{FF2B5EF4-FFF2-40B4-BE49-F238E27FC236}">
                <a16:creationId xmlns:a16="http://schemas.microsoft.com/office/drawing/2014/main" id="{9F7D9A3D-4D5D-5B11-225F-A807059ADAA3}"/>
              </a:ext>
            </a:extLst>
          </p:cNvPr>
          <p:cNvSpPr>
            <a:spLocks noGrp="1"/>
          </p:cNvSpPr>
          <p:nvPr>
            <p:ph idx="10"/>
          </p:nvPr>
        </p:nvSpPr>
        <p:spPr/>
        <p:txBody>
          <a:bodyPr/>
          <a:lstStyle/>
          <a:p>
            <a:endParaRPr lang="en-GB"/>
          </a:p>
        </p:txBody>
      </p:sp>
      <p:sp>
        <p:nvSpPr>
          <p:cNvPr id="4" name="Title 3">
            <a:extLst>
              <a:ext uri="{FF2B5EF4-FFF2-40B4-BE49-F238E27FC236}">
                <a16:creationId xmlns:a16="http://schemas.microsoft.com/office/drawing/2014/main" id="{51BAB818-BD5B-C579-99F1-112ABCA0023B}"/>
              </a:ext>
            </a:extLst>
          </p:cNvPr>
          <p:cNvSpPr>
            <a:spLocks noGrp="1"/>
          </p:cNvSpPr>
          <p:nvPr>
            <p:ph type="title"/>
          </p:nvPr>
        </p:nvSpPr>
        <p:spPr/>
        <p:txBody>
          <a:bodyPr/>
          <a:lstStyle/>
          <a:p>
            <a:endParaRPr lang="en-GB"/>
          </a:p>
        </p:txBody>
      </p:sp>
      <p:sp>
        <p:nvSpPr>
          <p:cNvPr id="6" name="Text Placeholder 8">
            <a:extLst>
              <a:ext uri="{FF2B5EF4-FFF2-40B4-BE49-F238E27FC236}">
                <a16:creationId xmlns:a16="http://schemas.microsoft.com/office/drawing/2014/main" id="{5991BAB1-97FA-6B00-C971-7344CD62FB60}"/>
              </a:ext>
            </a:extLst>
          </p:cNvPr>
          <p:cNvSpPr txBox="1">
            <a:spLocks/>
          </p:cNvSpPr>
          <p:nvPr/>
        </p:nvSpPr>
        <p:spPr>
          <a:xfrm>
            <a:off x="959489" y="2821255"/>
            <a:ext cx="10273141" cy="720080"/>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CA">
                <a:latin typeface="Aptos Black"/>
                <a:ea typeface="Calibri"/>
                <a:cs typeface="Calibri"/>
              </a:rPr>
              <a:t>ATIP RPSS Applications</a:t>
            </a:r>
            <a:endParaRPr lang="en-US"/>
          </a:p>
        </p:txBody>
      </p:sp>
    </p:spTree>
    <p:extLst>
      <p:ext uri="{BB962C8B-B14F-4D97-AF65-F5344CB8AC3E}">
        <p14:creationId xmlns:p14="http://schemas.microsoft.com/office/powerpoint/2010/main" val="189765981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AF6A92-61F1-CA25-B72C-5A9352340E0F}"/>
              </a:ext>
            </a:extLst>
          </p:cNvPr>
          <p:cNvSpPr>
            <a:spLocks noGrp="1"/>
          </p:cNvSpPr>
          <p:nvPr>
            <p:ph type="sldNum" sz="quarter" idx="12"/>
          </p:nvPr>
        </p:nvSpPr>
        <p:spPr>
          <a:xfrm>
            <a:off x="8652284" y="6235327"/>
            <a:ext cx="2844800" cy="365125"/>
          </a:xfrm>
        </p:spPr>
        <p:txBody>
          <a:bodyPr anchor="ctr">
            <a:normAutofit/>
          </a:bodyPr>
          <a:lstStyle/>
          <a:p>
            <a:pPr>
              <a:spcAft>
                <a:spcPts val="600"/>
              </a:spcAft>
            </a:pPr>
            <a:fld id="{32D4B517-E49B-41B6-9DBC-23634E0F1CDC}" type="slidenum">
              <a:rPr lang="en-CA" smtClean="0"/>
              <a:pPr>
                <a:spcAft>
                  <a:spcPts val="600"/>
                </a:spcAft>
              </a:pPr>
              <a:t>13</a:t>
            </a:fld>
            <a:endParaRPr lang="en-CA"/>
          </a:p>
        </p:txBody>
      </p:sp>
      <p:pic>
        <p:nvPicPr>
          <p:cNvPr id="5" name="Content Placeholder 4" descr="A screenshot of a computer">
            <a:extLst>
              <a:ext uri="{FF2B5EF4-FFF2-40B4-BE49-F238E27FC236}">
                <a16:creationId xmlns:a16="http://schemas.microsoft.com/office/drawing/2014/main" id="{8C3692EF-1FF8-191B-CD79-7A7A6BC5331F}"/>
              </a:ext>
            </a:extLst>
          </p:cNvPr>
          <p:cNvPicPr>
            <a:picLocks noGrp="1" noChangeAspect="1"/>
          </p:cNvPicPr>
          <p:nvPr>
            <p:ph idx="10"/>
          </p:nvPr>
        </p:nvPicPr>
        <p:blipFill>
          <a:blip r:embed="rId2"/>
          <a:stretch>
            <a:fillRect/>
          </a:stretch>
        </p:blipFill>
        <p:spPr>
          <a:xfrm>
            <a:off x="1048280" y="1815326"/>
            <a:ext cx="10095440" cy="3911982"/>
          </a:xfrm>
          <a:prstGeom prst="rect">
            <a:avLst/>
          </a:prstGeom>
          <a:noFill/>
        </p:spPr>
      </p:pic>
      <p:sp>
        <p:nvSpPr>
          <p:cNvPr id="10" name="Title 3">
            <a:extLst>
              <a:ext uri="{FF2B5EF4-FFF2-40B4-BE49-F238E27FC236}">
                <a16:creationId xmlns:a16="http://schemas.microsoft.com/office/drawing/2014/main" id="{453A4FCF-A443-D0EA-A4C5-7DE7EAEC7D25}"/>
              </a:ext>
            </a:extLst>
          </p:cNvPr>
          <p:cNvSpPr>
            <a:spLocks noGrp="1"/>
          </p:cNvSpPr>
          <p:nvPr>
            <p:ph type="title"/>
          </p:nvPr>
        </p:nvSpPr>
        <p:spPr>
          <a:xfrm>
            <a:off x="1012265" y="138062"/>
            <a:ext cx="7243976" cy="878670"/>
          </a:xfrm>
        </p:spPr>
        <p:txBody>
          <a:bodyPr/>
          <a:lstStyle/>
          <a:p>
            <a:r>
              <a:rPr lang="en-US">
                <a:latin typeface="Aptos Black"/>
                <a:ea typeface="Calibri"/>
                <a:cs typeface="Calibri"/>
              </a:rPr>
              <a:t>AMANDA Login Screen</a:t>
            </a:r>
            <a:endParaRPr lang="en-US">
              <a:latin typeface="Aptos Black"/>
            </a:endParaRPr>
          </a:p>
        </p:txBody>
      </p:sp>
    </p:spTree>
    <p:extLst>
      <p:ext uri="{BB962C8B-B14F-4D97-AF65-F5344CB8AC3E}">
        <p14:creationId xmlns:p14="http://schemas.microsoft.com/office/powerpoint/2010/main" val="344626002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E84B49-620A-030E-5BD3-2F54C7FF1BFB}"/>
              </a:ext>
            </a:extLst>
          </p:cNvPr>
          <p:cNvSpPr>
            <a:spLocks noGrp="1"/>
          </p:cNvSpPr>
          <p:nvPr>
            <p:ph type="sldNum" sz="quarter" idx="12"/>
          </p:nvPr>
        </p:nvSpPr>
        <p:spPr/>
        <p:txBody>
          <a:bodyPr/>
          <a:lstStyle/>
          <a:p>
            <a:fld id="{32D4B517-E49B-41B6-9DBC-23634E0F1CDC}" type="slidenum">
              <a:rPr lang="en-CA" smtClean="0"/>
              <a:t>14</a:t>
            </a:fld>
            <a:endParaRPr lang="en-CA"/>
          </a:p>
        </p:txBody>
      </p:sp>
      <p:pic>
        <p:nvPicPr>
          <p:cNvPr id="5" name="Content Placeholder 4" descr="A screenshot of a search engine">
            <a:extLst>
              <a:ext uri="{FF2B5EF4-FFF2-40B4-BE49-F238E27FC236}">
                <a16:creationId xmlns:a16="http://schemas.microsoft.com/office/drawing/2014/main" id="{28FD254B-0029-5A12-B91C-58E5EE378A25}"/>
              </a:ext>
            </a:extLst>
          </p:cNvPr>
          <p:cNvPicPr>
            <a:picLocks noGrp="1" noChangeAspect="1"/>
          </p:cNvPicPr>
          <p:nvPr>
            <p:ph idx="10"/>
          </p:nvPr>
        </p:nvPicPr>
        <p:blipFill>
          <a:blip r:embed="rId2"/>
          <a:stretch>
            <a:fillRect/>
          </a:stretch>
        </p:blipFill>
        <p:spPr>
          <a:xfrm>
            <a:off x="1048280" y="1234046"/>
            <a:ext cx="10095440" cy="5074541"/>
          </a:xfrm>
          <a:prstGeom prst="rect">
            <a:avLst/>
          </a:prstGeom>
        </p:spPr>
      </p:pic>
      <p:sp>
        <p:nvSpPr>
          <p:cNvPr id="4" name="Title 3">
            <a:extLst>
              <a:ext uri="{FF2B5EF4-FFF2-40B4-BE49-F238E27FC236}">
                <a16:creationId xmlns:a16="http://schemas.microsoft.com/office/drawing/2014/main" id="{3F732F84-CF2C-D44D-61B8-6B8640A3B66A}"/>
              </a:ext>
            </a:extLst>
          </p:cNvPr>
          <p:cNvSpPr>
            <a:spLocks noGrp="1"/>
          </p:cNvSpPr>
          <p:nvPr>
            <p:ph type="title"/>
          </p:nvPr>
        </p:nvSpPr>
        <p:spPr/>
        <p:txBody>
          <a:bodyPr/>
          <a:lstStyle/>
          <a:p>
            <a:r>
              <a:rPr lang="en-GB">
                <a:latin typeface="Aptos Black"/>
                <a:ea typeface="Calibri"/>
                <a:cs typeface="Calibri"/>
              </a:rPr>
              <a:t>AMANDA – Case Management Screen</a:t>
            </a:r>
            <a:endParaRPr lang="en-GB">
              <a:latin typeface="Aptos Black"/>
            </a:endParaRPr>
          </a:p>
        </p:txBody>
      </p:sp>
    </p:spTree>
    <p:extLst>
      <p:ext uri="{BB962C8B-B14F-4D97-AF65-F5344CB8AC3E}">
        <p14:creationId xmlns:p14="http://schemas.microsoft.com/office/powerpoint/2010/main" val="418200886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6B26DD-BE8F-134E-BA5C-7DA38C84A10D}"/>
              </a:ext>
            </a:extLst>
          </p:cNvPr>
          <p:cNvSpPr>
            <a:spLocks noGrp="1"/>
          </p:cNvSpPr>
          <p:nvPr>
            <p:ph type="sldNum" sz="quarter" idx="12"/>
          </p:nvPr>
        </p:nvSpPr>
        <p:spPr/>
        <p:txBody>
          <a:bodyPr/>
          <a:lstStyle/>
          <a:p>
            <a:fld id="{32D4B517-E49B-41B6-9DBC-23634E0F1CDC}" type="slidenum">
              <a:rPr lang="en-CA" smtClean="0"/>
              <a:t>15</a:t>
            </a:fld>
            <a:endParaRPr lang="en-CA"/>
          </a:p>
        </p:txBody>
      </p:sp>
      <p:pic>
        <p:nvPicPr>
          <p:cNvPr id="5" name="Content Placeholder 4" descr="A sign in and sign in box">
            <a:extLst>
              <a:ext uri="{FF2B5EF4-FFF2-40B4-BE49-F238E27FC236}">
                <a16:creationId xmlns:a16="http://schemas.microsoft.com/office/drawing/2014/main" id="{BC1AC2CB-F275-247F-1DF6-9A01981FD16E}"/>
              </a:ext>
            </a:extLst>
          </p:cNvPr>
          <p:cNvPicPr>
            <a:picLocks noGrp="1" noChangeAspect="1"/>
          </p:cNvPicPr>
          <p:nvPr>
            <p:ph idx="10"/>
          </p:nvPr>
        </p:nvPicPr>
        <p:blipFill>
          <a:blip r:embed="rId2"/>
          <a:stretch>
            <a:fillRect/>
          </a:stretch>
        </p:blipFill>
        <p:spPr>
          <a:xfrm>
            <a:off x="1048280" y="1595829"/>
            <a:ext cx="10095440" cy="4350976"/>
          </a:xfrm>
          <a:prstGeom prst="rect">
            <a:avLst/>
          </a:prstGeom>
        </p:spPr>
      </p:pic>
      <p:sp>
        <p:nvSpPr>
          <p:cNvPr id="4" name="Title 3">
            <a:extLst>
              <a:ext uri="{FF2B5EF4-FFF2-40B4-BE49-F238E27FC236}">
                <a16:creationId xmlns:a16="http://schemas.microsoft.com/office/drawing/2014/main" id="{139B651F-5D60-79D4-1917-03496B42C491}"/>
              </a:ext>
            </a:extLst>
          </p:cNvPr>
          <p:cNvSpPr>
            <a:spLocks noGrp="1"/>
          </p:cNvSpPr>
          <p:nvPr>
            <p:ph type="title"/>
          </p:nvPr>
        </p:nvSpPr>
        <p:spPr/>
        <p:txBody>
          <a:bodyPr/>
          <a:lstStyle/>
          <a:p>
            <a:r>
              <a:rPr lang="en-GB" err="1">
                <a:latin typeface="Aptos Black"/>
                <a:ea typeface="Calibri"/>
                <a:cs typeface="Calibri"/>
              </a:rPr>
              <a:t>ATIPXpress</a:t>
            </a:r>
            <a:r>
              <a:rPr lang="en-GB">
                <a:latin typeface="Aptos Black"/>
                <a:ea typeface="Calibri"/>
                <a:cs typeface="Calibri"/>
              </a:rPr>
              <a:t> Login Screen</a:t>
            </a:r>
            <a:endParaRPr lang="en-GB">
              <a:latin typeface="Aptos Black"/>
            </a:endParaRPr>
          </a:p>
        </p:txBody>
      </p:sp>
    </p:spTree>
    <p:extLst>
      <p:ext uri="{BB962C8B-B14F-4D97-AF65-F5344CB8AC3E}">
        <p14:creationId xmlns:p14="http://schemas.microsoft.com/office/powerpoint/2010/main" val="385643590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A4B26C-0D8F-C984-47DE-96AD117E8158}"/>
              </a:ext>
            </a:extLst>
          </p:cNvPr>
          <p:cNvSpPr>
            <a:spLocks noGrp="1"/>
          </p:cNvSpPr>
          <p:nvPr>
            <p:ph type="sldNum" sz="quarter" idx="12"/>
          </p:nvPr>
        </p:nvSpPr>
        <p:spPr>
          <a:xfrm>
            <a:off x="8652284" y="6235327"/>
            <a:ext cx="2844800" cy="365125"/>
          </a:xfrm>
        </p:spPr>
        <p:txBody>
          <a:bodyPr anchor="ctr">
            <a:normAutofit/>
          </a:bodyPr>
          <a:lstStyle/>
          <a:p>
            <a:pPr>
              <a:spcAft>
                <a:spcPts val="600"/>
              </a:spcAft>
            </a:pPr>
            <a:fld id="{32D4B517-E49B-41B6-9DBC-23634E0F1CDC}" type="slidenum">
              <a:rPr lang="en-CA" smtClean="0"/>
              <a:pPr>
                <a:spcAft>
                  <a:spcPts val="600"/>
                </a:spcAft>
              </a:pPr>
              <a:t>16</a:t>
            </a:fld>
            <a:endParaRPr lang="en-CA"/>
          </a:p>
        </p:txBody>
      </p:sp>
      <p:pic>
        <p:nvPicPr>
          <p:cNvPr id="7" name="Content Placeholder 6" descr="A screenshot of a computer">
            <a:extLst>
              <a:ext uri="{FF2B5EF4-FFF2-40B4-BE49-F238E27FC236}">
                <a16:creationId xmlns:a16="http://schemas.microsoft.com/office/drawing/2014/main" id="{0D1F8D0D-AEC3-04EE-CD9B-0712405E5E7C}"/>
              </a:ext>
            </a:extLst>
          </p:cNvPr>
          <p:cNvPicPr>
            <a:picLocks noGrp="1" noChangeAspect="1"/>
          </p:cNvPicPr>
          <p:nvPr>
            <p:ph idx="10"/>
          </p:nvPr>
        </p:nvPicPr>
        <p:blipFill>
          <a:blip r:embed="rId2"/>
          <a:srcRect t="18428" r="2" b="2132"/>
          <a:stretch>
            <a:fillRect/>
          </a:stretch>
        </p:blipFill>
        <p:spPr>
          <a:xfrm>
            <a:off x="1048280" y="1124744"/>
            <a:ext cx="10095440" cy="5293146"/>
          </a:xfrm>
          <a:prstGeom prst="rect">
            <a:avLst/>
          </a:prstGeom>
          <a:noFill/>
        </p:spPr>
      </p:pic>
      <p:sp>
        <p:nvSpPr>
          <p:cNvPr id="4" name="Title 3">
            <a:extLst>
              <a:ext uri="{FF2B5EF4-FFF2-40B4-BE49-F238E27FC236}">
                <a16:creationId xmlns:a16="http://schemas.microsoft.com/office/drawing/2014/main" id="{0FEC7013-D918-0DF1-F732-D102CAA09C25}"/>
              </a:ext>
            </a:extLst>
          </p:cNvPr>
          <p:cNvSpPr>
            <a:spLocks noGrp="1"/>
          </p:cNvSpPr>
          <p:nvPr>
            <p:ph type="title"/>
          </p:nvPr>
        </p:nvSpPr>
        <p:spPr>
          <a:xfrm>
            <a:off x="1012265" y="138062"/>
            <a:ext cx="7243976" cy="878670"/>
          </a:xfrm>
        </p:spPr>
        <p:txBody>
          <a:bodyPr wrap="none" anchor="ctr">
            <a:normAutofit/>
          </a:bodyPr>
          <a:lstStyle/>
          <a:p>
            <a:r>
              <a:rPr lang="en-GB" err="1">
                <a:latin typeface="Aptos Black"/>
                <a:ea typeface="Calibri"/>
                <a:cs typeface="Calibri"/>
              </a:rPr>
              <a:t>ATIPXpress</a:t>
            </a:r>
            <a:r>
              <a:rPr lang="en-GB">
                <a:latin typeface="Aptos Black"/>
                <a:ea typeface="Calibri"/>
                <a:cs typeface="Calibri"/>
              </a:rPr>
              <a:t> Home Screen</a:t>
            </a:r>
          </a:p>
        </p:txBody>
      </p:sp>
    </p:spTree>
    <p:extLst>
      <p:ext uri="{BB962C8B-B14F-4D97-AF65-F5344CB8AC3E}">
        <p14:creationId xmlns:p14="http://schemas.microsoft.com/office/powerpoint/2010/main" val="133654061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6781E7-416F-01FA-A20A-E2DAA1E054D1}"/>
              </a:ext>
            </a:extLst>
          </p:cNvPr>
          <p:cNvSpPr>
            <a:spLocks noGrp="1"/>
          </p:cNvSpPr>
          <p:nvPr>
            <p:ph type="sldNum" sz="quarter" idx="12"/>
          </p:nvPr>
        </p:nvSpPr>
        <p:spPr>
          <a:xfrm>
            <a:off x="8652284" y="6235327"/>
            <a:ext cx="2844800" cy="365125"/>
          </a:xfrm>
        </p:spPr>
        <p:txBody>
          <a:bodyPr anchor="ctr">
            <a:normAutofit/>
          </a:bodyPr>
          <a:lstStyle/>
          <a:p>
            <a:pPr>
              <a:spcAft>
                <a:spcPts val="600"/>
              </a:spcAft>
            </a:pPr>
            <a:fld id="{32D4B517-E49B-41B6-9DBC-23634E0F1CDC}" type="slidenum">
              <a:rPr lang="en-CA" smtClean="0"/>
              <a:pPr>
                <a:spcAft>
                  <a:spcPts val="600"/>
                </a:spcAft>
              </a:pPr>
              <a:t>17</a:t>
            </a:fld>
            <a:endParaRPr lang="en-CA"/>
          </a:p>
        </p:txBody>
      </p:sp>
      <p:pic>
        <p:nvPicPr>
          <p:cNvPr id="5" name="Content Placeholder 4" descr="A screenshot of a computer">
            <a:extLst>
              <a:ext uri="{FF2B5EF4-FFF2-40B4-BE49-F238E27FC236}">
                <a16:creationId xmlns:a16="http://schemas.microsoft.com/office/drawing/2014/main" id="{8B2EAAA3-21C5-860C-6CD6-121BB678E63B}"/>
              </a:ext>
            </a:extLst>
          </p:cNvPr>
          <p:cNvPicPr>
            <a:picLocks noGrp="1" noChangeAspect="1"/>
          </p:cNvPicPr>
          <p:nvPr>
            <p:ph idx="10"/>
          </p:nvPr>
        </p:nvPicPr>
        <p:blipFill>
          <a:blip r:embed="rId2"/>
          <a:srcRect r="2" b="21746"/>
          <a:stretch>
            <a:fillRect/>
          </a:stretch>
        </p:blipFill>
        <p:spPr>
          <a:xfrm>
            <a:off x="1048280" y="1124744"/>
            <a:ext cx="10095440" cy="5293146"/>
          </a:xfrm>
          <a:prstGeom prst="rect">
            <a:avLst/>
          </a:prstGeom>
          <a:noFill/>
        </p:spPr>
      </p:pic>
      <p:sp>
        <p:nvSpPr>
          <p:cNvPr id="4" name="Title 3">
            <a:extLst>
              <a:ext uri="{FF2B5EF4-FFF2-40B4-BE49-F238E27FC236}">
                <a16:creationId xmlns:a16="http://schemas.microsoft.com/office/drawing/2014/main" id="{D053B3FE-32C8-8FFF-365F-803D36E97F3D}"/>
              </a:ext>
            </a:extLst>
          </p:cNvPr>
          <p:cNvSpPr>
            <a:spLocks noGrp="1"/>
          </p:cNvSpPr>
          <p:nvPr>
            <p:ph type="title"/>
          </p:nvPr>
        </p:nvSpPr>
        <p:spPr>
          <a:xfrm>
            <a:off x="1012265" y="138062"/>
            <a:ext cx="7243976" cy="878670"/>
          </a:xfrm>
        </p:spPr>
        <p:txBody>
          <a:bodyPr wrap="none" anchor="ctr">
            <a:normAutofit/>
          </a:bodyPr>
          <a:lstStyle/>
          <a:p>
            <a:r>
              <a:rPr lang="en-GB" err="1">
                <a:latin typeface="Aptos Black"/>
                <a:ea typeface="Calibri"/>
                <a:cs typeface="Calibri"/>
              </a:rPr>
              <a:t>ATIPXpress</a:t>
            </a:r>
            <a:r>
              <a:rPr lang="en-GB">
                <a:latin typeface="Aptos Black"/>
                <a:ea typeface="Calibri"/>
                <a:cs typeface="Calibri"/>
              </a:rPr>
              <a:t> Request Screen</a:t>
            </a:r>
          </a:p>
        </p:txBody>
      </p:sp>
    </p:spTree>
    <p:extLst>
      <p:ext uri="{BB962C8B-B14F-4D97-AF65-F5344CB8AC3E}">
        <p14:creationId xmlns:p14="http://schemas.microsoft.com/office/powerpoint/2010/main" val="374622212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EC947E-DC7B-B3EF-4931-A0872834197F}"/>
              </a:ext>
            </a:extLst>
          </p:cNvPr>
          <p:cNvSpPr>
            <a:spLocks noGrp="1"/>
          </p:cNvSpPr>
          <p:nvPr>
            <p:ph type="sldNum" sz="quarter" idx="12"/>
          </p:nvPr>
        </p:nvSpPr>
        <p:spPr>
          <a:xfrm>
            <a:off x="8652284" y="6235327"/>
            <a:ext cx="2844800" cy="365125"/>
          </a:xfrm>
        </p:spPr>
        <p:txBody>
          <a:bodyPr anchor="ctr">
            <a:normAutofit/>
          </a:bodyPr>
          <a:lstStyle/>
          <a:p>
            <a:pPr>
              <a:spcAft>
                <a:spcPts val="600"/>
              </a:spcAft>
            </a:pPr>
            <a:fld id="{32D4B517-E49B-41B6-9DBC-23634E0F1CDC}" type="slidenum">
              <a:rPr lang="en-CA" smtClean="0"/>
              <a:pPr>
                <a:spcAft>
                  <a:spcPts val="600"/>
                </a:spcAft>
              </a:pPr>
              <a:t>18</a:t>
            </a:fld>
            <a:endParaRPr lang="en-CA"/>
          </a:p>
        </p:txBody>
      </p:sp>
      <p:pic>
        <p:nvPicPr>
          <p:cNvPr id="5" name="Content Placeholder 4" descr="A screenshot of a computer screen">
            <a:extLst>
              <a:ext uri="{FF2B5EF4-FFF2-40B4-BE49-F238E27FC236}">
                <a16:creationId xmlns:a16="http://schemas.microsoft.com/office/drawing/2014/main" id="{8F3AF630-CC62-A0B1-41D0-E62217DF1EDC}"/>
              </a:ext>
            </a:extLst>
          </p:cNvPr>
          <p:cNvPicPr>
            <a:picLocks noGrp="1" noChangeAspect="1"/>
          </p:cNvPicPr>
          <p:nvPr>
            <p:ph idx="10"/>
          </p:nvPr>
        </p:nvPicPr>
        <p:blipFill>
          <a:blip r:embed="rId2"/>
          <a:stretch>
            <a:fillRect/>
          </a:stretch>
        </p:blipFill>
        <p:spPr>
          <a:xfrm>
            <a:off x="3171610" y="1124744"/>
            <a:ext cx="5848780" cy="5293146"/>
          </a:xfrm>
          <a:prstGeom prst="rect">
            <a:avLst/>
          </a:prstGeom>
          <a:noFill/>
        </p:spPr>
      </p:pic>
      <p:sp>
        <p:nvSpPr>
          <p:cNvPr id="10" name="Title 3">
            <a:extLst>
              <a:ext uri="{FF2B5EF4-FFF2-40B4-BE49-F238E27FC236}">
                <a16:creationId xmlns:a16="http://schemas.microsoft.com/office/drawing/2014/main" id="{987CCD74-7D49-30A7-9D51-0F55810CD28A}"/>
              </a:ext>
            </a:extLst>
          </p:cNvPr>
          <p:cNvSpPr>
            <a:spLocks noGrp="1"/>
          </p:cNvSpPr>
          <p:nvPr>
            <p:ph type="title"/>
          </p:nvPr>
        </p:nvSpPr>
        <p:spPr>
          <a:xfrm>
            <a:off x="1012265" y="138062"/>
            <a:ext cx="7243976" cy="878670"/>
          </a:xfrm>
        </p:spPr>
        <p:txBody>
          <a:bodyPr/>
          <a:lstStyle/>
          <a:p>
            <a:r>
              <a:rPr lang="en-US" err="1">
                <a:latin typeface="Aptos Black"/>
                <a:ea typeface="Calibri"/>
                <a:cs typeface="Calibri"/>
              </a:rPr>
              <a:t>ATIPXpress</a:t>
            </a:r>
            <a:r>
              <a:rPr lang="en-US">
                <a:latin typeface="Aptos Black"/>
                <a:ea typeface="Calibri"/>
                <a:cs typeface="Calibri"/>
              </a:rPr>
              <a:t> Request Screen (cont.)</a:t>
            </a:r>
          </a:p>
        </p:txBody>
      </p:sp>
    </p:spTree>
    <p:extLst>
      <p:ext uri="{BB962C8B-B14F-4D97-AF65-F5344CB8AC3E}">
        <p14:creationId xmlns:p14="http://schemas.microsoft.com/office/powerpoint/2010/main" val="316808515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A18E2-08F6-A91F-E1B7-6A67F17AF8D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9E698F-FBEF-2807-4F26-A144287C8677}"/>
              </a:ext>
            </a:extLst>
          </p:cNvPr>
          <p:cNvSpPr>
            <a:spLocks noGrp="1"/>
          </p:cNvSpPr>
          <p:nvPr>
            <p:ph type="sldNum" sz="quarter" idx="12"/>
          </p:nvPr>
        </p:nvSpPr>
        <p:spPr/>
        <p:txBody>
          <a:bodyPr/>
          <a:lstStyle/>
          <a:p>
            <a:fld id="{32D4B517-E49B-41B6-9DBC-23634E0F1CDC}" type="slidenum">
              <a:rPr lang="en-CA" smtClean="0"/>
              <a:t>19</a:t>
            </a:fld>
            <a:endParaRPr lang="en-CA"/>
          </a:p>
        </p:txBody>
      </p:sp>
      <p:sp>
        <p:nvSpPr>
          <p:cNvPr id="4" name="Title 3">
            <a:extLst>
              <a:ext uri="{FF2B5EF4-FFF2-40B4-BE49-F238E27FC236}">
                <a16:creationId xmlns:a16="http://schemas.microsoft.com/office/drawing/2014/main" id="{237F6A53-2BBE-8AF7-D660-BE05664EE43A}"/>
              </a:ext>
            </a:extLst>
          </p:cNvPr>
          <p:cNvSpPr>
            <a:spLocks noGrp="1"/>
          </p:cNvSpPr>
          <p:nvPr>
            <p:ph type="title"/>
          </p:nvPr>
        </p:nvSpPr>
        <p:spPr/>
        <p:txBody>
          <a:bodyPr/>
          <a:lstStyle/>
          <a:p>
            <a:endParaRPr lang="en-US"/>
          </a:p>
        </p:txBody>
      </p:sp>
      <p:sp>
        <p:nvSpPr>
          <p:cNvPr id="6" name="Text Placeholder 8">
            <a:extLst>
              <a:ext uri="{FF2B5EF4-FFF2-40B4-BE49-F238E27FC236}">
                <a16:creationId xmlns:a16="http://schemas.microsoft.com/office/drawing/2014/main" id="{20FC391B-8848-AA00-6019-1233BEDBE729}"/>
              </a:ext>
            </a:extLst>
          </p:cNvPr>
          <p:cNvSpPr txBox="1">
            <a:spLocks/>
          </p:cNvSpPr>
          <p:nvPr/>
        </p:nvSpPr>
        <p:spPr>
          <a:xfrm>
            <a:off x="959489" y="2821255"/>
            <a:ext cx="10273141" cy="720080"/>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CA">
                <a:latin typeface="Aptos Black"/>
                <a:ea typeface="Calibri"/>
                <a:cs typeface="Calibri"/>
              </a:rPr>
              <a:t>Integration between RPSS &amp; </a:t>
            </a:r>
            <a:r>
              <a:rPr lang="en-CA" err="1">
                <a:latin typeface="Aptos Black"/>
                <a:ea typeface="Calibri"/>
                <a:cs typeface="Calibri"/>
              </a:rPr>
              <a:t>ATIPOnline</a:t>
            </a:r>
            <a:endParaRPr lang="en-US" err="1"/>
          </a:p>
        </p:txBody>
      </p:sp>
    </p:spTree>
    <p:extLst>
      <p:ext uri="{BB962C8B-B14F-4D97-AF65-F5344CB8AC3E}">
        <p14:creationId xmlns:p14="http://schemas.microsoft.com/office/powerpoint/2010/main" val="369621076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9A9ACC-6875-8CFB-F2BE-4692A324E26B}"/>
              </a:ext>
            </a:extLst>
          </p:cNvPr>
          <p:cNvSpPr>
            <a:spLocks noGrp="1"/>
          </p:cNvSpPr>
          <p:nvPr>
            <p:ph type="sldNum" sz="quarter" idx="12"/>
          </p:nvPr>
        </p:nvSpPr>
        <p:spPr/>
        <p:txBody>
          <a:bodyPr/>
          <a:lstStyle/>
          <a:p>
            <a:fld id="{32D4B517-E49B-41B6-9DBC-23634E0F1CDC}" type="slidenum">
              <a:rPr lang="en-CA" smtClean="0"/>
              <a:t>2</a:t>
            </a:fld>
            <a:endParaRPr lang="en-CA"/>
          </a:p>
        </p:txBody>
      </p:sp>
      <p:sp>
        <p:nvSpPr>
          <p:cNvPr id="12" name="Title 11">
            <a:extLst>
              <a:ext uri="{FF2B5EF4-FFF2-40B4-BE49-F238E27FC236}">
                <a16:creationId xmlns:a16="http://schemas.microsoft.com/office/drawing/2014/main" id="{75008352-7890-B9FD-599A-6A4D87BA2A34}"/>
              </a:ext>
            </a:extLst>
          </p:cNvPr>
          <p:cNvSpPr>
            <a:spLocks noGrp="1"/>
          </p:cNvSpPr>
          <p:nvPr>
            <p:ph type="title"/>
          </p:nvPr>
        </p:nvSpPr>
        <p:spPr>
          <a:xfrm>
            <a:off x="733017" y="0"/>
            <a:ext cx="7243976" cy="878670"/>
          </a:xfrm>
        </p:spPr>
        <p:txBody>
          <a:bodyPr/>
          <a:lstStyle/>
          <a:p>
            <a:r>
              <a:rPr lang="en-CA" b="1">
                <a:ea typeface="Calibri"/>
                <a:cs typeface="Calibri"/>
              </a:rPr>
              <a:t>Agenda</a:t>
            </a:r>
            <a:endParaRPr lang="en-CA" b="1"/>
          </a:p>
        </p:txBody>
      </p:sp>
      <p:sp>
        <p:nvSpPr>
          <p:cNvPr id="14" name="Content Placeholder 13">
            <a:extLst>
              <a:ext uri="{FF2B5EF4-FFF2-40B4-BE49-F238E27FC236}">
                <a16:creationId xmlns:a16="http://schemas.microsoft.com/office/drawing/2014/main" id="{A2B3E79D-9B96-E3A5-179C-38E778BDFBF4}"/>
              </a:ext>
              <a:ext uri="{C183D7F6-B498-43B3-948B-1728B52AA6E4}">
                <adec:decorative xmlns:adec="http://schemas.microsoft.com/office/drawing/2017/decorative" val="1"/>
              </a:ext>
            </a:extLst>
          </p:cNvPr>
          <p:cNvSpPr>
            <a:spLocks noGrp="1"/>
          </p:cNvSpPr>
          <p:nvPr>
            <p:ph idx="10"/>
          </p:nvPr>
        </p:nvSpPr>
        <p:spPr>
          <a:xfrm>
            <a:off x="733017" y="1338287"/>
            <a:ext cx="6615036" cy="3025646"/>
          </a:xfrm>
        </p:spPr>
        <p:txBody>
          <a:bodyPr/>
          <a:lstStyle/>
          <a:p>
            <a:endParaRPr lang="en-US" sz="2400"/>
          </a:p>
          <a:p>
            <a:endParaRPr lang="en-US" sz="2400" b="1"/>
          </a:p>
          <a:p>
            <a:endParaRPr lang="en-US" sz="2400" b="1"/>
          </a:p>
          <a:p>
            <a:endParaRPr lang="en-CA"/>
          </a:p>
        </p:txBody>
      </p:sp>
      <p:sp>
        <p:nvSpPr>
          <p:cNvPr id="3" name="TextBox 2">
            <a:extLst>
              <a:ext uri="{FF2B5EF4-FFF2-40B4-BE49-F238E27FC236}">
                <a16:creationId xmlns:a16="http://schemas.microsoft.com/office/drawing/2014/main" id="{87B5516B-D312-C175-D164-8A2028F99ADE}"/>
              </a:ext>
            </a:extLst>
          </p:cNvPr>
          <p:cNvSpPr txBox="1"/>
          <p:nvPr/>
        </p:nvSpPr>
        <p:spPr>
          <a:xfrm>
            <a:off x="801414" y="1379483"/>
            <a:ext cx="10523482"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latin typeface="Aptos"/>
                <a:ea typeface="+mn-lt"/>
                <a:cs typeface="+mn-lt"/>
              </a:rPr>
              <a:t>Digital ATIP Ecosystem (quick introduction between ATIPOnline &amp; RPSS)</a:t>
            </a:r>
          </a:p>
          <a:p>
            <a:pPr marL="285750" indent="-285750">
              <a:buFont typeface="Arial"/>
              <a:buChar char="•"/>
            </a:pPr>
            <a:r>
              <a:rPr lang="en-US" sz="2400">
                <a:latin typeface="Aptos"/>
                <a:ea typeface="+mn-lt"/>
                <a:cs typeface="+mn-lt"/>
              </a:rPr>
              <a:t>Lifecycle of a request &amp; Best Practices in ATIP Online </a:t>
            </a:r>
          </a:p>
          <a:p>
            <a:pPr marL="285750" indent="-285750">
              <a:buFont typeface="Arial"/>
              <a:buChar char="•"/>
            </a:pPr>
            <a:r>
              <a:rPr lang="en-US" sz="2400">
                <a:latin typeface="Aptos"/>
                <a:ea typeface="+mn-lt"/>
                <a:cs typeface="+mn-lt"/>
              </a:rPr>
              <a:t>External Request Intake Tool &amp; Inter-institutional Consultations in </a:t>
            </a:r>
            <a:r>
              <a:rPr lang="en-US" sz="2400" err="1">
                <a:latin typeface="Aptos"/>
                <a:ea typeface="+mn-lt"/>
                <a:cs typeface="+mn-lt"/>
              </a:rPr>
              <a:t>ATIPOnline</a:t>
            </a:r>
          </a:p>
          <a:p>
            <a:pPr marL="285750" indent="-285750">
              <a:buFont typeface="Arial"/>
              <a:buChar char="•"/>
            </a:pPr>
            <a:r>
              <a:rPr lang="en-US" sz="2400">
                <a:latin typeface="Aptos"/>
                <a:ea typeface="+mn-lt"/>
                <a:cs typeface="+mn-lt"/>
              </a:rPr>
              <a:t>Integration between RPSS and </a:t>
            </a:r>
            <a:r>
              <a:rPr lang="en-US" sz="2400" err="1">
                <a:latin typeface="Aptos"/>
                <a:ea typeface="+mn-lt"/>
                <a:cs typeface="+mn-lt"/>
              </a:rPr>
              <a:t>ATIPOnline</a:t>
            </a:r>
            <a:r>
              <a:rPr lang="en-US" sz="2400">
                <a:latin typeface="Aptos"/>
                <a:ea typeface="+mn-lt"/>
                <a:cs typeface="+mn-lt"/>
              </a:rPr>
              <a:t> </a:t>
            </a:r>
            <a:endParaRPr lang="en-US" sz="2400">
              <a:latin typeface="Aptos"/>
              <a:ea typeface="Calibri"/>
              <a:cs typeface="Calibri"/>
            </a:endParaRPr>
          </a:p>
          <a:p>
            <a:pPr marL="285750" indent="-285750">
              <a:buFont typeface="Arial"/>
              <a:buChar char="•"/>
            </a:pPr>
            <a:r>
              <a:rPr lang="en-US" sz="2400">
                <a:latin typeface="Aptos"/>
                <a:ea typeface="+mn-lt"/>
                <a:cs typeface="+mn-lt"/>
              </a:rPr>
              <a:t>ATI Summaries on the OG Portal </a:t>
            </a:r>
          </a:p>
          <a:p>
            <a:pPr algn="l"/>
            <a:endParaRPr lang="en-US">
              <a:ea typeface="Calibri"/>
              <a:cs typeface="Calibri"/>
            </a:endParaRPr>
          </a:p>
        </p:txBody>
      </p:sp>
    </p:spTree>
    <p:extLst>
      <p:ext uri="{BB962C8B-B14F-4D97-AF65-F5344CB8AC3E}">
        <p14:creationId xmlns:p14="http://schemas.microsoft.com/office/powerpoint/2010/main" val="4008620210"/>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50628-D91C-4DA2-DAED-16605F1C357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5EAC77-F75C-80A1-F808-04DF08618F59}"/>
              </a:ext>
            </a:extLst>
          </p:cNvPr>
          <p:cNvSpPr>
            <a:spLocks noGrp="1"/>
          </p:cNvSpPr>
          <p:nvPr>
            <p:ph type="sldNum" sz="quarter" idx="12"/>
          </p:nvPr>
        </p:nvSpPr>
        <p:spPr/>
        <p:txBody>
          <a:bodyPr/>
          <a:lstStyle/>
          <a:p>
            <a:fld id="{32D4B517-E49B-41B6-9DBC-23634E0F1CDC}" type="slidenum">
              <a:rPr lang="en-CA" smtClean="0"/>
              <a:t>20</a:t>
            </a:fld>
            <a:endParaRPr lang="en-CA"/>
          </a:p>
        </p:txBody>
      </p:sp>
      <p:sp>
        <p:nvSpPr>
          <p:cNvPr id="3" name="Content Placeholder 2">
            <a:extLst>
              <a:ext uri="{FF2B5EF4-FFF2-40B4-BE49-F238E27FC236}">
                <a16:creationId xmlns:a16="http://schemas.microsoft.com/office/drawing/2014/main" id="{F6C2BB4A-6BB8-0A25-7537-614A1339A419}"/>
              </a:ext>
            </a:extLst>
          </p:cNvPr>
          <p:cNvSpPr>
            <a:spLocks noGrp="1"/>
          </p:cNvSpPr>
          <p:nvPr>
            <p:ph idx="10"/>
          </p:nvPr>
        </p:nvSpPr>
        <p:spPr/>
        <p:txBody>
          <a:bodyPr lIns="0" tIns="0" rIns="0" bIns="0" anchor="t"/>
          <a:lstStyle/>
          <a:p>
            <a:pPr marL="342900" indent="-342900">
              <a:buFont typeface="Arial" panose="020B0604020202020204" pitchFamily="34" charset="0"/>
              <a:buChar char="•"/>
            </a:pPr>
            <a:r>
              <a:rPr lang="en-CA">
                <a:latin typeface="Aptos"/>
              </a:rPr>
              <a:t>External API endpoints</a:t>
            </a:r>
          </a:p>
          <a:p>
            <a:pPr marL="1085850" lvl="1" indent="-342900">
              <a:buFont typeface="Arial" panose="020B0604020202020204" pitchFamily="34" charset="0"/>
              <a:buChar char="•"/>
            </a:pPr>
            <a:r>
              <a:rPr lang="en-CA">
                <a:latin typeface="Aptos"/>
              </a:rPr>
              <a:t>Allows automated intake of new requests </a:t>
            </a:r>
          </a:p>
          <a:p>
            <a:pPr marL="1085850" lvl="1" indent="-342900">
              <a:buFont typeface="Arial" panose="020B0604020202020204" pitchFamily="34" charset="0"/>
              <a:buChar char="•"/>
            </a:pPr>
            <a:r>
              <a:rPr lang="en-CA">
                <a:latin typeface="Aptos"/>
              </a:rPr>
              <a:t>Automated internal tracking number updates</a:t>
            </a:r>
          </a:p>
          <a:p>
            <a:pPr marL="342900" indent="-342900">
              <a:buFont typeface="Arial" panose="020B0604020202020204" pitchFamily="34" charset="0"/>
              <a:buChar char="•"/>
            </a:pPr>
            <a:r>
              <a:rPr lang="en-CA">
                <a:latin typeface="Aptos"/>
              </a:rPr>
              <a:t>Initial integration efforts underway with RPSS vendors</a:t>
            </a:r>
          </a:p>
          <a:p>
            <a:pPr marL="1085850" lvl="1" indent="-342900">
              <a:buFont typeface="Arial" panose="020B0604020202020204" pitchFamily="34" charset="0"/>
              <a:buChar char="•"/>
            </a:pPr>
            <a:r>
              <a:rPr lang="en-CA">
                <a:latin typeface="Aptos"/>
              </a:rPr>
              <a:t>RPSS vendors will have a solution available to institutions who use their software</a:t>
            </a:r>
          </a:p>
          <a:p>
            <a:pPr marL="342900" indent="-342900">
              <a:buFont typeface="Arial" panose="020B0604020202020204" pitchFamily="34" charset="0"/>
              <a:buChar char="•"/>
            </a:pPr>
            <a:r>
              <a:rPr lang="en-CA">
                <a:latin typeface="Aptos"/>
              </a:rPr>
              <a:t>API documentation and specifications available to non RPSS users</a:t>
            </a:r>
          </a:p>
          <a:p>
            <a:pPr marL="1085850" lvl="1" indent="-342900">
              <a:buFont typeface="Arial" panose="020B0604020202020204" pitchFamily="34" charset="0"/>
              <a:buChar char="•"/>
            </a:pPr>
            <a:r>
              <a:rPr lang="en-CA">
                <a:latin typeface="Aptos"/>
              </a:rPr>
              <a:t>External API is available for any onboarded institution to use, regardless of their participation with RPSS</a:t>
            </a:r>
          </a:p>
          <a:p>
            <a:pPr marL="342900" indent="-342900">
              <a:buFont typeface="Arial" panose="020B0604020202020204" pitchFamily="34" charset="0"/>
              <a:buChar char="•"/>
            </a:pPr>
            <a:r>
              <a:rPr lang="en-CA">
                <a:latin typeface="Aptos"/>
              </a:rPr>
              <a:t>First wave of institutions fully integrated expected soon</a:t>
            </a:r>
          </a:p>
          <a:p>
            <a:pPr marL="1085850" lvl="1" indent="-342900">
              <a:buFont typeface="Arial" panose="020B0604020202020204" pitchFamily="34" charset="0"/>
              <a:buChar char="•"/>
            </a:pPr>
            <a:r>
              <a:rPr lang="en-CA">
                <a:latin typeface="Aptos"/>
              </a:rPr>
              <a:t>Initial institutions are beginning testing now</a:t>
            </a:r>
            <a:endParaRPr lang="en-US">
              <a:latin typeface="Aptos"/>
            </a:endParaRPr>
          </a:p>
        </p:txBody>
      </p:sp>
      <p:sp>
        <p:nvSpPr>
          <p:cNvPr id="4" name="Title 3">
            <a:extLst>
              <a:ext uri="{FF2B5EF4-FFF2-40B4-BE49-F238E27FC236}">
                <a16:creationId xmlns:a16="http://schemas.microsoft.com/office/drawing/2014/main" id="{081BEE68-8050-317E-5148-4FF47AF92153}"/>
              </a:ext>
            </a:extLst>
          </p:cNvPr>
          <p:cNvSpPr>
            <a:spLocks noGrp="1"/>
          </p:cNvSpPr>
          <p:nvPr>
            <p:ph type="title"/>
          </p:nvPr>
        </p:nvSpPr>
        <p:spPr/>
        <p:txBody>
          <a:bodyPr/>
          <a:lstStyle/>
          <a:p>
            <a:r>
              <a:rPr lang="en-CA">
                <a:latin typeface="Aptos Black"/>
              </a:rPr>
              <a:t>ATIP Online and RPSS Integration</a:t>
            </a:r>
            <a:endParaRPr lang="en-US">
              <a:latin typeface="Aptos Black"/>
            </a:endParaRPr>
          </a:p>
        </p:txBody>
      </p:sp>
    </p:spTree>
    <p:extLst>
      <p:ext uri="{BB962C8B-B14F-4D97-AF65-F5344CB8AC3E}">
        <p14:creationId xmlns:p14="http://schemas.microsoft.com/office/powerpoint/2010/main" val="3213288860"/>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1D363-2118-C0F1-708D-78EF2892A48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2A93FF-9B4C-91C7-FCDE-08EB8BF11C25}"/>
              </a:ext>
            </a:extLst>
          </p:cNvPr>
          <p:cNvSpPr>
            <a:spLocks noGrp="1"/>
          </p:cNvSpPr>
          <p:nvPr>
            <p:ph type="sldNum" sz="quarter" idx="12"/>
          </p:nvPr>
        </p:nvSpPr>
        <p:spPr/>
        <p:txBody>
          <a:bodyPr/>
          <a:lstStyle/>
          <a:p>
            <a:fld id="{32D4B517-E49B-41B6-9DBC-23634E0F1CDC}" type="slidenum">
              <a:rPr lang="en-CA" smtClean="0"/>
              <a:t>21</a:t>
            </a:fld>
            <a:endParaRPr lang="en-CA"/>
          </a:p>
        </p:txBody>
      </p:sp>
      <p:sp>
        <p:nvSpPr>
          <p:cNvPr id="4" name="Title 3">
            <a:extLst>
              <a:ext uri="{FF2B5EF4-FFF2-40B4-BE49-F238E27FC236}">
                <a16:creationId xmlns:a16="http://schemas.microsoft.com/office/drawing/2014/main" id="{38EB0892-304A-6A38-0ADB-C2B64E52A4EB}"/>
              </a:ext>
            </a:extLst>
          </p:cNvPr>
          <p:cNvSpPr>
            <a:spLocks noGrp="1"/>
          </p:cNvSpPr>
          <p:nvPr>
            <p:ph type="title"/>
          </p:nvPr>
        </p:nvSpPr>
        <p:spPr/>
        <p:txBody>
          <a:bodyPr/>
          <a:lstStyle/>
          <a:p>
            <a:endParaRPr lang="en-US"/>
          </a:p>
        </p:txBody>
      </p:sp>
      <p:sp>
        <p:nvSpPr>
          <p:cNvPr id="6" name="Text Placeholder 8">
            <a:extLst>
              <a:ext uri="{FF2B5EF4-FFF2-40B4-BE49-F238E27FC236}">
                <a16:creationId xmlns:a16="http://schemas.microsoft.com/office/drawing/2014/main" id="{34294400-767D-3E53-6C8C-077FB374FC35}"/>
              </a:ext>
            </a:extLst>
          </p:cNvPr>
          <p:cNvSpPr txBox="1">
            <a:spLocks/>
          </p:cNvSpPr>
          <p:nvPr/>
        </p:nvSpPr>
        <p:spPr>
          <a:xfrm>
            <a:off x="959489" y="2821255"/>
            <a:ext cx="10273141" cy="720080"/>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CA">
                <a:latin typeface="Aptos Black"/>
                <a:ea typeface="Calibri"/>
                <a:cs typeface="Calibri"/>
              </a:rPr>
              <a:t>ATI Summaries on the OG Portal</a:t>
            </a:r>
            <a:endParaRPr lang="en-US"/>
          </a:p>
        </p:txBody>
      </p:sp>
    </p:spTree>
    <p:extLst>
      <p:ext uri="{BB962C8B-B14F-4D97-AF65-F5344CB8AC3E}">
        <p14:creationId xmlns:p14="http://schemas.microsoft.com/office/powerpoint/2010/main" val="3021236209"/>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715BA-8F4E-32D0-D6A4-431DD4BFAA0C}"/>
              </a:ext>
            </a:extLst>
          </p:cNvPr>
          <p:cNvSpPr>
            <a:spLocks noGrp="1"/>
          </p:cNvSpPr>
          <p:nvPr>
            <p:ph type="title"/>
          </p:nvPr>
        </p:nvSpPr>
        <p:spPr>
          <a:xfrm>
            <a:off x="0" y="818538"/>
            <a:ext cx="10515600" cy="1003179"/>
          </a:xfrm>
        </p:spPr>
        <p:txBody>
          <a:bodyPr/>
          <a:lstStyle/>
          <a:p>
            <a:pPr algn="ctr"/>
            <a:r>
              <a:rPr lang="en-US" dirty="0">
                <a:ea typeface="+mj-lt"/>
                <a:cs typeface="+mj-lt"/>
              </a:rPr>
              <a:t>How ATI Summaries are Published and Accessed</a:t>
            </a:r>
            <a:endParaRPr lang="en-US" dirty="0"/>
          </a:p>
        </p:txBody>
      </p:sp>
      <p:sp>
        <p:nvSpPr>
          <p:cNvPr id="3" name="Content Placeholder 2">
            <a:extLst>
              <a:ext uri="{FF2B5EF4-FFF2-40B4-BE49-F238E27FC236}">
                <a16:creationId xmlns:a16="http://schemas.microsoft.com/office/drawing/2014/main" id="{1AE1D8F4-0C88-ECCF-47C0-410525FA877B}"/>
              </a:ext>
            </a:extLst>
          </p:cNvPr>
          <p:cNvSpPr>
            <a:spLocks noGrp="1"/>
          </p:cNvSpPr>
          <p:nvPr>
            <p:ph idx="1"/>
          </p:nvPr>
        </p:nvSpPr>
        <p:spPr>
          <a:xfrm>
            <a:off x="170704" y="2182046"/>
            <a:ext cx="3539836" cy="4550765"/>
          </a:xfrm>
        </p:spPr>
        <p:txBody>
          <a:bodyPr vert="horz" lIns="91440" tIns="45720" rIns="91440" bIns="45720" rtlCol="0" anchor="t">
            <a:normAutofit fontScale="92500" lnSpcReduction="20000"/>
          </a:bodyPr>
          <a:lstStyle/>
          <a:p>
            <a:pPr marL="0" indent="0" algn="ctr">
              <a:buNone/>
            </a:pPr>
            <a:r>
              <a:rPr lang="en-US" sz="3000" b="1" dirty="0">
                <a:ea typeface="+mn-lt"/>
                <a:cs typeface="+mn-lt"/>
              </a:rPr>
              <a:t>3 Ways to Publish </a:t>
            </a:r>
          </a:p>
          <a:p>
            <a:pPr marL="0" indent="0">
              <a:lnSpc>
                <a:spcPct val="70000"/>
              </a:lnSpc>
              <a:buNone/>
            </a:pPr>
            <a:endParaRPr lang="en-US" dirty="0"/>
          </a:p>
          <a:p>
            <a:r>
              <a:rPr lang="en-US" dirty="0">
                <a:ea typeface="+mn-lt"/>
                <a:cs typeface="+mn-lt"/>
              </a:rPr>
              <a:t>🖥 Web UI</a:t>
            </a:r>
          </a:p>
          <a:p>
            <a:pPr lvl="1">
              <a:buFont typeface="Courier New" panose="020B0604020202020204" pitchFamily="34" charset="0"/>
              <a:buChar char="o"/>
            </a:pPr>
            <a:r>
              <a:rPr lang="en-US" dirty="0">
                <a:ea typeface="+mn-lt"/>
                <a:cs typeface="+mn-lt"/>
              </a:rPr>
              <a:t>Submit individual records through the web interface.</a:t>
            </a:r>
          </a:p>
          <a:p>
            <a:pPr>
              <a:lnSpc>
                <a:spcPct val="70000"/>
              </a:lnSpc>
            </a:pPr>
            <a:endParaRPr lang="en-US" dirty="0">
              <a:ea typeface="+mn-lt"/>
              <a:cs typeface="+mn-lt"/>
            </a:endParaRPr>
          </a:p>
          <a:p>
            <a:r>
              <a:rPr lang="en-US" dirty="0">
                <a:ea typeface="+mn-lt"/>
                <a:cs typeface="+mn-lt"/>
              </a:rPr>
              <a:t>📊 Excel</a:t>
            </a:r>
          </a:p>
          <a:p>
            <a:pPr lvl="1">
              <a:buFont typeface="Courier New" panose="020B0604020202020204" pitchFamily="34" charset="0"/>
              <a:buChar char="o"/>
            </a:pPr>
            <a:r>
              <a:rPr lang="en-US" dirty="0">
                <a:ea typeface="+mn-lt"/>
                <a:cs typeface="+mn-lt"/>
              </a:rPr>
              <a:t>Upload multiple records using a structured spreadsheet</a:t>
            </a:r>
          </a:p>
          <a:p>
            <a:endParaRPr lang="en-US" dirty="0">
              <a:ea typeface="+mn-lt"/>
              <a:cs typeface="+mn-lt"/>
            </a:endParaRPr>
          </a:p>
          <a:p>
            <a:r>
              <a:rPr lang="en-US" dirty="0">
                <a:ea typeface="+mn-lt"/>
                <a:cs typeface="+mn-lt"/>
              </a:rPr>
              <a:t>🔌 API</a:t>
            </a:r>
          </a:p>
          <a:p>
            <a:pPr lvl="1">
              <a:buFont typeface="Courier New" panose="020B0604020202020204" pitchFamily="34" charset="0"/>
              <a:buChar char="o"/>
            </a:pPr>
            <a:r>
              <a:rPr lang="en-US" dirty="0">
                <a:ea typeface="+mn-lt"/>
                <a:cs typeface="+mn-lt"/>
              </a:rPr>
              <a:t>Programmatically publish and update data.</a:t>
            </a:r>
          </a:p>
        </p:txBody>
      </p:sp>
      <p:sp>
        <p:nvSpPr>
          <p:cNvPr id="5" name="Content Placeholder 2">
            <a:extLst>
              <a:ext uri="{FF2B5EF4-FFF2-40B4-BE49-F238E27FC236}">
                <a16:creationId xmlns:a16="http://schemas.microsoft.com/office/drawing/2014/main" id="{7155EF0F-F1E9-A090-BD05-504373A81EB7}"/>
              </a:ext>
            </a:extLst>
          </p:cNvPr>
          <p:cNvSpPr txBox="1">
            <a:spLocks/>
          </p:cNvSpPr>
          <p:nvPr/>
        </p:nvSpPr>
        <p:spPr>
          <a:xfrm>
            <a:off x="4026135" y="2115388"/>
            <a:ext cx="3716216" cy="455076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ea typeface="+mn-lt"/>
                <a:cs typeface="+mn-lt"/>
              </a:rPr>
              <a:t>3 Ways to Consume</a:t>
            </a:r>
          </a:p>
          <a:p>
            <a:pPr marL="0" indent="0">
              <a:lnSpc>
                <a:spcPct val="70000"/>
              </a:lnSpc>
              <a:buNone/>
            </a:pPr>
            <a:endParaRPr lang="en-US" sz="2200" dirty="0"/>
          </a:p>
          <a:p>
            <a:r>
              <a:rPr lang="en-CA" sz="2200" dirty="0"/>
              <a:t>🔎 Search Interface </a:t>
            </a:r>
          </a:p>
          <a:p>
            <a:pPr lvl="1">
              <a:buFont typeface="Courier New" panose="02070309020205020404" pitchFamily="49" charset="0"/>
              <a:buChar char="o"/>
            </a:pPr>
            <a:r>
              <a:rPr lang="en-US" sz="1700" dirty="0"/>
              <a:t>Browse and search ATI records.</a:t>
            </a:r>
          </a:p>
          <a:p>
            <a:pPr lvl="1">
              <a:buFont typeface="Courier New" panose="02070309020205020404" pitchFamily="49" charset="0"/>
              <a:buChar char="o"/>
            </a:pPr>
            <a:endParaRPr lang="en-US" sz="2200" dirty="0">
              <a:ea typeface="+mn-lt"/>
              <a:cs typeface="+mn-lt"/>
            </a:endParaRPr>
          </a:p>
          <a:p>
            <a:r>
              <a:rPr lang="en-CA" sz="2200" dirty="0"/>
              <a:t>📂 Dataset Download</a:t>
            </a:r>
          </a:p>
          <a:p>
            <a:pPr lvl="1">
              <a:buFont typeface="Courier New" panose="02070309020205020404" pitchFamily="49" charset="0"/>
              <a:buChar char="o"/>
            </a:pPr>
            <a:r>
              <a:rPr lang="en-US" sz="1700" dirty="0"/>
              <a:t>Export data in spreadsheet format.</a:t>
            </a:r>
          </a:p>
          <a:p>
            <a:pPr lvl="1">
              <a:buFont typeface="Courier New" panose="02070309020205020404" pitchFamily="49" charset="0"/>
              <a:buChar char="o"/>
            </a:pPr>
            <a:endParaRPr lang="en-US" sz="2200" dirty="0">
              <a:ea typeface="+mn-lt"/>
              <a:cs typeface="+mn-lt"/>
            </a:endParaRPr>
          </a:p>
          <a:p>
            <a:r>
              <a:rPr lang="en-CA" sz="2200" dirty="0"/>
              <a:t>⚙ API Access</a:t>
            </a:r>
          </a:p>
          <a:p>
            <a:pPr lvl="1">
              <a:buFont typeface="Courier New" panose="020B0604020202020204" pitchFamily="34" charset="0"/>
              <a:buChar char="o"/>
            </a:pPr>
            <a:r>
              <a:rPr lang="en-CA" sz="1700" dirty="0"/>
              <a:t>Retrieve data programmatically.</a:t>
            </a:r>
            <a:endParaRPr lang="en-US" sz="1700" dirty="0">
              <a:ea typeface="+mn-lt"/>
              <a:cs typeface="+mn-lt"/>
            </a:endParaRPr>
          </a:p>
        </p:txBody>
      </p:sp>
      <p:sp>
        <p:nvSpPr>
          <p:cNvPr id="6" name="Content Placeholder 2">
            <a:extLst>
              <a:ext uri="{FF2B5EF4-FFF2-40B4-BE49-F238E27FC236}">
                <a16:creationId xmlns:a16="http://schemas.microsoft.com/office/drawing/2014/main" id="{9AD988A4-96B1-9A06-E332-AD51099920F5}"/>
              </a:ext>
            </a:extLst>
          </p:cNvPr>
          <p:cNvSpPr txBox="1">
            <a:spLocks/>
          </p:cNvSpPr>
          <p:nvPr/>
        </p:nvSpPr>
        <p:spPr>
          <a:xfrm>
            <a:off x="8357224" y="2381473"/>
            <a:ext cx="3716216"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2200" dirty="0"/>
              <a:t>Request Previously Released Records</a:t>
            </a:r>
          </a:p>
          <a:p>
            <a:r>
              <a:rPr lang="en-CA" sz="1800" dirty="0"/>
              <a:t>📄</a:t>
            </a:r>
            <a:r>
              <a:rPr lang="en-US" sz="1700" dirty="0"/>
              <a:t>After a summary is published, users can submit an </a:t>
            </a:r>
            <a:r>
              <a:rPr lang="en-US" sz="1700" b="1" dirty="0"/>
              <a:t>informal ATI request</a:t>
            </a:r>
            <a:r>
              <a:rPr lang="en-US" sz="1700" dirty="0"/>
              <a:t> to obtain previously released records from the search.</a:t>
            </a:r>
          </a:p>
        </p:txBody>
      </p:sp>
      <p:pic>
        <p:nvPicPr>
          <p:cNvPr id="4" name="Picture 3">
            <a:extLst>
              <a:ext uri="{FF2B5EF4-FFF2-40B4-BE49-F238E27FC236}">
                <a16:creationId xmlns:a16="http://schemas.microsoft.com/office/drawing/2014/main" id="{17E5EC03-A3F1-FD16-0652-99FC3AA7C12B}"/>
              </a:ext>
            </a:extLst>
          </p:cNvPr>
          <p:cNvPicPr>
            <a:picLocks noChangeAspect="1"/>
          </p:cNvPicPr>
          <p:nvPr/>
        </p:nvPicPr>
        <p:blipFill>
          <a:blip r:embed="rId2"/>
          <a:stretch>
            <a:fillRect/>
          </a:stretch>
        </p:blipFill>
        <p:spPr>
          <a:xfrm>
            <a:off x="9324714" y="4202711"/>
            <a:ext cx="2009319" cy="2593085"/>
          </a:xfrm>
          <a:prstGeom prst="rect">
            <a:avLst/>
          </a:prstGeom>
        </p:spPr>
      </p:pic>
    </p:spTree>
    <p:extLst>
      <p:ext uri="{BB962C8B-B14F-4D97-AF65-F5344CB8AC3E}">
        <p14:creationId xmlns:p14="http://schemas.microsoft.com/office/powerpoint/2010/main" val="1076522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C7BE6B-8947-C44B-A78F-5ABC34FB7C60}"/>
              </a:ext>
            </a:extLst>
          </p:cNvPr>
          <p:cNvSpPr>
            <a:spLocks noGrp="1"/>
          </p:cNvSpPr>
          <p:nvPr>
            <p:ph type="sldNum" sz="quarter" idx="12"/>
          </p:nvPr>
        </p:nvSpPr>
        <p:spPr/>
        <p:txBody>
          <a:bodyPr/>
          <a:lstStyle/>
          <a:p>
            <a:fld id="{32D4B517-E49B-41B6-9DBC-23634E0F1CDC}" type="slidenum">
              <a:rPr lang="en-CA" smtClean="0"/>
              <a:t>23</a:t>
            </a:fld>
            <a:endParaRPr lang="en-CA"/>
          </a:p>
        </p:txBody>
      </p:sp>
      <p:sp>
        <p:nvSpPr>
          <p:cNvPr id="3" name="Content Placeholder 2">
            <a:extLst>
              <a:ext uri="{FF2B5EF4-FFF2-40B4-BE49-F238E27FC236}">
                <a16:creationId xmlns:a16="http://schemas.microsoft.com/office/drawing/2014/main" id="{2D7E3B16-63B2-E629-1A17-B3865A92CD69}"/>
              </a:ext>
            </a:extLst>
          </p:cNvPr>
          <p:cNvSpPr>
            <a:spLocks noGrp="1"/>
          </p:cNvSpPr>
          <p:nvPr>
            <p:ph idx="10"/>
          </p:nvPr>
        </p:nvSpPr>
        <p:spPr>
          <a:xfrm>
            <a:off x="3163488" y="2379417"/>
            <a:ext cx="6305146" cy="1180974"/>
          </a:xfrm>
        </p:spPr>
        <p:txBody>
          <a:bodyPr lIns="0" tIns="0" rIns="0" bIns="0" anchor="t"/>
          <a:lstStyle/>
          <a:p>
            <a:pPr algn="ctr"/>
            <a:r>
              <a:rPr lang="en-US" sz="4400" b="1">
                <a:latin typeface="Aptos Black"/>
                <a:ea typeface="Calibri"/>
                <a:cs typeface="Calibri"/>
              </a:rPr>
              <a:t>Thank You !</a:t>
            </a:r>
            <a:endParaRPr lang="en-US" sz="4400" b="1">
              <a:latin typeface="Aptos Black"/>
            </a:endParaRPr>
          </a:p>
        </p:txBody>
      </p:sp>
      <p:sp>
        <p:nvSpPr>
          <p:cNvPr id="4" name="Title 3">
            <a:extLst>
              <a:ext uri="{FF2B5EF4-FFF2-40B4-BE49-F238E27FC236}">
                <a16:creationId xmlns:a16="http://schemas.microsoft.com/office/drawing/2014/main" id="{ECCBF72C-C85E-E8B6-04C1-BF492531A1F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22632992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ECFF10-1DBC-A3B0-C7FC-AF2B5849F25C}"/>
              </a:ext>
            </a:extLst>
          </p:cNvPr>
          <p:cNvSpPr>
            <a:spLocks noGrp="1"/>
          </p:cNvSpPr>
          <p:nvPr>
            <p:ph type="sldNum" sz="quarter" idx="12"/>
          </p:nvPr>
        </p:nvSpPr>
        <p:spPr/>
        <p:txBody>
          <a:bodyPr/>
          <a:lstStyle/>
          <a:p>
            <a:fld id="{32D4B517-E49B-41B6-9DBC-23634E0F1CDC}" type="slidenum">
              <a:rPr lang="en-CA" smtClean="0"/>
              <a:t>3</a:t>
            </a:fld>
            <a:endParaRPr lang="en-CA"/>
          </a:p>
        </p:txBody>
      </p:sp>
      <p:sp>
        <p:nvSpPr>
          <p:cNvPr id="4" name="Title 3">
            <a:extLst>
              <a:ext uri="{FF2B5EF4-FFF2-40B4-BE49-F238E27FC236}">
                <a16:creationId xmlns:a16="http://schemas.microsoft.com/office/drawing/2014/main" id="{A827FACE-0744-C006-5332-1CEDFF33BAD0}"/>
              </a:ext>
            </a:extLst>
          </p:cNvPr>
          <p:cNvSpPr>
            <a:spLocks noGrp="1"/>
          </p:cNvSpPr>
          <p:nvPr>
            <p:ph type="title"/>
          </p:nvPr>
        </p:nvSpPr>
        <p:spPr/>
        <p:txBody>
          <a:bodyPr/>
          <a:lstStyle/>
          <a:p>
            <a:endParaRPr lang="en-US"/>
          </a:p>
        </p:txBody>
      </p:sp>
      <p:sp>
        <p:nvSpPr>
          <p:cNvPr id="6" name="Text Placeholder 8">
            <a:extLst>
              <a:ext uri="{FF2B5EF4-FFF2-40B4-BE49-F238E27FC236}">
                <a16:creationId xmlns:a16="http://schemas.microsoft.com/office/drawing/2014/main" id="{C53AAB36-CC9D-3E0B-846B-01B01ED71548}"/>
              </a:ext>
            </a:extLst>
          </p:cNvPr>
          <p:cNvSpPr txBox="1">
            <a:spLocks/>
          </p:cNvSpPr>
          <p:nvPr/>
        </p:nvSpPr>
        <p:spPr>
          <a:xfrm>
            <a:off x="959489" y="2821255"/>
            <a:ext cx="10273141" cy="720080"/>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CA">
                <a:latin typeface="Aptos Black"/>
                <a:ea typeface="Calibri"/>
                <a:cs typeface="Calibri"/>
              </a:rPr>
              <a:t>ATIP Ecosystem </a:t>
            </a:r>
            <a:endParaRPr lang="en-US"/>
          </a:p>
          <a:p>
            <a:pPr marL="0" indent="0" algn="ctr">
              <a:buNone/>
            </a:pPr>
            <a:r>
              <a:rPr lang="en-CA" sz="2400">
                <a:latin typeface="Aptos"/>
                <a:ea typeface="Calibri"/>
                <a:cs typeface="Calibri"/>
              </a:rPr>
              <a:t>(</a:t>
            </a:r>
            <a:r>
              <a:rPr lang="en-CA" sz="2400" b="1">
                <a:latin typeface="Aptos"/>
                <a:ea typeface="Calibri"/>
                <a:cs typeface="Calibri"/>
              </a:rPr>
              <a:t>quick introduction between </a:t>
            </a:r>
            <a:r>
              <a:rPr lang="en-CA" sz="2400" b="1" err="1">
                <a:latin typeface="Aptos"/>
                <a:ea typeface="Calibri"/>
                <a:cs typeface="Calibri"/>
              </a:rPr>
              <a:t>ATIPOnline</a:t>
            </a:r>
            <a:r>
              <a:rPr lang="en-CA" sz="2400" b="1">
                <a:latin typeface="Aptos"/>
                <a:ea typeface="Calibri"/>
                <a:cs typeface="Calibri"/>
              </a:rPr>
              <a:t> &amp; RPSS)</a:t>
            </a:r>
            <a:endParaRPr lang="en-CA" sz="2800" b="1">
              <a:latin typeface="Aptos"/>
              <a:ea typeface="Calibri"/>
              <a:cs typeface="Calibri"/>
            </a:endParaRPr>
          </a:p>
        </p:txBody>
      </p:sp>
    </p:spTree>
    <p:extLst>
      <p:ext uri="{BB962C8B-B14F-4D97-AF65-F5344CB8AC3E}">
        <p14:creationId xmlns:p14="http://schemas.microsoft.com/office/powerpoint/2010/main" val="60367543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6269E4-D6E3-C00C-437E-40B094309BEB}"/>
              </a:ext>
            </a:extLst>
          </p:cNvPr>
          <p:cNvSpPr>
            <a:spLocks noGrp="1"/>
          </p:cNvSpPr>
          <p:nvPr>
            <p:ph type="sldNum" sz="quarter" idx="12"/>
          </p:nvPr>
        </p:nvSpPr>
        <p:spPr/>
        <p:txBody>
          <a:bodyPr/>
          <a:lstStyle/>
          <a:p>
            <a:fld id="{32D4B517-E49B-41B6-9DBC-23634E0F1CDC}" type="slidenum">
              <a:rPr lang="en-CA" smtClean="0"/>
              <a:t>4</a:t>
            </a:fld>
            <a:endParaRPr lang="en-CA"/>
          </a:p>
        </p:txBody>
      </p:sp>
      <p:sp>
        <p:nvSpPr>
          <p:cNvPr id="4" name="Title 3">
            <a:extLst>
              <a:ext uri="{FF2B5EF4-FFF2-40B4-BE49-F238E27FC236}">
                <a16:creationId xmlns:a16="http://schemas.microsoft.com/office/drawing/2014/main" id="{51FB9CEE-820A-7613-F435-83400E8CC333}"/>
              </a:ext>
            </a:extLst>
          </p:cNvPr>
          <p:cNvSpPr>
            <a:spLocks noGrp="1"/>
          </p:cNvSpPr>
          <p:nvPr>
            <p:ph type="title"/>
          </p:nvPr>
        </p:nvSpPr>
        <p:spPr/>
        <p:txBody>
          <a:bodyPr/>
          <a:lstStyle/>
          <a:p>
            <a:r>
              <a:rPr lang="en-CA">
                <a:latin typeface="Aptos Black"/>
                <a:ea typeface="Calibri"/>
                <a:cs typeface="Calibri"/>
              </a:rPr>
              <a:t>ATIP Ecosystem </a:t>
            </a:r>
            <a:endParaRPr lang="en-US"/>
          </a:p>
        </p:txBody>
      </p:sp>
      <p:grpSp>
        <p:nvGrpSpPr>
          <p:cNvPr id="10" name="Group 9">
            <a:extLst>
              <a:ext uri="{FF2B5EF4-FFF2-40B4-BE49-F238E27FC236}">
                <a16:creationId xmlns:a16="http://schemas.microsoft.com/office/drawing/2014/main" id="{FF0E71A4-0093-267B-7ECA-58911C0CADD2}"/>
              </a:ext>
              <a:ext uri="{C183D7F6-B498-43B3-948B-1728B52AA6E4}">
                <adec:decorative xmlns:adec="http://schemas.microsoft.com/office/drawing/2017/decorative" val="1"/>
              </a:ext>
            </a:extLst>
          </p:cNvPr>
          <p:cNvGrpSpPr/>
          <p:nvPr/>
        </p:nvGrpSpPr>
        <p:grpSpPr>
          <a:xfrm>
            <a:off x="508928" y="1129533"/>
            <a:ext cx="10961970" cy="5096699"/>
            <a:chOff x="615015" y="2001947"/>
            <a:chExt cx="10961970" cy="4507270"/>
          </a:xfrm>
        </p:grpSpPr>
        <p:sp>
          <p:nvSpPr>
            <p:cNvPr id="11" name="Rectangle 10">
              <a:extLst>
                <a:ext uri="{FF2B5EF4-FFF2-40B4-BE49-F238E27FC236}">
                  <a16:creationId xmlns:a16="http://schemas.microsoft.com/office/drawing/2014/main" id="{B2529172-AA36-5A96-3501-E3B1C59866E4}"/>
                </a:ext>
              </a:extLst>
            </p:cNvPr>
            <p:cNvSpPr/>
            <p:nvPr/>
          </p:nvSpPr>
          <p:spPr>
            <a:xfrm>
              <a:off x="615015" y="2001982"/>
              <a:ext cx="5480985" cy="4507235"/>
            </a:xfrm>
            <a:prstGeom prst="rect">
              <a:avLst/>
            </a:prstGeom>
            <a:solidFill>
              <a:srgbClr val="D0D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6"/>
              <a:endParaRPr lang="en-US">
                <a:solidFill>
                  <a:prstClr val="white"/>
                </a:solidFill>
                <a:latin typeface="Calibri"/>
              </a:endParaRPr>
            </a:p>
          </p:txBody>
        </p:sp>
        <p:sp>
          <p:nvSpPr>
            <p:cNvPr id="12" name="Rectangle 11">
              <a:extLst>
                <a:ext uri="{FF2B5EF4-FFF2-40B4-BE49-F238E27FC236}">
                  <a16:creationId xmlns:a16="http://schemas.microsoft.com/office/drawing/2014/main" id="{DDB03F0F-D71A-1F7B-A6EB-F6CCA22B7514}"/>
                </a:ext>
              </a:extLst>
            </p:cNvPr>
            <p:cNvSpPr/>
            <p:nvPr/>
          </p:nvSpPr>
          <p:spPr>
            <a:xfrm>
              <a:off x="6096000" y="2001947"/>
              <a:ext cx="5480985" cy="4507270"/>
            </a:xfrm>
            <a:prstGeom prst="rect">
              <a:avLst/>
            </a:prstGeom>
            <a:solidFill>
              <a:srgbClr val="F2E4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6"/>
              <a:endParaRPr lang="en-US">
                <a:solidFill>
                  <a:prstClr val="white"/>
                </a:solidFill>
                <a:latin typeface="Calibri"/>
              </a:endParaRPr>
            </a:p>
          </p:txBody>
        </p:sp>
        <p:sp>
          <p:nvSpPr>
            <p:cNvPr id="13" name="Oval 12">
              <a:extLst>
                <a:ext uri="{FF2B5EF4-FFF2-40B4-BE49-F238E27FC236}">
                  <a16:creationId xmlns:a16="http://schemas.microsoft.com/office/drawing/2014/main" id="{55D866DC-F00B-0EDE-F5A4-F4DA18BAABC3}"/>
                </a:ext>
              </a:extLst>
            </p:cNvPr>
            <p:cNvSpPr/>
            <p:nvPr/>
          </p:nvSpPr>
          <p:spPr>
            <a:xfrm>
              <a:off x="4849091" y="2001947"/>
              <a:ext cx="2299855" cy="2357705"/>
            </a:xfrm>
            <a:prstGeom prst="ellipse">
              <a:avLst/>
            </a:prstGeom>
            <a:solidFill>
              <a:srgbClr val="F2E4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6"/>
              <a:endParaRPr lang="en-US">
                <a:solidFill>
                  <a:prstClr val="white"/>
                </a:solidFill>
                <a:latin typeface="Calibri"/>
              </a:endParaRPr>
            </a:p>
          </p:txBody>
        </p:sp>
        <p:sp>
          <p:nvSpPr>
            <p:cNvPr id="14" name="Oval 13">
              <a:extLst>
                <a:ext uri="{FF2B5EF4-FFF2-40B4-BE49-F238E27FC236}">
                  <a16:creationId xmlns:a16="http://schemas.microsoft.com/office/drawing/2014/main" id="{E408AC32-38E0-BDE8-4450-585E35449051}"/>
                </a:ext>
              </a:extLst>
            </p:cNvPr>
            <p:cNvSpPr/>
            <p:nvPr/>
          </p:nvSpPr>
          <p:spPr>
            <a:xfrm>
              <a:off x="4849091" y="4365869"/>
              <a:ext cx="2299855" cy="2143348"/>
            </a:xfrm>
            <a:prstGeom prst="ellipse">
              <a:avLst/>
            </a:prstGeom>
            <a:solidFill>
              <a:srgbClr val="D0D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6"/>
              <a:endParaRPr lang="en-US">
                <a:solidFill>
                  <a:prstClr val="white"/>
                </a:solidFill>
                <a:latin typeface="Calibri"/>
              </a:endParaRPr>
            </a:p>
          </p:txBody>
        </p:sp>
      </p:grpSp>
      <p:sp>
        <p:nvSpPr>
          <p:cNvPr id="15" name="Oval 14">
            <a:extLst>
              <a:ext uri="{FF2B5EF4-FFF2-40B4-BE49-F238E27FC236}">
                <a16:creationId xmlns:a16="http://schemas.microsoft.com/office/drawing/2014/main" id="{EAC523F8-5B9F-9E34-A667-4DE229FF5B10}"/>
              </a:ext>
              <a:ext uri="{C183D7F6-B498-43B3-948B-1728B52AA6E4}">
                <adec:decorative xmlns:adec="http://schemas.microsoft.com/office/drawing/2017/decorative" val="1"/>
              </a:ext>
            </a:extLst>
          </p:cNvPr>
          <p:cNvSpPr/>
          <p:nvPr/>
        </p:nvSpPr>
        <p:spPr>
          <a:xfrm>
            <a:off x="5173369" y="1811312"/>
            <a:ext cx="1440000" cy="1440000"/>
          </a:xfrm>
          <a:prstGeom prst="ellipse">
            <a:avLst/>
          </a:prstGeom>
          <a:gradFill flip="none" rotWithShape="1">
            <a:gsLst>
              <a:gs pos="0">
                <a:srgbClr val="BF8B2E">
                  <a:shade val="30000"/>
                  <a:satMod val="115000"/>
                </a:srgbClr>
              </a:gs>
              <a:gs pos="50000">
                <a:srgbClr val="BF8B2E">
                  <a:shade val="67500"/>
                  <a:satMod val="115000"/>
                </a:srgbClr>
              </a:gs>
              <a:gs pos="100000">
                <a:srgbClr val="BF8B2E">
                  <a:shade val="100000"/>
                  <a:satMod val="115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6"/>
            <a:endParaRPr lang="en-US">
              <a:solidFill>
                <a:prstClr val="white"/>
              </a:solidFill>
              <a:latin typeface="Calibri"/>
            </a:endParaRPr>
          </a:p>
        </p:txBody>
      </p:sp>
      <p:sp>
        <p:nvSpPr>
          <p:cNvPr id="16" name="TextBox 15">
            <a:extLst>
              <a:ext uri="{FF2B5EF4-FFF2-40B4-BE49-F238E27FC236}">
                <a16:creationId xmlns:a16="http://schemas.microsoft.com/office/drawing/2014/main" id="{93A64EE0-8019-4E2B-F8ED-DD37941A7770}"/>
              </a:ext>
            </a:extLst>
          </p:cNvPr>
          <p:cNvSpPr txBox="1"/>
          <p:nvPr/>
        </p:nvSpPr>
        <p:spPr>
          <a:xfrm>
            <a:off x="834690" y="1406182"/>
            <a:ext cx="3442650" cy="338554"/>
          </a:xfrm>
          <a:prstGeom prst="rect">
            <a:avLst/>
          </a:prstGeom>
          <a:noFill/>
        </p:spPr>
        <p:txBody>
          <a:bodyPr wrap="square" lIns="91440" tIns="45720" rIns="91440" bIns="45720" anchor="t">
            <a:spAutoFit/>
          </a:bodyPr>
          <a:lstStyle/>
          <a:p>
            <a:pPr algn="ctr" defTabSz="914446"/>
            <a:r>
              <a:rPr lang="en-US" sz="1600" b="1">
                <a:solidFill>
                  <a:prstClr val="black"/>
                </a:solidFill>
                <a:latin typeface="Aptos Black"/>
              </a:rPr>
              <a:t>ATIP Online</a:t>
            </a:r>
            <a:endParaRPr lang="en-US" sz="1600" b="1">
              <a:solidFill>
                <a:prstClr val="black"/>
              </a:solidFill>
              <a:latin typeface="Aptos Black"/>
              <a:cs typeface="Arial"/>
            </a:endParaRPr>
          </a:p>
        </p:txBody>
      </p:sp>
      <p:sp>
        <p:nvSpPr>
          <p:cNvPr id="17" name="TextBox 16">
            <a:extLst>
              <a:ext uri="{FF2B5EF4-FFF2-40B4-BE49-F238E27FC236}">
                <a16:creationId xmlns:a16="http://schemas.microsoft.com/office/drawing/2014/main" id="{5301521F-3119-B53E-0AB4-5755A2C5CDC3}"/>
              </a:ext>
            </a:extLst>
          </p:cNvPr>
          <p:cNvSpPr txBox="1"/>
          <p:nvPr/>
        </p:nvSpPr>
        <p:spPr>
          <a:xfrm>
            <a:off x="888115" y="1747800"/>
            <a:ext cx="3630747" cy="4909036"/>
          </a:xfrm>
          <a:prstGeom prst="rect">
            <a:avLst/>
          </a:prstGeom>
          <a:noFill/>
        </p:spPr>
        <p:txBody>
          <a:bodyPr wrap="square" lIns="91440" tIns="45720" rIns="91440" bIns="45720" rtlCol="0" anchor="t">
            <a:spAutoFit/>
          </a:bodyPr>
          <a:lstStyle/>
          <a:p>
            <a:pPr defTabSz="914446"/>
            <a:r>
              <a:rPr lang="en-US" sz="1400" err="1">
                <a:latin typeface="Aptos"/>
              </a:rPr>
              <a:t>ATIPOnline</a:t>
            </a:r>
            <a:r>
              <a:rPr lang="en-US" sz="1400">
                <a:latin typeface="Aptos"/>
              </a:rPr>
              <a:t> is the GoC's enterprise digital service delivery that allows citizens, organizations and others to submit Access to Information Act and Privacy Act requests to federal institutions. </a:t>
            </a:r>
            <a:r>
              <a:rPr lang="en-US" sz="1400" err="1">
                <a:latin typeface="Aptos"/>
              </a:rPr>
              <a:t>ATIPOnline</a:t>
            </a:r>
            <a:r>
              <a:rPr lang="en-US" sz="1400">
                <a:latin typeface="Aptos"/>
              </a:rPr>
              <a:t> consists of 3 web applications:</a:t>
            </a:r>
            <a:endParaRPr lang="en-US" sz="1400">
              <a:latin typeface="Aptos"/>
              <a:ea typeface="Calibri"/>
              <a:cs typeface="Calibri"/>
            </a:endParaRPr>
          </a:p>
          <a:p>
            <a:pPr marL="285750" indent="-285750" defTabSz="914446">
              <a:buFont typeface="Arial"/>
              <a:buChar char="•"/>
            </a:pPr>
            <a:r>
              <a:rPr lang="en-US" sz="1400" b="1">
                <a:latin typeface="Aptos"/>
              </a:rPr>
              <a:t>ATIP Online Request Service (AORS)</a:t>
            </a:r>
            <a:r>
              <a:rPr lang="en-US" sz="1400">
                <a:latin typeface="Aptos"/>
              </a:rPr>
              <a:t>: public-facing portal for Canadians and others to submit formal ATIP requests, communicate with institutions and receive responses. </a:t>
            </a:r>
            <a:endParaRPr lang="en-US" sz="1400">
              <a:latin typeface="Aptos"/>
              <a:ea typeface="Calibri"/>
              <a:cs typeface="Calibri"/>
            </a:endParaRPr>
          </a:p>
          <a:p>
            <a:pPr marL="285750" indent="-285750" defTabSz="914446">
              <a:buFont typeface="Arial"/>
              <a:buChar char="•"/>
            </a:pPr>
            <a:r>
              <a:rPr lang="en-US" sz="1400" b="1">
                <a:latin typeface="Aptos"/>
              </a:rPr>
              <a:t>ATIP Online Management Tool (AOMT)</a:t>
            </a:r>
            <a:r>
              <a:rPr lang="en-US" sz="1400">
                <a:latin typeface="Aptos"/>
              </a:rPr>
              <a:t>: public-facing portal for federal institutions to manage institutional users, edit institutional profile, produce reports, receive requests, communicate with requesters and issue responses. </a:t>
            </a:r>
            <a:endParaRPr lang="en-US" sz="1400">
              <a:latin typeface="Aptos"/>
              <a:ea typeface="Calibri"/>
              <a:cs typeface="Calibri"/>
            </a:endParaRPr>
          </a:p>
          <a:p>
            <a:pPr marL="285750" indent="-285750" defTabSz="914446">
              <a:buFont typeface="Arial"/>
              <a:buChar char="•"/>
            </a:pPr>
            <a:r>
              <a:rPr lang="en-US" sz="1400" b="1">
                <a:latin typeface="Aptos"/>
              </a:rPr>
              <a:t>ATIP Online Administrative Services (AOAS)</a:t>
            </a:r>
            <a:r>
              <a:rPr lang="en-US" sz="1400">
                <a:latin typeface="Aptos"/>
              </a:rPr>
              <a:t>: internal portal for product team to manage the overall platform.</a:t>
            </a:r>
            <a:endParaRPr lang="en-US" sz="1400">
              <a:latin typeface="Aptos"/>
              <a:ea typeface="Calibri"/>
              <a:cs typeface="Calibri"/>
            </a:endParaRPr>
          </a:p>
          <a:p>
            <a:pPr defTabSz="914446"/>
            <a:endParaRPr lang="en-US" sz="1100">
              <a:solidFill>
                <a:prstClr val="black"/>
              </a:solidFill>
              <a:latin typeface="Montserrat"/>
            </a:endParaRPr>
          </a:p>
          <a:p>
            <a:pPr marL="285750" indent="-285750" defTabSz="914446">
              <a:buFont typeface="Arial" panose="020B0604020202020204" pitchFamily="34" charset="0"/>
              <a:buChar char="•"/>
            </a:pPr>
            <a:endParaRPr lang="en-US" sz="1100">
              <a:solidFill>
                <a:prstClr val="black"/>
              </a:solidFill>
              <a:latin typeface="Montserrat" panose="00000500000000000000" pitchFamily="2" charset="0"/>
            </a:endParaRPr>
          </a:p>
          <a:p>
            <a:pPr marL="285750" indent="-285750" defTabSz="914446">
              <a:buFont typeface="Arial" panose="020B0604020202020204" pitchFamily="34" charset="0"/>
              <a:buChar char="•"/>
            </a:pPr>
            <a:endParaRPr lang="en-US" sz="1100">
              <a:solidFill>
                <a:prstClr val="black"/>
              </a:solidFill>
              <a:latin typeface="Montserrat" panose="00000500000000000000" pitchFamily="2" charset="0"/>
            </a:endParaRPr>
          </a:p>
        </p:txBody>
      </p:sp>
      <p:sp>
        <p:nvSpPr>
          <p:cNvPr id="18" name="TextBox 17">
            <a:extLst>
              <a:ext uri="{FF2B5EF4-FFF2-40B4-BE49-F238E27FC236}">
                <a16:creationId xmlns:a16="http://schemas.microsoft.com/office/drawing/2014/main" id="{D6CAF9C2-DABF-12AF-294F-FC329E18A16C}"/>
              </a:ext>
            </a:extLst>
          </p:cNvPr>
          <p:cNvSpPr txBox="1"/>
          <p:nvPr/>
        </p:nvSpPr>
        <p:spPr>
          <a:xfrm>
            <a:off x="6838933" y="1409456"/>
            <a:ext cx="4393439" cy="584775"/>
          </a:xfrm>
          <a:prstGeom prst="rect">
            <a:avLst/>
          </a:prstGeom>
          <a:noFill/>
        </p:spPr>
        <p:txBody>
          <a:bodyPr wrap="square" lIns="91440" tIns="45720" rIns="91440" bIns="45720" anchor="t">
            <a:spAutoFit/>
          </a:bodyPr>
          <a:lstStyle/>
          <a:p>
            <a:pPr algn="ctr" defTabSz="914446"/>
            <a:r>
              <a:rPr lang="en-US" sz="1600" b="1">
                <a:solidFill>
                  <a:prstClr val="black"/>
                </a:solidFill>
                <a:latin typeface="Aptos Black"/>
              </a:rPr>
              <a:t>Request Processing Software Solutions (RPSS)</a:t>
            </a:r>
            <a:endParaRPr lang="en-US" sz="1600" b="1">
              <a:solidFill>
                <a:prstClr val="black"/>
              </a:solidFill>
              <a:latin typeface="Aptos Black"/>
              <a:cs typeface="Arial"/>
            </a:endParaRPr>
          </a:p>
        </p:txBody>
      </p:sp>
      <p:sp>
        <p:nvSpPr>
          <p:cNvPr id="19" name="TextBox 18">
            <a:extLst>
              <a:ext uri="{FF2B5EF4-FFF2-40B4-BE49-F238E27FC236}">
                <a16:creationId xmlns:a16="http://schemas.microsoft.com/office/drawing/2014/main" id="{B80CE191-B9C0-3D6D-8A84-2B0EEA717EB6}"/>
              </a:ext>
            </a:extLst>
          </p:cNvPr>
          <p:cNvSpPr txBox="1"/>
          <p:nvPr/>
        </p:nvSpPr>
        <p:spPr>
          <a:xfrm>
            <a:off x="7180934" y="2238332"/>
            <a:ext cx="4122953" cy="3072508"/>
          </a:xfrm>
          <a:prstGeom prst="rect">
            <a:avLst/>
          </a:prstGeom>
          <a:noFill/>
        </p:spPr>
        <p:txBody>
          <a:bodyPr wrap="square" lIns="91440" tIns="45720" rIns="91440" bIns="45720" rtlCol="0" anchor="t">
            <a:spAutoFit/>
          </a:bodyPr>
          <a:lstStyle/>
          <a:p>
            <a:pPr defTabSz="914446"/>
            <a:r>
              <a:rPr lang="en-US" sz="1400">
                <a:solidFill>
                  <a:prstClr val="black"/>
                </a:solidFill>
                <a:latin typeface="Aptos"/>
                <a:ea typeface="+mn-lt"/>
                <a:cs typeface="+mn-lt"/>
              </a:rPr>
              <a:t>RPSS are suits of features that offer case management, </a:t>
            </a:r>
            <a:r>
              <a:rPr lang="en-US" sz="1400" err="1">
                <a:solidFill>
                  <a:prstClr val="black"/>
                </a:solidFill>
                <a:latin typeface="Aptos"/>
                <a:ea typeface="+mn-lt"/>
                <a:cs typeface="+mn-lt"/>
              </a:rPr>
              <a:t>do</a:t>
            </a:r>
            <a:r>
              <a:rPr lang="en-US" sz="1400">
                <a:solidFill>
                  <a:prstClr val="black"/>
                </a:solidFill>
                <a:latin typeface="Aptos"/>
                <a:ea typeface="+mn-lt"/>
                <a:cs typeface="+mn-lt"/>
              </a:rPr>
              <a:t>cument redaction, ATIP reporting, fees management and more. TBS initiated a procurement process to replace  the legacy software (Access Pro), and in May 2022 awarded three contracts. The selected products are Amanda (from Granicus) and </a:t>
            </a:r>
            <a:r>
              <a:rPr lang="en-US" sz="1400" err="1">
                <a:solidFill>
                  <a:prstClr val="black"/>
                </a:solidFill>
                <a:latin typeface="Aptos"/>
                <a:ea typeface="+mn-lt"/>
                <a:cs typeface="+mn-lt"/>
              </a:rPr>
              <a:t>ATIPXpress</a:t>
            </a:r>
            <a:r>
              <a:rPr lang="en-US" sz="1400">
                <a:solidFill>
                  <a:prstClr val="black"/>
                </a:solidFill>
                <a:latin typeface="Aptos"/>
                <a:ea typeface="+mn-lt"/>
                <a:cs typeface="+mn-lt"/>
              </a:rPr>
              <a:t> Tier 1 &amp; Tier 2 (from  </a:t>
            </a:r>
            <a:r>
              <a:rPr lang="en-US" sz="1400" err="1">
                <a:solidFill>
                  <a:prstClr val="black"/>
                </a:solidFill>
                <a:latin typeface="Aptos"/>
                <a:ea typeface="+mn-lt"/>
                <a:cs typeface="+mn-lt"/>
              </a:rPr>
              <a:t>iPSS</a:t>
            </a:r>
            <a:r>
              <a:rPr lang="en-US" sz="1400">
                <a:solidFill>
                  <a:prstClr val="black"/>
                </a:solidFill>
                <a:latin typeface="Aptos"/>
                <a:ea typeface="+mn-lt"/>
                <a:cs typeface="+mn-lt"/>
              </a:rPr>
              <a:t> and </a:t>
            </a:r>
            <a:r>
              <a:rPr lang="en-US" sz="1400" err="1">
                <a:solidFill>
                  <a:prstClr val="black"/>
                </a:solidFill>
                <a:latin typeface="Aptos"/>
                <a:ea typeface="+mn-lt"/>
                <a:cs typeface="+mn-lt"/>
              </a:rPr>
              <a:t>Casepoint</a:t>
            </a:r>
            <a:r>
              <a:rPr lang="en-US" sz="1400">
                <a:solidFill>
                  <a:prstClr val="black"/>
                </a:solidFill>
                <a:latin typeface="Aptos"/>
                <a:ea typeface="+mn-lt"/>
                <a:cs typeface="+mn-lt"/>
              </a:rPr>
              <a:t>).  </a:t>
            </a:r>
            <a:endParaRPr lang="en-US">
              <a:solidFill>
                <a:prstClr val="black"/>
              </a:solidFill>
              <a:latin typeface="Aptos"/>
              <a:ea typeface="+mn-lt"/>
              <a:cs typeface="+mn-lt"/>
            </a:endParaRPr>
          </a:p>
          <a:p>
            <a:pPr defTabSz="914446"/>
            <a:r>
              <a:rPr lang="en-US" sz="1400">
                <a:solidFill>
                  <a:prstClr val="black"/>
                </a:solidFill>
                <a:latin typeface="Aptos"/>
                <a:ea typeface="+mn-lt"/>
                <a:cs typeface="+mn-lt"/>
              </a:rPr>
              <a:t>Although these platforms are not prescribed, they are the preferred software to replace the older technology solution.</a:t>
            </a:r>
            <a:endParaRPr lang="en-US">
              <a:solidFill>
                <a:prstClr val="black"/>
              </a:solidFill>
              <a:latin typeface="Aptos"/>
              <a:ea typeface="+mn-lt"/>
              <a:cs typeface="+mn-lt"/>
            </a:endParaRPr>
          </a:p>
          <a:p>
            <a:pPr defTabSz="914446"/>
            <a:endParaRPr lang="en-US" sz="1300">
              <a:solidFill>
                <a:prstClr val="black"/>
              </a:solidFill>
              <a:latin typeface="Montserrat"/>
            </a:endParaRPr>
          </a:p>
          <a:p>
            <a:pPr defTabSz="914446"/>
            <a:endParaRPr lang="en-US" sz="1333">
              <a:solidFill>
                <a:prstClr val="black"/>
              </a:solidFill>
              <a:latin typeface="Montserrat"/>
            </a:endParaRPr>
          </a:p>
          <a:p>
            <a:pPr defTabSz="914446"/>
            <a:endParaRPr lang="en-US" sz="1333">
              <a:solidFill>
                <a:prstClr val="black"/>
              </a:solidFill>
              <a:latin typeface="Montserrat" panose="00000500000000000000" pitchFamily="2" charset="0"/>
            </a:endParaRPr>
          </a:p>
        </p:txBody>
      </p:sp>
      <p:pic>
        <p:nvPicPr>
          <p:cNvPr id="20" name="Graphic 19" descr="Folder Search outline">
            <a:extLst>
              <a:ext uri="{FF2B5EF4-FFF2-40B4-BE49-F238E27FC236}">
                <a16:creationId xmlns:a16="http://schemas.microsoft.com/office/drawing/2014/main" id="{29BBEF25-BEF3-819D-ED88-9A7B97001B6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76923" y="1990958"/>
            <a:ext cx="680633" cy="680633"/>
          </a:xfrm>
          <a:prstGeom prst="rect">
            <a:avLst/>
          </a:prstGeom>
        </p:spPr>
      </p:pic>
      <p:pic>
        <p:nvPicPr>
          <p:cNvPr id="21" name="Graphic 20" descr="Database outline">
            <a:extLst>
              <a:ext uri="{FF2B5EF4-FFF2-40B4-BE49-F238E27FC236}">
                <a16:creationId xmlns:a16="http://schemas.microsoft.com/office/drawing/2014/main" id="{EE6F3FD9-ED07-CEBA-DD83-83906091DC0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450860" y="2004459"/>
            <a:ext cx="539054" cy="548015"/>
          </a:xfrm>
          <a:prstGeom prst="rect">
            <a:avLst/>
          </a:prstGeom>
        </p:spPr>
      </p:pic>
      <p:sp>
        <p:nvSpPr>
          <p:cNvPr id="22" name="Oval 21">
            <a:extLst>
              <a:ext uri="{FF2B5EF4-FFF2-40B4-BE49-F238E27FC236}">
                <a16:creationId xmlns:a16="http://schemas.microsoft.com/office/drawing/2014/main" id="{78042B59-CE9C-FF8C-66AE-7F046D39CB07}"/>
              </a:ext>
              <a:ext uri="{C183D7F6-B498-43B3-948B-1728B52AA6E4}">
                <adec:decorative xmlns:adec="http://schemas.microsoft.com/office/drawing/2017/decorative" val="1"/>
              </a:ext>
            </a:extLst>
          </p:cNvPr>
          <p:cNvSpPr/>
          <p:nvPr/>
        </p:nvSpPr>
        <p:spPr>
          <a:xfrm>
            <a:off x="5149521" y="4320240"/>
            <a:ext cx="1440000" cy="1440000"/>
          </a:xfrm>
          <a:prstGeom prst="ellipse">
            <a:avLst/>
          </a:prstGeom>
          <a:gradFill flip="none" rotWithShape="1">
            <a:gsLst>
              <a:gs pos="0">
                <a:srgbClr val="176490"/>
              </a:gs>
              <a:gs pos="50000">
                <a:srgbClr val="1AA4BE"/>
              </a:gs>
              <a:gs pos="100000">
                <a:srgbClr val="52C3CB"/>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6"/>
            <a:endParaRPr lang="en-US">
              <a:solidFill>
                <a:prstClr val="white"/>
              </a:solidFill>
              <a:latin typeface="Calibri"/>
            </a:endParaRPr>
          </a:p>
        </p:txBody>
      </p:sp>
      <p:pic>
        <p:nvPicPr>
          <p:cNvPr id="23" name="Graphic 22" descr="Document with solid fill">
            <a:extLst>
              <a:ext uri="{FF2B5EF4-FFF2-40B4-BE49-F238E27FC236}">
                <a16:creationId xmlns:a16="http://schemas.microsoft.com/office/drawing/2014/main" id="{73263420-2096-FC25-FA76-980057943A7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224644" y="4743003"/>
            <a:ext cx="350009" cy="350009"/>
          </a:xfrm>
          <a:prstGeom prst="rect">
            <a:avLst/>
          </a:prstGeom>
        </p:spPr>
      </p:pic>
      <p:pic>
        <p:nvPicPr>
          <p:cNvPr id="24" name="Graphic 23" descr="Syncing cloud with solid fill">
            <a:extLst>
              <a:ext uri="{FF2B5EF4-FFF2-40B4-BE49-F238E27FC236}">
                <a16:creationId xmlns:a16="http://schemas.microsoft.com/office/drawing/2014/main" id="{08A4E56F-C1A7-34B5-A241-53CA5AA25F99}"/>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375936" y="4523175"/>
            <a:ext cx="960823" cy="960823"/>
          </a:xfrm>
          <a:prstGeom prst="rect">
            <a:avLst/>
          </a:prstGeom>
        </p:spPr>
      </p:pic>
      <p:pic>
        <p:nvPicPr>
          <p:cNvPr id="25" name="Graphic 24" descr="Document with solid fill">
            <a:extLst>
              <a:ext uri="{FF2B5EF4-FFF2-40B4-BE49-F238E27FC236}">
                <a16:creationId xmlns:a16="http://schemas.microsoft.com/office/drawing/2014/main" id="{6707F613-35A0-C3F1-E46F-3868C3DA99E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166623" y="4961912"/>
            <a:ext cx="350009" cy="350009"/>
          </a:xfrm>
          <a:prstGeom prst="rect">
            <a:avLst/>
          </a:prstGeom>
        </p:spPr>
      </p:pic>
      <p:pic>
        <p:nvPicPr>
          <p:cNvPr id="26" name="Graphic 25" descr="Lightbulb and gear with solid fill">
            <a:extLst>
              <a:ext uri="{FF2B5EF4-FFF2-40B4-BE49-F238E27FC236}">
                <a16:creationId xmlns:a16="http://schemas.microsoft.com/office/drawing/2014/main" id="{F2DBF393-039C-CB4D-1B05-5CA7A040027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450859" y="2443167"/>
            <a:ext cx="534677" cy="534677"/>
          </a:xfrm>
          <a:prstGeom prst="rect">
            <a:avLst/>
          </a:prstGeom>
        </p:spPr>
      </p:pic>
      <p:pic>
        <p:nvPicPr>
          <p:cNvPr id="27" name="Graphic 26" descr="Bar chart with solid fill">
            <a:extLst>
              <a:ext uri="{FF2B5EF4-FFF2-40B4-BE49-F238E27FC236}">
                <a16:creationId xmlns:a16="http://schemas.microsoft.com/office/drawing/2014/main" id="{9F78A9ED-B889-1C07-E2B7-B5CBA150B8BB}"/>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851840" y="2483159"/>
            <a:ext cx="544499" cy="544499"/>
          </a:xfrm>
          <a:prstGeom prst="rect">
            <a:avLst/>
          </a:prstGeom>
        </p:spPr>
      </p:pic>
    </p:spTree>
    <p:extLst>
      <p:ext uri="{BB962C8B-B14F-4D97-AF65-F5344CB8AC3E}">
        <p14:creationId xmlns:p14="http://schemas.microsoft.com/office/powerpoint/2010/main" val="244669796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8A2A-918D-2F98-87DF-A760A73677E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D819AD-3E54-7E67-F5EE-73DF2846BC6A}"/>
              </a:ext>
            </a:extLst>
          </p:cNvPr>
          <p:cNvSpPr>
            <a:spLocks noGrp="1"/>
          </p:cNvSpPr>
          <p:nvPr>
            <p:ph type="sldNum" sz="quarter" idx="12"/>
          </p:nvPr>
        </p:nvSpPr>
        <p:spPr/>
        <p:txBody>
          <a:bodyPr/>
          <a:lstStyle/>
          <a:p>
            <a:fld id="{32D4B517-E49B-41B6-9DBC-23634E0F1CDC}" type="slidenum">
              <a:rPr lang="en-CA" smtClean="0"/>
              <a:t>5</a:t>
            </a:fld>
            <a:endParaRPr lang="en-CA"/>
          </a:p>
        </p:txBody>
      </p:sp>
      <p:sp>
        <p:nvSpPr>
          <p:cNvPr id="4" name="Title 3">
            <a:extLst>
              <a:ext uri="{FF2B5EF4-FFF2-40B4-BE49-F238E27FC236}">
                <a16:creationId xmlns:a16="http://schemas.microsoft.com/office/drawing/2014/main" id="{7B82E093-05D2-0F02-F0EF-9512C8F1BA4C}"/>
              </a:ext>
            </a:extLst>
          </p:cNvPr>
          <p:cNvSpPr>
            <a:spLocks noGrp="1"/>
          </p:cNvSpPr>
          <p:nvPr>
            <p:ph type="title"/>
          </p:nvPr>
        </p:nvSpPr>
        <p:spPr/>
        <p:txBody>
          <a:bodyPr/>
          <a:lstStyle/>
          <a:p>
            <a:endParaRPr lang="en-US"/>
          </a:p>
        </p:txBody>
      </p:sp>
      <p:sp>
        <p:nvSpPr>
          <p:cNvPr id="6" name="Text Placeholder 8">
            <a:extLst>
              <a:ext uri="{FF2B5EF4-FFF2-40B4-BE49-F238E27FC236}">
                <a16:creationId xmlns:a16="http://schemas.microsoft.com/office/drawing/2014/main" id="{2371D400-436D-2C84-9E4F-19206F7D0DC6}"/>
              </a:ext>
            </a:extLst>
          </p:cNvPr>
          <p:cNvSpPr txBox="1">
            <a:spLocks/>
          </p:cNvSpPr>
          <p:nvPr/>
        </p:nvSpPr>
        <p:spPr>
          <a:xfrm>
            <a:off x="959489" y="2821255"/>
            <a:ext cx="10273141" cy="720080"/>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CA">
                <a:latin typeface="Aptos Black"/>
                <a:ea typeface="Calibri"/>
                <a:cs typeface="Calibri"/>
              </a:rPr>
              <a:t>Request Lifecycle &amp; Best Practices</a:t>
            </a:r>
          </a:p>
          <a:p>
            <a:pPr marL="0" indent="0" algn="ctr">
              <a:buNone/>
            </a:pPr>
            <a:r>
              <a:rPr lang="en-CA" sz="2400" b="1">
                <a:latin typeface="Aptos"/>
                <a:ea typeface="Calibri"/>
                <a:cs typeface="Calibri"/>
              </a:rPr>
              <a:t>in ATIPOnline</a:t>
            </a:r>
          </a:p>
        </p:txBody>
      </p:sp>
    </p:spTree>
    <p:extLst>
      <p:ext uri="{BB962C8B-B14F-4D97-AF65-F5344CB8AC3E}">
        <p14:creationId xmlns:p14="http://schemas.microsoft.com/office/powerpoint/2010/main" val="225637921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__EngageSlideDescription__" descr="slide description : This slides demonstrates the workflow of an ATIP requests. One, a clipboard and a pencil. The requester submits the request. Two a building. The Institutitions receive the request. Three a gear and a wrench. The institutions process the request. Four, a handshake. The requester receives the records. Five, a world globe. the institution posts the summary on Open dot canada dot ca. Six, a numbered list. The request is include in reports. Seven, an eye. Accountability, the requester can submit a complaint. ">
            <a:extLst>
              <a:ext uri="{FF2B5EF4-FFF2-40B4-BE49-F238E27FC236}">
                <a16:creationId xmlns:a16="http://schemas.microsoft.com/office/drawing/2014/main" id="{75038EB8-6936-4B66-89BF-EF6859600F66}"/>
              </a:ext>
            </a:extLst>
          </p:cNvPr>
          <p:cNvPicPr>
            <a:picLocks/>
          </p:cNvPicPr>
          <p:nvPr/>
        </p:nvPicPr>
        <p:blipFill>
          <a:blip r:embed="rId3"/>
          <a:stretch>
            <a:fillRect/>
          </a:stretch>
        </p:blipFill>
        <p:spPr>
          <a:xfrm>
            <a:off x="296088" y="0"/>
            <a:ext cx="12700" cy="12700"/>
          </a:xfrm>
          <a:prstGeom prst="rect">
            <a:avLst/>
          </a:prstGeom>
          <a:ln/>
        </p:spPr>
      </p:pic>
      <p:grpSp>
        <p:nvGrpSpPr>
          <p:cNvPr id="13" name="Group 12">
            <a:extLst>
              <a:ext uri="{FF2B5EF4-FFF2-40B4-BE49-F238E27FC236}">
                <a16:creationId xmlns:a16="http://schemas.microsoft.com/office/drawing/2014/main" id="{1647EE01-5677-4F3B-8C3F-7922C6CC163B}"/>
              </a:ext>
            </a:extLst>
          </p:cNvPr>
          <p:cNvGrpSpPr/>
          <p:nvPr/>
        </p:nvGrpSpPr>
        <p:grpSpPr>
          <a:xfrm>
            <a:off x="7741920" y="1236078"/>
            <a:ext cx="548640" cy="548640"/>
            <a:chOff x="10323513" y="708025"/>
            <a:chExt cx="1011237" cy="863600"/>
          </a:xfrm>
          <a:solidFill>
            <a:srgbClr val="009999"/>
          </a:solidFill>
        </p:grpSpPr>
        <p:sp>
          <p:nvSpPr>
            <p:cNvPr id="14" name="Freeform 37">
              <a:extLst>
                <a:ext uri="{FF2B5EF4-FFF2-40B4-BE49-F238E27FC236}">
                  <a16:creationId xmlns:a16="http://schemas.microsoft.com/office/drawing/2014/main" id="{AEAFD165-8E58-49E1-8033-C672445D62C9}"/>
                </a:ext>
              </a:extLst>
            </p:cNvPr>
            <p:cNvSpPr>
              <a:spLocks noEditPoints="1"/>
            </p:cNvSpPr>
            <p:nvPr/>
          </p:nvSpPr>
          <p:spPr bwMode="auto">
            <a:xfrm>
              <a:off x="10323513" y="762000"/>
              <a:ext cx="877887" cy="809625"/>
            </a:xfrm>
            <a:custGeom>
              <a:avLst/>
              <a:gdLst>
                <a:gd name="T0" fmla="*/ 100 w 131"/>
                <a:gd name="T1" fmla="*/ 12 h 119"/>
                <a:gd name="T2" fmla="*/ 51 w 131"/>
                <a:gd name="T3" fmla="*/ 8 h 119"/>
                <a:gd name="T4" fmla="*/ 35 w 131"/>
                <a:gd name="T5" fmla="*/ 42 h 119"/>
                <a:gd name="T6" fmla="*/ 44 w 131"/>
                <a:gd name="T7" fmla="*/ 54 h 119"/>
                <a:gd name="T8" fmla="*/ 57 w 131"/>
                <a:gd name="T9" fmla="*/ 48 h 119"/>
                <a:gd name="T10" fmla="*/ 64 w 131"/>
                <a:gd name="T11" fmla="*/ 37 h 119"/>
                <a:gd name="T12" fmla="*/ 111 w 131"/>
                <a:gd name="T13" fmla="*/ 75 h 119"/>
                <a:gd name="T14" fmla="*/ 105 w 131"/>
                <a:gd name="T15" fmla="*/ 81 h 119"/>
                <a:gd name="T16" fmla="*/ 91 w 131"/>
                <a:gd name="T17" fmla="*/ 71 h 119"/>
                <a:gd name="T18" fmla="*/ 101 w 131"/>
                <a:gd name="T19" fmla="*/ 85 h 119"/>
                <a:gd name="T20" fmla="*/ 95 w 131"/>
                <a:gd name="T21" fmla="*/ 91 h 119"/>
                <a:gd name="T22" fmla="*/ 81 w 131"/>
                <a:gd name="T23" fmla="*/ 81 h 119"/>
                <a:gd name="T24" fmla="*/ 91 w 131"/>
                <a:gd name="T25" fmla="*/ 95 h 119"/>
                <a:gd name="T26" fmla="*/ 85 w 131"/>
                <a:gd name="T27" fmla="*/ 101 h 119"/>
                <a:gd name="T28" fmla="*/ 72 w 131"/>
                <a:gd name="T29" fmla="*/ 91 h 119"/>
                <a:gd name="T30" fmla="*/ 81 w 131"/>
                <a:gd name="T31" fmla="*/ 105 h 119"/>
                <a:gd name="T32" fmla="*/ 76 w 131"/>
                <a:gd name="T33" fmla="*/ 111 h 119"/>
                <a:gd name="T34" fmla="*/ 63 w 131"/>
                <a:gd name="T35" fmla="*/ 91 h 119"/>
                <a:gd name="T36" fmla="*/ 53 w 131"/>
                <a:gd name="T37" fmla="*/ 81 h 119"/>
                <a:gd name="T38" fmla="*/ 43 w 131"/>
                <a:gd name="T39" fmla="*/ 71 h 119"/>
                <a:gd name="T40" fmla="*/ 33 w 131"/>
                <a:gd name="T41" fmla="*/ 61 h 119"/>
                <a:gd name="T42" fmla="*/ 5 w 131"/>
                <a:gd name="T43" fmla="*/ 41 h 119"/>
                <a:gd name="T44" fmla="*/ 1 w 131"/>
                <a:gd name="T45" fmla="*/ 46 h 119"/>
                <a:gd name="T46" fmla="*/ 14 w 131"/>
                <a:gd name="T47" fmla="*/ 70 h 119"/>
                <a:gd name="T48" fmla="*/ 24 w 131"/>
                <a:gd name="T49" fmla="*/ 80 h 119"/>
                <a:gd name="T50" fmla="*/ 34 w 131"/>
                <a:gd name="T51" fmla="*/ 90 h 119"/>
                <a:gd name="T52" fmla="*/ 44 w 131"/>
                <a:gd name="T53" fmla="*/ 100 h 119"/>
                <a:gd name="T54" fmla="*/ 54 w 131"/>
                <a:gd name="T55" fmla="*/ 109 h 119"/>
                <a:gd name="T56" fmla="*/ 71 w 131"/>
                <a:gd name="T57" fmla="*/ 115 h 119"/>
                <a:gd name="T58" fmla="*/ 88 w 131"/>
                <a:gd name="T59" fmla="*/ 108 h 119"/>
                <a:gd name="T60" fmla="*/ 98 w 131"/>
                <a:gd name="T61" fmla="*/ 98 h 119"/>
                <a:gd name="T62" fmla="*/ 108 w 131"/>
                <a:gd name="T63" fmla="*/ 88 h 119"/>
                <a:gd name="T64" fmla="*/ 115 w 131"/>
                <a:gd name="T65" fmla="*/ 71 h 119"/>
                <a:gd name="T66" fmla="*/ 130 w 131"/>
                <a:gd name="T67" fmla="*/ 46 h 119"/>
                <a:gd name="T68" fmla="*/ 102 w 131"/>
                <a:gd name="T69" fmla="*/ 13 h 119"/>
                <a:gd name="T70" fmla="*/ 102 w 131"/>
                <a:gd name="T71" fmla="*/ 1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 h="119">
                  <a:moveTo>
                    <a:pt x="102" y="13"/>
                  </a:moveTo>
                  <a:cubicBezTo>
                    <a:pt x="101" y="13"/>
                    <a:pt x="101" y="13"/>
                    <a:pt x="100" y="12"/>
                  </a:cubicBezTo>
                  <a:cubicBezTo>
                    <a:pt x="72" y="3"/>
                    <a:pt x="72" y="3"/>
                    <a:pt x="72" y="3"/>
                  </a:cubicBezTo>
                  <a:cubicBezTo>
                    <a:pt x="60" y="0"/>
                    <a:pt x="53" y="6"/>
                    <a:pt x="51" y="8"/>
                  </a:cubicBezTo>
                  <a:cubicBezTo>
                    <a:pt x="49" y="9"/>
                    <a:pt x="49" y="10"/>
                    <a:pt x="48" y="12"/>
                  </a:cubicBezTo>
                  <a:cubicBezTo>
                    <a:pt x="35" y="42"/>
                    <a:pt x="35" y="42"/>
                    <a:pt x="35" y="42"/>
                  </a:cubicBezTo>
                  <a:cubicBezTo>
                    <a:pt x="35" y="43"/>
                    <a:pt x="35" y="46"/>
                    <a:pt x="36" y="48"/>
                  </a:cubicBezTo>
                  <a:cubicBezTo>
                    <a:pt x="38" y="51"/>
                    <a:pt x="41" y="54"/>
                    <a:pt x="44" y="54"/>
                  </a:cubicBezTo>
                  <a:cubicBezTo>
                    <a:pt x="48" y="55"/>
                    <a:pt x="52" y="54"/>
                    <a:pt x="55" y="51"/>
                  </a:cubicBezTo>
                  <a:cubicBezTo>
                    <a:pt x="56" y="50"/>
                    <a:pt x="57" y="49"/>
                    <a:pt x="57" y="48"/>
                  </a:cubicBezTo>
                  <a:cubicBezTo>
                    <a:pt x="62" y="40"/>
                    <a:pt x="62" y="40"/>
                    <a:pt x="62" y="40"/>
                  </a:cubicBezTo>
                  <a:cubicBezTo>
                    <a:pt x="62" y="39"/>
                    <a:pt x="63" y="38"/>
                    <a:pt x="64" y="37"/>
                  </a:cubicBezTo>
                  <a:cubicBezTo>
                    <a:pt x="68" y="33"/>
                    <a:pt x="70" y="35"/>
                    <a:pt x="71" y="35"/>
                  </a:cubicBezTo>
                  <a:cubicBezTo>
                    <a:pt x="77" y="41"/>
                    <a:pt x="111" y="75"/>
                    <a:pt x="111" y="75"/>
                  </a:cubicBezTo>
                  <a:cubicBezTo>
                    <a:pt x="112" y="77"/>
                    <a:pt x="112" y="79"/>
                    <a:pt x="110" y="80"/>
                  </a:cubicBezTo>
                  <a:cubicBezTo>
                    <a:pt x="109" y="82"/>
                    <a:pt x="107" y="82"/>
                    <a:pt x="105" y="81"/>
                  </a:cubicBezTo>
                  <a:cubicBezTo>
                    <a:pt x="96" y="71"/>
                    <a:pt x="96" y="71"/>
                    <a:pt x="96" y="71"/>
                  </a:cubicBezTo>
                  <a:cubicBezTo>
                    <a:pt x="95" y="70"/>
                    <a:pt x="93" y="70"/>
                    <a:pt x="91" y="71"/>
                  </a:cubicBezTo>
                  <a:cubicBezTo>
                    <a:pt x="90" y="73"/>
                    <a:pt x="90" y="75"/>
                    <a:pt x="91" y="76"/>
                  </a:cubicBezTo>
                  <a:cubicBezTo>
                    <a:pt x="101" y="85"/>
                    <a:pt x="101" y="85"/>
                    <a:pt x="101" y="85"/>
                  </a:cubicBezTo>
                  <a:cubicBezTo>
                    <a:pt x="102" y="86"/>
                    <a:pt x="102" y="89"/>
                    <a:pt x="100" y="90"/>
                  </a:cubicBezTo>
                  <a:cubicBezTo>
                    <a:pt x="99" y="92"/>
                    <a:pt x="97" y="92"/>
                    <a:pt x="95" y="91"/>
                  </a:cubicBezTo>
                  <a:cubicBezTo>
                    <a:pt x="86" y="81"/>
                    <a:pt x="86" y="81"/>
                    <a:pt x="86" y="81"/>
                  </a:cubicBezTo>
                  <a:cubicBezTo>
                    <a:pt x="85" y="80"/>
                    <a:pt x="83" y="80"/>
                    <a:pt x="81" y="81"/>
                  </a:cubicBezTo>
                  <a:cubicBezTo>
                    <a:pt x="80" y="83"/>
                    <a:pt x="80" y="85"/>
                    <a:pt x="81" y="86"/>
                  </a:cubicBezTo>
                  <a:cubicBezTo>
                    <a:pt x="91" y="95"/>
                    <a:pt x="91" y="95"/>
                    <a:pt x="91" y="95"/>
                  </a:cubicBezTo>
                  <a:cubicBezTo>
                    <a:pt x="92" y="96"/>
                    <a:pt x="92" y="99"/>
                    <a:pt x="90" y="100"/>
                  </a:cubicBezTo>
                  <a:cubicBezTo>
                    <a:pt x="89" y="102"/>
                    <a:pt x="87" y="102"/>
                    <a:pt x="85" y="101"/>
                  </a:cubicBezTo>
                  <a:cubicBezTo>
                    <a:pt x="76" y="91"/>
                    <a:pt x="76" y="91"/>
                    <a:pt x="76" y="91"/>
                  </a:cubicBezTo>
                  <a:cubicBezTo>
                    <a:pt x="75" y="90"/>
                    <a:pt x="73" y="90"/>
                    <a:pt x="72" y="91"/>
                  </a:cubicBezTo>
                  <a:cubicBezTo>
                    <a:pt x="70" y="92"/>
                    <a:pt x="70" y="94"/>
                    <a:pt x="72" y="96"/>
                  </a:cubicBezTo>
                  <a:cubicBezTo>
                    <a:pt x="81" y="105"/>
                    <a:pt x="81" y="105"/>
                    <a:pt x="81" y="105"/>
                  </a:cubicBezTo>
                  <a:cubicBezTo>
                    <a:pt x="82" y="106"/>
                    <a:pt x="82" y="109"/>
                    <a:pt x="80" y="110"/>
                  </a:cubicBezTo>
                  <a:cubicBezTo>
                    <a:pt x="79" y="112"/>
                    <a:pt x="77" y="112"/>
                    <a:pt x="76" y="111"/>
                  </a:cubicBezTo>
                  <a:cubicBezTo>
                    <a:pt x="64" y="99"/>
                    <a:pt x="64" y="99"/>
                    <a:pt x="64" y="99"/>
                  </a:cubicBezTo>
                  <a:cubicBezTo>
                    <a:pt x="66" y="97"/>
                    <a:pt x="65" y="93"/>
                    <a:pt x="63" y="91"/>
                  </a:cubicBezTo>
                  <a:cubicBezTo>
                    <a:pt x="60" y="88"/>
                    <a:pt x="56" y="88"/>
                    <a:pt x="53" y="90"/>
                  </a:cubicBezTo>
                  <a:cubicBezTo>
                    <a:pt x="56" y="88"/>
                    <a:pt x="56" y="83"/>
                    <a:pt x="53" y="81"/>
                  </a:cubicBezTo>
                  <a:cubicBezTo>
                    <a:pt x="50" y="78"/>
                    <a:pt x="46" y="78"/>
                    <a:pt x="43" y="80"/>
                  </a:cubicBezTo>
                  <a:cubicBezTo>
                    <a:pt x="46" y="78"/>
                    <a:pt x="46" y="73"/>
                    <a:pt x="43" y="71"/>
                  </a:cubicBezTo>
                  <a:cubicBezTo>
                    <a:pt x="40" y="68"/>
                    <a:pt x="36" y="68"/>
                    <a:pt x="33" y="70"/>
                  </a:cubicBezTo>
                  <a:cubicBezTo>
                    <a:pt x="36" y="68"/>
                    <a:pt x="36" y="64"/>
                    <a:pt x="33" y="61"/>
                  </a:cubicBezTo>
                  <a:cubicBezTo>
                    <a:pt x="30" y="58"/>
                    <a:pt x="27" y="58"/>
                    <a:pt x="24" y="60"/>
                  </a:cubicBezTo>
                  <a:cubicBezTo>
                    <a:pt x="5" y="41"/>
                    <a:pt x="5" y="41"/>
                    <a:pt x="5" y="41"/>
                  </a:cubicBezTo>
                  <a:cubicBezTo>
                    <a:pt x="4" y="40"/>
                    <a:pt x="2" y="40"/>
                    <a:pt x="1" y="41"/>
                  </a:cubicBezTo>
                  <a:cubicBezTo>
                    <a:pt x="0" y="42"/>
                    <a:pt x="0" y="44"/>
                    <a:pt x="1" y="46"/>
                  </a:cubicBezTo>
                  <a:cubicBezTo>
                    <a:pt x="20" y="64"/>
                    <a:pt x="20" y="64"/>
                    <a:pt x="20" y="64"/>
                  </a:cubicBezTo>
                  <a:cubicBezTo>
                    <a:pt x="14" y="70"/>
                    <a:pt x="14" y="70"/>
                    <a:pt x="14" y="70"/>
                  </a:cubicBezTo>
                  <a:cubicBezTo>
                    <a:pt x="12" y="72"/>
                    <a:pt x="12" y="76"/>
                    <a:pt x="15" y="79"/>
                  </a:cubicBezTo>
                  <a:cubicBezTo>
                    <a:pt x="17" y="82"/>
                    <a:pt x="22" y="82"/>
                    <a:pt x="24" y="80"/>
                  </a:cubicBezTo>
                  <a:cubicBezTo>
                    <a:pt x="22" y="82"/>
                    <a:pt x="22" y="86"/>
                    <a:pt x="25" y="89"/>
                  </a:cubicBezTo>
                  <a:cubicBezTo>
                    <a:pt x="27" y="92"/>
                    <a:pt x="31" y="92"/>
                    <a:pt x="34" y="90"/>
                  </a:cubicBezTo>
                  <a:cubicBezTo>
                    <a:pt x="31" y="92"/>
                    <a:pt x="32" y="96"/>
                    <a:pt x="34" y="99"/>
                  </a:cubicBezTo>
                  <a:cubicBezTo>
                    <a:pt x="37" y="102"/>
                    <a:pt x="41" y="102"/>
                    <a:pt x="44" y="100"/>
                  </a:cubicBezTo>
                  <a:cubicBezTo>
                    <a:pt x="41" y="102"/>
                    <a:pt x="42" y="106"/>
                    <a:pt x="44" y="109"/>
                  </a:cubicBezTo>
                  <a:cubicBezTo>
                    <a:pt x="47" y="112"/>
                    <a:pt x="51" y="112"/>
                    <a:pt x="54" y="109"/>
                  </a:cubicBezTo>
                  <a:cubicBezTo>
                    <a:pt x="60" y="104"/>
                    <a:pt x="60" y="104"/>
                    <a:pt x="60" y="104"/>
                  </a:cubicBezTo>
                  <a:cubicBezTo>
                    <a:pt x="71" y="115"/>
                    <a:pt x="71" y="115"/>
                    <a:pt x="71" y="115"/>
                  </a:cubicBezTo>
                  <a:cubicBezTo>
                    <a:pt x="75" y="119"/>
                    <a:pt x="81" y="119"/>
                    <a:pt x="85" y="115"/>
                  </a:cubicBezTo>
                  <a:cubicBezTo>
                    <a:pt x="87" y="113"/>
                    <a:pt x="88" y="110"/>
                    <a:pt x="88" y="108"/>
                  </a:cubicBezTo>
                  <a:cubicBezTo>
                    <a:pt x="90" y="108"/>
                    <a:pt x="93" y="107"/>
                    <a:pt x="95" y="105"/>
                  </a:cubicBezTo>
                  <a:cubicBezTo>
                    <a:pt x="97" y="103"/>
                    <a:pt x="98" y="100"/>
                    <a:pt x="98" y="98"/>
                  </a:cubicBezTo>
                  <a:cubicBezTo>
                    <a:pt x="100" y="98"/>
                    <a:pt x="103" y="97"/>
                    <a:pt x="105" y="95"/>
                  </a:cubicBezTo>
                  <a:cubicBezTo>
                    <a:pt x="107" y="93"/>
                    <a:pt x="108" y="90"/>
                    <a:pt x="108" y="88"/>
                  </a:cubicBezTo>
                  <a:cubicBezTo>
                    <a:pt x="110" y="88"/>
                    <a:pt x="113" y="87"/>
                    <a:pt x="115" y="85"/>
                  </a:cubicBezTo>
                  <a:cubicBezTo>
                    <a:pt x="119" y="81"/>
                    <a:pt x="119" y="75"/>
                    <a:pt x="115" y="71"/>
                  </a:cubicBezTo>
                  <a:cubicBezTo>
                    <a:pt x="110" y="66"/>
                    <a:pt x="110" y="66"/>
                    <a:pt x="110" y="66"/>
                  </a:cubicBezTo>
                  <a:cubicBezTo>
                    <a:pt x="130" y="46"/>
                    <a:pt x="130" y="46"/>
                    <a:pt x="130" y="46"/>
                  </a:cubicBezTo>
                  <a:cubicBezTo>
                    <a:pt x="131" y="45"/>
                    <a:pt x="131" y="43"/>
                    <a:pt x="130" y="42"/>
                  </a:cubicBezTo>
                  <a:lnTo>
                    <a:pt x="102" y="13"/>
                  </a:lnTo>
                  <a:close/>
                  <a:moveTo>
                    <a:pt x="102" y="13"/>
                  </a:moveTo>
                  <a:cubicBezTo>
                    <a:pt x="102" y="13"/>
                    <a:pt x="102" y="13"/>
                    <a:pt x="102"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defTabSz="914354"/>
              <a:endParaRPr lang="en-US" sz="1400">
                <a:solidFill>
                  <a:prstClr val="black"/>
                </a:solidFill>
              </a:endParaRPr>
            </a:p>
          </p:txBody>
        </p:sp>
        <p:sp>
          <p:nvSpPr>
            <p:cNvPr id="15" name="Freeform 38">
              <a:extLst>
                <a:ext uri="{FF2B5EF4-FFF2-40B4-BE49-F238E27FC236}">
                  <a16:creationId xmlns:a16="http://schemas.microsoft.com/office/drawing/2014/main" id="{4062F31D-EF09-4CD8-8437-0A9857AB422E}"/>
                </a:ext>
              </a:extLst>
            </p:cNvPr>
            <p:cNvSpPr>
              <a:spLocks noEditPoints="1"/>
            </p:cNvSpPr>
            <p:nvPr/>
          </p:nvSpPr>
          <p:spPr bwMode="auto">
            <a:xfrm>
              <a:off x="11014075" y="708025"/>
              <a:ext cx="320675" cy="325438"/>
            </a:xfrm>
            <a:custGeom>
              <a:avLst/>
              <a:gdLst>
                <a:gd name="T0" fmla="*/ 46 w 48"/>
                <a:gd name="T1" fmla="*/ 28 h 48"/>
                <a:gd name="T2" fmla="*/ 20 w 48"/>
                <a:gd name="T3" fmla="*/ 3 h 48"/>
                <a:gd name="T4" fmla="*/ 11 w 48"/>
                <a:gd name="T5" fmla="*/ 3 h 48"/>
                <a:gd name="T6" fmla="*/ 3 w 48"/>
                <a:gd name="T7" fmla="*/ 12 h 48"/>
                <a:gd name="T8" fmla="*/ 3 w 48"/>
                <a:gd name="T9" fmla="*/ 20 h 48"/>
                <a:gd name="T10" fmla="*/ 28 w 48"/>
                <a:gd name="T11" fmla="*/ 46 h 48"/>
                <a:gd name="T12" fmla="*/ 37 w 48"/>
                <a:gd name="T13" fmla="*/ 46 h 48"/>
                <a:gd name="T14" fmla="*/ 46 w 48"/>
                <a:gd name="T15" fmla="*/ 37 h 48"/>
                <a:gd name="T16" fmla="*/ 46 w 48"/>
                <a:gd name="T17" fmla="*/ 28 h 48"/>
                <a:gd name="T18" fmla="*/ 32 w 48"/>
                <a:gd name="T19" fmla="*/ 41 h 48"/>
                <a:gd name="T20" fmla="*/ 27 w 48"/>
                <a:gd name="T21" fmla="*/ 36 h 48"/>
                <a:gd name="T22" fmla="*/ 32 w 48"/>
                <a:gd name="T23" fmla="*/ 31 h 48"/>
                <a:gd name="T24" fmla="*/ 37 w 48"/>
                <a:gd name="T25" fmla="*/ 36 h 48"/>
                <a:gd name="T26" fmla="*/ 32 w 48"/>
                <a:gd name="T27" fmla="*/ 41 h 48"/>
                <a:gd name="T28" fmla="*/ 32 w 48"/>
                <a:gd name="T29" fmla="*/ 41 h 48"/>
                <a:gd name="T30" fmla="*/ 32 w 48"/>
                <a:gd name="T31" fmla="*/ 4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48">
                  <a:moveTo>
                    <a:pt x="46" y="28"/>
                  </a:moveTo>
                  <a:cubicBezTo>
                    <a:pt x="20" y="3"/>
                    <a:pt x="20" y="3"/>
                    <a:pt x="20" y="3"/>
                  </a:cubicBezTo>
                  <a:cubicBezTo>
                    <a:pt x="18" y="0"/>
                    <a:pt x="14" y="0"/>
                    <a:pt x="11" y="3"/>
                  </a:cubicBezTo>
                  <a:cubicBezTo>
                    <a:pt x="3" y="12"/>
                    <a:pt x="3" y="12"/>
                    <a:pt x="3" y="12"/>
                  </a:cubicBezTo>
                  <a:cubicBezTo>
                    <a:pt x="0" y="14"/>
                    <a:pt x="0" y="18"/>
                    <a:pt x="3" y="20"/>
                  </a:cubicBezTo>
                  <a:cubicBezTo>
                    <a:pt x="28" y="46"/>
                    <a:pt x="28" y="46"/>
                    <a:pt x="28" y="46"/>
                  </a:cubicBezTo>
                  <a:cubicBezTo>
                    <a:pt x="30" y="48"/>
                    <a:pt x="34" y="48"/>
                    <a:pt x="37" y="46"/>
                  </a:cubicBezTo>
                  <a:cubicBezTo>
                    <a:pt x="46" y="37"/>
                    <a:pt x="46" y="37"/>
                    <a:pt x="46" y="37"/>
                  </a:cubicBezTo>
                  <a:cubicBezTo>
                    <a:pt x="48" y="35"/>
                    <a:pt x="48" y="31"/>
                    <a:pt x="46" y="28"/>
                  </a:cubicBezTo>
                  <a:close/>
                  <a:moveTo>
                    <a:pt x="32" y="41"/>
                  </a:moveTo>
                  <a:cubicBezTo>
                    <a:pt x="29" y="41"/>
                    <a:pt x="27" y="39"/>
                    <a:pt x="27" y="36"/>
                  </a:cubicBezTo>
                  <a:cubicBezTo>
                    <a:pt x="27" y="33"/>
                    <a:pt x="29" y="31"/>
                    <a:pt x="32" y="31"/>
                  </a:cubicBezTo>
                  <a:cubicBezTo>
                    <a:pt x="35" y="31"/>
                    <a:pt x="37" y="33"/>
                    <a:pt x="37" y="36"/>
                  </a:cubicBezTo>
                  <a:cubicBezTo>
                    <a:pt x="37" y="39"/>
                    <a:pt x="35" y="41"/>
                    <a:pt x="32" y="41"/>
                  </a:cubicBezTo>
                  <a:close/>
                  <a:moveTo>
                    <a:pt x="32" y="41"/>
                  </a:moveTo>
                  <a:cubicBezTo>
                    <a:pt x="32" y="41"/>
                    <a:pt x="32" y="41"/>
                    <a:pt x="32" y="4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p>
              <a:pPr defTabSz="914354"/>
              <a:endParaRPr lang="en-US" sz="1400">
                <a:solidFill>
                  <a:prstClr val="black"/>
                </a:solidFill>
              </a:endParaRPr>
            </a:p>
          </p:txBody>
        </p:sp>
      </p:grpSp>
      <p:cxnSp>
        <p:nvCxnSpPr>
          <p:cNvPr id="22" name="Straight Connector 21">
            <a:extLst>
              <a:ext uri="{FF2B5EF4-FFF2-40B4-BE49-F238E27FC236}">
                <a16:creationId xmlns:a16="http://schemas.microsoft.com/office/drawing/2014/main" id="{BB36938F-3828-47FD-A9BC-31D5666AE46F}"/>
              </a:ext>
              <a:ext uri="{C183D7F6-B498-43B3-948B-1728B52AA6E4}">
                <adec:decorative xmlns:adec="http://schemas.microsoft.com/office/drawing/2017/decorative" val="1"/>
              </a:ext>
            </a:extLst>
          </p:cNvPr>
          <p:cNvCxnSpPr>
            <a:cxnSpLocks/>
          </p:cNvCxnSpPr>
          <p:nvPr/>
        </p:nvCxnSpPr>
        <p:spPr>
          <a:xfrm flipV="1">
            <a:off x="182880" y="3671611"/>
            <a:ext cx="11591109" cy="0"/>
          </a:xfrm>
          <a:prstGeom prst="line">
            <a:avLst/>
          </a:prstGeom>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BF29C1A1-9541-4296-AEC9-B3DE17ADA5F4}"/>
              </a:ext>
            </a:extLst>
          </p:cNvPr>
          <p:cNvSpPr txBox="1"/>
          <p:nvPr/>
        </p:nvSpPr>
        <p:spPr>
          <a:xfrm>
            <a:off x="6820164" y="957948"/>
            <a:ext cx="2457550" cy="2339102"/>
          </a:xfrm>
          <a:prstGeom prst="rect">
            <a:avLst/>
          </a:prstGeom>
          <a:noFill/>
        </p:spPr>
        <p:txBody>
          <a:bodyPr wrap="square" rtlCol="0">
            <a:spAutoFit/>
          </a:bodyPr>
          <a:lstStyle/>
          <a:p>
            <a:pPr algn="ctr"/>
            <a:r>
              <a:rPr lang="en-US" sz="1400" b="1"/>
              <a:t>4. Receive records</a:t>
            </a:r>
          </a:p>
          <a:p>
            <a:endParaRPr lang="en-CA" sz="1200">
              <a:solidFill>
                <a:srgbClr val="009999"/>
              </a:solidFill>
              <a:latin typeface="Calibri" panose="020F0502020204030204" pitchFamily="34" charset="0"/>
              <a:cs typeface="Calibri" panose="020F0502020204030204" pitchFamily="34" charset="0"/>
            </a:endParaRPr>
          </a:p>
          <a:p>
            <a:endParaRPr lang="en-CA" sz="1200">
              <a:solidFill>
                <a:srgbClr val="009999"/>
              </a:solidFill>
              <a:latin typeface="Calibri" panose="020F0502020204030204" pitchFamily="34" charset="0"/>
              <a:cs typeface="Calibri" panose="020F0502020204030204" pitchFamily="34" charset="0"/>
            </a:endParaRPr>
          </a:p>
          <a:p>
            <a:endParaRPr lang="en-CA" sz="1200">
              <a:solidFill>
                <a:srgbClr val="009999"/>
              </a:solidFill>
              <a:latin typeface="Calibri" panose="020F0502020204030204" pitchFamily="34" charset="0"/>
              <a:cs typeface="Calibri" panose="020F0502020204030204" pitchFamily="34" charset="0"/>
            </a:endParaRPr>
          </a:p>
          <a:p>
            <a:pPr marL="285744" indent="-285744">
              <a:buFont typeface="Wingdings" panose="05000000000000000000" pitchFamily="2" charset="2"/>
              <a:buChar char="ü"/>
            </a:pPr>
            <a:r>
              <a:rPr lang="en-CA" sz="1200">
                <a:solidFill>
                  <a:srgbClr val="009999"/>
                </a:solidFill>
                <a:latin typeface="Calibri" panose="020F0502020204030204" pitchFamily="34" charset="0"/>
                <a:cs typeface="Calibri" panose="020F0502020204030204" pitchFamily="34" charset="0"/>
              </a:rPr>
              <a:t>Receive completed requests online  </a:t>
            </a:r>
          </a:p>
          <a:p>
            <a:pPr marL="285744" indent="-285744">
              <a:buFont typeface="Wingdings" panose="05000000000000000000" pitchFamily="2" charset="2"/>
              <a:buChar char="ü"/>
            </a:pPr>
            <a:r>
              <a:rPr lang="en-CA" sz="1200">
                <a:solidFill>
                  <a:srgbClr val="009999"/>
                </a:solidFill>
                <a:latin typeface="Calibri" panose="020F0502020204030204" pitchFamily="34" charset="0"/>
                <a:cs typeface="Calibri" panose="020F0502020204030204" pitchFamily="34" charset="0"/>
              </a:rPr>
              <a:t>Online status updates through a dashboard</a:t>
            </a:r>
          </a:p>
          <a:p>
            <a:pPr marL="285744" indent="-285744">
              <a:buFont typeface="Wingdings" panose="05000000000000000000" pitchFamily="2" charset="2"/>
              <a:buChar char="ü"/>
            </a:pPr>
            <a:r>
              <a:rPr lang="en-CA" sz="1200">
                <a:solidFill>
                  <a:srgbClr val="009999"/>
                </a:solidFill>
                <a:latin typeface="Calibri" panose="020F0502020204030204" pitchFamily="34" charset="0"/>
                <a:cs typeface="Calibri" panose="020F0502020204030204" pitchFamily="34" charset="0"/>
              </a:rPr>
              <a:t>Multi-factor authentication</a:t>
            </a:r>
          </a:p>
          <a:p>
            <a:pPr marL="285744" indent="-285744">
              <a:buFont typeface="Wingdings" panose="05000000000000000000" pitchFamily="2" charset="2"/>
              <a:buChar char="q"/>
            </a:pPr>
            <a:r>
              <a:rPr lang="en-CA" sz="1200">
                <a:solidFill>
                  <a:srgbClr val="B43500"/>
                </a:solidFill>
                <a:latin typeface="Calibri" panose="020F0502020204030204" pitchFamily="34" charset="0"/>
                <a:cs typeface="Calibri" panose="020F0502020204030204" pitchFamily="34" charset="0"/>
              </a:rPr>
              <a:t>Get previously released ATI requests online</a:t>
            </a:r>
          </a:p>
          <a:p>
            <a:pPr marL="285744" indent="-285744">
              <a:buFont typeface="Wingdings" panose="05000000000000000000" pitchFamily="2" charset="2"/>
              <a:buChar char="q"/>
            </a:pPr>
            <a:endParaRPr lang="en-CA" sz="120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42AD5ED4-597A-4ADE-86C6-97B0A48315BA}"/>
              </a:ext>
            </a:extLst>
          </p:cNvPr>
          <p:cNvSpPr txBox="1"/>
          <p:nvPr/>
        </p:nvSpPr>
        <p:spPr>
          <a:xfrm>
            <a:off x="3392560" y="3721654"/>
            <a:ext cx="2976867" cy="2339102"/>
          </a:xfrm>
          <a:prstGeom prst="rect">
            <a:avLst/>
          </a:prstGeom>
          <a:noFill/>
          <a:ln>
            <a:solidFill>
              <a:schemeClr val="bg1"/>
            </a:solidFill>
          </a:ln>
        </p:spPr>
        <p:txBody>
          <a:bodyPr wrap="square" rtlCol="0">
            <a:spAutoFit/>
          </a:bodyPr>
          <a:lstStyle/>
          <a:p>
            <a:pPr algn="ctr"/>
            <a:r>
              <a:rPr lang="en-US" sz="1400" b="1"/>
              <a:t>3. Process Request</a:t>
            </a:r>
          </a:p>
          <a:p>
            <a:endParaRPr lang="en-CA" sz="1200">
              <a:solidFill>
                <a:srgbClr val="009999"/>
              </a:solidFill>
              <a:latin typeface="Calibri" panose="020F0502020204030204" pitchFamily="34" charset="0"/>
              <a:cs typeface="Calibri" panose="020F0502020204030204" pitchFamily="34" charset="0"/>
            </a:endParaRPr>
          </a:p>
          <a:p>
            <a:endParaRPr lang="en-CA" sz="1200">
              <a:solidFill>
                <a:srgbClr val="009999"/>
              </a:solidFill>
              <a:latin typeface="Calibri" panose="020F0502020204030204" pitchFamily="34" charset="0"/>
              <a:cs typeface="Calibri" panose="020F0502020204030204" pitchFamily="34" charset="0"/>
            </a:endParaRPr>
          </a:p>
          <a:p>
            <a:endParaRPr lang="en-CA" sz="1200">
              <a:solidFill>
                <a:srgbClr val="009999"/>
              </a:solidFill>
              <a:latin typeface="Calibri" panose="020F0502020204030204" pitchFamily="34" charset="0"/>
              <a:cs typeface="Calibri" panose="020F0502020204030204" pitchFamily="34" charset="0"/>
            </a:endParaRPr>
          </a:p>
          <a:p>
            <a:endParaRPr lang="en-CA" sz="1200">
              <a:solidFill>
                <a:srgbClr val="009999"/>
              </a:solidFill>
              <a:latin typeface="Calibri" panose="020F0502020204030204" pitchFamily="34" charset="0"/>
              <a:cs typeface="Calibri" panose="020F0502020204030204" pitchFamily="34" charset="0"/>
            </a:endParaRPr>
          </a:p>
          <a:p>
            <a:pPr marL="285744" indent="-285744">
              <a:buFont typeface="Wingdings" panose="05000000000000000000" pitchFamily="2" charset="2"/>
              <a:buChar char="ü"/>
            </a:pPr>
            <a:r>
              <a:rPr lang="en-CA" sz="1200">
                <a:solidFill>
                  <a:srgbClr val="009999"/>
                </a:solidFill>
                <a:latin typeface="Calibri" panose="020F0502020204030204" pitchFamily="34" charset="0"/>
                <a:cs typeface="Calibri" panose="020F0502020204030204" pitchFamily="34" charset="0"/>
              </a:rPr>
              <a:t>E-delivery of completed requests</a:t>
            </a:r>
          </a:p>
          <a:p>
            <a:pPr marL="285744" indent="-285744">
              <a:buFont typeface="Wingdings" panose="05000000000000000000" pitchFamily="2" charset="2"/>
              <a:buChar char="q"/>
            </a:pPr>
            <a:r>
              <a:rPr lang="en-CA" sz="1200">
                <a:solidFill>
                  <a:srgbClr val="FF9900"/>
                </a:solidFill>
                <a:latin typeface="Calibri" panose="020F0502020204030204" pitchFamily="34" charset="0"/>
                <a:cs typeface="Calibri" panose="020F0502020204030204" pitchFamily="34" charset="0"/>
              </a:rPr>
              <a:t>Secure, electronic, inter-institutional consultations</a:t>
            </a:r>
          </a:p>
          <a:p>
            <a:pPr marL="285744" indent="-285744">
              <a:buFont typeface="Wingdings" panose="05000000000000000000" pitchFamily="2" charset="2"/>
              <a:buChar char="q"/>
            </a:pPr>
            <a:r>
              <a:rPr lang="en-CA" sz="1200">
                <a:solidFill>
                  <a:srgbClr val="FF9900"/>
                </a:solidFill>
                <a:latin typeface="Calibri" panose="020F0502020204030204" pitchFamily="34" charset="0"/>
                <a:cs typeface="Calibri" panose="020F0502020204030204" pitchFamily="34" charset="0"/>
              </a:rPr>
              <a:t>Institutions adding requests (splitting)</a:t>
            </a:r>
          </a:p>
          <a:p>
            <a:pPr marL="285744" indent="-285744">
              <a:buFont typeface="Wingdings" panose="05000000000000000000" pitchFamily="2" charset="2"/>
              <a:buChar char="q"/>
            </a:pPr>
            <a:r>
              <a:rPr lang="en-CA" sz="1200">
                <a:solidFill>
                  <a:srgbClr val="C00000"/>
                </a:solidFill>
                <a:latin typeface="Calibri" panose="020F0502020204030204" pitchFamily="34" charset="0"/>
                <a:cs typeface="Calibri" panose="020F0502020204030204" pitchFamily="34" charset="0"/>
              </a:rPr>
              <a:t>Online transfer of misdirected requests</a:t>
            </a:r>
          </a:p>
          <a:p>
            <a:pPr marL="285744" indent="-285744">
              <a:buFont typeface="Wingdings" panose="05000000000000000000" pitchFamily="2" charset="2"/>
              <a:buChar char="q"/>
            </a:pPr>
            <a:r>
              <a:rPr lang="en-CA" sz="1200">
                <a:solidFill>
                  <a:srgbClr val="B43500"/>
                </a:solidFill>
                <a:latin typeface="Calibri" panose="020F0502020204030204" pitchFamily="34" charset="0"/>
                <a:cs typeface="Calibri" panose="020F0502020204030204" pitchFamily="34" charset="0"/>
              </a:rPr>
              <a:t>Continued integration with RPSS</a:t>
            </a:r>
          </a:p>
          <a:p>
            <a:pPr marL="285744" indent="-285744">
              <a:buFont typeface="Wingdings" panose="05000000000000000000" pitchFamily="2" charset="2"/>
              <a:buChar char="q"/>
            </a:pPr>
            <a:r>
              <a:rPr lang="en-CA" sz="1200">
                <a:solidFill>
                  <a:srgbClr val="9A1821"/>
                </a:solidFill>
                <a:latin typeface="Calibri" panose="020F0502020204030204" pitchFamily="34" charset="0"/>
                <a:cs typeface="Calibri" panose="020F0502020204030204" pitchFamily="34" charset="0"/>
              </a:rPr>
              <a:t>Identity Validation up front</a:t>
            </a:r>
          </a:p>
        </p:txBody>
      </p:sp>
      <p:sp>
        <p:nvSpPr>
          <p:cNvPr id="25" name="TextBox 24">
            <a:extLst>
              <a:ext uri="{FF2B5EF4-FFF2-40B4-BE49-F238E27FC236}">
                <a16:creationId xmlns:a16="http://schemas.microsoft.com/office/drawing/2014/main" id="{C7A9738D-0F6F-4B1A-8FDE-2F941DDAD4E6}"/>
              </a:ext>
            </a:extLst>
          </p:cNvPr>
          <p:cNvSpPr txBox="1"/>
          <p:nvPr/>
        </p:nvSpPr>
        <p:spPr>
          <a:xfrm>
            <a:off x="9601245" y="3721654"/>
            <a:ext cx="2248249" cy="1969770"/>
          </a:xfrm>
          <a:prstGeom prst="rect">
            <a:avLst/>
          </a:prstGeom>
          <a:noFill/>
          <a:ln>
            <a:solidFill>
              <a:schemeClr val="bg1"/>
            </a:solidFill>
          </a:ln>
        </p:spPr>
        <p:txBody>
          <a:bodyPr wrap="square" rtlCol="0">
            <a:spAutoFit/>
          </a:bodyPr>
          <a:lstStyle/>
          <a:p>
            <a:pPr algn="ctr"/>
            <a:r>
              <a:rPr lang="en-US" sz="1400" b="1"/>
              <a:t>6. Post on Open.Canada.ca</a:t>
            </a:r>
          </a:p>
          <a:p>
            <a:endParaRPr lang="en-CA" sz="1200">
              <a:solidFill>
                <a:srgbClr val="9A1821"/>
              </a:solidFill>
              <a:latin typeface="Calibri" panose="020F0502020204030204" pitchFamily="34" charset="0"/>
              <a:cs typeface="Calibri" panose="020F0502020204030204" pitchFamily="34" charset="0"/>
            </a:endParaRPr>
          </a:p>
          <a:p>
            <a:endParaRPr lang="en-CA" sz="1200">
              <a:solidFill>
                <a:srgbClr val="9A1821"/>
              </a:solidFill>
              <a:latin typeface="Calibri" panose="020F0502020204030204" pitchFamily="34" charset="0"/>
              <a:cs typeface="Calibri" panose="020F0502020204030204" pitchFamily="34" charset="0"/>
            </a:endParaRPr>
          </a:p>
          <a:p>
            <a:endParaRPr lang="en-CA" sz="1200">
              <a:solidFill>
                <a:srgbClr val="9A1821"/>
              </a:solidFill>
              <a:latin typeface="Calibri" panose="020F0502020204030204" pitchFamily="34" charset="0"/>
              <a:cs typeface="Calibri" panose="020F0502020204030204" pitchFamily="34" charset="0"/>
            </a:endParaRPr>
          </a:p>
          <a:p>
            <a:endParaRPr lang="en-CA" sz="1200">
              <a:solidFill>
                <a:srgbClr val="9A1821"/>
              </a:solidFill>
              <a:latin typeface="Calibri" panose="020F0502020204030204" pitchFamily="34" charset="0"/>
              <a:cs typeface="Calibri" panose="020F0502020204030204" pitchFamily="34" charset="0"/>
            </a:endParaRPr>
          </a:p>
          <a:p>
            <a:pPr marL="285744" indent="-285744">
              <a:buFont typeface="Wingdings" panose="05000000000000000000" pitchFamily="2" charset="2"/>
              <a:buChar char="q"/>
            </a:pPr>
            <a:r>
              <a:rPr lang="en-CA" sz="1200">
                <a:solidFill>
                  <a:srgbClr val="9A1821"/>
                </a:solidFill>
                <a:latin typeface="Calibri" panose="020F0502020204030204" pitchFamily="34" charset="0"/>
                <a:cs typeface="Calibri" panose="020F0502020204030204" pitchFamily="34" charset="0"/>
              </a:rPr>
              <a:t>Simplify and integrate publication of ATI summaries on AORS </a:t>
            </a:r>
          </a:p>
          <a:p>
            <a:pPr marL="285744" indent="-285744">
              <a:buFont typeface="Wingdings" panose="05000000000000000000" pitchFamily="2" charset="2"/>
              <a:buChar char="q"/>
            </a:pPr>
            <a:r>
              <a:rPr lang="en-CA" sz="1200">
                <a:solidFill>
                  <a:srgbClr val="9A1821"/>
                </a:solidFill>
                <a:latin typeface="Calibri" panose="020F0502020204030204" pitchFamily="34" charset="0"/>
                <a:cs typeface="Calibri" panose="020F0502020204030204" pitchFamily="34" charset="0"/>
              </a:rPr>
              <a:t>ATIP Online open data sets</a:t>
            </a:r>
          </a:p>
          <a:p>
            <a:pPr marL="285744" indent="-285744">
              <a:buFont typeface="Wingdings" panose="05000000000000000000" pitchFamily="2" charset="2"/>
              <a:buChar char="q"/>
            </a:pPr>
            <a:endParaRPr lang="en-CA" sz="1200">
              <a:solidFill>
                <a:srgbClr val="00B0F0"/>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2E30D07C-32BF-450D-964A-1936390B1976}"/>
              </a:ext>
            </a:extLst>
          </p:cNvPr>
          <p:cNvSpPr txBox="1"/>
          <p:nvPr/>
        </p:nvSpPr>
        <p:spPr>
          <a:xfrm>
            <a:off x="6473161" y="4277344"/>
            <a:ext cx="3242759" cy="1600438"/>
          </a:xfrm>
          <a:prstGeom prst="rect">
            <a:avLst/>
          </a:prstGeom>
          <a:noFill/>
          <a:ln>
            <a:solidFill>
              <a:schemeClr val="bg1"/>
            </a:solidFill>
          </a:ln>
        </p:spPr>
        <p:txBody>
          <a:bodyPr wrap="square" rtlCol="0">
            <a:spAutoFit/>
          </a:bodyPr>
          <a:lstStyle/>
          <a:p>
            <a:pPr algn="ctr"/>
            <a:r>
              <a:rPr lang="en-US" sz="1400" b="1"/>
              <a:t>5. Reporting</a:t>
            </a:r>
          </a:p>
          <a:p>
            <a:endParaRPr lang="en-CA" sz="1200">
              <a:solidFill>
                <a:srgbClr val="31AF2B"/>
              </a:solidFill>
              <a:latin typeface="Calibri" panose="020F0502020204030204" pitchFamily="34" charset="0"/>
              <a:cs typeface="Calibri" panose="020F0502020204030204" pitchFamily="34" charset="0"/>
            </a:endParaRPr>
          </a:p>
          <a:p>
            <a:endParaRPr lang="en-CA" sz="1200">
              <a:solidFill>
                <a:srgbClr val="31AF2B"/>
              </a:solidFill>
              <a:latin typeface="Calibri" panose="020F0502020204030204" pitchFamily="34" charset="0"/>
              <a:cs typeface="Calibri" panose="020F0502020204030204" pitchFamily="34" charset="0"/>
            </a:endParaRPr>
          </a:p>
          <a:p>
            <a:endParaRPr lang="en-CA" sz="1200">
              <a:solidFill>
                <a:srgbClr val="31AF2B"/>
              </a:solidFill>
              <a:latin typeface="Calibri" panose="020F0502020204030204" pitchFamily="34" charset="0"/>
              <a:cs typeface="Calibri" panose="020F0502020204030204" pitchFamily="34" charset="0"/>
            </a:endParaRPr>
          </a:p>
          <a:p>
            <a:endParaRPr lang="en-CA" sz="1200">
              <a:solidFill>
                <a:srgbClr val="31AF2B"/>
              </a:solidFill>
              <a:latin typeface="Calibri" panose="020F0502020204030204" pitchFamily="34" charset="0"/>
              <a:cs typeface="Calibri" panose="020F0502020204030204" pitchFamily="34" charset="0"/>
            </a:endParaRPr>
          </a:p>
          <a:p>
            <a:pPr marL="285744" indent="-285744">
              <a:buFont typeface="Wingdings" panose="05000000000000000000" pitchFamily="2" charset="2"/>
              <a:buChar char="ü"/>
            </a:pPr>
            <a:r>
              <a:rPr lang="en-CA" sz="1200">
                <a:solidFill>
                  <a:srgbClr val="31AF2B"/>
                </a:solidFill>
                <a:latin typeface="Calibri" panose="020F0502020204030204" pitchFamily="34" charset="0"/>
                <a:cs typeface="Calibri" panose="020F0502020204030204" pitchFamily="34" charset="0"/>
              </a:rPr>
              <a:t>Basic statics for institutions onboarded</a:t>
            </a:r>
            <a:endParaRPr lang="en-CA" sz="1200">
              <a:solidFill>
                <a:srgbClr val="00B0F0"/>
              </a:solidFill>
              <a:latin typeface="Calibri" panose="020F0502020204030204" pitchFamily="34" charset="0"/>
              <a:cs typeface="Calibri" panose="020F0502020204030204" pitchFamily="34" charset="0"/>
            </a:endParaRPr>
          </a:p>
          <a:p>
            <a:pPr marL="285744" indent="-285744">
              <a:buFont typeface="Wingdings" panose="05000000000000000000" pitchFamily="2" charset="2"/>
              <a:buChar char="q"/>
            </a:pPr>
            <a:r>
              <a:rPr lang="en-CA" sz="1200">
                <a:solidFill>
                  <a:srgbClr val="C00000"/>
                </a:solidFill>
                <a:latin typeface="Calibri" panose="020F0502020204030204" pitchFamily="34" charset="0"/>
                <a:cs typeface="Calibri" panose="020F0502020204030204" pitchFamily="34" charset="0"/>
              </a:rPr>
              <a:t>Capture of reporting data at time of delivery</a:t>
            </a:r>
          </a:p>
          <a:p>
            <a:pPr marL="285744" indent="-285744">
              <a:buFont typeface="Wingdings" panose="05000000000000000000" pitchFamily="2" charset="2"/>
              <a:buChar char="q"/>
            </a:pPr>
            <a:r>
              <a:rPr lang="en-CA" sz="1200">
                <a:solidFill>
                  <a:srgbClr val="C00000"/>
                </a:solidFill>
                <a:latin typeface="Calibri" panose="020F0502020204030204" pitchFamily="34" charset="0"/>
                <a:cs typeface="Calibri" panose="020F0502020204030204" pitchFamily="34" charset="0"/>
              </a:rPr>
              <a:t>Robust statistical reporting</a:t>
            </a:r>
          </a:p>
        </p:txBody>
      </p:sp>
      <p:cxnSp>
        <p:nvCxnSpPr>
          <p:cNvPr id="27" name="Elbow Connector 26">
            <a:extLst>
              <a:ext uri="{FF2B5EF4-FFF2-40B4-BE49-F238E27FC236}">
                <a16:creationId xmlns:a16="http://schemas.microsoft.com/office/drawing/2014/main" id="{575823F7-33BD-49F2-8EC2-04BA5F288002}"/>
              </a:ext>
              <a:ext uri="{C183D7F6-B498-43B3-948B-1728B52AA6E4}">
                <adec:decorative xmlns:adec="http://schemas.microsoft.com/office/drawing/2017/decorative" val="1"/>
              </a:ext>
            </a:extLst>
          </p:cNvPr>
          <p:cNvCxnSpPr>
            <a:cxnSpLocks/>
          </p:cNvCxnSpPr>
          <p:nvPr/>
        </p:nvCxnSpPr>
        <p:spPr>
          <a:xfrm rot="16200000" flipH="1">
            <a:off x="131379" y="2578672"/>
            <a:ext cx="2747196" cy="808588"/>
          </a:xfrm>
          <a:prstGeom prst="bentConnector3">
            <a:avLst>
              <a:gd name="adj1" fmla="val 99927"/>
            </a:avLst>
          </a:prstGeom>
          <a:ln w="25400">
            <a:solidFill>
              <a:srgbClr val="52C14D"/>
            </a:solidFill>
            <a:prstDash val="dash"/>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BA341B4-268B-4EAB-B8D2-C78094BE4025}"/>
              </a:ext>
              <a:ext uri="{C183D7F6-B498-43B3-948B-1728B52AA6E4}">
                <adec:decorative xmlns:adec="http://schemas.microsoft.com/office/drawing/2017/decorative" val="1"/>
              </a:ext>
            </a:extLst>
          </p:cNvPr>
          <p:cNvCxnSpPr>
            <a:cxnSpLocks/>
          </p:cNvCxnSpPr>
          <p:nvPr/>
        </p:nvCxnSpPr>
        <p:spPr>
          <a:xfrm>
            <a:off x="2811555" y="4356103"/>
            <a:ext cx="1585410" cy="0"/>
          </a:xfrm>
          <a:prstGeom prst="straightConnector1">
            <a:avLst/>
          </a:prstGeom>
          <a:ln w="25400">
            <a:solidFill>
              <a:srgbClr val="52C14D"/>
            </a:solidFill>
            <a:prstDash val="dash"/>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29" name="Elbow Connector 32">
            <a:extLst>
              <a:ext uri="{FF2B5EF4-FFF2-40B4-BE49-F238E27FC236}">
                <a16:creationId xmlns:a16="http://schemas.microsoft.com/office/drawing/2014/main" id="{8033D16E-EF71-4CF8-86E7-FB8BD0CD76F8}"/>
              </a:ext>
              <a:ext uri="{C183D7F6-B498-43B3-948B-1728B52AA6E4}">
                <adec:decorative xmlns:adec="http://schemas.microsoft.com/office/drawing/2017/decorative" val="1"/>
              </a:ext>
            </a:extLst>
          </p:cNvPr>
          <p:cNvCxnSpPr>
            <a:cxnSpLocks/>
          </p:cNvCxnSpPr>
          <p:nvPr/>
        </p:nvCxnSpPr>
        <p:spPr>
          <a:xfrm flipV="1">
            <a:off x="4835521" y="1541144"/>
            <a:ext cx="2784998" cy="2014599"/>
          </a:xfrm>
          <a:prstGeom prst="bentConnector3">
            <a:avLst>
              <a:gd name="adj1" fmla="val 66417"/>
            </a:avLst>
          </a:prstGeom>
          <a:ln w="25400">
            <a:solidFill>
              <a:srgbClr val="009999"/>
            </a:solidFill>
            <a:prstDash val="dash"/>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30" name="Elbow Connector 35">
            <a:extLst>
              <a:ext uri="{FF2B5EF4-FFF2-40B4-BE49-F238E27FC236}">
                <a16:creationId xmlns:a16="http://schemas.microsoft.com/office/drawing/2014/main" id="{CC40C539-215A-4193-BEAE-2BBD99FCD93B}"/>
              </a:ext>
              <a:ext uri="{C183D7F6-B498-43B3-948B-1728B52AA6E4}">
                <adec:decorative xmlns:adec="http://schemas.microsoft.com/office/drawing/2017/decorative" val="1"/>
              </a:ext>
            </a:extLst>
          </p:cNvPr>
          <p:cNvCxnSpPr>
            <a:cxnSpLocks/>
          </p:cNvCxnSpPr>
          <p:nvPr/>
        </p:nvCxnSpPr>
        <p:spPr>
          <a:xfrm flipV="1">
            <a:off x="8402185" y="1514181"/>
            <a:ext cx="1707379" cy="10466"/>
          </a:xfrm>
          <a:prstGeom prst="bentConnector3">
            <a:avLst>
              <a:gd name="adj1" fmla="val 50000"/>
            </a:avLst>
          </a:prstGeom>
          <a:ln w="25400">
            <a:solidFill>
              <a:srgbClr val="9A1821"/>
            </a:solidFill>
            <a:prstDash val="dash"/>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AFA955F-99F6-43C1-A3D3-2AFB5B14AAF0}"/>
              </a:ext>
              <a:ext uri="{C183D7F6-B498-43B3-948B-1728B52AA6E4}">
                <adec:decorative xmlns:adec="http://schemas.microsoft.com/office/drawing/2017/decorative" val="1"/>
              </a:ext>
            </a:extLst>
          </p:cNvPr>
          <p:cNvCxnSpPr>
            <a:cxnSpLocks/>
          </p:cNvCxnSpPr>
          <p:nvPr/>
        </p:nvCxnSpPr>
        <p:spPr>
          <a:xfrm>
            <a:off x="1153679" y="1590381"/>
            <a:ext cx="1260337" cy="18986"/>
          </a:xfrm>
          <a:prstGeom prst="line">
            <a:avLst/>
          </a:prstGeom>
          <a:ln w="25400">
            <a:solidFill>
              <a:srgbClr val="52C14D"/>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C1EFC5E-5D97-4D60-8DEC-4E7C06FFB23F}"/>
              </a:ext>
              <a:ext uri="{C183D7F6-B498-43B3-948B-1728B52AA6E4}">
                <adec:decorative xmlns:adec="http://schemas.microsoft.com/office/drawing/2017/decorative" val="1"/>
              </a:ext>
            </a:extLst>
          </p:cNvPr>
          <p:cNvCxnSpPr/>
          <p:nvPr/>
        </p:nvCxnSpPr>
        <p:spPr>
          <a:xfrm>
            <a:off x="740754" y="1044476"/>
            <a:ext cx="67665" cy="5801687"/>
          </a:xfrm>
          <a:prstGeom prst="line">
            <a:avLst/>
          </a:prstGeom>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7637C09B-873F-4393-B355-78016AC84441}"/>
              </a:ext>
            </a:extLst>
          </p:cNvPr>
          <p:cNvSpPr txBox="1"/>
          <p:nvPr/>
        </p:nvSpPr>
        <p:spPr>
          <a:xfrm rot="16200000">
            <a:off x="-223763" y="2513755"/>
            <a:ext cx="1428347" cy="461665"/>
          </a:xfrm>
          <a:prstGeom prst="rect">
            <a:avLst/>
          </a:prstGeom>
          <a:noFill/>
        </p:spPr>
        <p:txBody>
          <a:bodyPr wrap="square" rtlCol="0">
            <a:spAutoFit/>
          </a:bodyPr>
          <a:lstStyle/>
          <a:p>
            <a:pPr algn="ctr"/>
            <a:r>
              <a:rPr lang="en-CA" sz="2400">
                <a:solidFill>
                  <a:srgbClr val="92D050"/>
                </a:solidFill>
              </a:rPr>
              <a:t>Citizens</a:t>
            </a:r>
            <a:endParaRPr lang="en-US" sz="2400">
              <a:solidFill>
                <a:srgbClr val="92D050"/>
              </a:solidFill>
            </a:endParaRPr>
          </a:p>
        </p:txBody>
      </p:sp>
      <p:sp>
        <p:nvSpPr>
          <p:cNvPr id="36" name="TextBox 35">
            <a:extLst>
              <a:ext uri="{FF2B5EF4-FFF2-40B4-BE49-F238E27FC236}">
                <a16:creationId xmlns:a16="http://schemas.microsoft.com/office/drawing/2014/main" id="{CF6D0C96-8355-49CB-B2E9-4602ABBDD900}"/>
              </a:ext>
            </a:extLst>
          </p:cNvPr>
          <p:cNvSpPr txBox="1"/>
          <p:nvPr/>
        </p:nvSpPr>
        <p:spPr>
          <a:xfrm rot="16200000">
            <a:off x="-680459" y="5312583"/>
            <a:ext cx="2373703" cy="461665"/>
          </a:xfrm>
          <a:prstGeom prst="rect">
            <a:avLst/>
          </a:prstGeom>
          <a:noFill/>
        </p:spPr>
        <p:txBody>
          <a:bodyPr wrap="square" rtlCol="0">
            <a:spAutoFit/>
          </a:bodyPr>
          <a:lstStyle/>
          <a:p>
            <a:pPr algn="ctr"/>
            <a:r>
              <a:rPr lang="en-CA" sz="2400">
                <a:solidFill>
                  <a:schemeClr val="accent6">
                    <a:lumMod val="50000"/>
                  </a:schemeClr>
                </a:solidFill>
              </a:rPr>
              <a:t>Institutions</a:t>
            </a:r>
            <a:endParaRPr lang="en-US" sz="2400">
              <a:solidFill>
                <a:schemeClr val="accent6">
                  <a:lumMod val="50000"/>
                </a:schemeClr>
              </a:solidFill>
            </a:endParaRPr>
          </a:p>
        </p:txBody>
      </p:sp>
      <p:sp>
        <p:nvSpPr>
          <p:cNvPr id="37" name="Freeform 121">
            <a:extLst>
              <a:ext uri="{FF2B5EF4-FFF2-40B4-BE49-F238E27FC236}">
                <a16:creationId xmlns:a16="http://schemas.microsoft.com/office/drawing/2014/main" id="{A9A4BB19-6ED0-4216-BA94-BBF85AECDD2F}"/>
              </a:ext>
              <a:ext uri="{C183D7F6-B498-43B3-948B-1728B52AA6E4}">
                <adec:decorative xmlns:adec="http://schemas.microsoft.com/office/drawing/2017/decorative" val="1"/>
              </a:ext>
            </a:extLst>
          </p:cNvPr>
          <p:cNvSpPr>
            <a:spLocks noEditPoints="1"/>
          </p:cNvSpPr>
          <p:nvPr/>
        </p:nvSpPr>
        <p:spPr bwMode="auto">
          <a:xfrm rot="16200000">
            <a:off x="326866" y="1488905"/>
            <a:ext cx="428625" cy="403856"/>
          </a:xfrm>
          <a:custGeom>
            <a:avLst/>
            <a:gdLst>
              <a:gd name="T0" fmla="*/ 52 w 1272"/>
              <a:gd name="T1" fmla="*/ 1198 h 1198"/>
              <a:gd name="T2" fmla="*/ 1219 w 1272"/>
              <a:gd name="T3" fmla="*/ 1198 h 1198"/>
              <a:gd name="T4" fmla="*/ 1259 w 1272"/>
              <a:gd name="T5" fmla="*/ 1180 h 1198"/>
              <a:gd name="T6" fmla="*/ 1270 w 1272"/>
              <a:gd name="T7" fmla="*/ 1146 h 1198"/>
              <a:gd name="T8" fmla="*/ 932 w 1272"/>
              <a:gd name="T9" fmla="*/ 660 h 1198"/>
              <a:gd name="T10" fmla="*/ 636 w 1272"/>
              <a:gd name="T11" fmla="*/ 783 h 1198"/>
              <a:gd name="T12" fmla="*/ 339 w 1272"/>
              <a:gd name="T13" fmla="*/ 660 h 1198"/>
              <a:gd name="T14" fmla="*/ 1 w 1272"/>
              <a:gd name="T15" fmla="*/ 1146 h 1198"/>
              <a:gd name="T16" fmla="*/ 12 w 1272"/>
              <a:gd name="T17" fmla="*/ 1180 h 1198"/>
              <a:gd name="T18" fmla="*/ 52 w 1272"/>
              <a:gd name="T19" fmla="*/ 1198 h 1198"/>
              <a:gd name="T20" fmla="*/ 52 w 1272"/>
              <a:gd name="T21" fmla="*/ 1198 h 1198"/>
              <a:gd name="T22" fmla="*/ 52 w 1272"/>
              <a:gd name="T23" fmla="*/ 1198 h 1198"/>
              <a:gd name="T24" fmla="*/ 373 w 1272"/>
              <a:gd name="T25" fmla="*/ 614 h 1198"/>
              <a:gd name="T26" fmla="*/ 394 w 1272"/>
              <a:gd name="T27" fmla="*/ 634 h 1198"/>
              <a:gd name="T28" fmla="*/ 636 w 1272"/>
              <a:gd name="T29" fmla="*/ 727 h 1198"/>
              <a:gd name="T30" fmla="*/ 878 w 1272"/>
              <a:gd name="T31" fmla="*/ 634 h 1198"/>
              <a:gd name="T32" fmla="*/ 899 w 1272"/>
              <a:gd name="T33" fmla="*/ 614 h 1198"/>
              <a:gd name="T34" fmla="*/ 918 w 1272"/>
              <a:gd name="T35" fmla="*/ 592 h 1198"/>
              <a:gd name="T36" fmla="*/ 999 w 1272"/>
              <a:gd name="T37" fmla="*/ 364 h 1198"/>
              <a:gd name="T38" fmla="*/ 636 w 1272"/>
              <a:gd name="T39" fmla="*/ 0 h 1198"/>
              <a:gd name="T40" fmla="*/ 272 w 1272"/>
              <a:gd name="T41" fmla="*/ 364 h 1198"/>
              <a:gd name="T42" fmla="*/ 353 w 1272"/>
              <a:gd name="T43" fmla="*/ 592 h 1198"/>
              <a:gd name="T44" fmla="*/ 373 w 1272"/>
              <a:gd name="T45" fmla="*/ 614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2" h="1198">
                <a:moveTo>
                  <a:pt x="52" y="1198"/>
                </a:moveTo>
                <a:cubicBezTo>
                  <a:pt x="1219" y="1198"/>
                  <a:pt x="1219" y="1198"/>
                  <a:pt x="1219" y="1198"/>
                </a:cubicBezTo>
                <a:cubicBezTo>
                  <a:pt x="1235" y="1198"/>
                  <a:pt x="1250" y="1191"/>
                  <a:pt x="1259" y="1180"/>
                </a:cubicBezTo>
                <a:cubicBezTo>
                  <a:pt x="1268" y="1171"/>
                  <a:pt x="1272" y="1158"/>
                  <a:pt x="1270" y="1146"/>
                </a:cubicBezTo>
                <a:cubicBezTo>
                  <a:pt x="1243" y="933"/>
                  <a:pt x="1112" y="755"/>
                  <a:pt x="932" y="660"/>
                </a:cubicBezTo>
                <a:cubicBezTo>
                  <a:pt x="856" y="736"/>
                  <a:pt x="751" y="783"/>
                  <a:pt x="636" y="783"/>
                </a:cubicBezTo>
                <a:cubicBezTo>
                  <a:pt x="520" y="783"/>
                  <a:pt x="415" y="736"/>
                  <a:pt x="339" y="660"/>
                </a:cubicBezTo>
                <a:cubicBezTo>
                  <a:pt x="160" y="755"/>
                  <a:pt x="29" y="933"/>
                  <a:pt x="1" y="1146"/>
                </a:cubicBezTo>
                <a:cubicBezTo>
                  <a:pt x="0" y="1158"/>
                  <a:pt x="4" y="1171"/>
                  <a:pt x="12" y="1180"/>
                </a:cubicBezTo>
                <a:cubicBezTo>
                  <a:pt x="22" y="1191"/>
                  <a:pt x="36" y="1198"/>
                  <a:pt x="52" y="1198"/>
                </a:cubicBezTo>
                <a:close/>
                <a:moveTo>
                  <a:pt x="52" y="1198"/>
                </a:moveTo>
                <a:cubicBezTo>
                  <a:pt x="52" y="1198"/>
                  <a:pt x="52" y="1198"/>
                  <a:pt x="52" y="1198"/>
                </a:cubicBezTo>
                <a:moveTo>
                  <a:pt x="373" y="614"/>
                </a:moveTo>
                <a:cubicBezTo>
                  <a:pt x="380" y="621"/>
                  <a:pt x="387" y="628"/>
                  <a:pt x="394" y="634"/>
                </a:cubicBezTo>
                <a:cubicBezTo>
                  <a:pt x="458" y="692"/>
                  <a:pt x="543" y="727"/>
                  <a:pt x="636" y="727"/>
                </a:cubicBezTo>
                <a:cubicBezTo>
                  <a:pt x="729" y="727"/>
                  <a:pt x="813" y="692"/>
                  <a:pt x="878" y="634"/>
                </a:cubicBezTo>
                <a:cubicBezTo>
                  <a:pt x="885" y="628"/>
                  <a:pt x="892" y="621"/>
                  <a:pt x="899" y="614"/>
                </a:cubicBezTo>
                <a:cubicBezTo>
                  <a:pt x="906" y="607"/>
                  <a:pt x="912" y="600"/>
                  <a:pt x="918" y="592"/>
                </a:cubicBezTo>
                <a:cubicBezTo>
                  <a:pt x="969" y="529"/>
                  <a:pt x="999" y="450"/>
                  <a:pt x="999" y="364"/>
                </a:cubicBezTo>
                <a:cubicBezTo>
                  <a:pt x="999" y="163"/>
                  <a:pt x="836" y="0"/>
                  <a:pt x="636" y="0"/>
                </a:cubicBezTo>
                <a:cubicBezTo>
                  <a:pt x="435" y="0"/>
                  <a:pt x="272" y="163"/>
                  <a:pt x="272" y="364"/>
                </a:cubicBezTo>
                <a:cubicBezTo>
                  <a:pt x="272" y="450"/>
                  <a:pt x="303" y="529"/>
                  <a:pt x="353" y="592"/>
                </a:cubicBezTo>
                <a:cubicBezTo>
                  <a:pt x="359" y="600"/>
                  <a:pt x="366" y="607"/>
                  <a:pt x="373" y="614"/>
                </a:cubicBez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38" name="Freeform 122">
            <a:extLst>
              <a:ext uri="{FF2B5EF4-FFF2-40B4-BE49-F238E27FC236}">
                <a16:creationId xmlns:a16="http://schemas.microsoft.com/office/drawing/2014/main" id="{549A190D-C17D-4842-B59F-E8C7D27E2E1C}"/>
              </a:ext>
              <a:ext uri="{C183D7F6-B498-43B3-948B-1728B52AA6E4}">
                <adec:decorative xmlns:adec="http://schemas.microsoft.com/office/drawing/2017/decorative" val="1"/>
              </a:ext>
            </a:extLst>
          </p:cNvPr>
          <p:cNvSpPr>
            <a:spLocks noEditPoints="1"/>
          </p:cNvSpPr>
          <p:nvPr/>
        </p:nvSpPr>
        <p:spPr bwMode="auto">
          <a:xfrm rot="16200000">
            <a:off x="328494" y="4086243"/>
            <a:ext cx="428625" cy="400600"/>
          </a:xfrm>
          <a:custGeom>
            <a:avLst/>
            <a:gdLst>
              <a:gd name="T0" fmla="*/ 4 w 110"/>
              <a:gd name="T1" fmla="*/ 92 h 103"/>
              <a:gd name="T2" fmla="*/ 1 w 110"/>
              <a:gd name="T3" fmla="*/ 93 h 103"/>
              <a:gd name="T4" fmla="*/ 0 w 110"/>
              <a:gd name="T5" fmla="*/ 95 h 103"/>
              <a:gd name="T6" fmla="*/ 0 w 110"/>
              <a:gd name="T7" fmla="*/ 103 h 103"/>
              <a:gd name="T8" fmla="*/ 110 w 110"/>
              <a:gd name="T9" fmla="*/ 103 h 103"/>
              <a:gd name="T10" fmla="*/ 110 w 110"/>
              <a:gd name="T11" fmla="*/ 95 h 103"/>
              <a:gd name="T12" fmla="*/ 108 w 110"/>
              <a:gd name="T13" fmla="*/ 93 h 103"/>
              <a:gd name="T14" fmla="*/ 106 w 110"/>
              <a:gd name="T15" fmla="*/ 92 h 103"/>
              <a:gd name="T16" fmla="*/ 4 w 110"/>
              <a:gd name="T17" fmla="*/ 92 h 103"/>
              <a:gd name="T18" fmla="*/ 14 w 110"/>
              <a:gd name="T19" fmla="*/ 81 h 103"/>
              <a:gd name="T20" fmla="*/ 11 w 110"/>
              <a:gd name="T21" fmla="*/ 81 h 103"/>
              <a:gd name="T22" fmla="*/ 8 w 110"/>
              <a:gd name="T23" fmla="*/ 82 h 103"/>
              <a:gd name="T24" fmla="*/ 7 w 110"/>
              <a:gd name="T25" fmla="*/ 84 h 103"/>
              <a:gd name="T26" fmla="*/ 7 w 110"/>
              <a:gd name="T27" fmla="*/ 88 h 103"/>
              <a:gd name="T28" fmla="*/ 102 w 110"/>
              <a:gd name="T29" fmla="*/ 88 h 103"/>
              <a:gd name="T30" fmla="*/ 102 w 110"/>
              <a:gd name="T31" fmla="*/ 84 h 103"/>
              <a:gd name="T32" fmla="*/ 101 w 110"/>
              <a:gd name="T33" fmla="*/ 82 h 103"/>
              <a:gd name="T34" fmla="*/ 98 w 110"/>
              <a:gd name="T35" fmla="*/ 81 h 103"/>
              <a:gd name="T36" fmla="*/ 95 w 110"/>
              <a:gd name="T37" fmla="*/ 81 h 103"/>
              <a:gd name="T38" fmla="*/ 95 w 110"/>
              <a:gd name="T39" fmla="*/ 37 h 103"/>
              <a:gd name="T40" fmla="*/ 80 w 110"/>
              <a:gd name="T41" fmla="*/ 37 h 103"/>
              <a:gd name="T42" fmla="*/ 80 w 110"/>
              <a:gd name="T43" fmla="*/ 81 h 103"/>
              <a:gd name="T44" fmla="*/ 73 w 110"/>
              <a:gd name="T45" fmla="*/ 81 h 103"/>
              <a:gd name="T46" fmla="*/ 73 w 110"/>
              <a:gd name="T47" fmla="*/ 37 h 103"/>
              <a:gd name="T48" fmla="*/ 58 w 110"/>
              <a:gd name="T49" fmla="*/ 37 h 103"/>
              <a:gd name="T50" fmla="*/ 58 w 110"/>
              <a:gd name="T51" fmla="*/ 81 h 103"/>
              <a:gd name="T52" fmla="*/ 51 w 110"/>
              <a:gd name="T53" fmla="*/ 81 h 103"/>
              <a:gd name="T54" fmla="*/ 51 w 110"/>
              <a:gd name="T55" fmla="*/ 37 h 103"/>
              <a:gd name="T56" fmla="*/ 36 w 110"/>
              <a:gd name="T57" fmla="*/ 37 h 103"/>
              <a:gd name="T58" fmla="*/ 36 w 110"/>
              <a:gd name="T59" fmla="*/ 81 h 103"/>
              <a:gd name="T60" fmla="*/ 29 w 110"/>
              <a:gd name="T61" fmla="*/ 81 h 103"/>
              <a:gd name="T62" fmla="*/ 29 w 110"/>
              <a:gd name="T63" fmla="*/ 37 h 103"/>
              <a:gd name="T64" fmla="*/ 14 w 110"/>
              <a:gd name="T65" fmla="*/ 37 h 103"/>
              <a:gd name="T66" fmla="*/ 14 w 110"/>
              <a:gd name="T67" fmla="*/ 81 h 103"/>
              <a:gd name="T68" fmla="*/ 0 w 110"/>
              <a:gd name="T69" fmla="*/ 22 h 103"/>
              <a:gd name="T70" fmla="*/ 0 w 110"/>
              <a:gd name="T71" fmla="*/ 29 h 103"/>
              <a:gd name="T72" fmla="*/ 7 w 110"/>
              <a:gd name="T73" fmla="*/ 29 h 103"/>
              <a:gd name="T74" fmla="*/ 8 w 110"/>
              <a:gd name="T75" fmla="*/ 32 h 103"/>
              <a:gd name="T76" fmla="*/ 11 w 110"/>
              <a:gd name="T77" fmla="*/ 33 h 103"/>
              <a:gd name="T78" fmla="*/ 98 w 110"/>
              <a:gd name="T79" fmla="*/ 33 h 103"/>
              <a:gd name="T80" fmla="*/ 101 w 110"/>
              <a:gd name="T81" fmla="*/ 32 h 103"/>
              <a:gd name="T82" fmla="*/ 102 w 110"/>
              <a:gd name="T83" fmla="*/ 29 h 103"/>
              <a:gd name="T84" fmla="*/ 110 w 110"/>
              <a:gd name="T85" fmla="*/ 29 h 103"/>
              <a:gd name="T86" fmla="*/ 110 w 110"/>
              <a:gd name="T87" fmla="*/ 22 h 103"/>
              <a:gd name="T88" fmla="*/ 55 w 110"/>
              <a:gd name="T89" fmla="*/ 0 h 103"/>
              <a:gd name="T90" fmla="*/ 0 w 110"/>
              <a:gd name="T91"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 h="103">
                <a:moveTo>
                  <a:pt x="4" y="92"/>
                </a:moveTo>
                <a:cubicBezTo>
                  <a:pt x="3" y="92"/>
                  <a:pt x="2" y="92"/>
                  <a:pt x="1" y="93"/>
                </a:cubicBezTo>
                <a:cubicBezTo>
                  <a:pt x="0" y="94"/>
                  <a:pt x="0" y="94"/>
                  <a:pt x="0" y="95"/>
                </a:cubicBezTo>
                <a:cubicBezTo>
                  <a:pt x="0" y="103"/>
                  <a:pt x="0" y="103"/>
                  <a:pt x="0" y="103"/>
                </a:cubicBezTo>
                <a:cubicBezTo>
                  <a:pt x="110" y="103"/>
                  <a:pt x="110" y="103"/>
                  <a:pt x="110" y="103"/>
                </a:cubicBezTo>
                <a:cubicBezTo>
                  <a:pt x="110" y="95"/>
                  <a:pt x="110" y="95"/>
                  <a:pt x="110" y="95"/>
                </a:cubicBezTo>
                <a:cubicBezTo>
                  <a:pt x="110" y="94"/>
                  <a:pt x="109" y="94"/>
                  <a:pt x="108" y="93"/>
                </a:cubicBezTo>
                <a:cubicBezTo>
                  <a:pt x="108" y="92"/>
                  <a:pt x="107" y="92"/>
                  <a:pt x="106" y="92"/>
                </a:cubicBezTo>
                <a:lnTo>
                  <a:pt x="4" y="92"/>
                </a:lnTo>
                <a:close/>
                <a:moveTo>
                  <a:pt x="14" y="81"/>
                </a:moveTo>
                <a:cubicBezTo>
                  <a:pt x="11" y="81"/>
                  <a:pt x="11" y="81"/>
                  <a:pt x="11" y="81"/>
                </a:cubicBezTo>
                <a:cubicBezTo>
                  <a:pt x="10" y="81"/>
                  <a:pt x="9" y="81"/>
                  <a:pt x="8" y="82"/>
                </a:cubicBezTo>
                <a:cubicBezTo>
                  <a:pt x="7" y="83"/>
                  <a:pt x="7" y="83"/>
                  <a:pt x="7" y="84"/>
                </a:cubicBezTo>
                <a:cubicBezTo>
                  <a:pt x="7" y="88"/>
                  <a:pt x="7" y="88"/>
                  <a:pt x="7" y="88"/>
                </a:cubicBezTo>
                <a:cubicBezTo>
                  <a:pt x="102" y="88"/>
                  <a:pt x="102" y="88"/>
                  <a:pt x="102" y="88"/>
                </a:cubicBezTo>
                <a:cubicBezTo>
                  <a:pt x="102" y="84"/>
                  <a:pt x="102" y="84"/>
                  <a:pt x="102" y="84"/>
                </a:cubicBezTo>
                <a:cubicBezTo>
                  <a:pt x="102" y="83"/>
                  <a:pt x="102" y="83"/>
                  <a:pt x="101" y="82"/>
                </a:cubicBezTo>
                <a:cubicBezTo>
                  <a:pt x="100" y="81"/>
                  <a:pt x="99" y="81"/>
                  <a:pt x="98" y="81"/>
                </a:cubicBezTo>
                <a:cubicBezTo>
                  <a:pt x="95" y="81"/>
                  <a:pt x="95" y="81"/>
                  <a:pt x="95" y="81"/>
                </a:cubicBezTo>
                <a:cubicBezTo>
                  <a:pt x="95" y="37"/>
                  <a:pt x="95" y="37"/>
                  <a:pt x="95" y="37"/>
                </a:cubicBezTo>
                <a:cubicBezTo>
                  <a:pt x="80" y="37"/>
                  <a:pt x="80" y="37"/>
                  <a:pt x="80" y="37"/>
                </a:cubicBezTo>
                <a:cubicBezTo>
                  <a:pt x="80" y="81"/>
                  <a:pt x="80" y="81"/>
                  <a:pt x="80" y="81"/>
                </a:cubicBezTo>
                <a:cubicBezTo>
                  <a:pt x="73" y="81"/>
                  <a:pt x="73" y="81"/>
                  <a:pt x="73" y="81"/>
                </a:cubicBezTo>
                <a:cubicBezTo>
                  <a:pt x="73" y="37"/>
                  <a:pt x="73" y="37"/>
                  <a:pt x="73" y="37"/>
                </a:cubicBezTo>
                <a:cubicBezTo>
                  <a:pt x="58" y="37"/>
                  <a:pt x="58" y="37"/>
                  <a:pt x="58" y="37"/>
                </a:cubicBezTo>
                <a:cubicBezTo>
                  <a:pt x="58" y="81"/>
                  <a:pt x="58" y="81"/>
                  <a:pt x="58" y="81"/>
                </a:cubicBezTo>
                <a:cubicBezTo>
                  <a:pt x="51" y="81"/>
                  <a:pt x="51" y="81"/>
                  <a:pt x="51" y="81"/>
                </a:cubicBezTo>
                <a:cubicBezTo>
                  <a:pt x="51" y="37"/>
                  <a:pt x="51" y="37"/>
                  <a:pt x="51" y="37"/>
                </a:cubicBezTo>
                <a:cubicBezTo>
                  <a:pt x="36" y="37"/>
                  <a:pt x="36" y="37"/>
                  <a:pt x="36" y="37"/>
                </a:cubicBezTo>
                <a:cubicBezTo>
                  <a:pt x="36" y="81"/>
                  <a:pt x="36" y="81"/>
                  <a:pt x="36" y="81"/>
                </a:cubicBezTo>
                <a:cubicBezTo>
                  <a:pt x="29" y="81"/>
                  <a:pt x="29" y="81"/>
                  <a:pt x="29" y="81"/>
                </a:cubicBezTo>
                <a:cubicBezTo>
                  <a:pt x="29" y="37"/>
                  <a:pt x="29" y="37"/>
                  <a:pt x="29" y="37"/>
                </a:cubicBezTo>
                <a:cubicBezTo>
                  <a:pt x="14" y="37"/>
                  <a:pt x="14" y="37"/>
                  <a:pt x="14" y="37"/>
                </a:cubicBezTo>
                <a:lnTo>
                  <a:pt x="14" y="81"/>
                </a:lnTo>
                <a:close/>
                <a:moveTo>
                  <a:pt x="0" y="22"/>
                </a:moveTo>
                <a:cubicBezTo>
                  <a:pt x="0" y="29"/>
                  <a:pt x="0" y="29"/>
                  <a:pt x="0" y="29"/>
                </a:cubicBezTo>
                <a:cubicBezTo>
                  <a:pt x="7" y="29"/>
                  <a:pt x="7" y="29"/>
                  <a:pt x="7" y="29"/>
                </a:cubicBezTo>
                <a:cubicBezTo>
                  <a:pt x="7" y="30"/>
                  <a:pt x="7" y="31"/>
                  <a:pt x="8" y="32"/>
                </a:cubicBezTo>
                <a:cubicBezTo>
                  <a:pt x="9" y="33"/>
                  <a:pt x="10" y="33"/>
                  <a:pt x="11" y="33"/>
                </a:cubicBezTo>
                <a:cubicBezTo>
                  <a:pt x="98" y="33"/>
                  <a:pt x="98" y="33"/>
                  <a:pt x="98" y="33"/>
                </a:cubicBezTo>
                <a:cubicBezTo>
                  <a:pt x="99" y="33"/>
                  <a:pt x="100" y="33"/>
                  <a:pt x="101" y="32"/>
                </a:cubicBezTo>
                <a:cubicBezTo>
                  <a:pt x="102" y="31"/>
                  <a:pt x="102" y="30"/>
                  <a:pt x="102" y="29"/>
                </a:cubicBezTo>
                <a:cubicBezTo>
                  <a:pt x="110" y="29"/>
                  <a:pt x="110" y="29"/>
                  <a:pt x="110" y="29"/>
                </a:cubicBezTo>
                <a:cubicBezTo>
                  <a:pt x="110" y="22"/>
                  <a:pt x="110" y="22"/>
                  <a:pt x="110" y="22"/>
                </a:cubicBezTo>
                <a:cubicBezTo>
                  <a:pt x="55" y="0"/>
                  <a:pt x="55" y="0"/>
                  <a:pt x="55" y="0"/>
                </a:cubicBezTo>
                <a:lnTo>
                  <a:pt x="0" y="22"/>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solidFill>
                <a:schemeClr val="accent6">
                  <a:lumMod val="50000"/>
                </a:schemeClr>
              </a:solidFill>
            </a:endParaRPr>
          </a:p>
        </p:txBody>
      </p:sp>
      <p:sp>
        <p:nvSpPr>
          <p:cNvPr id="39" name="TextBox 38">
            <a:extLst>
              <a:ext uri="{FF2B5EF4-FFF2-40B4-BE49-F238E27FC236}">
                <a16:creationId xmlns:a16="http://schemas.microsoft.com/office/drawing/2014/main" id="{8541636B-4E4D-4861-A546-1DA62FBB1C18}"/>
              </a:ext>
            </a:extLst>
          </p:cNvPr>
          <p:cNvSpPr txBox="1"/>
          <p:nvPr/>
        </p:nvSpPr>
        <p:spPr>
          <a:xfrm>
            <a:off x="1119625" y="959213"/>
            <a:ext cx="3253942" cy="2708434"/>
          </a:xfrm>
          <a:prstGeom prst="rect">
            <a:avLst/>
          </a:prstGeom>
          <a:noFill/>
        </p:spPr>
        <p:txBody>
          <a:bodyPr wrap="square" rtlCol="0">
            <a:spAutoFit/>
          </a:bodyPr>
          <a:lstStyle/>
          <a:p>
            <a:pPr algn="ctr"/>
            <a:r>
              <a:rPr lang="en-US" sz="1400" b="1"/>
              <a:t>1. Make Request</a:t>
            </a:r>
          </a:p>
          <a:p>
            <a:pPr marL="285744" indent="-285744">
              <a:buFont typeface="Wingdings" panose="05000000000000000000" pitchFamily="2" charset="2"/>
              <a:buChar char="ü"/>
            </a:pPr>
            <a:endParaRPr lang="en-CA" sz="1200">
              <a:solidFill>
                <a:srgbClr val="31AF2B"/>
              </a:solidFill>
              <a:latin typeface="Calibri" panose="020F0502020204030204" pitchFamily="34" charset="0"/>
              <a:cs typeface="Calibri" panose="020F0502020204030204" pitchFamily="34" charset="0"/>
            </a:endParaRPr>
          </a:p>
          <a:p>
            <a:pPr marL="285744" indent="-285744">
              <a:buFont typeface="Wingdings" panose="05000000000000000000" pitchFamily="2" charset="2"/>
              <a:buChar char="ü"/>
            </a:pPr>
            <a:endParaRPr lang="en-CA" sz="1200">
              <a:solidFill>
                <a:srgbClr val="31AF2B"/>
              </a:solidFill>
              <a:latin typeface="Calibri" panose="020F0502020204030204" pitchFamily="34" charset="0"/>
              <a:cs typeface="Calibri" panose="020F0502020204030204" pitchFamily="34" charset="0"/>
            </a:endParaRPr>
          </a:p>
          <a:p>
            <a:pPr marL="285744" indent="-285744">
              <a:buFont typeface="Wingdings" panose="05000000000000000000" pitchFamily="2" charset="2"/>
              <a:buChar char="ü"/>
            </a:pPr>
            <a:endParaRPr lang="en-CA" sz="1200">
              <a:solidFill>
                <a:srgbClr val="31AF2B"/>
              </a:solidFill>
              <a:latin typeface="Calibri" panose="020F0502020204030204" pitchFamily="34" charset="0"/>
              <a:cs typeface="Calibri" panose="020F0502020204030204" pitchFamily="34" charset="0"/>
            </a:endParaRPr>
          </a:p>
          <a:p>
            <a:pPr marL="285744" indent="-285744">
              <a:buFont typeface="Wingdings" panose="05000000000000000000" pitchFamily="2" charset="2"/>
              <a:buChar char="ü"/>
            </a:pPr>
            <a:r>
              <a:rPr lang="en-CA" sz="1200">
                <a:solidFill>
                  <a:srgbClr val="31AF2B"/>
                </a:solidFill>
                <a:latin typeface="Calibri" panose="020F0502020204030204" pitchFamily="34" charset="0"/>
                <a:cs typeface="Calibri" panose="020F0502020204030204" pitchFamily="34" charset="0"/>
              </a:rPr>
              <a:t>Digital request intake solution</a:t>
            </a:r>
          </a:p>
          <a:p>
            <a:pPr marL="285744" indent="-285744">
              <a:buFont typeface="Wingdings" panose="05000000000000000000" pitchFamily="2" charset="2"/>
              <a:buChar char="ü"/>
            </a:pPr>
            <a:r>
              <a:rPr lang="en-CA" sz="1200">
                <a:solidFill>
                  <a:srgbClr val="31AF2B"/>
                </a:solidFill>
                <a:latin typeface="Calibri" panose="020F0502020204030204" pitchFamily="34" charset="0"/>
                <a:cs typeface="Calibri" panose="020F0502020204030204" pitchFamily="34" charset="0"/>
              </a:rPr>
              <a:t>Online payment</a:t>
            </a:r>
          </a:p>
          <a:p>
            <a:pPr marL="285744" indent="-285744">
              <a:buFont typeface="Wingdings" panose="05000000000000000000" pitchFamily="2" charset="2"/>
              <a:buChar char="ü"/>
            </a:pPr>
            <a:r>
              <a:rPr lang="en-CA" sz="1200">
                <a:solidFill>
                  <a:srgbClr val="31AF2B"/>
                </a:solidFill>
                <a:latin typeface="Calibri" panose="020F0502020204030204" pitchFamily="34" charset="0"/>
                <a:cs typeface="Calibri" panose="020F0502020204030204" pitchFamily="34" charset="0"/>
              </a:rPr>
              <a:t>AI help to find institutions and summaries of previously released ATIs</a:t>
            </a:r>
          </a:p>
          <a:p>
            <a:pPr marL="285744" indent="-285744">
              <a:buFont typeface="Wingdings" panose="05000000000000000000" pitchFamily="2" charset="2"/>
              <a:buChar char="q"/>
            </a:pPr>
            <a:r>
              <a:rPr lang="en-CA" sz="1200">
                <a:solidFill>
                  <a:srgbClr val="FF9900"/>
                </a:solidFill>
                <a:latin typeface="Calibri" panose="020F0502020204030204" pitchFamily="34" charset="0"/>
                <a:cs typeface="Calibri" panose="020F0502020204030204" pitchFamily="34" charset="0"/>
              </a:rPr>
              <a:t>Multiple requests</a:t>
            </a:r>
          </a:p>
          <a:p>
            <a:pPr marL="285744" indent="-285744">
              <a:buFont typeface="Wingdings" panose="05000000000000000000" pitchFamily="2" charset="2"/>
              <a:buChar char="q"/>
            </a:pPr>
            <a:r>
              <a:rPr lang="en-CA" sz="1200">
                <a:solidFill>
                  <a:srgbClr val="9A1821"/>
                </a:solidFill>
                <a:latin typeface="Calibri" panose="020F0502020204030204" pitchFamily="34" charset="0"/>
                <a:cs typeface="Calibri" panose="020F0502020204030204" pitchFamily="34" charset="0"/>
              </a:rPr>
              <a:t>AI-Help continuous improvements</a:t>
            </a:r>
          </a:p>
          <a:p>
            <a:pPr marL="285744" indent="-285744">
              <a:buFont typeface="Wingdings" panose="05000000000000000000" pitchFamily="2" charset="2"/>
              <a:buChar char="q"/>
            </a:pPr>
            <a:r>
              <a:rPr lang="en-CA" sz="1200">
                <a:solidFill>
                  <a:srgbClr val="9A1821"/>
                </a:solidFill>
                <a:latin typeface="Calibri" panose="020F0502020204030204" pitchFamily="34" charset="0"/>
                <a:cs typeface="Calibri" panose="020F0502020204030204" pitchFamily="34" charset="0"/>
              </a:rPr>
              <a:t>PI requests under the ATI Act</a:t>
            </a:r>
          </a:p>
          <a:p>
            <a:pPr marL="285744" indent="-285744">
              <a:buFont typeface="Wingdings" panose="05000000000000000000" pitchFamily="2" charset="2"/>
              <a:buChar char="q"/>
            </a:pPr>
            <a:r>
              <a:rPr lang="en-CA" sz="1200">
                <a:solidFill>
                  <a:srgbClr val="9A1821"/>
                </a:solidFill>
                <a:latin typeface="Calibri" panose="020F0502020204030204" pitchFamily="34" charset="0"/>
                <a:cs typeface="Calibri" panose="020F0502020204030204" pitchFamily="34" charset="0"/>
              </a:rPr>
              <a:t>Informal request process flow</a:t>
            </a:r>
          </a:p>
          <a:p>
            <a:pPr marL="285744" indent="-285744">
              <a:buFont typeface="Wingdings" panose="05000000000000000000" pitchFamily="2" charset="2"/>
              <a:buChar char="q"/>
            </a:pPr>
            <a:r>
              <a:rPr lang="en-CA" sz="1200">
                <a:solidFill>
                  <a:srgbClr val="9A1821"/>
                </a:solidFill>
                <a:latin typeface="Calibri" panose="020F0502020204030204" pitchFamily="34" charset="0"/>
                <a:cs typeface="Calibri" panose="020F0502020204030204" pitchFamily="34" charset="0"/>
              </a:rPr>
              <a:t>Quick access to previously released packages</a:t>
            </a:r>
          </a:p>
          <a:p>
            <a:pPr marL="285744" indent="-285744">
              <a:buFont typeface="Wingdings" panose="05000000000000000000" pitchFamily="2" charset="2"/>
              <a:buChar char="q"/>
            </a:pPr>
            <a:r>
              <a:rPr lang="en-CA" sz="1200">
                <a:solidFill>
                  <a:srgbClr val="9A1821"/>
                </a:solidFill>
                <a:latin typeface="Calibri" panose="020F0502020204030204" pitchFamily="34" charset="0"/>
                <a:cs typeface="Calibri" panose="020F0502020204030204" pitchFamily="34" charset="0"/>
              </a:rPr>
              <a:t>Request for ATI fee waiver</a:t>
            </a:r>
          </a:p>
        </p:txBody>
      </p:sp>
      <p:sp>
        <p:nvSpPr>
          <p:cNvPr id="40" name="TextBox 39">
            <a:extLst>
              <a:ext uri="{FF2B5EF4-FFF2-40B4-BE49-F238E27FC236}">
                <a16:creationId xmlns:a16="http://schemas.microsoft.com/office/drawing/2014/main" id="{2A652391-2588-49CF-88AA-FE1370C0E8CE}"/>
              </a:ext>
            </a:extLst>
          </p:cNvPr>
          <p:cNvSpPr txBox="1"/>
          <p:nvPr/>
        </p:nvSpPr>
        <p:spPr>
          <a:xfrm>
            <a:off x="916435" y="3722941"/>
            <a:ext cx="2677609" cy="2893100"/>
          </a:xfrm>
          <a:prstGeom prst="rect">
            <a:avLst/>
          </a:prstGeom>
          <a:noFill/>
        </p:spPr>
        <p:txBody>
          <a:bodyPr wrap="square" rtlCol="0">
            <a:spAutoFit/>
          </a:bodyPr>
          <a:lstStyle/>
          <a:p>
            <a:pPr algn="ctr"/>
            <a:r>
              <a:rPr lang="en-US" sz="1400" b="1"/>
              <a:t>2. Receipt of Request</a:t>
            </a:r>
          </a:p>
          <a:p>
            <a:endParaRPr lang="en-CA" sz="1200">
              <a:solidFill>
                <a:srgbClr val="31AF2B"/>
              </a:solidFill>
              <a:latin typeface="Calibri" panose="020F0502020204030204" pitchFamily="34" charset="0"/>
              <a:cs typeface="Calibri" panose="020F0502020204030204" pitchFamily="34" charset="0"/>
            </a:endParaRPr>
          </a:p>
          <a:p>
            <a:endParaRPr lang="en-CA" sz="1200">
              <a:solidFill>
                <a:srgbClr val="31AF2B"/>
              </a:solidFill>
              <a:latin typeface="Calibri" panose="020F0502020204030204" pitchFamily="34" charset="0"/>
              <a:cs typeface="Calibri" panose="020F0502020204030204" pitchFamily="34" charset="0"/>
            </a:endParaRPr>
          </a:p>
          <a:p>
            <a:endParaRPr lang="en-CA" sz="1200">
              <a:solidFill>
                <a:srgbClr val="31AF2B"/>
              </a:solidFill>
              <a:latin typeface="Calibri" panose="020F0502020204030204" pitchFamily="34" charset="0"/>
              <a:cs typeface="Calibri" panose="020F0502020204030204" pitchFamily="34" charset="0"/>
            </a:endParaRPr>
          </a:p>
          <a:p>
            <a:endParaRPr lang="en-CA" sz="1200">
              <a:solidFill>
                <a:srgbClr val="31AF2B"/>
              </a:solidFill>
              <a:latin typeface="Calibri" panose="020F0502020204030204" pitchFamily="34" charset="0"/>
              <a:cs typeface="Calibri" panose="020F0502020204030204" pitchFamily="34" charset="0"/>
            </a:endParaRPr>
          </a:p>
          <a:p>
            <a:pPr marL="285744" indent="-285744">
              <a:buFont typeface="Wingdings" panose="05000000000000000000" pitchFamily="2" charset="2"/>
              <a:buChar char="ü"/>
            </a:pPr>
            <a:r>
              <a:rPr lang="en-CA" sz="1200">
                <a:solidFill>
                  <a:srgbClr val="31AF2B"/>
                </a:solidFill>
                <a:latin typeface="Calibri" panose="020F0502020204030204" pitchFamily="34" charset="0"/>
                <a:cs typeface="Calibri" panose="020F0502020204030204" pitchFamily="34" charset="0"/>
              </a:rPr>
              <a:t>Request data captured at source and electronically delivered to institution, process-ready</a:t>
            </a:r>
          </a:p>
          <a:p>
            <a:pPr marL="285744" indent="-285744">
              <a:buFont typeface="Wingdings" panose="05000000000000000000" pitchFamily="2" charset="2"/>
              <a:buChar char="ü"/>
            </a:pPr>
            <a:r>
              <a:rPr lang="en-CA" sz="1200">
                <a:solidFill>
                  <a:srgbClr val="31AF2B"/>
                </a:solidFill>
                <a:latin typeface="Calibri" panose="020F0502020204030204" pitchFamily="34" charset="0"/>
                <a:cs typeface="Calibri" panose="020F0502020204030204" pitchFamily="34" charset="0"/>
              </a:rPr>
              <a:t>Online payment and  refund process managed by TBS</a:t>
            </a:r>
          </a:p>
          <a:p>
            <a:pPr marL="285744" indent="-285744">
              <a:buFont typeface="Wingdings" panose="05000000000000000000" pitchFamily="2" charset="2"/>
              <a:buChar char="ü"/>
            </a:pPr>
            <a:r>
              <a:rPr lang="en-CA" sz="1200">
                <a:solidFill>
                  <a:srgbClr val="00B0F0"/>
                </a:solidFill>
                <a:latin typeface="Calibri" panose="020F0502020204030204" pitchFamily="34" charset="0"/>
                <a:cs typeface="Calibri" panose="020F0502020204030204" pitchFamily="34" charset="0"/>
              </a:rPr>
              <a:t>Digital clarification process</a:t>
            </a:r>
          </a:p>
          <a:p>
            <a:pPr marL="285744" indent="-285744">
              <a:buFont typeface="Wingdings" panose="05000000000000000000" pitchFamily="2" charset="2"/>
              <a:buChar char="ü"/>
            </a:pPr>
            <a:r>
              <a:rPr lang="en-CA" sz="1200">
                <a:solidFill>
                  <a:srgbClr val="00B0F0"/>
                </a:solidFill>
                <a:latin typeface="Calibri" panose="020F0502020204030204" pitchFamily="34" charset="0"/>
                <a:cs typeface="Calibri" panose="020F0502020204030204" pitchFamily="34" charset="0"/>
              </a:rPr>
              <a:t>Proof of ID submission</a:t>
            </a:r>
          </a:p>
          <a:p>
            <a:pPr marL="285750" indent="-285750">
              <a:buFont typeface="Wingdings" panose="05000000000000000000" pitchFamily="2" charset="2"/>
              <a:buChar char="q"/>
            </a:pPr>
            <a:r>
              <a:rPr lang="en-CA" sz="1200">
                <a:solidFill>
                  <a:srgbClr val="0070C0"/>
                </a:solidFill>
                <a:latin typeface="Calibri" panose="020F0502020204030204" pitchFamily="34" charset="0"/>
                <a:cs typeface="Calibri" panose="020F0502020204030204" pitchFamily="34" charset="0"/>
              </a:rPr>
              <a:t>Automated request intake with institutional ATIP RPSS</a:t>
            </a:r>
          </a:p>
          <a:p>
            <a:pPr marL="285750" indent="-285750">
              <a:buFont typeface="Wingdings" panose="05000000000000000000" pitchFamily="2" charset="2"/>
              <a:buChar char="q"/>
            </a:pPr>
            <a:r>
              <a:rPr lang="en-CA" sz="1200">
                <a:solidFill>
                  <a:srgbClr val="9A1821"/>
                </a:solidFill>
                <a:latin typeface="Calibri" panose="020F0502020204030204" pitchFamily="34" charset="0"/>
                <a:cs typeface="Calibri" panose="020F0502020204030204" pitchFamily="34" charset="0"/>
              </a:rPr>
              <a:t>ATI fee waiver request</a:t>
            </a:r>
            <a:endParaRPr lang="en-CA" sz="1400">
              <a:solidFill>
                <a:srgbClr val="9A1821"/>
              </a:solidFill>
              <a:latin typeface="Calibri" panose="020F0502020204030204" pitchFamily="34" charset="0"/>
              <a:cs typeface="Calibri" panose="020F0502020204030204" pitchFamily="34" charset="0"/>
            </a:endParaRPr>
          </a:p>
        </p:txBody>
      </p:sp>
      <p:sp>
        <p:nvSpPr>
          <p:cNvPr id="42" name="Freeform 137">
            <a:extLst>
              <a:ext uri="{FF2B5EF4-FFF2-40B4-BE49-F238E27FC236}">
                <a16:creationId xmlns:a16="http://schemas.microsoft.com/office/drawing/2014/main" id="{86BD28B8-9CE1-40DA-BEBD-F5166425EEC9}"/>
              </a:ext>
              <a:ext uri="{C183D7F6-B498-43B3-948B-1728B52AA6E4}">
                <adec:decorative xmlns:adec="http://schemas.microsoft.com/office/drawing/2017/decorative" val="1"/>
              </a:ext>
            </a:extLst>
          </p:cNvPr>
          <p:cNvSpPr>
            <a:spLocks noEditPoints="1"/>
          </p:cNvSpPr>
          <p:nvPr/>
        </p:nvSpPr>
        <p:spPr bwMode="auto">
          <a:xfrm>
            <a:off x="10315971" y="1330774"/>
            <a:ext cx="548640" cy="365760"/>
          </a:xfrm>
          <a:custGeom>
            <a:avLst/>
            <a:gdLst>
              <a:gd name="T0" fmla="*/ 729 w 738"/>
              <a:gd name="T1" fmla="*/ 266 h 475"/>
              <a:gd name="T2" fmla="*/ 369 w 738"/>
              <a:gd name="T3" fmla="*/ 475 h 475"/>
              <a:gd name="T4" fmla="*/ 8 w 738"/>
              <a:gd name="T5" fmla="*/ 266 h 475"/>
              <a:gd name="T6" fmla="*/ 0 w 738"/>
              <a:gd name="T7" fmla="*/ 238 h 475"/>
              <a:gd name="T8" fmla="*/ 8 w 738"/>
              <a:gd name="T9" fmla="*/ 209 h 475"/>
              <a:gd name="T10" fmla="*/ 369 w 738"/>
              <a:gd name="T11" fmla="*/ 0 h 475"/>
              <a:gd name="T12" fmla="*/ 729 w 738"/>
              <a:gd name="T13" fmla="*/ 209 h 475"/>
              <a:gd name="T14" fmla="*/ 738 w 738"/>
              <a:gd name="T15" fmla="*/ 238 h 475"/>
              <a:gd name="T16" fmla="*/ 729 w 738"/>
              <a:gd name="T17" fmla="*/ 266 h 475"/>
              <a:gd name="T18" fmla="*/ 528 w 738"/>
              <a:gd name="T19" fmla="*/ 92 h 475"/>
              <a:gd name="T20" fmla="*/ 553 w 738"/>
              <a:gd name="T21" fmla="*/ 185 h 475"/>
              <a:gd name="T22" fmla="*/ 369 w 738"/>
              <a:gd name="T23" fmla="*/ 369 h 475"/>
              <a:gd name="T24" fmla="*/ 184 w 738"/>
              <a:gd name="T25" fmla="*/ 185 h 475"/>
              <a:gd name="T26" fmla="*/ 209 w 738"/>
              <a:gd name="T27" fmla="*/ 92 h 475"/>
              <a:gd name="T28" fmla="*/ 52 w 738"/>
              <a:gd name="T29" fmla="*/ 238 h 475"/>
              <a:gd name="T30" fmla="*/ 369 w 738"/>
              <a:gd name="T31" fmla="*/ 422 h 475"/>
              <a:gd name="T32" fmla="*/ 685 w 738"/>
              <a:gd name="T33" fmla="*/ 238 h 475"/>
              <a:gd name="T34" fmla="*/ 528 w 738"/>
              <a:gd name="T35" fmla="*/ 92 h 475"/>
              <a:gd name="T36" fmla="*/ 369 w 738"/>
              <a:gd name="T37" fmla="*/ 60 h 475"/>
              <a:gd name="T38" fmla="*/ 243 w 738"/>
              <a:gd name="T39" fmla="*/ 185 h 475"/>
              <a:gd name="T40" fmla="*/ 263 w 738"/>
              <a:gd name="T41" fmla="*/ 205 h 475"/>
              <a:gd name="T42" fmla="*/ 283 w 738"/>
              <a:gd name="T43" fmla="*/ 185 h 475"/>
              <a:gd name="T44" fmla="*/ 369 w 738"/>
              <a:gd name="T45" fmla="*/ 99 h 475"/>
              <a:gd name="T46" fmla="*/ 388 w 738"/>
              <a:gd name="T47" fmla="*/ 80 h 475"/>
              <a:gd name="T48" fmla="*/ 369 w 738"/>
              <a:gd name="T49" fmla="*/ 6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8" h="475">
                <a:moveTo>
                  <a:pt x="729" y="266"/>
                </a:moveTo>
                <a:cubicBezTo>
                  <a:pt x="654" y="391"/>
                  <a:pt x="515" y="475"/>
                  <a:pt x="369" y="475"/>
                </a:cubicBezTo>
                <a:cubicBezTo>
                  <a:pt x="222" y="475"/>
                  <a:pt x="84" y="390"/>
                  <a:pt x="8" y="266"/>
                </a:cubicBezTo>
                <a:cubicBezTo>
                  <a:pt x="3" y="257"/>
                  <a:pt x="0" y="248"/>
                  <a:pt x="0" y="238"/>
                </a:cubicBezTo>
                <a:cubicBezTo>
                  <a:pt x="0" y="227"/>
                  <a:pt x="3" y="218"/>
                  <a:pt x="8" y="209"/>
                </a:cubicBezTo>
                <a:cubicBezTo>
                  <a:pt x="84" y="85"/>
                  <a:pt x="222" y="0"/>
                  <a:pt x="369" y="0"/>
                </a:cubicBezTo>
                <a:cubicBezTo>
                  <a:pt x="515" y="0"/>
                  <a:pt x="654" y="85"/>
                  <a:pt x="729" y="209"/>
                </a:cubicBezTo>
                <a:cubicBezTo>
                  <a:pt x="734" y="218"/>
                  <a:pt x="738" y="227"/>
                  <a:pt x="738" y="238"/>
                </a:cubicBezTo>
                <a:cubicBezTo>
                  <a:pt x="738" y="248"/>
                  <a:pt x="734" y="257"/>
                  <a:pt x="729" y="266"/>
                </a:cubicBezTo>
                <a:close/>
                <a:moveTo>
                  <a:pt x="528" y="92"/>
                </a:moveTo>
                <a:cubicBezTo>
                  <a:pt x="544" y="120"/>
                  <a:pt x="553" y="152"/>
                  <a:pt x="553" y="185"/>
                </a:cubicBezTo>
                <a:cubicBezTo>
                  <a:pt x="553" y="287"/>
                  <a:pt x="470" y="369"/>
                  <a:pt x="369" y="369"/>
                </a:cubicBezTo>
                <a:cubicBezTo>
                  <a:pt x="267" y="369"/>
                  <a:pt x="184" y="287"/>
                  <a:pt x="184" y="185"/>
                </a:cubicBezTo>
                <a:cubicBezTo>
                  <a:pt x="184" y="152"/>
                  <a:pt x="193" y="120"/>
                  <a:pt x="209" y="92"/>
                </a:cubicBezTo>
                <a:cubicBezTo>
                  <a:pt x="145" y="125"/>
                  <a:pt x="91" y="177"/>
                  <a:pt x="52" y="238"/>
                </a:cubicBezTo>
                <a:cubicBezTo>
                  <a:pt x="123" y="346"/>
                  <a:pt x="236" y="422"/>
                  <a:pt x="369" y="422"/>
                </a:cubicBezTo>
                <a:cubicBezTo>
                  <a:pt x="501" y="422"/>
                  <a:pt x="614" y="346"/>
                  <a:pt x="685" y="238"/>
                </a:cubicBezTo>
                <a:cubicBezTo>
                  <a:pt x="646" y="177"/>
                  <a:pt x="592" y="125"/>
                  <a:pt x="528" y="92"/>
                </a:cubicBezTo>
                <a:close/>
                <a:moveTo>
                  <a:pt x="369" y="60"/>
                </a:moveTo>
                <a:cubicBezTo>
                  <a:pt x="300" y="60"/>
                  <a:pt x="243" y="116"/>
                  <a:pt x="243" y="185"/>
                </a:cubicBezTo>
                <a:cubicBezTo>
                  <a:pt x="243" y="196"/>
                  <a:pt x="252" y="205"/>
                  <a:pt x="263" y="205"/>
                </a:cubicBezTo>
                <a:cubicBezTo>
                  <a:pt x="274" y="205"/>
                  <a:pt x="283" y="196"/>
                  <a:pt x="283" y="185"/>
                </a:cubicBezTo>
                <a:cubicBezTo>
                  <a:pt x="283" y="138"/>
                  <a:pt x="322" y="99"/>
                  <a:pt x="369" y="99"/>
                </a:cubicBezTo>
                <a:cubicBezTo>
                  <a:pt x="379" y="99"/>
                  <a:pt x="388" y="90"/>
                  <a:pt x="388" y="80"/>
                </a:cubicBezTo>
                <a:cubicBezTo>
                  <a:pt x="388" y="69"/>
                  <a:pt x="379" y="60"/>
                  <a:pt x="369" y="60"/>
                </a:cubicBezTo>
                <a:close/>
              </a:path>
            </a:pathLst>
          </a:custGeom>
          <a:solidFill>
            <a:srgbClr val="9A1821"/>
          </a:solidFill>
          <a:ln>
            <a:solidFill>
              <a:srgbClr val="6B111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solidFill>
                <a:srgbClr val="00B0F0"/>
              </a:solidFill>
            </a:endParaRPr>
          </a:p>
        </p:txBody>
      </p:sp>
      <p:sp>
        <p:nvSpPr>
          <p:cNvPr id="43" name="TextBox 42">
            <a:extLst>
              <a:ext uri="{FF2B5EF4-FFF2-40B4-BE49-F238E27FC236}">
                <a16:creationId xmlns:a16="http://schemas.microsoft.com/office/drawing/2014/main" id="{CFEDF23F-889E-42DB-B674-7CD9AB371AE8}"/>
              </a:ext>
            </a:extLst>
          </p:cNvPr>
          <p:cNvSpPr txBox="1"/>
          <p:nvPr/>
        </p:nvSpPr>
        <p:spPr>
          <a:xfrm>
            <a:off x="9358118" y="954295"/>
            <a:ext cx="2457550" cy="2523768"/>
          </a:xfrm>
          <a:prstGeom prst="rect">
            <a:avLst/>
          </a:prstGeom>
          <a:noFill/>
          <a:ln>
            <a:solidFill>
              <a:schemeClr val="bg1"/>
            </a:solidFill>
          </a:ln>
        </p:spPr>
        <p:txBody>
          <a:bodyPr wrap="square" rtlCol="0">
            <a:spAutoFit/>
          </a:bodyPr>
          <a:lstStyle/>
          <a:p>
            <a:pPr algn="ctr"/>
            <a:r>
              <a:rPr lang="en-US" sz="1400" b="1"/>
              <a:t>7. Accountability</a:t>
            </a:r>
          </a:p>
          <a:p>
            <a:endParaRPr lang="en-CA" sz="1200">
              <a:solidFill>
                <a:srgbClr val="00B0F0"/>
              </a:solidFill>
              <a:latin typeface="Calibri" panose="020F0502020204030204" pitchFamily="34" charset="0"/>
              <a:cs typeface="Calibri" panose="020F0502020204030204" pitchFamily="34" charset="0"/>
            </a:endParaRPr>
          </a:p>
          <a:p>
            <a:endParaRPr lang="en-CA" sz="1200">
              <a:solidFill>
                <a:srgbClr val="00B0F0"/>
              </a:solidFill>
              <a:latin typeface="Calibri" panose="020F0502020204030204" pitchFamily="34" charset="0"/>
              <a:cs typeface="Calibri" panose="020F0502020204030204" pitchFamily="34" charset="0"/>
            </a:endParaRPr>
          </a:p>
          <a:p>
            <a:endParaRPr lang="en-CA" sz="1200">
              <a:solidFill>
                <a:srgbClr val="00B0F0"/>
              </a:solidFill>
              <a:latin typeface="Calibri" panose="020F0502020204030204" pitchFamily="34" charset="0"/>
              <a:cs typeface="Calibri" panose="020F0502020204030204" pitchFamily="34" charset="0"/>
            </a:endParaRPr>
          </a:p>
          <a:p>
            <a:pPr marL="285744" indent="-285744">
              <a:buFont typeface="Wingdings" panose="05000000000000000000" pitchFamily="2" charset="2"/>
              <a:buChar char="ü"/>
            </a:pPr>
            <a:r>
              <a:rPr lang="en-CA" sz="1200">
                <a:solidFill>
                  <a:srgbClr val="00B0F0"/>
                </a:solidFill>
                <a:latin typeface="Calibri" panose="020F0502020204030204" pitchFamily="34" charset="0"/>
                <a:cs typeface="Calibri" panose="020F0502020204030204" pitchFamily="34" charset="0"/>
              </a:rPr>
              <a:t>Referral to OIC/OPC for complaints</a:t>
            </a:r>
          </a:p>
          <a:p>
            <a:pPr marL="285744" indent="-285744">
              <a:buFont typeface="Wingdings" panose="05000000000000000000" pitchFamily="2" charset="2"/>
              <a:buChar char="q"/>
            </a:pPr>
            <a:r>
              <a:rPr lang="en-CA" sz="1200">
                <a:solidFill>
                  <a:srgbClr val="9A1821"/>
                </a:solidFill>
                <a:latin typeface="Calibri" panose="020F0502020204030204" pitchFamily="34" charset="0"/>
                <a:cs typeface="Calibri" panose="020F0502020204030204" pitchFamily="34" charset="0"/>
              </a:rPr>
              <a:t>Interaction with oversight bodies for complaints </a:t>
            </a:r>
            <a:br>
              <a:rPr lang="en-CA" sz="1200">
                <a:solidFill>
                  <a:srgbClr val="9A1821"/>
                </a:solidFill>
                <a:latin typeface="Calibri" panose="020F0502020204030204" pitchFamily="34" charset="0"/>
                <a:cs typeface="Calibri" panose="020F0502020204030204" pitchFamily="34" charset="0"/>
              </a:rPr>
            </a:br>
            <a:r>
              <a:rPr lang="en-CA" sz="1200">
                <a:solidFill>
                  <a:srgbClr val="9A1821"/>
                </a:solidFill>
                <a:latin typeface="Calibri" panose="020F0502020204030204" pitchFamily="34" charset="0"/>
                <a:cs typeface="Calibri" panose="020F0502020204030204" pitchFamily="34" charset="0"/>
              </a:rPr>
              <a:t>(Office of the Information Commissioner, Office of the Privacy Commissioner)</a:t>
            </a:r>
          </a:p>
          <a:p>
            <a:pPr marL="285744" indent="-285744">
              <a:buFont typeface="Wingdings" panose="05000000000000000000" pitchFamily="2" charset="2"/>
              <a:buChar char="q"/>
            </a:pPr>
            <a:endParaRPr lang="en-CA" sz="1200">
              <a:solidFill>
                <a:srgbClr val="00B0F0"/>
              </a:solidFill>
              <a:latin typeface="Calibri" panose="020F0502020204030204" pitchFamily="34" charset="0"/>
              <a:cs typeface="Calibri" panose="020F0502020204030204" pitchFamily="34" charset="0"/>
            </a:endParaRPr>
          </a:p>
          <a:p>
            <a:pPr marL="285744" indent="-285744">
              <a:buFont typeface="Wingdings" panose="05000000000000000000" pitchFamily="2" charset="2"/>
              <a:buChar char="q"/>
            </a:pPr>
            <a:endParaRPr lang="en-CA" sz="1200">
              <a:solidFill>
                <a:srgbClr val="00B0F0"/>
              </a:solidFill>
              <a:latin typeface="Calibri" panose="020F0502020204030204" pitchFamily="34" charset="0"/>
              <a:cs typeface="Calibri" panose="020F0502020204030204" pitchFamily="34" charset="0"/>
            </a:endParaRPr>
          </a:p>
        </p:txBody>
      </p:sp>
      <p:sp>
        <p:nvSpPr>
          <p:cNvPr id="45" name="Freeform 132">
            <a:extLst>
              <a:ext uri="{FF2B5EF4-FFF2-40B4-BE49-F238E27FC236}">
                <a16:creationId xmlns:a16="http://schemas.microsoft.com/office/drawing/2014/main" id="{78BA6972-DD1E-41E5-AEBB-61FEA78019DB}"/>
              </a:ext>
              <a:ext uri="{C183D7F6-B498-43B3-948B-1728B52AA6E4}">
                <adec:decorative xmlns:adec="http://schemas.microsoft.com/office/drawing/2017/decorative" val="1"/>
              </a:ext>
            </a:extLst>
          </p:cNvPr>
          <p:cNvSpPr>
            <a:spLocks noEditPoints="1"/>
          </p:cNvSpPr>
          <p:nvPr/>
        </p:nvSpPr>
        <p:spPr bwMode="auto">
          <a:xfrm>
            <a:off x="10542677" y="4105648"/>
            <a:ext cx="548640" cy="548640"/>
          </a:xfrm>
          <a:custGeom>
            <a:avLst/>
            <a:gdLst>
              <a:gd name="T0" fmla="*/ 47 w 79"/>
              <a:gd name="T1" fmla="*/ 63 h 79"/>
              <a:gd name="T2" fmla="*/ 49 w 79"/>
              <a:gd name="T3" fmla="*/ 59 h 79"/>
              <a:gd name="T4" fmla="*/ 52 w 79"/>
              <a:gd name="T5" fmla="*/ 57 h 79"/>
              <a:gd name="T6" fmla="*/ 53 w 79"/>
              <a:gd name="T7" fmla="*/ 57 h 79"/>
              <a:gd name="T8" fmla="*/ 57 w 79"/>
              <a:gd name="T9" fmla="*/ 59 h 79"/>
              <a:gd name="T10" fmla="*/ 59 w 79"/>
              <a:gd name="T11" fmla="*/ 59 h 79"/>
              <a:gd name="T12" fmla="*/ 62 w 79"/>
              <a:gd name="T13" fmla="*/ 62 h 79"/>
              <a:gd name="T14" fmla="*/ 56 w 79"/>
              <a:gd name="T15" fmla="*/ 27 h 79"/>
              <a:gd name="T16" fmla="*/ 55 w 79"/>
              <a:gd name="T17" fmla="*/ 29 h 79"/>
              <a:gd name="T18" fmla="*/ 52 w 79"/>
              <a:gd name="T19" fmla="*/ 32 h 79"/>
              <a:gd name="T20" fmla="*/ 48 w 79"/>
              <a:gd name="T21" fmla="*/ 34 h 79"/>
              <a:gd name="T22" fmla="*/ 48 w 79"/>
              <a:gd name="T23" fmla="*/ 37 h 79"/>
              <a:gd name="T24" fmla="*/ 45 w 79"/>
              <a:gd name="T25" fmla="*/ 41 h 79"/>
              <a:gd name="T26" fmla="*/ 46 w 79"/>
              <a:gd name="T27" fmla="*/ 45 h 79"/>
              <a:gd name="T28" fmla="*/ 43 w 79"/>
              <a:gd name="T29" fmla="*/ 42 h 79"/>
              <a:gd name="T30" fmla="*/ 39 w 79"/>
              <a:gd name="T31" fmla="*/ 42 h 79"/>
              <a:gd name="T32" fmla="*/ 35 w 79"/>
              <a:gd name="T33" fmla="*/ 43 h 79"/>
              <a:gd name="T34" fmla="*/ 34 w 79"/>
              <a:gd name="T35" fmla="*/ 44 h 79"/>
              <a:gd name="T36" fmla="*/ 36 w 79"/>
              <a:gd name="T37" fmla="*/ 52 h 79"/>
              <a:gd name="T38" fmla="*/ 41 w 79"/>
              <a:gd name="T39" fmla="*/ 49 h 79"/>
              <a:gd name="T40" fmla="*/ 40 w 79"/>
              <a:gd name="T41" fmla="*/ 54 h 79"/>
              <a:gd name="T42" fmla="*/ 43 w 79"/>
              <a:gd name="T43" fmla="*/ 54 h 79"/>
              <a:gd name="T44" fmla="*/ 43 w 79"/>
              <a:gd name="T45" fmla="*/ 57 h 79"/>
              <a:gd name="T46" fmla="*/ 45 w 79"/>
              <a:gd name="T47" fmla="*/ 60 h 79"/>
              <a:gd name="T48" fmla="*/ 41 w 79"/>
              <a:gd name="T49" fmla="*/ 57 h 79"/>
              <a:gd name="T50" fmla="*/ 35 w 79"/>
              <a:gd name="T51" fmla="*/ 54 h 79"/>
              <a:gd name="T52" fmla="*/ 29 w 79"/>
              <a:gd name="T53" fmla="*/ 52 h 79"/>
              <a:gd name="T54" fmla="*/ 26 w 79"/>
              <a:gd name="T55" fmla="*/ 46 h 79"/>
              <a:gd name="T56" fmla="*/ 23 w 79"/>
              <a:gd name="T57" fmla="*/ 41 h 79"/>
              <a:gd name="T58" fmla="*/ 22 w 79"/>
              <a:gd name="T59" fmla="*/ 42 h 79"/>
              <a:gd name="T60" fmla="*/ 23 w 79"/>
              <a:gd name="T61" fmla="*/ 45 h 79"/>
              <a:gd name="T62" fmla="*/ 20 w 79"/>
              <a:gd name="T63" fmla="*/ 40 h 79"/>
              <a:gd name="T64" fmla="*/ 17 w 79"/>
              <a:gd name="T65" fmla="*/ 35 h 79"/>
              <a:gd name="T66" fmla="*/ 16 w 79"/>
              <a:gd name="T67" fmla="*/ 28 h 79"/>
              <a:gd name="T68" fmla="*/ 15 w 79"/>
              <a:gd name="T69" fmla="*/ 25 h 79"/>
              <a:gd name="T70" fmla="*/ 11 w 79"/>
              <a:gd name="T71" fmla="*/ 22 h 79"/>
              <a:gd name="T72" fmla="*/ 27 w 79"/>
              <a:gd name="T73" fmla="*/ 11 h 79"/>
              <a:gd name="T74" fmla="*/ 25 w 79"/>
              <a:gd name="T75" fmla="*/ 10 h 79"/>
              <a:gd name="T76" fmla="*/ 30 w 79"/>
              <a:gd name="T77" fmla="*/ 9 h 79"/>
              <a:gd name="T78" fmla="*/ 34 w 79"/>
              <a:gd name="T79" fmla="*/ 10 h 79"/>
              <a:gd name="T80" fmla="*/ 36 w 79"/>
              <a:gd name="T81" fmla="*/ 10 h 79"/>
              <a:gd name="T82" fmla="*/ 34 w 79"/>
              <a:gd name="T83" fmla="*/ 8 h 79"/>
              <a:gd name="T84" fmla="*/ 39 w 79"/>
              <a:gd name="T85" fmla="*/ 10 h 79"/>
              <a:gd name="T86" fmla="*/ 43 w 79"/>
              <a:gd name="T87" fmla="*/ 9 h 79"/>
              <a:gd name="T88" fmla="*/ 44 w 79"/>
              <a:gd name="T89" fmla="*/ 12 h 79"/>
              <a:gd name="T90" fmla="*/ 38 w 79"/>
              <a:gd name="T91" fmla="*/ 14 h 79"/>
              <a:gd name="T92" fmla="*/ 36 w 79"/>
              <a:gd name="T93" fmla="*/ 18 h 79"/>
              <a:gd name="T94" fmla="*/ 44 w 79"/>
              <a:gd name="T95" fmla="*/ 22 h 79"/>
              <a:gd name="T96" fmla="*/ 47 w 79"/>
              <a:gd name="T97" fmla="*/ 23 h 79"/>
              <a:gd name="T98" fmla="*/ 48 w 79"/>
              <a:gd name="T99" fmla="*/ 19 h 79"/>
              <a:gd name="T100" fmla="*/ 48 w 79"/>
              <a:gd name="T101" fmla="*/ 15 h 79"/>
              <a:gd name="T102" fmla="*/ 53 w 79"/>
              <a:gd name="T103" fmla="*/ 16 h 79"/>
              <a:gd name="T104" fmla="*/ 55 w 79"/>
              <a:gd name="T105" fmla="*/ 18 h 79"/>
              <a:gd name="T106" fmla="*/ 56 w 79"/>
              <a:gd name="T107" fmla="*/ 17 h 79"/>
              <a:gd name="T108" fmla="*/ 58 w 79"/>
              <a:gd name="T109" fmla="*/ 19 h 79"/>
              <a:gd name="T110" fmla="*/ 61 w 79"/>
              <a:gd name="T111" fmla="*/ 21 h 79"/>
              <a:gd name="T112" fmla="*/ 62 w 79"/>
              <a:gd name="T113" fmla="*/ 24 h 79"/>
              <a:gd name="T114" fmla="*/ 53 w 79"/>
              <a:gd name="T115" fmla="*/ 26 h 79"/>
              <a:gd name="T116" fmla="*/ 56 w 79"/>
              <a:gd name="T117" fmla="*/ 26 h 79"/>
              <a:gd name="T118" fmla="*/ 60 w 79"/>
              <a:gd name="T119" fmla="*/ 74 h 79"/>
              <a:gd name="T120" fmla="*/ 20 w 79"/>
              <a:gd name="T121" fmla="*/ 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 h="79">
                <a:moveTo>
                  <a:pt x="45" y="71"/>
                </a:moveTo>
                <a:cubicBezTo>
                  <a:pt x="46" y="70"/>
                  <a:pt x="46" y="70"/>
                  <a:pt x="46" y="70"/>
                </a:cubicBezTo>
                <a:cubicBezTo>
                  <a:pt x="46" y="69"/>
                  <a:pt x="46" y="69"/>
                  <a:pt x="46" y="69"/>
                </a:cubicBezTo>
                <a:cubicBezTo>
                  <a:pt x="45" y="69"/>
                  <a:pt x="45" y="68"/>
                  <a:pt x="45" y="68"/>
                </a:cubicBezTo>
                <a:cubicBezTo>
                  <a:pt x="45" y="67"/>
                  <a:pt x="46" y="66"/>
                  <a:pt x="47" y="66"/>
                </a:cubicBezTo>
                <a:cubicBezTo>
                  <a:pt x="48" y="65"/>
                  <a:pt x="48" y="64"/>
                  <a:pt x="47" y="63"/>
                </a:cubicBezTo>
                <a:cubicBezTo>
                  <a:pt x="47" y="63"/>
                  <a:pt x="47" y="62"/>
                  <a:pt x="47" y="61"/>
                </a:cubicBezTo>
                <a:cubicBezTo>
                  <a:pt x="47" y="60"/>
                  <a:pt x="47" y="60"/>
                  <a:pt x="47" y="59"/>
                </a:cubicBezTo>
                <a:cubicBezTo>
                  <a:pt x="48" y="60"/>
                  <a:pt x="48" y="60"/>
                  <a:pt x="48" y="60"/>
                </a:cubicBezTo>
                <a:cubicBezTo>
                  <a:pt x="48" y="60"/>
                  <a:pt x="48" y="60"/>
                  <a:pt x="48" y="60"/>
                </a:cubicBezTo>
                <a:cubicBezTo>
                  <a:pt x="48" y="59"/>
                  <a:pt x="48" y="59"/>
                  <a:pt x="48" y="59"/>
                </a:cubicBezTo>
                <a:cubicBezTo>
                  <a:pt x="49" y="59"/>
                  <a:pt x="49" y="59"/>
                  <a:pt x="49" y="59"/>
                </a:cubicBezTo>
                <a:cubicBezTo>
                  <a:pt x="49" y="58"/>
                  <a:pt x="49" y="58"/>
                  <a:pt x="49" y="58"/>
                </a:cubicBezTo>
                <a:cubicBezTo>
                  <a:pt x="50" y="58"/>
                  <a:pt x="50" y="58"/>
                  <a:pt x="50" y="58"/>
                </a:cubicBezTo>
                <a:cubicBezTo>
                  <a:pt x="50" y="58"/>
                  <a:pt x="50" y="58"/>
                  <a:pt x="50" y="58"/>
                </a:cubicBezTo>
                <a:cubicBezTo>
                  <a:pt x="51" y="57"/>
                  <a:pt x="51" y="57"/>
                  <a:pt x="51" y="57"/>
                </a:cubicBezTo>
                <a:cubicBezTo>
                  <a:pt x="51" y="57"/>
                  <a:pt x="51" y="57"/>
                  <a:pt x="51" y="57"/>
                </a:cubicBezTo>
                <a:cubicBezTo>
                  <a:pt x="52" y="57"/>
                  <a:pt x="52" y="57"/>
                  <a:pt x="52" y="57"/>
                </a:cubicBezTo>
                <a:cubicBezTo>
                  <a:pt x="52" y="58"/>
                  <a:pt x="52" y="58"/>
                  <a:pt x="52" y="58"/>
                </a:cubicBezTo>
                <a:cubicBezTo>
                  <a:pt x="52" y="59"/>
                  <a:pt x="52" y="59"/>
                  <a:pt x="52" y="59"/>
                </a:cubicBezTo>
                <a:cubicBezTo>
                  <a:pt x="52" y="59"/>
                  <a:pt x="52" y="59"/>
                  <a:pt x="52" y="59"/>
                </a:cubicBezTo>
                <a:cubicBezTo>
                  <a:pt x="52" y="58"/>
                  <a:pt x="52" y="58"/>
                  <a:pt x="52" y="58"/>
                </a:cubicBezTo>
                <a:cubicBezTo>
                  <a:pt x="53" y="57"/>
                  <a:pt x="53" y="57"/>
                  <a:pt x="53" y="57"/>
                </a:cubicBezTo>
                <a:cubicBezTo>
                  <a:pt x="53" y="57"/>
                  <a:pt x="53" y="57"/>
                  <a:pt x="53" y="57"/>
                </a:cubicBezTo>
                <a:cubicBezTo>
                  <a:pt x="54" y="58"/>
                  <a:pt x="54" y="58"/>
                  <a:pt x="54" y="58"/>
                </a:cubicBezTo>
                <a:cubicBezTo>
                  <a:pt x="54" y="58"/>
                  <a:pt x="54" y="58"/>
                  <a:pt x="54" y="58"/>
                </a:cubicBezTo>
                <a:cubicBezTo>
                  <a:pt x="56" y="59"/>
                  <a:pt x="56" y="59"/>
                  <a:pt x="56" y="59"/>
                </a:cubicBezTo>
                <a:cubicBezTo>
                  <a:pt x="56" y="59"/>
                  <a:pt x="56" y="59"/>
                  <a:pt x="56" y="59"/>
                </a:cubicBezTo>
                <a:cubicBezTo>
                  <a:pt x="56" y="59"/>
                  <a:pt x="56" y="59"/>
                  <a:pt x="56" y="59"/>
                </a:cubicBezTo>
                <a:cubicBezTo>
                  <a:pt x="57" y="59"/>
                  <a:pt x="57" y="59"/>
                  <a:pt x="57" y="59"/>
                </a:cubicBezTo>
                <a:cubicBezTo>
                  <a:pt x="57" y="59"/>
                  <a:pt x="57" y="59"/>
                  <a:pt x="57" y="59"/>
                </a:cubicBezTo>
                <a:cubicBezTo>
                  <a:pt x="57" y="59"/>
                  <a:pt x="57" y="59"/>
                  <a:pt x="57" y="59"/>
                </a:cubicBezTo>
                <a:cubicBezTo>
                  <a:pt x="58" y="59"/>
                  <a:pt x="58" y="59"/>
                  <a:pt x="58" y="59"/>
                </a:cubicBezTo>
                <a:cubicBezTo>
                  <a:pt x="58" y="59"/>
                  <a:pt x="58" y="59"/>
                  <a:pt x="58" y="59"/>
                </a:cubicBezTo>
                <a:cubicBezTo>
                  <a:pt x="59" y="59"/>
                  <a:pt x="59" y="59"/>
                  <a:pt x="59" y="59"/>
                </a:cubicBezTo>
                <a:cubicBezTo>
                  <a:pt x="59" y="59"/>
                  <a:pt x="59" y="59"/>
                  <a:pt x="59" y="59"/>
                </a:cubicBezTo>
                <a:cubicBezTo>
                  <a:pt x="59" y="60"/>
                  <a:pt x="59" y="60"/>
                  <a:pt x="59" y="60"/>
                </a:cubicBezTo>
                <a:cubicBezTo>
                  <a:pt x="60" y="60"/>
                  <a:pt x="60" y="60"/>
                  <a:pt x="60" y="60"/>
                </a:cubicBezTo>
                <a:cubicBezTo>
                  <a:pt x="60" y="60"/>
                  <a:pt x="60" y="60"/>
                  <a:pt x="60" y="60"/>
                </a:cubicBezTo>
                <a:cubicBezTo>
                  <a:pt x="61" y="61"/>
                  <a:pt x="61" y="61"/>
                  <a:pt x="61" y="61"/>
                </a:cubicBezTo>
                <a:cubicBezTo>
                  <a:pt x="61" y="61"/>
                  <a:pt x="61" y="61"/>
                  <a:pt x="61" y="61"/>
                </a:cubicBezTo>
                <a:cubicBezTo>
                  <a:pt x="62" y="62"/>
                  <a:pt x="62" y="62"/>
                  <a:pt x="62" y="62"/>
                </a:cubicBezTo>
                <a:cubicBezTo>
                  <a:pt x="63" y="62"/>
                  <a:pt x="63" y="62"/>
                  <a:pt x="63" y="62"/>
                </a:cubicBezTo>
                <a:cubicBezTo>
                  <a:pt x="64" y="62"/>
                  <a:pt x="64" y="62"/>
                  <a:pt x="64" y="62"/>
                </a:cubicBezTo>
                <a:cubicBezTo>
                  <a:pt x="59" y="68"/>
                  <a:pt x="52" y="71"/>
                  <a:pt x="45" y="72"/>
                </a:cubicBezTo>
                <a:lnTo>
                  <a:pt x="45" y="71"/>
                </a:lnTo>
                <a:close/>
                <a:moveTo>
                  <a:pt x="56" y="26"/>
                </a:moveTo>
                <a:cubicBezTo>
                  <a:pt x="57" y="26"/>
                  <a:pt x="57" y="26"/>
                  <a:pt x="56" y="27"/>
                </a:cubicBezTo>
                <a:cubicBezTo>
                  <a:pt x="56" y="27"/>
                  <a:pt x="56" y="27"/>
                  <a:pt x="56" y="27"/>
                </a:cubicBezTo>
                <a:cubicBezTo>
                  <a:pt x="55" y="27"/>
                  <a:pt x="55" y="27"/>
                  <a:pt x="55" y="27"/>
                </a:cubicBezTo>
                <a:cubicBezTo>
                  <a:pt x="56" y="27"/>
                  <a:pt x="56" y="27"/>
                  <a:pt x="56" y="27"/>
                </a:cubicBezTo>
                <a:cubicBezTo>
                  <a:pt x="56" y="28"/>
                  <a:pt x="56" y="28"/>
                  <a:pt x="56" y="28"/>
                </a:cubicBezTo>
                <a:cubicBezTo>
                  <a:pt x="56" y="29"/>
                  <a:pt x="56" y="29"/>
                  <a:pt x="56" y="29"/>
                </a:cubicBezTo>
                <a:cubicBezTo>
                  <a:pt x="55" y="29"/>
                  <a:pt x="55" y="29"/>
                  <a:pt x="55" y="29"/>
                </a:cubicBezTo>
                <a:cubicBezTo>
                  <a:pt x="55" y="29"/>
                  <a:pt x="55" y="29"/>
                  <a:pt x="55" y="29"/>
                </a:cubicBezTo>
                <a:cubicBezTo>
                  <a:pt x="54" y="30"/>
                  <a:pt x="54" y="30"/>
                  <a:pt x="54" y="30"/>
                </a:cubicBezTo>
                <a:cubicBezTo>
                  <a:pt x="53" y="30"/>
                  <a:pt x="53" y="30"/>
                  <a:pt x="53" y="30"/>
                </a:cubicBezTo>
                <a:cubicBezTo>
                  <a:pt x="53" y="31"/>
                  <a:pt x="53" y="31"/>
                  <a:pt x="53" y="31"/>
                </a:cubicBezTo>
                <a:cubicBezTo>
                  <a:pt x="52" y="31"/>
                  <a:pt x="52" y="31"/>
                  <a:pt x="52" y="31"/>
                </a:cubicBezTo>
                <a:cubicBezTo>
                  <a:pt x="52" y="32"/>
                  <a:pt x="52" y="32"/>
                  <a:pt x="52" y="32"/>
                </a:cubicBezTo>
                <a:cubicBezTo>
                  <a:pt x="52" y="32"/>
                  <a:pt x="52" y="32"/>
                  <a:pt x="52" y="32"/>
                </a:cubicBezTo>
                <a:cubicBezTo>
                  <a:pt x="51" y="33"/>
                  <a:pt x="51" y="33"/>
                  <a:pt x="51" y="33"/>
                </a:cubicBezTo>
                <a:cubicBezTo>
                  <a:pt x="50" y="33"/>
                  <a:pt x="50" y="33"/>
                  <a:pt x="50" y="33"/>
                </a:cubicBezTo>
                <a:cubicBezTo>
                  <a:pt x="50" y="34"/>
                  <a:pt x="50" y="34"/>
                  <a:pt x="50" y="34"/>
                </a:cubicBezTo>
                <a:cubicBezTo>
                  <a:pt x="49" y="34"/>
                  <a:pt x="49" y="34"/>
                  <a:pt x="49" y="34"/>
                </a:cubicBezTo>
                <a:cubicBezTo>
                  <a:pt x="48" y="34"/>
                  <a:pt x="48" y="34"/>
                  <a:pt x="48" y="34"/>
                </a:cubicBezTo>
                <a:cubicBezTo>
                  <a:pt x="48" y="35"/>
                  <a:pt x="48" y="35"/>
                  <a:pt x="48" y="35"/>
                </a:cubicBezTo>
                <a:cubicBezTo>
                  <a:pt x="48" y="36"/>
                  <a:pt x="48" y="36"/>
                  <a:pt x="48" y="36"/>
                </a:cubicBezTo>
                <a:cubicBezTo>
                  <a:pt x="48" y="36"/>
                  <a:pt x="48" y="36"/>
                  <a:pt x="48" y="36"/>
                </a:cubicBezTo>
                <a:cubicBezTo>
                  <a:pt x="48" y="36"/>
                  <a:pt x="48" y="36"/>
                  <a:pt x="48" y="36"/>
                </a:cubicBezTo>
                <a:cubicBezTo>
                  <a:pt x="49" y="36"/>
                  <a:pt x="49" y="36"/>
                  <a:pt x="49" y="36"/>
                </a:cubicBezTo>
                <a:cubicBezTo>
                  <a:pt x="48" y="37"/>
                  <a:pt x="48" y="37"/>
                  <a:pt x="48" y="37"/>
                </a:cubicBezTo>
                <a:cubicBezTo>
                  <a:pt x="47" y="39"/>
                  <a:pt x="47" y="39"/>
                  <a:pt x="47" y="39"/>
                </a:cubicBezTo>
                <a:cubicBezTo>
                  <a:pt x="47" y="39"/>
                  <a:pt x="47" y="39"/>
                  <a:pt x="47" y="39"/>
                </a:cubicBezTo>
                <a:cubicBezTo>
                  <a:pt x="46" y="39"/>
                  <a:pt x="46" y="39"/>
                  <a:pt x="46" y="39"/>
                </a:cubicBezTo>
                <a:cubicBezTo>
                  <a:pt x="46" y="40"/>
                  <a:pt x="46" y="40"/>
                  <a:pt x="46" y="40"/>
                </a:cubicBezTo>
                <a:cubicBezTo>
                  <a:pt x="45" y="40"/>
                  <a:pt x="45" y="40"/>
                  <a:pt x="45" y="40"/>
                </a:cubicBezTo>
                <a:cubicBezTo>
                  <a:pt x="45" y="41"/>
                  <a:pt x="45" y="41"/>
                  <a:pt x="45" y="41"/>
                </a:cubicBezTo>
                <a:cubicBezTo>
                  <a:pt x="46" y="42"/>
                  <a:pt x="46" y="42"/>
                  <a:pt x="46" y="42"/>
                </a:cubicBezTo>
                <a:cubicBezTo>
                  <a:pt x="46" y="42"/>
                  <a:pt x="46" y="42"/>
                  <a:pt x="46" y="42"/>
                </a:cubicBezTo>
                <a:cubicBezTo>
                  <a:pt x="46" y="43"/>
                  <a:pt x="46" y="43"/>
                  <a:pt x="46" y="43"/>
                </a:cubicBezTo>
                <a:cubicBezTo>
                  <a:pt x="46" y="44"/>
                  <a:pt x="46" y="44"/>
                  <a:pt x="46" y="44"/>
                </a:cubicBezTo>
                <a:cubicBezTo>
                  <a:pt x="46" y="44"/>
                  <a:pt x="46" y="44"/>
                  <a:pt x="46" y="44"/>
                </a:cubicBezTo>
                <a:cubicBezTo>
                  <a:pt x="46" y="45"/>
                  <a:pt x="46" y="45"/>
                  <a:pt x="46" y="45"/>
                </a:cubicBezTo>
                <a:cubicBezTo>
                  <a:pt x="46" y="46"/>
                  <a:pt x="46" y="46"/>
                  <a:pt x="46" y="46"/>
                </a:cubicBezTo>
                <a:cubicBezTo>
                  <a:pt x="45" y="46"/>
                  <a:pt x="45" y="46"/>
                  <a:pt x="45" y="46"/>
                </a:cubicBezTo>
                <a:cubicBezTo>
                  <a:pt x="45" y="45"/>
                  <a:pt x="44" y="45"/>
                  <a:pt x="44" y="43"/>
                </a:cubicBezTo>
                <a:cubicBezTo>
                  <a:pt x="43" y="42"/>
                  <a:pt x="43" y="42"/>
                  <a:pt x="43" y="42"/>
                </a:cubicBezTo>
                <a:cubicBezTo>
                  <a:pt x="43" y="42"/>
                  <a:pt x="43" y="42"/>
                  <a:pt x="43" y="42"/>
                </a:cubicBezTo>
                <a:cubicBezTo>
                  <a:pt x="43" y="42"/>
                  <a:pt x="43" y="42"/>
                  <a:pt x="43" y="42"/>
                </a:cubicBezTo>
                <a:cubicBezTo>
                  <a:pt x="42" y="42"/>
                  <a:pt x="42" y="42"/>
                  <a:pt x="42" y="42"/>
                </a:cubicBezTo>
                <a:cubicBezTo>
                  <a:pt x="42" y="42"/>
                  <a:pt x="42" y="42"/>
                  <a:pt x="42" y="42"/>
                </a:cubicBezTo>
                <a:cubicBezTo>
                  <a:pt x="41" y="42"/>
                  <a:pt x="41" y="42"/>
                  <a:pt x="41" y="42"/>
                </a:cubicBezTo>
                <a:cubicBezTo>
                  <a:pt x="40" y="41"/>
                  <a:pt x="40" y="41"/>
                  <a:pt x="40" y="41"/>
                </a:cubicBezTo>
                <a:cubicBezTo>
                  <a:pt x="40" y="42"/>
                  <a:pt x="39" y="42"/>
                  <a:pt x="39" y="41"/>
                </a:cubicBezTo>
                <a:cubicBezTo>
                  <a:pt x="39" y="42"/>
                  <a:pt x="39" y="42"/>
                  <a:pt x="39" y="42"/>
                </a:cubicBezTo>
                <a:cubicBezTo>
                  <a:pt x="39" y="42"/>
                  <a:pt x="39" y="42"/>
                  <a:pt x="39" y="42"/>
                </a:cubicBezTo>
                <a:cubicBezTo>
                  <a:pt x="38" y="42"/>
                  <a:pt x="38" y="42"/>
                  <a:pt x="38" y="42"/>
                </a:cubicBezTo>
                <a:cubicBezTo>
                  <a:pt x="36" y="42"/>
                  <a:pt x="36" y="42"/>
                  <a:pt x="36" y="42"/>
                </a:cubicBezTo>
                <a:cubicBezTo>
                  <a:pt x="35" y="42"/>
                  <a:pt x="35" y="42"/>
                  <a:pt x="35" y="42"/>
                </a:cubicBezTo>
                <a:cubicBezTo>
                  <a:pt x="35" y="42"/>
                  <a:pt x="35" y="42"/>
                  <a:pt x="35" y="42"/>
                </a:cubicBezTo>
                <a:cubicBezTo>
                  <a:pt x="35" y="43"/>
                  <a:pt x="35" y="43"/>
                  <a:pt x="35" y="43"/>
                </a:cubicBezTo>
                <a:cubicBezTo>
                  <a:pt x="35" y="43"/>
                  <a:pt x="35" y="43"/>
                  <a:pt x="35" y="43"/>
                </a:cubicBezTo>
                <a:cubicBezTo>
                  <a:pt x="35" y="43"/>
                  <a:pt x="35" y="43"/>
                  <a:pt x="35" y="43"/>
                </a:cubicBezTo>
                <a:cubicBezTo>
                  <a:pt x="35" y="43"/>
                  <a:pt x="35" y="43"/>
                  <a:pt x="35" y="43"/>
                </a:cubicBezTo>
                <a:cubicBezTo>
                  <a:pt x="35" y="43"/>
                  <a:pt x="35" y="43"/>
                  <a:pt x="35" y="43"/>
                </a:cubicBezTo>
                <a:cubicBezTo>
                  <a:pt x="34" y="44"/>
                  <a:pt x="34" y="44"/>
                  <a:pt x="34" y="44"/>
                </a:cubicBezTo>
                <a:cubicBezTo>
                  <a:pt x="34" y="44"/>
                  <a:pt x="34" y="44"/>
                  <a:pt x="34" y="44"/>
                </a:cubicBezTo>
                <a:cubicBezTo>
                  <a:pt x="34" y="45"/>
                  <a:pt x="34" y="45"/>
                  <a:pt x="34" y="45"/>
                </a:cubicBezTo>
                <a:cubicBezTo>
                  <a:pt x="34" y="47"/>
                  <a:pt x="34" y="47"/>
                  <a:pt x="34" y="47"/>
                </a:cubicBezTo>
                <a:cubicBezTo>
                  <a:pt x="34" y="48"/>
                  <a:pt x="34" y="48"/>
                  <a:pt x="34" y="48"/>
                </a:cubicBezTo>
                <a:cubicBezTo>
                  <a:pt x="34" y="50"/>
                  <a:pt x="34" y="50"/>
                  <a:pt x="34" y="50"/>
                </a:cubicBezTo>
                <a:cubicBezTo>
                  <a:pt x="35" y="51"/>
                  <a:pt x="35" y="51"/>
                  <a:pt x="35" y="51"/>
                </a:cubicBezTo>
                <a:cubicBezTo>
                  <a:pt x="36" y="52"/>
                  <a:pt x="36" y="52"/>
                  <a:pt x="36" y="52"/>
                </a:cubicBezTo>
                <a:cubicBezTo>
                  <a:pt x="38" y="52"/>
                  <a:pt x="38" y="52"/>
                  <a:pt x="38" y="52"/>
                </a:cubicBezTo>
                <a:cubicBezTo>
                  <a:pt x="38" y="51"/>
                  <a:pt x="38" y="51"/>
                  <a:pt x="38" y="51"/>
                </a:cubicBezTo>
                <a:cubicBezTo>
                  <a:pt x="38" y="51"/>
                  <a:pt x="38" y="51"/>
                  <a:pt x="38" y="51"/>
                </a:cubicBezTo>
                <a:cubicBezTo>
                  <a:pt x="39" y="50"/>
                  <a:pt x="39" y="50"/>
                  <a:pt x="39" y="50"/>
                </a:cubicBezTo>
                <a:cubicBezTo>
                  <a:pt x="40" y="49"/>
                  <a:pt x="40" y="49"/>
                  <a:pt x="40" y="49"/>
                </a:cubicBezTo>
                <a:cubicBezTo>
                  <a:pt x="41" y="49"/>
                  <a:pt x="41" y="49"/>
                  <a:pt x="41" y="49"/>
                </a:cubicBezTo>
                <a:cubicBezTo>
                  <a:pt x="41" y="50"/>
                  <a:pt x="41" y="50"/>
                  <a:pt x="41" y="50"/>
                </a:cubicBezTo>
                <a:cubicBezTo>
                  <a:pt x="41" y="50"/>
                  <a:pt x="41" y="50"/>
                  <a:pt x="41" y="50"/>
                </a:cubicBezTo>
                <a:cubicBezTo>
                  <a:pt x="40" y="51"/>
                  <a:pt x="40" y="51"/>
                  <a:pt x="40" y="51"/>
                </a:cubicBezTo>
                <a:cubicBezTo>
                  <a:pt x="40" y="52"/>
                  <a:pt x="40" y="52"/>
                  <a:pt x="40" y="52"/>
                </a:cubicBezTo>
                <a:cubicBezTo>
                  <a:pt x="40" y="53"/>
                  <a:pt x="40" y="53"/>
                  <a:pt x="40" y="53"/>
                </a:cubicBezTo>
                <a:cubicBezTo>
                  <a:pt x="40" y="54"/>
                  <a:pt x="40" y="54"/>
                  <a:pt x="40" y="54"/>
                </a:cubicBezTo>
                <a:cubicBezTo>
                  <a:pt x="41" y="54"/>
                  <a:pt x="41" y="54"/>
                  <a:pt x="41" y="54"/>
                </a:cubicBezTo>
                <a:cubicBezTo>
                  <a:pt x="41" y="53"/>
                  <a:pt x="41" y="53"/>
                  <a:pt x="41" y="53"/>
                </a:cubicBezTo>
                <a:cubicBezTo>
                  <a:pt x="41" y="53"/>
                  <a:pt x="41" y="53"/>
                  <a:pt x="41" y="53"/>
                </a:cubicBezTo>
                <a:cubicBezTo>
                  <a:pt x="42" y="54"/>
                  <a:pt x="42" y="54"/>
                  <a:pt x="42" y="54"/>
                </a:cubicBezTo>
                <a:cubicBezTo>
                  <a:pt x="42" y="53"/>
                  <a:pt x="42" y="53"/>
                  <a:pt x="42" y="53"/>
                </a:cubicBezTo>
                <a:cubicBezTo>
                  <a:pt x="43" y="54"/>
                  <a:pt x="43" y="54"/>
                  <a:pt x="43" y="54"/>
                </a:cubicBezTo>
                <a:cubicBezTo>
                  <a:pt x="44" y="55"/>
                  <a:pt x="44" y="55"/>
                  <a:pt x="44" y="55"/>
                </a:cubicBezTo>
                <a:cubicBezTo>
                  <a:pt x="44" y="56"/>
                  <a:pt x="44" y="56"/>
                  <a:pt x="44" y="56"/>
                </a:cubicBezTo>
                <a:cubicBezTo>
                  <a:pt x="44" y="56"/>
                  <a:pt x="44" y="56"/>
                  <a:pt x="44" y="56"/>
                </a:cubicBezTo>
                <a:cubicBezTo>
                  <a:pt x="43" y="57"/>
                  <a:pt x="43" y="57"/>
                  <a:pt x="43" y="57"/>
                </a:cubicBezTo>
                <a:cubicBezTo>
                  <a:pt x="43" y="57"/>
                  <a:pt x="43" y="57"/>
                  <a:pt x="43" y="57"/>
                </a:cubicBezTo>
                <a:cubicBezTo>
                  <a:pt x="43" y="57"/>
                  <a:pt x="43" y="57"/>
                  <a:pt x="43" y="57"/>
                </a:cubicBezTo>
                <a:cubicBezTo>
                  <a:pt x="43" y="58"/>
                  <a:pt x="43" y="58"/>
                  <a:pt x="43" y="58"/>
                </a:cubicBezTo>
                <a:cubicBezTo>
                  <a:pt x="44" y="58"/>
                  <a:pt x="44" y="58"/>
                  <a:pt x="44" y="58"/>
                </a:cubicBezTo>
                <a:cubicBezTo>
                  <a:pt x="44" y="58"/>
                  <a:pt x="44" y="58"/>
                  <a:pt x="44" y="58"/>
                </a:cubicBezTo>
                <a:cubicBezTo>
                  <a:pt x="44" y="59"/>
                  <a:pt x="45" y="60"/>
                  <a:pt x="46" y="59"/>
                </a:cubicBezTo>
                <a:cubicBezTo>
                  <a:pt x="46" y="60"/>
                  <a:pt x="46" y="61"/>
                  <a:pt x="45" y="61"/>
                </a:cubicBezTo>
                <a:cubicBezTo>
                  <a:pt x="45" y="60"/>
                  <a:pt x="45" y="60"/>
                  <a:pt x="45" y="60"/>
                </a:cubicBezTo>
                <a:cubicBezTo>
                  <a:pt x="44" y="59"/>
                  <a:pt x="44" y="59"/>
                  <a:pt x="44" y="59"/>
                </a:cubicBezTo>
                <a:cubicBezTo>
                  <a:pt x="44" y="60"/>
                  <a:pt x="44" y="60"/>
                  <a:pt x="44" y="60"/>
                </a:cubicBezTo>
                <a:cubicBezTo>
                  <a:pt x="43" y="59"/>
                  <a:pt x="43" y="59"/>
                  <a:pt x="43" y="59"/>
                </a:cubicBezTo>
                <a:cubicBezTo>
                  <a:pt x="42" y="58"/>
                  <a:pt x="42" y="58"/>
                  <a:pt x="42" y="58"/>
                </a:cubicBezTo>
                <a:cubicBezTo>
                  <a:pt x="42" y="58"/>
                  <a:pt x="42" y="58"/>
                  <a:pt x="42" y="58"/>
                </a:cubicBezTo>
                <a:cubicBezTo>
                  <a:pt x="41" y="57"/>
                  <a:pt x="41" y="57"/>
                  <a:pt x="41" y="57"/>
                </a:cubicBezTo>
                <a:cubicBezTo>
                  <a:pt x="41" y="56"/>
                  <a:pt x="41" y="56"/>
                  <a:pt x="41" y="56"/>
                </a:cubicBezTo>
                <a:cubicBezTo>
                  <a:pt x="41" y="56"/>
                  <a:pt x="41" y="56"/>
                  <a:pt x="41" y="56"/>
                </a:cubicBezTo>
                <a:cubicBezTo>
                  <a:pt x="40" y="56"/>
                  <a:pt x="39" y="56"/>
                  <a:pt x="38" y="55"/>
                </a:cubicBezTo>
                <a:cubicBezTo>
                  <a:pt x="37" y="54"/>
                  <a:pt x="37" y="54"/>
                  <a:pt x="37" y="54"/>
                </a:cubicBezTo>
                <a:cubicBezTo>
                  <a:pt x="35" y="53"/>
                  <a:pt x="35" y="53"/>
                  <a:pt x="35" y="53"/>
                </a:cubicBezTo>
                <a:cubicBezTo>
                  <a:pt x="35" y="54"/>
                  <a:pt x="35" y="54"/>
                  <a:pt x="35" y="54"/>
                </a:cubicBezTo>
                <a:cubicBezTo>
                  <a:pt x="34" y="54"/>
                  <a:pt x="34" y="54"/>
                  <a:pt x="34" y="54"/>
                </a:cubicBezTo>
                <a:cubicBezTo>
                  <a:pt x="33" y="53"/>
                  <a:pt x="33" y="53"/>
                  <a:pt x="33" y="53"/>
                </a:cubicBezTo>
                <a:cubicBezTo>
                  <a:pt x="32" y="53"/>
                  <a:pt x="32" y="53"/>
                  <a:pt x="32" y="53"/>
                </a:cubicBezTo>
                <a:cubicBezTo>
                  <a:pt x="31" y="52"/>
                  <a:pt x="31" y="52"/>
                  <a:pt x="31" y="52"/>
                </a:cubicBezTo>
                <a:cubicBezTo>
                  <a:pt x="30" y="52"/>
                  <a:pt x="30" y="52"/>
                  <a:pt x="30" y="52"/>
                </a:cubicBezTo>
                <a:cubicBezTo>
                  <a:pt x="29" y="52"/>
                  <a:pt x="29" y="52"/>
                  <a:pt x="29" y="52"/>
                </a:cubicBezTo>
                <a:cubicBezTo>
                  <a:pt x="29" y="51"/>
                  <a:pt x="29" y="51"/>
                  <a:pt x="29" y="51"/>
                </a:cubicBezTo>
                <a:cubicBezTo>
                  <a:pt x="28" y="50"/>
                  <a:pt x="28" y="50"/>
                  <a:pt x="28" y="50"/>
                </a:cubicBezTo>
                <a:cubicBezTo>
                  <a:pt x="28" y="49"/>
                  <a:pt x="28" y="49"/>
                  <a:pt x="28" y="49"/>
                </a:cubicBezTo>
                <a:cubicBezTo>
                  <a:pt x="28" y="48"/>
                  <a:pt x="28" y="48"/>
                  <a:pt x="28" y="48"/>
                </a:cubicBezTo>
                <a:cubicBezTo>
                  <a:pt x="27" y="47"/>
                  <a:pt x="27" y="47"/>
                  <a:pt x="27" y="47"/>
                </a:cubicBezTo>
                <a:cubicBezTo>
                  <a:pt x="26" y="46"/>
                  <a:pt x="26" y="46"/>
                  <a:pt x="26" y="46"/>
                </a:cubicBezTo>
                <a:cubicBezTo>
                  <a:pt x="26" y="46"/>
                  <a:pt x="26" y="46"/>
                  <a:pt x="26" y="46"/>
                </a:cubicBezTo>
                <a:cubicBezTo>
                  <a:pt x="25" y="45"/>
                  <a:pt x="25" y="45"/>
                  <a:pt x="25" y="45"/>
                </a:cubicBezTo>
                <a:cubicBezTo>
                  <a:pt x="24" y="44"/>
                  <a:pt x="24" y="44"/>
                  <a:pt x="24" y="44"/>
                </a:cubicBezTo>
                <a:cubicBezTo>
                  <a:pt x="24" y="43"/>
                  <a:pt x="24" y="43"/>
                  <a:pt x="24" y="43"/>
                </a:cubicBezTo>
                <a:cubicBezTo>
                  <a:pt x="23" y="42"/>
                  <a:pt x="23" y="42"/>
                  <a:pt x="23" y="42"/>
                </a:cubicBezTo>
                <a:cubicBezTo>
                  <a:pt x="23" y="41"/>
                  <a:pt x="23" y="41"/>
                  <a:pt x="23" y="41"/>
                </a:cubicBezTo>
                <a:cubicBezTo>
                  <a:pt x="23" y="41"/>
                  <a:pt x="23" y="41"/>
                  <a:pt x="23" y="41"/>
                </a:cubicBezTo>
                <a:cubicBezTo>
                  <a:pt x="22" y="41"/>
                  <a:pt x="22" y="41"/>
                  <a:pt x="22" y="41"/>
                </a:cubicBezTo>
                <a:cubicBezTo>
                  <a:pt x="22" y="40"/>
                  <a:pt x="22" y="40"/>
                  <a:pt x="22" y="40"/>
                </a:cubicBezTo>
                <a:cubicBezTo>
                  <a:pt x="22" y="40"/>
                  <a:pt x="22" y="40"/>
                  <a:pt x="22" y="40"/>
                </a:cubicBezTo>
                <a:cubicBezTo>
                  <a:pt x="22" y="41"/>
                  <a:pt x="22" y="41"/>
                  <a:pt x="22" y="41"/>
                </a:cubicBezTo>
                <a:cubicBezTo>
                  <a:pt x="22" y="42"/>
                  <a:pt x="22" y="42"/>
                  <a:pt x="22" y="42"/>
                </a:cubicBezTo>
                <a:cubicBezTo>
                  <a:pt x="22" y="42"/>
                  <a:pt x="22" y="43"/>
                  <a:pt x="23" y="43"/>
                </a:cubicBezTo>
                <a:cubicBezTo>
                  <a:pt x="24" y="45"/>
                  <a:pt x="24" y="46"/>
                  <a:pt x="24" y="47"/>
                </a:cubicBezTo>
                <a:cubicBezTo>
                  <a:pt x="24" y="47"/>
                  <a:pt x="24" y="47"/>
                  <a:pt x="24" y="47"/>
                </a:cubicBezTo>
                <a:cubicBezTo>
                  <a:pt x="24" y="46"/>
                  <a:pt x="24" y="46"/>
                  <a:pt x="24" y="46"/>
                </a:cubicBezTo>
                <a:cubicBezTo>
                  <a:pt x="24" y="45"/>
                  <a:pt x="24" y="45"/>
                  <a:pt x="24" y="45"/>
                </a:cubicBezTo>
                <a:cubicBezTo>
                  <a:pt x="23" y="45"/>
                  <a:pt x="23" y="45"/>
                  <a:pt x="23" y="45"/>
                </a:cubicBezTo>
                <a:cubicBezTo>
                  <a:pt x="22" y="44"/>
                  <a:pt x="22" y="44"/>
                  <a:pt x="22" y="44"/>
                </a:cubicBezTo>
                <a:cubicBezTo>
                  <a:pt x="22" y="44"/>
                  <a:pt x="22" y="44"/>
                  <a:pt x="22" y="44"/>
                </a:cubicBezTo>
                <a:cubicBezTo>
                  <a:pt x="22" y="44"/>
                  <a:pt x="22" y="44"/>
                  <a:pt x="22" y="44"/>
                </a:cubicBezTo>
                <a:cubicBezTo>
                  <a:pt x="22" y="43"/>
                  <a:pt x="22" y="43"/>
                  <a:pt x="22" y="43"/>
                </a:cubicBezTo>
                <a:cubicBezTo>
                  <a:pt x="21" y="42"/>
                  <a:pt x="21" y="42"/>
                  <a:pt x="21" y="42"/>
                </a:cubicBezTo>
                <a:cubicBezTo>
                  <a:pt x="20" y="40"/>
                  <a:pt x="20" y="40"/>
                  <a:pt x="20" y="40"/>
                </a:cubicBezTo>
                <a:cubicBezTo>
                  <a:pt x="20" y="39"/>
                  <a:pt x="20" y="39"/>
                  <a:pt x="20" y="39"/>
                </a:cubicBezTo>
                <a:cubicBezTo>
                  <a:pt x="19" y="39"/>
                  <a:pt x="19" y="39"/>
                  <a:pt x="19" y="39"/>
                </a:cubicBezTo>
                <a:cubicBezTo>
                  <a:pt x="19" y="38"/>
                  <a:pt x="19" y="38"/>
                  <a:pt x="19" y="38"/>
                </a:cubicBezTo>
                <a:cubicBezTo>
                  <a:pt x="18" y="38"/>
                  <a:pt x="18" y="38"/>
                  <a:pt x="18" y="38"/>
                </a:cubicBezTo>
                <a:cubicBezTo>
                  <a:pt x="18" y="37"/>
                  <a:pt x="18" y="37"/>
                  <a:pt x="18" y="37"/>
                </a:cubicBezTo>
                <a:cubicBezTo>
                  <a:pt x="16" y="36"/>
                  <a:pt x="16" y="35"/>
                  <a:pt x="17" y="35"/>
                </a:cubicBezTo>
                <a:cubicBezTo>
                  <a:pt x="16" y="35"/>
                  <a:pt x="16" y="35"/>
                  <a:pt x="15" y="34"/>
                </a:cubicBezTo>
                <a:cubicBezTo>
                  <a:pt x="15" y="33"/>
                  <a:pt x="15" y="33"/>
                  <a:pt x="15" y="32"/>
                </a:cubicBezTo>
                <a:cubicBezTo>
                  <a:pt x="15" y="32"/>
                  <a:pt x="15" y="32"/>
                  <a:pt x="15" y="32"/>
                </a:cubicBezTo>
                <a:cubicBezTo>
                  <a:pt x="15" y="31"/>
                  <a:pt x="15" y="31"/>
                  <a:pt x="15" y="31"/>
                </a:cubicBezTo>
                <a:cubicBezTo>
                  <a:pt x="15" y="29"/>
                  <a:pt x="15" y="29"/>
                  <a:pt x="15" y="29"/>
                </a:cubicBezTo>
                <a:cubicBezTo>
                  <a:pt x="16" y="28"/>
                  <a:pt x="16" y="28"/>
                  <a:pt x="16" y="28"/>
                </a:cubicBezTo>
                <a:cubicBezTo>
                  <a:pt x="15" y="28"/>
                  <a:pt x="15" y="28"/>
                  <a:pt x="15" y="28"/>
                </a:cubicBezTo>
                <a:cubicBezTo>
                  <a:pt x="15" y="27"/>
                  <a:pt x="15" y="27"/>
                  <a:pt x="15" y="27"/>
                </a:cubicBezTo>
                <a:cubicBezTo>
                  <a:pt x="16" y="27"/>
                  <a:pt x="16" y="27"/>
                  <a:pt x="16" y="27"/>
                </a:cubicBezTo>
                <a:cubicBezTo>
                  <a:pt x="16" y="27"/>
                  <a:pt x="16" y="27"/>
                  <a:pt x="16" y="27"/>
                </a:cubicBezTo>
                <a:cubicBezTo>
                  <a:pt x="17" y="27"/>
                  <a:pt x="17" y="27"/>
                  <a:pt x="17" y="27"/>
                </a:cubicBezTo>
                <a:cubicBezTo>
                  <a:pt x="15" y="25"/>
                  <a:pt x="15" y="25"/>
                  <a:pt x="15" y="25"/>
                </a:cubicBezTo>
                <a:cubicBezTo>
                  <a:pt x="14" y="24"/>
                  <a:pt x="13" y="24"/>
                  <a:pt x="13" y="24"/>
                </a:cubicBezTo>
                <a:cubicBezTo>
                  <a:pt x="13" y="23"/>
                  <a:pt x="13" y="23"/>
                  <a:pt x="13" y="23"/>
                </a:cubicBezTo>
                <a:cubicBezTo>
                  <a:pt x="12" y="23"/>
                  <a:pt x="12" y="23"/>
                  <a:pt x="12" y="23"/>
                </a:cubicBezTo>
                <a:cubicBezTo>
                  <a:pt x="12" y="23"/>
                  <a:pt x="12" y="23"/>
                  <a:pt x="12" y="23"/>
                </a:cubicBezTo>
                <a:cubicBezTo>
                  <a:pt x="12" y="22"/>
                  <a:pt x="12" y="22"/>
                  <a:pt x="12" y="22"/>
                </a:cubicBezTo>
                <a:cubicBezTo>
                  <a:pt x="11" y="22"/>
                  <a:pt x="11" y="22"/>
                  <a:pt x="11" y="22"/>
                </a:cubicBezTo>
                <a:cubicBezTo>
                  <a:pt x="15" y="17"/>
                  <a:pt x="19" y="13"/>
                  <a:pt x="24" y="10"/>
                </a:cubicBezTo>
                <a:cubicBezTo>
                  <a:pt x="25" y="10"/>
                  <a:pt x="25" y="10"/>
                  <a:pt x="25" y="10"/>
                </a:cubicBezTo>
                <a:cubicBezTo>
                  <a:pt x="26" y="10"/>
                  <a:pt x="26" y="10"/>
                  <a:pt x="26" y="10"/>
                </a:cubicBezTo>
                <a:cubicBezTo>
                  <a:pt x="26" y="11"/>
                  <a:pt x="26" y="11"/>
                  <a:pt x="26" y="11"/>
                </a:cubicBezTo>
                <a:cubicBezTo>
                  <a:pt x="27" y="12"/>
                  <a:pt x="27" y="12"/>
                  <a:pt x="27" y="12"/>
                </a:cubicBezTo>
                <a:cubicBezTo>
                  <a:pt x="27" y="11"/>
                  <a:pt x="27" y="11"/>
                  <a:pt x="27" y="11"/>
                </a:cubicBezTo>
                <a:cubicBezTo>
                  <a:pt x="28" y="10"/>
                  <a:pt x="28" y="10"/>
                  <a:pt x="28" y="10"/>
                </a:cubicBezTo>
                <a:cubicBezTo>
                  <a:pt x="29" y="10"/>
                  <a:pt x="29" y="10"/>
                  <a:pt x="29" y="10"/>
                </a:cubicBezTo>
                <a:cubicBezTo>
                  <a:pt x="28" y="9"/>
                  <a:pt x="28" y="9"/>
                  <a:pt x="28" y="9"/>
                </a:cubicBezTo>
                <a:cubicBezTo>
                  <a:pt x="28" y="9"/>
                  <a:pt x="28" y="9"/>
                  <a:pt x="28" y="9"/>
                </a:cubicBezTo>
                <a:cubicBezTo>
                  <a:pt x="28" y="9"/>
                  <a:pt x="27" y="9"/>
                  <a:pt x="26" y="9"/>
                </a:cubicBezTo>
                <a:cubicBezTo>
                  <a:pt x="25" y="10"/>
                  <a:pt x="25" y="10"/>
                  <a:pt x="25" y="10"/>
                </a:cubicBezTo>
                <a:cubicBezTo>
                  <a:pt x="25" y="10"/>
                  <a:pt x="25" y="10"/>
                  <a:pt x="25" y="10"/>
                </a:cubicBezTo>
                <a:cubicBezTo>
                  <a:pt x="24" y="10"/>
                  <a:pt x="24" y="10"/>
                  <a:pt x="24" y="10"/>
                </a:cubicBezTo>
                <a:cubicBezTo>
                  <a:pt x="26" y="9"/>
                  <a:pt x="27" y="8"/>
                  <a:pt x="29" y="8"/>
                </a:cubicBezTo>
                <a:cubicBezTo>
                  <a:pt x="29" y="8"/>
                  <a:pt x="29" y="8"/>
                  <a:pt x="29" y="8"/>
                </a:cubicBezTo>
                <a:cubicBezTo>
                  <a:pt x="30" y="9"/>
                  <a:pt x="30" y="9"/>
                  <a:pt x="30" y="9"/>
                </a:cubicBezTo>
                <a:cubicBezTo>
                  <a:pt x="30" y="9"/>
                  <a:pt x="30" y="9"/>
                  <a:pt x="30" y="9"/>
                </a:cubicBezTo>
                <a:cubicBezTo>
                  <a:pt x="30" y="10"/>
                  <a:pt x="30" y="10"/>
                  <a:pt x="30" y="10"/>
                </a:cubicBezTo>
                <a:cubicBezTo>
                  <a:pt x="31" y="10"/>
                  <a:pt x="31" y="10"/>
                  <a:pt x="31" y="10"/>
                </a:cubicBezTo>
                <a:cubicBezTo>
                  <a:pt x="32" y="10"/>
                  <a:pt x="32" y="10"/>
                  <a:pt x="32" y="10"/>
                </a:cubicBezTo>
                <a:cubicBezTo>
                  <a:pt x="32" y="10"/>
                  <a:pt x="32" y="10"/>
                  <a:pt x="32" y="10"/>
                </a:cubicBezTo>
                <a:cubicBezTo>
                  <a:pt x="33" y="10"/>
                  <a:pt x="33" y="10"/>
                  <a:pt x="33" y="10"/>
                </a:cubicBezTo>
                <a:cubicBezTo>
                  <a:pt x="34" y="10"/>
                  <a:pt x="34" y="10"/>
                  <a:pt x="34" y="10"/>
                </a:cubicBezTo>
                <a:cubicBezTo>
                  <a:pt x="35" y="11"/>
                  <a:pt x="35" y="11"/>
                  <a:pt x="35" y="11"/>
                </a:cubicBezTo>
                <a:cubicBezTo>
                  <a:pt x="35" y="12"/>
                  <a:pt x="35" y="12"/>
                  <a:pt x="35" y="12"/>
                </a:cubicBezTo>
                <a:cubicBezTo>
                  <a:pt x="35" y="11"/>
                  <a:pt x="35" y="11"/>
                  <a:pt x="35" y="11"/>
                </a:cubicBezTo>
                <a:cubicBezTo>
                  <a:pt x="35" y="10"/>
                  <a:pt x="35" y="10"/>
                  <a:pt x="35" y="10"/>
                </a:cubicBezTo>
                <a:cubicBezTo>
                  <a:pt x="35" y="10"/>
                  <a:pt x="35" y="10"/>
                  <a:pt x="35" y="10"/>
                </a:cubicBezTo>
                <a:cubicBezTo>
                  <a:pt x="36" y="10"/>
                  <a:pt x="36" y="10"/>
                  <a:pt x="36" y="10"/>
                </a:cubicBezTo>
                <a:cubicBezTo>
                  <a:pt x="36" y="10"/>
                  <a:pt x="36" y="10"/>
                  <a:pt x="36" y="10"/>
                </a:cubicBezTo>
                <a:cubicBezTo>
                  <a:pt x="36" y="9"/>
                  <a:pt x="36" y="9"/>
                  <a:pt x="36" y="9"/>
                </a:cubicBezTo>
                <a:cubicBezTo>
                  <a:pt x="36" y="9"/>
                  <a:pt x="36" y="9"/>
                  <a:pt x="36" y="9"/>
                </a:cubicBezTo>
                <a:cubicBezTo>
                  <a:pt x="35" y="9"/>
                  <a:pt x="35" y="9"/>
                  <a:pt x="35" y="9"/>
                </a:cubicBezTo>
                <a:cubicBezTo>
                  <a:pt x="34" y="8"/>
                  <a:pt x="34" y="8"/>
                  <a:pt x="34" y="8"/>
                </a:cubicBezTo>
                <a:cubicBezTo>
                  <a:pt x="34" y="8"/>
                  <a:pt x="34" y="8"/>
                  <a:pt x="34" y="8"/>
                </a:cubicBezTo>
                <a:cubicBezTo>
                  <a:pt x="35" y="7"/>
                  <a:pt x="35" y="7"/>
                  <a:pt x="35" y="7"/>
                </a:cubicBezTo>
                <a:cubicBezTo>
                  <a:pt x="36" y="7"/>
                  <a:pt x="36" y="7"/>
                  <a:pt x="36" y="7"/>
                </a:cubicBezTo>
                <a:cubicBezTo>
                  <a:pt x="37" y="7"/>
                  <a:pt x="37" y="7"/>
                  <a:pt x="37" y="7"/>
                </a:cubicBezTo>
                <a:cubicBezTo>
                  <a:pt x="38" y="8"/>
                  <a:pt x="38" y="8"/>
                  <a:pt x="37" y="9"/>
                </a:cubicBezTo>
                <a:cubicBezTo>
                  <a:pt x="38" y="9"/>
                  <a:pt x="38" y="9"/>
                  <a:pt x="38" y="9"/>
                </a:cubicBezTo>
                <a:cubicBezTo>
                  <a:pt x="39" y="10"/>
                  <a:pt x="39" y="10"/>
                  <a:pt x="39" y="10"/>
                </a:cubicBezTo>
                <a:cubicBezTo>
                  <a:pt x="40" y="9"/>
                  <a:pt x="40" y="9"/>
                  <a:pt x="40" y="9"/>
                </a:cubicBezTo>
                <a:cubicBezTo>
                  <a:pt x="40" y="10"/>
                  <a:pt x="40" y="10"/>
                  <a:pt x="40" y="10"/>
                </a:cubicBezTo>
                <a:cubicBezTo>
                  <a:pt x="40" y="11"/>
                  <a:pt x="40" y="11"/>
                  <a:pt x="40" y="11"/>
                </a:cubicBezTo>
                <a:cubicBezTo>
                  <a:pt x="41" y="11"/>
                  <a:pt x="41" y="11"/>
                  <a:pt x="41" y="11"/>
                </a:cubicBezTo>
                <a:cubicBezTo>
                  <a:pt x="42" y="10"/>
                  <a:pt x="42" y="10"/>
                  <a:pt x="42" y="10"/>
                </a:cubicBezTo>
                <a:cubicBezTo>
                  <a:pt x="43" y="9"/>
                  <a:pt x="43" y="9"/>
                  <a:pt x="43" y="9"/>
                </a:cubicBezTo>
                <a:cubicBezTo>
                  <a:pt x="43" y="9"/>
                  <a:pt x="43" y="9"/>
                  <a:pt x="43" y="9"/>
                </a:cubicBezTo>
                <a:cubicBezTo>
                  <a:pt x="44" y="9"/>
                  <a:pt x="44" y="9"/>
                  <a:pt x="44" y="9"/>
                </a:cubicBezTo>
                <a:cubicBezTo>
                  <a:pt x="44" y="9"/>
                  <a:pt x="44" y="9"/>
                  <a:pt x="44" y="9"/>
                </a:cubicBezTo>
                <a:cubicBezTo>
                  <a:pt x="44" y="10"/>
                  <a:pt x="44" y="10"/>
                  <a:pt x="44" y="10"/>
                </a:cubicBezTo>
                <a:cubicBezTo>
                  <a:pt x="45" y="11"/>
                  <a:pt x="45" y="11"/>
                  <a:pt x="45" y="11"/>
                </a:cubicBezTo>
                <a:cubicBezTo>
                  <a:pt x="44" y="12"/>
                  <a:pt x="44" y="12"/>
                  <a:pt x="44" y="12"/>
                </a:cubicBezTo>
                <a:cubicBezTo>
                  <a:pt x="43" y="11"/>
                  <a:pt x="43" y="11"/>
                  <a:pt x="43" y="11"/>
                </a:cubicBezTo>
                <a:cubicBezTo>
                  <a:pt x="42" y="11"/>
                  <a:pt x="42" y="11"/>
                  <a:pt x="42" y="11"/>
                </a:cubicBezTo>
                <a:cubicBezTo>
                  <a:pt x="42" y="11"/>
                  <a:pt x="42" y="11"/>
                  <a:pt x="42" y="11"/>
                </a:cubicBezTo>
                <a:cubicBezTo>
                  <a:pt x="41" y="12"/>
                  <a:pt x="41" y="12"/>
                  <a:pt x="41" y="12"/>
                </a:cubicBezTo>
                <a:cubicBezTo>
                  <a:pt x="40" y="13"/>
                  <a:pt x="40" y="13"/>
                  <a:pt x="40" y="13"/>
                </a:cubicBezTo>
                <a:cubicBezTo>
                  <a:pt x="40" y="14"/>
                  <a:pt x="39" y="14"/>
                  <a:pt x="38" y="14"/>
                </a:cubicBezTo>
                <a:cubicBezTo>
                  <a:pt x="38" y="14"/>
                  <a:pt x="38" y="14"/>
                  <a:pt x="38" y="14"/>
                </a:cubicBezTo>
                <a:cubicBezTo>
                  <a:pt x="37" y="15"/>
                  <a:pt x="37" y="15"/>
                  <a:pt x="37" y="15"/>
                </a:cubicBezTo>
                <a:cubicBezTo>
                  <a:pt x="37" y="15"/>
                  <a:pt x="37" y="15"/>
                  <a:pt x="37" y="15"/>
                </a:cubicBezTo>
                <a:cubicBezTo>
                  <a:pt x="36" y="16"/>
                  <a:pt x="36" y="16"/>
                  <a:pt x="36" y="16"/>
                </a:cubicBezTo>
                <a:cubicBezTo>
                  <a:pt x="36" y="17"/>
                  <a:pt x="36" y="17"/>
                  <a:pt x="36" y="17"/>
                </a:cubicBezTo>
                <a:cubicBezTo>
                  <a:pt x="36" y="18"/>
                  <a:pt x="36" y="18"/>
                  <a:pt x="36" y="18"/>
                </a:cubicBezTo>
                <a:cubicBezTo>
                  <a:pt x="37" y="19"/>
                  <a:pt x="37" y="19"/>
                  <a:pt x="37" y="19"/>
                </a:cubicBezTo>
                <a:cubicBezTo>
                  <a:pt x="37" y="19"/>
                  <a:pt x="37" y="19"/>
                  <a:pt x="37" y="19"/>
                </a:cubicBezTo>
                <a:cubicBezTo>
                  <a:pt x="38" y="19"/>
                  <a:pt x="39" y="19"/>
                  <a:pt x="40" y="20"/>
                </a:cubicBezTo>
                <a:cubicBezTo>
                  <a:pt x="41" y="20"/>
                  <a:pt x="42" y="20"/>
                  <a:pt x="42" y="21"/>
                </a:cubicBezTo>
                <a:cubicBezTo>
                  <a:pt x="42" y="21"/>
                  <a:pt x="43" y="21"/>
                  <a:pt x="44" y="21"/>
                </a:cubicBezTo>
                <a:cubicBezTo>
                  <a:pt x="44" y="21"/>
                  <a:pt x="44" y="22"/>
                  <a:pt x="44" y="22"/>
                </a:cubicBezTo>
                <a:cubicBezTo>
                  <a:pt x="45" y="24"/>
                  <a:pt x="45" y="24"/>
                  <a:pt x="45" y="24"/>
                </a:cubicBezTo>
                <a:cubicBezTo>
                  <a:pt x="46" y="24"/>
                  <a:pt x="46" y="24"/>
                  <a:pt x="46" y="24"/>
                </a:cubicBezTo>
                <a:cubicBezTo>
                  <a:pt x="46" y="24"/>
                  <a:pt x="46" y="24"/>
                  <a:pt x="46" y="24"/>
                </a:cubicBezTo>
                <a:cubicBezTo>
                  <a:pt x="47" y="24"/>
                  <a:pt x="47" y="24"/>
                  <a:pt x="47" y="24"/>
                </a:cubicBezTo>
                <a:cubicBezTo>
                  <a:pt x="47" y="24"/>
                  <a:pt x="47" y="24"/>
                  <a:pt x="47" y="24"/>
                </a:cubicBezTo>
                <a:cubicBezTo>
                  <a:pt x="47" y="23"/>
                  <a:pt x="47" y="23"/>
                  <a:pt x="47" y="23"/>
                </a:cubicBezTo>
                <a:cubicBezTo>
                  <a:pt x="47" y="23"/>
                  <a:pt x="47" y="23"/>
                  <a:pt x="47" y="23"/>
                </a:cubicBezTo>
                <a:cubicBezTo>
                  <a:pt x="47" y="22"/>
                  <a:pt x="47" y="22"/>
                  <a:pt x="47" y="22"/>
                </a:cubicBezTo>
                <a:cubicBezTo>
                  <a:pt x="47" y="21"/>
                  <a:pt x="47" y="21"/>
                  <a:pt x="47" y="21"/>
                </a:cubicBezTo>
                <a:cubicBezTo>
                  <a:pt x="47" y="21"/>
                  <a:pt x="47" y="21"/>
                  <a:pt x="47" y="21"/>
                </a:cubicBezTo>
                <a:cubicBezTo>
                  <a:pt x="48" y="20"/>
                  <a:pt x="48" y="20"/>
                  <a:pt x="48" y="20"/>
                </a:cubicBezTo>
                <a:cubicBezTo>
                  <a:pt x="48" y="19"/>
                  <a:pt x="48" y="19"/>
                  <a:pt x="48" y="19"/>
                </a:cubicBezTo>
                <a:cubicBezTo>
                  <a:pt x="47" y="18"/>
                  <a:pt x="47" y="18"/>
                  <a:pt x="47" y="18"/>
                </a:cubicBezTo>
                <a:cubicBezTo>
                  <a:pt x="47" y="17"/>
                  <a:pt x="47" y="17"/>
                  <a:pt x="47" y="17"/>
                </a:cubicBezTo>
                <a:cubicBezTo>
                  <a:pt x="48" y="17"/>
                  <a:pt x="48" y="17"/>
                  <a:pt x="48" y="17"/>
                </a:cubicBezTo>
                <a:cubicBezTo>
                  <a:pt x="48" y="16"/>
                  <a:pt x="48" y="16"/>
                  <a:pt x="48" y="16"/>
                </a:cubicBezTo>
                <a:cubicBezTo>
                  <a:pt x="47" y="15"/>
                  <a:pt x="47" y="15"/>
                  <a:pt x="47" y="15"/>
                </a:cubicBezTo>
                <a:cubicBezTo>
                  <a:pt x="48" y="15"/>
                  <a:pt x="48" y="15"/>
                  <a:pt x="48" y="15"/>
                </a:cubicBezTo>
                <a:cubicBezTo>
                  <a:pt x="48" y="15"/>
                  <a:pt x="48" y="15"/>
                  <a:pt x="49" y="15"/>
                </a:cubicBezTo>
                <a:cubicBezTo>
                  <a:pt x="50" y="15"/>
                  <a:pt x="51" y="15"/>
                  <a:pt x="51" y="15"/>
                </a:cubicBezTo>
                <a:cubicBezTo>
                  <a:pt x="52" y="16"/>
                  <a:pt x="52" y="16"/>
                  <a:pt x="52" y="16"/>
                </a:cubicBezTo>
                <a:cubicBezTo>
                  <a:pt x="53" y="16"/>
                  <a:pt x="53" y="16"/>
                  <a:pt x="53" y="16"/>
                </a:cubicBezTo>
                <a:cubicBezTo>
                  <a:pt x="53" y="16"/>
                  <a:pt x="53" y="16"/>
                  <a:pt x="53" y="16"/>
                </a:cubicBezTo>
                <a:cubicBezTo>
                  <a:pt x="53" y="16"/>
                  <a:pt x="53" y="16"/>
                  <a:pt x="53" y="16"/>
                </a:cubicBezTo>
                <a:cubicBezTo>
                  <a:pt x="53" y="17"/>
                  <a:pt x="53" y="17"/>
                  <a:pt x="53" y="17"/>
                </a:cubicBezTo>
                <a:cubicBezTo>
                  <a:pt x="53" y="18"/>
                  <a:pt x="53" y="18"/>
                  <a:pt x="53" y="18"/>
                </a:cubicBezTo>
                <a:cubicBezTo>
                  <a:pt x="54" y="18"/>
                  <a:pt x="54" y="18"/>
                  <a:pt x="54" y="18"/>
                </a:cubicBezTo>
                <a:cubicBezTo>
                  <a:pt x="54" y="19"/>
                  <a:pt x="54" y="19"/>
                  <a:pt x="54" y="19"/>
                </a:cubicBezTo>
                <a:cubicBezTo>
                  <a:pt x="54" y="18"/>
                  <a:pt x="54" y="18"/>
                  <a:pt x="54" y="18"/>
                </a:cubicBezTo>
                <a:cubicBezTo>
                  <a:pt x="55" y="18"/>
                  <a:pt x="55" y="18"/>
                  <a:pt x="55" y="18"/>
                </a:cubicBezTo>
                <a:cubicBezTo>
                  <a:pt x="55" y="18"/>
                  <a:pt x="55" y="18"/>
                  <a:pt x="55" y="18"/>
                </a:cubicBezTo>
                <a:cubicBezTo>
                  <a:pt x="55" y="18"/>
                  <a:pt x="55" y="18"/>
                  <a:pt x="55" y="18"/>
                </a:cubicBezTo>
                <a:cubicBezTo>
                  <a:pt x="55" y="18"/>
                  <a:pt x="55" y="18"/>
                  <a:pt x="55" y="18"/>
                </a:cubicBezTo>
                <a:cubicBezTo>
                  <a:pt x="56" y="18"/>
                  <a:pt x="56" y="18"/>
                  <a:pt x="56" y="18"/>
                </a:cubicBezTo>
                <a:cubicBezTo>
                  <a:pt x="56" y="18"/>
                  <a:pt x="56" y="18"/>
                  <a:pt x="56" y="18"/>
                </a:cubicBezTo>
                <a:cubicBezTo>
                  <a:pt x="56" y="17"/>
                  <a:pt x="56" y="17"/>
                  <a:pt x="56" y="17"/>
                </a:cubicBezTo>
                <a:cubicBezTo>
                  <a:pt x="57" y="17"/>
                  <a:pt x="57" y="17"/>
                  <a:pt x="57" y="17"/>
                </a:cubicBezTo>
                <a:cubicBezTo>
                  <a:pt x="57" y="17"/>
                  <a:pt x="57" y="17"/>
                  <a:pt x="57" y="17"/>
                </a:cubicBezTo>
                <a:cubicBezTo>
                  <a:pt x="57" y="17"/>
                  <a:pt x="57" y="17"/>
                  <a:pt x="57" y="17"/>
                </a:cubicBezTo>
                <a:cubicBezTo>
                  <a:pt x="57" y="18"/>
                  <a:pt x="57" y="18"/>
                  <a:pt x="57" y="18"/>
                </a:cubicBezTo>
                <a:cubicBezTo>
                  <a:pt x="57" y="18"/>
                  <a:pt x="57" y="18"/>
                  <a:pt x="57" y="18"/>
                </a:cubicBezTo>
                <a:cubicBezTo>
                  <a:pt x="58" y="19"/>
                  <a:pt x="58" y="19"/>
                  <a:pt x="58" y="19"/>
                </a:cubicBezTo>
                <a:cubicBezTo>
                  <a:pt x="58" y="19"/>
                  <a:pt x="58" y="19"/>
                  <a:pt x="58" y="19"/>
                </a:cubicBezTo>
                <a:cubicBezTo>
                  <a:pt x="59" y="20"/>
                  <a:pt x="59" y="20"/>
                  <a:pt x="59" y="20"/>
                </a:cubicBezTo>
                <a:cubicBezTo>
                  <a:pt x="59" y="21"/>
                  <a:pt x="59" y="21"/>
                  <a:pt x="59" y="21"/>
                </a:cubicBezTo>
                <a:cubicBezTo>
                  <a:pt x="60" y="21"/>
                  <a:pt x="60" y="21"/>
                  <a:pt x="60" y="21"/>
                </a:cubicBezTo>
                <a:cubicBezTo>
                  <a:pt x="60" y="21"/>
                  <a:pt x="60" y="21"/>
                  <a:pt x="60" y="21"/>
                </a:cubicBezTo>
                <a:cubicBezTo>
                  <a:pt x="61" y="21"/>
                  <a:pt x="61" y="21"/>
                  <a:pt x="61" y="21"/>
                </a:cubicBezTo>
                <a:cubicBezTo>
                  <a:pt x="61" y="21"/>
                  <a:pt x="61" y="21"/>
                  <a:pt x="61" y="21"/>
                </a:cubicBezTo>
                <a:cubicBezTo>
                  <a:pt x="61" y="21"/>
                  <a:pt x="61" y="21"/>
                  <a:pt x="61" y="21"/>
                </a:cubicBezTo>
                <a:cubicBezTo>
                  <a:pt x="62" y="22"/>
                  <a:pt x="62" y="22"/>
                  <a:pt x="62" y="22"/>
                </a:cubicBezTo>
                <a:cubicBezTo>
                  <a:pt x="63" y="22"/>
                  <a:pt x="63" y="22"/>
                  <a:pt x="63" y="22"/>
                </a:cubicBezTo>
                <a:cubicBezTo>
                  <a:pt x="63" y="24"/>
                  <a:pt x="63" y="24"/>
                  <a:pt x="63" y="24"/>
                </a:cubicBezTo>
                <a:cubicBezTo>
                  <a:pt x="62" y="24"/>
                  <a:pt x="62" y="24"/>
                  <a:pt x="62" y="24"/>
                </a:cubicBezTo>
                <a:cubicBezTo>
                  <a:pt x="61" y="24"/>
                  <a:pt x="61" y="24"/>
                  <a:pt x="61" y="24"/>
                </a:cubicBezTo>
                <a:cubicBezTo>
                  <a:pt x="60" y="25"/>
                  <a:pt x="60" y="25"/>
                  <a:pt x="60" y="25"/>
                </a:cubicBezTo>
                <a:cubicBezTo>
                  <a:pt x="60" y="26"/>
                  <a:pt x="60" y="26"/>
                  <a:pt x="60" y="26"/>
                </a:cubicBezTo>
                <a:cubicBezTo>
                  <a:pt x="59" y="25"/>
                  <a:pt x="58" y="25"/>
                  <a:pt x="57" y="25"/>
                </a:cubicBezTo>
                <a:cubicBezTo>
                  <a:pt x="56" y="25"/>
                  <a:pt x="55" y="25"/>
                  <a:pt x="54" y="26"/>
                </a:cubicBezTo>
                <a:cubicBezTo>
                  <a:pt x="53" y="26"/>
                  <a:pt x="53" y="26"/>
                  <a:pt x="53" y="26"/>
                </a:cubicBezTo>
                <a:cubicBezTo>
                  <a:pt x="53" y="27"/>
                  <a:pt x="53" y="27"/>
                  <a:pt x="53" y="27"/>
                </a:cubicBezTo>
                <a:cubicBezTo>
                  <a:pt x="53" y="27"/>
                  <a:pt x="53" y="27"/>
                  <a:pt x="53" y="27"/>
                </a:cubicBezTo>
                <a:cubicBezTo>
                  <a:pt x="53" y="28"/>
                  <a:pt x="53" y="28"/>
                  <a:pt x="53" y="28"/>
                </a:cubicBezTo>
                <a:cubicBezTo>
                  <a:pt x="53" y="27"/>
                  <a:pt x="53" y="27"/>
                  <a:pt x="53" y="27"/>
                </a:cubicBezTo>
                <a:cubicBezTo>
                  <a:pt x="54" y="27"/>
                  <a:pt x="54" y="27"/>
                  <a:pt x="54" y="27"/>
                </a:cubicBezTo>
                <a:cubicBezTo>
                  <a:pt x="55" y="26"/>
                  <a:pt x="55" y="26"/>
                  <a:pt x="56" y="26"/>
                </a:cubicBezTo>
                <a:close/>
                <a:moveTo>
                  <a:pt x="5" y="19"/>
                </a:moveTo>
                <a:cubicBezTo>
                  <a:pt x="1" y="25"/>
                  <a:pt x="0" y="32"/>
                  <a:pt x="0" y="39"/>
                </a:cubicBezTo>
                <a:cubicBezTo>
                  <a:pt x="0" y="47"/>
                  <a:pt x="1" y="53"/>
                  <a:pt x="5" y="59"/>
                </a:cubicBezTo>
                <a:cubicBezTo>
                  <a:pt x="9" y="65"/>
                  <a:pt x="13" y="70"/>
                  <a:pt x="20" y="74"/>
                </a:cubicBezTo>
                <a:cubicBezTo>
                  <a:pt x="26" y="77"/>
                  <a:pt x="32" y="79"/>
                  <a:pt x="40" y="79"/>
                </a:cubicBezTo>
                <a:cubicBezTo>
                  <a:pt x="47" y="79"/>
                  <a:pt x="53" y="77"/>
                  <a:pt x="60" y="74"/>
                </a:cubicBezTo>
                <a:cubicBezTo>
                  <a:pt x="66" y="70"/>
                  <a:pt x="71" y="65"/>
                  <a:pt x="74" y="59"/>
                </a:cubicBezTo>
                <a:cubicBezTo>
                  <a:pt x="78" y="53"/>
                  <a:pt x="79" y="47"/>
                  <a:pt x="79" y="39"/>
                </a:cubicBezTo>
                <a:cubicBezTo>
                  <a:pt x="79" y="32"/>
                  <a:pt x="78" y="25"/>
                  <a:pt x="74" y="19"/>
                </a:cubicBezTo>
                <a:cubicBezTo>
                  <a:pt x="71" y="13"/>
                  <a:pt x="66" y="8"/>
                  <a:pt x="60" y="5"/>
                </a:cubicBezTo>
                <a:cubicBezTo>
                  <a:pt x="53" y="1"/>
                  <a:pt x="47" y="0"/>
                  <a:pt x="40" y="0"/>
                </a:cubicBezTo>
                <a:cubicBezTo>
                  <a:pt x="32" y="0"/>
                  <a:pt x="26" y="1"/>
                  <a:pt x="20" y="5"/>
                </a:cubicBezTo>
                <a:cubicBezTo>
                  <a:pt x="13" y="8"/>
                  <a:pt x="9" y="13"/>
                  <a:pt x="5" y="19"/>
                </a:cubicBezTo>
                <a:close/>
              </a:path>
            </a:pathLst>
          </a:custGeom>
          <a:solidFill>
            <a:srgbClr val="9A1821"/>
          </a:solidFill>
          <a:ln>
            <a:solidFill>
              <a:srgbClr val="6B111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solidFill>
                <a:srgbClr val="00B0F0"/>
              </a:solidFill>
            </a:endParaRPr>
          </a:p>
        </p:txBody>
      </p:sp>
      <p:sp>
        <p:nvSpPr>
          <p:cNvPr id="46" name="Freeform 133">
            <a:extLst>
              <a:ext uri="{FF2B5EF4-FFF2-40B4-BE49-F238E27FC236}">
                <a16:creationId xmlns:a16="http://schemas.microsoft.com/office/drawing/2014/main" id="{FD8AE224-FCE6-4CBF-AFF7-8D904E103622}"/>
              </a:ext>
              <a:ext uri="{C183D7F6-B498-43B3-948B-1728B52AA6E4}">
                <adec:decorative xmlns:adec="http://schemas.microsoft.com/office/drawing/2017/decorative" val="1"/>
              </a:ext>
            </a:extLst>
          </p:cNvPr>
          <p:cNvSpPr>
            <a:spLocks noEditPoints="1"/>
          </p:cNvSpPr>
          <p:nvPr/>
        </p:nvSpPr>
        <p:spPr bwMode="auto">
          <a:xfrm>
            <a:off x="7853545" y="4556451"/>
            <a:ext cx="548640" cy="548640"/>
          </a:xfrm>
          <a:custGeom>
            <a:avLst/>
            <a:gdLst>
              <a:gd name="T0" fmla="*/ 977 w 995"/>
              <a:gd name="T1" fmla="*/ 138 h 998"/>
              <a:gd name="T2" fmla="*/ 283 w 995"/>
              <a:gd name="T3" fmla="*/ 143 h 998"/>
              <a:gd name="T4" fmla="*/ 278 w 995"/>
              <a:gd name="T5" fmla="*/ 263 h 998"/>
              <a:gd name="T6" fmla="*/ 296 w 995"/>
              <a:gd name="T7" fmla="*/ 281 h 998"/>
              <a:gd name="T8" fmla="*/ 989 w 995"/>
              <a:gd name="T9" fmla="*/ 276 h 998"/>
              <a:gd name="T10" fmla="*/ 995 w 995"/>
              <a:gd name="T11" fmla="*/ 156 h 998"/>
              <a:gd name="T12" fmla="*/ 989 w 995"/>
              <a:gd name="T13" fmla="*/ 430 h 998"/>
              <a:gd name="T14" fmla="*/ 296 w 995"/>
              <a:gd name="T15" fmla="*/ 424 h 998"/>
              <a:gd name="T16" fmla="*/ 278 w 995"/>
              <a:gd name="T17" fmla="*/ 442 h 998"/>
              <a:gd name="T18" fmla="*/ 283 w 995"/>
              <a:gd name="T19" fmla="*/ 563 h 998"/>
              <a:gd name="T20" fmla="*/ 977 w 995"/>
              <a:gd name="T21" fmla="*/ 568 h 998"/>
              <a:gd name="T22" fmla="*/ 995 w 995"/>
              <a:gd name="T23" fmla="*/ 550 h 998"/>
              <a:gd name="T24" fmla="*/ 989 w 995"/>
              <a:gd name="T25" fmla="*/ 430 h 998"/>
              <a:gd name="T26" fmla="*/ 146 w 995"/>
              <a:gd name="T27" fmla="*/ 0 h 998"/>
              <a:gd name="T28" fmla="*/ 10 w 995"/>
              <a:gd name="T29" fmla="*/ 71 h 998"/>
              <a:gd name="T30" fmla="*/ 78 w 995"/>
              <a:gd name="T31" fmla="*/ 83 h 998"/>
              <a:gd name="T32" fmla="*/ 79 w 995"/>
              <a:gd name="T33" fmla="*/ 90 h 998"/>
              <a:gd name="T34" fmla="*/ 79 w 995"/>
              <a:gd name="T35" fmla="*/ 226 h 998"/>
              <a:gd name="T36" fmla="*/ 19 w 995"/>
              <a:gd name="T37" fmla="*/ 281 h 998"/>
              <a:gd name="T38" fmla="*/ 206 w 995"/>
              <a:gd name="T39" fmla="*/ 226 h 998"/>
              <a:gd name="T40" fmla="*/ 989 w 995"/>
              <a:gd name="T41" fmla="*/ 717 h 998"/>
              <a:gd name="T42" fmla="*/ 296 w 995"/>
              <a:gd name="T43" fmla="*/ 711 h 998"/>
              <a:gd name="T44" fmla="*/ 278 w 995"/>
              <a:gd name="T45" fmla="*/ 729 h 998"/>
              <a:gd name="T46" fmla="*/ 283 w 995"/>
              <a:gd name="T47" fmla="*/ 849 h 998"/>
              <a:gd name="T48" fmla="*/ 977 w 995"/>
              <a:gd name="T49" fmla="*/ 855 h 998"/>
              <a:gd name="T50" fmla="*/ 995 w 995"/>
              <a:gd name="T51" fmla="*/ 837 h 998"/>
              <a:gd name="T52" fmla="*/ 989 w 995"/>
              <a:gd name="T53" fmla="*/ 717 h 998"/>
              <a:gd name="T54" fmla="*/ 147 w 995"/>
              <a:gd name="T55" fmla="*/ 584 h 998"/>
              <a:gd name="T56" fmla="*/ 96 w 995"/>
              <a:gd name="T57" fmla="*/ 555 h 998"/>
              <a:gd name="T58" fmla="*/ 180 w 995"/>
              <a:gd name="T59" fmla="*/ 490 h 998"/>
              <a:gd name="T60" fmla="*/ 171 w 995"/>
              <a:gd name="T61" fmla="*/ 376 h 998"/>
              <a:gd name="T62" fmla="*/ 43 w 995"/>
              <a:gd name="T63" fmla="*/ 369 h 998"/>
              <a:gd name="T64" fmla="*/ 51 w 995"/>
              <a:gd name="T65" fmla="*/ 446 h 998"/>
              <a:gd name="T66" fmla="*/ 118 w 995"/>
              <a:gd name="T67" fmla="*/ 421 h 998"/>
              <a:gd name="T68" fmla="*/ 113 w 995"/>
              <a:gd name="T69" fmla="*/ 468 h 998"/>
              <a:gd name="T70" fmla="*/ 45 w 995"/>
              <a:gd name="T71" fmla="*/ 519 h 998"/>
              <a:gd name="T72" fmla="*/ 0 w 995"/>
              <a:gd name="T73" fmla="*/ 609 h 998"/>
              <a:gd name="T74" fmla="*/ 206 w 995"/>
              <a:gd name="T75" fmla="*/ 640 h 998"/>
              <a:gd name="T76" fmla="*/ 147 w 995"/>
              <a:gd name="T77" fmla="*/ 550 h 998"/>
              <a:gd name="T78" fmla="*/ 142 w 995"/>
              <a:gd name="T79" fmla="*/ 825 h 998"/>
              <a:gd name="T80" fmla="*/ 196 w 995"/>
              <a:gd name="T81" fmla="*/ 711 h 998"/>
              <a:gd name="T82" fmla="*/ 9 w 995"/>
              <a:gd name="T83" fmla="*/ 796 h 998"/>
              <a:gd name="T84" fmla="*/ 69 w 995"/>
              <a:gd name="T85" fmla="*/ 767 h 998"/>
              <a:gd name="T86" fmla="*/ 123 w 995"/>
              <a:gd name="T87" fmla="*/ 765 h 998"/>
              <a:gd name="T88" fmla="*/ 102 w 995"/>
              <a:gd name="T89" fmla="*/ 788 h 998"/>
              <a:gd name="T90" fmla="*/ 60 w 995"/>
              <a:gd name="T91" fmla="*/ 842 h 998"/>
              <a:gd name="T92" fmla="*/ 134 w 995"/>
              <a:gd name="T93" fmla="*/ 905 h 998"/>
              <a:gd name="T94" fmla="*/ 93 w 995"/>
              <a:gd name="T95" fmla="*/ 937 h 998"/>
              <a:gd name="T96" fmla="*/ 2 w 995"/>
              <a:gd name="T97" fmla="*/ 961 h 998"/>
              <a:gd name="T98" fmla="*/ 174 w 995"/>
              <a:gd name="T99" fmla="*/ 972 h 998"/>
              <a:gd name="T100" fmla="*/ 188 w 995"/>
              <a:gd name="T101" fmla="*/ 852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95" h="998">
                <a:moveTo>
                  <a:pt x="989" y="143"/>
                </a:moveTo>
                <a:cubicBezTo>
                  <a:pt x="977" y="138"/>
                  <a:pt x="977" y="138"/>
                  <a:pt x="977" y="138"/>
                </a:cubicBezTo>
                <a:cubicBezTo>
                  <a:pt x="296" y="138"/>
                  <a:pt x="296" y="138"/>
                  <a:pt x="296" y="138"/>
                </a:cubicBezTo>
                <a:cubicBezTo>
                  <a:pt x="283" y="143"/>
                  <a:pt x="283" y="143"/>
                  <a:pt x="283" y="143"/>
                </a:cubicBezTo>
                <a:cubicBezTo>
                  <a:pt x="278" y="156"/>
                  <a:pt x="278" y="156"/>
                  <a:pt x="278" y="156"/>
                </a:cubicBezTo>
                <a:cubicBezTo>
                  <a:pt x="278" y="263"/>
                  <a:pt x="278" y="263"/>
                  <a:pt x="278" y="263"/>
                </a:cubicBezTo>
                <a:cubicBezTo>
                  <a:pt x="283" y="276"/>
                  <a:pt x="283" y="276"/>
                  <a:pt x="283" y="276"/>
                </a:cubicBezTo>
                <a:cubicBezTo>
                  <a:pt x="296" y="281"/>
                  <a:pt x="296" y="281"/>
                  <a:pt x="296" y="281"/>
                </a:cubicBezTo>
                <a:cubicBezTo>
                  <a:pt x="977" y="281"/>
                  <a:pt x="977" y="281"/>
                  <a:pt x="977" y="281"/>
                </a:cubicBezTo>
                <a:cubicBezTo>
                  <a:pt x="989" y="276"/>
                  <a:pt x="989" y="276"/>
                  <a:pt x="989" y="276"/>
                </a:cubicBezTo>
                <a:cubicBezTo>
                  <a:pt x="995" y="263"/>
                  <a:pt x="995" y="263"/>
                  <a:pt x="995" y="263"/>
                </a:cubicBezTo>
                <a:cubicBezTo>
                  <a:pt x="995" y="156"/>
                  <a:pt x="995" y="156"/>
                  <a:pt x="995" y="156"/>
                </a:cubicBezTo>
                <a:lnTo>
                  <a:pt x="989" y="143"/>
                </a:lnTo>
                <a:close/>
                <a:moveTo>
                  <a:pt x="989" y="430"/>
                </a:moveTo>
                <a:cubicBezTo>
                  <a:pt x="977" y="424"/>
                  <a:pt x="977" y="424"/>
                  <a:pt x="977" y="424"/>
                </a:cubicBezTo>
                <a:cubicBezTo>
                  <a:pt x="296" y="424"/>
                  <a:pt x="296" y="424"/>
                  <a:pt x="296" y="424"/>
                </a:cubicBezTo>
                <a:cubicBezTo>
                  <a:pt x="283" y="430"/>
                  <a:pt x="283" y="430"/>
                  <a:pt x="283" y="430"/>
                </a:cubicBezTo>
                <a:cubicBezTo>
                  <a:pt x="278" y="442"/>
                  <a:pt x="278" y="442"/>
                  <a:pt x="278" y="442"/>
                </a:cubicBezTo>
                <a:cubicBezTo>
                  <a:pt x="278" y="550"/>
                  <a:pt x="278" y="550"/>
                  <a:pt x="278" y="550"/>
                </a:cubicBezTo>
                <a:cubicBezTo>
                  <a:pt x="283" y="563"/>
                  <a:pt x="283" y="563"/>
                  <a:pt x="283" y="563"/>
                </a:cubicBezTo>
                <a:cubicBezTo>
                  <a:pt x="296" y="568"/>
                  <a:pt x="296" y="568"/>
                  <a:pt x="296" y="568"/>
                </a:cubicBezTo>
                <a:cubicBezTo>
                  <a:pt x="977" y="568"/>
                  <a:pt x="977" y="568"/>
                  <a:pt x="977" y="568"/>
                </a:cubicBezTo>
                <a:cubicBezTo>
                  <a:pt x="989" y="563"/>
                  <a:pt x="989" y="563"/>
                  <a:pt x="989" y="563"/>
                </a:cubicBezTo>
                <a:cubicBezTo>
                  <a:pt x="995" y="550"/>
                  <a:pt x="995" y="550"/>
                  <a:pt x="995" y="550"/>
                </a:cubicBezTo>
                <a:cubicBezTo>
                  <a:pt x="995" y="442"/>
                  <a:pt x="995" y="442"/>
                  <a:pt x="995" y="442"/>
                </a:cubicBezTo>
                <a:lnTo>
                  <a:pt x="989" y="430"/>
                </a:lnTo>
                <a:close/>
                <a:moveTo>
                  <a:pt x="146" y="226"/>
                </a:moveTo>
                <a:cubicBezTo>
                  <a:pt x="146" y="0"/>
                  <a:pt x="146" y="0"/>
                  <a:pt x="146" y="0"/>
                </a:cubicBezTo>
                <a:cubicBezTo>
                  <a:pt x="87" y="0"/>
                  <a:pt x="87" y="0"/>
                  <a:pt x="87" y="0"/>
                </a:cubicBezTo>
                <a:cubicBezTo>
                  <a:pt x="10" y="71"/>
                  <a:pt x="10" y="71"/>
                  <a:pt x="10" y="71"/>
                </a:cubicBezTo>
                <a:cubicBezTo>
                  <a:pt x="50" y="113"/>
                  <a:pt x="50" y="113"/>
                  <a:pt x="50" y="113"/>
                </a:cubicBezTo>
                <a:cubicBezTo>
                  <a:pt x="66" y="99"/>
                  <a:pt x="75" y="89"/>
                  <a:pt x="78" y="83"/>
                </a:cubicBezTo>
                <a:cubicBezTo>
                  <a:pt x="79" y="83"/>
                  <a:pt x="79" y="83"/>
                  <a:pt x="79" y="83"/>
                </a:cubicBezTo>
                <a:cubicBezTo>
                  <a:pt x="79" y="90"/>
                  <a:pt x="79" y="90"/>
                  <a:pt x="79" y="90"/>
                </a:cubicBezTo>
                <a:cubicBezTo>
                  <a:pt x="79" y="105"/>
                  <a:pt x="79" y="127"/>
                  <a:pt x="79" y="157"/>
                </a:cubicBezTo>
                <a:cubicBezTo>
                  <a:pt x="79" y="188"/>
                  <a:pt x="79" y="210"/>
                  <a:pt x="79" y="226"/>
                </a:cubicBezTo>
                <a:cubicBezTo>
                  <a:pt x="19" y="226"/>
                  <a:pt x="19" y="226"/>
                  <a:pt x="19" y="226"/>
                </a:cubicBezTo>
                <a:cubicBezTo>
                  <a:pt x="19" y="281"/>
                  <a:pt x="19" y="281"/>
                  <a:pt x="19" y="281"/>
                </a:cubicBezTo>
                <a:cubicBezTo>
                  <a:pt x="206" y="281"/>
                  <a:pt x="206" y="281"/>
                  <a:pt x="206" y="281"/>
                </a:cubicBezTo>
                <a:cubicBezTo>
                  <a:pt x="206" y="226"/>
                  <a:pt x="206" y="226"/>
                  <a:pt x="206" y="226"/>
                </a:cubicBezTo>
                <a:lnTo>
                  <a:pt x="146" y="226"/>
                </a:lnTo>
                <a:close/>
                <a:moveTo>
                  <a:pt x="989" y="717"/>
                </a:moveTo>
                <a:cubicBezTo>
                  <a:pt x="977" y="711"/>
                  <a:pt x="977" y="711"/>
                  <a:pt x="977" y="711"/>
                </a:cubicBezTo>
                <a:cubicBezTo>
                  <a:pt x="296" y="711"/>
                  <a:pt x="296" y="711"/>
                  <a:pt x="296" y="711"/>
                </a:cubicBezTo>
                <a:cubicBezTo>
                  <a:pt x="283" y="716"/>
                  <a:pt x="283" y="716"/>
                  <a:pt x="283" y="716"/>
                </a:cubicBezTo>
                <a:cubicBezTo>
                  <a:pt x="278" y="729"/>
                  <a:pt x="278" y="729"/>
                  <a:pt x="278" y="729"/>
                </a:cubicBezTo>
                <a:cubicBezTo>
                  <a:pt x="278" y="837"/>
                  <a:pt x="278" y="837"/>
                  <a:pt x="278" y="837"/>
                </a:cubicBezTo>
                <a:cubicBezTo>
                  <a:pt x="283" y="849"/>
                  <a:pt x="283" y="849"/>
                  <a:pt x="283" y="849"/>
                </a:cubicBezTo>
                <a:cubicBezTo>
                  <a:pt x="296" y="855"/>
                  <a:pt x="296" y="855"/>
                  <a:pt x="296" y="855"/>
                </a:cubicBezTo>
                <a:cubicBezTo>
                  <a:pt x="977" y="855"/>
                  <a:pt x="977" y="855"/>
                  <a:pt x="977" y="855"/>
                </a:cubicBezTo>
                <a:cubicBezTo>
                  <a:pt x="989" y="849"/>
                  <a:pt x="989" y="849"/>
                  <a:pt x="989" y="849"/>
                </a:cubicBezTo>
                <a:cubicBezTo>
                  <a:pt x="995" y="837"/>
                  <a:pt x="995" y="837"/>
                  <a:pt x="995" y="837"/>
                </a:cubicBezTo>
                <a:cubicBezTo>
                  <a:pt x="995" y="729"/>
                  <a:pt x="995" y="729"/>
                  <a:pt x="995" y="729"/>
                </a:cubicBezTo>
                <a:lnTo>
                  <a:pt x="989" y="717"/>
                </a:lnTo>
                <a:close/>
                <a:moveTo>
                  <a:pt x="147" y="550"/>
                </a:moveTo>
                <a:cubicBezTo>
                  <a:pt x="147" y="584"/>
                  <a:pt x="147" y="584"/>
                  <a:pt x="147" y="584"/>
                </a:cubicBezTo>
                <a:cubicBezTo>
                  <a:pt x="76" y="584"/>
                  <a:pt x="76" y="584"/>
                  <a:pt x="76" y="584"/>
                </a:cubicBezTo>
                <a:cubicBezTo>
                  <a:pt x="76" y="575"/>
                  <a:pt x="83" y="565"/>
                  <a:pt x="96" y="555"/>
                </a:cubicBezTo>
                <a:cubicBezTo>
                  <a:pt x="109" y="544"/>
                  <a:pt x="123" y="535"/>
                  <a:pt x="138" y="526"/>
                </a:cubicBezTo>
                <a:cubicBezTo>
                  <a:pt x="153" y="518"/>
                  <a:pt x="167" y="506"/>
                  <a:pt x="180" y="490"/>
                </a:cubicBezTo>
                <a:cubicBezTo>
                  <a:pt x="193" y="475"/>
                  <a:pt x="199" y="458"/>
                  <a:pt x="199" y="439"/>
                </a:cubicBezTo>
                <a:cubicBezTo>
                  <a:pt x="199" y="413"/>
                  <a:pt x="190" y="392"/>
                  <a:pt x="171" y="376"/>
                </a:cubicBezTo>
                <a:cubicBezTo>
                  <a:pt x="152" y="361"/>
                  <a:pt x="129" y="353"/>
                  <a:pt x="102" y="353"/>
                </a:cubicBezTo>
                <a:cubicBezTo>
                  <a:pt x="81" y="353"/>
                  <a:pt x="61" y="358"/>
                  <a:pt x="43" y="369"/>
                </a:cubicBezTo>
                <a:cubicBezTo>
                  <a:pt x="25" y="379"/>
                  <a:pt x="12" y="394"/>
                  <a:pt x="3" y="413"/>
                </a:cubicBezTo>
                <a:cubicBezTo>
                  <a:pt x="51" y="446"/>
                  <a:pt x="51" y="446"/>
                  <a:pt x="51" y="446"/>
                </a:cubicBezTo>
                <a:cubicBezTo>
                  <a:pt x="64" y="425"/>
                  <a:pt x="79" y="414"/>
                  <a:pt x="96" y="414"/>
                </a:cubicBezTo>
                <a:cubicBezTo>
                  <a:pt x="105" y="414"/>
                  <a:pt x="113" y="416"/>
                  <a:pt x="118" y="421"/>
                </a:cubicBezTo>
                <a:cubicBezTo>
                  <a:pt x="124" y="426"/>
                  <a:pt x="126" y="434"/>
                  <a:pt x="126" y="443"/>
                </a:cubicBezTo>
                <a:cubicBezTo>
                  <a:pt x="126" y="452"/>
                  <a:pt x="122" y="460"/>
                  <a:pt x="113" y="468"/>
                </a:cubicBezTo>
                <a:cubicBezTo>
                  <a:pt x="104" y="476"/>
                  <a:pt x="94" y="484"/>
                  <a:pt x="81" y="493"/>
                </a:cubicBezTo>
                <a:cubicBezTo>
                  <a:pt x="69" y="501"/>
                  <a:pt x="57" y="509"/>
                  <a:pt x="45" y="519"/>
                </a:cubicBezTo>
                <a:cubicBezTo>
                  <a:pt x="32" y="529"/>
                  <a:pt x="22" y="542"/>
                  <a:pt x="13" y="557"/>
                </a:cubicBezTo>
                <a:cubicBezTo>
                  <a:pt x="4" y="573"/>
                  <a:pt x="0" y="590"/>
                  <a:pt x="0" y="609"/>
                </a:cubicBezTo>
                <a:cubicBezTo>
                  <a:pt x="0" y="616"/>
                  <a:pt x="1" y="626"/>
                  <a:pt x="3" y="640"/>
                </a:cubicBezTo>
                <a:cubicBezTo>
                  <a:pt x="206" y="640"/>
                  <a:pt x="206" y="640"/>
                  <a:pt x="206" y="640"/>
                </a:cubicBezTo>
                <a:cubicBezTo>
                  <a:pt x="206" y="550"/>
                  <a:pt x="206" y="550"/>
                  <a:pt x="206" y="550"/>
                </a:cubicBezTo>
                <a:lnTo>
                  <a:pt x="147" y="550"/>
                </a:lnTo>
                <a:close/>
                <a:moveTo>
                  <a:pt x="188" y="852"/>
                </a:moveTo>
                <a:cubicBezTo>
                  <a:pt x="177" y="839"/>
                  <a:pt x="162" y="829"/>
                  <a:pt x="142" y="825"/>
                </a:cubicBezTo>
                <a:cubicBezTo>
                  <a:pt x="196" y="760"/>
                  <a:pt x="196" y="760"/>
                  <a:pt x="196" y="760"/>
                </a:cubicBezTo>
                <a:cubicBezTo>
                  <a:pt x="196" y="711"/>
                  <a:pt x="196" y="711"/>
                  <a:pt x="196" y="711"/>
                </a:cubicBezTo>
                <a:cubicBezTo>
                  <a:pt x="9" y="711"/>
                  <a:pt x="9" y="711"/>
                  <a:pt x="9" y="711"/>
                </a:cubicBezTo>
                <a:cubicBezTo>
                  <a:pt x="9" y="796"/>
                  <a:pt x="9" y="796"/>
                  <a:pt x="9" y="796"/>
                </a:cubicBezTo>
                <a:cubicBezTo>
                  <a:pt x="69" y="796"/>
                  <a:pt x="69" y="796"/>
                  <a:pt x="69" y="796"/>
                </a:cubicBezTo>
                <a:cubicBezTo>
                  <a:pt x="69" y="767"/>
                  <a:pt x="69" y="767"/>
                  <a:pt x="69" y="767"/>
                </a:cubicBezTo>
                <a:cubicBezTo>
                  <a:pt x="75" y="767"/>
                  <a:pt x="84" y="766"/>
                  <a:pt x="96" y="766"/>
                </a:cubicBezTo>
                <a:cubicBezTo>
                  <a:pt x="108" y="766"/>
                  <a:pt x="117" y="765"/>
                  <a:pt x="123" y="765"/>
                </a:cubicBezTo>
                <a:cubicBezTo>
                  <a:pt x="123" y="766"/>
                  <a:pt x="123" y="766"/>
                  <a:pt x="123" y="766"/>
                </a:cubicBezTo>
                <a:cubicBezTo>
                  <a:pt x="102" y="788"/>
                  <a:pt x="102" y="788"/>
                  <a:pt x="102" y="788"/>
                </a:cubicBezTo>
                <a:cubicBezTo>
                  <a:pt x="95" y="795"/>
                  <a:pt x="88" y="805"/>
                  <a:pt x="78" y="818"/>
                </a:cubicBezTo>
                <a:cubicBezTo>
                  <a:pt x="69" y="830"/>
                  <a:pt x="63" y="839"/>
                  <a:pt x="60" y="842"/>
                </a:cubicBezTo>
                <a:cubicBezTo>
                  <a:pt x="75" y="874"/>
                  <a:pt x="75" y="874"/>
                  <a:pt x="75" y="874"/>
                </a:cubicBezTo>
                <a:cubicBezTo>
                  <a:pt x="114" y="870"/>
                  <a:pt x="134" y="881"/>
                  <a:pt x="134" y="905"/>
                </a:cubicBezTo>
                <a:cubicBezTo>
                  <a:pt x="134" y="915"/>
                  <a:pt x="130" y="923"/>
                  <a:pt x="121" y="929"/>
                </a:cubicBezTo>
                <a:cubicBezTo>
                  <a:pt x="113" y="934"/>
                  <a:pt x="104" y="937"/>
                  <a:pt x="93" y="937"/>
                </a:cubicBezTo>
                <a:cubicBezTo>
                  <a:pt x="72" y="937"/>
                  <a:pt x="52" y="928"/>
                  <a:pt x="34" y="912"/>
                </a:cubicBezTo>
                <a:cubicBezTo>
                  <a:pt x="2" y="961"/>
                  <a:pt x="2" y="961"/>
                  <a:pt x="2" y="961"/>
                </a:cubicBezTo>
                <a:cubicBezTo>
                  <a:pt x="27" y="986"/>
                  <a:pt x="59" y="998"/>
                  <a:pt x="98" y="998"/>
                </a:cubicBezTo>
                <a:cubicBezTo>
                  <a:pt x="129" y="998"/>
                  <a:pt x="154" y="989"/>
                  <a:pt x="174" y="972"/>
                </a:cubicBezTo>
                <a:cubicBezTo>
                  <a:pt x="195" y="955"/>
                  <a:pt x="205" y="931"/>
                  <a:pt x="205" y="902"/>
                </a:cubicBezTo>
                <a:cubicBezTo>
                  <a:pt x="205" y="883"/>
                  <a:pt x="199" y="866"/>
                  <a:pt x="188" y="852"/>
                </a:cubicBezTo>
                <a:close/>
              </a:path>
            </a:pathLst>
          </a:custGeom>
          <a:solidFill>
            <a:srgbClr val="52C14D"/>
          </a:solidFill>
          <a:ln>
            <a:solidFill>
              <a:srgbClr val="52C14D"/>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solidFill>
                <a:srgbClr val="00B0F0"/>
              </a:solidFill>
              <a:latin typeface="Calibri" panose="020F0502020204030204" pitchFamily="34" charset="0"/>
              <a:cs typeface="Calibri" panose="020F0502020204030204" pitchFamily="34" charset="0"/>
            </a:endParaRPr>
          </a:p>
        </p:txBody>
      </p:sp>
      <p:sp>
        <p:nvSpPr>
          <p:cNvPr id="47" name="Freeform 134">
            <a:extLst>
              <a:ext uri="{FF2B5EF4-FFF2-40B4-BE49-F238E27FC236}">
                <a16:creationId xmlns:a16="http://schemas.microsoft.com/office/drawing/2014/main" id="{F7AB52B1-52B0-44FA-9A35-A92CA444E76F}"/>
              </a:ext>
              <a:ext uri="{C183D7F6-B498-43B3-948B-1728B52AA6E4}">
                <adec:decorative xmlns:adec="http://schemas.microsoft.com/office/drawing/2017/decorative" val="1"/>
              </a:ext>
            </a:extLst>
          </p:cNvPr>
          <p:cNvSpPr>
            <a:spLocks noEditPoints="1"/>
          </p:cNvSpPr>
          <p:nvPr/>
        </p:nvSpPr>
        <p:spPr bwMode="auto">
          <a:xfrm>
            <a:off x="2031371" y="4022623"/>
            <a:ext cx="548640" cy="548640"/>
          </a:xfrm>
          <a:custGeom>
            <a:avLst/>
            <a:gdLst>
              <a:gd name="T0" fmla="*/ 4 w 110"/>
              <a:gd name="T1" fmla="*/ 92 h 103"/>
              <a:gd name="T2" fmla="*/ 1 w 110"/>
              <a:gd name="T3" fmla="*/ 93 h 103"/>
              <a:gd name="T4" fmla="*/ 0 w 110"/>
              <a:gd name="T5" fmla="*/ 95 h 103"/>
              <a:gd name="T6" fmla="*/ 0 w 110"/>
              <a:gd name="T7" fmla="*/ 103 h 103"/>
              <a:gd name="T8" fmla="*/ 110 w 110"/>
              <a:gd name="T9" fmla="*/ 103 h 103"/>
              <a:gd name="T10" fmla="*/ 110 w 110"/>
              <a:gd name="T11" fmla="*/ 95 h 103"/>
              <a:gd name="T12" fmla="*/ 108 w 110"/>
              <a:gd name="T13" fmla="*/ 93 h 103"/>
              <a:gd name="T14" fmla="*/ 106 w 110"/>
              <a:gd name="T15" fmla="*/ 92 h 103"/>
              <a:gd name="T16" fmla="*/ 4 w 110"/>
              <a:gd name="T17" fmla="*/ 92 h 103"/>
              <a:gd name="T18" fmla="*/ 14 w 110"/>
              <a:gd name="T19" fmla="*/ 81 h 103"/>
              <a:gd name="T20" fmla="*/ 11 w 110"/>
              <a:gd name="T21" fmla="*/ 81 h 103"/>
              <a:gd name="T22" fmla="*/ 8 w 110"/>
              <a:gd name="T23" fmla="*/ 82 h 103"/>
              <a:gd name="T24" fmla="*/ 7 w 110"/>
              <a:gd name="T25" fmla="*/ 84 h 103"/>
              <a:gd name="T26" fmla="*/ 7 w 110"/>
              <a:gd name="T27" fmla="*/ 88 h 103"/>
              <a:gd name="T28" fmla="*/ 102 w 110"/>
              <a:gd name="T29" fmla="*/ 88 h 103"/>
              <a:gd name="T30" fmla="*/ 102 w 110"/>
              <a:gd name="T31" fmla="*/ 84 h 103"/>
              <a:gd name="T32" fmla="*/ 101 w 110"/>
              <a:gd name="T33" fmla="*/ 82 h 103"/>
              <a:gd name="T34" fmla="*/ 98 w 110"/>
              <a:gd name="T35" fmla="*/ 81 h 103"/>
              <a:gd name="T36" fmla="*/ 95 w 110"/>
              <a:gd name="T37" fmla="*/ 81 h 103"/>
              <a:gd name="T38" fmla="*/ 95 w 110"/>
              <a:gd name="T39" fmla="*/ 37 h 103"/>
              <a:gd name="T40" fmla="*/ 80 w 110"/>
              <a:gd name="T41" fmla="*/ 37 h 103"/>
              <a:gd name="T42" fmla="*/ 80 w 110"/>
              <a:gd name="T43" fmla="*/ 81 h 103"/>
              <a:gd name="T44" fmla="*/ 73 w 110"/>
              <a:gd name="T45" fmla="*/ 81 h 103"/>
              <a:gd name="T46" fmla="*/ 73 w 110"/>
              <a:gd name="T47" fmla="*/ 37 h 103"/>
              <a:gd name="T48" fmla="*/ 58 w 110"/>
              <a:gd name="T49" fmla="*/ 37 h 103"/>
              <a:gd name="T50" fmla="*/ 58 w 110"/>
              <a:gd name="T51" fmla="*/ 81 h 103"/>
              <a:gd name="T52" fmla="*/ 51 w 110"/>
              <a:gd name="T53" fmla="*/ 81 h 103"/>
              <a:gd name="T54" fmla="*/ 51 w 110"/>
              <a:gd name="T55" fmla="*/ 37 h 103"/>
              <a:gd name="T56" fmla="*/ 36 w 110"/>
              <a:gd name="T57" fmla="*/ 37 h 103"/>
              <a:gd name="T58" fmla="*/ 36 w 110"/>
              <a:gd name="T59" fmla="*/ 81 h 103"/>
              <a:gd name="T60" fmla="*/ 29 w 110"/>
              <a:gd name="T61" fmla="*/ 81 h 103"/>
              <a:gd name="T62" fmla="*/ 29 w 110"/>
              <a:gd name="T63" fmla="*/ 37 h 103"/>
              <a:gd name="T64" fmla="*/ 14 w 110"/>
              <a:gd name="T65" fmla="*/ 37 h 103"/>
              <a:gd name="T66" fmla="*/ 14 w 110"/>
              <a:gd name="T67" fmla="*/ 81 h 103"/>
              <a:gd name="T68" fmla="*/ 0 w 110"/>
              <a:gd name="T69" fmla="*/ 22 h 103"/>
              <a:gd name="T70" fmla="*/ 0 w 110"/>
              <a:gd name="T71" fmla="*/ 29 h 103"/>
              <a:gd name="T72" fmla="*/ 7 w 110"/>
              <a:gd name="T73" fmla="*/ 29 h 103"/>
              <a:gd name="T74" fmla="*/ 8 w 110"/>
              <a:gd name="T75" fmla="*/ 32 h 103"/>
              <a:gd name="T76" fmla="*/ 11 w 110"/>
              <a:gd name="T77" fmla="*/ 33 h 103"/>
              <a:gd name="T78" fmla="*/ 98 w 110"/>
              <a:gd name="T79" fmla="*/ 33 h 103"/>
              <a:gd name="T80" fmla="*/ 101 w 110"/>
              <a:gd name="T81" fmla="*/ 32 h 103"/>
              <a:gd name="T82" fmla="*/ 102 w 110"/>
              <a:gd name="T83" fmla="*/ 29 h 103"/>
              <a:gd name="T84" fmla="*/ 110 w 110"/>
              <a:gd name="T85" fmla="*/ 29 h 103"/>
              <a:gd name="T86" fmla="*/ 110 w 110"/>
              <a:gd name="T87" fmla="*/ 22 h 103"/>
              <a:gd name="T88" fmla="*/ 55 w 110"/>
              <a:gd name="T89" fmla="*/ 0 h 103"/>
              <a:gd name="T90" fmla="*/ 0 w 110"/>
              <a:gd name="T91"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 h="103">
                <a:moveTo>
                  <a:pt x="4" y="92"/>
                </a:moveTo>
                <a:cubicBezTo>
                  <a:pt x="3" y="92"/>
                  <a:pt x="2" y="92"/>
                  <a:pt x="1" y="93"/>
                </a:cubicBezTo>
                <a:cubicBezTo>
                  <a:pt x="0" y="94"/>
                  <a:pt x="0" y="94"/>
                  <a:pt x="0" y="95"/>
                </a:cubicBezTo>
                <a:cubicBezTo>
                  <a:pt x="0" y="103"/>
                  <a:pt x="0" y="103"/>
                  <a:pt x="0" y="103"/>
                </a:cubicBezTo>
                <a:cubicBezTo>
                  <a:pt x="110" y="103"/>
                  <a:pt x="110" y="103"/>
                  <a:pt x="110" y="103"/>
                </a:cubicBezTo>
                <a:cubicBezTo>
                  <a:pt x="110" y="95"/>
                  <a:pt x="110" y="95"/>
                  <a:pt x="110" y="95"/>
                </a:cubicBezTo>
                <a:cubicBezTo>
                  <a:pt x="110" y="94"/>
                  <a:pt x="109" y="94"/>
                  <a:pt x="108" y="93"/>
                </a:cubicBezTo>
                <a:cubicBezTo>
                  <a:pt x="108" y="92"/>
                  <a:pt x="107" y="92"/>
                  <a:pt x="106" y="92"/>
                </a:cubicBezTo>
                <a:lnTo>
                  <a:pt x="4" y="92"/>
                </a:lnTo>
                <a:close/>
                <a:moveTo>
                  <a:pt x="14" y="81"/>
                </a:moveTo>
                <a:cubicBezTo>
                  <a:pt x="11" y="81"/>
                  <a:pt x="11" y="81"/>
                  <a:pt x="11" y="81"/>
                </a:cubicBezTo>
                <a:cubicBezTo>
                  <a:pt x="10" y="81"/>
                  <a:pt x="9" y="81"/>
                  <a:pt x="8" y="82"/>
                </a:cubicBezTo>
                <a:cubicBezTo>
                  <a:pt x="7" y="83"/>
                  <a:pt x="7" y="83"/>
                  <a:pt x="7" y="84"/>
                </a:cubicBezTo>
                <a:cubicBezTo>
                  <a:pt x="7" y="88"/>
                  <a:pt x="7" y="88"/>
                  <a:pt x="7" y="88"/>
                </a:cubicBezTo>
                <a:cubicBezTo>
                  <a:pt x="102" y="88"/>
                  <a:pt x="102" y="88"/>
                  <a:pt x="102" y="88"/>
                </a:cubicBezTo>
                <a:cubicBezTo>
                  <a:pt x="102" y="84"/>
                  <a:pt x="102" y="84"/>
                  <a:pt x="102" y="84"/>
                </a:cubicBezTo>
                <a:cubicBezTo>
                  <a:pt x="102" y="83"/>
                  <a:pt x="102" y="83"/>
                  <a:pt x="101" y="82"/>
                </a:cubicBezTo>
                <a:cubicBezTo>
                  <a:pt x="100" y="81"/>
                  <a:pt x="99" y="81"/>
                  <a:pt x="98" y="81"/>
                </a:cubicBezTo>
                <a:cubicBezTo>
                  <a:pt x="95" y="81"/>
                  <a:pt x="95" y="81"/>
                  <a:pt x="95" y="81"/>
                </a:cubicBezTo>
                <a:cubicBezTo>
                  <a:pt x="95" y="37"/>
                  <a:pt x="95" y="37"/>
                  <a:pt x="95" y="37"/>
                </a:cubicBezTo>
                <a:cubicBezTo>
                  <a:pt x="80" y="37"/>
                  <a:pt x="80" y="37"/>
                  <a:pt x="80" y="37"/>
                </a:cubicBezTo>
                <a:cubicBezTo>
                  <a:pt x="80" y="81"/>
                  <a:pt x="80" y="81"/>
                  <a:pt x="80" y="81"/>
                </a:cubicBezTo>
                <a:cubicBezTo>
                  <a:pt x="73" y="81"/>
                  <a:pt x="73" y="81"/>
                  <a:pt x="73" y="81"/>
                </a:cubicBezTo>
                <a:cubicBezTo>
                  <a:pt x="73" y="37"/>
                  <a:pt x="73" y="37"/>
                  <a:pt x="73" y="37"/>
                </a:cubicBezTo>
                <a:cubicBezTo>
                  <a:pt x="58" y="37"/>
                  <a:pt x="58" y="37"/>
                  <a:pt x="58" y="37"/>
                </a:cubicBezTo>
                <a:cubicBezTo>
                  <a:pt x="58" y="81"/>
                  <a:pt x="58" y="81"/>
                  <a:pt x="58" y="81"/>
                </a:cubicBezTo>
                <a:cubicBezTo>
                  <a:pt x="51" y="81"/>
                  <a:pt x="51" y="81"/>
                  <a:pt x="51" y="81"/>
                </a:cubicBezTo>
                <a:cubicBezTo>
                  <a:pt x="51" y="37"/>
                  <a:pt x="51" y="37"/>
                  <a:pt x="51" y="37"/>
                </a:cubicBezTo>
                <a:cubicBezTo>
                  <a:pt x="36" y="37"/>
                  <a:pt x="36" y="37"/>
                  <a:pt x="36" y="37"/>
                </a:cubicBezTo>
                <a:cubicBezTo>
                  <a:pt x="36" y="81"/>
                  <a:pt x="36" y="81"/>
                  <a:pt x="36" y="81"/>
                </a:cubicBezTo>
                <a:cubicBezTo>
                  <a:pt x="29" y="81"/>
                  <a:pt x="29" y="81"/>
                  <a:pt x="29" y="81"/>
                </a:cubicBezTo>
                <a:cubicBezTo>
                  <a:pt x="29" y="37"/>
                  <a:pt x="29" y="37"/>
                  <a:pt x="29" y="37"/>
                </a:cubicBezTo>
                <a:cubicBezTo>
                  <a:pt x="14" y="37"/>
                  <a:pt x="14" y="37"/>
                  <a:pt x="14" y="37"/>
                </a:cubicBezTo>
                <a:lnTo>
                  <a:pt x="14" y="81"/>
                </a:lnTo>
                <a:close/>
                <a:moveTo>
                  <a:pt x="0" y="22"/>
                </a:moveTo>
                <a:cubicBezTo>
                  <a:pt x="0" y="29"/>
                  <a:pt x="0" y="29"/>
                  <a:pt x="0" y="29"/>
                </a:cubicBezTo>
                <a:cubicBezTo>
                  <a:pt x="7" y="29"/>
                  <a:pt x="7" y="29"/>
                  <a:pt x="7" y="29"/>
                </a:cubicBezTo>
                <a:cubicBezTo>
                  <a:pt x="7" y="30"/>
                  <a:pt x="7" y="31"/>
                  <a:pt x="8" y="32"/>
                </a:cubicBezTo>
                <a:cubicBezTo>
                  <a:pt x="9" y="33"/>
                  <a:pt x="10" y="33"/>
                  <a:pt x="11" y="33"/>
                </a:cubicBezTo>
                <a:cubicBezTo>
                  <a:pt x="98" y="33"/>
                  <a:pt x="98" y="33"/>
                  <a:pt x="98" y="33"/>
                </a:cubicBezTo>
                <a:cubicBezTo>
                  <a:pt x="99" y="33"/>
                  <a:pt x="100" y="33"/>
                  <a:pt x="101" y="32"/>
                </a:cubicBezTo>
                <a:cubicBezTo>
                  <a:pt x="102" y="31"/>
                  <a:pt x="102" y="30"/>
                  <a:pt x="102" y="29"/>
                </a:cubicBezTo>
                <a:cubicBezTo>
                  <a:pt x="110" y="29"/>
                  <a:pt x="110" y="29"/>
                  <a:pt x="110" y="29"/>
                </a:cubicBezTo>
                <a:cubicBezTo>
                  <a:pt x="110" y="22"/>
                  <a:pt x="110" y="22"/>
                  <a:pt x="110" y="22"/>
                </a:cubicBezTo>
                <a:cubicBezTo>
                  <a:pt x="55" y="0"/>
                  <a:pt x="55" y="0"/>
                  <a:pt x="55" y="0"/>
                </a:cubicBezTo>
                <a:lnTo>
                  <a:pt x="0" y="22"/>
                </a:lnTo>
                <a:close/>
              </a:path>
            </a:pathLst>
          </a:custGeom>
          <a:solidFill>
            <a:srgbClr val="52C14D"/>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48" name="Freeform 144">
            <a:extLst>
              <a:ext uri="{FF2B5EF4-FFF2-40B4-BE49-F238E27FC236}">
                <a16:creationId xmlns:a16="http://schemas.microsoft.com/office/drawing/2014/main" id="{A7518F46-0B4B-4213-B282-12106924781A}"/>
              </a:ext>
              <a:ext uri="{C183D7F6-B498-43B3-948B-1728B52AA6E4}">
                <adec:decorative xmlns:adec="http://schemas.microsoft.com/office/drawing/2017/decorative" val="1"/>
              </a:ext>
            </a:extLst>
          </p:cNvPr>
          <p:cNvSpPr>
            <a:spLocks noEditPoints="1"/>
          </p:cNvSpPr>
          <p:nvPr/>
        </p:nvSpPr>
        <p:spPr bwMode="auto">
          <a:xfrm>
            <a:off x="2486728" y="1312544"/>
            <a:ext cx="548640" cy="457200"/>
          </a:xfrm>
          <a:custGeom>
            <a:avLst/>
            <a:gdLst>
              <a:gd name="T0" fmla="*/ 142 w 142"/>
              <a:gd name="T1" fmla="*/ 20 h 112"/>
              <a:gd name="T2" fmla="*/ 140 w 142"/>
              <a:gd name="T3" fmla="*/ 15 h 112"/>
              <a:gd name="T4" fmla="*/ 128 w 142"/>
              <a:gd name="T5" fmla="*/ 3 h 112"/>
              <a:gd name="T6" fmla="*/ 123 w 142"/>
              <a:gd name="T7" fmla="*/ 0 h 112"/>
              <a:gd name="T8" fmla="*/ 117 w 142"/>
              <a:gd name="T9" fmla="*/ 3 h 112"/>
              <a:gd name="T10" fmla="*/ 110 w 142"/>
              <a:gd name="T11" fmla="*/ 10 h 112"/>
              <a:gd name="T12" fmla="*/ 133 w 142"/>
              <a:gd name="T13" fmla="*/ 33 h 112"/>
              <a:gd name="T14" fmla="*/ 140 w 142"/>
              <a:gd name="T15" fmla="*/ 26 h 112"/>
              <a:gd name="T16" fmla="*/ 142 w 142"/>
              <a:gd name="T17" fmla="*/ 20 h 112"/>
              <a:gd name="T18" fmla="*/ 51 w 142"/>
              <a:gd name="T19" fmla="*/ 69 h 112"/>
              <a:gd name="T20" fmla="*/ 51 w 142"/>
              <a:gd name="T21" fmla="*/ 91 h 112"/>
              <a:gd name="T22" fmla="*/ 74 w 142"/>
              <a:gd name="T23" fmla="*/ 91 h 112"/>
              <a:gd name="T24" fmla="*/ 128 w 142"/>
              <a:gd name="T25" fmla="*/ 38 h 112"/>
              <a:gd name="T26" fmla="*/ 105 w 142"/>
              <a:gd name="T27" fmla="*/ 15 h 112"/>
              <a:gd name="T28" fmla="*/ 51 w 142"/>
              <a:gd name="T29" fmla="*/ 69 h 112"/>
              <a:gd name="T30" fmla="*/ 111 w 142"/>
              <a:gd name="T31" fmla="*/ 71 h 112"/>
              <a:gd name="T32" fmla="*/ 108 w 142"/>
              <a:gd name="T33" fmla="*/ 72 h 112"/>
              <a:gd name="T34" fmla="*/ 103 w 142"/>
              <a:gd name="T35" fmla="*/ 77 h 112"/>
              <a:gd name="T36" fmla="*/ 102 w 142"/>
              <a:gd name="T37" fmla="*/ 79 h 112"/>
              <a:gd name="T38" fmla="*/ 102 w 142"/>
              <a:gd name="T39" fmla="*/ 89 h 112"/>
              <a:gd name="T40" fmla="*/ 98 w 142"/>
              <a:gd name="T41" fmla="*/ 98 h 112"/>
              <a:gd name="T42" fmla="*/ 89 w 142"/>
              <a:gd name="T43" fmla="*/ 102 h 112"/>
              <a:gd name="T44" fmla="*/ 23 w 142"/>
              <a:gd name="T45" fmla="*/ 102 h 112"/>
              <a:gd name="T46" fmla="*/ 14 w 142"/>
              <a:gd name="T47" fmla="*/ 98 h 112"/>
              <a:gd name="T48" fmla="*/ 11 w 142"/>
              <a:gd name="T49" fmla="*/ 89 h 112"/>
              <a:gd name="T50" fmla="*/ 11 w 142"/>
              <a:gd name="T51" fmla="*/ 23 h 112"/>
              <a:gd name="T52" fmla="*/ 14 w 142"/>
              <a:gd name="T53" fmla="*/ 14 h 112"/>
              <a:gd name="T54" fmla="*/ 23 w 142"/>
              <a:gd name="T55" fmla="*/ 10 h 112"/>
              <a:gd name="T56" fmla="*/ 89 w 142"/>
              <a:gd name="T57" fmla="*/ 10 h 112"/>
              <a:gd name="T58" fmla="*/ 93 w 142"/>
              <a:gd name="T59" fmla="*/ 10 h 112"/>
              <a:gd name="T60" fmla="*/ 96 w 142"/>
              <a:gd name="T61" fmla="*/ 10 h 112"/>
              <a:gd name="T62" fmla="*/ 99 w 142"/>
              <a:gd name="T63" fmla="*/ 6 h 112"/>
              <a:gd name="T64" fmla="*/ 100 w 142"/>
              <a:gd name="T65" fmla="*/ 4 h 112"/>
              <a:gd name="T66" fmla="*/ 99 w 142"/>
              <a:gd name="T67" fmla="*/ 2 h 112"/>
              <a:gd name="T68" fmla="*/ 89 w 142"/>
              <a:gd name="T69" fmla="*/ 0 h 112"/>
              <a:gd name="T70" fmla="*/ 23 w 142"/>
              <a:gd name="T71" fmla="*/ 0 h 112"/>
              <a:gd name="T72" fmla="*/ 7 w 142"/>
              <a:gd name="T73" fmla="*/ 7 h 112"/>
              <a:gd name="T74" fmla="*/ 0 w 142"/>
              <a:gd name="T75" fmla="*/ 23 h 112"/>
              <a:gd name="T76" fmla="*/ 0 w 142"/>
              <a:gd name="T77" fmla="*/ 89 h 112"/>
              <a:gd name="T78" fmla="*/ 7 w 142"/>
              <a:gd name="T79" fmla="*/ 105 h 112"/>
              <a:gd name="T80" fmla="*/ 23 w 142"/>
              <a:gd name="T81" fmla="*/ 112 h 112"/>
              <a:gd name="T82" fmla="*/ 89 w 142"/>
              <a:gd name="T83" fmla="*/ 112 h 112"/>
              <a:gd name="T84" fmla="*/ 106 w 142"/>
              <a:gd name="T85" fmla="*/ 105 h 112"/>
              <a:gd name="T86" fmla="*/ 112 w 142"/>
              <a:gd name="T87" fmla="*/ 89 h 112"/>
              <a:gd name="T88" fmla="*/ 112 w 142"/>
              <a:gd name="T89" fmla="*/ 74 h 112"/>
              <a:gd name="T90" fmla="*/ 111 w 142"/>
              <a:gd name="T91" fmla="*/ 71 h 112"/>
              <a:gd name="T92" fmla="*/ 106 w 142"/>
              <a:gd name="T93" fmla="*/ 29 h 112"/>
              <a:gd name="T94" fmla="*/ 78 w 142"/>
              <a:gd name="T95" fmla="*/ 57 h 112"/>
              <a:gd name="T96" fmla="*/ 75 w 142"/>
              <a:gd name="T97" fmla="*/ 57 h 112"/>
              <a:gd name="T98" fmla="*/ 76 w 142"/>
              <a:gd name="T99" fmla="*/ 54 h 112"/>
              <a:gd name="T100" fmla="*/ 103 w 142"/>
              <a:gd name="T101" fmla="*/ 27 h 112"/>
              <a:gd name="T102" fmla="*/ 106 w 142"/>
              <a:gd name="T103" fmla="*/ 27 h 112"/>
              <a:gd name="T104" fmla="*/ 106 w 142"/>
              <a:gd name="T105" fmla="*/ 29 h 112"/>
              <a:gd name="T106" fmla="*/ 67 w 142"/>
              <a:gd name="T107" fmla="*/ 84 h 112"/>
              <a:gd name="T108" fmla="*/ 67 w 142"/>
              <a:gd name="T109" fmla="*/ 76 h 112"/>
              <a:gd name="T110" fmla="*/ 59 w 142"/>
              <a:gd name="T111" fmla="*/ 76 h 112"/>
              <a:gd name="T112" fmla="*/ 59 w 142"/>
              <a:gd name="T113" fmla="*/ 72 h 112"/>
              <a:gd name="T114" fmla="*/ 68 w 142"/>
              <a:gd name="T115" fmla="*/ 62 h 112"/>
              <a:gd name="T116" fmla="*/ 80 w 142"/>
              <a:gd name="T117" fmla="*/ 75 h 112"/>
              <a:gd name="T118" fmla="*/ 71 w 142"/>
              <a:gd name="T119" fmla="*/ 84 h 112"/>
              <a:gd name="T120" fmla="*/ 67 w 142"/>
              <a:gd name="T121" fmla="*/ 8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 h="112">
                <a:moveTo>
                  <a:pt x="142" y="20"/>
                </a:moveTo>
                <a:cubicBezTo>
                  <a:pt x="142" y="18"/>
                  <a:pt x="142" y="16"/>
                  <a:pt x="140" y="15"/>
                </a:cubicBezTo>
                <a:cubicBezTo>
                  <a:pt x="128" y="3"/>
                  <a:pt x="128" y="3"/>
                  <a:pt x="128" y="3"/>
                </a:cubicBezTo>
                <a:cubicBezTo>
                  <a:pt x="126" y="1"/>
                  <a:pt x="125" y="0"/>
                  <a:pt x="123" y="0"/>
                </a:cubicBezTo>
                <a:cubicBezTo>
                  <a:pt x="120" y="0"/>
                  <a:pt x="119" y="1"/>
                  <a:pt x="117" y="3"/>
                </a:cubicBezTo>
                <a:cubicBezTo>
                  <a:pt x="110" y="10"/>
                  <a:pt x="110" y="10"/>
                  <a:pt x="110" y="10"/>
                </a:cubicBezTo>
                <a:cubicBezTo>
                  <a:pt x="133" y="33"/>
                  <a:pt x="133" y="33"/>
                  <a:pt x="133" y="33"/>
                </a:cubicBezTo>
                <a:cubicBezTo>
                  <a:pt x="140" y="26"/>
                  <a:pt x="140" y="26"/>
                  <a:pt x="140" y="26"/>
                </a:cubicBezTo>
                <a:cubicBezTo>
                  <a:pt x="142" y="24"/>
                  <a:pt x="142" y="22"/>
                  <a:pt x="142" y="20"/>
                </a:cubicBezTo>
                <a:close/>
                <a:moveTo>
                  <a:pt x="51" y="69"/>
                </a:moveTo>
                <a:cubicBezTo>
                  <a:pt x="51" y="91"/>
                  <a:pt x="51" y="91"/>
                  <a:pt x="51" y="91"/>
                </a:cubicBezTo>
                <a:cubicBezTo>
                  <a:pt x="74" y="91"/>
                  <a:pt x="74" y="91"/>
                  <a:pt x="74" y="91"/>
                </a:cubicBezTo>
                <a:cubicBezTo>
                  <a:pt x="128" y="38"/>
                  <a:pt x="128" y="38"/>
                  <a:pt x="128" y="38"/>
                </a:cubicBezTo>
                <a:cubicBezTo>
                  <a:pt x="105" y="15"/>
                  <a:pt x="105" y="15"/>
                  <a:pt x="105" y="15"/>
                </a:cubicBezTo>
                <a:lnTo>
                  <a:pt x="51" y="69"/>
                </a:lnTo>
                <a:close/>
                <a:moveTo>
                  <a:pt x="111" y="71"/>
                </a:moveTo>
                <a:cubicBezTo>
                  <a:pt x="108" y="72"/>
                  <a:pt x="108" y="72"/>
                  <a:pt x="108" y="72"/>
                </a:cubicBezTo>
                <a:cubicBezTo>
                  <a:pt x="103" y="77"/>
                  <a:pt x="103" y="77"/>
                  <a:pt x="103" y="77"/>
                </a:cubicBezTo>
                <a:cubicBezTo>
                  <a:pt x="102" y="79"/>
                  <a:pt x="102" y="79"/>
                  <a:pt x="102" y="79"/>
                </a:cubicBezTo>
                <a:cubicBezTo>
                  <a:pt x="102" y="89"/>
                  <a:pt x="102" y="89"/>
                  <a:pt x="102" y="89"/>
                </a:cubicBezTo>
                <a:cubicBezTo>
                  <a:pt x="102" y="92"/>
                  <a:pt x="101" y="95"/>
                  <a:pt x="98" y="98"/>
                </a:cubicBezTo>
                <a:cubicBezTo>
                  <a:pt x="96" y="100"/>
                  <a:pt x="93" y="102"/>
                  <a:pt x="89" y="102"/>
                </a:cubicBezTo>
                <a:cubicBezTo>
                  <a:pt x="23" y="102"/>
                  <a:pt x="23" y="102"/>
                  <a:pt x="23" y="102"/>
                </a:cubicBezTo>
                <a:cubicBezTo>
                  <a:pt x="20" y="102"/>
                  <a:pt x="17" y="100"/>
                  <a:pt x="14" y="98"/>
                </a:cubicBezTo>
                <a:cubicBezTo>
                  <a:pt x="12" y="95"/>
                  <a:pt x="11" y="92"/>
                  <a:pt x="11" y="89"/>
                </a:cubicBezTo>
                <a:cubicBezTo>
                  <a:pt x="11" y="23"/>
                  <a:pt x="11" y="23"/>
                  <a:pt x="11" y="23"/>
                </a:cubicBezTo>
                <a:cubicBezTo>
                  <a:pt x="11" y="19"/>
                  <a:pt x="12" y="16"/>
                  <a:pt x="14" y="14"/>
                </a:cubicBezTo>
                <a:cubicBezTo>
                  <a:pt x="17" y="11"/>
                  <a:pt x="20" y="10"/>
                  <a:pt x="23" y="10"/>
                </a:cubicBezTo>
                <a:cubicBezTo>
                  <a:pt x="89" y="10"/>
                  <a:pt x="89" y="10"/>
                  <a:pt x="89" y="10"/>
                </a:cubicBezTo>
                <a:cubicBezTo>
                  <a:pt x="91" y="10"/>
                  <a:pt x="92" y="10"/>
                  <a:pt x="93" y="10"/>
                </a:cubicBezTo>
                <a:cubicBezTo>
                  <a:pt x="96" y="10"/>
                  <a:pt x="96" y="10"/>
                  <a:pt x="96" y="10"/>
                </a:cubicBezTo>
                <a:cubicBezTo>
                  <a:pt x="99" y="6"/>
                  <a:pt x="99" y="6"/>
                  <a:pt x="99" y="6"/>
                </a:cubicBezTo>
                <a:cubicBezTo>
                  <a:pt x="100" y="4"/>
                  <a:pt x="100" y="4"/>
                  <a:pt x="100" y="4"/>
                </a:cubicBezTo>
                <a:cubicBezTo>
                  <a:pt x="99" y="2"/>
                  <a:pt x="99" y="2"/>
                  <a:pt x="99" y="2"/>
                </a:cubicBezTo>
                <a:cubicBezTo>
                  <a:pt x="96" y="0"/>
                  <a:pt x="93" y="0"/>
                  <a:pt x="89" y="0"/>
                </a:cubicBezTo>
                <a:cubicBezTo>
                  <a:pt x="23" y="0"/>
                  <a:pt x="23" y="0"/>
                  <a:pt x="23" y="0"/>
                </a:cubicBezTo>
                <a:cubicBezTo>
                  <a:pt x="17" y="0"/>
                  <a:pt x="12" y="2"/>
                  <a:pt x="7" y="7"/>
                </a:cubicBezTo>
                <a:cubicBezTo>
                  <a:pt x="3" y="11"/>
                  <a:pt x="0" y="16"/>
                  <a:pt x="0" y="23"/>
                </a:cubicBezTo>
                <a:cubicBezTo>
                  <a:pt x="0" y="89"/>
                  <a:pt x="0" y="89"/>
                  <a:pt x="0" y="89"/>
                </a:cubicBezTo>
                <a:cubicBezTo>
                  <a:pt x="0" y="95"/>
                  <a:pt x="3" y="101"/>
                  <a:pt x="7" y="105"/>
                </a:cubicBezTo>
                <a:cubicBezTo>
                  <a:pt x="12" y="110"/>
                  <a:pt x="17" y="112"/>
                  <a:pt x="23" y="112"/>
                </a:cubicBezTo>
                <a:cubicBezTo>
                  <a:pt x="89" y="112"/>
                  <a:pt x="89" y="112"/>
                  <a:pt x="89" y="112"/>
                </a:cubicBezTo>
                <a:cubicBezTo>
                  <a:pt x="96" y="112"/>
                  <a:pt x="101" y="110"/>
                  <a:pt x="106" y="105"/>
                </a:cubicBezTo>
                <a:cubicBezTo>
                  <a:pt x="110" y="101"/>
                  <a:pt x="112" y="95"/>
                  <a:pt x="112" y="89"/>
                </a:cubicBezTo>
                <a:cubicBezTo>
                  <a:pt x="112" y="74"/>
                  <a:pt x="112" y="74"/>
                  <a:pt x="112" y="74"/>
                </a:cubicBezTo>
                <a:lnTo>
                  <a:pt x="111" y="71"/>
                </a:lnTo>
                <a:close/>
                <a:moveTo>
                  <a:pt x="106" y="29"/>
                </a:moveTo>
                <a:cubicBezTo>
                  <a:pt x="78" y="57"/>
                  <a:pt x="78" y="57"/>
                  <a:pt x="78" y="57"/>
                </a:cubicBezTo>
                <a:cubicBezTo>
                  <a:pt x="75" y="57"/>
                  <a:pt x="75" y="57"/>
                  <a:pt x="75" y="57"/>
                </a:cubicBezTo>
                <a:cubicBezTo>
                  <a:pt x="76" y="54"/>
                  <a:pt x="76" y="54"/>
                  <a:pt x="76" y="54"/>
                </a:cubicBezTo>
                <a:cubicBezTo>
                  <a:pt x="103" y="27"/>
                  <a:pt x="103" y="27"/>
                  <a:pt x="103" y="27"/>
                </a:cubicBezTo>
                <a:cubicBezTo>
                  <a:pt x="106" y="27"/>
                  <a:pt x="106" y="27"/>
                  <a:pt x="106" y="27"/>
                </a:cubicBezTo>
                <a:lnTo>
                  <a:pt x="106" y="29"/>
                </a:lnTo>
                <a:close/>
                <a:moveTo>
                  <a:pt x="67" y="84"/>
                </a:moveTo>
                <a:cubicBezTo>
                  <a:pt x="67" y="76"/>
                  <a:pt x="67" y="76"/>
                  <a:pt x="67" y="76"/>
                </a:cubicBezTo>
                <a:cubicBezTo>
                  <a:pt x="59" y="76"/>
                  <a:pt x="59" y="76"/>
                  <a:pt x="59" y="76"/>
                </a:cubicBezTo>
                <a:cubicBezTo>
                  <a:pt x="59" y="72"/>
                  <a:pt x="59" y="72"/>
                  <a:pt x="59" y="72"/>
                </a:cubicBezTo>
                <a:cubicBezTo>
                  <a:pt x="68" y="62"/>
                  <a:pt x="68" y="62"/>
                  <a:pt x="68" y="62"/>
                </a:cubicBezTo>
                <a:cubicBezTo>
                  <a:pt x="80" y="75"/>
                  <a:pt x="80" y="75"/>
                  <a:pt x="80" y="75"/>
                </a:cubicBezTo>
                <a:cubicBezTo>
                  <a:pt x="71" y="84"/>
                  <a:pt x="71" y="84"/>
                  <a:pt x="71" y="84"/>
                </a:cubicBezTo>
                <a:lnTo>
                  <a:pt x="67" y="84"/>
                </a:lnTo>
                <a:close/>
              </a:path>
            </a:pathLst>
          </a:custGeom>
          <a:solidFill>
            <a:srgbClr val="52C14D"/>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50" name="Flowchart: Connector 49">
            <a:extLst>
              <a:ext uri="{FF2B5EF4-FFF2-40B4-BE49-F238E27FC236}">
                <a16:creationId xmlns:a16="http://schemas.microsoft.com/office/drawing/2014/main" id="{BE67C0F6-DBC7-4531-BFB0-C6461F64D019}"/>
              </a:ext>
              <a:ext uri="{C183D7F6-B498-43B3-948B-1728B52AA6E4}">
                <adec:decorative xmlns:adec="http://schemas.microsoft.com/office/drawing/2017/decorative" val="1"/>
              </a:ext>
            </a:extLst>
          </p:cNvPr>
          <p:cNvSpPr/>
          <p:nvPr/>
        </p:nvSpPr>
        <p:spPr>
          <a:xfrm>
            <a:off x="6640838" y="6113095"/>
            <a:ext cx="146358" cy="91440"/>
          </a:xfrm>
          <a:prstGeom prst="flowChartConnector">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p>
        </p:txBody>
      </p:sp>
      <p:sp>
        <p:nvSpPr>
          <p:cNvPr id="53" name="TextBox 52">
            <a:extLst>
              <a:ext uri="{FF2B5EF4-FFF2-40B4-BE49-F238E27FC236}">
                <a16:creationId xmlns:a16="http://schemas.microsoft.com/office/drawing/2014/main" id="{B1763565-4DED-4AA7-A42D-1D9A23873E75}"/>
              </a:ext>
            </a:extLst>
          </p:cNvPr>
          <p:cNvSpPr txBox="1"/>
          <p:nvPr/>
        </p:nvSpPr>
        <p:spPr>
          <a:xfrm>
            <a:off x="6512947" y="6062043"/>
            <a:ext cx="4630771" cy="731520"/>
          </a:xfrm>
          <a:prstGeom prst="rect">
            <a:avLst/>
          </a:prstGeom>
          <a:noFill/>
          <a:ln>
            <a:solidFill>
              <a:schemeClr val="tx1"/>
            </a:solidFill>
          </a:ln>
        </p:spPr>
        <p:txBody>
          <a:bodyPr wrap="square" numCol="2" rtlCol="0">
            <a:spAutoFit/>
          </a:bodyPr>
          <a:lstStyle/>
          <a:p>
            <a:pPr marL="231775" lvl="1">
              <a:lnSpc>
                <a:spcPct val="80000"/>
              </a:lnSpc>
              <a:spcBef>
                <a:spcPct val="20000"/>
              </a:spcBef>
            </a:pPr>
            <a:r>
              <a:rPr lang="en-US" sz="1100" b="1">
                <a:solidFill>
                  <a:srgbClr val="004D71"/>
                </a:solidFill>
                <a:latin typeface="Calibri" panose="020F0502020204030204" pitchFamily="34" charset="0"/>
              </a:rPr>
              <a:t>Versions 1 &amp; 2 (2018-2020)</a:t>
            </a:r>
          </a:p>
          <a:p>
            <a:pPr marL="231775" lvl="1">
              <a:lnSpc>
                <a:spcPct val="80000"/>
              </a:lnSpc>
              <a:spcBef>
                <a:spcPct val="20000"/>
              </a:spcBef>
            </a:pPr>
            <a:r>
              <a:rPr lang="en-US" sz="1100" b="1">
                <a:solidFill>
                  <a:srgbClr val="004D71"/>
                </a:solidFill>
                <a:latin typeface="Calibri" panose="020F0502020204030204" pitchFamily="34" charset="0"/>
              </a:rPr>
              <a:t>Version 3.1 (July 2022)</a:t>
            </a:r>
          </a:p>
          <a:p>
            <a:pPr marL="231775" lvl="1">
              <a:lnSpc>
                <a:spcPct val="80000"/>
              </a:lnSpc>
              <a:spcBef>
                <a:spcPct val="20000"/>
              </a:spcBef>
            </a:pPr>
            <a:r>
              <a:rPr lang="en-US" sz="1100" b="1">
                <a:solidFill>
                  <a:srgbClr val="004D71"/>
                </a:solidFill>
                <a:latin typeface="Calibri" panose="020F0502020204030204" pitchFamily="34" charset="0"/>
              </a:rPr>
              <a:t>Version 4 (July 2023)</a:t>
            </a:r>
          </a:p>
          <a:p>
            <a:pPr marL="231775" lvl="1">
              <a:lnSpc>
                <a:spcPct val="80000"/>
              </a:lnSpc>
              <a:spcBef>
                <a:spcPct val="20000"/>
              </a:spcBef>
            </a:pPr>
            <a:r>
              <a:rPr lang="en-US" sz="1100" b="1">
                <a:solidFill>
                  <a:srgbClr val="004D71"/>
                </a:solidFill>
                <a:latin typeface="Calibri" panose="020F0502020204030204" pitchFamily="34" charset="0"/>
              </a:rPr>
              <a:t>Version 5.1 (Winter 2024)</a:t>
            </a:r>
          </a:p>
          <a:p>
            <a:pPr marL="231775" lvl="1">
              <a:lnSpc>
                <a:spcPct val="80000"/>
              </a:lnSpc>
              <a:spcBef>
                <a:spcPct val="20000"/>
              </a:spcBef>
            </a:pPr>
            <a:r>
              <a:rPr lang="en-US" sz="1100" b="1">
                <a:solidFill>
                  <a:srgbClr val="004D71"/>
                </a:solidFill>
                <a:latin typeface="Calibri" panose="020F0502020204030204" pitchFamily="34" charset="0"/>
              </a:rPr>
              <a:t>Version 8 (Spring 2026)</a:t>
            </a:r>
          </a:p>
          <a:p>
            <a:pPr marL="231775" lvl="1">
              <a:lnSpc>
                <a:spcPct val="80000"/>
              </a:lnSpc>
              <a:spcBef>
                <a:spcPct val="20000"/>
              </a:spcBef>
            </a:pPr>
            <a:r>
              <a:rPr lang="en-US" sz="1100" b="1">
                <a:solidFill>
                  <a:srgbClr val="004D71"/>
                </a:solidFill>
                <a:latin typeface="Calibri" panose="020F0502020204030204" pitchFamily="34" charset="0"/>
              </a:rPr>
              <a:t>Other desired functionality</a:t>
            </a:r>
            <a:endParaRPr lang="en-CA" sz="1100" b="1">
              <a:solidFill>
                <a:srgbClr val="004D71"/>
              </a:solidFill>
              <a:latin typeface="Calibri" panose="020F0502020204030204" pitchFamily="34" charset="0"/>
            </a:endParaRPr>
          </a:p>
        </p:txBody>
      </p:sp>
      <p:sp>
        <p:nvSpPr>
          <p:cNvPr id="55" name="Flowchart: Connector 54">
            <a:extLst>
              <a:ext uri="{FF2B5EF4-FFF2-40B4-BE49-F238E27FC236}">
                <a16:creationId xmlns:a16="http://schemas.microsoft.com/office/drawing/2014/main" id="{9829C189-5E72-4BFE-9CF9-E91D5929FED5}"/>
              </a:ext>
              <a:ext uri="{C183D7F6-B498-43B3-948B-1728B52AA6E4}">
                <adec:decorative xmlns:adec="http://schemas.microsoft.com/office/drawing/2017/decorative" val="1"/>
              </a:ext>
            </a:extLst>
          </p:cNvPr>
          <p:cNvSpPr/>
          <p:nvPr/>
        </p:nvSpPr>
        <p:spPr>
          <a:xfrm>
            <a:off x="6640838" y="6275593"/>
            <a:ext cx="146358" cy="91440"/>
          </a:xfrm>
          <a:prstGeom prst="flowChartConnector">
            <a:avLst/>
          </a:prstGeom>
          <a:solidFill>
            <a:srgbClr val="0099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p>
        </p:txBody>
      </p:sp>
      <p:sp>
        <p:nvSpPr>
          <p:cNvPr id="49" name="Flowchart: Connector 48">
            <a:extLst>
              <a:ext uri="{FF2B5EF4-FFF2-40B4-BE49-F238E27FC236}">
                <a16:creationId xmlns:a16="http://schemas.microsoft.com/office/drawing/2014/main" id="{F5F766E4-A516-4CF4-82C7-51E88CE23C9F}"/>
              </a:ext>
              <a:ext uri="{C183D7F6-B498-43B3-948B-1728B52AA6E4}">
                <adec:decorative xmlns:adec="http://schemas.microsoft.com/office/drawing/2017/decorative" val="1"/>
              </a:ext>
            </a:extLst>
          </p:cNvPr>
          <p:cNvSpPr/>
          <p:nvPr/>
        </p:nvSpPr>
        <p:spPr>
          <a:xfrm>
            <a:off x="6640838" y="6451599"/>
            <a:ext cx="146358" cy="91440"/>
          </a:xfrm>
          <a:prstGeom prst="flowChartConnector">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p>
        </p:txBody>
      </p:sp>
      <p:sp>
        <p:nvSpPr>
          <p:cNvPr id="51" name="Flowchart: Connector 50">
            <a:extLst>
              <a:ext uri="{FF2B5EF4-FFF2-40B4-BE49-F238E27FC236}">
                <a16:creationId xmlns:a16="http://schemas.microsoft.com/office/drawing/2014/main" id="{36311C9B-1A54-4812-9B80-084B83341399}"/>
              </a:ext>
              <a:ext uri="{C183D7F6-B498-43B3-948B-1728B52AA6E4}">
                <adec:decorative xmlns:adec="http://schemas.microsoft.com/office/drawing/2017/decorative" val="1"/>
              </a:ext>
            </a:extLst>
          </p:cNvPr>
          <p:cNvSpPr/>
          <p:nvPr/>
        </p:nvSpPr>
        <p:spPr>
          <a:xfrm>
            <a:off x="6640838" y="6610184"/>
            <a:ext cx="146358" cy="91440"/>
          </a:xfrm>
          <a:prstGeom prst="flowChartConnector">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p>
        </p:txBody>
      </p:sp>
      <p:grpSp>
        <p:nvGrpSpPr>
          <p:cNvPr id="9" name="Group 8">
            <a:extLst>
              <a:ext uri="{FF2B5EF4-FFF2-40B4-BE49-F238E27FC236}">
                <a16:creationId xmlns:a16="http://schemas.microsoft.com/office/drawing/2014/main" id="{D57C5E91-53D8-4C1A-A588-BEDCED90BA15}"/>
              </a:ext>
            </a:extLst>
          </p:cNvPr>
          <p:cNvGrpSpPr/>
          <p:nvPr/>
        </p:nvGrpSpPr>
        <p:grpSpPr>
          <a:xfrm>
            <a:off x="4629106" y="4034902"/>
            <a:ext cx="548640" cy="548640"/>
            <a:chOff x="8631238" y="1792288"/>
            <a:chExt cx="2851151" cy="2851150"/>
          </a:xfrm>
          <a:solidFill>
            <a:srgbClr val="009999"/>
          </a:solidFill>
        </p:grpSpPr>
        <p:sp>
          <p:nvSpPr>
            <p:cNvPr id="10" name="Freeform 18">
              <a:extLst>
                <a:ext uri="{FF2B5EF4-FFF2-40B4-BE49-F238E27FC236}">
                  <a16:creationId xmlns:a16="http://schemas.microsoft.com/office/drawing/2014/main" id="{0AB7DC85-E48F-4D24-A340-106393727145}"/>
                </a:ext>
              </a:extLst>
            </p:cNvPr>
            <p:cNvSpPr>
              <a:spLocks noEditPoints="1"/>
            </p:cNvSpPr>
            <p:nvPr/>
          </p:nvSpPr>
          <p:spPr bwMode="auto">
            <a:xfrm>
              <a:off x="8631238" y="2963863"/>
              <a:ext cx="1614488" cy="1679575"/>
            </a:xfrm>
            <a:custGeom>
              <a:avLst/>
              <a:gdLst>
                <a:gd name="T0" fmla="*/ 861 w 896"/>
                <a:gd name="T1" fmla="*/ 560 h 922"/>
                <a:gd name="T2" fmla="*/ 804 w 896"/>
                <a:gd name="T3" fmla="*/ 526 h 922"/>
                <a:gd name="T4" fmla="*/ 810 w 896"/>
                <a:gd name="T5" fmla="*/ 461 h 922"/>
                <a:gd name="T6" fmla="*/ 804 w 896"/>
                <a:gd name="T7" fmla="*/ 396 h 922"/>
                <a:gd name="T8" fmla="*/ 861 w 896"/>
                <a:gd name="T9" fmla="*/ 363 h 922"/>
                <a:gd name="T10" fmla="*/ 886 w 896"/>
                <a:gd name="T11" fmla="*/ 330 h 922"/>
                <a:gd name="T12" fmla="*/ 881 w 896"/>
                <a:gd name="T13" fmla="*/ 290 h 922"/>
                <a:gd name="T14" fmla="*/ 813 w 896"/>
                <a:gd name="T15" fmla="*/ 172 h 922"/>
                <a:gd name="T16" fmla="*/ 740 w 896"/>
                <a:gd name="T17" fmla="*/ 153 h 922"/>
                <a:gd name="T18" fmla="*/ 683 w 896"/>
                <a:gd name="T19" fmla="*/ 186 h 922"/>
                <a:gd name="T20" fmla="*/ 569 w 896"/>
                <a:gd name="T21" fmla="*/ 121 h 922"/>
                <a:gd name="T22" fmla="*/ 569 w 896"/>
                <a:gd name="T23" fmla="*/ 54 h 922"/>
                <a:gd name="T24" fmla="*/ 516 w 896"/>
                <a:gd name="T25" fmla="*/ 0 h 922"/>
                <a:gd name="T26" fmla="*/ 380 w 896"/>
                <a:gd name="T27" fmla="*/ 0 h 922"/>
                <a:gd name="T28" fmla="*/ 327 w 896"/>
                <a:gd name="T29" fmla="*/ 54 h 922"/>
                <a:gd name="T30" fmla="*/ 327 w 896"/>
                <a:gd name="T31" fmla="*/ 121 h 922"/>
                <a:gd name="T32" fmla="*/ 214 w 896"/>
                <a:gd name="T33" fmla="*/ 186 h 922"/>
                <a:gd name="T34" fmla="*/ 156 w 896"/>
                <a:gd name="T35" fmla="*/ 153 h 922"/>
                <a:gd name="T36" fmla="*/ 83 w 896"/>
                <a:gd name="T37" fmla="*/ 172 h 922"/>
                <a:gd name="T38" fmla="*/ 15 w 896"/>
                <a:gd name="T39" fmla="*/ 289 h 922"/>
                <a:gd name="T40" fmla="*/ 35 w 896"/>
                <a:gd name="T41" fmla="*/ 363 h 922"/>
                <a:gd name="T42" fmla="*/ 93 w 896"/>
                <a:gd name="T43" fmla="*/ 396 h 922"/>
                <a:gd name="T44" fmla="*/ 86 w 896"/>
                <a:gd name="T45" fmla="*/ 461 h 922"/>
                <a:gd name="T46" fmla="*/ 93 w 896"/>
                <a:gd name="T47" fmla="*/ 527 h 922"/>
                <a:gd name="T48" fmla="*/ 35 w 896"/>
                <a:gd name="T49" fmla="*/ 560 h 922"/>
                <a:gd name="T50" fmla="*/ 15 w 896"/>
                <a:gd name="T51" fmla="*/ 633 h 922"/>
                <a:gd name="T52" fmla="*/ 83 w 896"/>
                <a:gd name="T53" fmla="*/ 750 h 922"/>
                <a:gd name="T54" fmla="*/ 115 w 896"/>
                <a:gd name="T55" fmla="*/ 775 h 922"/>
                <a:gd name="T56" fmla="*/ 156 w 896"/>
                <a:gd name="T57" fmla="*/ 770 h 922"/>
                <a:gd name="T58" fmla="*/ 214 w 896"/>
                <a:gd name="T59" fmla="*/ 736 h 922"/>
                <a:gd name="T60" fmla="*/ 327 w 896"/>
                <a:gd name="T61" fmla="*/ 802 h 922"/>
                <a:gd name="T62" fmla="*/ 327 w 896"/>
                <a:gd name="T63" fmla="*/ 868 h 922"/>
                <a:gd name="T64" fmla="*/ 380 w 896"/>
                <a:gd name="T65" fmla="*/ 922 h 922"/>
                <a:gd name="T66" fmla="*/ 516 w 896"/>
                <a:gd name="T67" fmla="*/ 922 h 922"/>
                <a:gd name="T68" fmla="*/ 569 w 896"/>
                <a:gd name="T69" fmla="*/ 868 h 922"/>
                <a:gd name="T70" fmla="*/ 569 w 896"/>
                <a:gd name="T71" fmla="*/ 802 h 922"/>
                <a:gd name="T72" fmla="*/ 682 w 896"/>
                <a:gd name="T73" fmla="*/ 736 h 922"/>
                <a:gd name="T74" fmla="*/ 740 w 896"/>
                <a:gd name="T75" fmla="*/ 770 h 922"/>
                <a:gd name="T76" fmla="*/ 813 w 896"/>
                <a:gd name="T77" fmla="*/ 750 h 922"/>
                <a:gd name="T78" fmla="*/ 881 w 896"/>
                <a:gd name="T79" fmla="*/ 633 h 922"/>
                <a:gd name="T80" fmla="*/ 861 w 896"/>
                <a:gd name="T81" fmla="*/ 560 h 922"/>
                <a:gd name="T82" fmla="*/ 448 w 896"/>
                <a:gd name="T83" fmla="*/ 689 h 922"/>
                <a:gd name="T84" fmla="*/ 221 w 896"/>
                <a:gd name="T85" fmla="*/ 461 h 922"/>
                <a:gd name="T86" fmla="*/ 448 w 896"/>
                <a:gd name="T87" fmla="*/ 234 h 922"/>
                <a:gd name="T88" fmla="*/ 676 w 896"/>
                <a:gd name="T89" fmla="*/ 461 h 922"/>
                <a:gd name="T90" fmla="*/ 448 w 896"/>
                <a:gd name="T91" fmla="*/ 689 h 922"/>
                <a:gd name="T92" fmla="*/ 448 w 896"/>
                <a:gd name="T93" fmla="*/ 689 h 922"/>
                <a:gd name="T94" fmla="*/ 448 w 896"/>
                <a:gd name="T95" fmla="*/ 689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96" h="922">
                  <a:moveTo>
                    <a:pt x="861" y="560"/>
                  </a:moveTo>
                  <a:cubicBezTo>
                    <a:pt x="804" y="526"/>
                    <a:pt x="804" y="526"/>
                    <a:pt x="804" y="526"/>
                  </a:cubicBezTo>
                  <a:cubicBezTo>
                    <a:pt x="808" y="505"/>
                    <a:pt x="810" y="484"/>
                    <a:pt x="810" y="461"/>
                  </a:cubicBezTo>
                  <a:cubicBezTo>
                    <a:pt x="810" y="439"/>
                    <a:pt x="808" y="417"/>
                    <a:pt x="804" y="396"/>
                  </a:cubicBezTo>
                  <a:cubicBezTo>
                    <a:pt x="861" y="363"/>
                    <a:pt x="861" y="363"/>
                    <a:pt x="861" y="363"/>
                  </a:cubicBezTo>
                  <a:cubicBezTo>
                    <a:pt x="874" y="356"/>
                    <a:pt x="883" y="344"/>
                    <a:pt x="886" y="330"/>
                  </a:cubicBezTo>
                  <a:cubicBezTo>
                    <a:pt x="890" y="316"/>
                    <a:pt x="888" y="302"/>
                    <a:pt x="881" y="290"/>
                  </a:cubicBezTo>
                  <a:cubicBezTo>
                    <a:pt x="813" y="172"/>
                    <a:pt x="813" y="172"/>
                    <a:pt x="813" y="172"/>
                  </a:cubicBezTo>
                  <a:cubicBezTo>
                    <a:pt x="799" y="147"/>
                    <a:pt x="766" y="138"/>
                    <a:pt x="740" y="153"/>
                  </a:cubicBezTo>
                  <a:cubicBezTo>
                    <a:pt x="683" y="186"/>
                    <a:pt x="683" y="186"/>
                    <a:pt x="683" y="186"/>
                  </a:cubicBezTo>
                  <a:cubicBezTo>
                    <a:pt x="649" y="158"/>
                    <a:pt x="611" y="136"/>
                    <a:pt x="569" y="121"/>
                  </a:cubicBezTo>
                  <a:cubicBezTo>
                    <a:pt x="569" y="54"/>
                    <a:pt x="569" y="54"/>
                    <a:pt x="569" y="54"/>
                  </a:cubicBezTo>
                  <a:cubicBezTo>
                    <a:pt x="569" y="24"/>
                    <a:pt x="545" y="0"/>
                    <a:pt x="516" y="0"/>
                  </a:cubicBezTo>
                  <a:cubicBezTo>
                    <a:pt x="380" y="0"/>
                    <a:pt x="380" y="0"/>
                    <a:pt x="380" y="0"/>
                  </a:cubicBezTo>
                  <a:cubicBezTo>
                    <a:pt x="351" y="0"/>
                    <a:pt x="327" y="24"/>
                    <a:pt x="327" y="54"/>
                  </a:cubicBezTo>
                  <a:cubicBezTo>
                    <a:pt x="327" y="121"/>
                    <a:pt x="327" y="121"/>
                    <a:pt x="327" y="121"/>
                  </a:cubicBezTo>
                  <a:cubicBezTo>
                    <a:pt x="285" y="136"/>
                    <a:pt x="247" y="158"/>
                    <a:pt x="214" y="186"/>
                  </a:cubicBezTo>
                  <a:cubicBezTo>
                    <a:pt x="156" y="153"/>
                    <a:pt x="156" y="153"/>
                    <a:pt x="156" y="153"/>
                  </a:cubicBezTo>
                  <a:cubicBezTo>
                    <a:pt x="130" y="138"/>
                    <a:pt x="98" y="147"/>
                    <a:pt x="83" y="172"/>
                  </a:cubicBezTo>
                  <a:cubicBezTo>
                    <a:pt x="15" y="289"/>
                    <a:pt x="15" y="289"/>
                    <a:pt x="15" y="289"/>
                  </a:cubicBezTo>
                  <a:cubicBezTo>
                    <a:pt x="0" y="315"/>
                    <a:pt x="9" y="348"/>
                    <a:pt x="35" y="363"/>
                  </a:cubicBezTo>
                  <a:cubicBezTo>
                    <a:pt x="93" y="396"/>
                    <a:pt x="93" y="396"/>
                    <a:pt x="93" y="396"/>
                  </a:cubicBezTo>
                  <a:cubicBezTo>
                    <a:pt x="89" y="417"/>
                    <a:pt x="86" y="439"/>
                    <a:pt x="86" y="461"/>
                  </a:cubicBezTo>
                  <a:cubicBezTo>
                    <a:pt x="86" y="484"/>
                    <a:pt x="89" y="505"/>
                    <a:pt x="93" y="527"/>
                  </a:cubicBezTo>
                  <a:cubicBezTo>
                    <a:pt x="35" y="560"/>
                    <a:pt x="35" y="560"/>
                    <a:pt x="35" y="560"/>
                  </a:cubicBezTo>
                  <a:cubicBezTo>
                    <a:pt x="9" y="575"/>
                    <a:pt x="0" y="607"/>
                    <a:pt x="15" y="633"/>
                  </a:cubicBezTo>
                  <a:cubicBezTo>
                    <a:pt x="83" y="750"/>
                    <a:pt x="83" y="750"/>
                    <a:pt x="83" y="750"/>
                  </a:cubicBezTo>
                  <a:cubicBezTo>
                    <a:pt x="90" y="763"/>
                    <a:pt x="102" y="772"/>
                    <a:pt x="115" y="775"/>
                  </a:cubicBezTo>
                  <a:cubicBezTo>
                    <a:pt x="129" y="779"/>
                    <a:pt x="144" y="777"/>
                    <a:pt x="156" y="770"/>
                  </a:cubicBezTo>
                  <a:cubicBezTo>
                    <a:pt x="214" y="736"/>
                    <a:pt x="214" y="736"/>
                    <a:pt x="214" y="736"/>
                  </a:cubicBezTo>
                  <a:cubicBezTo>
                    <a:pt x="247" y="765"/>
                    <a:pt x="285" y="787"/>
                    <a:pt x="327" y="802"/>
                  </a:cubicBezTo>
                  <a:cubicBezTo>
                    <a:pt x="327" y="868"/>
                    <a:pt x="327" y="868"/>
                    <a:pt x="327" y="868"/>
                  </a:cubicBezTo>
                  <a:cubicBezTo>
                    <a:pt x="327" y="898"/>
                    <a:pt x="351" y="922"/>
                    <a:pt x="380" y="922"/>
                  </a:cubicBezTo>
                  <a:cubicBezTo>
                    <a:pt x="516" y="922"/>
                    <a:pt x="516" y="922"/>
                    <a:pt x="516" y="922"/>
                  </a:cubicBezTo>
                  <a:cubicBezTo>
                    <a:pt x="545" y="922"/>
                    <a:pt x="569" y="898"/>
                    <a:pt x="569" y="868"/>
                  </a:cubicBezTo>
                  <a:cubicBezTo>
                    <a:pt x="569" y="802"/>
                    <a:pt x="569" y="802"/>
                    <a:pt x="569" y="802"/>
                  </a:cubicBezTo>
                  <a:cubicBezTo>
                    <a:pt x="611" y="787"/>
                    <a:pt x="649" y="765"/>
                    <a:pt x="682" y="736"/>
                  </a:cubicBezTo>
                  <a:cubicBezTo>
                    <a:pt x="740" y="770"/>
                    <a:pt x="740" y="770"/>
                    <a:pt x="740" y="770"/>
                  </a:cubicBezTo>
                  <a:cubicBezTo>
                    <a:pt x="766" y="785"/>
                    <a:pt x="799" y="776"/>
                    <a:pt x="813" y="750"/>
                  </a:cubicBezTo>
                  <a:cubicBezTo>
                    <a:pt x="881" y="633"/>
                    <a:pt x="881" y="633"/>
                    <a:pt x="881" y="633"/>
                  </a:cubicBezTo>
                  <a:cubicBezTo>
                    <a:pt x="896" y="607"/>
                    <a:pt x="887" y="575"/>
                    <a:pt x="861" y="560"/>
                  </a:cubicBezTo>
                  <a:close/>
                  <a:moveTo>
                    <a:pt x="448" y="689"/>
                  </a:moveTo>
                  <a:cubicBezTo>
                    <a:pt x="323" y="689"/>
                    <a:pt x="221" y="587"/>
                    <a:pt x="221" y="461"/>
                  </a:cubicBezTo>
                  <a:cubicBezTo>
                    <a:pt x="221" y="336"/>
                    <a:pt x="323" y="234"/>
                    <a:pt x="448" y="234"/>
                  </a:cubicBezTo>
                  <a:cubicBezTo>
                    <a:pt x="574" y="234"/>
                    <a:pt x="676" y="336"/>
                    <a:pt x="676" y="461"/>
                  </a:cubicBezTo>
                  <a:cubicBezTo>
                    <a:pt x="676" y="587"/>
                    <a:pt x="574" y="689"/>
                    <a:pt x="448" y="689"/>
                  </a:cubicBezTo>
                  <a:close/>
                  <a:moveTo>
                    <a:pt x="448" y="689"/>
                  </a:moveTo>
                  <a:cubicBezTo>
                    <a:pt x="448" y="689"/>
                    <a:pt x="448" y="689"/>
                    <a:pt x="448" y="689"/>
                  </a:cubicBezTo>
                </a:path>
              </a:pathLst>
            </a:custGeom>
            <a:grpFill/>
            <a:ln w="9525">
              <a:solidFill>
                <a:srgbClr val="00B0F0"/>
              </a:solidFill>
              <a:round/>
              <a:headEnd/>
              <a:tailEnd/>
            </a:ln>
          </p:spPr>
          <p:txBody>
            <a:bodyPr vert="horz" wrap="square" lIns="91440" tIns="45720" rIns="91440" bIns="45720" numCol="1" anchor="t" anchorCtr="0" compatLnSpc="1">
              <a:prstTxWarp prst="textNoShape">
                <a:avLst/>
              </a:prstTxWarp>
              <a:normAutofit/>
            </a:bodyPr>
            <a:lstStyle/>
            <a:p>
              <a:pPr defTabSz="914354"/>
              <a:endParaRPr lang="en-US" sz="1400">
                <a:solidFill>
                  <a:srgbClr val="00B0F0"/>
                </a:solidFill>
              </a:endParaRPr>
            </a:p>
          </p:txBody>
        </p:sp>
        <p:sp>
          <p:nvSpPr>
            <p:cNvPr id="11" name="Freeform 19">
              <a:extLst>
                <a:ext uri="{FF2B5EF4-FFF2-40B4-BE49-F238E27FC236}">
                  <a16:creationId xmlns:a16="http://schemas.microsoft.com/office/drawing/2014/main" id="{F08BDB35-85BB-4E8B-AD14-E8CD4963BFB3}"/>
                </a:ext>
              </a:extLst>
            </p:cNvPr>
            <p:cNvSpPr>
              <a:spLocks noEditPoints="1"/>
            </p:cNvSpPr>
            <p:nvPr/>
          </p:nvSpPr>
          <p:spPr bwMode="auto">
            <a:xfrm>
              <a:off x="9123363" y="3484563"/>
              <a:ext cx="630238" cy="638175"/>
            </a:xfrm>
            <a:custGeom>
              <a:avLst/>
              <a:gdLst>
                <a:gd name="T0" fmla="*/ 175 w 350"/>
                <a:gd name="T1" fmla="*/ 0 h 350"/>
                <a:gd name="T2" fmla="*/ 0 w 350"/>
                <a:gd name="T3" fmla="*/ 175 h 350"/>
                <a:gd name="T4" fmla="*/ 175 w 350"/>
                <a:gd name="T5" fmla="*/ 350 h 350"/>
                <a:gd name="T6" fmla="*/ 350 w 350"/>
                <a:gd name="T7" fmla="*/ 175 h 350"/>
                <a:gd name="T8" fmla="*/ 175 w 350"/>
                <a:gd name="T9" fmla="*/ 0 h 350"/>
                <a:gd name="T10" fmla="*/ 175 w 350"/>
                <a:gd name="T11" fmla="*/ 0 h 350"/>
                <a:gd name="T12" fmla="*/ 175 w 350"/>
                <a:gd name="T13" fmla="*/ 0 h 350"/>
              </a:gdLst>
              <a:ahLst/>
              <a:cxnLst>
                <a:cxn ang="0">
                  <a:pos x="T0" y="T1"/>
                </a:cxn>
                <a:cxn ang="0">
                  <a:pos x="T2" y="T3"/>
                </a:cxn>
                <a:cxn ang="0">
                  <a:pos x="T4" y="T5"/>
                </a:cxn>
                <a:cxn ang="0">
                  <a:pos x="T6" y="T7"/>
                </a:cxn>
                <a:cxn ang="0">
                  <a:pos x="T8" y="T9"/>
                </a:cxn>
                <a:cxn ang="0">
                  <a:pos x="T10" y="T11"/>
                </a:cxn>
                <a:cxn ang="0">
                  <a:pos x="T12" y="T13"/>
                </a:cxn>
              </a:cxnLst>
              <a:rect l="0" t="0" r="r" b="b"/>
              <a:pathLst>
                <a:path w="350" h="350">
                  <a:moveTo>
                    <a:pt x="175" y="0"/>
                  </a:moveTo>
                  <a:cubicBezTo>
                    <a:pt x="79" y="0"/>
                    <a:pt x="0" y="79"/>
                    <a:pt x="0" y="175"/>
                  </a:cubicBezTo>
                  <a:cubicBezTo>
                    <a:pt x="0" y="272"/>
                    <a:pt x="79" y="350"/>
                    <a:pt x="175" y="350"/>
                  </a:cubicBezTo>
                  <a:cubicBezTo>
                    <a:pt x="272" y="350"/>
                    <a:pt x="350" y="272"/>
                    <a:pt x="350" y="175"/>
                  </a:cubicBezTo>
                  <a:cubicBezTo>
                    <a:pt x="350" y="79"/>
                    <a:pt x="272" y="0"/>
                    <a:pt x="175" y="0"/>
                  </a:cubicBezTo>
                  <a:close/>
                  <a:moveTo>
                    <a:pt x="175" y="0"/>
                  </a:moveTo>
                  <a:cubicBezTo>
                    <a:pt x="175" y="0"/>
                    <a:pt x="175" y="0"/>
                    <a:pt x="175" y="0"/>
                  </a:cubicBezTo>
                </a:path>
              </a:pathLst>
            </a:custGeom>
            <a:grpFill/>
            <a:ln w="9525">
              <a:solidFill>
                <a:srgbClr val="00B0F0"/>
              </a:solidFill>
              <a:round/>
              <a:headEnd/>
              <a:tailEnd/>
            </a:ln>
          </p:spPr>
          <p:txBody>
            <a:bodyPr vert="horz" wrap="square" lIns="91440" tIns="45720" rIns="91440" bIns="45720" numCol="1" anchor="t" anchorCtr="0" compatLnSpc="1">
              <a:prstTxWarp prst="textNoShape">
                <a:avLst/>
              </a:prstTxWarp>
              <a:normAutofit fontScale="25000" lnSpcReduction="20000"/>
            </a:bodyPr>
            <a:lstStyle/>
            <a:p>
              <a:pPr defTabSz="914354"/>
              <a:endParaRPr lang="en-US" sz="1400">
                <a:solidFill>
                  <a:srgbClr val="00B0F0"/>
                </a:solidFill>
              </a:endParaRPr>
            </a:p>
          </p:txBody>
        </p:sp>
        <p:sp>
          <p:nvSpPr>
            <p:cNvPr id="12" name="Freeform 20">
              <a:extLst>
                <a:ext uri="{FF2B5EF4-FFF2-40B4-BE49-F238E27FC236}">
                  <a16:creationId xmlns:a16="http://schemas.microsoft.com/office/drawing/2014/main" id="{240F5B47-375C-4804-A8B3-884EB634A2B3}"/>
                </a:ext>
              </a:extLst>
            </p:cNvPr>
            <p:cNvSpPr>
              <a:spLocks noEditPoints="1"/>
            </p:cNvSpPr>
            <p:nvPr/>
          </p:nvSpPr>
          <p:spPr bwMode="auto">
            <a:xfrm>
              <a:off x="9153526" y="1792288"/>
              <a:ext cx="2328863" cy="2459038"/>
            </a:xfrm>
            <a:custGeom>
              <a:avLst/>
              <a:gdLst>
                <a:gd name="T0" fmla="*/ 1227 w 1292"/>
                <a:gd name="T1" fmla="*/ 972 h 1350"/>
                <a:gd name="T2" fmla="*/ 1027 w 1292"/>
                <a:gd name="T3" fmla="*/ 904 h 1350"/>
                <a:gd name="T4" fmla="*/ 446 w 1292"/>
                <a:gd name="T5" fmla="*/ 277 h 1350"/>
                <a:gd name="T6" fmla="*/ 392 w 1292"/>
                <a:gd name="T7" fmla="*/ 74 h 1350"/>
                <a:gd name="T8" fmla="*/ 218 w 1292"/>
                <a:gd name="T9" fmla="*/ 3 h 1350"/>
                <a:gd name="T10" fmla="*/ 199 w 1292"/>
                <a:gd name="T11" fmla="*/ 17 h 1350"/>
                <a:gd name="T12" fmla="*/ 203 w 1292"/>
                <a:gd name="T13" fmla="*/ 39 h 1350"/>
                <a:gd name="T14" fmla="*/ 265 w 1292"/>
                <a:gd name="T15" fmla="*/ 105 h 1350"/>
                <a:gd name="T16" fmla="*/ 273 w 1292"/>
                <a:gd name="T17" fmla="*/ 127 h 1350"/>
                <a:gd name="T18" fmla="*/ 263 w 1292"/>
                <a:gd name="T19" fmla="*/ 149 h 1350"/>
                <a:gd name="T20" fmla="*/ 149 w 1292"/>
                <a:gd name="T21" fmla="*/ 254 h 1350"/>
                <a:gd name="T22" fmla="*/ 106 w 1292"/>
                <a:gd name="T23" fmla="*/ 253 h 1350"/>
                <a:gd name="T24" fmla="*/ 45 w 1292"/>
                <a:gd name="T25" fmla="*/ 187 h 1350"/>
                <a:gd name="T26" fmla="*/ 23 w 1292"/>
                <a:gd name="T27" fmla="*/ 181 h 1350"/>
                <a:gd name="T28" fmla="*/ 8 w 1292"/>
                <a:gd name="T29" fmla="*/ 199 h 1350"/>
                <a:gd name="T30" fmla="*/ 65 w 1292"/>
                <a:gd name="T31" fmla="*/ 377 h 1350"/>
                <a:gd name="T32" fmla="*/ 264 w 1292"/>
                <a:gd name="T33" fmla="*/ 446 h 1350"/>
                <a:gd name="T34" fmla="*/ 846 w 1292"/>
                <a:gd name="T35" fmla="*/ 1072 h 1350"/>
                <a:gd name="T36" fmla="*/ 900 w 1292"/>
                <a:gd name="T37" fmla="*/ 1276 h 1350"/>
                <a:gd name="T38" fmla="*/ 1074 w 1292"/>
                <a:gd name="T39" fmla="*/ 1346 h 1350"/>
                <a:gd name="T40" fmla="*/ 1093 w 1292"/>
                <a:gd name="T41" fmla="*/ 1333 h 1350"/>
                <a:gd name="T42" fmla="*/ 1088 w 1292"/>
                <a:gd name="T43" fmla="*/ 1310 h 1350"/>
                <a:gd name="T44" fmla="*/ 1027 w 1292"/>
                <a:gd name="T45" fmla="*/ 1244 h 1350"/>
                <a:gd name="T46" fmla="*/ 1029 w 1292"/>
                <a:gd name="T47" fmla="*/ 1201 h 1350"/>
                <a:gd name="T48" fmla="*/ 1142 w 1292"/>
                <a:gd name="T49" fmla="*/ 1095 h 1350"/>
                <a:gd name="T50" fmla="*/ 1186 w 1292"/>
                <a:gd name="T51" fmla="*/ 1097 h 1350"/>
                <a:gd name="T52" fmla="*/ 1247 w 1292"/>
                <a:gd name="T53" fmla="*/ 1163 h 1350"/>
                <a:gd name="T54" fmla="*/ 1269 w 1292"/>
                <a:gd name="T55" fmla="*/ 1169 h 1350"/>
                <a:gd name="T56" fmla="*/ 1284 w 1292"/>
                <a:gd name="T57" fmla="*/ 1151 h 1350"/>
                <a:gd name="T58" fmla="*/ 1227 w 1292"/>
                <a:gd name="T59" fmla="*/ 972 h 1350"/>
                <a:gd name="T60" fmla="*/ 1227 w 1292"/>
                <a:gd name="T61" fmla="*/ 972 h 1350"/>
                <a:gd name="T62" fmla="*/ 1227 w 1292"/>
                <a:gd name="T63" fmla="*/ 972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92" h="1350">
                  <a:moveTo>
                    <a:pt x="1227" y="972"/>
                  </a:moveTo>
                  <a:cubicBezTo>
                    <a:pt x="1174" y="915"/>
                    <a:pt x="1099" y="892"/>
                    <a:pt x="1027" y="904"/>
                  </a:cubicBezTo>
                  <a:cubicBezTo>
                    <a:pt x="446" y="277"/>
                    <a:pt x="446" y="277"/>
                    <a:pt x="446" y="277"/>
                  </a:cubicBezTo>
                  <a:cubicBezTo>
                    <a:pt x="462" y="207"/>
                    <a:pt x="445" y="130"/>
                    <a:pt x="392" y="74"/>
                  </a:cubicBezTo>
                  <a:cubicBezTo>
                    <a:pt x="346" y="23"/>
                    <a:pt x="281" y="0"/>
                    <a:pt x="218" y="3"/>
                  </a:cubicBezTo>
                  <a:cubicBezTo>
                    <a:pt x="210" y="4"/>
                    <a:pt x="202" y="9"/>
                    <a:pt x="199" y="17"/>
                  </a:cubicBezTo>
                  <a:cubicBezTo>
                    <a:pt x="196" y="24"/>
                    <a:pt x="198" y="33"/>
                    <a:pt x="203" y="39"/>
                  </a:cubicBezTo>
                  <a:cubicBezTo>
                    <a:pt x="265" y="105"/>
                    <a:pt x="265" y="105"/>
                    <a:pt x="265" y="105"/>
                  </a:cubicBezTo>
                  <a:cubicBezTo>
                    <a:pt x="270" y="111"/>
                    <a:pt x="273" y="119"/>
                    <a:pt x="273" y="127"/>
                  </a:cubicBezTo>
                  <a:cubicBezTo>
                    <a:pt x="272" y="135"/>
                    <a:pt x="269" y="143"/>
                    <a:pt x="263" y="149"/>
                  </a:cubicBezTo>
                  <a:cubicBezTo>
                    <a:pt x="149" y="254"/>
                    <a:pt x="149" y="254"/>
                    <a:pt x="149" y="254"/>
                  </a:cubicBezTo>
                  <a:cubicBezTo>
                    <a:pt x="137" y="266"/>
                    <a:pt x="118" y="265"/>
                    <a:pt x="106" y="253"/>
                  </a:cubicBezTo>
                  <a:cubicBezTo>
                    <a:pt x="45" y="187"/>
                    <a:pt x="45" y="187"/>
                    <a:pt x="45" y="187"/>
                  </a:cubicBezTo>
                  <a:cubicBezTo>
                    <a:pt x="39" y="180"/>
                    <a:pt x="30" y="178"/>
                    <a:pt x="23" y="181"/>
                  </a:cubicBezTo>
                  <a:cubicBezTo>
                    <a:pt x="15" y="183"/>
                    <a:pt x="9" y="190"/>
                    <a:pt x="8" y="199"/>
                  </a:cubicBezTo>
                  <a:cubicBezTo>
                    <a:pt x="0" y="262"/>
                    <a:pt x="18" y="327"/>
                    <a:pt x="65" y="377"/>
                  </a:cubicBezTo>
                  <a:cubicBezTo>
                    <a:pt x="118" y="434"/>
                    <a:pt x="193" y="457"/>
                    <a:pt x="264" y="446"/>
                  </a:cubicBezTo>
                  <a:cubicBezTo>
                    <a:pt x="846" y="1072"/>
                    <a:pt x="846" y="1072"/>
                    <a:pt x="846" y="1072"/>
                  </a:cubicBezTo>
                  <a:cubicBezTo>
                    <a:pt x="829" y="1142"/>
                    <a:pt x="847" y="1219"/>
                    <a:pt x="900" y="1276"/>
                  </a:cubicBezTo>
                  <a:cubicBezTo>
                    <a:pt x="946" y="1326"/>
                    <a:pt x="1010" y="1350"/>
                    <a:pt x="1074" y="1346"/>
                  </a:cubicBezTo>
                  <a:cubicBezTo>
                    <a:pt x="1082" y="1346"/>
                    <a:pt x="1089" y="1341"/>
                    <a:pt x="1093" y="1333"/>
                  </a:cubicBezTo>
                  <a:cubicBezTo>
                    <a:pt x="1096" y="1325"/>
                    <a:pt x="1094" y="1316"/>
                    <a:pt x="1088" y="1310"/>
                  </a:cubicBezTo>
                  <a:cubicBezTo>
                    <a:pt x="1027" y="1244"/>
                    <a:pt x="1027" y="1244"/>
                    <a:pt x="1027" y="1244"/>
                  </a:cubicBezTo>
                  <a:cubicBezTo>
                    <a:pt x="1016" y="1232"/>
                    <a:pt x="1016" y="1212"/>
                    <a:pt x="1029" y="1201"/>
                  </a:cubicBezTo>
                  <a:cubicBezTo>
                    <a:pt x="1142" y="1095"/>
                    <a:pt x="1142" y="1095"/>
                    <a:pt x="1142" y="1095"/>
                  </a:cubicBezTo>
                  <a:cubicBezTo>
                    <a:pt x="1155" y="1084"/>
                    <a:pt x="1174" y="1085"/>
                    <a:pt x="1186" y="1097"/>
                  </a:cubicBezTo>
                  <a:cubicBezTo>
                    <a:pt x="1247" y="1163"/>
                    <a:pt x="1247" y="1163"/>
                    <a:pt x="1247" y="1163"/>
                  </a:cubicBezTo>
                  <a:cubicBezTo>
                    <a:pt x="1253" y="1169"/>
                    <a:pt x="1261" y="1172"/>
                    <a:pt x="1269" y="1169"/>
                  </a:cubicBezTo>
                  <a:cubicBezTo>
                    <a:pt x="1277" y="1166"/>
                    <a:pt x="1283" y="1159"/>
                    <a:pt x="1284" y="1151"/>
                  </a:cubicBezTo>
                  <a:cubicBezTo>
                    <a:pt x="1292" y="1088"/>
                    <a:pt x="1274" y="1022"/>
                    <a:pt x="1227" y="972"/>
                  </a:cubicBezTo>
                  <a:close/>
                  <a:moveTo>
                    <a:pt x="1227" y="972"/>
                  </a:moveTo>
                  <a:cubicBezTo>
                    <a:pt x="1227" y="972"/>
                    <a:pt x="1227" y="972"/>
                    <a:pt x="1227" y="972"/>
                  </a:cubicBezTo>
                </a:path>
              </a:pathLst>
            </a:custGeom>
            <a:grpFill/>
            <a:ln w="9525">
              <a:solidFill>
                <a:srgbClr val="00B0F0"/>
              </a:solidFill>
              <a:round/>
              <a:headEnd/>
              <a:tailEnd/>
            </a:ln>
          </p:spPr>
          <p:txBody>
            <a:bodyPr vert="horz" wrap="square" lIns="91440" tIns="45720" rIns="91440" bIns="45720" numCol="1" anchor="t" anchorCtr="0" compatLnSpc="1">
              <a:prstTxWarp prst="textNoShape">
                <a:avLst/>
              </a:prstTxWarp>
              <a:normAutofit/>
            </a:bodyPr>
            <a:lstStyle/>
            <a:p>
              <a:pPr defTabSz="914354"/>
              <a:endParaRPr lang="en-US" sz="1400">
                <a:solidFill>
                  <a:srgbClr val="00B0F0"/>
                </a:solidFill>
              </a:endParaRPr>
            </a:p>
          </p:txBody>
        </p:sp>
      </p:grpSp>
      <p:sp>
        <p:nvSpPr>
          <p:cNvPr id="8" name="Title 7">
            <a:extLst>
              <a:ext uri="{FF2B5EF4-FFF2-40B4-BE49-F238E27FC236}">
                <a16:creationId xmlns:a16="http://schemas.microsoft.com/office/drawing/2014/main" id="{F2AEC6CD-E0A0-4E12-AAF1-DC2FFBACE99E}"/>
              </a:ext>
            </a:extLst>
          </p:cNvPr>
          <p:cNvSpPr>
            <a:spLocks noGrp="1"/>
          </p:cNvSpPr>
          <p:nvPr>
            <p:ph type="title"/>
          </p:nvPr>
        </p:nvSpPr>
        <p:spPr>
          <a:xfrm>
            <a:off x="1012264" y="138062"/>
            <a:ext cx="10131455" cy="878670"/>
          </a:xfrm>
        </p:spPr>
        <p:txBody>
          <a:bodyPr>
            <a:normAutofit/>
          </a:bodyPr>
          <a:lstStyle/>
          <a:p>
            <a:r>
              <a:rPr lang="en-US"/>
              <a:t>ATIP Online Functionality</a:t>
            </a:r>
            <a:endParaRPr lang="en-CA"/>
          </a:p>
        </p:txBody>
      </p:sp>
      <p:sp>
        <p:nvSpPr>
          <p:cNvPr id="4" name="Flowchart: Connector 3">
            <a:extLst>
              <a:ext uri="{FF2B5EF4-FFF2-40B4-BE49-F238E27FC236}">
                <a16:creationId xmlns:a16="http://schemas.microsoft.com/office/drawing/2014/main" id="{652A6ED1-EE99-B572-4C9F-8B66F3B75468}"/>
              </a:ext>
              <a:ext uri="{C183D7F6-B498-43B3-948B-1728B52AA6E4}">
                <adec:decorative xmlns:adec="http://schemas.microsoft.com/office/drawing/2017/decorative" val="1"/>
              </a:ext>
            </a:extLst>
          </p:cNvPr>
          <p:cNvSpPr/>
          <p:nvPr/>
        </p:nvSpPr>
        <p:spPr>
          <a:xfrm>
            <a:off x="8752534" y="6122198"/>
            <a:ext cx="146358" cy="91440"/>
          </a:xfrm>
          <a:prstGeom prst="flowChartConnector">
            <a:avLst/>
          </a:prstGeom>
          <a:solidFill>
            <a:srgbClr val="FF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p>
        </p:txBody>
      </p:sp>
      <p:sp>
        <p:nvSpPr>
          <p:cNvPr id="6" name="Flowchart: Connector 5">
            <a:extLst>
              <a:ext uri="{FF2B5EF4-FFF2-40B4-BE49-F238E27FC236}">
                <a16:creationId xmlns:a16="http://schemas.microsoft.com/office/drawing/2014/main" id="{0F5B593C-C964-FE7E-CF67-13C82A4724CF}"/>
              </a:ext>
              <a:ext uri="{C183D7F6-B498-43B3-948B-1728B52AA6E4}">
                <adec:decorative xmlns:adec="http://schemas.microsoft.com/office/drawing/2017/decorative" val="1"/>
              </a:ext>
            </a:extLst>
          </p:cNvPr>
          <p:cNvSpPr/>
          <p:nvPr/>
        </p:nvSpPr>
        <p:spPr>
          <a:xfrm>
            <a:off x="8752534" y="6284696"/>
            <a:ext cx="146358" cy="91440"/>
          </a:xfrm>
          <a:prstGeom prst="flowChartConnector">
            <a:avLst/>
          </a:prstGeom>
          <a:solidFill>
            <a:srgbClr val="9A182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p>
        </p:txBody>
      </p:sp>
      <p:sp>
        <p:nvSpPr>
          <p:cNvPr id="65" name="TextBox 64">
            <a:extLst>
              <a:ext uri="{FF2B5EF4-FFF2-40B4-BE49-F238E27FC236}">
                <a16:creationId xmlns:a16="http://schemas.microsoft.com/office/drawing/2014/main" id="{CBCADBBA-8D2C-4287-B596-009645539564}"/>
              </a:ext>
            </a:extLst>
          </p:cNvPr>
          <p:cNvSpPr txBox="1"/>
          <p:nvPr/>
        </p:nvSpPr>
        <p:spPr>
          <a:xfrm>
            <a:off x="4533019" y="954295"/>
            <a:ext cx="2112807" cy="1785104"/>
          </a:xfrm>
          <a:prstGeom prst="rect">
            <a:avLst/>
          </a:prstGeom>
          <a:noFill/>
          <a:ln>
            <a:solidFill>
              <a:schemeClr val="bg1"/>
            </a:solidFill>
          </a:ln>
        </p:spPr>
        <p:txBody>
          <a:bodyPr wrap="square" rtlCol="0">
            <a:spAutoFit/>
          </a:bodyPr>
          <a:lstStyle/>
          <a:p>
            <a:pPr algn="ctr"/>
            <a:r>
              <a:rPr lang="en-US" sz="1400" b="1"/>
              <a:t>3.b. Request Updates</a:t>
            </a:r>
          </a:p>
          <a:p>
            <a:endParaRPr lang="en-CA" sz="1200">
              <a:solidFill>
                <a:srgbClr val="009999"/>
              </a:solidFill>
              <a:latin typeface="Calibri" panose="020F0502020204030204" pitchFamily="34" charset="0"/>
              <a:cs typeface="Calibri" panose="020F0502020204030204" pitchFamily="34" charset="0"/>
            </a:endParaRPr>
          </a:p>
          <a:p>
            <a:endParaRPr lang="en-CA" sz="1200">
              <a:solidFill>
                <a:srgbClr val="009999"/>
              </a:solidFill>
              <a:latin typeface="Calibri" panose="020F0502020204030204" pitchFamily="34" charset="0"/>
              <a:cs typeface="Calibri" panose="020F0502020204030204" pitchFamily="34" charset="0"/>
            </a:endParaRPr>
          </a:p>
          <a:p>
            <a:endParaRPr lang="en-CA" sz="1200">
              <a:solidFill>
                <a:srgbClr val="009999"/>
              </a:solidFill>
              <a:latin typeface="Calibri" panose="020F0502020204030204" pitchFamily="34" charset="0"/>
              <a:cs typeface="Calibri" panose="020F0502020204030204" pitchFamily="34" charset="0"/>
            </a:endParaRPr>
          </a:p>
          <a:p>
            <a:pPr marL="285744" indent="-285744">
              <a:buFont typeface="Wingdings" panose="05000000000000000000" pitchFamily="2" charset="2"/>
              <a:buChar char="ü"/>
            </a:pPr>
            <a:r>
              <a:rPr lang="en-CA" sz="1200">
                <a:solidFill>
                  <a:srgbClr val="009999"/>
                </a:solidFill>
                <a:latin typeface="Calibri" panose="020F0502020204030204" pitchFamily="34" charset="0"/>
                <a:cs typeface="Calibri" panose="020F0502020204030204" pitchFamily="34" charset="0"/>
              </a:rPr>
              <a:t>High-level request status</a:t>
            </a:r>
          </a:p>
          <a:p>
            <a:pPr marL="285744" indent="-285744">
              <a:buFont typeface="Wingdings" panose="05000000000000000000" pitchFamily="2" charset="2"/>
              <a:buChar char="ü"/>
            </a:pPr>
            <a:r>
              <a:rPr lang="en-CA" sz="1200">
                <a:solidFill>
                  <a:srgbClr val="00B0F0"/>
                </a:solidFill>
                <a:latin typeface="Calibri" panose="020F0502020204030204" pitchFamily="34" charset="0"/>
                <a:cs typeface="Calibri" panose="020F0502020204030204" pitchFamily="34" charset="0"/>
              </a:rPr>
              <a:t>Correspondence tracking</a:t>
            </a:r>
          </a:p>
          <a:p>
            <a:pPr marL="285744" indent="-285744">
              <a:buFont typeface="Wingdings" panose="05000000000000000000" pitchFamily="2" charset="2"/>
              <a:buChar char="q"/>
            </a:pPr>
            <a:r>
              <a:rPr lang="en-CA" sz="1200">
                <a:solidFill>
                  <a:srgbClr val="9A1821"/>
                </a:solidFill>
                <a:latin typeface="Calibri" panose="020F0502020204030204" pitchFamily="34" charset="0"/>
                <a:cs typeface="Calibri" panose="020F0502020204030204" pitchFamily="34" charset="0"/>
              </a:rPr>
              <a:t>More detailed request status</a:t>
            </a:r>
            <a:endParaRPr lang="en-CA" sz="1200">
              <a:solidFill>
                <a:srgbClr val="00B0F0"/>
              </a:solidFill>
              <a:latin typeface="Calibri" panose="020F0502020204030204" pitchFamily="34" charset="0"/>
              <a:cs typeface="Calibri" panose="020F0502020204030204" pitchFamily="34" charset="0"/>
            </a:endParaRPr>
          </a:p>
          <a:p>
            <a:pPr marL="285744" indent="-285744">
              <a:buFont typeface="Wingdings" panose="05000000000000000000" pitchFamily="2" charset="2"/>
              <a:buChar char="q"/>
            </a:pPr>
            <a:endParaRPr lang="en-CA" sz="1200">
              <a:solidFill>
                <a:srgbClr val="00B0F0"/>
              </a:solidFill>
              <a:latin typeface="Calibri" panose="020F0502020204030204" pitchFamily="34" charset="0"/>
              <a:cs typeface="Calibri" panose="020F0502020204030204" pitchFamily="34" charset="0"/>
            </a:endParaRPr>
          </a:p>
        </p:txBody>
      </p:sp>
      <p:pic>
        <p:nvPicPr>
          <p:cNvPr id="73" name="Graphic 72" descr="Information with solid fill">
            <a:extLst>
              <a:ext uri="{FF2B5EF4-FFF2-40B4-BE49-F238E27FC236}">
                <a16:creationId xmlns:a16="http://schemas.microsoft.com/office/drawing/2014/main" id="{DC8A8692-EC25-C7EA-DB4E-C1D3DF1DFD7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01928" y="1284085"/>
            <a:ext cx="548640" cy="548640"/>
          </a:xfrm>
          <a:prstGeom prst="rect">
            <a:avLst/>
          </a:prstGeom>
        </p:spPr>
      </p:pic>
      <p:cxnSp>
        <p:nvCxnSpPr>
          <p:cNvPr id="74" name="Elbow Connector 32">
            <a:extLst>
              <a:ext uri="{FF2B5EF4-FFF2-40B4-BE49-F238E27FC236}">
                <a16:creationId xmlns:a16="http://schemas.microsoft.com/office/drawing/2014/main" id="{3495BCA1-06DA-05B8-9DF8-38B32541A143}"/>
              </a:ext>
              <a:ext uri="{C183D7F6-B498-43B3-948B-1728B52AA6E4}">
                <adec:decorative xmlns:adec="http://schemas.microsoft.com/office/drawing/2017/decorative" val="1"/>
              </a:ext>
            </a:extLst>
          </p:cNvPr>
          <p:cNvCxnSpPr>
            <a:cxnSpLocks/>
            <a:endCxn id="73" idx="1"/>
          </p:cNvCxnSpPr>
          <p:nvPr/>
        </p:nvCxnSpPr>
        <p:spPr>
          <a:xfrm rot="5400000" flipH="1" flipV="1">
            <a:off x="3882325" y="2136140"/>
            <a:ext cx="1997338" cy="841868"/>
          </a:xfrm>
          <a:prstGeom prst="bentConnector2">
            <a:avLst/>
          </a:prstGeom>
          <a:ln w="25400">
            <a:solidFill>
              <a:srgbClr val="009999"/>
            </a:solidFill>
            <a:prstDash val="dash"/>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62" name="Elbow Connector 32">
            <a:extLst>
              <a:ext uri="{FF2B5EF4-FFF2-40B4-BE49-F238E27FC236}">
                <a16:creationId xmlns:a16="http://schemas.microsoft.com/office/drawing/2014/main" id="{A474069B-ABDC-6A82-D28A-B5ACDF657BCE}"/>
              </a:ext>
              <a:ext uri="{C183D7F6-B498-43B3-948B-1728B52AA6E4}">
                <adec:decorative xmlns:adec="http://schemas.microsoft.com/office/drawing/2017/decorative" val="1"/>
              </a:ext>
            </a:extLst>
          </p:cNvPr>
          <p:cNvCxnSpPr>
            <a:cxnSpLocks/>
          </p:cNvCxnSpPr>
          <p:nvPr/>
        </p:nvCxnSpPr>
        <p:spPr>
          <a:xfrm>
            <a:off x="5319158" y="4373059"/>
            <a:ext cx="2422762" cy="482294"/>
          </a:xfrm>
          <a:prstGeom prst="bentConnector3">
            <a:avLst>
              <a:gd name="adj1" fmla="val 50000"/>
            </a:avLst>
          </a:prstGeom>
          <a:ln w="25400">
            <a:solidFill>
              <a:srgbClr val="52C14D"/>
            </a:solidFill>
            <a:prstDash val="dash"/>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72" name="Elbow Connector 32">
            <a:extLst>
              <a:ext uri="{FF2B5EF4-FFF2-40B4-BE49-F238E27FC236}">
                <a16:creationId xmlns:a16="http://schemas.microsoft.com/office/drawing/2014/main" id="{CEDCDB44-1AB4-E0B2-113F-2FD10735C79B}"/>
              </a:ext>
              <a:ext uri="{C183D7F6-B498-43B3-948B-1728B52AA6E4}">
                <adec:decorative xmlns:adec="http://schemas.microsoft.com/office/drawing/2017/decorative" val="1"/>
              </a:ext>
            </a:extLst>
          </p:cNvPr>
          <p:cNvCxnSpPr>
            <a:cxnSpLocks/>
          </p:cNvCxnSpPr>
          <p:nvPr/>
        </p:nvCxnSpPr>
        <p:spPr>
          <a:xfrm>
            <a:off x="5278249" y="4093846"/>
            <a:ext cx="5025006" cy="239419"/>
          </a:xfrm>
          <a:prstGeom prst="bentConnector3">
            <a:avLst>
              <a:gd name="adj1" fmla="val 79191"/>
            </a:avLst>
          </a:prstGeom>
          <a:ln w="25400">
            <a:solidFill>
              <a:srgbClr val="9A1821"/>
            </a:solidFill>
            <a:prstDash val="dash"/>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198C4521-2E30-EBB4-1435-4F94D1442CD3}"/>
              </a:ext>
            </a:extLst>
          </p:cNvPr>
          <p:cNvSpPr>
            <a:spLocks noGrp="1"/>
          </p:cNvSpPr>
          <p:nvPr>
            <p:ph type="sldNum" sz="quarter" idx="12"/>
          </p:nvPr>
        </p:nvSpPr>
        <p:spPr/>
        <p:txBody>
          <a:bodyPr/>
          <a:lstStyle/>
          <a:p>
            <a:fld id="{32D4B517-E49B-41B6-9DBC-23634E0F1CDC}" type="slidenum">
              <a:rPr lang="en-CA" smtClean="0"/>
              <a:t>6</a:t>
            </a:fld>
            <a:endParaRPr lang="en-CA"/>
          </a:p>
        </p:txBody>
      </p:sp>
    </p:spTree>
    <p:extLst>
      <p:ext uri="{BB962C8B-B14F-4D97-AF65-F5344CB8AC3E}">
        <p14:creationId xmlns:p14="http://schemas.microsoft.com/office/powerpoint/2010/main" val="114239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559AF-97C8-C1FD-E02D-254A6F18C650}"/>
            </a:ext>
          </a:extLst>
        </p:cNvPr>
        <p:cNvGrpSpPr/>
        <p:nvPr/>
      </p:nvGrpSpPr>
      <p:grpSpPr>
        <a:xfrm>
          <a:off x="0" y="0"/>
          <a:ext cx="0" cy="0"/>
          <a:chOff x="0" y="0"/>
          <a:chExt cx="0" cy="0"/>
        </a:xfrm>
      </p:grpSpPr>
      <p:sp>
        <p:nvSpPr>
          <p:cNvPr id="80" name="Rectangle 79">
            <a:extLst>
              <a:ext uri="{FF2B5EF4-FFF2-40B4-BE49-F238E27FC236}">
                <a16:creationId xmlns:a16="http://schemas.microsoft.com/office/drawing/2014/main" id="{77148E11-3921-1CF0-7EE6-FCCF6FE77E01}"/>
              </a:ext>
              <a:ext uri="{C183D7F6-B498-43B3-948B-1728B52AA6E4}">
                <adec:decorative xmlns:adec="http://schemas.microsoft.com/office/drawing/2017/decorative" val="1"/>
              </a:ext>
            </a:extLst>
          </p:cNvPr>
          <p:cNvSpPr/>
          <p:nvPr/>
        </p:nvSpPr>
        <p:spPr>
          <a:xfrm>
            <a:off x="6893996" y="1760649"/>
            <a:ext cx="3970117" cy="4677905"/>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Rectangle 64">
            <a:extLst>
              <a:ext uri="{FF2B5EF4-FFF2-40B4-BE49-F238E27FC236}">
                <a16:creationId xmlns:a16="http://schemas.microsoft.com/office/drawing/2014/main" id="{A7A16DB9-17D3-87CB-05F8-E1D57F753AF7}"/>
              </a:ext>
              <a:ext uri="{C183D7F6-B498-43B3-948B-1728B52AA6E4}">
                <adec:decorative xmlns:adec="http://schemas.microsoft.com/office/drawing/2017/decorative" val="1"/>
              </a:ext>
            </a:extLst>
          </p:cNvPr>
          <p:cNvSpPr/>
          <p:nvPr/>
        </p:nvSpPr>
        <p:spPr>
          <a:xfrm>
            <a:off x="1931426" y="1808006"/>
            <a:ext cx="3875097" cy="4606853"/>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n>
                <a:solidFill>
                  <a:schemeClr val="accent2">
                    <a:lumMod val="40000"/>
                    <a:lumOff val="60000"/>
                  </a:schemeClr>
                </a:solidFill>
              </a:ln>
            </a:endParaRPr>
          </a:p>
        </p:txBody>
      </p:sp>
      <p:pic>
        <p:nvPicPr>
          <p:cNvPr id="75" name="Graphic 74" descr="Cloud with solid fill">
            <a:extLst>
              <a:ext uri="{FF2B5EF4-FFF2-40B4-BE49-F238E27FC236}">
                <a16:creationId xmlns:a16="http://schemas.microsoft.com/office/drawing/2014/main" id="{ED2DEF29-85BA-CE24-1005-8EB0948ECFA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912317" y="3795078"/>
            <a:ext cx="1617247" cy="1617247"/>
          </a:xfrm>
          <a:prstGeom prst="rect">
            <a:avLst/>
          </a:prstGeom>
        </p:spPr>
      </p:pic>
      <p:sp>
        <p:nvSpPr>
          <p:cNvPr id="2" name="Slide Number Placeholder 1">
            <a:extLst>
              <a:ext uri="{FF2B5EF4-FFF2-40B4-BE49-F238E27FC236}">
                <a16:creationId xmlns:a16="http://schemas.microsoft.com/office/drawing/2014/main" id="{4E3B8FDC-D413-D20A-DEE6-94DB6E812A50}"/>
              </a:ext>
            </a:extLst>
          </p:cNvPr>
          <p:cNvSpPr>
            <a:spLocks noGrp="1"/>
          </p:cNvSpPr>
          <p:nvPr>
            <p:ph type="sldNum" sz="quarter" idx="12"/>
          </p:nvPr>
        </p:nvSpPr>
        <p:spPr>
          <a:xfrm>
            <a:off x="8305039" y="6235327"/>
            <a:ext cx="2844800" cy="365125"/>
          </a:xfrm>
        </p:spPr>
        <p:txBody>
          <a:bodyPr/>
          <a:lstStyle/>
          <a:p>
            <a:fld id="{32D4B517-E49B-41B6-9DBC-23634E0F1CDC}" type="slidenum">
              <a:rPr lang="en-CA" smtClean="0"/>
              <a:t>7</a:t>
            </a:fld>
            <a:endParaRPr lang="en-CA"/>
          </a:p>
        </p:txBody>
      </p:sp>
      <p:sp>
        <p:nvSpPr>
          <p:cNvPr id="4" name="Title 3">
            <a:extLst>
              <a:ext uri="{FF2B5EF4-FFF2-40B4-BE49-F238E27FC236}">
                <a16:creationId xmlns:a16="http://schemas.microsoft.com/office/drawing/2014/main" id="{84F464F1-95B0-BBBB-0200-4EF1EAD6E192}"/>
              </a:ext>
            </a:extLst>
          </p:cNvPr>
          <p:cNvSpPr>
            <a:spLocks noGrp="1"/>
          </p:cNvSpPr>
          <p:nvPr>
            <p:ph type="title"/>
          </p:nvPr>
        </p:nvSpPr>
        <p:spPr/>
        <p:txBody>
          <a:bodyPr/>
          <a:lstStyle/>
          <a:p>
            <a:r>
              <a:rPr lang="en-CA" sz="3200">
                <a:latin typeface="Aptos Black"/>
                <a:ea typeface="Calibri"/>
                <a:cs typeface="Calibri"/>
              </a:rPr>
              <a:t>Online Request Lifecycle</a:t>
            </a:r>
            <a:endParaRPr lang="en-US"/>
          </a:p>
        </p:txBody>
      </p:sp>
      <p:pic>
        <p:nvPicPr>
          <p:cNvPr id="8" name="Graphic 7" descr="Web design with solid fill">
            <a:extLst>
              <a:ext uri="{FF2B5EF4-FFF2-40B4-BE49-F238E27FC236}">
                <a16:creationId xmlns:a16="http://schemas.microsoft.com/office/drawing/2014/main" id="{F5F09DBC-4055-0609-70F6-B8BDC6E6557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04276" y="2463044"/>
            <a:ext cx="914400" cy="914400"/>
          </a:xfrm>
          <a:prstGeom prst="rect">
            <a:avLst/>
          </a:prstGeom>
        </p:spPr>
      </p:pic>
      <p:pic>
        <p:nvPicPr>
          <p:cNvPr id="9" name="Graphic 8" descr="Database with solid fill">
            <a:extLst>
              <a:ext uri="{FF2B5EF4-FFF2-40B4-BE49-F238E27FC236}">
                <a16:creationId xmlns:a16="http://schemas.microsoft.com/office/drawing/2014/main" id="{A2E591F6-0970-46EE-8146-241E178EE82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45152" y="5049672"/>
            <a:ext cx="914400" cy="914400"/>
          </a:xfrm>
          <a:prstGeom prst="rect">
            <a:avLst/>
          </a:prstGeom>
        </p:spPr>
      </p:pic>
      <p:sp>
        <p:nvSpPr>
          <p:cNvPr id="13" name="TextBox 12">
            <a:extLst>
              <a:ext uri="{FF2B5EF4-FFF2-40B4-BE49-F238E27FC236}">
                <a16:creationId xmlns:a16="http://schemas.microsoft.com/office/drawing/2014/main" id="{BFF8EAC8-00CD-E51C-97A6-AC643674ED54}"/>
              </a:ext>
            </a:extLst>
          </p:cNvPr>
          <p:cNvSpPr txBox="1"/>
          <p:nvPr/>
        </p:nvSpPr>
        <p:spPr>
          <a:xfrm>
            <a:off x="319249" y="1121573"/>
            <a:ext cx="1152110" cy="369332"/>
          </a:xfrm>
          <a:prstGeom prst="rect">
            <a:avLst/>
          </a:prstGeom>
          <a:solidFill>
            <a:srgbClr val="92D050"/>
          </a:solidFill>
        </p:spPr>
        <p:txBody>
          <a:bodyPr wrap="none" rtlCol="0">
            <a:spAutoFit/>
          </a:bodyPr>
          <a:lstStyle/>
          <a:p>
            <a:r>
              <a:rPr lang="en-CA" b="1">
                <a:solidFill>
                  <a:schemeClr val="accent6">
                    <a:lumMod val="50000"/>
                  </a:schemeClr>
                </a:solidFill>
              </a:rPr>
              <a:t>Requester</a:t>
            </a:r>
            <a:endParaRPr lang="en-US" b="1">
              <a:solidFill>
                <a:schemeClr val="accent6">
                  <a:lumMod val="50000"/>
                </a:schemeClr>
              </a:solidFill>
            </a:endParaRPr>
          </a:p>
        </p:txBody>
      </p:sp>
      <p:sp>
        <p:nvSpPr>
          <p:cNvPr id="14" name="TextBox 13">
            <a:extLst>
              <a:ext uri="{FF2B5EF4-FFF2-40B4-BE49-F238E27FC236}">
                <a16:creationId xmlns:a16="http://schemas.microsoft.com/office/drawing/2014/main" id="{2E8AFB9C-FC80-BC5F-2217-269599D88546}"/>
              </a:ext>
            </a:extLst>
          </p:cNvPr>
          <p:cNvSpPr txBox="1"/>
          <p:nvPr/>
        </p:nvSpPr>
        <p:spPr>
          <a:xfrm>
            <a:off x="9292342" y="3602364"/>
            <a:ext cx="1197687" cy="646331"/>
          </a:xfrm>
          <a:prstGeom prst="rect">
            <a:avLst/>
          </a:prstGeom>
          <a:noFill/>
        </p:spPr>
        <p:txBody>
          <a:bodyPr wrap="square" rtlCol="0">
            <a:spAutoFit/>
          </a:bodyPr>
          <a:lstStyle/>
          <a:p>
            <a:r>
              <a:rPr lang="en-CA" sz="1200"/>
              <a:t>Request processing software</a:t>
            </a:r>
            <a:endParaRPr lang="en-US" sz="1200"/>
          </a:p>
        </p:txBody>
      </p:sp>
      <p:sp>
        <p:nvSpPr>
          <p:cNvPr id="15" name="TextBox 14">
            <a:extLst>
              <a:ext uri="{FF2B5EF4-FFF2-40B4-BE49-F238E27FC236}">
                <a16:creationId xmlns:a16="http://schemas.microsoft.com/office/drawing/2014/main" id="{66FCF4E2-BCA1-CC91-17CC-79A847F88AA7}"/>
              </a:ext>
            </a:extLst>
          </p:cNvPr>
          <p:cNvSpPr txBox="1"/>
          <p:nvPr/>
        </p:nvSpPr>
        <p:spPr>
          <a:xfrm>
            <a:off x="2253619" y="2308586"/>
            <a:ext cx="658699" cy="276999"/>
          </a:xfrm>
          <a:prstGeom prst="rect">
            <a:avLst/>
          </a:prstGeom>
          <a:noFill/>
        </p:spPr>
        <p:txBody>
          <a:bodyPr wrap="square" rtlCol="0">
            <a:spAutoFit/>
          </a:bodyPr>
          <a:lstStyle/>
          <a:p>
            <a:r>
              <a:rPr lang="en-CA" sz="1200"/>
              <a:t>AORS</a:t>
            </a:r>
            <a:endParaRPr lang="en-US" sz="1200"/>
          </a:p>
        </p:txBody>
      </p:sp>
      <p:sp>
        <p:nvSpPr>
          <p:cNvPr id="16" name="TextBox 15">
            <a:extLst>
              <a:ext uri="{FF2B5EF4-FFF2-40B4-BE49-F238E27FC236}">
                <a16:creationId xmlns:a16="http://schemas.microsoft.com/office/drawing/2014/main" id="{B2BB7202-0ACA-9386-2A64-D623AFFABF45}"/>
              </a:ext>
            </a:extLst>
          </p:cNvPr>
          <p:cNvSpPr txBox="1"/>
          <p:nvPr/>
        </p:nvSpPr>
        <p:spPr>
          <a:xfrm>
            <a:off x="4785270" y="2382102"/>
            <a:ext cx="722015" cy="276999"/>
          </a:xfrm>
          <a:prstGeom prst="rect">
            <a:avLst/>
          </a:prstGeom>
          <a:noFill/>
        </p:spPr>
        <p:txBody>
          <a:bodyPr wrap="square" rtlCol="0">
            <a:spAutoFit/>
          </a:bodyPr>
          <a:lstStyle/>
          <a:p>
            <a:r>
              <a:rPr lang="en-CA" sz="1200"/>
              <a:t>AOMT</a:t>
            </a:r>
            <a:endParaRPr lang="en-US" sz="1200"/>
          </a:p>
        </p:txBody>
      </p:sp>
      <p:sp>
        <p:nvSpPr>
          <p:cNvPr id="17" name="TextBox 16">
            <a:extLst>
              <a:ext uri="{FF2B5EF4-FFF2-40B4-BE49-F238E27FC236}">
                <a16:creationId xmlns:a16="http://schemas.microsoft.com/office/drawing/2014/main" id="{426CD262-A402-9B2B-B7B2-3A4932494452}"/>
              </a:ext>
            </a:extLst>
          </p:cNvPr>
          <p:cNvSpPr txBox="1"/>
          <p:nvPr/>
        </p:nvSpPr>
        <p:spPr>
          <a:xfrm>
            <a:off x="3320198" y="5380532"/>
            <a:ext cx="653350" cy="276999"/>
          </a:xfrm>
          <a:prstGeom prst="rect">
            <a:avLst/>
          </a:prstGeom>
          <a:noFill/>
        </p:spPr>
        <p:txBody>
          <a:bodyPr wrap="square" rtlCol="0">
            <a:spAutoFit/>
          </a:bodyPr>
          <a:lstStyle/>
          <a:p>
            <a:r>
              <a:rPr lang="en-CA" sz="1200"/>
              <a:t>AOAS</a:t>
            </a:r>
            <a:endParaRPr lang="en-US" sz="1200"/>
          </a:p>
        </p:txBody>
      </p:sp>
      <p:pic>
        <p:nvPicPr>
          <p:cNvPr id="18" name="Graphic 17" descr="Web design with solid fill">
            <a:extLst>
              <a:ext uri="{FF2B5EF4-FFF2-40B4-BE49-F238E27FC236}">
                <a16:creationId xmlns:a16="http://schemas.microsoft.com/office/drawing/2014/main" id="{EB19B27C-49AB-B4D8-F813-925767F8B88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75967" y="2516276"/>
            <a:ext cx="914400" cy="914400"/>
          </a:xfrm>
          <a:prstGeom prst="rect">
            <a:avLst/>
          </a:prstGeom>
        </p:spPr>
      </p:pic>
      <p:sp>
        <p:nvSpPr>
          <p:cNvPr id="23" name="TextBox 22">
            <a:extLst>
              <a:ext uri="{FF2B5EF4-FFF2-40B4-BE49-F238E27FC236}">
                <a16:creationId xmlns:a16="http://schemas.microsoft.com/office/drawing/2014/main" id="{A09547D1-83C9-23E2-92FB-55082DBFD56A}"/>
              </a:ext>
            </a:extLst>
          </p:cNvPr>
          <p:cNvSpPr txBox="1"/>
          <p:nvPr/>
        </p:nvSpPr>
        <p:spPr>
          <a:xfrm>
            <a:off x="3330790" y="2399130"/>
            <a:ext cx="722015" cy="276999"/>
          </a:xfrm>
          <a:prstGeom prst="rect">
            <a:avLst/>
          </a:prstGeom>
          <a:noFill/>
        </p:spPr>
        <p:txBody>
          <a:bodyPr wrap="square" rtlCol="0">
            <a:spAutoFit/>
          </a:bodyPr>
          <a:lstStyle/>
          <a:p>
            <a:r>
              <a:rPr lang="en-CA" sz="1200"/>
              <a:t>Request</a:t>
            </a:r>
            <a:endParaRPr lang="en-US" sz="1200"/>
          </a:p>
        </p:txBody>
      </p:sp>
      <p:sp>
        <p:nvSpPr>
          <p:cNvPr id="26" name="TextBox 25">
            <a:extLst>
              <a:ext uri="{FF2B5EF4-FFF2-40B4-BE49-F238E27FC236}">
                <a16:creationId xmlns:a16="http://schemas.microsoft.com/office/drawing/2014/main" id="{9345E499-A94A-ED78-838C-895CDFC383A4}"/>
              </a:ext>
            </a:extLst>
          </p:cNvPr>
          <p:cNvSpPr txBox="1"/>
          <p:nvPr/>
        </p:nvSpPr>
        <p:spPr>
          <a:xfrm>
            <a:off x="3268536" y="3522138"/>
            <a:ext cx="875020" cy="276999"/>
          </a:xfrm>
          <a:prstGeom prst="rect">
            <a:avLst/>
          </a:prstGeom>
          <a:noFill/>
        </p:spPr>
        <p:txBody>
          <a:bodyPr wrap="square" rtlCol="0">
            <a:spAutoFit/>
          </a:bodyPr>
          <a:lstStyle/>
          <a:p>
            <a:r>
              <a:rPr lang="en-CA" sz="1200">
                <a:solidFill>
                  <a:schemeClr val="accent2"/>
                </a:solidFill>
              </a:rPr>
              <a:t>Responses</a:t>
            </a:r>
            <a:endParaRPr lang="en-US" sz="1200">
              <a:solidFill>
                <a:schemeClr val="accent2"/>
              </a:solidFill>
            </a:endParaRPr>
          </a:p>
        </p:txBody>
      </p:sp>
      <p:sp>
        <p:nvSpPr>
          <p:cNvPr id="30" name="TextBox 29">
            <a:extLst>
              <a:ext uri="{FF2B5EF4-FFF2-40B4-BE49-F238E27FC236}">
                <a16:creationId xmlns:a16="http://schemas.microsoft.com/office/drawing/2014/main" id="{CBC187B2-F363-FAC9-A9C2-C7613E6CF51D}"/>
              </a:ext>
            </a:extLst>
          </p:cNvPr>
          <p:cNvSpPr txBox="1"/>
          <p:nvPr/>
        </p:nvSpPr>
        <p:spPr>
          <a:xfrm>
            <a:off x="3093936" y="3816181"/>
            <a:ext cx="1328375" cy="276999"/>
          </a:xfrm>
          <a:prstGeom prst="rect">
            <a:avLst/>
          </a:prstGeom>
          <a:noFill/>
        </p:spPr>
        <p:txBody>
          <a:bodyPr wrap="square" rtlCol="0">
            <a:spAutoFit/>
          </a:bodyPr>
          <a:lstStyle/>
          <a:p>
            <a:r>
              <a:rPr lang="en-CA" sz="1200">
                <a:solidFill>
                  <a:schemeClr val="accent2"/>
                </a:solidFill>
              </a:rPr>
              <a:t>Correspondence</a:t>
            </a:r>
            <a:endParaRPr lang="en-US" sz="1200">
              <a:solidFill>
                <a:schemeClr val="accent2"/>
              </a:solidFill>
            </a:endParaRPr>
          </a:p>
        </p:txBody>
      </p:sp>
      <p:sp>
        <p:nvSpPr>
          <p:cNvPr id="36" name="Rectangle 35">
            <a:extLst>
              <a:ext uri="{FF2B5EF4-FFF2-40B4-BE49-F238E27FC236}">
                <a16:creationId xmlns:a16="http://schemas.microsoft.com/office/drawing/2014/main" id="{8B507D4C-E10A-64F4-F2BF-CE53C2B31F1E}"/>
              </a:ext>
            </a:extLst>
          </p:cNvPr>
          <p:cNvSpPr/>
          <p:nvPr/>
        </p:nvSpPr>
        <p:spPr>
          <a:xfrm>
            <a:off x="9297985" y="509690"/>
            <a:ext cx="2771775" cy="734634"/>
          </a:xfrm>
          <a:prstGeom prst="rect">
            <a:avLst/>
          </a:prstGeom>
          <a:solidFill>
            <a:schemeClr val="accent4">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t"/>
          <a:lstStyle/>
          <a:p>
            <a:r>
              <a:rPr lang="en-CA" sz="1200">
                <a:solidFill>
                  <a:schemeClr val="tx2">
                    <a:lumMod val="50000"/>
                  </a:schemeClr>
                </a:solidFill>
              </a:rPr>
              <a:t>AORS: ATIP Online Request Service</a:t>
            </a:r>
          </a:p>
          <a:p>
            <a:r>
              <a:rPr lang="en-CA" sz="1200">
                <a:solidFill>
                  <a:schemeClr val="tx2">
                    <a:lumMod val="50000"/>
                  </a:schemeClr>
                </a:solidFill>
              </a:rPr>
              <a:t>AOMT: ATIP Online Management Tool</a:t>
            </a:r>
          </a:p>
          <a:p>
            <a:r>
              <a:rPr lang="en-CA" sz="1200">
                <a:solidFill>
                  <a:schemeClr val="tx2">
                    <a:lumMod val="50000"/>
                  </a:schemeClr>
                </a:solidFill>
              </a:rPr>
              <a:t>AOAS: ATIP Online Administrative Service</a:t>
            </a:r>
          </a:p>
          <a:p>
            <a:pPr marL="285750" indent="-285750"/>
            <a:r>
              <a:rPr lang="en-CA" sz="1200">
                <a:solidFill>
                  <a:schemeClr val="bg1"/>
                </a:solidFill>
              </a:rPr>
              <a:t>    </a:t>
            </a:r>
            <a:endParaRPr lang="en-US" sz="1200">
              <a:solidFill>
                <a:schemeClr val="bg1"/>
              </a:solidFill>
            </a:endParaRPr>
          </a:p>
        </p:txBody>
      </p:sp>
      <p:pic>
        <p:nvPicPr>
          <p:cNvPr id="44" name="Graphic 43" descr="Paperclip with solid fill">
            <a:extLst>
              <a:ext uri="{FF2B5EF4-FFF2-40B4-BE49-F238E27FC236}">
                <a16:creationId xmlns:a16="http://schemas.microsoft.com/office/drawing/2014/main" id="{E9C403C4-6FA6-D67F-CEAC-AC21EC5BEE0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19455" y="2902547"/>
            <a:ext cx="249654" cy="249654"/>
          </a:xfrm>
          <a:prstGeom prst="rect">
            <a:avLst/>
          </a:prstGeom>
        </p:spPr>
      </p:pic>
      <p:pic>
        <p:nvPicPr>
          <p:cNvPr id="45" name="Graphic 44" descr="Paperclip with solid fill">
            <a:extLst>
              <a:ext uri="{FF2B5EF4-FFF2-40B4-BE49-F238E27FC236}">
                <a16:creationId xmlns:a16="http://schemas.microsoft.com/office/drawing/2014/main" id="{127014FE-D502-121F-0FC8-7DDEAD90E7F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69692" y="3816181"/>
            <a:ext cx="249654" cy="249654"/>
          </a:xfrm>
          <a:prstGeom prst="rect">
            <a:avLst/>
          </a:prstGeom>
        </p:spPr>
      </p:pic>
      <p:pic>
        <p:nvPicPr>
          <p:cNvPr id="46" name="Graphic 45" descr="Web design with solid fill">
            <a:extLst>
              <a:ext uri="{FF2B5EF4-FFF2-40B4-BE49-F238E27FC236}">
                <a16:creationId xmlns:a16="http://schemas.microsoft.com/office/drawing/2014/main" id="{EA760051-EE1F-E9E1-16C9-D0DACA8BDCD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35031" y="5517773"/>
            <a:ext cx="914400" cy="914400"/>
          </a:xfrm>
          <a:prstGeom prst="rect">
            <a:avLst/>
          </a:prstGeom>
        </p:spPr>
      </p:pic>
      <p:pic>
        <p:nvPicPr>
          <p:cNvPr id="51" name="Graphic 50" descr="Database with solid fill">
            <a:extLst>
              <a:ext uri="{FF2B5EF4-FFF2-40B4-BE49-F238E27FC236}">
                <a16:creationId xmlns:a16="http://schemas.microsoft.com/office/drawing/2014/main" id="{FCCCB53F-6029-B338-0324-C6EF8733D5E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75491" y="5125113"/>
            <a:ext cx="914400" cy="914400"/>
          </a:xfrm>
          <a:prstGeom prst="rect">
            <a:avLst/>
          </a:prstGeom>
        </p:spPr>
      </p:pic>
      <p:sp>
        <p:nvSpPr>
          <p:cNvPr id="53" name="TextBox 52">
            <a:extLst>
              <a:ext uri="{FF2B5EF4-FFF2-40B4-BE49-F238E27FC236}">
                <a16:creationId xmlns:a16="http://schemas.microsoft.com/office/drawing/2014/main" id="{9D9FC171-E0CE-3645-7152-A1238E64AE29}"/>
              </a:ext>
            </a:extLst>
          </p:cNvPr>
          <p:cNvSpPr txBox="1"/>
          <p:nvPr/>
        </p:nvSpPr>
        <p:spPr>
          <a:xfrm>
            <a:off x="3974690" y="5170521"/>
            <a:ext cx="1727616" cy="461665"/>
          </a:xfrm>
          <a:prstGeom prst="rect">
            <a:avLst/>
          </a:prstGeom>
          <a:noFill/>
        </p:spPr>
        <p:txBody>
          <a:bodyPr wrap="square" rtlCol="0">
            <a:spAutoFit/>
          </a:bodyPr>
          <a:lstStyle/>
          <a:p>
            <a:pPr algn="ctr"/>
            <a:r>
              <a:rPr lang="en-CA" sz="1200"/>
              <a:t>Change Management and Client Support</a:t>
            </a:r>
            <a:endParaRPr lang="en-US" sz="1200"/>
          </a:p>
        </p:txBody>
      </p:sp>
      <p:pic>
        <p:nvPicPr>
          <p:cNvPr id="56" name="Graphic 55" descr="Programmer male with solid fill">
            <a:extLst>
              <a:ext uri="{FF2B5EF4-FFF2-40B4-BE49-F238E27FC236}">
                <a16:creationId xmlns:a16="http://schemas.microsoft.com/office/drawing/2014/main" id="{7EE2EC14-7BA9-FABF-C63C-AFEF72854452}"/>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51974" y="1470240"/>
            <a:ext cx="914400" cy="914400"/>
          </a:xfrm>
          <a:prstGeom prst="rect">
            <a:avLst/>
          </a:prstGeom>
        </p:spPr>
      </p:pic>
      <p:pic>
        <p:nvPicPr>
          <p:cNvPr id="58" name="Graphic 57" descr="Programmer female with solid fill">
            <a:extLst>
              <a:ext uri="{FF2B5EF4-FFF2-40B4-BE49-F238E27FC236}">
                <a16:creationId xmlns:a16="http://schemas.microsoft.com/office/drawing/2014/main" id="{4492D216-076A-916B-8BDD-11A980ED9E24}"/>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794784" y="1473931"/>
            <a:ext cx="914400" cy="914400"/>
          </a:xfrm>
          <a:prstGeom prst="rect">
            <a:avLst/>
          </a:prstGeom>
        </p:spPr>
      </p:pic>
      <p:pic>
        <p:nvPicPr>
          <p:cNvPr id="60" name="Graphic 59" descr="Browser window with solid fill">
            <a:extLst>
              <a:ext uri="{FF2B5EF4-FFF2-40B4-BE49-F238E27FC236}">
                <a16:creationId xmlns:a16="http://schemas.microsoft.com/office/drawing/2014/main" id="{EE7C2F4C-B86A-272A-04A6-C11A6025310A}"/>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8330362" y="3487176"/>
            <a:ext cx="914400" cy="914400"/>
          </a:xfrm>
          <a:prstGeom prst="rect">
            <a:avLst/>
          </a:prstGeom>
        </p:spPr>
      </p:pic>
      <p:pic>
        <p:nvPicPr>
          <p:cNvPr id="64" name="Graphic 63" descr="Document with solid fill">
            <a:extLst>
              <a:ext uri="{FF2B5EF4-FFF2-40B4-BE49-F238E27FC236}">
                <a16:creationId xmlns:a16="http://schemas.microsoft.com/office/drawing/2014/main" id="{3114B83B-B44B-B405-3BB8-BA27F44CA26A}"/>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3247708" y="2579741"/>
            <a:ext cx="914400" cy="914400"/>
          </a:xfrm>
          <a:prstGeom prst="rect">
            <a:avLst/>
          </a:prstGeom>
        </p:spPr>
      </p:pic>
      <p:pic>
        <p:nvPicPr>
          <p:cNvPr id="67" name="Graphic 66" descr="Office worker male with solid fill">
            <a:extLst>
              <a:ext uri="{FF2B5EF4-FFF2-40B4-BE49-F238E27FC236}">
                <a16:creationId xmlns:a16="http://schemas.microsoft.com/office/drawing/2014/main" id="{B297437D-4A1C-ADFB-85C7-500CDEE89791}"/>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7048741" y="2234640"/>
            <a:ext cx="914400" cy="914400"/>
          </a:xfrm>
          <a:prstGeom prst="rect">
            <a:avLst/>
          </a:prstGeom>
        </p:spPr>
      </p:pic>
      <p:pic>
        <p:nvPicPr>
          <p:cNvPr id="69" name="Graphic 68" descr="Office worker female with solid fill">
            <a:extLst>
              <a:ext uri="{FF2B5EF4-FFF2-40B4-BE49-F238E27FC236}">
                <a16:creationId xmlns:a16="http://schemas.microsoft.com/office/drawing/2014/main" id="{7C669DF7-9F6C-4B4E-2014-C92E75FC0703}"/>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7605867" y="2214776"/>
            <a:ext cx="914400" cy="914400"/>
          </a:xfrm>
          <a:prstGeom prst="rect">
            <a:avLst/>
          </a:prstGeom>
        </p:spPr>
      </p:pic>
      <p:pic>
        <p:nvPicPr>
          <p:cNvPr id="71" name="Graphic 70" descr="Server with solid fill">
            <a:extLst>
              <a:ext uri="{FF2B5EF4-FFF2-40B4-BE49-F238E27FC236}">
                <a16:creationId xmlns:a16="http://schemas.microsoft.com/office/drawing/2014/main" id="{C76AE26E-FA86-93E7-A0AD-4FF05686B450}"/>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7405680" y="5054303"/>
            <a:ext cx="914400" cy="914400"/>
          </a:xfrm>
          <a:prstGeom prst="rect">
            <a:avLst/>
          </a:prstGeom>
        </p:spPr>
      </p:pic>
      <p:pic>
        <p:nvPicPr>
          <p:cNvPr id="77" name="Graphic 76" descr="Call center with solid fill">
            <a:extLst>
              <a:ext uri="{FF2B5EF4-FFF2-40B4-BE49-F238E27FC236}">
                <a16:creationId xmlns:a16="http://schemas.microsoft.com/office/drawing/2014/main" id="{B8840C83-7511-6D1D-1DC9-27979756D141}"/>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4394519" y="5472680"/>
            <a:ext cx="914400" cy="914400"/>
          </a:xfrm>
          <a:prstGeom prst="rect">
            <a:avLst/>
          </a:prstGeom>
        </p:spPr>
      </p:pic>
      <p:sp>
        <p:nvSpPr>
          <p:cNvPr id="78" name="TextBox 77">
            <a:extLst>
              <a:ext uri="{FF2B5EF4-FFF2-40B4-BE49-F238E27FC236}">
                <a16:creationId xmlns:a16="http://schemas.microsoft.com/office/drawing/2014/main" id="{57BC0F8D-6229-A3AF-6C9B-3BEB2E349599}"/>
              </a:ext>
            </a:extLst>
          </p:cNvPr>
          <p:cNvSpPr txBox="1"/>
          <p:nvPr/>
        </p:nvSpPr>
        <p:spPr>
          <a:xfrm>
            <a:off x="3136226" y="1808009"/>
            <a:ext cx="1287147" cy="369332"/>
          </a:xfrm>
          <a:prstGeom prst="rect">
            <a:avLst/>
          </a:prstGeom>
          <a:noFill/>
        </p:spPr>
        <p:txBody>
          <a:bodyPr wrap="none" rtlCol="0">
            <a:spAutoFit/>
          </a:bodyPr>
          <a:lstStyle/>
          <a:p>
            <a:r>
              <a:rPr lang="en-CA" b="1"/>
              <a:t>ATIP Online</a:t>
            </a:r>
            <a:endParaRPr lang="en-US" b="1"/>
          </a:p>
        </p:txBody>
      </p:sp>
      <p:pic>
        <p:nvPicPr>
          <p:cNvPr id="79" name="Graphic 78" descr="Paperclip with solid fill">
            <a:extLst>
              <a:ext uri="{FF2B5EF4-FFF2-40B4-BE49-F238E27FC236}">
                <a16:creationId xmlns:a16="http://schemas.microsoft.com/office/drawing/2014/main" id="{117C9744-30F5-6FAB-1B11-8FEC5B5D77C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30424" y="3529284"/>
            <a:ext cx="249654" cy="249654"/>
          </a:xfrm>
          <a:prstGeom prst="rect">
            <a:avLst/>
          </a:prstGeom>
        </p:spPr>
      </p:pic>
      <p:sp>
        <p:nvSpPr>
          <p:cNvPr id="81" name="TextBox 80">
            <a:extLst>
              <a:ext uri="{FF2B5EF4-FFF2-40B4-BE49-F238E27FC236}">
                <a16:creationId xmlns:a16="http://schemas.microsoft.com/office/drawing/2014/main" id="{FAE77B12-DDA8-448B-D970-CBA46D75B4B1}"/>
              </a:ext>
            </a:extLst>
          </p:cNvPr>
          <p:cNvSpPr txBox="1"/>
          <p:nvPr/>
        </p:nvSpPr>
        <p:spPr>
          <a:xfrm>
            <a:off x="7762256" y="1808007"/>
            <a:ext cx="2242345" cy="369332"/>
          </a:xfrm>
          <a:prstGeom prst="rect">
            <a:avLst/>
          </a:prstGeom>
          <a:noFill/>
        </p:spPr>
        <p:txBody>
          <a:bodyPr wrap="none" rtlCol="0">
            <a:spAutoFit/>
          </a:bodyPr>
          <a:lstStyle/>
          <a:p>
            <a:r>
              <a:rPr lang="en-CA" b="1">
                <a:solidFill>
                  <a:schemeClr val="accent6">
                    <a:lumMod val="50000"/>
                  </a:schemeClr>
                </a:solidFill>
              </a:rPr>
              <a:t>Processing Institution</a:t>
            </a:r>
            <a:endParaRPr lang="en-US" b="1">
              <a:solidFill>
                <a:schemeClr val="accent6">
                  <a:lumMod val="50000"/>
                </a:schemeClr>
              </a:solidFill>
            </a:endParaRPr>
          </a:p>
        </p:txBody>
      </p:sp>
      <p:sp>
        <p:nvSpPr>
          <p:cNvPr id="82" name="TextBox 81">
            <a:extLst>
              <a:ext uri="{FF2B5EF4-FFF2-40B4-BE49-F238E27FC236}">
                <a16:creationId xmlns:a16="http://schemas.microsoft.com/office/drawing/2014/main" id="{A7AC74E1-4AA5-03FE-BF80-EF3493495095}"/>
              </a:ext>
            </a:extLst>
          </p:cNvPr>
          <p:cNvSpPr txBox="1"/>
          <p:nvPr/>
        </p:nvSpPr>
        <p:spPr>
          <a:xfrm>
            <a:off x="7405680" y="5963322"/>
            <a:ext cx="1495802" cy="276999"/>
          </a:xfrm>
          <a:prstGeom prst="rect">
            <a:avLst/>
          </a:prstGeom>
          <a:noFill/>
        </p:spPr>
        <p:txBody>
          <a:bodyPr wrap="square" rtlCol="0">
            <a:spAutoFit/>
          </a:bodyPr>
          <a:lstStyle/>
          <a:p>
            <a:r>
              <a:rPr lang="en-CA" sz="1200"/>
              <a:t>Local network</a:t>
            </a:r>
            <a:endParaRPr lang="en-US" sz="1200"/>
          </a:p>
        </p:txBody>
      </p:sp>
      <p:sp>
        <p:nvSpPr>
          <p:cNvPr id="83" name="TextBox 82">
            <a:extLst>
              <a:ext uri="{FF2B5EF4-FFF2-40B4-BE49-F238E27FC236}">
                <a16:creationId xmlns:a16="http://schemas.microsoft.com/office/drawing/2014/main" id="{3DA39229-589E-3A27-600A-4711E7185E92}"/>
              </a:ext>
            </a:extLst>
          </p:cNvPr>
          <p:cNvSpPr txBox="1"/>
          <p:nvPr/>
        </p:nvSpPr>
        <p:spPr>
          <a:xfrm>
            <a:off x="9628350" y="5944623"/>
            <a:ext cx="1045440" cy="276999"/>
          </a:xfrm>
          <a:prstGeom prst="rect">
            <a:avLst/>
          </a:prstGeom>
          <a:noFill/>
        </p:spPr>
        <p:txBody>
          <a:bodyPr wrap="square" rtlCol="0">
            <a:spAutoFit/>
          </a:bodyPr>
          <a:lstStyle/>
          <a:p>
            <a:r>
              <a:rPr lang="en-CA" sz="1200"/>
              <a:t>Local server</a:t>
            </a:r>
            <a:endParaRPr lang="en-US" sz="1200"/>
          </a:p>
        </p:txBody>
      </p:sp>
      <p:sp>
        <p:nvSpPr>
          <p:cNvPr id="84" name="TextBox 83">
            <a:extLst>
              <a:ext uri="{FF2B5EF4-FFF2-40B4-BE49-F238E27FC236}">
                <a16:creationId xmlns:a16="http://schemas.microsoft.com/office/drawing/2014/main" id="{3CA01ED4-BF0C-B874-B19F-796ECC126B1A}"/>
              </a:ext>
            </a:extLst>
          </p:cNvPr>
          <p:cNvSpPr txBox="1"/>
          <p:nvPr/>
        </p:nvSpPr>
        <p:spPr>
          <a:xfrm>
            <a:off x="7284922" y="3196472"/>
            <a:ext cx="1045440" cy="276999"/>
          </a:xfrm>
          <a:prstGeom prst="rect">
            <a:avLst/>
          </a:prstGeom>
          <a:noFill/>
        </p:spPr>
        <p:txBody>
          <a:bodyPr wrap="square" rtlCol="0">
            <a:spAutoFit/>
          </a:bodyPr>
          <a:lstStyle/>
          <a:p>
            <a:r>
              <a:rPr lang="en-US" sz="1200"/>
              <a:t>ATIP Office</a:t>
            </a:r>
          </a:p>
        </p:txBody>
      </p:sp>
      <p:cxnSp>
        <p:nvCxnSpPr>
          <p:cNvPr id="87" name="Straight Arrow Connector 86">
            <a:extLst>
              <a:ext uri="{FF2B5EF4-FFF2-40B4-BE49-F238E27FC236}">
                <a16:creationId xmlns:a16="http://schemas.microsoft.com/office/drawing/2014/main" id="{B536D77B-A762-13A3-903F-D80FA9448DB9}"/>
              </a:ext>
              <a:ext uri="{C183D7F6-B498-43B3-948B-1728B52AA6E4}">
                <adec:decorative xmlns:adec="http://schemas.microsoft.com/office/drawing/2017/decorative" val="1"/>
              </a:ext>
            </a:extLst>
          </p:cNvPr>
          <p:cNvCxnSpPr>
            <a:cxnSpLocks/>
          </p:cNvCxnSpPr>
          <p:nvPr/>
        </p:nvCxnSpPr>
        <p:spPr>
          <a:xfrm>
            <a:off x="5590367" y="3022618"/>
            <a:ext cx="1532438" cy="0"/>
          </a:xfrm>
          <a:prstGeom prst="straightConnector1">
            <a:avLst/>
          </a:prstGeom>
          <a:ln w="381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DB7DA81F-91BB-FC02-9610-21BF37813B1D}"/>
              </a:ext>
              <a:ext uri="{C183D7F6-B498-43B3-948B-1728B52AA6E4}">
                <adec:decorative xmlns:adec="http://schemas.microsoft.com/office/drawing/2017/decorative" val="1"/>
              </a:ext>
            </a:extLst>
          </p:cNvPr>
          <p:cNvCxnSpPr>
            <a:cxnSpLocks/>
          </p:cNvCxnSpPr>
          <p:nvPr/>
        </p:nvCxnSpPr>
        <p:spPr>
          <a:xfrm>
            <a:off x="609174" y="2463044"/>
            <a:ext cx="1204077" cy="423926"/>
          </a:xfrm>
          <a:prstGeom prst="straightConnector1">
            <a:avLst/>
          </a:prstGeom>
          <a:ln w="381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C94B0338-69AB-B9B9-50E3-CF0A04D06D7D}"/>
              </a:ext>
              <a:ext uri="{C183D7F6-B498-43B3-948B-1728B52AA6E4}">
                <adec:decorative xmlns:adec="http://schemas.microsoft.com/office/drawing/2017/decorative" val="1"/>
              </a:ext>
            </a:extLst>
          </p:cNvPr>
          <p:cNvCxnSpPr>
            <a:cxnSpLocks/>
          </p:cNvCxnSpPr>
          <p:nvPr/>
        </p:nvCxnSpPr>
        <p:spPr>
          <a:xfrm>
            <a:off x="4529564" y="4749173"/>
            <a:ext cx="2751156" cy="565841"/>
          </a:xfrm>
          <a:prstGeom prst="straightConnector1">
            <a:avLst/>
          </a:prstGeom>
          <a:ln w="38100">
            <a:solidFill>
              <a:schemeClr val="accent1">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99" name="Graphic 98" descr="Shield Cross with solid fill">
            <a:extLst>
              <a:ext uri="{FF2B5EF4-FFF2-40B4-BE49-F238E27FC236}">
                <a16:creationId xmlns:a16="http://schemas.microsoft.com/office/drawing/2014/main" id="{5717A780-AEE2-3FB5-30DC-B69F71272047}"/>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5885643" y="3834773"/>
            <a:ext cx="914400" cy="914400"/>
          </a:xfrm>
          <a:prstGeom prst="rect">
            <a:avLst/>
          </a:prstGeom>
        </p:spPr>
      </p:pic>
      <p:sp>
        <p:nvSpPr>
          <p:cNvPr id="101" name="TextBox 100">
            <a:extLst>
              <a:ext uri="{FF2B5EF4-FFF2-40B4-BE49-F238E27FC236}">
                <a16:creationId xmlns:a16="http://schemas.microsoft.com/office/drawing/2014/main" id="{35689B13-9B53-C150-C946-EFCB93A55B5F}"/>
              </a:ext>
            </a:extLst>
          </p:cNvPr>
          <p:cNvSpPr txBox="1"/>
          <p:nvPr/>
        </p:nvSpPr>
        <p:spPr>
          <a:xfrm>
            <a:off x="5934299" y="3477285"/>
            <a:ext cx="1045440" cy="461665"/>
          </a:xfrm>
          <a:prstGeom prst="rect">
            <a:avLst/>
          </a:prstGeom>
          <a:noFill/>
        </p:spPr>
        <p:txBody>
          <a:bodyPr wrap="square" rtlCol="0">
            <a:spAutoFit/>
          </a:bodyPr>
          <a:lstStyle/>
          <a:p>
            <a:r>
              <a:rPr lang="en-CA" sz="1200" b="1">
                <a:solidFill>
                  <a:srgbClr val="C00000"/>
                </a:solidFill>
              </a:rPr>
              <a:t>Secure connection</a:t>
            </a:r>
            <a:endParaRPr lang="en-US" sz="1200" b="1">
              <a:solidFill>
                <a:srgbClr val="C00000"/>
              </a:solidFill>
            </a:endParaRPr>
          </a:p>
        </p:txBody>
      </p:sp>
      <p:sp>
        <p:nvSpPr>
          <p:cNvPr id="102" name="TextBox 101">
            <a:extLst>
              <a:ext uri="{FF2B5EF4-FFF2-40B4-BE49-F238E27FC236}">
                <a16:creationId xmlns:a16="http://schemas.microsoft.com/office/drawing/2014/main" id="{72A5CAA2-03AB-A578-DC52-70CC3CF1D39A}"/>
              </a:ext>
            </a:extLst>
          </p:cNvPr>
          <p:cNvSpPr txBox="1"/>
          <p:nvPr/>
        </p:nvSpPr>
        <p:spPr>
          <a:xfrm>
            <a:off x="5913415" y="2382102"/>
            <a:ext cx="1045440" cy="461665"/>
          </a:xfrm>
          <a:prstGeom prst="rect">
            <a:avLst/>
          </a:prstGeom>
          <a:noFill/>
        </p:spPr>
        <p:txBody>
          <a:bodyPr wrap="square" rtlCol="0">
            <a:spAutoFit/>
          </a:bodyPr>
          <a:lstStyle/>
          <a:p>
            <a:r>
              <a:rPr lang="en-CA" sz="1200"/>
              <a:t>Manual process</a:t>
            </a:r>
            <a:endParaRPr lang="en-US" sz="1200"/>
          </a:p>
        </p:txBody>
      </p:sp>
      <p:sp>
        <p:nvSpPr>
          <p:cNvPr id="103" name="TextBox 102">
            <a:extLst>
              <a:ext uri="{FF2B5EF4-FFF2-40B4-BE49-F238E27FC236}">
                <a16:creationId xmlns:a16="http://schemas.microsoft.com/office/drawing/2014/main" id="{F757F005-352C-9B9D-BE94-10AFC5ECF215}"/>
              </a:ext>
            </a:extLst>
          </p:cNvPr>
          <p:cNvSpPr txBox="1"/>
          <p:nvPr/>
        </p:nvSpPr>
        <p:spPr>
          <a:xfrm>
            <a:off x="5964282" y="5315014"/>
            <a:ext cx="1045440" cy="461665"/>
          </a:xfrm>
          <a:prstGeom prst="rect">
            <a:avLst/>
          </a:prstGeom>
          <a:noFill/>
        </p:spPr>
        <p:txBody>
          <a:bodyPr wrap="square" rtlCol="0">
            <a:spAutoFit/>
          </a:bodyPr>
          <a:lstStyle/>
          <a:p>
            <a:r>
              <a:rPr lang="en-CA" sz="1200"/>
              <a:t>Automated process</a:t>
            </a:r>
            <a:endParaRPr lang="en-US" sz="1200"/>
          </a:p>
        </p:txBody>
      </p:sp>
      <p:cxnSp>
        <p:nvCxnSpPr>
          <p:cNvPr id="104" name="Straight Arrow Connector 103">
            <a:extLst>
              <a:ext uri="{FF2B5EF4-FFF2-40B4-BE49-F238E27FC236}">
                <a16:creationId xmlns:a16="http://schemas.microsoft.com/office/drawing/2014/main" id="{CF977E27-8E36-9EAA-40CD-9A7787444F71}"/>
              </a:ext>
              <a:ext uri="{C183D7F6-B498-43B3-948B-1728B52AA6E4}">
                <adec:decorative xmlns:adec="http://schemas.microsoft.com/office/drawing/2017/decorative" val="1"/>
              </a:ext>
            </a:extLst>
          </p:cNvPr>
          <p:cNvCxnSpPr>
            <a:cxnSpLocks/>
          </p:cNvCxnSpPr>
          <p:nvPr/>
        </p:nvCxnSpPr>
        <p:spPr>
          <a:xfrm flipH="1">
            <a:off x="8435807" y="5428297"/>
            <a:ext cx="1209345" cy="0"/>
          </a:xfrm>
          <a:prstGeom prst="straightConnector1">
            <a:avLst/>
          </a:prstGeom>
          <a:ln w="38100">
            <a:solidFill>
              <a:schemeClr val="accent1">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466FADDC-85B6-1B75-14DD-FC5F87EA7D09}"/>
              </a:ext>
              <a:ext uri="{C183D7F6-B498-43B3-948B-1728B52AA6E4}">
                <adec:decorative xmlns:adec="http://schemas.microsoft.com/office/drawing/2017/decorative" val="1"/>
              </a:ext>
            </a:extLst>
          </p:cNvPr>
          <p:cNvCxnSpPr>
            <a:cxnSpLocks/>
          </p:cNvCxnSpPr>
          <p:nvPr/>
        </p:nvCxnSpPr>
        <p:spPr>
          <a:xfrm flipV="1">
            <a:off x="7791107" y="4391222"/>
            <a:ext cx="644700" cy="595012"/>
          </a:xfrm>
          <a:prstGeom prst="straightConnector1">
            <a:avLst/>
          </a:prstGeom>
          <a:ln w="38100">
            <a:solidFill>
              <a:schemeClr val="accent1">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2CD71831-6C98-B99B-3F9F-0ABEDF1CAB10}"/>
              </a:ext>
              <a:ext uri="{C183D7F6-B498-43B3-948B-1728B52AA6E4}">
                <adec:decorative xmlns:adec="http://schemas.microsoft.com/office/drawing/2017/decorative" val="1"/>
              </a:ext>
            </a:extLst>
          </p:cNvPr>
          <p:cNvCxnSpPr>
            <a:cxnSpLocks/>
          </p:cNvCxnSpPr>
          <p:nvPr/>
        </p:nvCxnSpPr>
        <p:spPr>
          <a:xfrm>
            <a:off x="8263999" y="3121613"/>
            <a:ext cx="399131" cy="375776"/>
          </a:xfrm>
          <a:prstGeom prst="straightConnector1">
            <a:avLst/>
          </a:prstGeom>
          <a:ln w="381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4DB3339F-A158-9B58-85AF-2CF3B24110BE}"/>
              </a:ext>
            </a:extLst>
          </p:cNvPr>
          <p:cNvSpPr txBox="1"/>
          <p:nvPr/>
        </p:nvSpPr>
        <p:spPr>
          <a:xfrm>
            <a:off x="3503409" y="4564694"/>
            <a:ext cx="658699" cy="276999"/>
          </a:xfrm>
          <a:prstGeom prst="rect">
            <a:avLst/>
          </a:prstGeom>
          <a:noFill/>
        </p:spPr>
        <p:txBody>
          <a:bodyPr wrap="square" rtlCol="0">
            <a:spAutoFit/>
          </a:bodyPr>
          <a:lstStyle/>
          <a:p>
            <a:r>
              <a:rPr lang="en-CA" sz="1200"/>
              <a:t>API</a:t>
            </a:r>
            <a:endParaRPr lang="en-US" sz="1200"/>
          </a:p>
        </p:txBody>
      </p:sp>
      <p:sp>
        <p:nvSpPr>
          <p:cNvPr id="116" name="TextBox 115">
            <a:extLst>
              <a:ext uri="{FF2B5EF4-FFF2-40B4-BE49-F238E27FC236}">
                <a16:creationId xmlns:a16="http://schemas.microsoft.com/office/drawing/2014/main" id="{CC0F16B4-BB5A-9CB1-6E10-AD16392470F0}"/>
              </a:ext>
            </a:extLst>
          </p:cNvPr>
          <p:cNvSpPr txBox="1"/>
          <p:nvPr/>
        </p:nvSpPr>
        <p:spPr>
          <a:xfrm>
            <a:off x="2077508" y="4726544"/>
            <a:ext cx="658699" cy="461665"/>
          </a:xfrm>
          <a:prstGeom prst="rect">
            <a:avLst/>
          </a:prstGeom>
          <a:noFill/>
        </p:spPr>
        <p:txBody>
          <a:bodyPr wrap="square" rtlCol="0">
            <a:spAutoFit/>
          </a:bodyPr>
          <a:lstStyle/>
          <a:p>
            <a:r>
              <a:rPr lang="en-CA" sz="1200"/>
              <a:t>ATIP Server</a:t>
            </a:r>
            <a:endParaRPr lang="en-US" sz="1200"/>
          </a:p>
        </p:txBody>
      </p:sp>
      <p:cxnSp>
        <p:nvCxnSpPr>
          <p:cNvPr id="118" name="Straight Arrow Connector 117">
            <a:extLst>
              <a:ext uri="{FF2B5EF4-FFF2-40B4-BE49-F238E27FC236}">
                <a16:creationId xmlns:a16="http://schemas.microsoft.com/office/drawing/2014/main" id="{9E500D06-0EC2-90B1-171F-5C076F3CAB6D}"/>
              </a:ext>
              <a:ext uri="{C183D7F6-B498-43B3-948B-1728B52AA6E4}">
                <adec:decorative xmlns:adec="http://schemas.microsoft.com/office/drawing/2017/decorative" val="1"/>
              </a:ext>
            </a:extLst>
          </p:cNvPr>
          <p:cNvCxnSpPr>
            <a:cxnSpLocks/>
          </p:cNvCxnSpPr>
          <p:nvPr/>
        </p:nvCxnSpPr>
        <p:spPr>
          <a:xfrm flipH="1" flipV="1">
            <a:off x="2712122" y="3377444"/>
            <a:ext cx="410463" cy="973753"/>
          </a:xfrm>
          <a:prstGeom prst="straightConnector1">
            <a:avLst/>
          </a:prstGeom>
          <a:ln w="38100">
            <a:solidFill>
              <a:schemeClr val="accent1">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E71E419E-093F-6F34-EC85-E1D011CDDE8D}"/>
              </a:ext>
              <a:ext uri="{C183D7F6-B498-43B3-948B-1728B52AA6E4}">
                <adec:decorative xmlns:adec="http://schemas.microsoft.com/office/drawing/2017/decorative" val="1"/>
              </a:ext>
            </a:extLst>
          </p:cNvPr>
          <p:cNvCxnSpPr>
            <a:cxnSpLocks/>
          </p:cNvCxnSpPr>
          <p:nvPr/>
        </p:nvCxnSpPr>
        <p:spPr>
          <a:xfrm flipV="1">
            <a:off x="2712122" y="4833285"/>
            <a:ext cx="644700" cy="595012"/>
          </a:xfrm>
          <a:prstGeom prst="straightConnector1">
            <a:avLst/>
          </a:prstGeom>
          <a:ln w="38100">
            <a:solidFill>
              <a:schemeClr val="accent1">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34" name="Graphic 133" descr="Document with solid fill">
            <a:extLst>
              <a:ext uri="{FF2B5EF4-FFF2-40B4-BE49-F238E27FC236}">
                <a16:creationId xmlns:a16="http://schemas.microsoft.com/office/drawing/2014/main" id="{E0B9EAEA-25FE-2724-1B63-36E764408D55}"/>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9437404" y="2316006"/>
            <a:ext cx="914400" cy="914400"/>
          </a:xfrm>
          <a:prstGeom prst="rect">
            <a:avLst/>
          </a:prstGeom>
        </p:spPr>
      </p:pic>
      <p:sp>
        <p:nvSpPr>
          <p:cNvPr id="136" name="TextBox 135">
            <a:extLst>
              <a:ext uri="{FF2B5EF4-FFF2-40B4-BE49-F238E27FC236}">
                <a16:creationId xmlns:a16="http://schemas.microsoft.com/office/drawing/2014/main" id="{54FA0582-F93F-BE86-4C45-19A0710DDBF1}"/>
              </a:ext>
            </a:extLst>
          </p:cNvPr>
          <p:cNvSpPr txBox="1"/>
          <p:nvPr/>
        </p:nvSpPr>
        <p:spPr>
          <a:xfrm>
            <a:off x="9569503" y="3158305"/>
            <a:ext cx="829967" cy="282161"/>
          </a:xfrm>
          <a:prstGeom prst="rect">
            <a:avLst/>
          </a:prstGeom>
          <a:noFill/>
        </p:spPr>
        <p:txBody>
          <a:bodyPr wrap="square" rtlCol="0">
            <a:spAutoFit/>
          </a:bodyPr>
          <a:lstStyle/>
          <a:p>
            <a:r>
              <a:rPr lang="en-CA" sz="1200"/>
              <a:t>records</a:t>
            </a:r>
            <a:endParaRPr lang="en-US" sz="1200"/>
          </a:p>
        </p:txBody>
      </p:sp>
      <p:cxnSp>
        <p:nvCxnSpPr>
          <p:cNvPr id="138" name="Straight Arrow Connector 137">
            <a:extLst>
              <a:ext uri="{FF2B5EF4-FFF2-40B4-BE49-F238E27FC236}">
                <a16:creationId xmlns:a16="http://schemas.microsoft.com/office/drawing/2014/main" id="{49CE02D2-F3AE-32EB-1B0E-9D398A6604EA}"/>
              </a:ext>
              <a:ext uri="{C183D7F6-B498-43B3-948B-1728B52AA6E4}">
                <adec:decorative xmlns:adec="http://schemas.microsoft.com/office/drawing/2017/decorative" val="1"/>
              </a:ext>
            </a:extLst>
          </p:cNvPr>
          <p:cNvCxnSpPr>
            <a:cxnSpLocks/>
          </p:cNvCxnSpPr>
          <p:nvPr/>
        </p:nvCxnSpPr>
        <p:spPr>
          <a:xfrm flipV="1">
            <a:off x="4394519" y="3440466"/>
            <a:ext cx="629544" cy="961110"/>
          </a:xfrm>
          <a:prstGeom prst="straightConnector1">
            <a:avLst/>
          </a:prstGeom>
          <a:ln w="38100">
            <a:solidFill>
              <a:schemeClr val="accent1">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41" name="Graphic 140" descr="Shield Cross with solid fill">
            <a:extLst>
              <a:ext uri="{FF2B5EF4-FFF2-40B4-BE49-F238E27FC236}">
                <a16:creationId xmlns:a16="http://schemas.microsoft.com/office/drawing/2014/main" id="{815D3AA3-8903-DC54-B4D0-029F57C8E3B4}"/>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511139" y="2691840"/>
            <a:ext cx="555235" cy="555235"/>
          </a:xfrm>
          <a:prstGeom prst="rect">
            <a:avLst/>
          </a:prstGeom>
        </p:spPr>
      </p:pic>
      <p:sp>
        <p:nvSpPr>
          <p:cNvPr id="142" name="TextBox 141">
            <a:extLst>
              <a:ext uri="{FF2B5EF4-FFF2-40B4-BE49-F238E27FC236}">
                <a16:creationId xmlns:a16="http://schemas.microsoft.com/office/drawing/2014/main" id="{A753EFA2-8020-AC33-5C8F-47E295C52E11}"/>
              </a:ext>
            </a:extLst>
          </p:cNvPr>
          <p:cNvSpPr txBox="1"/>
          <p:nvPr/>
        </p:nvSpPr>
        <p:spPr>
          <a:xfrm>
            <a:off x="477204" y="3263758"/>
            <a:ext cx="1045440" cy="461665"/>
          </a:xfrm>
          <a:prstGeom prst="rect">
            <a:avLst/>
          </a:prstGeom>
          <a:noFill/>
        </p:spPr>
        <p:txBody>
          <a:bodyPr wrap="square" rtlCol="0">
            <a:spAutoFit/>
          </a:bodyPr>
          <a:lstStyle/>
          <a:p>
            <a:r>
              <a:rPr lang="en-CA" sz="1200" b="1">
                <a:solidFill>
                  <a:srgbClr val="C00000"/>
                </a:solidFill>
              </a:rPr>
              <a:t>Secure account</a:t>
            </a:r>
            <a:endParaRPr lang="en-US" sz="1200" b="1">
              <a:solidFill>
                <a:srgbClr val="C00000"/>
              </a:solidFill>
            </a:endParaRPr>
          </a:p>
        </p:txBody>
      </p:sp>
    </p:spTree>
    <p:extLst>
      <p:ext uri="{BB962C8B-B14F-4D97-AF65-F5344CB8AC3E}">
        <p14:creationId xmlns:p14="http://schemas.microsoft.com/office/powerpoint/2010/main" val="136611106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EA9AA-6B1B-E345-4538-7361327B7BA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390C09-134B-43D3-A6A5-4A5A4788EF09}"/>
              </a:ext>
            </a:extLst>
          </p:cNvPr>
          <p:cNvSpPr>
            <a:spLocks noGrp="1"/>
          </p:cNvSpPr>
          <p:nvPr>
            <p:ph type="sldNum" sz="quarter" idx="12"/>
          </p:nvPr>
        </p:nvSpPr>
        <p:spPr/>
        <p:txBody>
          <a:bodyPr/>
          <a:lstStyle/>
          <a:p>
            <a:fld id="{32D4B517-E49B-41B6-9DBC-23634E0F1CDC}" type="slidenum">
              <a:rPr lang="en-CA" smtClean="0"/>
              <a:t>8</a:t>
            </a:fld>
            <a:endParaRPr lang="en-CA"/>
          </a:p>
        </p:txBody>
      </p:sp>
      <p:sp>
        <p:nvSpPr>
          <p:cNvPr id="3" name="Content Placeholder 2">
            <a:extLst>
              <a:ext uri="{FF2B5EF4-FFF2-40B4-BE49-F238E27FC236}">
                <a16:creationId xmlns:a16="http://schemas.microsoft.com/office/drawing/2014/main" id="{FF070331-E3DD-64F5-FA9B-38F93DDEE701}"/>
              </a:ext>
            </a:extLst>
          </p:cNvPr>
          <p:cNvSpPr>
            <a:spLocks noGrp="1"/>
          </p:cNvSpPr>
          <p:nvPr>
            <p:ph idx="10"/>
          </p:nvPr>
        </p:nvSpPr>
        <p:spPr/>
        <p:txBody>
          <a:bodyPr lIns="0" tIns="0" rIns="0" bIns="0" anchor="t"/>
          <a:lstStyle/>
          <a:p>
            <a:pPr marL="342900" indent="-342900">
              <a:buFont typeface="Arial" panose="020B0604020202020204" pitchFamily="34" charset="0"/>
              <a:buChar char="•"/>
            </a:pPr>
            <a:r>
              <a:rPr lang="en-CA">
                <a:solidFill>
                  <a:schemeClr val="tx1"/>
                </a:solidFill>
                <a:latin typeface="Aptos"/>
                <a:ea typeface="Calibri"/>
                <a:cs typeface="Calibri"/>
              </a:rPr>
              <a:t>Regular user management</a:t>
            </a:r>
          </a:p>
          <a:p>
            <a:pPr marL="1085850" lvl="1" indent="-342900">
              <a:buFont typeface="Arial" panose="020B0604020202020204" pitchFamily="34" charset="0"/>
              <a:buChar char="•"/>
            </a:pPr>
            <a:r>
              <a:rPr lang="en-CA">
                <a:solidFill>
                  <a:schemeClr val="tx1"/>
                </a:solidFill>
                <a:latin typeface="Aptos"/>
                <a:ea typeface="Calibri"/>
                <a:cs typeface="Calibri"/>
              </a:rPr>
              <a:t>Authorizing Representatives have a responsibility to manage their institution’s user access</a:t>
            </a:r>
          </a:p>
          <a:p>
            <a:pPr marL="342900" indent="-342900">
              <a:buFont typeface="Arial" panose="020B0604020202020204" pitchFamily="34" charset="0"/>
              <a:buChar char="•"/>
            </a:pPr>
            <a:r>
              <a:rPr lang="en-CA">
                <a:solidFill>
                  <a:schemeClr val="tx1"/>
                </a:solidFill>
                <a:latin typeface="Aptos"/>
                <a:ea typeface="Calibri"/>
                <a:cs typeface="Calibri"/>
              </a:rPr>
              <a:t>Document labels</a:t>
            </a:r>
          </a:p>
          <a:p>
            <a:pPr marL="1085850" lvl="1" indent="-342900">
              <a:buFont typeface="Arial" panose="020B0604020202020204" pitchFamily="34" charset="0"/>
              <a:buChar char="•"/>
            </a:pPr>
            <a:r>
              <a:rPr lang="en-CA">
                <a:solidFill>
                  <a:schemeClr val="tx1"/>
                </a:solidFill>
                <a:latin typeface="Aptos"/>
                <a:ea typeface="Calibri"/>
                <a:cs typeface="Calibri"/>
              </a:rPr>
              <a:t>Adding helpful text with document descriptions can make things clear to your requesters</a:t>
            </a:r>
          </a:p>
          <a:p>
            <a:pPr marL="342900" indent="-342900">
              <a:buFont typeface="Arial" panose="020B0604020202020204" pitchFamily="34" charset="0"/>
              <a:buChar char="•"/>
            </a:pPr>
            <a:r>
              <a:rPr lang="en-CA">
                <a:solidFill>
                  <a:schemeClr val="tx1"/>
                </a:solidFill>
                <a:latin typeface="Aptos"/>
                <a:ea typeface="Calibri"/>
                <a:cs typeface="Calibri"/>
              </a:rPr>
              <a:t>Requester support</a:t>
            </a:r>
          </a:p>
          <a:p>
            <a:pPr marL="1085850" lvl="1" indent="-342900">
              <a:buFont typeface="Arial" panose="020B0604020202020204" pitchFamily="34" charset="0"/>
              <a:buChar char="•"/>
            </a:pPr>
            <a:r>
              <a:rPr lang="en-CA">
                <a:solidFill>
                  <a:schemeClr val="tx1"/>
                </a:solidFill>
                <a:latin typeface="Aptos"/>
                <a:ea typeface="Calibri"/>
                <a:cs typeface="Calibri"/>
              </a:rPr>
              <a:t>TBS provides technical support to all requesters as it relates to ATIP Online</a:t>
            </a:r>
          </a:p>
          <a:p>
            <a:pPr marL="342900" indent="-342900">
              <a:buFont typeface="Arial" panose="020B0604020202020204" pitchFamily="34" charset="0"/>
              <a:buChar char="•"/>
            </a:pPr>
            <a:r>
              <a:rPr lang="en-CA">
                <a:solidFill>
                  <a:schemeClr val="tx1"/>
                </a:solidFill>
                <a:latin typeface="Aptos"/>
                <a:ea typeface="Calibri"/>
                <a:cs typeface="Calibri"/>
              </a:rPr>
              <a:t>File Consolidation</a:t>
            </a:r>
          </a:p>
          <a:p>
            <a:pPr marL="1085850" lvl="1" indent="-342900">
              <a:buFont typeface="Arial" panose="020B0604020202020204" pitchFamily="34" charset="0"/>
              <a:buChar char="•"/>
            </a:pPr>
            <a:r>
              <a:rPr lang="en-CA">
                <a:solidFill>
                  <a:schemeClr val="tx1"/>
                </a:solidFill>
                <a:latin typeface="Aptos"/>
                <a:ea typeface="Calibri"/>
                <a:cs typeface="Calibri"/>
              </a:rPr>
              <a:t>Including all your response attachments in a compressed ZIP folder can help you add more information to a message in AOMT</a:t>
            </a:r>
          </a:p>
          <a:p>
            <a:pPr marL="342900" indent="-342900">
              <a:buFont typeface="Arial" panose="020B0604020202020204" pitchFamily="34" charset="0"/>
              <a:buChar char="•"/>
            </a:pPr>
            <a:endParaRPr lang="en-CA"/>
          </a:p>
          <a:p>
            <a:pPr marL="342900" indent="-342900">
              <a:buFont typeface="Arial" panose="020B0604020202020204" pitchFamily="34" charset="0"/>
              <a:buChar char="•"/>
            </a:pPr>
            <a:endParaRPr lang="en-US"/>
          </a:p>
        </p:txBody>
      </p:sp>
      <p:sp>
        <p:nvSpPr>
          <p:cNvPr id="4" name="Title 3">
            <a:extLst>
              <a:ext uri="{FF2B5EF4-FFF2-40B4-BE49-F238E27FC236}">
                <a16:creationId xmlns:a16="http://schemas.microsoft.com/office/drawing/2014/main" id="{8DB40921-38DE-1C24-606C-3F895A838D6A}"/>
              </a:ext>
            </a:extLst>
          </p:cNvPr>
          <p:cNvSpPr>
            <a:spLocks noGrp="1"/>
          </p:cNvSpPr>
          <p:nvPr>
            <p:ph type="title"/>
          </p:nvPr>
        </p:nvSpPr>
        <p:spPr/>
        <p:txBody>
          <a:bodyPr/>
          <a:lstStyle/>
          <a:p>
            <a:r>
              <a:rPr lang="en-CA" sz="3200">
                <a:solidFill>
                  <a:schemeClr val="tx2"/>
                </a:solidFill>
                <a:latin typeface="Aptos Black"/>
              </a:rPr>
              <a:t>Best Practices</a:t>
            </a:r>
            <a:endParaRPr lang="en-US">
              <a:solidFill>
                <a:schemeClr val="tx2"/>
              </a:solidFill>
            </a:endParaRPr>
          </a:p>
        </p:txBody>
      </p:sp>
    </p:spTree>
    <p:extLst>
      <p:ext uri="{BB962C8B-B14F-4D97-AF65-F5344CB8AC3E}">
        <p14:creationId xmlns:p14="http://schemas.microsoft.com/office/powerpoint/2010/main" val="149372599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A85C7-93D5-1B18-CC76-E3E7F80AED3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B5F991-0E7C-159D-8763-DCE6FAF6FA02}"/>
              </a:ext>
            </a:extLst>
          </p:cNvPr>
          <p:cNvSpPr>
            <a:spLocks noGrp="1"/>
          </p:cNvSpPr>
          <p:nvPr>
            <p:ph type="sldNum" sz="quarter" idx="12"/>
          </p:nvPr>
        </p:nvSpPr>
        <p:spPr/>
        <p:txBody>
          <a:bodyPr/>
          <a:lstStyle/>
          <a:p>
            <a:fld id="{32D4B517-E49B-41B6-9DBC-23634E0F1CDC}" type="slidenum">
              <a:rPr lang="en-CA" smtClean="0"/>
              <a:t>9</a:t>
            </a:fld>
            <a:endParaRPr lang="en-CA"/>
          </a:p>
        </p:txBody>
      </p:sp>
      <p:sp>
        <p:nvSpPr>
          <p:cNvPr id="4" name="Title 3">
            <a:extLst>
              <a:ext uri="{FF2B5EF4-FFF2-40B4-BE49-F238E27FC236}">
                <a16:creationId xmlns:a16="http://schemas.microsoft.com/office/drawing/2014/main" id="{A48F3FC8-8A52-7B60-0513-AE87D8762351}"/>
              </a:ext>
            </a:extLst>
          </p:cNvPr>
          <p:cNvSpPr>
            <a:spLocks noGrp="1"/>
          </p:cNvSpPr>
          <p:nvPr>
            <p:ph type="title"/>
          </p:nvPr>
        </p:nvSpPr>
        <p:spPr/>
        <p:txBody>
          <a:bodyPr/>
          <a:lstStyle/>
          <a:p>
            <a:endParaRPr lang="en-US"/>
          </a:p>
        </p:txBody>
      </p:sp>
      <p:sp>
        <p:nvSpPr>
          <p:cNvPr id="6" name="Text Placeholder 8">
            <a:extLst>
              <a:ext uri="{FF2B5EF4-FFF2-40B4-BE49-F238E27FC236}">
                <a16:creationId xmlns:a16="http://schemas.microsoft.com/office/drawing/2014/main" id="{41011F4C-6844-EB6C-6719-8F1C8CF521FF}"/>
              </a:ext>
            </a:extLst>
          </p:cNvPr>
          <p:cNvSpPr txBox="1">
            <a:spLocks/>
          </p:cNvSpPr>
          <p:nvPr/>
        </p:nvSpPr>
        <p:spPr>
          <a:xfrm>
            <a:off x="1012962" y="2246413"/>
            <a:ext cx="10219668" cy="1802922"/>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CA">
                <a:latin typeface="Aptos Black"/>
                <a:ea typeface="Calibri"/>
                <a:cs typeface="Calibri"/>
              </a:rPr>
              <a:t>External Request Intake Tool &amp; </a:t>
            </a:r>
            <a:endParaRPr lang="en-US">
              <a:latin typeface="Calibri"/>
              <a:ea typeface="Calibri"/>
              <a:cs typeface="Calibri"/>
            </a:endParaRPr>
          </a:p>
          <a:p>
            <a:pPr marL="0" indent="0" algn="ctr">
              <a:buNone/>
            </a:pPr>
            <a:r>
              <a:rPr lang="en-CA">
                <a:latin typeface="Aptos Black"/>
                <a:ea typeface="Calibri"/>
                <a:cs typeface="Calibri"/>
              </a:rPr>
              <a:t>Inter-institutional Consultations</a:t>
            </a:r>
            <a:endParaRPr lang="en-US">
              <a:latin typeface="Calibri"/>
              <a:ea typeface="Calibri"/>
              <a:cs typeface="Calibri"/>
            </a:endParaRPr>
          </a:p>
          <a:p>
            <a:pPr marL="0" indent="0" algn="ctr">
              <a:buNone/>
            </a:pPr>
            <a:r>
              <a:rPr lang="en-CA">
                <a:latin typeface="Aptos Black"/>
                <a:ea typeface="Calibri"/>
                <a:cs typeface="Calibri"/>
              </a:rPr>
              <a:t>(New with Version 8)</a:t>
            </a:r>
          </a:p>
          <a:p>
            <a:pPr marL="0" indent="0" algn="ctr">
              <a:buNone/>
            </a:pPr>
            <a:endParaRPr lang="en-CA" sz="2400" b="1">
              <a:latin typeface="Aptos"/>
              <a:ea typeface="Calibri"/>
              <a:cs typeface="Calibri"/>
            </a:endParaRPr>
          </a:p>
        </p:txBody>
      </p:sp>
    </p:spTree>
    <p:extLst>
      <p:ext uri="{BB962C8B-B14F-4D97-AF65-F5344CB8AC3E}">
        <p14:creationId xmlns:p14="http://schemas.microsoft.com/office/powerpoint/2010/main" val="56596278"/>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Conseil du Trésor&quot;,&quot;Id&quot;:&quot;5f2c23833633316c48fe1dd1&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BS PowerPoint EN" id="{5CF042DE-CE7A-4257-A5FB-935E1FA1B064}" vid="{D93A264B-CF25-46A4-B05C-5B6D27C1AC6A}"/>
    </a:ext>
  </a:extLst>
</a:theme>
</file>

<file path=ppt/theme/theme2.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316A570BA52ED48807841D7D8C75669" ma:contentTypeVersion="10" ma:contentTypeDescription="Create a new document." ma:contentTypeScope="" ma:versionID="6147a21c5a417d9874dfc32af038250b">
  <xsd:schema xmlns:xsd="http://www.w3.org/2001/XMLSchema" xmlns:xs="http://www.w3.org/2001/XMLSchema" xmlns:p="http://schemas.microsoft.com/office/2006/metadata/properties" xmlns:ns2="dd8e0017-cd34-42f0-9293-52cc6b53a2cd" targetNamespace="http://schemas.microsoft.com/office/2006/metadata/properties" ma:root="true" ma:fieldsID="e80e5606b72aa17a9251e85bd837c324" ns2:_="">
    <xsd:import namespace="dd8e0017-cd34-42f0-9293-52cc6b53a2cd"/>
    <xsd:element name="properties">
      <xsd:complexType>
        <xsd:sequence>
          <xsd:element name="documentManagement">
            <xsd:complexType>
              <xsd:all>
                <xsd:element ref="ns2:Purpose" minOccurs="0"/>
                <xsd:element ref="ns2:Audience" minOccurs="0"/>
                <xsd:element ref="ns2:Approvedby_x003a_" minOccurs="0"/>
                <xsd:element ref="ns2:Status" minOccurs="0"/>
                <xsd:element ref="ns2:MeetingDate" minOccurs="0"/>
                <xsd:element ref="ns2:MediaServiceMetadata" minOccurs="0"/>
                <xsd:element ref="ns2:MediaServiceFastMetadata" minOccurs="0"/>
                <xsd:element ref="ns2:MediaServiceSearchProperties" minOccurs="0"/>
                <xsd:element ref="ns2:MediaServiceObjectDetectorVersions" minOccurs="0"/>
                <xsd:element ref="ns2:Document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8e0017-cd34-42f0-9293-52cc6b53a2cd" elementFormDefault="qualified">
    <xsd:import namespace="http://schemas.microsoft.com/office/2006/documentManagement/types"/>
    <xsd:import namespace="http://schemas.microsoft.com/office/infopath/2007/PartnerControls"/>
    <xsd:element name="Purpose" ma:index="8" nillable="true" ma:displayName="Purpose" ma:format="Dropdown" ma:internalName="Purpose">
      <xsd:simpleType>
        <xsd:restriction base="dms:Choice">
          <xsd:enumeration value="Approval "/>
          <xsd:enumeration value="Information"/>
          <xsd:enumeration value="Endorsement"/>
          <xsd:enumeration value="Educational "/>
        </xsd:restriction>
      </xsd:simpleType>
    </xsd:element>
    <xsd:element name="Audience" ma:index="9" nillable="true" ma:displayName="Audience " ma:format="Dropdown" ma:internalName="Audience">
      <xsd:simpleType>
        <xsd:restriction base="dms:Choice">
          <xsd:enumeration value="ADM ATIO"/>
          <xsd:enumeration value="ATIP Community"/>
          <xsd:enumeration value="Vendor Session"/>
          <xsd:enumeration value="Client Session"/>
          <xsd:enumeration value="Senior Brief"/>
          <xsd:enumeration value="Other"/>
          <xsd:enumeration value="ATIP Executive"/>
          <xsd:enumeration value="PSMAC"/>
          <xsd:enumeration value="CIOC"/>
        </xsd:restriction>
      </xsd:simpleType>
    </xsd:element>
    <xsd:element name="Approvedby_x003a_" ma:index="10" nillable="true" ma:displayName="Approved by: " ma:format="Dropdown" ma:internalName="Approvedby_x003a_">
      <xsd:simpleType>
        <xsd:restriction base="dms:Choice">
          <xsd:enumeration value="Director"/>
          <xsd:enumeration value="DG"/>
          <xsd:enumeration value="ADM"/>
          <xsd:enumeration value="CIO"/>
        </xsd:restriction>
      </xsd:simpleType>
    </xsd:element>
    <xsd:element name="Status" ma:index="11" nillable="true" ma:displayName="Status " ma:format="Dropdown" ma:internalName="Status">
      <xsd:simpleType>
        <xsd:restriction base="dms:Choice">
          <xsd:enumeration value="Closed"/>
          <xsd:enumeration value="Approvals"/>
          <xsd:enumeration value="Draft"/>
          <xsd:enumeration value="Final"/>
        </xsd:restriction>
      </xsd:simpleType>
    </xsd:element>
    <xsd:element name="MeetingDate" ma:index="12" nillable="true" ma:displayName="Meeting Date" ma:format="DateOnly" ma:internalName="MeetingDate">
      <xsd:simpleType>
        <xsd:restriction base="dms:DateTime"/>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DocumentType" ma:index="17" nillable="true" ma:displayName="Document Type" ma:format="Dropdown" ma:internalName="DocumentType">
      <xsd:simpleType>
        <xsd:restriction base="dms:Choice">
          <xsd:enumeration value="Terms of Reference"/>
          <xsd:enumeration value="Agenda"/>
          <xsd:enumeration value="Presentation"/>
          <xsd:enumeration value="Speaking Points"/>
          <xsd:enumeration value="Record of Di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rpose xmlns="dd8e0017-cd34-42f0-9293-52cc6b53a2cd" xsi:nil="true"/>
    <Approvedby_x003a_ xmlns="dd8e0017-cd34-42f0-9293-52cc6b53a2cd" xsi:nil="true"/>
    <Audience xmlns="dd8e0017-cd34-42f0-9293-52cc6b53a2cd" xsi:nil="true"/>
    <Status xmlns="dd8e0017-cd34-42f0-9293-52cc6b53a2cd">In progress</Status>
    <MeetingDate xmlns="dd8e0017-cd34-42f0-9293-52cc6b53a2cd" xsi:nil="true"/>
    <DocumentType xmlns="dd8e0017-cd34-42f0-9293-52cc6b53a2cd" xsi:nil="true"/>
  </documentManagement>
</p:properties>
</file>

<file path=customXml/itemProps1.xml><?xml version="1.0" encoding="utf-8"?>
<ds:datastoreItem xmlns:ds="http://schemas.openxmlformats.org/officeDocument/2006/customXml" ds:itemID="{00EFF8FE-0B44-42BE-9E93-A3BF9FA9AE5D}">
  <ds:schemaRefs>
    <ds:schemaRef ds:uri="http://schemas.microsoft.com/sharepoint/v3/contenttype/forms"/>
  </ds:schemaRefs>
</ds:datastoreItem>
</file>

<file path=customXml/itemProps2.xml><?xml version="1.0" encoding="utf-8"?>
<ds:datastoreItem xmlns:ds="http://schemas.openxmlformats.org/officeDocument/2006/customXml" ds:itemID="{2FD00AE6-82A7-40B4-9539-ACBF4635B75D}">
  <ds:schemaRefs>
    <ds:schemaRef ds:uri="dd8e0017-cd34-42f0-9293-52cc6b53a2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58D9CBB-DF4C-4479-9A0C-82AD3EC2E4EA}">
  <ds:schemaRefs>
    <ds:schemaRef ds:uri="dd8e0017-cd34-42f0-9293-52cc6b53a2c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TBS PowerPoint EN</Template>
  <TotalTime>1</TotalTime>
  <Words>1287</Words>
  <Application>Microsoft Office PowerPoint</Application>
  <PresentationFormat>Widescreen</PresentationFormat>
  <Paragraphs>268</Paragraphs>
  <Slides>23</Slides>
  <Notes>4</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Berlin</vt:lpstr>
      <vt:lpstr>ATIPOnline &amp; RPSS ATIP Digital Services, March 2026</vt:lpstr>
      <vt:lpstr>Agenda</vt:lpstr>
      <vt:lpstr>PowerPoint Presentation</vt:lpstr>
      <vt:lpstr>ATIP Ecosystem </vt:lpstr>
      <vt:lpstr>PowerPoint Presentation</vt:lpstr>
      <vt:lpstr>ATIP Online Functionality</vt:lpstr>
      <vt:lpstr>Online Request Lifecycle</vt:lpstr>
      <vt:lpstr>Best Practices</vt:lpstr>
      <vt:lpstr>PowerPoint Presentation</vt:lpstr>
      <vt:lpstr>External Request Intake Tool</vt:lpstr>
      <vt:lpstr>Inter-institutional Consultations</vt:lpstr>
      <vt:lpstr>PowerPoint Presentation</vt:lpstr>
      <vt:lpstr>AMANDA Login Screen</vt:lpstr>
      <vt:lpstr>AMANDA – Case Management Screen</vt:lpstr>
      <vt:lpstr>ATIPXpress Login Screen</vt:lpstr>
      <vt:lpstr>ATIPXpress Home Screen</vt:lpstr>
      <vt:lpstr>ATIPXpress Request Screen</vt:lpstr>
      <vt:lpstr>ATIPXpress Request Screen (cont.)</vt:lpstr>
      <vt:lpstr>PowerPoint Presentation</vt:lpstr>
      <vt:lpstr>ATIP Online and RPSS Integration</vt:lpstr>
      <vt:lpstr>PowerPoint Presentation</vt:lpstr>
      <vt:lpstr>How ATI Summaries are Published and Accessed</vt:lpstr>
      <vt:lpstr>PowerPoint Presentation</vt:lpstr>
    </vt:vector>
  </TitlesOfParts>
  <Company>TBS-SCT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Labrosse, Joelle (she/her, elle)</dc:creator>
  <cp:lastModifiedBy>Eza, Taji</cp:lastModifiedBy>
  <cp:revision>20</cp:revision>
  <cp:lastPrinted>2015-12-14T14:59:28Z</cp:lastPrinted>
  <dcterms:created xsi:type="dcterms:W3CDTF">2025-11-19T14:54:05Z</dcterms:created>
  <dcterms:modified xsi:type="dcterms:W3CDTF">2026-03-11T14:12:02Z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0ae614d2-e518-4ef1-a5c0-a3bc3a01a186</vt:lpwstr>
  </property>
  <property fmtid="{D5CDD505-2E9C-101B-9397-08002B2CF9AE}" pid="3" name="TBSSCTCLASSIFICATION">
    <vt:lpwstr>No Classification Selected</vt:lpwstr>
  </property>
  <property fmtid="{D5CDD505-2E9C-101B-9397-08002B2CF9AE}" pid="4" name="SECCLASS">
    <vt:lpwstr>CLASSN</vt:lpwstr>
  </property>
  <property fmtid="{D5CDD505-2E9C-101B-9397-08002B2CF9AE}" pid="5" name="MSIP_Label_3d0ca00b-3f0e-465a-aac7-1a6a22fcea40_Enabled">
    <vt:lpwstr>true</vt:lpwstr>
  </property>
  <property fmtid="{D5CDD505-2E9C-101B-9397-08002B2CF9AE}" pid="6" name="MSIP_Label_3d0ca00b-3f0e-465a-aac7-1a6a22fcea40_SetDate">
    <vt:lpwstr>2024-07-29T18:15:38Z</vt:lpwstr>
  </property>
  <property fmtid="{D5CDD505-2E9C-101B-9397-08002B2CF9AE}" pid="7" name="MSIP_Label_3d0ca00b-3f0e-465a-aac7-1a6a22fcea40_Method">
    <vt:lpwstr>Privileged</vt:lpwstr>
  </property>
  <property fmtid="{D5CDD505-2E9C-101B-9397-08002B2CF9AE}" pid="8" name="MSIP_Label_3d0ca00b-3f0e-465a-aac7-1a6a22fcea40_Name">
    <vt:lpwstr>3d0ca00b-3f0e-465a-aac7-1a6a22fcea40</vt:lpwstr>
  </property>
  <property fmtid="{D5CDD505-2E9C-101B-9397-08002B2CF9AE}" pid="9" name="MSIP_Label_3d0ca00b-3f0e-465a-aac7-1a6a22fcea40_SiteId">
    <vt:lpwstr>6397df10-4595-4047-9c4f-03311282152b</vt:lpwstr>
  </property>
  <property fmtid="{D5CDD505-2E9C-101B-9397-08002B2CF9AE}" pid="10" name="MSIP_Label_3d0ca00b-3f0e-465a-aac7-1a6a22fcea40_ActionId">
    <vt:lpwstr>ba47f040-161a-4566-8dcf-b42bec391c68</vt:lpwstr>
  </property>
  <property fmtid="{D5CDD505-2E9C-101B-9397-08002B2CF9AE}" pid="11" name="MSIP_Label_3d0ca00b-3f0e-465a-aac7-1a6a22fcea40_ContentBits">
    <vt:lpwstr>1</vt:lpwstr>
  </property>
  <property fmtid="{D5CDD505-2E9C-101B-9397-08002B2CF9AE}" pid="12" name="ClassificationContentMarkingHeaderLocations">
    <vt:lpwstr>Office Theme:5</vt:lpwstr>
  </property>
  <property fmtid="{D5CDD505-2E9C-101B-9397-08002B2CF9AE}" pid="13" name="ClassificationContentMarkingHeaderText">
    <vt:lpwstr>UNCLASSIFIED / NON CLASSIFIÉ</vt:lpwstr>
  </property>
  <property fmtid="{D5CDD505-2E9C-101B-9397-08002B2CF9AE}" pid="14" name="MSIP_Label_dd4203d7-225b-41a9-8c54-a31e0ceca5df_Enabled">
    <vt:lpwstr>True</vt:lpwstr>
  </property>
  <property fmtid="{D5CDD505-2E9C-101B-9397-08002B2CF9AE}" pid="15" name="MSIP_Label_3515d617-256d-4284-aedb-1064be1c4b48_Name">
    <vt:lpwstr>UNCLASSIFIED</vt:lpwstr>
  </property>
  <property fmtid="{D5CDD505-2E9C-101B-9397-08002B2CF9AE}" pid="16" name="MSIP_Label_3515d617-256d-4284-aedb-1064be1c4b48_SetDate">
    <vt:lpwstr>2020-02-26T20:54:12.0218159Z</vt:lpwstr>
  </property>
  <property fmtid="{D5CDD505-2E9C-101B-9397-08002B2CF9AE}" pid="17" name="MSIP_Label_3515d617-256d-4284-aedb-1064be1c4b48_Parent">
    <vt:lpwstr>dd4203d7-225b-41a9-8c54-a31e0ceca5df</vt:lpwstr>
  </property>
  <property fmtid="{D5CDD505-2E9C-101B-9397-08002B2CF9AE}" pid="18" name="MSIP_Label_dd4203d7-225b-41a9-8c54-a31e0ceca5df_Owner">
    <vt:lpwstr>MYLAFLEU@tbs-sct.gc.ca</vt:lpwstr>
  </property>
  <property fmtid="{D5CDD505-2E9C-101B-9397-08002B2CF9AE}" pid="19" name="MSIP_Label_3515d617-256d-4284-aedb-1064be1c4b48_Extended_MSFT_Method">
    <vt:lpwstr>Manual</vt:lpwstr>
  </property>
  <property fmtid="{D5CDD505-2E9C-101B-9397-08002B2CF9AE}" pid="20" name="MSIP_Label_dd4203d7-225b-41a9-8c54-a31e0ceca5df_SetDate">
    <vt:lpwstr>2020-02-26T20:54:12.0218159Z</vt:lpwstr>
  </property>
  <property fmtid="{D5CDD505-2E9C-101B-9397-08002B2CF9AE}" pid="21" name="MSIP_Label_3515d617-256d-4284-aedb-1064be1c4b48_Application">
    <vt:lpwstr>Microsoft Azure Information Protection</vt:lpwstr>
  </property>
  <property fmtid="{D5CDD505-2E9C-101B-9397-08002B2CF9AE}" pid="22" name="ContentTypeId">
    <vt:lpwstr>0x0101005316A570BA52ED48807841D7D8C75669</vt:lpwstr>
  </property>
  <property fmtid="{D5CDD505-2E9C-101B-9397-08002B2CF9AE}" pid="23" name="MSIP_Label_dd4203d7-225b-41a9-8c54-a31e0ceca5df_Extended_MSFT_Method">
    <vt:lpwstr>Manual</vt:lpwstr>
  </property>
  <property fmtid="{D5CDD505-2E9C-101B-9397-08002B2CF9AE}" pid="24" name="MSIP_Label_dd4203d7-225b-41a9-8c54-a31e0ceca5df_Name">
    <vt:lpwstr>NO MARKING VISIBLE</vt:lpwstr>
  </property>
  <property fmtid="{D5CDD505-2E9C-101B-9397-08002B2CF9AE}" pid="25" name="MSIP_Label_dd4203d7-225b-41a9-8c54-a31e0ceca5df_ActionId">
    <vt:lpwstr>fc443f72-a4af-4966-9506-09020d56ec89</vt:lpwstr>
  </property>
  <property fmtid="{D5CDD505-2E9C-101B-9397-08002B2CF9AE}" pid="26" name="MSIP_Label_3515d617-256d-4284-aedb-1064be1c4b48_Owner">
    <vt:lpwstr>MYLAFLEU@tbs-sct.gc.ca</vt:lpwstr>
  </property>
  <property fmtid="{D5CDD505-2E9C-101B-9397-08002B2CF9AE}" pid="27" name="MSIP_Label_3515d617-256d-4284-aedb-1064be1c4b48_Enabled">
    <vt:lpwstr>True</vt:lpwstr>
  </property>
  <property fmtid="{D5CDD505-2E9C-101B-9397-08002B2CF9AE}" pid="28" name="MSIP_Label_3515d617-256d-4284-aedb-1064be1c4b48_ActionId">
    <vt:lpwstr>fc443f72-a4af-4966-9506-09020d56ec89</vt:lpwstr>
  </property>
  <property fmtid="{D5CDD505-2E9C-101B-9397-08002B2CF9AE}" pid="29" name="MSIP_Label_dd4203d7-225b-41a9-8c54-a31e0ceca5df_Application">
    <vt:lpwstr>Microsoft Azure Information Protection</vt:lpwstr>
  </property>
  <property fmtid="{D5CDD505-2E9C-101B-9397-08002B2CF9AE}" pid="30" name="MSIP_Label_3515d617-256d-4284-aedb-1064be1c4b48_SiteId">
    <vt:lpwstr>6397df10-4595-4047-9c4f-03311282152b</vt:lpwstr>
  </property>
  <property fmtid="{D5CDD505-2E9C-101B-9397-08002B2CF9AE}" pid="31" name="MSIP_Label_dd4203d7-225b-41a9-8c54-a31e0ceca5df_SiteId">
    <vt:lpwstr>6397df10-4595-4047-9c4f-03311282152b</vt:lpwstr>
  </property>
  <property fmtid="{D5CDD505-2E9C-101B-9397-08002B2CF9AE}" pid="32" name="Sensitivity">
    <vt:lpwstr>NO MARKING VISIBLE UNCLASSIFIED</vt:lpwstr>
  </property>
  <property fmtid="{D5CDD505-2E9C-101B-9397-08002B2CF9AE}" pid="33" name="_dlc_DocIdItemGuid">
    <vt:lpwstr>2f3f22c1-4e23-40a7-8459-e70ac5fc03cd</vt:lpwstr>
  </property>
  <property fmtid="{D5CDD505-2E9C-101B-9397-08002B2CF9AE}" pid="34" name="MediaServiceImageTags">
    <vt:lpwstr/>
  </property>
  <property fmtid="{D5CDD505-2E9C-101B-9397-08002B2CF9AE}" pid="35" name="Order">
    <vt:r8>6266700</vt:r8>
  </property>
  <property fmtid="{D5CDD505-2E9C-101B-9397-08002B2CF9AE}" pid="36" name="xd_ProgID">
    <vt:lpwstr/>
  </property>
  <property fmtid="{D5CDD505-2E9C-101B-9397-08002B2CF9AE}" pid="37" name="Status">
    <vt:lpwstr>In progress</vt:lpwstr>
  </property>
  <property fmtid="{D5CDD505-2E9C-101B-9397-08002B2CF9AE}" pid="38" name="ComplianceAssetId">
    <vt:lpwstr/>
  </property>
  <property fmtid="{D5CDD505-2E9C-101B-9397-08002B2CF9AE}" pid="39" name="TemplateUrl">
    <vt:lpwstr/>
  </property>
  <property fmtid="{D5CDD505-2E9C-101B-9397-08002B2CF9AE}" pid="40" name="_ExtendedDescription">
    <vt:lpwstr/>
  </property>
  <property fmtid="{D5CDD505-2E9C-101B-9397-08002B2CF9AE}" pid="41" name="TriggerFlowInfo">
    <vt:lpwstr/>
  </property>
  <property fmtid="{D5CDD505-2E9C-101B-9397-08002B2CF9AE}" pid="42" name="xd_Signature">
    <vt:bool>false</vt:bool>
  </property>
</Properties>
</file>