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638" r:id="rId5"/>
    <p:sldId id="415" r:id="rId6"/>
    <p:sldId id="413" r:id="rId7"/>
    <p:sldId id="705" r:id="rId8"/>
    <p:sldId id="648" r:id="rId9"/>
    <p:sldId id="259" r:id="rId10"/>
    <p:sldId id="273" r:id="rId11"/>
    <p:sldId id="261" r:id="rId12"/>
    <p:sldId id="263" r:id="rId13"/>
    <p:sldId id="265" r:id="rId14"/>
    <p:sldId id="267" r:id="rId15"/>
    <p:sldId id="706" r:id="rId16"/>
    <p:sldId id="684" r:id="rId17"/>
    <p:sldId id="708" r:id="rId18"/>
    <p:sldId id="27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F863E-FB23-7EBD-CA5E-AF3A5C746067}" name="Lacasse, Simon-Pierre (StatCan)" initials="LSP(" userId="S::SimonPierre.Lacasse@statcan.gc.ca::4295b753-00aa-434d-8855-3ad0176fe41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7" autoAdjust="0"/>
    <p:restoredTop sz="67591" autoAdjust="0"/>
  </p:normalViewPr>
  <p:slideViewPr>
    <p:cSldViewPr snapToGrid="0">
      <p:cViewPr varScale="1">
        <p:scale>
          <a:sx n="84" d="100"/>
          <a:sy n="84" d="100"/>
        </p:scale>
        <p:origin x="1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31762717721049E-3"/>
          <c:y val="6.418638818030542E-2"/>
          <c:w val="0.73653960902384463"/>
          <c:h val="0.93581361181969458"/>
        </c:manualLayout>
      </c:layout>
      <c:lineChart>
        <c:grouping val="standard"/>
        <c:varyColors val="0"/>
        <c:ser>
          <c:idx val="0"/>
          <c:order val="0"/>
          <c:tx>
            <c:strRef>
              <c:f>Feuil1!$B$1</c:f>
              <c:strCache>
                <c:ptCount val="1"/>
                <c:pt idx="0">
                  <c:v>Lieu de naissance de la personne</c:v>
                </c:pt>
              </c:strCache>
            </c:strRef>
          </c:tx>
          <c:spPr>
            <a:ln w="28575" cap="rnd">
              <a:noFill/>
              <a:round/>
            </a:ln>
            <a:effectLst/>
          </c:spPr>
          <c:marker>
            <c:symbol val="circle"/>
            <c:size val="9"/>
            <c:spPr>
              <a:solidFill>
                <a:schemeClr val="tx1"/>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Feuil1!$B$2:$B$21</c:f>
              <c:numCache>
                <c:formatCode>General</c:formatCode>
                <c:ptCount val="20"/>
                <c:pt idx="0">
                  <c:v>31</c:v>
                </c:pt>
                <c:pt idx="1">
                  <c:v>31</c:v>
                </c:pt>
                <c:pt idx="2">
                  <c:v>31</c:v>
                </c:pt>
                <c:pt idx="3">
                  <c:v>31</c:v>
                </c:pt>
                <c:pt idx="4">
                  <c:v>31</c:v>
                </c:pt>
                <c:pt idx="5">
                  <c:v>31</c:v>
                </c:pt>
                <c:pt idx="6">
                  <c:v>31</c:v>
                </c:pt>
                <c:pt idx="7">
                  <c:v>31</c:v>
                </c:pt>
                <c:pt idx="8">
                  <c:v>31</c:v>
                </c:pt>
                <c:pt idx="9">
                  <c:v>31</c:v>
                </c:pt>
                <c:pt idx="10">
                  <c:v>31</c:v>
                </c:pt>
                <c:pt idx="11">
                  <c:v>31</c:v>
                </c:pt>
                <c:pt idx="12">
                  <c:v>31</c:v>
                </c:pt>
                <c:pt idx="13">
                  <c:v>31</c:v>
                </c:pt>
                <c:pt idx="14">
                  <c:v>31</c:v>
                </c:pt>
                <c:pt idx="15">
                  <c:v>31</c:v>
                </c:pt>
                <c:pt idx="16">
                  <c:v>31</c:v>
                </c:pt>
                <c:pt idx="17">
                  <c:v>31</c:v>
                </c:pt>
                <c:pt idx="18">
                  <c:v>31</c:v>
                </c:pt>
                <c:pt idx="19">
                  <c:v>31</c:v>
                </c:pt>
              </c:numCache>
            </c:numRef>
          </c:val>
          <c:smooth val="0"/>
          <c:extLst>
            <c:ext xmlns:c16="http://schemas.microsoft.com/office/drawing/2014/chart" uri="{C3380CC4-5D6E-409C-BE32-E72D297353CC}">
              <c16:uniqueId val="{00000000-1DF4-4505-9624-4F975BA12581}"/>
            </c:ext>
          </c:extLst>
        </c:ser>
        <c:ser>
          <c:idx val="1"/>
          <c:order val="1"/>
          <c:tx>
            <c:strRef>
              <c:f>Feuil1!$C$1</c:f>
              <c:strCache>
                <c:ptCount val="1"/>
                <c:pt idx="0">
                  <c:v>Citoyenneté/Nationalité</c:v>
                </c:pt>
              </c:strCache>
            </c:strRef>
          </c:tx>
          <c:spPr>
            <a:ln w="28575" cap="rnd">
              <a:noFill/>
              <a:round/>
            </a:ln>
            <a:effectLst/>
          </c:spPr>
          <c:marker>
            <c:symbol val="circle"/>
            <c:size val="9"/>
            <c:spPr>
              <a:solidFill>
                <a:schemeClr val="accent3">
                  <a:lumMod val="5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Feuil1!$C$2:$C$21</c:f>
              <c:numCache>
                <c:formatCode>General</c:formatCode>
                <c:ptCount val="20"/>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numCache>
            </c:numRef>
          </c:val>
          <c:smooth val="0"/>
          <c:extLst>
            <c:ext xmlns:c16="http://schemas.microsoft.com/office/drawing/2014/chart" uri="{C3380CC4-5D6E-409C-BE32-E72D297353CC}">
              <c16:uniqueId val="{00000001-1DF4-4505-9624-4F975BA12581}"/>
            </c:ext>
          </c:extLst>
        </c:ser>
        <c:ser>
          <c:idx val="2"/>
          <c:order val="2"/>
          <c:tx>
            <c:strRef>
              <c:f>Feuil1!$D$1</c:f>
              <c:strCache>
                <c:ptCount val="1"/>
                <c:pt idx="0">
                  <c:v>Année/Période d'immigration</c:v>
                </c:pt>
              </c:strCache>
            </c:strRef>
          </c:tx>
          <c:spPr>
            <a:ln w="28575" cap="rnd">
              <a:noFill/>
              <a:round/>
            </a:ln>
            <a:effectLst/>
          </c:spPr>
          <c:marker>
            <c:symbol val="circle"/>
            <c:size val="9"/>
            <c:spPr>
              <a:solidFill>
                <a:schemeClr val="accent3"/>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Feuil1!$D$2:$D$21</c:f>
              <c:numCache>
                <c:formatCode>General</c:formatCode>
                <c:ptCount val="20"/>
                <c:pt idx="3">
                  <c:v>29</c:v>
                </c:pt>
                <c:pt idx="4">
                  <c:v>29</c:v>
                </c:pt>
                <c:pt idx="5">
                  <c:v>29</c:v>
                </c:pt>
                <c:pt idx="6">
                  <c:v>29</c:v>
                </c:pt>
                <c:pt idx="7">
                  <c:v>29</c:v>
                </c:pt>
                <c:pt idx="8">
                  <c:v>29</c:v>
                </c:pt>
                <c:pt idx="9">
                  <c:v>29</c:v>
                </c:pt>
                <c:pt idx="10">
                  <c:v>29</c:v>
                </c:pt>
                <c:pt idx="11">
                  <c:v>29</c:v>
                </c:pt>
                <c:pt idx="12">
                  <c:v>29</c:v>
                </c:pt>
                <c:pt idx="13">
                  <c:v>29</c:v>
                </c:pt>
                <c:pt idx="14">
                  <c:v>29</c:v>
                </c:pt>
                <c:pt idx="15">
                  <c:v>29</c:v>
                </c:pt>
                <c:pt idx="16">
                  <c:v>29</c:v>
                </c:pt>
                <c:pt idx="17">
                  <c:v>29</c:v>
                </c:pt>
                <c:pt idx="18">
                  <c:v>29</c:v>
                </c:pt>
              </c:numCache>
            </c:numRef>
          </c:val>
          <c:smooth val="0"/>
          <c:extLst>
            <c:ext xmlns:c16="http://schemas.microsoft.com/office/drawing/2014/chart" uri="{C3380CC4-5D6E-409C-BE32-E72D297353CC}">
              <c16:uniqueId val="{00000002-1DF4-4505-9624-4F975BA12581}"/>
            </c:ext>
          </c:extLst>
        </c:ser>
        <c:ser>
          <c:idx val="3"/>
          <c:order val="3"/>
          <c:tx>
            <c:strRef>
              <c:f>Feuil1!$E$1</c:f>
              <c:strCache>
                <c:ptCount val="1"/>
                <c:pt idx="0">
                  <c:v>Année/Période de naturalisation</c:v>
                </c:pt>
              </c:strCache>
            </c:strRef>
          </c:tx>
          <c:spPr>
            <a:ln w="28575" cap="rnd">
              <a:noFill/>
              <a:round/>
            </a:ln>
            <a:effectLst/>
          </c:spPr>
          <c:marker>
            <c:symbol val="circle"/>
            <c:size val="9"/>
            <c:spPr>
              <a:noFill/>
              <a:ln w="9525">
                <a:solidFill>
                  <a:schemeClr val="accent3">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Feuil1!$E$2:$E$21</c:f>
              <c:numCache>
                <c:formatCode>General</c:formatCode>
                <c:ptCount val="20"/>
                <c:pt idx="3">
                  <c:v>28</c:v>
                </c:pt>
                <c:pt idx="4">
                  <c:v>28</c:v>
                </c:pt>
                <c:pt idx="5">
                  <c:v>28</c:v>
                </c:pt>
                <c:pt idx="6">
                  <c:v>28</c:v>
                </c:pt>
                <c:pt idx="7">
                  <c:v>28</c:v>
                </c:pt>
              </c:numCache>
            </c:numRef>
          </c:val>
          <c:smooth val="0"/>
          <c:extLst>
            <c:ext xmlns:c16="http://schemas.microsoft.com/office/drawing/2014/chart" uri="{C3380CC4-5D6E-409C-BE32-E72D297353CC}">
              <c16:uniqueId val="{00000003-1DF4-4505-9624-4F975BA12581}"/>
            </c:ext>
          </c:extLst>
        </c:ser>
        <c:ser>
          <c:idx val="4"/>
          <c:order val="4"/>
          <c:tx>
            <c:strRef>
              <c:f>Feuil1!$F$1</c:f>
              <c:strCache>
                <c:ptCount val="1"/>
                <c:pt idx="0">
                  <c:v>Statut d'immigrant reçu</c:v>
                </c:pt>
              </c:strCache>
            </c:strRef>
          </c:tx>
          <c:spPr>
            <a:ln w="28575" cap="rnd">
              <a:noFill/>
              <a:round/>
            </a:ln>
            <a:effectLst/>
          </c:spPr>
          <c:marker>
            <c:symbol val="circle"/>
            <c:size val="9"/>
            <c:spPr>
              <a:solidFill>
                <a:schemeClr val="accent3">
                  <a:lumMod val="60000"/>
                  <a:lumOff val="4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Feuil1!$F$2:$F$21</c:f>
              <c:numCache>
                <c:formatCode>General</c:formatCode>
                <c:ptCount val="20"/>
                <c:pt idx="13">
                  <c:v>27</c:v>
                </c:pt>
                <c:pt idx="14">
                  <c:v>27</c:v>
                </c:pt>
                <c:pt idx="15">
                  <c:v>27</c:v>
                </c:pt>
                <c:pt idx="16">
                  <c:v>27</c:v>
                </c:pt>
                <c:pt idx="17">
                  <c:v>27</c:v>
                </c:pt>
                <c:pt idx="18">
                  <c:v>27</c:v>
                </c:pt>
              </c:numCache>
            </c:numRef>
          </c:val>
          <c:smooth val="0"/>
          <c:extLst>
            <c:ext xmlns:c16="http://schemas.microsoft.com/office/drawing/2014/chart" uri="{C3380CC4-5D6E-409C-BE32-E72D297353CC}">
              <c16:uniqueId val="{00000004-1DF4-4505-9624-4F975BA12581}"/>
            </c:ext>
          </c:extLst>
        </c:ser>
        <c:ser>
          <c:idx val="5"/>
          <c:order val="5"/>
          <c:tx>
            <c:strRef>
              <c:f>Feuil1!$G$1</c:f>
              <c:strCache>
                <c:ptCount val="1"/>
                <c:pt idx="0">
                  <c:v>Lieu de naissance des parents</c:v>
                </c:pt>
              </c:strCache>
            </c:strRef>
          </c:tx>
          <c:spPr>
            <a:ln w="28575" cap="rnd">
              <a:noFill/>
              <a:round/>
            </a:ln>
            <a:effectLst/>
          </c:spPr>
          <c:marker>
            <c:symbol val="circle"/>
            <c:size val="9"/>
            <c:spPr>
              <a:solidFill>
                <a:schemeClr val="bg1">
                  <a:lumMod val="5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Feuil1!$G$2:$G$21</c:f>
              <c:numCache>
                <c:formatCode>General</c:formatCode>
                <c:ptCount val="20"/>
                <c:pt idx="2">
                  <c:v>26</c:v>
                </c:pt>
                <c:pt idx="5">
                  <c:v>26</c:v>
                </c:pt>
                <c:pt idx="6">
                  <c:v>26</c:v>
                </c:pt>
                <c:pt idx="10">
                  <c:v>26</c:v>
                </c:pt>
                <c:pt idx="15">
                  <c:v>26</c:v>
                </c:pt>
                <c:pt idx="16">
                  <c:v>26</c:v>
                </c:pt>
                <c:pt idx="17">
                  <c:v>26</c:v>
                </c:pt>
                <c:pt idx="18">
                  <c:v>26</c:v>
                </c:pt>
                <c:pt idx="19">
                  <c:v>26</c:v>
                </c:pt>
              </c:numCache>
            </c:numRef>
          </c:val>
          <c:smooth val="0"/>
          <c:extLst>
            <c:ext xmlns:c16="http://schemas.microsoft.com/office/drawing/2014/chart" uri="{C3380CC4-5D6E-409C-BE32-E72D297353CC}">
              <c16:uniqueId val="{00000005-1DF4-4505-9624-4F975BA12581}"/>
            </c:ext>
          </c:extLst>
        </c:ser>
        <c:ser>
          <c:idx val="6"/>
          <c:order val="6"/>
          <c:tx>
            <c:strRef>
              <c:f>Feuil1!$H$1</c:f>
              <c:strCache>
                <c:ptCount val="1"/>
                <c:pt idx="0">
                  <c:v>Couleur</c:v>
                </c:pt>
              </c:strCache>
            </c:strRef>
          </c:tx>
          <c:spPr>
            <a:ln w="28575" cap="rnd">
              <a:noFill/>
              <a:round/>
            </a:ln>
            <a:effectLst/>
          </c:spPr>
          <c:marker>
            <c:symbol val="circle"/>
            <c:size val="9"/>
            <c:spPr>
              <a:noFill/>
              <a:ln w="9525">
                <a:solidFill>
                  <a:schemeClr val="accent4">
                    <a:lumMod val="75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Feuil1!$H$2:$H$21</c:f>
              <c:numCache>
                <c:formatCode>General</c:formatCode>
                <c:ptCount val="20"/>
                <c:pt idx="3">
                  <c:v>25</c:v>
                </c:pt>
              </c:numCache>
            </c:numRef>
          </c:val>
          <c:smooth val="0"/>
          <c:extLst>
            <c:ext xmlns:c16="http://schemas.microsoft.com/office/drawing/2014/chart" uri="{C3380CC4-5D6E-409C-BE32-E72D297353CC}">
              <c16:uniqueId val="{00000006-1DF4-4505-9624-4F975BA12581}"/>
            </c:ext>
          </c:extLst>
        </c:ser>
        <c:ser>
          <c:idx val="7"/>
          <c:order val="7"/>
          <c:tx>
            <c:strRef>
              <c:f>Feuil1!$I$1</c:f>
              <c:strCache>
                <c:ptCount val="1"/>
                <c:pt idx="0">
                  <c:v>Origine</c:v>
                </c:pt>
              </c:strCache>
            </c:strRef>
          </c:tx>
          <c:spPr>
            <a:ln w="28575" cap="rnd">
              <a:noFill/>
              <a:round/>
            </a:ln>
            <a:effectLst/>
          </c:spPr>
          <c:marker>
            <c:symbol val="circle"/>
            <c:size val="9"/>
            <c:spPr>
              <a:solidFill>
                <a:schemeClr val="bg2">
                  <a:lumMod val="5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Feuil1!$I$2:$I$21</c:f>
              <c:numCache>
                <c:formatCode>General</c:formatCode>
                <c:ptCount val="20"/>
                <c:pt idx="0">
                  <c:v>24</c:v>
                </c:pt>
                <c:pt idx="1">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numCache>
            </c:numRef>
          </c:val>
          <c:smooth val="0"/>
          <c:extLst>
            <c:ext xmlns:c16="http://schemas.microsoft.com/office/drawing/2014/chart" uri="{C3380CC4-5D6E-409C-BE32-E72D297353CC}">
              <c16:uniqueId val="{00000007-1DF4-4505-9624-4F975BA12581}"/>
            </c:ext>
          </c:extLst>
        </c:ser>
        <c:ser>
          <c:idx val="8"/>
          <c:order val="8"/>
          <c:tx>
            <c:strRef>
              <c:f>Feuil1!$J$1</c:f>
              <c:strCache>
                <c:ptCount val="1"/>
                <c:pt idx="0">
                  <c:v>Groupes de population</c:v>
                </c:pt>
              </c:strCache>
            </c:strRef>
          </c:tx>
          <c:spPr>
            <a:ln w="28575" cap="rnd">
              <a:noFill/>
              <a:round/>
            </a:ln>
            <a:effectLst/>
          </c:spPr>
          <c:marker>
            <c:symbol val="circle"/>
            <c:size val="9"/>
            <c:spPr>
              <a:solidFill>
                <a:schemeClr val="tx1">
                  <a:lumMod val="50000"/>
                  <a:lumOff val="5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Feuil1!$J$2:$J$21</c:f>
              <c:numCache>
                <c:formatCode>General</c:formatCode>
                <c:ptCount val="20"/>
                <c:pt idx="14">
                  <c:v>23</c:v>
                </c:pt>
                <c:pt idx="15">
                  <c:v>23</c:v>
                </c:pt>
                <c:pt idx="16">
                  <c:v>23</c:v>
                </c:pt>
                <c:pt idx="17">
                  <c:v>23</c:v>
                </c:pt>
                <c:pt idx="18">
                  <c:v>23</c:v>
                </c:pt>
                <c:pt idx="19">
                  <c:v>23</c:v>
                </c:pt>
              </c:numCache>
            </c:numRef>
          </c:val>
          <c:smooth val="0"/>
          <c:extLst>
            <c:ext xmlns:c16="http://schemas.microsoft.com/office/drawing/2014/chart" uri="{C3380CC4-5D6E-409C-BE32-E72D297353CC}">
              <c16:uniqueId val="{00000008-1DF4-4505-9624-4F975BA12581}"/>
            </c:ext>
          </c:extLst>
        </c:ser>
        <c:ser>
          <c:idx val="9"/>
          <c:order val="9"/>
          <c:tx>
            <c:strRef>
              <c:f>Feuil1!$K$1</c:f>
              <c:strCache>
                <c:ptCount val="1"/>
                <c:pt idx="0">
                  <c:v>Groupes autochtones</c:v>
                </c:pt>
              </c:strCache>
            </c:strRef>
          </c:tx>
          <c:spPr>
            <a:ln w="28575" cap="rnd">
              <a:noFill/>
              <a:round/>
            </a:ln>
            <a:effectLst/>
          </c:spPr>
          <c:marker>
            <c:symbol val="circle"/>
            <c:size val="9"/>
            <c:spPr>
              <a:solidFill>
                <a:schemeClr val="accent4">
                  <a:lumMod val="75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Feuil1!$K$2:$K$21</c:f>
              <c:numCache>
                <c:formatCode>General</c:formatCode>
                <c:ptCount val="20"/>
                <c:pt idx="12">
                  <c:v>22</c:v>
                </c:pt>
                <c:pt idx="14">
                  <c:v>22</c:v>
                </c:pt>
                <c:pt idx="15">
                  <c:v>22</c:v>
                </c:pt>
                <c:pt idx="16">
                  <c:v>22</c:v>
                </c:pt>
                <c:pt idx="17">
                  <c:v>22</c:v>
                </c:pt>
                <c:pt idx="18">
                  <c:v>22</c:v>
                </c:pt>
                <c:pt idx="19">
                  <c:v>22</c:v>
                </c:pt>
              </c:numCache>
            </c:numRef>
          </c:val>
          <c:smooth val="0"/>
          <c:extLst>
            <c:ext xmlns:c16="http://schemas.microsoft.com/office/drawing/2014/chart" uri="{C3380CC4-5D6E-409C-BE32-E72D297353CC}">
              <c16:uniqueId val="{00000009-1DF4-4505-9624-4F975BA12581}"/>
            </c:ext>
          </c:extLst>
        </c:ser>
        <c:ser>
          <c:idx val="10"/>
          <c:order val="10"/>
          <c:tx>
            <c:strRef>
              <c:f>Feuil1!$L$1</c:f>
              <c:strCache>
                <c:ptCount val="1"/>
                <c:pt idx="0">
                  <c:v>Statut d'indien inscrit ou des traités</c:v>
                </c:pt>
              </c:strCache>
            </c:strRef>
          </c:tx>
          <c:spPr>
            <a:ln w="28575" cap="rnd">
              <a:noFill/>
              <a:round/>
            </a:ln>
            <a:effectLst/>
          </c:spPr>
          <c:marker>
            <c:symbol val="circle"/>
            <c:size val="9"/>
            <c:spPr>
              <a:solidFill>
                <a:srgbClr val="FFC000"/>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Feuil1!$L$2:$L$21</c:f>
              <c:numCache>
                <c:formatCode>General</c:formatCode>
                <c:ptCount val="20"/>
                <c:pt idx="13">
                  <c:v>21</c:v>
                </c:pt>
                <c:pt idx="14">
                  <c:v>21</c:v>
                </c:pt>
                <c:pt idx="15">
                  <c:v>21</c:v>
                </c:pt>
                <c:pt idx="16">
                  <c:v>21</c:v>
                </c:pt>
                <c:pt idx="17">
                  <c:v>21</c:v>
                </c:pt>
                <c:pt idx="18">
                  <c:v>21</c:v>
                </c:pt>
                <c:pt idx="19">
                  <c:v>21</c:v>
                </c:pt>
              </c:numCache>
            </c:numRef>
          </c:val>
          <c:smooth val="0"/>
          <c:extLst>
            <c:ext xmlns:c16="http://schemas.microsoft.com/office/drawing/2014/chart" uri="{C3380CC4-5D6E-409C-BE32-E72D297353CC}">
              <c16:uniqueId val="{0000000A-1DF4-4505-9624-4F975BA12581}"/>
            </c:ext>
          </c:extLst>
        </c:ser>
        <c:ser>
          <c:idx val="11"/>
          <c:order val="11"/>
          <c:tx>
            <c:strRef>
              <c:f>Feuil1!$M$1</c:f>
              <c:strCache>
                <c:ptCount val="1"/>
                <c:pt idx="0">
                  <c:v>Membre d'une Première Nation ou bande indienne</c:v>
                </c:pt>
              </c:strCache>
            </c:strRef>
          </c:tx>
          <c:spPr>
            <a:ln w="28575" cap="rnd">
              <a:noFill/>
              <a:round/>
            </a:ln>
            <a:effectLst/>
          </c:spPr>
          <c:marker>
            <c:symbol val="circle"/>
            <c:size val="9"/>
            <c:spPr>
              <a:solidFill>
                <a:srgbClr val="FFFF00"/>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Feuil1!$M$2:$M$21</c:f>
              <c:numCache>
                <c:formatCode>General</c:formatCode>
                <c:ptCount val="20"/>
                <c:pt idx="13">
                  <c:v>20</c:v>
                </c:pt>
                <c:pt idx="14">
                  <c:v>20</c:v>
                </c:pt>
                <c:pt idx="15">
                  <c:v>20</c:v>
                </c:pt>
                <c:pt idx="16">
                  <c:v>20</c:v>
                </c:pt>
                <c:pt idx="17">
                  <c:v>20</c:v>
                </c:pt>
                <c:pt idx="18">
                  <c:v>20</c:v>
                </c:pt>
                <c:pt idx="19">
                  <c:v>20</c:v>
                </c:pt>
              </c:numCache>
            </c:numRef>
          </c:val>
          <c:smooth val="0"/>
          <c:extLst>
            <c:ext xmlns:c16="http://schemas.microsoft.com/office/drawing/2014/chart" uri="{C3380CC4-5D6E-409C-BE32-E72D297353CC}">
              <c16:uniqueId val="{0000000B-1DF4-4505-9624-4F975BA12581}"/>
            </c:ext>
          </c:extLst>
        </c:ser>
        <c:ser>
          <c:idx val="12"/>
          <c:order val="12"/>
          <c:tx>
            <c:strRef>
              <c:f>Feuil1!$N$1</c:f>
              <c:strCache>
                <c:ptCount val="1"/>
                <c:pt idx="0">
                  <c:v>Canadien français</c:v>
                </c:pt>
              </c:strCache>
            </c:strRef>
          </c:tx>
          <c:spPr>
            <a:ln w="28575" cap="rnd">
              <a:noFill/>
              <a:round/>
            </a:ln>
            <a:effectLst/>
          </c:spPr>
          <c:marker>
            <c:symbol val="circle"/>
            <c:size val="9"/>
            <c:spPr>
              <a:noFill/>
              <a:ln w="9525">
                <a:solidFill>
                  <a:schemeClr val="accent5">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Feuil1!$N$2:$N$21</c:f>
              <c:numCache>
                <c:formatCode>General</c:formatCode>
                <c:ptCount val="20"/>
                <c:pt idx="2">
                  <c:v>19</c:v>
                </c:pt>
              </c:numCache>
            </c:numRef>
          </c:val>
          <c:smooth val="0"/>
          <c:extLst>
            <c:ext xmlns:c16="http://schemas.microsoft.com/office/drawing/2014/chart" uri="{C3380CC4-5D6E-409C-BE32-E72D297353CC}">
              <c16:uniqueId val="{0000000C-1DF4-4505-9624-4F975BA12581}"/>
            </c:ext>
          </c:extLst>
        </c:ser>
        <c:ser>
          <c:idx val="13"/>
          <c:order val="13"/>
          <c:tx>
            <c:strRef>
              <c:f>Feuil1!$O$1</c:f>
              <c:strCache>
                <c:ptCount val="1"/>
                <c:pt idx="0">
                  <c:v>Langue maternelle</c:v>
                </c:pt>
              </c:strCache>
            </c:strRef>
          </c:tx>
          <c:spPr>
            <a:ln w="28575" cap="rnd">
              <a:noFill/>
              <a:round/>
            </a:ln>
            <a:effectLst/>
          </c:spPr>
          <c:marker>
            <c:symbol val="circle"/>
            <c:size val="9"/>
            <c:spPr>
              <a:solidFill>
                <a:schemeClr val="accent5">
                  <a:lumMod val="5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Feuil1!$O$2:$O$21</c:f>
              <c:numCache>
                <c:formatCode>General</c:formatCode>
                <c:ptCount val="20"/>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numCache>
            </c:numRef>
          </c:val>
          <c:smooth val="0"/>
          <c:extLst>
            <c:ext xmlns:c16="http://schemas.microsoft.com/office/drawing/2014/chart" uri="{C3380CC4-5D6E-409C-BE32-E72D297353CC}">
              <c16:uniqueId val="{0000000D-1DF4-4505-9624-4F975BA12581}"/>
            </c:ext>
          </c:extLst>
        </c:ser>
        <c:ser>
          <c:idx val="14"/>
          <c:order val="14"/>
          <c:tx>
            <c:strRef>
              <c:f>Feuil1!$P$1</c:f>
              <c:strCache>
                <c:ptCount val="1"/>
                <c:pt idx="0">
                  <c:v>Connaissance du français et de l'anglais</c:v>
                </c:pt>
              </c:strCache>
            </c:strRef>
          </c:tx>
          <c:spPr>
            <a:ln w="28575" cap="rnd">
              <a:noFill/>
              <a:round/>
            </a:ln>
            <a:effectLst/>
          </c:spPr>
          <c:marker>
            <c:symbol val="circle"/>
            <c:size val="9"/>
            <c:spPr>
              <a:solidFill>
                <a:schemeClr val="accent5">
                  <a:lumMod val="75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Feuil1!$P$2:$P$21</c:f>
              <c:numCache>
                <c:formatCode>General</c:formatCode>
                <c:ptCount val="20"/>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numCache>
            </c:numRef>
          </c:val>
          <c:smooth val="0"/>
          <c:extLst>
            <c:ext xmlns:c16="http://schemas.microsoft.com/office/drawing/2014/chart" uri="{C3380CC4-5D6E-409C-BE32-E72D297353CC}">
              <c16:uniqueId val="{0000000E-1DF4-4505-9624-4F975BA12581}"/>
            </c:ext>
          </c:extLst>
        </c:ser>
        <c:ser>
          <c:idx val="15"/>
          <c:order val="15"/>
          <c:tx>
            <c:strRef>
              <c:f>Feuil1!$Q$1</c:f>
              <c:strCache>
                <c:ptCount val="1"/>
                <c:pt idx="0">
                  <c:v>Connaissance des autres langues</c:v>
                </c:pt>
              </c:strCache>
            </c:strRef>
          </c:tx>
          <c:spPr>
            <a:ln w="28575" cap="rnd">
              <a:noFill/>
              <a:round/>
            </a:ln>
            <a:effectLst/>
          </c:spPr>
          <c:marker>
            <c:symbol val="circle"/>
            <c:size val="9"/>
            <c:spPr>
              <a:solidFill>
                <a:schemeClr val="accent5">
                  <a:lumMod val="75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Feuil1!$Q$2:$Q$21</c:f>
              <c:numCache>
                <c:formatCode>General</c:formatCode>
                <c:ptCount val="20"/>
                <c:pt idx="13">
                  <c:v>16</c:v>
                </c:pt>
                <c:pt idx="14">
                  <c:v>16</c:v>
                </c:pt>
                <c:pt idx="15">
                  <c:v>16</c:v>
                </c:pt>
                <c:pt idx="16">
                  <c:v>16</c:v>
                </c:pt>
                <c:pt idx="17">
                  <c:v>16</c:v>
                </c:pt>
                <c:pt idx="18">
                  <c:v>16</c:v>
                </c:pt>
                <c:pt idx="19">
                  <c:v>16</c:v>
                </c:pt>
              </c:numCache>
            </c:numRef>
          </c:val>
          <c:smooth val="0"/>
          <c:extLst>
            <c:ext xmlns:c16="http://schemas.microsoft.com/office/drawing/2014/chart" uri="{C3380CC4-5D6E-409C-BE32-E72D297353CC}">
              <c16:uniqueId val="{0000000F-1DF4-4505-9624-4F975BA12581}"/>
            </c:ext>
          </c:extLst>
        </c:ser>
        <c:ser>
          <c:idx val="16"/>
          <c:order val="16"/>
          <c:tx>
            <c:strRef>
              <c:f>Feuil1!$R$1</c:f>
              <c:strCache>
                <c:ptCount val="1"/>
                <c:pt idx="0">
                  <c:v>Langue la plus souvent parlée à la maison</c:v>
                </c:pt>
              </c:strCache>
            </c:strRef>
          </c:tx>
          <c:spPr>
            <a:ln w="28575" cap="rnd">
              <a:noFill/>
              <a:round/>
            </a:ln>
            <a:effectLst/>
          </c:spPr>
          <c:marker>
            <c:symbol val="circle"/>
            <c:size val="9"/>
            <c:spPr>
              <a:solidFill>
                <a:schemeClr val="accent5">
                  <a:lumMod val="80000"/>
                  <a:lumOff val="2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Feuil1!$R$2:$R$21</c:f>
              <c:numCache>
                <c:formatCode>General</c:formatCode>
                <c:ptCount val="20"/>
                <c:pt idx="10">
                  <c:v>15</c:v>
                </c:pt>
                <c:pt idx="11">
                  <c:v>15</c:v>
                </c:pt>
                <c:pt idx="12">
                  <c:v>15</c:v>
                </c:pt>
                <c:pt idx="13">
                  <c:v>15</c:v>
                </c:pt>
                <c:pt idx="14">
                  <c:v>15</c:v>
                </c:pt>
                <c:pt idx="15">
                  <c:v>15</c:v>
                </c:pt>
                <c:pt idx="16">
                  <c:v>15</c:v>
                </c:pt>
                <c:pt idx="17">
                  <c:v>15</c:v>
                </c:pt>
                <c:pt idx="18">
                  <c:v>15</c:v>
                </c:pt>
                <c:pt idx="19">
                  <c:v>15</c:v>
                </c:pt>
              </c:numCache>
            </c:numRef>
          </c:val>
          <c:smooth val="0"/>
          <c:extLst>
            <c:ext xmlns:c16="http://schemas.microsoft.com/office/drawing/2014/chart" uri="{C3380CC4-5D6E-409C-BE32-E72D297353CC}">
              <c16:uniqueId val="{00000010-1DF4-4505-9624-4F975BA12581}"/>
            </c:ext>
          </c:extLst>
        </c:ser>
        <c:ser>
          <c:idx val="17"/>
          <c:order val="17"/>
          <c:tx>
            <c:strRef>
              <c:f>Feuil1!$S$1</c:f>
              <c:strCache>
                <c:ptCount val="1"/>
                <c:pt idx="0">
                  <c:v>Langue régulièrement parlée à la maison</c:v>
                </c:pt>
              </c:strCache>
            </c:strRef>
          </c:tx>
          <c:spPr>
            <a:ln w="28575" cap="rnd">
              <a:noFill/>
              <a:round/>
            </a:ln>
            <a:effectLst/>
          </c:spPr>
          <c:marker>
            <c:symbol val="circle"/>
            <c:size val="9"/>
            <c:spPr>
              <a:solidFill>
                <a:schemeClr val="accent5">
                  <a:lumMod val="60000"/>
                  <a:lumOff val="4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Feuil1!$S$2:$S$21</c:f>
              <c:numCache>
                <c:formatCode>General</c:formatCode>
                <c:ptCount val="20"/>
                <c:pt idx="15">
                  <c:v>14</c:v>
                </c:pt>
                <c:pt idx="16">
                  <c:v>14</c:v>
                </c:pt>
                <c:pt idx="17">
                  <c:v>14</c:v>
                </c:pt>
                <c:pt idx="18">
                  <c:v>14</c:v>
                </c:pt>
                <c:pt idx="19">
                  <c:v>14</c:v>
                </c:pt>
              </c:numCache>
            </c:numRef>
          </c:val>
          <c:smooth val="0"/>
          <c:extLst>
            <c:ext xmlns:c16="http://schemas.microsoft.com/office/drawing/2014/chart" uri="{C3380CC4-5D6E-409C-BE32-E72D297353CC}">
              <c16:uniqueId val="{00000011-1DF4-4505-9624-4F975BA12581}"/>
            </c:ext>
          </c:extLst>
        </c:ser>
        <c:ser>
          <c:idx val="18"/>
          <c:order val="18"/>
          <c:tx>
            <c:strRef>
              <c:f>Feuil1!$T$1</c:f>
              <c:strCache>
                <c:ptCount val="1"/>
                <c:pt idx="0">
                  <c:v>Langue la plus souvent utilisée au travail</c:v>
                </c:pt>
              </c:strCache>
            </c:strRef>
          </c:tx>
          <c:spPr>
            <a:ln w="28575" cap="rnd">
              <a:noFill/>
              <a:round/>
            </a:ln>
            <a:effectLst/>
          </c:spPr>
          <c:marker>
            <c:symbol val="circle"/>
            <c:size val="9"/>
            <c:spPr>
              <a:solidFill>
                <a:schemeClr val="accent5">
                  <a:lumMod val="40000"/>
                  <a:lumOff val="60000"/>
                </a:schemeClr>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Feuil1!$T$2:$T$21</c:f>
              <c:numCache>
                <c:formatCode>General</c:formatCode>
                <c:ptCount val="20"/>
                <c:pt idx="15">
                  <c:v>13</c:v>
                </c:pt>
                <c:pt idx="16">
                  <c:v>13</c:v>
                </c:pt>
                <c:pt idx="17">
                  <c:v>13</c:v>
                </c:pt>
                <c:pt idx="18">
                  <c:v>13</c:v>
                </c:pt>
                <c:pt idx="19">
                  <c:v>13</c:v>
                </c:pt>
              </c:numCache>
            </c:numRef>
          </c:val>
          <c:smooth val="0"/>
          <c:extLst>
            <c:ext xmlns:c16="http://schemas.microsoft.com/office/drawing/2014/chart" uri="{C3380CC4-5D6E-409C-BE32-E72D297353CC}">
              <c16:uniqueId val="{00000012-1DF4-4505-9624-4F975BA12581}"/>
            </c:ext>
          </c:extLst>
        </c:ser>
        <c:ser>
          <c:idx val="19"/>
          <c:order val="19"/>
          <c:tx>
            <c:strRef>
              <c:f>Feuil1!$U$1</c:f>
              <c:strCache>
                <c:ptCount val="1"/>
                <c:pt idx="0">
                  <c:v>Langue régulièrement utilisée au travail</c:v>
                </c:pt>
              </c:strCache>
            </c:strRef>
          </c:tx>
          <c:spPr>
            <a:ln w="28575" cap="rnd">
              <a:noFill/>
              <a:round/>
            </a:ln>
            <a:effectLst/>
          </c:spPr>
          <c:marker>
            <c:symbol val="circle"/>
            <c:size val="9"/>
            <c:spPr>
              <a:solidFill>
                <a:srgbClr val="9954CC"/>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Feuil1!$U$2:$U$21</c:f>
              <c:numCache>
                <c:formatCode>General</c:formatCode>
                <c:ptCount val="20"/>
                <c:pt idx="15">
                  <c:v>12</c:v>
                </c:pt>
                <c:pt idx="16">
                  <c:v>12</c:v>
                </c:pt>
                <c:pt idx="17">
                  <c:v>12</c:v>
                </c:pt>
                <c:pt idx="18">
                  <c:v>12</c:v>
                </c:pt>
                <c:pt idx="19">
                  <c:v>12</c:v>
                </c:pt>
              </c:numCache>
            </c:numRef>
          </c:val>
          <c:smooth val="0"/>
          <c:extLst>
            <c:ext xmlns:c16="http://schemas.microsoft.com/office/drawing/2014/chart" uri="{C3380CC4-5D6E-409C-BE32-E72D297353CC}">
              <c16:uniqueId val="{00000013-1DF4-4505-9624-4F975BA12581}"/>
            </c:ext>
          </c:extLst>
        </c:ser>
        <c:ser>
          <c:idx val="20"/>
          <c:order val="20"/>
          <c:tx>
            <c:strRef>
              <c:f>Feuil1!$V$1</c:f>
              <c:strCache>
                <c:ptCount val="1"/>
                <c:pt idx="0">
                  <c:v>Religion</c:v>
                </c:pt>
              </c:strCache>
            </c:strRef>
          </c:tx>
          <c:spPr>
            <a:ln w="28575" cap="rnd">
              <a:noFill/>
              <a:round/>
            </a:ln>
            <a:effectLst/>
          </c:spPr>
          <c:marker>
            <c:symbol val="circle"/>
            <c:size val="9"/>
            <c:spPr>
              <a:solidFill>
                <a:srgbClr val="92D050"/>
              </a:solidFill>
              <a:ln w="9525">
                <a:solidFill>
                  <a:schemeClr val="bg1">
                    <a:lumMod val="50000"/>
                  </a:schemeClr>
                </a:solidFill>
              </a:ln>
              <a:effectLst/>
            </c:spPr>
          </c:marker>
          <c:cat>
            <c:numRef>
              <c:f>Feuil1!$A$2:$A$21</c:f>
              <c:numCache>
                <c:formatCode>General</c:formatCode>
                <c:ptCount val="20"/>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1986</c:v>
                </c:pt>
                <c:pt idx="13">
                  <c:v>1991</c:v>
                </c:pt>
                <c:pt idx="14">
                  <c:v>1996</c:v>
                </c:pt>
                <c:pt idx="15">
                  <c:v>2001</c:v>
                </c:pt>
                <c:pt idx="16">
                  <c:v>2006</c:v>
                </c:pt>
                <c:pt idx="17">
                  <c:v>2011</c:v>
                </c:pt>
                <c:pt idx="18">
                  <c:v>2016</c:v>
                </c:pt>
                <c:pt idx="19">
                  <c:v>2021</c:v>
                </c:pt>
              </c:numCache>
            </c:numRef>
          </c:cat>
          <c:val>
            <c:numRef>
              <c:f>Feuil1!$V$2:$V$21</c:f>
              <c:numCache>
                <c:formatCode>General</c:formatCode>
                <c:ptCount val="20"/>
                <c:pt idx="0">
                  <c:v>11</c:v>
                </c:pt>
                <c:pt idx="1">
                  <c:v>11</c:v>
                </c:pt>
                <c:pt idx="2">
                  <c:v>11</c:v>
                </c:pt>
                <c:pt idx="3">
                  <c:v>11</c:v>
                </c:pt>
                <c:pt idx="4">
                  <c:v>11</c:v>
                </c:pt>
                <c:pt idx="5">
                  <c:v>11</c:v>
                </c:pt>
                <c:pt idx="6">
                  <c:v>11</c:v>
                </c:pt>
                <c:pt idx="7">
                  <c:v>11</c:v>
                </c:pt>
                <c:pt idx="8">
                  <c:v>11</c:v>
                </c:pt>
                <c:pt idx="9">
                  <c:v>11</c:v>
                </c:pt>
                <c:pt idx="10">
                  <c:v>11</c:v>
                </c:pt>
                <c:pt idx="11">
                  <c:v>11</c:v>
                </c:pt>
                <c:pt idx="13">
                  <c:v>11</c:v>
                </c:pt>
                <c:pt idx="15">
                  <c:v>11</c:v>
                </c:pt>
                <c:pt idx="17">
                  <c:v>11</c:v>
                </c:pt>
                <c:pt idx="19">
                  <c:v>11</c:v>
                </c:pt>
              </c:numCache>
            </c:numRef>
          </c:val>
          <c:smooth val="0"/>
          <c:extLst>
            <c:ext xmlns:c16="http://schemas.microsoft.com/office/drawing/2014/chart" uri="{C3380CC4-5D6E-409C-BE32-E72D297353CC}">
              <c16:uniqueId val="{00000014-1DF4-4505-9624-4F975BA12581}"/>
            </c:ext>
          </c:extLst>
        </c:ser>
        <c:dLbls>
          <c:showLegendKey val="0"/>
          <c:showVal val="0"/>
          <c:showCatName val="0"/>
          <c:showSerName val="0"/>
          <c:showPercent val="0"/>
          <c:showBubbleSize val="0"/>
        </c:dLbls>
        <c:marker val="1"/>
        <c:smooth val="0"/>
        <c:axId val="373899104"/>
        <c:axId val="373897536"/>
      </c:lineChart>
      <c:catAx>
        <c:axId val="373899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73897536"/>
        <c:crosses val="autoZero"/>
        <c:auto val="1"/>
        <c:lblAlgn val="ctr"/>
        <c:lblOffset val="100"/>
        <c:noMultiLvlLbl val="0"/>
      </c:catAx>
      <c:valAx>
        <c:axId val="373897536"/>
        <c:scaling>
          <c:orientation val="minMax"/>
          <c:max val="32"/>
          <c:min val="10"/>
        </c:scaling>
        <c:delete val="1"/>
        <c:axPos val="l"/>
        <c:numFmt formatCode="General" sourceLinked="1"/>
        <c:majorTickMark val="out"/>
        <c:minorTickMark val="none"/>
        <c:tickLblPos val="nextTo"/>
        <c:crossAx val="373899104"/>
        <c:crosses val="autoZero"/>
        <c:crossBetween val="between"/>
      </c:valAx>
      <c:spPr>
        <a:noFill/>
        <a:ln w="25400">
          <a:noFill/>
        </a:ln>
        <a:effectLst/>
      </c:spPr>
    </c:plotArea>
    <c:legend>
      <c:legendPos val="r"/>
      <c:layout>
        <c:manualLayout>
          <c:xMode val="edge"/>
          <c:yMode val="edge"/>
          <c:x val="0.77054479827740385"/>
          <c:y val="3.4918893012234914E-2"/>
          <c:w val="0.22183908420170495"/>
          <c:h val="0.95007222698758609"/>
        </c:manualLayout>
      </c:layout>
      <c:overlay val="0"/>
      <c:spPr>
        <a:solidFill>
          <a:schemeClr val="bg1"/>
        </a:solidFill>
        <a:ln>
          <a:noFill/>
        </a:ln>
        <a:effectLst/>
      </c:spPr>
      <c:txPr>
        <a:bodyPr rot="0" spcFirstLastPara="1" vertOverflow="ellipsis" vert="horz" wrap="square" anchor="ctr" anchorCtr="1"/>
        <a:lstStyle/>
        <a:p>
          <a:pPr>
            <a:defRPr sz="800" b="0" i="0" u="none" strike="noStrike" kern="600" spc="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9FE9F-2D91-4EA9-8CC5-7AA875FAB30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CA"/>
        </a:p>
      </dgm:t>
    </dgm:pt>
    <dgm:pt modelId="{085CDA1E-DEE8-485A-97B3-826CA8DEEF5F}">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en-CA" sz="1600" b="1" dirty="0"/>
            <a:t>Lieu de naissance </a:t>
          </a:r>
        </a:p>
      </dgm:t>
    </dgm:pt>
    <dgm:pt modelId="{D1123FF9-967A-48D2-9E0E-98989F6DB0D4}" type="parTrans" cxnId="{99F3EBA8-7A91-45E9-AE82-C7B1A98CF5B1}">
      <dgm:prSet/>
      <dgm:spPr/>
      <dgm:t>
        <a:bodyPr/>
        <a:lstStyle/>
        <a:p>
          <a:endParaRPr lang="en-CA" sz="1100"/>
        </a:p>
      </dgm:t>
    </dgm:pt>
    <dgm:pt modelId="{D15E8FE8-CBC1-4BED-AC2B-8C5BF58EE347}" type="sibTrans" cxnId="{99F3EBA8-7A91-45E9-AE82-C7B1A98CF5B1}">
      <dgm:prSet/>
      <dgm:spPr/>
      <dgm:t>
        <a:bodyPr/>
        <a:lstStyle/>
        <a:p>
          <a:endParaRPr lang="en-CA" sz="1100"/>
        </a:p>
      </dgm:t>
    </dgm:pt>
    <dgm:pt modelId="{B7A39D0D-E674-41AC-99F5-060F937DBD94}">
      <dgm:prSet custT="1"/>
      <dgm:spPr/>
      <dgm:t>
        <a:bodyPr/>
        <a:lstStyle/>
        <a:p>
          <a:pPr rtl="0"/>
          <a:r>
            <a:rPr lang="fr-CA" sz="1200" noProof="0" dirty="0"/>
            <a:t>Lieu de naissance de la personne</a:t>
          </a:r>
        </a:p>
      </dgm:t>
    </dgm:pt>
    <dgm:pt modelId="{AFF41B1E-96FF-47C4-B0EC-E067F5A9A72C}" type="parTrans" cxnId="{25886821-566E-4AB8-B2ED-B2AFFABD6453}">
      <dgm:prSet/>
      <dgm:spPr/>
      <dgm:t>
        <a:bodyPr/>
        <a:lstStyle/>
        <a:p>
          <a:endParaRPr lang="en-CA" sz="1100"/>
        </a:p>
      </dgm:t>
    </dgm:pt>
    <dgm:pt modelId="{C493C39C-8F86-4197-BDC9-50CAC8D8902D}" type="sibTrans" cxnId="{25886821-566E-4AB8-B2ED-B2AFFABD6453}">
      <dgm:prSet/>
      <dgm:spPr/>
      <dgm:t>
        <a:bodyPr/>
        <a:lstStyle/>
        <a:p>
          <a:endParaRPr lang="en-CA" sz="1100"/>
        </a:p>
      </dgm:t>
    </dgm:pt>
    <dgm:pt modelId="{2BE57642-A7E1-4674-8F5C-FE8A887406B1}">
      <dgm:prSet custT="1"/>
      <dgm:spPr/>
      <dgm:t>
        <a:bodyPr/>
        <a:lstStyle/>
        <a:p>
          <a:pPr rtl="0"/>
          <a:r>
            <a:rPr lang="fr-CA" sz="1200" noProof="0" dirty="0"/>
            <a:t>Statut des générations</a:t>
          </a:r>
        </a:p>
      </dgm:t>
    </dgm:pt>
    <dgm:pt modelId="{B72E0CC7-2BE1-4287-BA92-4A4B0412382D}" type="parTrans" cxnId="{36F72F69-4884-4D24-A6FE-1CED6AA087CF}">
      <dgm:prSet/>
      <dgm:spPr/>
      <dgm:t>
        <a:bodyPr/>
        <a:lstStyle/>
        <a:p>
          <a:endParaRPr lang="en-CA" sz="1100"/>
        </a:p>
      </dgm:t>
    </dgm:pt>
    <dgm:pt modelId="{92CD54F6-0703-4492-9285-13CF6228E2D8}" type="sibTrans" cxnId="{36F72F69-4884-4D24-A6FE-1CED6AA087CF}">
      <dgm:prSet/>
      <dgm:spPr/>
      <dgm:t>
        <a:bodyPr/>
        <a:lstStyle/>
        <a:p>
          <a:endParaRPr lang="en-CA" sz="1100"/>
        </a:p>
      </dgm:t>
    </dgm:pt>
    <dgm:pt modelId="{C64F80C7-AA30-4C55-912E-75FC04C38EC2}">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en-CA" sz="1600" b="1" dirty="0"/>
            <a:t>Immigration</a:t>
          </a:r>
          <a:endParaRPr lang="en-CA" sz="1600" dirty="0"/>
        </a:p>
      </dgm:t>
    </dgm:pt>
    <dgm:pt modelId="{FA86E3CF-064E-46D7-88EB-C59FBECE12DE}" type="parTrans" cxnId="{6CDBE0B8-0CA1-4589-8B07-80CA5C7C8AAE}">
      <dgm:prSet/>
      <dgm:spPr/>
      <dgm:t>
        <a:bodyPr/>
        <a:lstStyle/>
        <a:p>
          <a:endParaRPr lang="en-CA" sz="1100"/>
        </a:p>
      </dgm:t>
    </dgm:pt>
    <dgm:pt modelId="{BC7E67F6-9478-41C2-81AA-7C90CA43ED93}" type="sibTrans" cxnId="{6CDBE0B8-0CA1-4589-8B07-80CA5C7C8AAE}">
      <dgm:prSet/>
      <dgm:spPr/>
      <dgm:t>
        <a:bodyPr/>
        <a:lstStyle/>
        <a:p>
          <a:endParaRPr lang="en-CA" sz="1100"/>
        </a:p>
      </dgm:t>
    </dgm:pt>
    <dgm:pt modelId="{7774F9FB-5D8F-47A0-9B4C-886E21978F48}">
      <dgm:prSet custT="1"/>
      <dgm:spPr/>
      <dgm:t>
        <a:bodyPr/>
        <a:lstStyle/>
        <a:p>
          <a:pPr rtl="0"/>
          <a:r>
            <a:rPr lang="fr-CA" sz="1200" noProof="0" dirty="0"/>
            <a:t>Immigrants reçus / résidents permanents</a:t>
          </a:r>
        </a:p>
      </dgm:t>
    </dgm:pt>
    <dgm:pt modelId="{3836417F-E5C9-4D7F-B928-BFBAD36814A1}" type="parTrans" cxnId="{A6A9820F-FC44-41B2-861A-3FB9D8B135DA}">
      <dgm:prSet/>
      <dgm:spPr/>
      <dgm:t>
        <a:bodyPr/>
        <a:lstStyle/>
        <a:p>
          <a:endParaRPr lang="en-CA" sz="1100"/>
        </a:p>
      </dgm:t>
    </dgm:pt>
    <dgm:pt modelId="{1BD54D06-AC6B-4957-84C6-534EF6C02924}" type="sibTrans" cxnId="{A6A9820F-FC44-41B2-861A-3FB9D8B135DA}">
      <dgm:prSet/>
      <dgm:spPr/>
      <dgm:t>
        <a:bodyPr/>
        <a:lstStyle/>
        <a:p>
          <a:endParaRPr lang="en-CA" sz="1100"/>
        </a:p>
      </dgm:t>
    </dgm:pt>
    <dgm:pt modelId="{97D3BDAD-DE68-4C83-BE51-523E191C55E9}">
      <dgm:prSet custT="1"/>
      <dgm:spPr/>
      <dgm:t>
        <a:bodyPr/>
        <a:lstStyle/>
        <a:p>
          <a:pPr rtl="0"/>
          <a:r>
            <a:rPr lang="fr-CA" sz="1200" noProof="0" dirty="0"/>
            <a:t>Année d’immigration</a:t>
          </a:r>
        </a:p>
      </dgm:t>
    </dgm:pt>
    <dgm:pt modelId="{23442834-7824-4152-9119-38F15709224E}" type="parTrans" cxnId="{FF5ED4E0-5282-4700-9859-145251FB530A}">
      <dgm:prSet/>
      <dgm:spPr/>
      <dgm:t>
        <a:bodyPr/>
        <a:lstStyle/>
        <a:p>
          <a:endParaRPr lang="en-CA" sz="1100"/>
        </a:p>
      </dgm:t>
    </dgm:pt>
    <dgm:pt modelId="{3213335B-671B-462C-AB1A-3608F3A0768F}" type="sibTrans" cxnId="{FF5ED4E0-5282-4700-9859-145251FB530A}">
      <dgm:prSet/>
      <dgm:spPr/>
      <dgm:t>
        <a:bodyPr/>
        <a:lstStyle/>
        <a:p>
          <a:endParaRPr lang="en-CA" sz="1100"/>
        </a:p>
      </dgm:t>
    </dgm:pt>
    <dgm:pt modelId="{7EE63FF5-3DD1-4BA8-99A5-30D5F8A93E90}">
      <dgm:prSet custT="1"/>
      <dgm:spPr/>
      <dgm:t>
        <a:bodyPr/>
        <a:lstStyle/>
        <a:p>
          <a:pPr rtl="0"/>
          <a:r>
            <a:rPr lang="fr-CA" sz="1200" noProof="0" dirty="0"/>
            <a:t>Catégorie d’admission </a:t>
          </a:r>
        </a:p>
      </dgm:t>
    </dgm:pt>
    <dgm:pt modelId="{93EDD41F-58DC-425B-930F-CD53CE6E1B01}" type="parTrans" cxnId="{8FC05727-53E8-4D07-BA29-25D7C97D370D}">
      <dgm:prSet/>
      <dgm:spPr/>
      <dgm:t>
        <a:bodyPr/>
        <a:lstStyle/>
        <a:p>
          <a:endParaRPr lang="en-CA" sz="1100"/>
        </a:p>
      </dgm:t>
    </dgm:pt>
    <dgm:pt modelId="{3145E0F8-D82A-417B-96DA-67E3191FE994}" type="sibTrans" cxnId="{8FC05727-53E8-4D07-BA29-25D7C97D370D}">
      <dgm:prSet/>
      <dgm:spPr/>
      <dgm:t>
        <a:bodyPr/>
        <a:lstStyle/>
        <a:p>
          <a:endParaRPr lang="en-CA" sz="1100"/>
        </a:p>
      </dgm:t>
    </dgm:pt>
    <dgm:pt modelId="{655A9153-03D2-4E77-84BE-74890B67414C}">
      <dgm:prSet custT="1"/>
      <dgm:spPr/>
      <dgm:t>
        <a:bodyPr/>
        <a:lstStyle/>
        <a:p>
          <a:pPr rtl="0"/>
          <a:r>
            <a:rPr lang="fr-CA" sz="1200" noProof="0" dirty="0"/>
            <a:t>Résidents non permanents</a:t>
          </a:r>
        </a:p>
      </dgm:t>
    </dgm:pt>
    <dgm:pt modelId="{797A297A-BB1E-444A-BAFC-3B18CA6225D5}" type="parTrans" cxnId="{AED26AD7-7164-47D7-80ED-277C6BECBFE5}">
      <dgm:prSet/>
      <dgm:spPr/>
      <dgm:t>
        <a:bodyPr/>
        <a:lstStyle/>
        <a:p>
          <a:endParaRPr lang="en-CA" sz="1100"/>
        </a:p>
      </dgm:t>
    </dgm:pt>
    <dgm:pt modelId="{E94EFC5A-EC08-4605-B7FD-751E55B994B2}" type="sibTrans" cxnId="{AED26AD7-7164-47D7-80ED-277C6BECBFE5}">
      <dgm:prSet/>
      <dgm:spPr/>
      <dgm:t>
        <a:bodyPr/>
        <a:lstStyle/>
        <a:p>
          <a:endParaRPr lang="en-CA" sz="1100"/>
        </a:p>
      </dgm:t>
    </dgm:pt>
    <dgm:pt modelId="{20E111FF-4DEA-4230-B80C-9823906962D9}">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fr-CA" sz="1600" b="1" noProof="0" dirty="0"/>
            <a:t>Citoyenneté</a:t>
          </a:r>
          <a:endParaRPr lang="fr-CA" sz="1600" noProof="0" dirty="0"/>
        </a:p>
      </dgm:t>
    </dgm:pt>
    <dgm:pt modelId="{1C73E45F-0B54-450A-A9C3-CED3167BC134}" type="parTrans" cxnId="{B82CE09A-C3A6-4F4D-8426-CB1FA28DCC6C}">
      <dgm:prSet/>
      <dgm:spPr/>
      <dgm:t>
        <a:bodyPr/>
        <a:lstStyle/>
        <a:p>
          <a:endParaRPr lang="en-CA" sz="1100"/>
        </a:p>
      </dgm:t>
    </dgm:pt>
    <dgm:pt modelId="{CA800746-CAAB-4719-A462-A10717A3FD5C}" type="sibTrans" cxnId="{B82CE09A-C3A6-4F4D-8426-CB1FA28DCC6C}">
      <dgm:prSet/>
      <dgm:spPr/>
      <dgm:t>
        <a:bodyPr/>
        <a:lstStyle/>
        <a:p>
          <a:endParaRPr lang="en-CA" sz="1100"/>
        </a:p>
      </dgm:t>
    </dgm:pt>
    <dgm:pt modelId="{3627AF13-2380-4401-85BD-B921EC099F85}">
      <dgm:prSet custT="1"/>
      <dgm:spPr/>
      <dgm:t>
        <a:bodyPr/>
        <a:lstStyle/>
        <a:p>
          <a:pPr rtl="0"/>
          <a:r>
            <a:rPr lang="fr-CA" sz="1200" noProof="0" dirty="0"/>
            <a:t>Citoyenneté canadienne de naissance ou par naturalisation; Pays de citoyenneté</a:t>
          </a:r>
        </a:p>
      </dgm:t>
    </dgm:pt>
    <dgm:pt modelId="{343B1DB3-38FE-42F5-AC83-1108090F5E16}" type="parTrans" cxnId="{1D70E1B3-0682-4530-A436-ED8F22572557}">
      <dgm:prSet/>
      <dgm:spPr/>
      <dgm:t>
        <a:bodyPr/>
        <a:lstStyle/>
        <a:p>
          <a:endParaRPr lang="en-CA" sz="1100"/>
        </a:p>
      </dgm:t>
    </dgm:pt>
    <dgm:pt modelId="{29269709-719F-4EDE-9ABE-097FC05B32D0}" type="sibTrans" cxnId="{1D70E1B3-0682-4530-A436-ED8F22572557}">
      <dgm:prSet/>
      <dgm:spPr/>
      <dgm:t>
        <a:bodyPr/>
        <a:lstStyle/>
        <a:p>
          <a:endParaRPr lang="en-CA" sz="1100"/>
        </a:p>
      </dgm:t>
    </dgm:pt>
    <dgm:pt modelId="{9F2B3EA5-E9D3-4C18-A718-7EED873E433B}">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en-CA" sz="1600" b="1" dirty="0"/>
            <a:t>Religion</a:t>
          </a:r>
          <a:endParaRPr lang="en-CA" sz="1600" dirty="0"/>
        </a:p>
      </dgm:t>
    </dgm:pt>
    <dgm:pt modelId="{7BEB6A45-B1AD-482C-91C0-9F72D9419932}" type="parTrans" cxnId="{55343DAF-2F57-48AD-9179-40B5049D8E6F}">
      <dgm:prSet/>
      <dgm:spPr/>
      <dgm:t>
        <a:bodyPr/>
        <a:lstStyle/>
        <a:p>
          <a:endParaRPr lang="en-CA" sz="1600"/>
        </a:p>
      </dgm:t>
    </dgm:pt>
    <dgm:pt modelId="{FDB26952-78E6-430F-8AA5-2B2EC49F9919}" type="sibTrans" cxnId="{55343DAF-2F57-48AD-9179-40B5049D8E6F}">
      <dgm:prSet/>
      <dgm:spPr/>
      <dgm:t>
        <a:bodyPr/>
        <a:lstStyle/>
        <a:p>
          <a:endParaRPr lang="en-CA" sz="1600"/>
        </a:p>
      </dgm:t>
    </dgm:pt>
    <dgm:pt modelId="{A7101601-4B1C-4576-B3BF-31A4A8D1F7EE}">
      <dgm:prSet custT="1"/>
      <dgm:spPr/>
      <dgm:t>
        <a:bodyPr/>
        <a:lstStyle/>
        <a:p>
          <a:pPr rtl="0"/>
          <a:r>
            <a:rPr lang="fr-CA" sz="1200" dirty="0"/>
            <a:t>Appartenance religieuse</a:t>
          </a:r>
          <a:endParaRPr lang="en-CA" sz="1200" dirty="0"/>
        </a:p>
      </dgm:t>
    </dgm:pt>
    <dgm:pt modelId="{395A41BC-EAD4-4BDB-B713-7C3B81D29F84}" type="parTrans" cxnId="{7F22C4A5-8DDD-4EA8-B286-6333B5F13D10}">
      <dgm:prSet/>
      <dgm:spPr/>
      <dgm:t>
        <a:bodyPr/>
        <a:lstStyle/>
        <a:p>
          <a:endParaRPr lang="en-CA" sz="1600"/>
        </a:p>
      </dgm:t>
    </dgm:pt>
    <dgm:pt modelId="{55294F39-4106-47DB-B7F1-E1A7E12A39C0}" type="sibTrans" cxnId="{7F22C4A5-8DDD-4EA8-B286-6333B5F13D10}">
      <dgm:prSet/>
      <dgm:spPr/>
      <dgm:t>
        <a:bodyPr/>
        <a:lstStyle/>
        <a:p>
          <a:endParaRPr lang="en-CA" sz="1600"/>
        </a:p>
      </dgm:t>
    </dgm:pt>
    <dgm:pt modelId="{DF230061-EABB-4580-957E-B7FD556990F1}">
      <dgm:prSet custT="1"/>
      <dgm:spPr/>
      <dgm:t>
        <a:bodyPr/>
        <a:lstStyle/>
        <a:p>
          <a:pPr rtl="0"/>
          <a:r>
            <a:rPr lang="fr-CA" sz="1200" noProof="0" dirty="0"/>
            <a:t>Lieu de naissance des parents</a:t>
          </a:r>
        </a:p>
      </dgm:t>
    </dgm:pt>
    <dgm:pt modelId="{3BEF5140-9786-4901-9B38-B253340D2D3E}" type="parTrans" cxnId="{E229D3DB-A372-4D4D-B3C6-850CBD248065}">
      <dgm:prSet/>
      <dgm:spPr/>
      <dgm:t>
        <a:bodyPr/>
        <a:lstStyle/>
        <a:p>
          <a:endParaRPr lang="en-CA" sz="1600"/>
        </a:p>
      </dgm:t>
    </dgm:pt>
    <dgm:pt modelId="{10D1CA3B-AA67-41E1-B17C-6FC511BDCA62}" type="sibTrans" cxnId="{E229D3DB-A372-4D4D-B3C6-850CBD248065}">
      <dgm:prSet/>
      <dgm:spPr/>
      <dgm:t>
        <a:bodyPr/>
        <a:lstStyle/>
        <a:p>
          <a:endParaRPr lang="en-CA" sz="1600"/>
        </a:p>
      </dgm:t>
    </dgm:pt>
    <dgm:pt modelId="{DABDD0EE-3921-4458-BF0B-0AFA5A0FB60B}">
      <dgm:prSet custT="1"/>
      <dgm:spPr/>
      <dgm:t>
        <a:bodyPr/>
        <a:lstStyle/>
        <a:p>
          <a:pPr rtl="0"/>
          <a:endParaRPr lang="fr-CA" sz="1200" noProof="0" dirty="0"/>
        </a:p>
      </dgm:t>
    </dgm:pt>
    <dgm:pt modelId="{9BDBE5CE-A1BA-41AE-A57E-8C1F1FFBBF7F}" type="parTrans" cxnId="{87624D19-9D24-42F2-A894-A220C247C751}">
      <dgm:prSet/>
      <dgm:spPr/>
      <dgm:t>
        <a:bodyPr/>
        <a:lstStyle/>
        <a:p>
          <a:endParaRPr lang="en-CA" sz="1600"/>
        </a:p>
      </dgm:t>
    </dgm:pt>
    <dgm:pt modelId="{85FE2998-D272-4476-AF37-060E067566A1}" type="sibTrans" cxnId="{87624D19-9D24-42F2-A894-A220C247C751}">
      <dgm:prSet/>
      <dgm:spPr/>
      <dgm:t>
        <a:bodyPr/>
        <a:lstStyle/>
        <a:p>
          <a:endParaRPr lang="en-CA" sz="1600"/>
        </a:p>
      </dgm:t>
    </dgm:pt>
    <dgm:pt modelId="{EBD3B904-6299-432F-8C92-691E08BEDBDF}">
      <dgm:prSet custT="1"/>
      <dgm:spPr/>
      <dgm:t>
        <a:bodyPr/>
        <a:lstStyle/>
        <a:p>
          <a:pPr rtl="0"/>
          <a:endParaRPr lang="fr-CA" sz="1200" noProof="0" dirty="0"/>
        </a:p>
      </dgm:t>
    </dgm:pt>
    <dgm:pt modelId="{80708325-FC66-4AEB-BAD0-47DF4BA0EE8A}" type="parTrans" cxnId="{08DFA1EB-2FA7-40CE-8D53-B6A61FF97F6B}">
      <dgm:prSet/>
      <dgm:spPr/>
      <dgm:t>
        <a:bodyPr/>
        <a:lstStyle/>
        <a:p>
          <a:endParaRPr lang="en-CA" sz="1600"/>
        </a:p>
      </dgm:t>
    </dgm:pt>
    <dgm:pt modelId="{24C5AFAB-D381-44D9-AE6A-627EAB3E6650}" type="sibTrans" cxnId="{08DFA1EB-2FA7-40CE-8D53-B6A61FF97F6B}">
      <dgm:prSet/>
      <dgm:spPr/>
      <dgm:t>
        <a:bodyPr/>
        <a:lstStyle/>
        <a:p>
          <a:endParaRPr lang="en-CA" sz="1600"/>
        </a:p>
      </dgm:t>
    </dgm:pt>
    <dgm:pt modelId="{F1DBFA2E-2A52-4D6A-9BF3-060F3DC562C7}">
      <dgm:prSet custT="1"/>
      <dgm:spPr/>
      <dgm:t>
        <a:bodyPr/>
        <a:lstStyle/>
        <a:p>
          <a:pPr rtl="0"/>
          <a:endParaRPr lang="fr-CA" sz="1200" noProof="0" dirty="0"/>
        </a:p>
      </dgm:t>
    </dgm:pt>
    <dgm:pt modelId="{73BAD552-0EA5-40CF-A6F9-D0423F0D813F}" type="parTrans" cxnId="{6E4AC879-C221-465E-9838-B8CB5CEA9C8E}">
      <dgm:prSet/>
      <dgm:spPr/>
      <dgm:t>
        <a:bodyPr/>
        <a:lstStyle/>
        <a:p>
          <a:endParaRPr lang="fr-CA"/>
        </a:p>
      </dgm:t>
    </dgm:pt>
    <dgm:pt modelId="{EDD4B89C-B931-4036-8506-C60F79BC88F3}" type="sibTrans" cxnId="{6E4AC879-C221-465E-9838-B8CB5CEA9C8E}">
      <dgm:prSet/>
      <dgm:spPr/>
      <dgm:t>
        <a:bodyPr/>
        <a:lstStyle/>
        <a:p>
          <a:endParaRPr lang="fr-CA"/>
        </a:p>
      </dgm:t>
    </dgm:pt>
    <dgm:pt modelId="{CC846BF4-6A7D-4BB1-A989-C1124AE0564A}" type="pres">
      <dgm:prSet presAssocID="{5C49FE9F-2D91-4EA9-8CC5-7AA875FAB30D}" presName="linear" presStyleCnt="0">
        <dgm:presLayoutVars>
          <dgm:animLvl val="lvl"/>
          <dgm:resizeHandles val="exact"/>
        </dgm:presLayoutVars>
      </dgm:prSet>
      <dgm:spPr/>
    </dgm:pt>
    <dgm:pt modelId="{F3D9698B-7288-48C2-BAED-363B77BF7178}" type="pres">
      <dgm:prSet presAssocID="{085CDA1E-DEE8-485A-97B3-826CA8DEEF5F}" presName="parentText" presStyleLbl="node1" presStyleIdx="0" presStyleCnt="4" custScaleY="102610">
        <dgm:presLayoutVars>
          <dgm:chMax val="0"/>
          <dgm:bulletEnabled val="1"/>
        </dgm:presLayoutVars>
      </dgm:prSet>
      <dgm:spPr/>
    </dgm:pt>
    <dgm:pt modelId="{38611D87-02FB-4814-AAB0-E2A3D3A71CAC}" type="pres">
      <dgm:prSet presAssocID="{085CDA1E-DEE8-485A-97B3-826CA8DEEF5F}" presName="childText" presStyleLbl="revTx" presStyleIdx="0" presStyleCnt="4" custScaleY="101237">
        <dgm:presLayoutVars>
          <dgm:bulletEnabled val="1"/>
        </dgm:presLayoutVars>
      </dgm:prSet>
      <dgm:spPr/>
    </dgm:pt>
    <dgm:pt modelId="{56A52C09-A8C5-479E-9AE3-C8ED0C39AA2B}" type="pres">
      <dgm:prSet presAssocID="{C64F80C7-AA30-4C55-912E-75FC04C38EC2}" presName="parentText" presStyleLbl="node1" presStyleIdx="1" presStyleCnt="4" custScaleY="101237">
        <dgm:presLayoutVars>
          <dgm:chMax val="0"/>
          <dgm:bulletEnabled val="1"/>
        </dgm:presLayoutVars>
      </dgm:prSet>
      <dgm:spPr/>
    </dgm:pt>
    <dgm:pt modelId="{998EFD84-2980-49D2-8C20-D14D1ED18C12}" type="pres">
      <dgm:prSet presAssocID="{C64F80C7-AA30-4C55-912E-75FC04C38EC2}" presName="childText" presStyleLbl="revTx" presStyleIdx="1" presStyleCnt="4" custScaleY="101237">
        <dgm:presLayoutVars>
          <dgm:bulletEnabled val="1"/>
        </dgm:presLayoutVars>
      </dgm:prSet>
      <dgm:spPr/>
    </dgm:pt>
    <dgm:pt modelId="{9C1FBD00-735B-4C61-8499-D5E954989FEF}" type="pres">
      <dgm:prSet presAssocID="{20E111FF-4DEA-4230-B80C-9823906962D9}" presName="parentText" presStyleLbl="node1" presStyleIdx="2" presStyleCnt="4" custScaleY="101237">
        <dgm:presLayoutVars>
          <dgm:chMax val="0"/>
          <dgm:bulletEnabled val="1"/>
        </dgm:presLayoutVars>
      </dgm:prSet>
      <dgm:spPr/>
    </dgm:pt>
    <dgm:pt modelId="{AA43F66D-1A97-4544-B0A7-7AE90FAD405E}" type="pres">
      <dgm:prSet presAssocID="{20E111FF-4DEA-4230-B80C-9823906962D9}" presName="childText" presStyleLbl="revTx" presStyleIdx="2" presStyleCnt="4" custScaleY="101237">
        <dgm:presLayoutVars>
          <dgm:bulletEnabled val="1"/>
        </dgm:presLayoutVars>
      </dgm:prSet>
      <dgm:spPr/>
    </dgm:pt>
    <dgm:pt modelId="{F026C876-3E98-48F3-BB91-9A68AFD75D93}" type="pres">
      <dgm:prSet presAssocID="{9F2B3EA5-E9D3-4C18-A718-7EED873E433B}" presName="parentText" presStyleLbl="node1" presStyleIdx="3" presStyleCnt="4" custScaleY="101237" custLinFactNeighborX="1751" custLinFactNeighborY="-3460">
        <dgm:presLayoutVars>
          <dgm:chMax val="0"/>
          <dgm:bulletEnabled val="1"/>
        </dgm:presLayoutVars>
      </dgm:prSet>
      <dgm:spPr/>
    </dgm:pt>
    <dgm:pt modelId="{BB2165BE-993C-430D-9EDD-B943FF477213}" type="pres">
      <dgm:prSet presAssocID="{9F2B3EA5-E9D3-4C18-A718-7EED873E433B}" presName="childText" presStyleLbl="revTx" presStyleIdx="3" presStyleCnt="4" custScaleY="101237">
        <dgm:presLayoutVars>
          <dgm:bulletEnabled val="1"/>
        </dgm:presLayoutVars>
      </dgm:prSet>
      <dgm:spPr/>
    </dgm:pt>
  </dgm:ptLst>
  <dgm:cxnLst>
    <dgm:cxn modelId="{C35D1D0C-19EE-4DBB-B42A-FCAD56FD0F7A}" type="presOf" srcId="{7EE63FF5-3DD1-4BA8-99A5-30D5F8A93E90}" destId="{998EFD84-2980-49D2-8C20-D14D1ED18C12}" srcOrd="0" destOrd="2" presId="urn:microsoft.com/office/officeart/2005/8/layout/vList2"/>
    <dgm:cxn modelId="{A6A9820F-FC44-41B2-861A-3FB9D8B135DA}" srcId="{C64F80C7-AA30-4C55-912E-75FC04C38EC2}" destId="{7774F9FB-5D8F-47A0-9B4C-886E21978F48}" srcOrd="0" destOrd="0" parTransId="{3836417F-E5C9-4D7F-B928-BFBAD36814A1}" sibTransId="{1BD54D06-AC6B-4957-84C6-534EF6C02924}"/>
    <dgm:cxn modelId="{87624D19-9D24-42F2-A894-A220C247C751}" srcId="{085CDA1E-DEE8-485A-97B3-826CA8DEEF5F}" destId="{DABDD0EE-3921-4458-BF0B-0AFA5A0FB60B}" srcOrd="3" destOrd="0" parTransId="{9BDBE5CE-A1BA-41AE-A57E-8C1F1FFBBF7F}" sibTransId="{85FE2998-D272-4476-AF37-060E067566A1}"/>
    <dgm:cxn modelId="{D8F40A1D-7A74-4CCA-9834-D5873B577CD2}" type="presOf" srcId="{EBD3B904-6299-432F-8C92-691E08BEDBDF}" destId="{998EFD84-2980-49D2-8C20-D14D1ED18C12}" srcOrd="0" destOrd="4" presId="urn:microsoft.com/office/officeart/2005/8/layout/vList2"/>
    <dgm:cxn modelId="{25886821-566E-4AB8-B2ED-B2AFFABD6453}" srcId="{085CDA1E-DEE8-485A-97B3-826CA8DEEF5F}" destId="{B7A39D0D-E674-41AC-99F5-060F937DBD94}" srcOrd="0" destOrd="0" parTransId="{AFF41B1E-96FF-47C4-B0EC-E067F5A9A72C}" sibTransId="{C493C39C-8F86-4197-BDC9-50CAC8D8902D}"/>
    <dgm:cxn modelId="{8FC05727-53E8-4D07-BA29-25D7C97D370D}" srcId="{7774F9FB-5D8F-47A0-9B4C-886E21978F48}" destId="{7EE63FF5-3DD1-4BA8-99A5-30D5F8A93E90}" srcOrd="1" destOrd="0" parTransId="{93EDD41F-58DC-425B-930F-CD53CE6E1B01}" sibTransId="{3145E0F8-D82A-417B-96DA-67E3191FE994}"/>
    <dgm:cxn modelId="{75C5382B-E3DB-4BAB-B680-16F4A84FFEF1}" type="presOf" srcId="{DABDD0EE-3921-4458-BF0B-0AFA5A0FB60B}" destId="{38611D87-02FB-4814-AAB0-E2A3D3A71CAC}" srcOrd="0" destOrd="3" presId="urn:microsoft.com/office/officeart/2005/8/layout/vList2"/>
    <dgm:cxn modelId="{A7540E3F-D820-47E3-AE9F-4C9451003C30}" type="presOf" srcId="{7774F9FB-5D8F-47A0-9B4C-886E21978F48}" destId="{998EFD84-2980-49D2-8C20-D14D1ED18C12}" srcOrd="0" destOrd="0" presId="urn:microsoft.com/office/officeart/2005/8/layout/vList2"/>
    <dgm:cxn modelId="{A9BBDB44-9765-46B0-A012-C2E7920A7B91}" type="presOf" srcId="{655A9153-03D2-4E77-84BE-74890B67414C}" destId="{998EFD84-2980-49D2-8C20-D14D1ED18C12}" srcOrd="0" destOrd="3" presId="urn:microsoft.com/office/officeart/2005/8/layout/vList2"/>
    <dgm:cxn modelId="{2E81D368-6AC5-4686-AD67-D47544725E54}" type="presOf" srcId="{DF230061-EABB-4580-957E-B7FD556990F1}" destId="{38611D87-02FB-4814-AAB0-E2A3D3A71CAC}" srcOrd="0" destOrd="1" presId="urn:microsoft.com/office/officeart/2005/8/layout/vList2"/>
    <dgm:cxn modelId="{36F72F69-4884-4D24-A6FE-1CED6AA087CF}" srcId="{085CDA1E-DEE8-485A-97B3-826CA8DEEF5F}" destId="{2BE57642-A7E1-4674-8F5C-FE8A887406B1}" srcOrd="2" destOrd="0" parTransId="{B72E0CC7-2BE1-4287-BA92-4A4B0412382D}" sibTransId="{92CD54F6-0703-4492-9285-13CF6228E2D8}"/>
    <dgm:cxn modelId="{DB9F8349-ED73-4E9B-A8F1-FDB85A32A87C}" type="presOf" srcId="{9F2B3EA5-E9D3-4C18-A718-7EED873E433B}" destId="{F026C876-3E98-48F3-BB91-9A68AFD75D93}" srcOrd="0" destOrd="0" presId="urn:microsoft.com/office/officeart/2005/8/layout/vList2"/>
    <dgm:cxn modelId="{97E9EB74-A742-4F65-8EC1-7ED66B1A1017}" type="presOf" srcId="{5C49FE9F-2D91-4EA9-8CC5-7AA875FAB30D}" destId="{CC846BF4-6A7D-4BB1-A989-C1124AE0564A}" srcOrd="0" destOrd="0" presId="urn:microsoft.com/office/officeart/2005/8/layout/vList2"/>
    <dgm:cxn modelId="{6E4AC879-C221-465E-9838-B8CB5CEA9C8E}" srcId="{20E111FF-4DEA-4230-B80C-9823906962D9}" destId="{F1DBFA2E-2A52-4D6A-9BF3-060F3DC562C7}" srcOrd="1" destOrd="0" parTransId="{73BAD552-0EA5-40CF-A6F9-D0423F0D813F}" sibTransId="{EDD4B89C-B931-4036-8506-C60F79BC88F3}"/>
    <dgm:cxn modelId="{4487FE8A-D7BA-4F50-9800-433560F694B8}" type="presOf" srcId="{20E111FF-4DEA-4230-B80C-9823906962D9}" destId="{9C1FBD00-735B-4C61-8499-D5E954989FEF}" srcOrd="0" destOrd="0" presId="urn:microsoft.com/office/officeart/2005/8/layout/vList2"/>
    <dgm:cxn modelId="{4D078F8B-AEF6-46F7-A14F-0991D4A7AD8E}" type="presOf" srcId="{B7A39D0D-E674-41AC-99F5-060F937DBD94}" destId="{38611D87-02FB-4814-AAB0-E2A3D3A71CAC}" srcOrd="0" destOrd="0" presId="urn:microsoft.com/office/officeart/2005/8/layout/vList2"/>
    <dgm:cxn modelId="{3B2C188D-BC05-4CD9-9CAA-5A60F0593590}" type="presOf" srcId="{C64F80C7-AA30-4C55-912E-75FC04C38EC2}" destId="{56A52C09-A8C5-479E-9AE3-C8ED0C39AA2B}" srcOrd="0" destOrd="0" presId="urn:microsoft.com/office/officeart/2005/8/layout/vList2"/>
    <dgm:cxn modelId="{337E7096-6928-4BBE-91F3-373CE3BD703C}" type="presOf" srcId="{085CDA1E-DEE8-485A-97B3-826CA8DEEF5F}" destId="{F3D9698B-7288-48C2-BAED-363B77BF7178}" srcOrd="0" destOrd="0" presId="urn:microsoft.com/office/officeart/2005/8/layout/vList2"/>
    <dgm:cxn modelId="{3E427C96-426E-4EE8-98B5-F4DBDFE02BD5}" type="presOf" srcId="{2BE57642-A7E1-4674-8F5C-FE8A887406B1}" destId="{38611D87-02FB-4814-AAB0-E2A3D3A71CAC}" srcOrd="0" destOrd="2" presId="urn:microsoft.com/office/officeart/2005/8/layout/vList2"/>
    <dgm:cxn modelId="{B82CE09A-C3A6-4F4D-8426-CB1FA28DCC6C}" srcId="{5C49FE9F-2D91-4EA9-8CC5-7AA875FAB30D}" destId="{20E111FF-4DEA-4230-B80C-9823906962D9}" srcOrd="2" destOrd="0" parTransId="{1C73E45F-0B54-450A-A9C3-CED3167BC134}" sibTransId="{CA800746-CAAB-4719-A462-A10717A3FD5C}"/>
    <dgm:cxn modelId="{7F22C4A5-8DDD-4EA8-B286-6333B5F13D10}" srcId="{9F2B3EA5-E9D3-4C18-A718-7EED873E433B}" destId="{A7101601-4B1C-4576-B3BF-31A4A8D1F7EE}" srcOrd="0" destOrd="0" parTransId="{395A41BC-EAD4-4BDB-B713-7C3B81D29F84}" sibTransId="{55294F39-4106-47DB-B7F1-E1A7E12A39C0}"/>
    <dgm:cxn modelId="{99F3EBA8-7A91-45E9-AE82-C7B1A98CF5B1}" srcId="{5C49FE9F-2D91-4EA9-8CC5-7AA875FAB30D}" destId="{085CDA1E-DEE8-485A-97B3-826CA8DEEF5F}" srcOrd="0" destOrd="0" parTransId="{D1123FF9-967A-48D2-9E0E-98989F6DB0D4}" sibTransId="{D15E8FE8-CBC1-4BED-AC2B-8C5BF58EE347}"/>
    <dgm:cxn modelId="{55343DAF-2F57-48AD-9179-40B5049D8E6F}" srcId="{5C49FE9F-2D91-4EA9-8CC5-7AA875FAB30D}" destId="{9F2B3EA5-E9D3-4C18-A718-7EED873E433B}" srcOrd="3" destOrd="0" parTransId="{7BEB6A45-B1AD-482C-91C0-9F72D9419932}" sibTransId="{FDB26952-78E6-430F-8AA5-2B2EC49F9919}"/>
    <dgm:cxn modelId="{1D70E1B3-0682-4530-A436-ED8F22572557}" srcId="{20E111FF-4DEA-4230-B80C-9823906962D9}" destId="{3627AF13-2380-4401-85BD-B921EC099F85}" srcOrd="0" destOrd="0" parTransId="{343B1DB3-38FE-42F5-AC83-1108090F5E16}" sibTransId="{29269709-719F-4EDE-9ABE-097FC05B32D0}"/>
    <dgm:cxn modelId="{6CDBE0B8-0CA1-4589-8B07-80CA5C7C8AAE}" srcId="{5C49FE9F-2D91-4EA9-8CC5-7AA875FAB30D}" destId="{C64F80C7-AA30-4C55-912E-75FC04C38EC2}" srcOrd="1" destOrd="0" parTransId="{FA86E3CF-064E-46D7-88EB-C59FBECE12DE}" sibTransId="{BC7E67F6-9478-41C2-81AA-7C90CA43ED93}"/>
    <dgm:cxn modelId="{6EE3CDB9-B538-41B4-AD64-367AE84F580E}" type="presOf" srcId="{A7101601-4B1C-4576-B3BF-31A4A8D1F7EE}" destId="{BB2165BE-993C-430D-9EDD-B943FF477213}" srcOrd="0" destOrd="0" presId="urn:microsoft.com/office/officeart/2005/8/layout/vList2"/>
    <dgm:cxn modelId="{C16918C9-8A47-4911-AD2E-68A0355ABE6B}" type="presOf" srcId="{3627AF13-2380-4401-85BD-B921EC099F85}" destId="{AA43F66D-1A97-4544-B0A7-7AE90FAD405E}" srcOrd="0" destOrd="0" presId="urn:microsoft.com/office/officeart/2005/8/layout/vList2"/>
    <dgm:cxn modelId="{AED26AD7-7164-47D7-80ED-277C6BECBFE5}" srcId="{C64F80C7-AA30-4C55-912E-75FC04C38EC2}" destId="{655A9153-03D2-4E77-84BE-74890B67414C}" srcOrd="1" destOrd="0" parTransId="{797A297A-BB1E-444A-BAFC-3B18CA6225D5}" sibTransId="{E94EFC5A-EC08-4605-B7FD-751E55B994B2}"/>
    <dgm:cxn modelId="{E229D3DB-A372-4D4D-B3C6-850CBD248065}" srcId="{085CDA1E-DEE8-485A-97B3-826CA8DEEF5F}" destId="{DF230061-EABB-4580-957E-B7FD556990F1}" srcOrd="1" destOrd="0" parTransId="{3BEF5140-9786-4901-9B38-B253340D2D3E}" sibTransId="{10D1CA3B-AA67-41E1-B17C-6FC511BDCA62}"/>
    <dgm:cxn modelId="{FF5ED4E0-5282-4700-9859-145251FB530A}" srcId="{7774F9FB-5D8F-47A0-9B4C-886E21978F48}" destId="{97D3BDAD-DE68-4C83-BE51-523E191C55E9}" srcOrd="0" destOrd="0" parTransId="{23442834-7824-4152-9119-38F15709224E}" sibTransId="{3213335B-671B-462C-AB1A-3608F3A0768F}"/>
    <dgm:cxn modelId="{543A5EE2-E8AB-40BF-839A-4010A0303ADE}" type="presOf" srcId="{97D3BDAD-DE68-4C83-BE51-523E191C55E9}" destId="{998EFD84-2980-49D2-8C20-D14D1ED18C12}" srcOrd="0" destOrd="1" presId="urn:microsoft.com/office/officeart/2005/8/layout/vList2"/>
    <dgm:cxn modelId="{08DFA1EB-2FA7-40CE-8D53-B6A61FF97F6B}" srcId="{C64F80C7-AA30-4C55-912E-75FC04C38EC2}" destId="{EBD3B904-6299-432F-8C92-691E08BEDBDF}" srcOrd="2" destOrd="0" parTransId="{80708325-FC66-4AEB-BAD0-47DF4BA0EE8A}" sibTransId="{24C5AFAB-D381-44D9-AE6A-627EAB3E6650}"/>
    <dgm:cxn modelId="{3D49F2F8-53DA-43A7-89B3-F5AEC54E5E8D}" type="presOf" srcId="{F1DBFA2E-2A52-4D6A-9BF3-060F3DC562C7}" destId="{AA43F66D-1A97-4544-B0A7-7AE90FAD405E}" srcOrd="0" destOrd="1" presId="urn:microsoft.com/office/officeart/2005/8/layout/vList2"/>
    <dgm:cxn modelId="{50C3EDD7-0FE9-419D-8D9D-DC4DB71FD4EE}" type="presParOf" srcId="{CC846BF4-6A7D-4BB1-A989-C1124AE0564A}" destId="{F3D9698B-7288-48C2-BAED-363B77BF7178}" srcOrd="0" destOrd="0" presId="urn:microsoft.com/office/officeart/2005/8/layout/vList2"/>
    <dgm:cxn modelId="{67D5C976-64AA-452E-A9EB-AC3DCFFDB6CF}" type="presParOf" srcId="{CC846BF4-6A7D-4BB1-A989-C1124AE0564A}" destId="{38611D87-02FB-4814-AAB0-E2A3D3A71CAC}" srcOrd="1" destOrd="0" presId="urn:microsoft.com/office/officeart/2005/8/layout/vList2"/>
    <dgm:cxn modelId="{E671BBB8-3881-49B0-AC0C-621B0A23A63B}" type="presParOf" srcId="{CC846BF4-6A7D-4BB1-A989-C1124AE0564A}" destId="{56A52C09-A8C5-479E-9AE3-C8ED0C39AA2B}" srcOrd="2" destOrd="0" presId="urn:microsoft.com/office/officeart/2005/8/layout/vList2"/>
    <dgm:cxn modelId="{A39D66A4-C1C8-4CB2-9BAF-FDB6B4DC7184}" type="presParOf" srcId="{CC846BF4-6A7D-4BB1-A989-C1124AE0564A}" destId="{998EFD84-2980-49D2-8C20-D14D1ED18C12}" srcOrd="3" destOrd="0" presId="urn:microsoft.com/office/officeart/2005/8/layout/vList2"/>
    <dgm:cxn modelId="{A8CEC9D3-FF41-408F-ABA0-18D1B837A3AD}" type="presParOf" srcId="{CC846BF4-6A7D-4BB1-A989-C1124AE0564A}" destId="{9C1FBD00-735B-4C61-8499-D5E954989FEF}" srcOrd="4" destOrd="0" presId="urn:microsoft.com/office/officeart/2005/8/layout/vList2"/>
    <dgm:cxn modelId="{0AE522F3-D648-450D-BF8C-77AF25261D54}" type="presParOf" srcId="{CC846BF4-6A7D-4BB1-A989-C1124AE0564A}" destId="{AA43F66D-1A97-4544-B0A7-7AE90FAD405E}" srcOrd="5" destOrd="0" presId="urn:microsoft.com/office/officeart/2005/8/layout/vList2"/>
    <dgm:cxn modelId="{F6437DB4-0544-479C-8C9D-42A6BC688502}" type="presParOf" srcId="{CC846BF4-6A7D-4BB1-A989-C1124AE0564A}" destId="{F026C876-3E98-48F3-BB91-9A68AFD75D93}" srcOrd="6" destOrd="0" presId="urn:microsoft.com/office/officeart/2005/8/layout/vList2"/>
    <dgm:cxn modelId="{3E04D44B-9493-4A53-B3DB-1C07FB128E0D}" type="presParOf" srcId="{CC846BF4-6A7D-4BB1-A989-C1124AE0564A}" destId="{BB2165BE-993C-430D-9EDD-B943FF477213}"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3EE2A-38D0-453E-913D-9EAC20ED7A1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CA"/>
        </a:p>
      </dgm:t>
    </dgm:pt>
    <dgm:pt modelId="{B4839842-DB52-445A-A58F-0CD46EDFFBB7}">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fr-CA" sz="1600" b="1" noProof="0" dirty="0"/>
            <a:t>Origines ethniques ou culturelles </a:t>
          </a:r>
          <a:endParaRPr lang="fr-CA" sz="1600" noProof="0" dirty="0"/>
        </a:p>
      </dgm:t>
    </dgm:pt>
    <dgm:pt modelId="{231282E1-91F2-49BE-9AC7-14C9B1B5E8FC}" type="parTrans" cxnId="{0D3E2773-A2D0-48D3-A3E8-05CEDDC43464}">
      <dgm:prSet/>
      <dgm:spPr/>
      <dgm:t>
        <a:bodyPr/>
        <a:lstStyle/>
        <a:p>
          <a:endParaRPr lang="en-CA" sz="1200"/>
        </a:p>
      </dgm:t>
    </dgm:pt>
    <dgm:pt modelId="{BFF469F9-592B-482F-A23F-5E36C48BC3E2}" type="sibTrans" cxnId="{0D3E2773-A2D0-48D3-A3E8-05CEDDC43464}">
      <dgm:prSet/>
      <dgm:spPr/>
      <dgm:t>
        <a:bodyPr/>
        <a:lstStyle/>
        <a:p>
          <a:endParaRPr lang="en-CA" sz="1200"/>
        </a:p>
      </dgm:t>
    </dgm:pt>
    <dgm:pt modelId="{DDFFB125-B7CE-4EFC-BA23-BEFC8D346A02}">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fr-CA" sz="1600" b="1" dirty="0"/>
            <a:t>Peuples autochtones (Premières Nations, Métis, Inuit)</a:t>
          </a:r>
          <a:endParaRPr lang="en-CA" sz="1600" dirty="0"/>
        </a:p>
      </dgm:t>
    </dgm:pt>
    <dgm:pt modelId="{2EB9258C-DBFE-499D-9B08-DC1684AA2F80}" type="parTrans" cxnId="{7C8F7C68-A16E-4B0E-A27D-B2DC1A85C892}">
      <dgm:prSet/>
      <dgm:spPr/>
      <dgm:t>
        <a:bodyPr/>
        <a:lstStyle/>
        <a:p>
          <a:endParaRPr lang="en-CA" sz="1200"/>
        </a:p>
      </dgm:t>
    </dgm:pt>
    <dgm:pt modelId="{879C81A6-87BA-4DB7-A8FD-DAE4E778F23B}" type="sibTrans" cxnId="{7C8F7C68-A16E-4B0E-A27D-B2DC1A85C892}">
      <dgm:prSet/>
      <dgm:spPr/>
      <dgm:t>
        <a:bodyPr/>
        <a:lstStyle/>
        <a:p>
          <a:endParaRPr lang="en-CA" sz="1200"/>
        </a:p>
      </dgm:t>
    </dgm:pt>
    <dgm:pt modelId="{BA824FF3-50A5-4DE0-9031-0CD2D0A6C60D}">
      <dgm:prSet custT="1"/>
      <dgm:spPr/>
      <dgm:t>
        <a:bodyPr/>
        <a:lstStyle/>
        <a:p>
          <a:pPr rtl="0"/>
          <a:r>
            <a:rPr lang="fr-CA" sz="1200"/>
            <a:t>Ascendance autochtone</a:t>
          </a:r>
          <a:endParaRPr lang="en-CA" sz="1200"/>
        </a:p>
      </dgm:t>
    </dgm:pt>
    <dgm:pt modelId="{142949A6-16FB-4F1F-9B91-AACE578D8F00}" type="parTrans" cxnId="{C37BD641-C06A-4158-B751-65735E353A72}">
      <dgm:prSet/>
      <dgm:spPr/>
      <dgm:t>
        <a:bodyPr/>
        <a:lstStyle/>
        <a:p>
          <a:endParaRPr lang="en-CA" sz="1200"/>
        </a:p>
      </dgm:t>
    </dgm:pt>
    <dgm:pt modelId="{C02A0007-25B6-491E-B414-71B7AA489DAB}" type="sibTrans" cxnId="{C37BD641-C06A-4158-B751-65735E353A72}">
      <dgm:prSet/>
      <dgm:spPr/>
      <dgm:t>
        <a:bodyPr/>
        <a:lstStyle/>
        <a:p>
          <a:endParaRPr lang="en-CA" sz="1200"/>
        </a:p>
      </dgm:t>
    </dgm:pt>
    <dgm:pt modelId="{1BF909EF-097C-44F0-BEF7-2869F05FA9F6}">
      <dgm:prSet custT="1"/>
      <dgm:spPr/>
      <dgm:t>
        <a:bodyPr/>
        <a:lstStyle/>
        <a:p>
          <a:pPr rtl="0"/>
          <a:r>
            <a:rPr lang="fr-CA" sz="1200" dirty="0"/>
            <a:t>Identité autochtone</a:t>
          </a:r>
          <a:endParaRPr lang="en-CA" sz="1200" dirty="0"/>
        </a:p>
      </dgm:t>
    </dgm:pt>
    <dgm:pt modelId="{12C6B2FA-3AE8-4926-83E0-36D549D0367B}" type="parTrans" cxnId="{4C452E3F-D586-4B89-B19A-8ABE40D070A7}">
      <dgm:prSet/>
      <dgm:spPr/>
      <dgm:t>
        <a:bodyPr/>
        <a:lstStyle/>
        <a:p>
          <a:endParaRPr lang="en-CA" sz="1200"/>
        </a:p>
      </dgm:t>
    </dgm:pt>
    <dgm:pt modelId="{53FCEE41-C8B9-44AB-B058-C135FF6F0D04}" type="sibTrans" cxnId="{4C452E3F-D586-4B89-B19A-8ABE40D070A7}">
      <dgm:prSet/>
      <dgm:spPr/>
      <dgm:t>
        <a:bodyPr/>
        <a:lstStyle/>
        <a:p>
          <a:endParaRPr lang="en-CA" sz="1200"/>
        </a:p>
      </dgm:t>
    </dgm:pt>
    <dgm:pt modelId="{18A11052-576F-4B82-A384-A55CA00F4676}">
      <dgm:prSet custT="1"/>
      <dgm:spPr/>
      <dgm:t>
        <a:bodyPr/>
        <a:lstStyle/>
        <a:p>
          <a:pPr rtl="0"/>
          <a:r>
            <a:rPr lang="fr-CA" sz="1200" dirty="0"/>
            <a:t>Statut d’indien inscrit ou des traités</a:t>
          </a:r>
          <a:endParaRPr lang="en-CA" sz="1200" dirty="0"/>
        </a:p>
      </dgm:t>
    </dgm:pt>
    <dgm:pt modelId="{804EC70D-8FEF-4366-B897-DD46183DB3D9}" type="parTrans" cxnId="{3FDDD6E6-98D4-4BAE-9C61-12CA1A1E13D0}">
      <dgm:prSet/>
      <dgm:spPr/>
      <dgm:t>
        <a:bodyPr/>
        <a:lstStyle/>
        <a:p>
          <a:endParaRPr lang="en-CA" sz="1200"/>
        </a:p>
      </dgm:t>
    </dgm:pt>
    <dgm:pt modelId="{05D7B719-A380-4DA7-AD12-24C5BDEF8DC0}" type="sibTrans" cxnId="{3FDDD6E6-98D4-4BAE-9C61-12CA1A1E13D0}">
      <dgm:prSet/>
      <dgm:spPr/>
      <dgm:t>
        <a:bodyPr/>
        <a:lstStyle/>
        <a:p>
          <a:endParaRPr lang="en-CA" sz="1200"/>
        </a:p>
      </dgm:t>
    </dgm:pt>
    <dgm:pt modelId="{939934F1-5BC7-44B4-83EC-5C07C1FA0464}">
      <dgm:prSet custT="1"/>
      <dgm:spPr/>
      <dgm:t>
        <a:bodyPr/>
        <a:lstStyle/>
        <a:p>
          <a:pPr rtl="0"/>
          <a:r>
            <a:rPr lang="en-CA" sz="1200" dirty="0" err="1"/>
            <a:t>Membre</a:t>
          </a:r>
          <a:r>
            <a:rPr lang="en-CA" sz="1200" dirty="0"/>
            <a:t> </a:t>
          </a:r>
          <a:r>
            <a:rPr lang="en-CA" sz="1200" dirty="0" err="1"/>
            <a:t>d’une</a:t>
          </a:r>
          <a:r>
            <a:rPr lang="en-CA" sz="1200" dirty="0"/>
            <a:t> Première Nation </a:t>
          </a:r>
          <a:r>
            <a:rPr lang="en-CA" sz="1200" dirty="0" err="1"/>
            <a:t>ou</a:t>
          </a:r>
          <a:r>
            <a:rPr lang="en-CA" sz="1200" dirty="0"/>
            <a:t> </a:t>
          </a:r>
          <a:r>
            <a:rPr lang="en-CA" sz="1200" dirty="0" err="1"/>
            <a:t>d’une</a:t>
          </a:r>
          <a:r>
            <a:rPr lang="en-CA" sz="1200" dirty="0"/>
            <a:t> </a:t>
          </a:r>
          <a:r>
            <a:rPr lang="en-CA" sz="1200" dirty="0" err="1"/>
            <a:t>bande</a:t>
          </a:r>
          <a:r>
            <a:rPr lang="en-CA" sz="1200" dirty="0"/>
            <a:t> indienne</a:t>
          </a:r>
        </a:p>
      </dgm:t>
    </dgm:pt>
    <dgm:pt modelId="{CC1FBE3D-4EB9-478D-A092-B0F2EE792B27}" type="parTrans" cxnId="{228364BC-E323-40FC-9C45-E6D9C6CF0489}">
      <dgm:prSet/>
      <dgm:spPr/>
      <dgm:t>
        <a:bodyPr/>
        <a:lstStyle/>
        <a:p>
          <a:endParaRPr lang="en-CA" sz="1200"/>
        </a:p>
      </dgm:t>
    </dgm:pt>
    <dgm:pt modelId="{5BF97D7F-FD05-47CA-8F24-AE7F6DAF14E1}" type="sibTrans" cxnId="{228364BC-E323-40FC-9C45-E6D9C6CF0489}">
      <dgm:prSet/>
      <dgm:spPr/>
      <dgm:t>
        <a:bodyPr/>
        <a:lstStyle/>
        <a:p>
          <a:endParaRPr lang="en-CA" sz="1200"/>
        </a:p>
      </dgm:t>
    </dgm:pt>
    <dgm:pt modelId="{630D36F1-77A6-4AFC-BB26-293BEAA3CCBB}">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fr-CA" sz="1600" b="1" noProof="0" dirty="0"/>
            <a:t>Groupes de population / Minorités visibles (groupes racisés)</a:t>
          </a:r>
          <a:endParaRPr lang="fr-CA" sz="1600" noProof="0" dirty="0"/>
        </a:p>
      </dgm:t>
    </dgm:pt>
    <dgm:pt modelId="{FD359BD3-43F4-4D12-8B9E-EA5EC22552DF}" type="parTrans" cxnId="{C0F7869C-D06D-4E8C-A062-1A5FBEF45FB5}">
      <dgm:prSet/>
      <dgm:spPr/>
      <dgm:t>
        <a:bodyPr/>
        <a:lstStyle/>
        <a:p>
          <a:endParaRPr lang="en-CA" sz="1200"/>
        </a:p>
      </dgm:t>
    </dgm:pt>
    <dgm:pt modelId="{0B0233BA-C1A6-45FC-A989-00B78BE50FC1}" type="sibTrans" cxnId="{C0F7869C-D06D-4E8C-A062-1A5FBEF45FB5}">
      <dgm:prSet/>
      <dgm:spPr/>
      <dgm:t>
        <a:bodyPr/>
        <a:lstStyle/>
        <a:p>
          <a:endParaRPr lang="en-CA" sz="1200"/>
        </a:p>
      </dgm:t>
    </dgm:pt>
    <dgm:pt modelId="{3281DABE-FD41-4AD9-8030-D84D1CC2A7FF}">
      <dgm:prSe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pPr algn="ctr" rtl="0"/>
          <a:r>
            <a:rPr lang="en-CA" sz="1600" b="1" dirty="0"/>
            <a:t>Langue</a:t>
          </a:r>
          <a:endParaRPr lang="en-CA" sz="1600" dirty="0"/>
        </a:p>
      </dgm:t>
    </dgm:pt>
    <dgm:pt modelId="{BEC9AAF0-19AC-432E-A99A-726709FE2F9A}" type="parTrans" cxnId="{D178063F-8BBD-4D79-BD5F-8759B9FDDC45}">
      <dgm:prSet/>
      <dgm:spPr/>
      <dgm:t>
        <a:bodyPr/>
        <a:lstStyle/>
        <a:p>
          <a:endParaRPr lang="en-CA" sz="1200"/>
        </a:p>
      </dgm:t>
    </dgm:pt>
    <dgm:pt modelId="{401FE991-C01A-47ED-BDD7-31D840FAD45C}" type="sibTrans" cxnId="{D178063F-8BBD-4D79-BD5F-8759B9FDDC45}">
      <dgm:prSet/>
      <dgm:spPr/>
      <dgm:t>
        <a:bodyPr/>
        <a:lstStyle/>
        <a:p>
          <a:endParaRPr lang="en-CA" sz="1200"/>
        </a:p>
      </dgm:t>
    </dgm:pt>
    <dgm:pt modelId="{C32B509F-2121-489B-8A8F-ADCD576BB311}">
      <dgm:prSet custT="1"/>
      <dgm:spPr/>
      <dgm:t>
        <a:bodyPr/>
        <a:lstStyle/>
        <a:p>
          <a:pPr rtl="0"/>
          <a:r>
            <a:rPr lang="fr-CA" sz="1200" noProof="0" dirty="0"/>
            <a:t>Langue maternelle</a:t>
          </a:r>
        </a:p>
      </dgm:t>
    </dgm:pt>
    <dgm:pt modelId="{2148231C-C12A-41CE-B8AD-ABE373123017}" type="parTrans" cxnId="{7E0701FF-8C50-4FBF-A48A-409E507FA1C2}">
      <dgm:prSet/>
      <dgm:spPr/>
      <dgm:t>
        <a:bodyPr/>
        <a:lstStyle/>
        <a:p>
          <a:endParaRPr lang="en-CA" sz="1200"/>
        </a:p>
      </dgm:t>
    </dgm:pt>
    <dgm:pt modelId="{D97D3772-ED3E-4693-A4D6-C13B2370660C}" type="sibTrans" cxnId="{7E0701FF-8C50-4FBF-A48A-409E507FA1C2}">
      <dgm:prSet/>
      <dgm:spPr/>
      <dgm:t>
        <a:bodyPr/>
        <a:lstStyle/>
        <a:p>
          <a:endParaRPr lang="en-CA" sz="1200"/>
        </a:p>
      </dgm:t>
    </dgm:pt>
    <dgm:pt modelId="{5A1A12A7-B6EA-44FC-A980-0AC52C612B3F}">
      <dgm:prSet custT="1"/>
      <dgm:spPr/>
      <dgm:t>
        <a:bodyPr/>
        <a:lstStyle/>
        <a:p>
          <a:pPr rtl="0"/>
          <a:r>
            <a:rPr lang="fr-CA" sz="1200" noProof="0" dirty="0"/>
            <a:t>Langue parlée à la maison, langue utilisée au travail</a:t>
          </a:r>
        </a:p>
      </dgm:t>
    </dgm:pt>
    <dgm:pt modelId="{F2B012AA-7C3A-4376-9E09-740F41924ECA}" type="parTrans" cxnId="{0A8D5F25-6F83-409C-AD00-F65F33A9718D}">
      <dgm:prSet/>
      <dgm:spPr/>
      <dgm:t>
        <a:bodyPr/>
        <a:lstStyle/>
        <a:p>
          <a:endParaRPr lang="en-CA" sz="1200"/>
        </a:p>
      </dgm:t>
    </dgm:pt>
    <dgm:pt modelId="{1C023D04-4AB6-4AB4-8BB5-F6B875B993FA}" type="sibTrans" cxnId="{0A8D5F25-6F83-409C-AD00-F65F33A9718D}">
      <dgm:prSet/>
      <dgm:spPr/>
      <dgm:t>
        <a:bodyPr/>
        <a:lstStyle/>
        <a:p>
          <a:endParaRPr lang="en-CA" sz="1200"/>
        </a:p>
      </dgm:t>
    </dgm:pt>
    <dgm:pt modelId="{A2B65296-E165-470E-B4A9-672EFD7557E7}">
      <dgm:prSet custT="1"/>
      <dgm:spPr/>
      <dgm:t>
        <a:bodyPr/>
        <a:lstStyle/>
        <a:p>
          <a:pPr rtl="0"/>
          <a:r>
            <a:rPr lang="fr-CA" sz="1200" noProof="0" dirty="0"/>
            <a:t>Connaissance des langues officielles et des langues non officielles</a:t>
          </a:r>
        </a:p>
      </dgm:t>
    </dgm:pt>
    <dgm:pt modelId="{1FAF6664-EDE1-4904-8C26-3C981D26776B}" type="parTrans" cxnId="{1AB7BC3F-1B60-400C-93DF-E6A01C4ABFEC}">
      <dgm:prSet/>
      <dgm:spPr/>
      <dgm:t>
        <a:bodyPr/>
        <a:lstStyle/>
        <a:p>
          <a:endParaRPr lang="en-CA" sz="1200"/>
        </a:p>
      </dgm:t>
    </dgm:pt>
    <dgm:pt modelId="{F8F112B4-B180-419E-A7EF-04D39AE68247}" type="sibTrans" cxnId="{1AB7BC3F-1B60-400C-93DF-E6A01C4ABFEC}">
      <dgm:prSet/>
      <dgm:spPr/>
      <dgm:t>
        <a:bodyPr/>
        <a:lstStyle/>
        <a:p>
          <a:endParaRPr lang="en-CA" sz="1200"/>
        </a:p>
      </dgm:t>
    </dgm:pt>
    <dgm:pt modelId="{E8BE5FD2-D06A-4779-80FE-316F31EE8141}">
      <dgm:prSet custT="1"/>
      <dgm:spPr/>
      <dgm:t>
        <a:bodyPr/>
        <a:lstStyle/>
        <a:p>
          <a:pPr rtl="0"/>
          <a:r>
            <a:rPr lang="fr-CA" sz="1200" noProof="0" dirty="0"/>
            <a:t>Première langue officielle parlée</a:t>
          </a:r>
        </a:p>
      </dgm:t>
    </dgm:pt>
    <dgm:pt modelId="{F081158C-1F81-4B34-9510-A751EBC7C18F}" type="parTrans" cxnId="{9378A919-8E6F-4029-B710-3FA854E23FC8}">
      <dgm:prSet/>
      <dgm:spPr/>
      <dgm:t>
        <a:bodyPr/>
        <a:lstStyle/>
        <a:p>
          <a:endParaRPr lang="en-CA" sz="1200"/>
        </a:p>
      </dgm:t>
    </dgm:pt>
    <dgm:pt modelId="{67137059-8EE5-4CCF-AFAA-D8E51CF2A91C}" type="sibTrans" cxnId="{9378A919-8E6F-4029-B710-3FA854E23FC8}">
      <dgm:prSet/>
      <dgm:spPr/>
      <dgm:t>
        <a:bodyPr/>
        <a:lstStyle/>
        <a:p>
          <a:endParaRPr lang="en-CA" sz="1200"/>
        </a:p>
      </dgm:t>
    </dgm:pt>
    <dgm:pt modelId="{19638E19-FE2F-4B5F-8BA0-6D33FCA5F587}" type="pres">
      <dgm:prSet presAssocID="{40F3EE2A-38D0-453E-913D-9EAC20ED7A1B}" presName="linear" presStyleCnt="0">
        <dgm:presLayoutVars>
          <dgm:animLvl val="lvl"/>
          <dgm:resizeHandles val="exact"/>
        </dgm:presLayoutVars>
      </dgm:prSet>
      <dgm:spPr/>
    </dgm:pt>
    <dgm:pt modelId="{EBDA5F87-8498-47F3-8553-0C68B091330B}" type="pres">
      <dgm:prSet presAssocID="{B4839842-DB52-445A-A58F-0CD46EDFFBB7}" presName="parentText" presStyleLbl="node1" presStyleIdx="0" presStyleCnt="4" custScaleY="41294" custLinFactNeighborY="-59968">
        <dgm:presLayoutVars>
          <dgm:chMax val="0"/>
          <dgm:bulletEnabled val="1"/>
        </dgm:presLayoutVars>
      </dgm:prSet>
      <dgm:spPr/>
    </dgm:pt>
    <dgm:pt modelId="{58BB85AE-EBE7-4205-BE0A-1C00DCA156AE}" type="pres">
      <dgm:prSet presAssocID="{BFF469F9-592B-482F-A23F-5E36C48BC3E2}" presName="spacer" presStyleCnt="0"/>
      <dgm:spPr/>
    </dgm:pt>
    <dgm:pt modelId="{C2491433-BDC3-41F6-9B5E-14ADCAC55E10}" type="pres">
      <dgm:prSet presAssocID="{DDFFB125-B7CE-4EFC-BA23-BEFC8D346A02}" presName="parentText" presStyleLbl="node1" presStyleIdx="1" presStyleCnt="4" custScaleY="39431" custLinFactNeighborY="3744">
        <dgm:presLayoutVars>
          <dgm:chMax val="0"/>
          <dgm:bulletEnabled val="1"/>
        </dgm:presLayoutVars>
      </dgm:prSet>
      <dgm:spPr/>
    </dgm:pt>
    <dgm:pt modelId="{CC71DCC1-C8B4-409C-B1FE-AAD9A1C94571}" type="pres">
      <dgm:prSet presAssocID="{DDFFB125-B7CE-4EFC-BA23-BEFC8D346A02}" presName="childText" presStyleLbl="revTx" presStyleIdx="0" presStyleCnt="2" custLinFactNeighborY="4319">
        <dgm:presLayoutVars>
          <dgm:bulletEnabled val="1"/>
        </dgm:presLayoutVars>
      </dgm:prSet>
      <dgm:spPr/>
    </dgm:pt>
    <dgm:pt modelId="{238B183A-2F61-4F33-B6CC-DF96F730CD7F}" type="pres">
      <dgm:prSet presAssocID="{630D36F1-77A6-4AFC-BB26-293BEAA3CCBB}" presName="parentText" presStyleLbl="node1" presStyleIdx="2" presStyleCnt="4" custScaleY="35400" custLinFactNeighborY="21167">
        <dgm:presLayoutVars>
          <dgm:chMax val="0"/>
          <dgm:bulletEnabled val="1"/>
        </dgm:presLayoutVars>
      </dgm:prSet>
      <dgm:spPr/>
    </dgm:pt>
    <dgm:pt modelId="{CF0E3F7A-FCC7-4200-9740-FA8B8D4479FF}" type="pres">
      <dgm:prSet presAssocID="{0B0233BA-C1A6-45FC-A989-00B78BE50FC1}" presName="spacer" presStyleCnt="0"/>
      <dgm:spPr/>
    </dgm:pt>
    <dgm:pt modelId="{E7AC32F9-8485-463B-8939-12B9814F1A31}" type="pres">
      <dgm:prSet presAssocID="{3281DABE-FD41-4AD9-8030-D84D1CC2A7FF}" presName="parentText" presStyleLbl="node1" presStyleIdx="3" presStyleCnt="4" custScaleY="35986">
        <dgm:presLayoutVars>
          <dgm:chMax val="0"/>
          <dgm:bulletEnabled val="1"/>
        </dgm:presLayoutVars>
      </dgm:prSet>
      <dgm:spPr/>
    </dgm:pt>
    <dgm:pt modelId="{4AD93641-8B78-4CE7-8130-5A2A651C3AEF}" type="pres">
      <dgm:prSet presAssocID="{3281DABE-FD41-4AD9-8030-D84D1CC2A7FF}" presName="childText" presStyleLbl="revTx" presStyleIdx="1" presStyleCnt="2" custLinFactNeighborY="5262">
        <dgm:presLayoutVars>
          <dgm:bulletEnabled val="1"/>
        </dgm:presLayoutVars>
      </dgm:prSet>
      <dgm:spPr/>
    </dgm:pt>
  </dgm:ptLst>
  <dgm:cxnLst>
    <dgm:cxn modelId="{0D048E05-BC1C-437A-9977-D4404789C03F}" type="presOf" srcId="{E8BE5FD2-D06A-4779-80FE-316F31EE8141}" destId="{4AD93641-8B78-4CE7-8130-5A2A651C3AEF}" srcOrd="0" destOrd="3" presId="urn:microsoft.com/office/officeart/2005/8/layout/vList2"/>
    <dgm:cxn modelId="{D9D00517-F6B1-4237-9D7A-B44DF40B56D4}" type="presOf" srcId="{18A11052-576F-4B82-A384-A55CA00F4676}" destId="{CC71DCC1-C8B4-409C-B1FE-AAD9A1C94571}" srcOrd="0" destOrd="2" presId="urn:microsoft.com/office/officeart/2005/8/layout/vList2"/>
    <dgm:cxn modelId="{9378A919-8E6F-4029-B710-3FA854E23FC8}" srcId="{3281DABE-FD41-4AD9-8030-D84D1CC2A7FF}" destId="{E8BE5FD2-D06A-4779-80FE-316F31EE8141}" srcOrd="3" destOrd="0" parTransId="{F081158C-1F81-4B34-9510-A751EBC7C18F}" sibTransId="{67137059-8EE5-4CCF-AFAA-D8E51CF2A91C}"/>
    <dgm:cxn modelId="{0A8D5F25-6F83-409C-AD00-F65F33A9718D}" srcId="{3281DABE-FD41-4AD9-8030-D84D1CC2A7FF}" destId="{5A1A12A7-B6EA-44FC-A980-0AC52C612B3F}" srcOrd="1" destOrd="0" parTransId="{F2B012AA-7C3A-4376-9E09-740F41924ECA}" sibTransId="{1C023D04-4AB6-4AB4-8BB5-F6B875B993FA}"/>
    <dgm:cxn modelId="{D178063F-8BBD-4D79-BD5F-8759B9FDDC45}" srcId="{40F3EE2A-38D0-453E-913D-9EAC20ED7A1B}" destId="{3281DABE-FD41-4AD9-8030-D84D1CC2A7FF}" srcOrd="3" destOrd="0" parTransId="{BEC9AAF0-19AC-432E-A99A-726709FE2F9A}" sibTransId="{401FE991-C01A-47ED-BDD7-31D840FAD45C}"/>
    <dgm:cxn modelId="{4C452E3F-D586-4B89-B19A-8ABE40D070A7}" srcId="{DDFFB125-B7CE-4EFC-BA23-BEFC8D346A02}" destId="{1BF909EF-097C-44F0-BEF7-2869F05FA9F6}" srcOrd="1" destOrd="0" parTransId="{12C6B2FA-3AE8-4926-83E0-36D549D0367B}" sibTransId="{53FCEE41-C8B9-44AB-B058-C135FF6F0D04}"/>
    <dgm:cxn modelId="{1AB7BC3F-1B60-400C-93DF-E6A01C4ABFEC}" srcId="{3281DABE-FD41-4AD9-8030-D84D1CC2A7FF}" destId="{A2B65296-E165-470E-B4A9-672EFD7557E7}" srcOrd="2" destOrd="0" parTransId="{1FAF6664-EDE1-4904-8C26-3C981D26776B}" sibTransId="{F8F112B4-B180-419E-A7EF-04D39AE68247}"/>
    <dgm:cxn modelId="{C37BD641-C06A-4158-B751-65735E353A72}" srcId="{DDFFB125-B7CE-4EFC-BA23-BEFC8D346A02}" destId="{BA824FF3-50A5-4DE0-9031-0CD2D0A6C60D}" srcOrd="0" destOrd="0" parTransId="{142949A6-16FB-4F1F-9B91-AACE578D8F00}" sibTransId="{C02A0007-25B6-491E-B414-71B7AA489DAB}"/>
    <dgm:cxn modelId="{7C8F7C68-A16E-4B0E-A27D-B2DC1A85C892}" srcId="{40F3EE2A-38D0-453E-913D-9EAC20ED7A1B}" destId="{DDFFB125-B7CE-4EFC-BA23-BEFC8D346A02}" srcOrd="1" destOrd="0" parTransId="{2EB9258C-DBFE-499D-9B08-DC1684AA2F80}" sibTransId="{879C81A6-87BA-4DB7-A8FD-DAE4E778F23B}"/>
    <dgm:cxn modelId="{A8DA0B51-CDEB-4C26-84C9-6A2BF8341CC3}" type="presOf" srcId="{1BF909EF-097C-44F0-BEF7-2869F05FA9F6}" destId="{CC71DCC1-C8B4-409C-B1FE-AAD9A1C94571}" srcOrd="0" destOrd="1" presId="urn:microsoft.com/office/officeart/2005/8/layout/vList2"/>
    <dgm:cxn modelId="{0D3E2773-A2D0-48D3-A3E8-05CEDDC43464}" srcId="{40F3EE2A-38D0-453E-913D-9EAC20ED7A1B}" destId="{B4839842-DB52-445A-A58F-0CD46EDFFBB7}" srcOrd="0" destOrd="0" parTransId="{231282E1-91F2-49BE-9AC7-14C9B1B5E8FC}" sibTransId="{BFF469F9-592B-482F-A23F-5E36C48BC3E2}"/>
    <dgm:cxn modelId="{E51E6454-EE3A-4180-A531-980EA9F04605}" type="presOf" srcId="{BA824FF3-50A5-4DE0-9031-0CD2D0A6C60D}" destId="{CC71DCC1-C8B4-409C-B1FE-AAD9A1C94571}" srcOrd="0" destOrd="0" presId="urn:microsoft.com/office/officeart/2005/8/layout/vList2"/>
    <dgm:cxn modelId="{7B7D0777-AE18-4358-995F-EEC8386AF3A3}" type="presOf" srcId="{939934F1-5BC7-44B4-83EC-5C07C1FA0464}" destId="{CC71DCC1-C8B4-409C-B1FE-AAD9A1C94571}" srcOrd="0" destOrd="3" presId="urn:microsoft.com/office/officeart/2005/8/layout/vList2"/>
    <dgm:cxn modelId="{2368F884-B16D-438A-8379-998B30E2ADBA}" type="presOf" srcId="{40F3EE2A-38D0-453E-913D-9EAC20ED7A1B}" destId="{19638E19-FE2F-4B5F-8BA0-6D33FCA5F587}" srcOrd="0" destOrd="0" presId="urn:microsoft.com/office/officeart/2005/8/layout/vList2"/>
    <dgm:cxn modelId="{725C9E91-02AD-4AF8-9686-FC0DC0EE5A63}" type="presOf" srcId="{A2B65296-E165-470E-B4A9-672EFD7557E7}" destId="{4AD93641-8B78-4CE7-8130-5A2A651C3AEF}" srcOrd="0" destOrd="2" presId="urn:microsoft.com/office/officeart/2005/8/layout/vList2"/>
    <dgm:cxn modelId="{C0F7869C-D06D-4E8C-A062-1A5FBEF45FB5}" srcId="{40F3EE2A-38D0-453E-913D-9EAC20ED7A1B}" destId="{630D36F1-77A6-4AFC-BB26-293BEAA3CCBB}" srcOrd="2" destOrd="0" parTransId="{FD359BD3-43F4-4D12-8B9E-EA5EC22552DF}" sibTransId="{0B0233BA-C1A6-45FC-A989-00B78BE50FC1}"/>
    <dgm:cxn modelId="{228364BC-E323-40FC-9C45-E6D9C6CF0489}" srcId="{DDFFB125-B7CE-4EFC-BA23-BEFC8D346A02}" destId="{939934F1-5BC7-44B4-83EC-5C07C1FA0464}" srcOrd="3" destOrd="0" parTransId="{CC1FBE3D-4EB9-478D-A092-B0F2EE792B27}" sibTransId="{5BF97D7F-FD05-47CA-8F24-AE7F6DAF14E1}"/>
    <dgm:cxn modelId="{5CDB92BD-73AC-4D89-9A8A-CC3933BBB394}" type="presOf" srcId="{630D36F1-77A6-4AFC-BB26-293BEAA3CCBB}" destId="{238B183A-2F61-4F33-B6CC-DF96F730CD7F}" srcOrd="0" destOrd="0" presId="urn:microsoft.com/office/officeart/2005/8/layout/vList2"/>
    <dgm:cxn modelId="{C63CA7C2-7AAE-4B14-9D26-CC8D6CEE9E89}" type="presOf" srcId="{5A1A12A7-B6EA-44FC-A980-0AC52C612B3F}" destId="{4AD93641-8B78-4CE7-8130-5A2A651C3AEF}" srcOrd="0" destOrd="1" presId="urn:microsoft.com/office/officeart/2005/8/layout/vList2"/>
    <dgm:cxn modelId="{C82B9BD1-FC07-4CB2-8FE1-B4D52D8A75B7}" type="presOf" srcId="{DDFFB125-B7CE-4EFC-BA23-BEFC8D346A02}" destId="{C2491433-BDC3-41F6-9B5E-14ADCAC55E10}" srcOrd="0" destOrd="0" presId="urn:microsoft.com/office/officeart/2005/8/layout/vList2"/>
    <dgm:cxn modelId="{1FBFC5DF-B7CB-4E34-B534-A9F0263F3CC5}" type="presOf" srcId="{3281DABE-FD41-4AD9-8030-D84D1CC2A7FF}" destId="{E7AC32F9-8485-463B-8939-12B9814F1A31}" srcOrd="0" destOrd="0" presId="urn:microsoft.com/office/officeart/2005/8/layout/vList2"/>
    <dgm:cxn modelId="{403F34E6-DB04-4907-988C-A772637DFCEC}" type="presOf" srcId="{B4839842-DB52-445A-A58F-0CD46EDFFBB7}" destId="{EBDA5F87-8498-47F3-8553-0C68B091330B}" srcOrd="0" destOrd="0" presId="urn:microsoft.com/office/officeart/2005/8/layout/vList2"/>
    <dgm:cxn modelId="{3FDDD6E6-98D4-4BAE-9C61-12CA1A1E13D0}" srcId="{DDFFB125-B7CE-4EFC-BA23-BEFC8D346A02}" destId="{18A11052-576F-4B82-A384-A55CA00F4676}" srcOrd="2" destOrd="0" parTransId="{804EC70D-8FEF-4366-B897-DD46183DB3D9}" sibTransId="{05D7B719-A380-4DA7-AD12-24C5BDEF8DC0}"/>
    <dgm:cxn modelId="{2CC7F1FE-C731-42AD-BDB6-C8A0F15B5D74}" type="presOf" srcId="{C32B509F-2121-489B-8A8F-ADCD576BB311}" destId="{4AD93641-8B78-4CE7-8130-5A2A651C3AEF}" srcOrd="0" destOrd="0" presId="urn:microsoft.com/office/officeart/2005/8/layout/vList2"/>
    <dgm:cxn modelId="{7E0701FF-8C50-4FBF-A48A-409E507FA1C2}" srcId="{3281DABE-FD41-4AD9-8030-D84D1CC2A7FF}" destId="{C32B509F-2121-489B-8A8F-ADCD576BB311}" srcOrd="0" destOrd="0" parTransId="{2148231C-C12A-41CE-B8AD-ABE373123017}" sibTransId="{D97D3772-ED3E-4693-A4D6-C13B2370660C}"/>
    <dgm:cxn modelId="{A82CC554-F07B-4188-AB65-9E02E4D92352}" type="presParOf" srcId="{19638E19-FE2F-4B5F-8BA0-6D33FCA5F587}" destId="{EBDA5F87-8498-47F3-8553-0C68B091330B}" srcOrd="0" destOrd="0" presId="urn:microsoft.com/office/officeart/2005/8/layout/vList2"/>
    <dgm:cxn modelId="{AC92B9D3-9ACC-4D83-94C8-8803FE69C807}" type="presParOf" srcId="{19638E19-FE2F-4B5F-8BA0-6D33FCA5F587}" destId="{58BB85AE-EBE7-4205-BE0A-1C00DCA156AE}" srcOrd="1" destOrd="0" presId="urn:microsoft.com/office/officeart/2005/8/layout/vList2"/>
    <dgm:cxn modelId="{5A4DE48C-7B53-4E6A-BE6B-4B351703D5BB}" type="presParOf" srcId="{19638E19-FE2F-4B5F-8BA0-6D33FCA5F587}" destId="{C2491433-BDC3-41F6-9B5E-14ADCAC55E10}" srcOrd="2" destOrd="0" presId="urn:microsoft.com/office/officeart/2005/8/layout/vList2"/>
    <dgm:cxn modelId="{E5A87ED0-F691-43E1-8AA5-7DCD4B989A3E}" type="presParOf" srcId="{19638E19-FE2F-4B5F-8BA0-6D33FCA5F587}" destId="{CC71DCC1-C8B4-409C-B1FE-AAD9A1C94571}" srcOrd="3" destOrd="0" presId="urn:microsoft.com/office/officeart/2005/8/layout/vList2"/>
    <dgm:cxn modelId="{8406ED71-E121-425B-982E-981D654F69DC}" type="presParOf" srcId="{19638E19-FE2F-4B5F-8BA0-6D33FCA5F587}" destId="{238B183A-2F61-4F33-B6CC-DF96F730CD7F}" srcOrd="4" destOrd="0" presId="urn:microsoft.com/office/officeart/2005/8/layout/vList2"/>
    <dgm:cxn modelId="{95876468-1BF2-4BD3-9FF3-F5CF8627BB21}" type="presParOf" srcId="{19638E19-FE2F-4B5F-8BA0-6D33FCA5F587}" destId="{CF0E3F7A-FCC7-4200-9740-FA8B8D4479FF}" srcOrd="5" destOrd="0" presId="urn:microsoft.com/office/officeart/2005/8/layout/vList2"/>
    <dgm:cxn modelId="{B4BB0CB4-CBF1-4A3F-B52D-DACA3DA98CF6}" type="presParOf" srcId="{19638E19-FE2F-4B5F-8BA0-6D33FCA5F587}" destId="{E7AC32F9-8485-463B-8939-12B9814F1A31}" srcOrd="6" destOrd="0" presId="urn:microsoft.com/office/officeart/2005/8/layout/vList2"/>
    <dgm:cxn modelId="{401D8A85-D33E-4DF5-B4E0-0590072CF7B9}" type="presParOf" srcId="{19638E19-FE2F-4B5F-8BA0-6D33FCA5F587}" destId="{4AD93641-8B78-4CE7-8130-5A2A651C3AEF}" srcOrd="7"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2553C-8CC5-402F-B9F2-76CA82DE84A6}"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CA"/>
        </a:p>
      </dgm:t>
    </dgm:pt>
    <dgm:pt modelId="{29EF2694-4F79-4761-9AE8-0DAA6EE741BB}">
      <dgm:prSet phldrT="[Text]" custT="1"/>
      <dgm:spPr>
        <a:solidFill>
          <a:schemeClr val="accent5">
            <a:lumMod val="75000"/>
          </a:schemeClr>
        </a:solidFill>
        <a:ln>
          <a:solidFill>
            <a:schemeClr val="tx1"/>
          </a:solidFill>
        </a:ln>
      </dgm:spPr>
      <dgm:t>
        <a:bodyPr/>
        <a:lstStyle/>
        <a:p>
          <a:pPr algn="ctr"/>
          <a:r>
            <a:rPr lang="fr-CA" sz="2000" b="1" noProof="0" dirty="0">
              <a:solidFill>
                <a:schemeClr val="bg1"/>
              </a:solidFill>
            </a:rPr>
            <a:t>Enquêtes axées sur des populations précises</a:t>
          </a:r>
        </a:p>
      </dgm:t>
    </dgm:pt>
    <dgm:pt modelId="{D360622B-B5DE-4753-9C5F-F2EF6DCEFAEB}" type="parTrans" cxnId="{23C6A277-A173-4218-BF9D-C7779FA5EBEC}">
      <dgm:prSet/>
      <dgm:spPr/>
      <dgm:t>
        <a:bodyPr/>
        <a:lstStyle/>
        <a:p>
          <a:endParaRPr lang="en-CA">
            <a:solidFill>
              <a:schemeClr val="tx2"/>
            </a:solidFill>
          </a:endParaRPr>
        </a:p>
      </dgm:t>
    </dgm:pt>
    <dgm:pt modelId="{04D3E6AD-A6F7-4C46-8DD9-6D42B40A5B89}" type="sibTrans" cxnId="{23C6A277-A173-4218-BF9D-C7779FA5EBEC}">
      <dgm:prSet/>
      <dgm:spPr/>
      <dgm:t>
        <a:bodyPr/>
        <a:lstStyle/>
        <a:p>
          <a:endParaRPr lang="en-CA">
            <a:solidFill>
              <a:schemeClr val="tx2"/>
            </a:solidFill>
          </a:endParaRPr>
        </a:p>
      </dgm:t>
    </dgm:pt>
    <dgm:pt modelId="{7BCBBC2B-0353-43F6-87EF-DBC00432B2D7}">
      <dgm:prSet phldrT="[Text]" custT="1"/>
      <dgm:spPr>
        <a:solidFill>
          <a:srgbClr val="659A2A"/>
        </a:solidFill>
        <a:ln>
          <a:solidFill>
            <a:schemeClr val="tx1"/>
          </a:solidFill>
        </a:ln>
      </dgm:spPr>
      <dgm:t>
        <a:bodyPr/>
        <a:lstStyle/>
        <a:p>
          <a:pPr algn="ctr"/>
          <a:r>
            <a:rPr lang="fr-CA" sz="2000" b="1" noProof="0" dirty="0">
              <a:solidFill>
                <a:schemeClr val="bg1"/>
              </a:solidFill>
            </a:rPr>
            <a:t>Enquêtes thématiques (liste non-exhaustive)  </a:t>
          </a:r>
        </a:p>
      </dgm:t>
    </dgm:pt>
    <dgm:pt modelId="{F190D3B5-0592-4719-A33C-393FC195288F}" type="parTrans" cxnId="{C6D441F7-DC4D-4746-A920-1C98AB6CBD5D}">
      <dgm:prSet/>
      <dgm:spPr/>
      <dgm:t>
        <a:bodyPr/>
        <a:lstStyle/>
        <a:p>
          <a:endParaRPr lang="en-CA">
            <a:solidFill>
              <a:schemeClr val="tx2"/>
            </a:solidFill>
          </a:endParaRPr>
        </a:p>
      </dgm:t>
    </dgm:pt>
    <dgm:pt modelId="{7900C96F-E324-4E0C-8AEA-FB375C888906}" type="sibTrans" cxnId="{C6D441F7-DC4D-4746-A920-1C98AB6CBD5D}">
      <dgm:prSet/>
      <dgm:spPr/>
      <dgm:t>
        <a:bodyPr/>
        <a:lstStyle/>
        <a:p>
          <a:endParaRPr lang="en-CA">
            <a:solidFill>
              <a:schemeClr val="tx2"/>
            </a:solidFill>
          </a:endParaRPr>
        </a:p>
      </dgm:t>
    </dgm:pt>
    <dgm:pt modelId="{FA459B07-BC2C-44DA-AED7-635D7EF38AEA}">
      <dgm:prSet phldrT="[Text]" custT="1"/>
      <dgm:spPr>
        <a:solidFill>
          <a:srgbClr val="659A2A"/>
        </a:solidFill>
        <a:ln>
          <a:solidFill>
            <a:schemeClr val="tx1"/>
          </a:solidFill>
        </a:ln>
      </dgm:spPr>
      <dgm:t>
        <a:bodyPr/>
        <a:lstStyle/>
        <a:p>
          <a:pPr algn="l"/>
          <a:r>
            <a:rPr lang="fr-CA" sz="1600" b="1" noProof="0" dirty="0">
              <a:solidFill>
                <a:schemeClr val="bg1"/>
              </a:solidFill>
            </a:rPr>
            <a:t>Enquête sociale canadienne</a:t>
          </a:r>
        </a:p>
      </dgm:t>
    </dgm:pt>
    <dgm:pt modelId="{FA68AFF1-6F92-4BCA-B3FC-12DD0ABC3B22}" type="parTrans" cxnId="{EC231B9D-EE98-4126-B4DD-02A4E78B8544}">
      <dgm:prSet/>
      <dgm:spPr/>
      <dgm:t>
        <a:bodyPr/>
        <a:lstStyle/>
        <a:p>
          <a:endParaRPr lang="en-CA">
            <a:solidFill>
              <a:schemeClr val="tx2"/>
            </a:solidFill>
          </a:endParaRPr>
        </a:p>
      </dgm:t>
    </dgm:pt>
    <dgm:pt modelId="{11F91BBB-5CE9-4680-A107-5BA6A3EE6683}" type="sibTrans" cxnId="{EC231B9D-EE98-4126-B4DD-02A4E78B8544}">
      <dgm:prSet/>
      <dgm:spPr/>
      <dgm:t>
        <a:bodyPr/>
        <a:lstStyle/>
        <a:p>
          <a:endParaRPr lang="en-CA">
            <a:solidFill>
              <a:schemeClr val="tx2"/>
            </a:solidFill>
          </a:endParaRPr>
        </a:p>
      </dgm:t>
    </dgm:pt>
    <dgm:pt modelId="{5E473B46-1497-458E-9600-2D63F371B474}">
      <dgm:prSet phldrT="[Text]" custT="1"/>
      <dgm:spPr>
        <a:solidFill>
          <a:srgbClr val="659A2A"/>
        </a:solidFill>
        <a:ln>
          <a:solidFill>
            <a:schemeClr val="tx1"/>
          </a:solidFill>
        </a:ln>
      </dgm:spPr>
      <dgm:t>
        <a:bodyPr/>
        <a:lstStyle/>
        <a:p>
          <a:pPr algn="l"/>
          <a:r>
            <a:rPr lang="fr-CA" sz="1600" b="1" noProof="0" dirty="0">
              <a:solidFill>
                <a:schemeClr val="bg1"/>
              </a:solidFill>
            </a:rPr>
            <a:t>Enquête sur la population active</a:t>
          </a:r>
        </a:p>
      </dgm:t>
    </dgm:pt>
    <dgm:pt modelId="{AD15501A-B830-408D-968B-E073DB05645E}" type="parTrans" cxnId="{367D8106-D1F1-4C62-BF9C-E1A9B64CDDF2}">
      <dgm:prSet/>
      <dgm:spPr/>
      <dgm:t>
        <a:bodyPr/>
        <a:lstStyle/>
        <a:p>
          <a:endParaRPr lang="en-CA">
            <a:solidFill>
              <a:schemeClr val="tx2"/>
            </a:solidFill>
          </a:endParaRPr>
        </a:p>
      </dgm:t>
    </dgm:pt>
    <dgm:pt modelId="{71344FC9-5CA4-4973-8438-9A4EBF83C82D}" type="sibTrans" cxnId="{367D8106-D1F1-4C62-BF9C-E1A9B64CDDF2}">
      <dgm:prSet/>
      <dgm:spPr/>
      <dgm:t>
        <a:bodyPr/>
        <a:lstStyle/>
        <a:p>
          <a:endParaRPr lang="en-CA">
            <a:solidFill>
              <a:schemeClr val="tx2"/>
            </a:solidFill>
          </a:endParaRPr>
        </a:p>
      </dgm:t>
    </dgm:pt>
    <dgm:pt modelId="{A756D8F8-EE9C-452F-A8EC-1DA9BF929004}">
      <dgm:prSet custT="1"/>
      <dgm:spPr>
        <a:solidFill>
          <a:schemeClr val="accent5">
            <a:lumMod val="75000"/>
          </a:schemeClr>
        </a:solidFill>
        <a:ln>
          <a:solidFill>
            <a:schemeClr val="tx1"/>
          </a:solidFill>
        </a:ln>
      </dgm:spPr>
      <dgm:t>
        <a:bodyPr/>
        <a:lstStyle/>
        <a:p>
          <a:pPr algn="l"/>
          <a:r>
            <a:rPr lang="fr-CA" sz="1600" b="1" noProof="0" dirty="0">
              <a:solidFill>
                <a:schemeClr val="bg1"/>
              </a:solidFill>
            </a:rPr>
            <a:t>Enquête sur la vitalité des minorités de langue officielle</a:t>
          </a:r>
        </a:p>
      </dgm:t>
    </dgm:pt>
    <dgm:pt modelId="{3FF10030-6555-4477-A0FA-D5D72C04C279}" type="parTrans" cxnId="{4B42CDC7-197F-4806-A035-3923E61916AD}">
      <dgm:prSet/>
      <dgm:spPr/>
      <dgm:t>
        <a:bodyPr/>
        <a:lstStyle/>
        <a:p>
          <a:endParaRPr lang="en-CA">
            <a:solidFill>
              <a:schemeClr val="tx2"/>
            </a:solidFill>
          </a:endParaRPr>
        </a:p>
      </dgm:t>
    </dgm:pt>
    <dgm:pt modelId="{C643D1F4-07F9-4F72-A2A3-DC1199B6A017}" type="sibTrans" cxnId="{4B42CDC7-197F-4806-A035-3923E61916AD}">
      <dgm:prSet/>
      <dgm:spPr/>
      <dgm:t>
        <a:bodyPr/>
        <a:lstStyle/>
        <a:p>
          <a:endParaRPr lang="en-CA">
            <a:solidFill>
              <a:schemeClr val="tx2"/>
            </a:solidFill>
          </a:endParaRPr>
        </a:p>
      </dgm:t>
    </dgm:pt>
    <dgm:pt modelId="{CD84F9A4-7D70-4328-8A74-F1F2D059B133}">
      <dgm:prSet phldrT="[Text]" custT="1"/>
      <dgm:spPr>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dgm:spPr>
      <dgm:t>
        <a:bodyPr/>
        <a:lstStyle/>
        <a:p>
          <a:r>
            <a:rPr lang="fr-CA" sz="2400" b="1" dirty="0">
              <a:solidFill>
                <a:schemeClr val="bg1"/>
              </a:solidFill>
            </a:rPr>
            <a:t>Recensement</a:t>
          </a:r>
          <a:endParaRPr lang="en-CA" sz="2400" b="1" dirty="0">
            <a:solidFill>
              <a:schemeClr val="bg1"/>
            </a:solidFill>
          </a:endParaRPr>
        </a:p>
      </dgm:t>
    </dgm:pt>
    <dgm:pt modelId="{1A4E32EB-8468-4408-A695-D33E1D3A1E50}" type="parTrans" cxnId="{A03A05B6-7059-4763-A932-64E3D3A3C701}">
      <dgm:prSet/>
      <dgm:spPr/>
      <dgm:t>
        <a:bodyPr/>
        <a:lstStyle/>
        <a:p>
          <a:endParaRPr lang="en-CA">
            <a:solidFill>
              <a:schemeClr val="tx2"/>
            </a:solidFill>
          </a:endParaRPr>
        </a:p>
      </dgm:t>
    </dgm:pt>
    <dgm:pt modelId="{E055EA23-53C2-466B-B112-89ECA3E2DE6E}" type="sibTrans" cxnId="{A03A05B6-7059-4763-A932-64E3D3A3C701}">
      <dgm:prSet/>
      <dgm:spPr/>
      <dgm:t>
        <a:bodyPr/>
        <a:lstStyle/>
        <a:p>
          <a:endParaRPr lang="en-CA">
            <a:solidFill>
              <a:schemeClr val="tx2"/>
            </a:solidFill>
          </a:endParaRPr>
        </a:p>
      </dgm:t>
    </dgm:pt>
    <dgm:pt modelId="{19E3E9F3-1562-4F85-A9C0-A5440A99D5E6}">
      <dgm:prSet phldrT="[Text]" custT="1"/>
      <dgm:spPr>
        <a:solidFill>
          <a:schemeClr val="tx1">
            <a:lumMod val="50000"/>
            <a:lumOff val="50000"/>
          </a:schemeClr>
        </a:solidFill>
        <a:ln>
          <a:solidFill>
            <a:schemeClr val="tx1"/>
          </a:solidFill>
        </a:ln>
      </dgm:spPr>
      <dgm:t>
        <a:bodyPr/>
        <a:lstStyle/>
        <a:p>
          <a:pPr algn="ctr"/>
          <a:r>
            <a:rPr lang="fr-CA" sz="2000" b="1" dirty="0">
              <a:solidFill>
                <a:schemeClr val="bg1"/>
              </a:solidFill>
            </a:rPr>
            <a:t>Base de données administratives</a:t>
          </a:r>
          <a:endParaRPr lang="en-CA" sz="2000" b="1" dirty="0">
            <a:solidFill>
              <a:schemeClr val="bg1"/>
            </a:solidFill>
          </a:endParaRPr>
        </a:p>
      </dgm:t>
    </dgm:pt>
    <dgm:pt modelId="{D9F11929-B3A9-4451-BE33-59D73601C985}" type="parTrans" cxnId="{FFEC4C58-3187-43C1-8C3B-9258D1653508}">
      <dgm:prSet/>
      <dgm:spPr/>
      <dgm:t>
        <a:bodyPr/>
        <a:lstStyle/>
        <a:p>
          <a:endParaRPr lang="en-CA">
            <a:solidFill>
              <a:schemeClr val="tx2"/>
            </a:solidFill>
          </a:endParaRPr>
        </a:p>
      </dgm:t>
    </dgm:pt>
    <dgm:pt modelId="{3C862A3A-43F5-4BA6-8C98-DAA9D2BCBB02}" type="sibTrans" cxnId="{FFEC4C58-3187-43C1-8C3B-9258D1653508}">
      <dgm:prSet/>
      <dgm:spPr/>
      <dgm:t>
        <a:bodyPr/>
        <a:lstStyle/>
        <a:p>
          <a:endParaRPr lang="en-CA">
            <a:solidFill>
              <a:schemeClr val="tx2"/>
            </a:solidFill>
          </a:endParaRPr>
        </a:p>
      </dgm:t>
    </dgm:pt>
    <dgm:pt modelId="{91A8302F-E1C1-4BC1-9CCB-A1805B9CAEDF}">
      <dgm:prSet phldrT="[Text]" custT="1"/>
      <dgm:spPr>
        <a:solidFill>
          <a:schemeClr val="tx1">
            <a:lumMod val="50000"/>
            <a:lumOff val="50000"/>
          </a:schemeClr>
        </a:solidFill>
        <a:ln>
          <a:solidFill>
            <a:schemeClr val="tx1"/>
          </a:solidFill>
        </a:ln>
      </dgm:spPr>
      <dgm:t>
        <a:bodyPr/>
        <a:lstStyle/>
        <a:p>
          <a:pPr algn="l"/>
          <a:r>
            <a:rPr lang="fr-CA" sz="1600" b="1" dirty="0">
              <a:solidFill>
                <a:schemeClr val="bg1"/>
              </a:solidFill>
            </a:rPr>
            <a:t>Base de données longitudinales sur l’immigration</a:t>
          </a:r>
          <a:endParaRPr lang="en-CA" sz="1600" b="1" dirty="0">
            <a:solidFill>
              <a:schemeClr val="bg1"/>
            </a:solidFill>
          </a:endParaRPr>
        </a:p>
      </dgm:t>
    </dgm:pt>
    <dgm:pt modelId="{0ADEE220-20E6-49AC-9E79-1BC23571BB83}" type="parTrans" cxnId="{9A2FEA3B-693F-48DB-A234-18AF4F3976AB}">
      <dgm:prSet/>
      <dgm:spPr/>
      <dgm:t>
        <a:bodyPr/>
        <a:lstStyle/>
        <a:p>
          <a:endParaRPr lang="en-CA">
            <a:solidFill>
              <a:schemeClr val="tx2"/>
            </a:solidFill>
          </a:endParaRPr>
        </a:p>
      </dgm:t>
    </dgm:pt>
    <dgm:pt modelId="{973537F4-24FD-4B95-9B74-410E34BCF90F}" type="sibTrans" cxnId="{9A2FEA3B-693F-48DB-A234-18AF4F3976AB}">
      <dgm:prSet/>
      <dgm:spPr/>
      <dgm:t>
        <a:bodyPr/>
        <a:lstStyle/>
        <a:p>
          <a:endParaRPr lang="en-CA">
            <a:solidFill>
              <a:schemeClr val="tx2"/>
            </a:solidFill>
          </a:endParaRPr>
        </a:p>
      </dgm:t>
    </dgm:pt>
    <dgm:pt modelId="{04177648-F355-4CCC-9632-745490993B12}">
      <dgm:prSet phldrT="[Text]" custT="1"/>
      <dgm:spPr>
        <a:solidFill>
          <a:srgbClr val="659A2A"/>
        </a:solidFill>
        <a:ln>
          <a:solidFill>
            <a:schemeClr val="tx1"/>
          </a:solidFill>
        </a:ln>
      </dgm:spPr>
      <dgm:t>
        <a:bodyPr/>
        <a:lstStyle/>
        <a:p>
          <a:pPr algn="l"/>
          <a:r>
            <a:rPr lang="fr-CA" sz="1600" b="1" noProof="0" dirty="0">
              <a:solidFill>
                <a:schemeClr val="bg1"/>
              </a:solidFill>
            </a:rPr>
            <a:t>Programme pour l’évaluation internationale des compétences des adultes</a:t>
          </a:r>
        </a:p>
      </dgm:t>
    </dgm:pt>
    <dgm:pt modelId="{578DB403-360A-4CEE-A7C7-AA2F62DF7E36}" type="parTrans" cxnId="{562A8105-3FE2-4DFD-93C9-03910476E4C3}">
      <dgm:prSet/>
      <dgm:spPr/>
      <dgm:t>
        <a:bodyPr/>
        <a:lstStyle/>
        <a:p>
          <a:endParaRPr lang="en-US"/>
        </a:p>
      </dgm:t>
    </dgm:pt>
    <dgm:pt modelId="{355BBD42-1F2E-47DF-B7C6-43BCE2B28622}" type="sibTrans" cxnId="{562A8105-3FE2-4DFD-93C9-03910476E4C3}">
      <dgm:prSet/>
      <dgm:spPr/>
      <dgm:t>
        <a:bodyPr/>
        <a:lstStyle/>
        <a:p>
          <a:endParaRPr lang="en-US"/>
        </a:p>
      </dgm:t>
    </dgm:pt>
    <dgm:pt modelId="{F984A766-6626-4BCE-858F-22D4E1E9CC3A}">
      <dgm:prSet phldrT="[Text]" custT="1"/>
      <dgm:spPr>
        <a:solidFill>
          <a:srgbClr val="659A2A"/>
        </a:solidFill>
        <a:ln>
          <a:solidFill>
            <a:schemeClr val="tx1"/>
          </a:solidFill>
        </a:ln>
      </dgm:spPr>
      <dgm:t>
        <a:bodyPr/>
        <a:lstStyle/>
        <a:p>
          <a:pPr algn="l"/>
          <a:r>
            <a:rPr lang="fr-CA" sz="1600" b="1" noProof="0" dirty="0">
              <a:solidFill>
                <a:schemeClr val="bg1"/>
              </a:solidFill>
            </a:rPr>
            <a:t>Étude longitudinale et internationale des adultes</a:t>
          </a:r>
        </a:p>
      </dgm:t>
    </dgm:pt>
    <dgm:pt modelId="{809D7140-C3D9-4FA8-B41E-69386BAAD3A1}" type="parTrans" cxnId="{A937F124-6F5E-4134-8156-5F3BD84F843E}">
      <dgm:prSet/>
      <dgm:spPr/>
      <dgm:t>
        <a:bodyPr/>
        <a:lstStyle/>
        <a:p>
          <a:endParaRPr lang="en-US"/>
        </a:p>
      </dgm:t>
    </dgm:pt>
    <dgm:pt modelId="{5BD34118-3BB5-40F5-BEA5-3BF822216995}" type="sibTrans" cxnId="{A937F124-6F5E-4134-8156-5F3BD84F843E}">
      <dgm:prSet/>
      <dgm:spPr/>
      <dgm:t>
        <a:bodyPr/>
        <a:lstStyle/>
        <a:p>
          <a:endParaRPr lang="en-US"/>
        </a:p>
      </dgm:t>
    </dgm:pt>
    <dgm:pt modelId="{81BD4BC2-930B-424B-8917-22C83714F912}">
      <dgm:prSet phldrT="[Text]" custT="1"/>
      <dgm:spPr>
        <a:solidFill>
          <a:schemeClr val="tx1">
            <a:lumMod val="50000"/>
            <a:lumOff val="50000"/>
          </a:schemeClr>
        </a:solidFill>
        <a:ln>
          <a:solidFill>
            <a:schemeClr val="tx1"/>
          </a:solidFill>
        </a:ln>
      </dgm:spPr>
      <dgm:t>
        <a:bodyPr/>
        <a:lstStyle/>
        <a:p>
          <a:pPr algn="l"/>
          <a:r>
            <a:rPr lang="fr-FR" sz="1600" b="1" dirty="0">
              <a:solidFill>
                <a:schemeClr val="bg1"/>
              </a:solidFill>
            </a:rPr>
            <a:t>Programme de déclaration uniforme de la criminalité</a:t>
          </a:r>
          <a:endParaRPr lang="en-CA" sz="1600" b="1" dirty="0">
            <a:solidFill>
              <a:schemeClr val="bg1"/>
            </a:solidFill>
          </a:endParaRPr>
        </a:p>
      </dgm:t>
    </dgm:pt>
    <dgm:pt modelId="{06B5F758-8852-4DDE-8A92-3017B4BDA32C}" type="parTrans" cxnId="{0D9322A8-3243-4CA1-B752-668DF006B31A}">
      <dgm:prSet/>
      <dgm:spPr/>
      <dgm:t>
        <a:bodyPr/>
        <a:lstStyle/>
        <a:p>
          <a:endParaRPr lang="en-US"/>
        </a:p>
      </dgm:t>
    </dgm:pt>
    <dgm:pt modelId="{73742861-29B3-4F6F-B82B-48E79F1EE56B}" type="sibTrans" cxnId="{0D9322A8-3243-4CA1-B752-668DF006B31A}">
      <dgm:prSet/>
      <dgm:spPr/>
      <dgm:t>
        <a:bodyPr/>
        <a:lstStyle/>
        <a:p>
          <a:endParaRPr lang="en-US"/>
        </a:p>
      </dgm:t>
    </dgm:pt>
    <dgm:pt modelId="{EE50E344-EADB-42F6-8E89-ACA82E249B11}">
      <dgm:prSet custT="1"/>
      <dgm:spPr>
        <a:solidFill>
          <a:schemeClr val="accent5">
            <a:lumMod val="75000"/>
          </a:schemeClr>
        </a:solidFill>
        <a:ln>
          <a:solidFill>
            <a:schemeClr val="tx1"/>
          </a:solidFill>
        </a:ln>
      </dgm:spPr>
      <dgm:t>
        <a:bodyPr/>
        <a:lstStyle/>
        <a:p>
          <a:pPr algn="l"/>
          <a:r>
            <a:rPr lang="fr-CA" sz="1600" b="1" noProof="0" dirty="0">
              <a:solidFill>
                <a:schemeClr val="bg1"/>
              </a:solidFill>
            </a:rPr>
            <a:t>Enquête auprès des peuples autochtones</a:t>
          </a:r>
        </a:p>
      </dgm:t>
    </dgm:pt>
    <dgm:pt modelId="{F905E856-7C03-4B00-88BC-96F1163863D1}" type="parTrans" cxnId="{2DB20C1E-37CD-4608-A6F7-779A3830AA6D}">
      <dgm:prSet/>
      <dgm:spPr/>
      <dgm:t>
        <a:bodyPr/>
        <a:lstStyle/>
        <a:p>
          <a:endParaRPr lang="en-US"/>
        </a:p>
      </dgm:t>
    </dgm:pt>
    <dgm:pt modelId="{A1186C55-BDF6-4C48-803C-53A14042E940}" type="sibTrans" cxnId="{2DB20C1E-37CD-4608-A6F7-779A3830AA6D}">
      <dgm:prSet/>
      <dgm:spPr/>
      <dgm:t>
        <a:bodyPr/>
        <a:lstStyle/>
        <a:p>
          <a:endParaRPr lang="en-US"/>
        </a:p>
      </dgm:t>
    </dgm:pt>
    <dgm:pt modelId="{C698D033-F4CA-4EA9-B285-5E9D21088A72}">
      <dgm:prSet custT="1"/>
      <dgm:spPr>
        <a:solidFill>
          <a:schemeClr val="accent5">
            <a:lumMod val="75000"/>
          </a:schemeClr>
        </a:solidFill>
        <a:ln>
          <a:solidFill>
            <a:schemeClr val="tx1"/>
          </a:solidFill>
        </a:ln>
      </dgm:spPr>
      <dgm:t>
        <a:bodyPr/>
        <a:lstStyle/>
        <a:p>
          <a:pPr algn="l"/>
          <a:r>
            <a:rPr lang="fr-CA" sz="1600" b="1" noProof="0" dirty="0">
              <a:solidFill>
                <a:schemeClr val="bg1"/>
              </a:solidFill>
            </a:rPr>
            <a:t>Enquête sur la diversité ethnique</a:t>
          </a:r>
        </a:p>
      </dgm:t>
    </dgm:pt>
    <dgm:pt modelId="{B34FC616-F8AB-4FAA-BC15-FE89EA8E3F6E}" type="parTrans" cxnId="{2DB22CDB-13DD-479F-9D3B-C8AE8229BDD2}">
      <dgm:prSet/>
      <dgm:spPr/>
      <dgm:t>
        <a:bodyPr/>
        <a:lstStyle/>
        <a:p>
          <a:endParaRPr lang="en-US"/>
        </a:p>
      </dgm:t>
    </dgm:pt>
    <dgm:pt modelId="{2C49003E-5FE7-4E8B-BA2F-E9706C5B26D7}" type="sibTrans" cxnId="{2DB22CDB-13DD-479F-9D3B-C8AE8229BDD2}">
      <dgm:prSet/>
      <dgm:spPr/>
      <dgm:t>
        <a:bodyPr/>
        <a:lstStyle/>
        <a:p>
          <a:endParaRPr lang="en-US"/>
        </a:p>
      </dgm:t>
    </dgm:pt>
    <dgm:pt modelId="{62636A72-7DFB-4EB9-B3E3-94F4597DF09C}">
      <dgm:prSet custT="1"/>
      <dgm:spPr>
        <a:solidFill>
          <a:schemeClr val="accent5">
            <a:lumMod val="75000"/>
          </a:schemeClr>
        </a:solidFill>
        <a:ln>
          <a:solidFill>
            <a:schemeClr val="tx1"/>
          </a:solidFill>
        </a:ln>
      </dgm:spPr>
      <dgm:t>
        <a:bodyPr/>
        <a:lstStyle/>
        <a:p>
          <a:pPr algn="l"/>
          <a:r>
            <a:rPr lang="fr-CA" sz="1600" b="1" noProof="0" dirty="0">
              <a:solidFill>
                <a:schemeClr val="bg1"/>
              </a:solidFill>
            </a:rPr>
            <a:t>Enquête longitudinale auprès des immigrants du Canada</a:t>
          </a:r>
        </a:p>
      </dgm:t>
    </dgm:pt>
    <dgm:pt modelId="{A16BADF6-FCE0-4A48-A49D-9B2B8FB0144A}" type="parTrans" cxnId="{772A3815-2E8E-4A7F-9206-81E80D5D4318}">
      <dgm:prSet/>
      <dgm:spPr/>
      <dgm:t>
        <a:bodyPr/>
        <a:lstStyle/>
        <a:p>
          <a:endParaRPr lang="en-US"/>
        </a:p>
      </dgm:t>
    </dgm:pt>
    <dgm:pt modelId="{FEFE8F2E-BC14-409F-B4A8-FC7CE804F454}" type="sibTrans" cxnId="{772A3815-2E8E-4A7F-9206-81E80D5D4318}">
      <dgm:prSet/>
      <dgm:spPr/>
      <dgm:t>
        <a:bodyPr/>
        <a:lstStyle/>
        <a:p>
          <a:endParaRPr lang="en-US"/>
        </a:p>
      </dgm:t>
    </dgm:pt>
    <dgm:pt modelId="{A69E712A-CB00-48D5-96DC-B812B952DB2C}">
      <dgm:prSet phldrT="[Text]" custT="1"/>
      <dgm:spPr>
        <a:solidFill>
          <a:srgbClr val="659A2A"/>
        </a:solidFill>
        <a:ln>
          <a:solidFill>
            <a:schemeClr val="tx1"/>
          </a:solidFill>
        </a:ln>
      </dgm:spPr>
      <dgm:t>
        <a:bodyPr/>
        <a:lstStyle/>
        <a:p>
          <a:pPr algn="l"/>
          <a:r>
            <a:rPr lang="fr-CA" sz="1600" b="1" noProof="0" dirty="0">
              <a:solidFill>
                <a:schemeClr val="bg1"/>
              </a:solidFill>
            </a:rPr>
            <a:t>Enquête sur la santé dans les collectivités canadiennes</a:t>
          </a:r>
        </a:p>
      </dgm:t>
    </dgm:pt>
    <dgm:pt modelId="{DE92F005-2B48-4E02-BFBB-4EDA2309B263}" type="parTrans" cxnId="{A17A6648-DD3D-474D-85B8-7DD90D244D00}">
      <dgm:prSet/>
      <dgm:spPr/>
      <dgm:t>
        <a:bodyPr/>
        <a:lstStyle/>
        <a:p>
          <a:endParaRPr lang="en-US"/>
        </a:p>
      </dgm:t>
    </dgm:pt>
    <dgm:pt modelId="{72CE977E-63A0-4498-B811-588AAF77D21A}" type="sibTrans" cxnId="{A17A6648-DD3D-474D-85B8-7DD90D244D00}">
      <dgm:prSet/>
      <dgm:spPr/>
      <dgm:t>
        <a:bodyPr/>
        <a:lstStyle/>
        <a:p>
          <a:endParaRPr lang="en-US"/>
        </a:p>
      </dgm:t>
    </dgm:pt>
    <dgm:pt modelId="{AF1323EF-72AD-4458-98FA-9FF6B0A8E739}">
      <dgm:prSet phldrT="[Text]" custT="1"/>
      <dgm:spPr>
        <a:solidFill>
          <a:srgbClr val="659A2A"/>
        </a:solidFill>
        <a:ln>
          <a:solidFill>
            <a:schemeClr val="tx1"/>
          </a:solidFill>
        </a:ln>
      </dgm:spPr>
      <dgm:t>
        <a:bodyPr/>
        <a:lstStyle/>
        <a:p>
          <a:pPr algn="l"/>
          <a:r>
            <a:rPr lang="fr-CA" sz="1600" b="1" noProof="0" dirty="0">
              <a:solidFill>
                <a:schemeClr val="bg1"/>
              </a:solidFill>
            </a:rPr>
            <a:t>Série d’enquêtes sur les gens et leurs communautés</a:t>
          </a:r>
        </a:p>
      </dgm:t>
    </dgm:pt>
    <dgm:pt modelId="{C07224B6-A009-4C8C-80B6-EDA11BD421C5}" type="parTrans" cxnId="{9134A60C-1B5C-4230-AF20-83781BDFFE0C}">
      <dgm:prSet/>
      <dgm:spPr/>
      <dgm:t>
        <a:bodyPr/>
        <a:lstStyle/>
        <a:p>
          <a:endParaRPr lang="en-US"/>
        </a:p>
      </dgm:t>
    </dgm:pt>
    <dgm:pt modelId="{9433F9FD-32CC-43DE-9B82-3D67AEFB8E07}" type="sibTrans" cxnId="{9134A60C-1B5C-4230-AF20-83781BDFFE0C}">
      <dgm:prSet/>
      <dgm:spPr/>
      <dgm:t>
        <a:bodyPr/>
        <a:lstStyle/>
        <a:p>
          <a:endParaRPr lang="en-US"/>
        </a:p>
      </dgm:t>
    </dgm:pt>
    <dgm:pt modelId="{E728076F-95AF-4863-9447-91958B2C86CD}" type="pres">
      <dgm:prSet presAssocID="{B2F2553C-8CC5-402F-B9F2-76CA82DE84A6}" presName="diagram" presStyleCnt="0">
        <dgm:presLayoutVars>
          <dgm:dir/>
          <dgm:resizeHandles val="exact"/>
        </dgm:presLayoutVars>
      </dgm:prSet>
      <dgm:spPr/>
    </dgm:pt>
    <dgm:pt modelId="{FF6C88EA-0B36-4F13-898A-FFCB0E98449C}" type="pres">
      <dgm:prSet presAssocID="{CD84F9A4-7D70-4328-8A74-F1F2D059B133}" presName="node" presStyleLbl="node1" presStyleIdx="0" presStyleCnt="4" custScaleX="163563" custScaleY="69837">
        <dgm:presLayoutVars>
          <dgm:bulletEnabled val="1"/>
        </dgm:presLayoutVars>
      </dgm:prSet>
      <dgm:spPr/>
    </dgm:pt>
    <dgm:pt modelId="{4A41DF01-30D7-43E9-8FF0-F9E33CF5EE37}" type="pres">
      <dgm:prSet presAssocID="{E055EA23-53C2-466B-B112-89ECA3E2DE6E}" presName="sibTrans" presStyleCnt="0"/>
      <dgm:spPr/>
    </dgm:pt>
    <dgm:pt modelId="{C7F92A53-0659-437B-81BD-0882C05C47AE}" type="pres">
      <dgm:prSet presAssocID="{19E3E9F3-1562-4F85-A9C0-A5440A99D5E6}" presName="node" presStyleLbl="node1" presStyleIdx="1" presStyleCnt="4" custScaleX="172239" custScaleY="70354">
        <dgm:presLayoutVars>
          <dgm:bulletEnabled val="1"/>
        </dgm:presLayoutVars>
      </dgm:prSet>
      <dgm:spPr/>
    </dgm:pt>
    <dgm:pt modelId="{67BA6537-F7DE-4795-BA15-0162BA7023E9}" type="pres">
      <dgm:prSet presAssocID="{3C862A3A-43F5-4BA6-8C98-DAA9D2BCBB02}" presName="sibTrans" presStyleCnt="0"/>
      <dgm:spPr/>
    </dgm:pt>
    <dgm:pt modelId="{AA2CD75B-A3F8-4FD0-B0BC-27DAD01BDA91}" type="pres">
      <dgm:prSet presAssocID="{7BCBBC2B-0353-43F6-87EF-DBC00432B2D7}" presName="node" presStyleLbl="node1" presStyleIdx="2" presStyleCnt="4" custScaleX="165598" custScaleY="125504">
        <dgm:presLayoutVars>
          <dgm:bulletEnabled val="1"/>
        </dgm:presLayoutVars>
      </dgm:prSet>
      <dgm:spPr/>
    </dgm:pt>
    <dgm:pt modelId="{C7B5C7C4-B269-42F6-BFA6-A9C0896D5A67}" type="pres">
      <dgm:prSet presAssocID="{7900C96F-E324-4E0C-8AEA-FB375C888906}" presName="sibTrans" presStyleCnt="0"/>
      <dgm:spPr/>
    </dgm:pt>
    <dgm:pt modelId="{ECF38EF4-B3D1-4CF8-B3B2-187E53845DE6}" type="pres">
      <dgm:prSet presAssocID="{29EF2694-4F79-4761-9AE8-0DAA6EE741BB}" presName="node" presStyleLbl="node1" presStyleIdx="3" presStyleCnt="4" custScaleX="173003" custScaleY="121377">
        <dgm:presLayoutVars>
          <dgm:bulletEnabled val="1"/>
        </dgm:presLayoutVars>
      </dgm:prSet>
      <dgm:spPr/>
    </dgm:pt>
  </dgm:ptLst>
  <dgm:cxnLst>
    <dgm:cxn modelId="{562A8105-3FE2-4DFD-93C9-03910476E4C3}" srcId="{7BCBBC2B-0353-43F6-87EF-DBC00432B2D7}" destId="{04177648-F355-4CCC-9632-745490993B12}" srcOrd="4" destOrd="0" parTransId="{578DB403-360A-4CEE-A7C7-AA2F62DF7E36}" sibTransId="{355BBD42-1F2E-47DF-B7C6-43BCE2B28622}"/>
    <dgm:cxn modelId="{367D8106-D1F1-4C62-BF9C-E1A9B64CDDF2}" srcId="{7BCBBC2B-0353-43F6-87EF-DBC00432B2D7}" destId="{5E473B46-1497-458E-9600-2D63F371B474}" srcOrd="3" destOrd="0" parTransId="{AD15501A-B830-408D-968B-E073DB05645E}" sibTransId="{71344FC9-5CA4-4973-8438-9A4EBF83C82D}"/>
    <dgm:cxn modelId="{9134A60C-1B5C-4230-AF20-83781BDFFE0C}" srcId="{7BCBBC2B-0353-43F6-87EF-DBC00432B2D7}" destId="{AF1323EF-72AD-4458-98FA-9FF6B0A8E739}" srcOrd="1" destOrd="0" parTransId="{C07224B6-A009-4C8C-80B6-EDA11BD421C5}" sibTransId="{9433F9FD-32CC-43DE-9B82-3D67AEFB8E07}"/>
    <dgm:cxn modelId="{772A3815-2E8E-4A7F-9206-81E80D5D4318}" srcId="{29EF2694-4F79-4761-9AE8-0DAA6EE741BB}" destId="{62636A72-7DFB-4EB9-B3E3-94F4597DF09C}" srcOrd="3" destOrd="0" parTransId="{A16BADF6-FCE0-4A48-A49D-9B2B8FB0144A}" sibTransId="{FEFE8F2E-BC14-409F-B4A8-FC7CE804F454}"/>
    <dgm:cxn modelId="{2DB20C1E-37CD-4608-A6F7-779A3830AA6D}" srcId="{29EF2694-4F79-4761-9AE8-0DAA6EE741BB}" destId="{EE50E344-EADB-42F6-8E89-ACA82E249B11}" srcOrd="1" destOrd="0" parTransId="{F905E856-7C03-4B00-88BC-96F1163863D1}" sibTransId="{A1186C55-BDF6-4C48-803C-53A14042E940}"/>
    <dgm:cxn modelId="{A9FEDD1F-AE1E-434A-8551-18C89BF0F70E}" type="presOf" srcId="{B2F2553C-8CC5-402F-B9F2-76CA82DE84A6}" destId="{E728076F-95AF-4863-9447-91958B2C86CD}" srcOrd="0" destOrd="0" presId="urn:microsoft.com/office/officeart/2005/8/layout/default"/>
    <dgm:cxn modelId="{7F614821-FB36-4617-8569-2F663813F300}" type="presOf" srcId="{A69E712A-CB00-48D5-96DC-B812B952DB2C}" destId="{AA2CD75B-A3F8-4FD0-B0BC-27DAD01BDA91}" srcOrd="0" destOrd="3" presId="urn:microsoft.com/office/officeart/2005/8/layout/default"/>
    <dgm:cxn modelId="{A937F124-6F5E-4134-8156-5F3BD84F843E}" srcId="{7BCBBC2B-0353-43F6-87EF-DBC00432B2D7}" destId="{F984A766-6626-4BCE-858F-22D4E1E9CC3A}" srcOrd="5" destOrd="0" parTransId="{809D7140-C3D9-4FA8-B41E-69386BAAD3A1}" sibTransId="{5BD34118-3BB5-40F5-BEA5-3BF822216995}"/>
    <dgm:cxn modelId="{CE94512A-E858-475C-B05B-6C16B3680369}" type="presOf" srcId="{91A8302F-E1C1-4BC1-9CCB-A1805B9CAEDF}" destId="{C7F92A53-0659-437B-81BD-0882C05C47AE}" srcOrd="0" destOrd="1" presId="urn:microsoft.com/office/officeart/2005/8/layout/default"/>
    <dgm:cxn modelId="{862E5033-5821-4564-AF85-E55F2A383916}" type="presOf" srcId="{CD84F9A4-7D70-4328-8A74-F1F2D059B133}" destId="{FF6C88EA-0B36-4F13-898A-FFCB0E98449C}" srcOrd="0" destOrd="0" presId="urn:microsoft.com/office/officeart/2005/8/layout/default"/>
    <dgm:cxn modelId="{F2F03D35-D3C4-4996-A0EA-1E5AF4616CB8}" type="presOf" srcId="{C698D033-F4CA-4EA9-B285-5E9D21088A72}" destId="{ECF38EF4-B3D1-4CF8-B3B2-187E53845DE6}" srcOrd="0" destOrd="3" presId="urn:microsoft.com/office/officeart/2005/8/layout/default"/>
    <dgm:cxn modelId="{9A2FEA3B-693F-48DB-A234-18AF4F3976AB}" srcId="{19E3E9F3-1562-4F85-A9C0-A5440A99D5E6}" destId="{91A8302F-E1C1-4BC1-9CCB-A1805B9CAEDF}" srcOrd="0" destOrd="0" parTransId="{0ADEE220-20E6-49AC-9E79-1BC23571BB83}" sibTransId="{973537F4-24FD-4B95-9B74-410E34BCF90F}"/>
    <dgm:cxn modelId="{B479FB63-179B-42EA-8F50-83FFB5F2BBC0}" type="presOf" srcId="{AF1323EF-72AD-4458-98FA-9FF6B0A8E739}" destId="{AA2CD75B-A3F8-4FD0-B0BC-27DAD01BDA91}" srcOrd="0" destOrd="2" presId="urn:microsoft.com/office/officeart/2005/8/layout/default"/>
    <dgm:cxn modelId="{74801568-FD45-49A8-9B72-8A882987F4A8}" type="presOf" srcId="{FA459B07-BC2C-44DA-AED7-635D7EF38AEA}" destId="{AA2CD75B-A3F8-4FD0-B0BC-27DAD01BDA91}" srcOrd="0" destOrd="1" presId="urn:microsoft.com/office/officeart/2005/8/layout/default"/>
    <dgm:cxn modelId="{A17A6648-DD3D-474D-85B8-7DD90D244D00}" srcId="{7BCBBC2B-0353-43F6-87EF-DBC00432B2D7}" destId="{A69E712A-CB00-48D5-96DC-B812B952DB2C}" srcOrd="2" destOrd="0" parTransId="{DE92F005-2B48-4E02-BFBB-4EDA2309B263}" sibTransId="{72CE977E-63A0-4498-B811-588AAF77D21A}"/>
    <dgm:cxn modelId="{55F8BD69-6AC3-4F1B-95FA-4C4F8C42B146}" type="presOf" srcId="{5E473B46-1497-458E-9600-2D63F371B474}" destId="{AA2CD75B-A3F8-4FD0-B0BC-27DAD01BDA91}" srcOrd="0" destOrd="4" presId="urn:microsoft.com/office/officeart/2005/8/layout/default"/>
    <dgm:cxn modelId="{5BBEBD6C-75B6-47A7-ACE6-E1DA1C3F8E3C}" type="presOf" srcId="{EE50E344-EADB-42F6-8E89-ACA82E249B11}" destId="{ECF38EF4-B3D1-4CF8-B3B2-187E53845DE6}" srcOrd="0" destOrd="2" presId="urn:microsoft.com/office/officeart/2005/8/layout/default"/>
    <dgm:cxn modelId="{23C6A277-A173-4218-BF9D-C7779FA5EBEC}" srcId="{B2F2553C-8CC5-402F-B9F2-76CA82DE84A6}" destId="{29EF2694-4F79-4761-9AE8-0DAA6EE741BB}" srcOrd="3" destOrd="0" parTransId="{D360622B-B5DE-4753-9C5F-F2EF6DCEFAEB}" sibTransId="{04D3E6AD-A6F7-4C46-8DD9-6D42B40A5B89}"/>
    <dgm:cxn modelId="{FFEC4C58-3187-43C1-8C3B-9258D1653508}" srcId="{B2F2553C-8CC5-402F-B9F2-76CA82DE84A6}" destId="{19E3E9F3-1562-4F85-A9C0-A5440A99D5E6}" srcOrd="1" destOrd="0" parTransId="{D9F11929-B3A9-4451-BE33-59D73601C985}" sibTransId="{3C862A3A-43F5-4BA6-8C98-DAA9D2BCBB02}"/>
    <dgm:cxn modelId="{5644E99A-1E10-4044-A520-C54EDB0C2FA3}" type="presOf" srcId="{19E3E9F3-1562-4F85-A9C0-A5440A99D5E6}" destId="{C7F92A53-0659-437B-81BD-0882C05C47AE}" srcOrd="0" destOrd="0" presId="urn:microsoft.com/office/officeart/2005/8/layout/default"/>
    <dgm:cxn modelId="{EC231B9D-EE98-4126-B4DD-02A4E78B8544}" srcId="{7BCBBC2B-0353-43F6-87EF-DBC00432B2D7}" destId="{FA459B07-BC2C-44DA-AED7-635D7EF38AEA}" srcOrd="0" destOrd="0" parTransId="{FA68AFF1-6F92-4BCA-B3FC-12DD0ABC3B22}" sibTransId="{11F91BBB-5CE9-4680-A107-5BA6A3EE6683}"/>
    <dgm:cxn modelId="{E3B4CCA0-367D-4F71-A289-E4717C26EEFA}" type="presOf" srcId="{81BD4BC2-930B-424B-8917-22C83714F912}" destId="{C7F92A53-0659-437B-81BD-0882C05C47AE}" srcOrd="0" destOrd="2" presId="urn:microsoft.com/office/officeart/2005/8/layout/default"/>
    <dgm:cxn modelId="{0D9322A8-3243-4CA1-B752-668DF006B31A}" srcId="{19E3E9F3-1562-4F85-A9C0-A5440A99D5E6}" destId="{81BD4BC2-930B-424B-8917-22C83714F912}" srcOrd="1" destOrd="0" parTransId="{06B5F758-8852-4DDE-8A92-3017B4BDA32C}" sibTransId="{73742861-29B3-4F6F-B82B-48E79F1EE56B}"/>
    <dgm:cxn modelId="{A03A05B6-7059-4763-A932-64E3D3A3C701}" srcId="{B2F2553C-8CC5-402F-B9F2-76CA82DE84A6}" destId="{CD84F9A4-7D70-4328-8A74-F1F2D059B133}" srcOrd="0" destOrd="0" parTransId="{1A4E32EB-8468-4408-A695-D33E1D3A1E50}" sibTransId="{E055EA23-53C2-466B-B112-89ECA3E2DE6E}"/>
    <dgm:cxn modelId="{2493EEC1-8FBE-4738-9F93-C02DA698842F}" type="presOf" srcId="{7BCBBC2B-0353-43F6-87EF-DBC00432B2D7}" destId="{AA2CD75B-A3F8-4FD0-B0BC-27DAD01BDA91}" srcOrd="0" destOrd="0" presId="urn:microsoft.com/office/officeart/2005/8/layout/default"/>
    <dgm:cxn modelId="{F1B6C6C2-3CFC-4F38-BC2E-D1D5630C692C}" type="presOf" srcId="{F984A766-6626-4BCE-858F-22D4E1E9CC3A}" destId="{AA2CD75B-A3F8-4FD0-B0BC-27DAD01BDA91}" srcOrd="0" destOrd="6" presId="urn:microsoft.com/office/officeart/2005/8/layout/default"/>
    <dgm:cxn modelId="{4B42CDC7-197F-4806-A035-3923E61916AD}" srcId="{29EF2694-4F79-4761-9AE8-0DAA6EE741BB}" destId="{A756D8F8-EE9C-452F-A8EC-1DA9BF929004}" srcOrd="0" destOrd="0" parTransId="{3FF10030-6555-4477-A0FA-D5D72C04C279}" sibTransId="{C643D1F4-07F9-4F72-A2A3-DC1199B6A017}"/>
    <dgm:cxn modelId="{22E887CB-DF95-49FB-9158-5073AC10BABE}" type="presOf" srcId="{29EF2694-4F79-4761-9AE8-0DAA6EE741BB}" destId="{ECF38EF4-B3D1-4CF8-B3B2-187E53845DE6}" srcOrd="0" destOrd="0" presId="urn:microsoft.com/office/officeart/2005/8/layout/default"/>
    <dgm:cxn modelId="{2DB22CDB-13DD-479F-9D3B-C8AE8229BDD2}" srcId="{29EF2694-4F79-4761-9AE8-0DAA6EE741BB}" destId="{C698D033-F4CA-4EA9-B285-5E9D21088A72}" srcOrd="2" destOrd="0" parTransId="{B34FC616-F8AB-4FAA-BC15-FE89EA8E3F6E}" sibTransId="{2C49003E-5FE7-4E8B-BA2F-E9706C5B26D7}"/>
    <dgm:cxn modelId="{D90B36E5-788E-4F9D-9CB5-97CA8D555466}" type="presOf" srcId="{04177648-F355-4CCC-9632-745490993B12}" destId="{AA2CD75B-A3F8-4FD0-B0BC-27DAD01BDA91}" srcOrd="0" destOrd="5" presId="urn:microsoft.com/office/officeart/2005/8/layout/default"/>
    <dgm:cxn modelId="{5AD756E7-8BA4-4AD0-9BF4-7E16FC8EB887}" type="presOf" srcId="{62636A72-7DFB-4EB9-B3E3-94F4597DF09C}" destId="{ECF38EF4-B3D1-4CF8-B3B2-187E53845DE6}" srcOrd="0" destOrd="4" presId="urn:microsoft.com/office/officeart/2005/8/layout/default"/>
    <dgm:cxn modelId="{C6D441F7-DC4D-4746-A920-1C98AB6CBD5D}" srcId="{B2F2553C-8CC5-402F-B9F2-76CA82DE84A6}" destId="{7BCBBC2B-0353-43F6-87EF-DBC00432B2D7}" srcOrd="2" destOrd="0" parTransId="{F190D3B5-0592-4719-A33C-393FC195288F}" sibTransId="{7900C96F-E324-4E0C-8AEA-FB375C888906}"/>
    <dgm:cxn modelId="{647777FA-D793-47FA-B01C-632F0E47F7AD}" type="presOf" srcId="{A756D8F8-EE9C-452F-A8EC-1DA9BF929004}" destId="{ECF38EF4-B3D1-4CF8-B3B2-187E53845DE6}" srcOrd="0" destOrd="1" presId="urn:microsoft.com/office/officeart/2005/8/layout/default"/>
    <dgm:cxn modelId="{58ED236E-06FB-4F5C-959A-567CB8B58B45}" type="presParOf" srcId="{E728076F-95AF-4863-9447-91958B2C86CD}" destId="{FF6C88EA-0B36-4F13-898A-FFCB0E98449C}" srcOrd="0" destOrd="0" presId="urn:microsoft.com/office/officeart/2005/8/layout/default"/>
    <dgm:cxn modelId="{7D8859FF-BC46-48D5-B189-7AC286EE0953}" type="presParOf" srcId="{E728076F-95AF-4863-9447-91958B2C86CD}" destId="{4A41DF01-30D7-43E9-8FF0-F9E33CF5EE37}" srcOrd="1" destOrd="0" presId="urn:microsoft.com/office/officeart/2005/8/layout/default"/>
    <dgm:cxn modelId="{9EA97227-EDB6-468E-8A0A-60702E4425C2}" type="presParOf" srcId="{E728076F-95AF-4863-9447-91958B2C86CD}" destId="{C7F92A53-0659-437B-81BD-0882C05C47AE}" srcOrd="2" destOrd="0" presId="urn:microsoft.com/office/officeart/2005/8/layout/default"/>
    <dgm:cxn modelId="{462F8805-AF2A-4538-B7FB-37F5C6312C03}" type="presParOf" srcId="{E728076F-95AF-4863-9447-91958B2C86CD}" destId="{67BA6537-F7DE-4795-BA15-0162BA7023E9}" srcOrd="3" destOrd="0" presId="urn:microsoft.com/office/officeart/2005/8/layout/default"/>
    <dgm:cxn modelId="{D0E3F712-7D01-48E6-9C38-684D02ECAF37}" type="presParOf" srcId="{E728076F-95AF-4863-9447-91958B2C86CD}" destId="{AA2CD75B-A3F8-4FD0-B0BC-27DAD01BDA91}" srcOrd="4" destOrd="0" presId="urn:microsoft.com/office/officeart/2005/8/layout/default"/>
    <dgm:cxn modelId="{6F9470FC-FFAA-4688-AE55-53699534AD4C}" type="presParOf" srcId="{E728076F-95AF-4863-9447-91958B2C86CD}" destId="{C7B5C7C4-B269-42F6-BFA6-A9C0896D5A67}" srcOrd="5" destOrd="0" presId="urn:microsoft.com/office/officeart/2005/8/layout/default"/>
    <dgm:cxn modelId="{599A99D5-E516-4468-A713-75E986DA65D5}" type="presParOf" srcId="{E728076F-95AF-4863-9447-91958B2C86CD}" destId="{ECF38EF4-B3D1-4CF8-B3B2-187E53845DE6}"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DF158-C1A8-471F-A874-86DFA3ED102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B89C775-3AC6-4205-BA53-D6906C76C8F2}">
      <dgm:prSet phldrT="[Text]"/>
      <dgm:spPr/>
      <dgm:t>
        <a:bodyPr/>
        <a:lstStyle/>
        <a:p>
          <a:r>
            <a:rPr lang="fr-CA" b="1" dirty="0"/>
            <a:t>Novembre-décembre 2022 : </a:t>
          </a:r>
          <a:r>
            <a:rPr lang="fr-CA" b="0" dirty="0"/>
            <a:t>Groupes de discussion avec des partenaires clés, dont des universitaires et des utilisateurs de données du gouvernement</a:t>
          </a:r>
          <a:endParaRPr lang="en-US" b="0" dirty="0"/>
        </a:p>
      </dgm:t>
    </dgm:pt>
    <dgm:pt modelId="{DDB7267C-C3EB-45C2-8050-6F1D939BBF07}" type="parTrans" cxnId="{A397659C-6B55-4EC7-84DF-5183FD32564C}">
      <dgm:prSet/>
      <dgm:spPr/>
      <dgm:t>
        <a:bodyPr/>
        <a:lstStyle/>
        <a:p>
          <a:endParaRPr lang="en-US"/>
        </a:p>
      </dgm:t>
    </dgm:pt>
    <dgm:pt modelId="{B0A5E57E-189D-48EB-B8AF-136436D9F542}" type="sibTrans" cxnId="{A397659C-6B55-4EC7-84DF-5183FD32564C}">
      <dgm:prSet/>
      <dgm:spPr/>
      <dgm:t>
        <a:bodyPr/>
        <a:lstStyle/>
        <a:p>
          <a:endParaRPr lang="en-US"/>
        </a:p>
      </dgm:t>
    </dgm:pt>
    <dgm:pt modelId="{8B05E0EF-CEC1-410F-9FF9-E72193240482}">
      <dgm:prSet phldrT="[Text]"/>
      <dgm:spPr/>
      <dgm:t>
        <a:bodyPr/>
        <a:lstStyle/>
        <a:p>
          <a:r>
            <a:rPr lang="fr-CA" b="1" dirty="0"/>
            <a:t>Mai 2023: </a:t>
          </a:r>
          <a:r>
            <a:rPr lang="fr-CA" b="0" dirty="0"/>
            <a:t>Réunions avec des ministères fédéraux </a:t>
          </a:r>
          <a:endParaRPr lang="en-US" b="0" dirty="0"/>
        </a:p>
      </dgm:t>
    </dgm:pt>
    <dgm:pt modelId="{FE9FABE5-AAA0-4F49-94A0-D062F213DE55}" type="parTrans" cxnId="{3D19D824-B5A5-4E23-B9CC-251508C08B9E}">
      <dgm:prSet/>
      <dgm:spPr/>
      <dgm:t>
        <a:bodyPr/>
        <a:lstStyle/>
        <a:p>
          <a:endParaRPr lang="en-US"/>
        </a:p>
      </dgm:t>
    </dgm:pt>
    <dgm:pt modelId="{E96328F4-C23D-4CCB-9828-BCB9190CEAA5}" type="sibTrans" cxnId="{3D19D824-B5A5-4E23-B9CC-251508C08B9E}">
      <dgm:prSet/>
      <dgm:spPr/>
      <dgm:t>
        <a:bodyPr/>
        <a:lstStyle/>
        <a:p>
          <a:endParaRPr lang="en-US"/>
        </a:p>
      </dgm:t>
    </dgm:pt>
    <dgm:pt modelId="{789F8014-9B23-423C-A456-CA5971B895D8}">
      <dgm:prSet phldrT="[Text]"/>
      <dgm:spPr/>
      <dgm:t>
        <a:bodyPr/>
        <a:lstStyle/>
        <a:p>
          <a:r>
            <a:rPr lang="fr-CA" b="1" dirty="0"/>
            <a:t>Juin 2023: </a:t>
          </a:r>
          <a:r>
            <a:rPr lang="fr-CA" b="0" dirty="0"/>
            <a:t>Groupes de discussion avec des organismes communautaires</a:t>
          </a:r>
          <a:endParaRPr lang="en-US" b="0" dirty="0"/>
        </a:p>
      </dgm:t>
    </dgm:pt>
    <dgm:pt modelId="{E1EF6FC9-B929-44C8-9FAB-E29F01A8158D}" type="parTrans" cxnId="{F9C88F6E-2EB3-440C-B559-B47C9AA4828B}">
      <dgm:prSet/>
      <dgm:spPr/>
      <dgm:t>
        <a:bodyPr/>
        <a:lstStyle/>
        <a:p>
          <a:endParaRPr lang="en-US"/>
        </a:p>
      </dgm:t>
    </dgm:pt>
    <dgm:pt modelId="{C40C4FA5-D751-4720-A9FB-694F2233D672}" type="sibTrans" cxnId="{F9C88F6E-2EB3-440C-B559-B47C9AA4828B}">
      <dgm:prSet/>
      <dgm:spPr/>
      <dgm:t>
        <a:bodyPr/>
        <a:lstStyle/>
        <a:p>
          <a:endParaRPr lang="en-US"/>
        </a:p>
      </dgm:t>
    </dgm:pt>
    <dgm:pt modelId="{252737DC-07CB-41FB-AE56-A1F788075940}">
      <dgm:prSet phldrT="[Text]"/>
      <dgm:spPr/>
      <dgm:t>
        <a:bodyPr/>
        <a:lstStyle/>
        <a:p>
          <a:r>
            <a:rPr lang="fr-CA" b="1" dirty="0"/>
            <a:t>Octobre-novembre 2023: </a:t>
          </a:r>
          <a:r>
            <a:rPr lang="fr-CA" b="0" dirty="0"/>
            <a:t>Résultats préliminaires et validation auprès du public</a:t>
          </a:r>
          <a:endParaRPr lang="en-US" b="0" dirty="0"/>
        </a:p>
      </dgm:t>
    </dgm:pt>
    <dgm:pt modelId="{A549EC75-6FD7-4F4E-BC0E-F591C9BAA94E}" type="parTrans" cxnId="{5D162604-40C8-4632-9817-C4AEEEBB4824}">
      <dgm:prSet/>
      <dgm:spPr/>
      <dgm:t>
        <a:bodyPr/>
        <a:lstStyle/>
        <a:p>
          <a:endParaRPr lang="en-US"/>
        </a:p>
      </dgm:t>
    </dgm:pt>
    <dgm:pt modelId="{28AE66FE-A4CF-425A-BACE-6E9314CB28DE}" type="sibTrans" cxnId="{5D162604-40C8-4632-9817-C4AEEEBB4824}">
      <dgm:prSet/>
      <dgm:spPr/>
      <dgm:t>
        <a:bodyPr/>
        <a:lstStyle/>
        <a:p>
          <a:endParaRPr lang="en-US"/>
        </a:p>
      </dgm:t>
    </dgm:pt>
    <dgm:pt modelId="{53F01DA7-827E-4BF3-8382-620ADDBE8507}" type="pres">
      <dgm:prSet presAssocID="{FA2DF158-C1A8-471F-A874-86DFA3ED1025}" presName="outerComposite" presStyleCnt="0">
        <dgm:presLayoutVars>
          <dgm:chMax val="5"/>
          <dgm:dir/>
          <dgm:resizeHandles val="exact"/>
        </dgm:presLayoutVars>
      </dgm:prSet>
      <dgm:spPr/>
    </dgm:pt>
    <dgm:pt modelId="{4DBCCC4A-D0B3-451A-BC70-30E6779F9A3F}" type="pres">
      <dgm:prSet presAssocID="{FA2DF158-C1A8-471F-A874-86DFA3ED1025}" presName="dummyMaxCanvas" presStyleCnt="0">
        <dgm:presLayoutVars/>
      </dgm:prSet>
      <dgm:spPr/>
    </dgm:pt>
    <dgm:pt modelId="{869B9551-860E-4542-BBF0-F87E28A3B063}" type="pres">
      <dgm:prSet presAssocID="{FA2DF158-C1A8-471F-A874-86DFA3ED1025}" presName="FourNodes_1" presStyleLbl="node1" presStyleIdx="0" presStyleCnt="4" custLinFactNeighborX="-983" custLinFactNeighborY="1035">
        <dgm:presLayoutVars>
          <dgm:bulletEnabled val="1"/>
        </dgm:presLayoutVars>
      </dgm:prSet>
      <dgm:spPr/>
    </dgm:pt>
    <dgm:pt modelId="{387881E9-39A5-4F8E-9085-77FD7C52B342}" type="pres">
      <dgm:prSet presAssocID="{FA2DF158-C1A8-471F-A874-86DFA3ED1025}" presName="FourNodes_2" presStyleLbl="node1" presStyleIdx="1" presStyleCnt="4">
        <dgm:presLayoutVars>
          <dgm:bulletEnabled val="1"/>
        </dgm:presLayoutVars>
      </dgm:prSet>
      <dgm:spPr/>
    </dgm:pt>
    <dgm:pt modelId="{61C54646-39BD-42B9-A9DA-2842E8F98D1E}" type="pres">
      <dgm:prSet presAssocID="{FA2DF158-C1A8-471F-A874-86DFA3ED1025}" presName="FourNodes_3" presStyleLbl="node1" presStyleIdx="2" presStyleCnt="4">
        <dgm:presLayoutVars>
          <dgm:bulletEnabled val="1"/>
        </dgm:presLayoutVars>
      </dgm:prSet>
      <dgm:spPr/>
    </dgm:pt>
    <dgm:pt modelId="{E0B0D3E6-45B1-4858-960C-551787875DAC}" type="pres">
      <dgm:prSet presAssocID="{FA2DF158-C1A8-471F-A874-86DFA3ED1025}" presName="FourNodes_4" presStyleLbl="node1" presStyleIdx="3" presStyleCnt="4" custLinFactNeighborX="-1610" custLinFactNeighborY="-1035">
        <dgm:presLayoutVars>
          <dgm:bulletEnabled val="1"/>
        </dgm:presLayoutVars>
      </dgm:prSet>
      <dgm:spPr/>
    </dgm:pt>
    <dgm:pt modelId="{F1BDF701-2437-4D6C-BC53-8B24C1B83F1F}" type="pres">
      <dgm:prSet presAssocID="{FA2DF158-C1A8-471F-A874-86DFA3ED1025}" presName="FourConn_1-2" presStyleLbl="fgAccFollowNode1" presStyleIdx="0" presStyleCnt="3">
        <dgm:presLayoutVars>
          <dgm:bulletEnabled val="1"/>
        </dgm:presLayoutVars>
      </dgm:prSet>
      <dgm:spPr/>
    </dgm:pt>
    <dgm:pt modelId="{258F72A5-FDBF-403B-BAE8-C3BE6CE2AB30}" type="pres">
      <dgm:prSet presAssocID="{FA2DF158-C1A8-471F-A874-86DFA3ED1025}" presName="FourConn_2-3" presStyleLbl="fgAccFollowNode1" presStyleIdx="1" presStyleCnt="3">
        <dgm:presLayoutVars>
          <dgm:bulletEnabled val="1"/>
        </dgm:presLayoutVars>
      </dgm:prSet>
      <dgm:spPr/>
    </dgm:pt>
    <dgm:pt modelId="{ADC08C06-4DAD-402A-8332-770986752D46}" type="pres">
      <dgm:prSet presAssocID="{FA2DF158-C1A8-471F-A874-86DFA3ED1025}" presName="FourConn_3-4" presStyleLbl="fgAccFollowNode1" presStyleIdx="2" presStyleCnt="3">
        <dgm:presLayoutVars>
          <dgm:bulletEnabled val="1"/>
        </dgm:presLayoutVars>
      </dgm:prSet>
      <dgm:spPr/>
    </dgm:pt>
    <dgm:pt modelId="{1176FEDA-DA92-4BDD-96C7-109AFAE91BE9}" type="pres">
      <dgm:prSet presAssocID="{FA2DF158-C1A8-471F-A874-86DFA3ED1025}" presName="FourNodes_1_text" presStyleLbl="node1" presStyleIdx="3" presStyleCnt="4">
        <dgm:presLayoutVars>
          <dgm:bulletEnabled val="1"/>
        </dgm:presLayoutVars>
      </dgm:prSet>
      <dgm:spPr/>
    </dgm:pt>
    <dgm:pt modelId="{2E88E251-32F2-42F0-95D8-188A1EFE174B}" type="pres">
      <dgm:prSet presAssocID="{FA2DF158-C1A8-471F-A874-86DFA3ED1025}" presName="FourNodes_2_text" presStyleLbl="node1" presStyleIdx="3" presStyleCnt="4">
        <dgm:presLayoutVars>
          <dgm:bulletEnabled val="1"/>
        </dgm:presLayoutVars>
      </dgm:prSet>
      <dgm:spPr/>
    </dgm:pt>
    <dgm:pt modelId="{C750334A-3685-4A63-8F9D-318492C80A66}" type="pres">
      <dgm:prSet presAssocID="{FA2DF158-C1A8-471F-A874-86DFA3ED1025}" presName="FourNodes_3_text" presStyleLbl="node1" presStyleIdx="3" presStyleCnt="4">
        <dgm:presLayoutVars>
          <dgm:bulletEnabled val="1"/>
        </dgm:presLayoutVars>
      </dgm:prSet>
      <dgm:spPr/>
    </dgm:pt>
    <dgm:pt modelId="{C3D4A1CA-40A1-4C28-8822-ADEC7159A626}" type="pres">
      <dgm:prSet presAssocID="{FA2DF158-C1A8-471F-A874-86DFA3ED1025}" presName="FourNodes_4_text" presStyleLbl="node1" presStyleIdx="3" presStyleCnt="4">
        <dgm:presLayoutVars>
          <dgm:bulletEnabled val="1"/>
        </dgm:presLayoutVars>
      </dgm:prSet>
      <dgm:spPr/>
    </dgm:pt>
  </dgm:ptLst>
  <dgm:cxnLst>
    <dgm:cxn modelId="{5D162604-40C8-4632-9817-C4AEEEBB4824}" srcId="{FA2DF158-C1A8-471F-A874-86DFA3ED1025}" destId="{252737DC-07CB-41FB-AE56-A1F788075940}" srcOrd="3" destOrd="0" parTransId="{A549EC75-6FD7-4F4E-BC0E-F591C9BAA94E}" sibTransId="{28AE66FE-A4CF-425A-BACE-6E9314CB28DE}"/>
    <dgm:cxn modelId="{34C0090B-9AF6-4C2A-AC2C-2459595C295D}" type="presOf" srcId="{789F8014-9B23-423C-A456-CA5971B895D8}" destId="{61C54646-39BD-42B9-A9DA-2842E8F98D1E}" srcOrd="0" destOrd="0" presId="urn:microsoft.com/office/officeart/2005/8/layout/vProcess5"/>
    <dgm:cxn modelId="{3D19D824-B5A5-4E23-B9CC-251508C08B9E}" srcId="{FA2DF158-C1A8-471F-A874-86DFA3ED1025}" destId="{8B05E0EF-CEC1-410F-9FF9-E72193240482}" srcOrd="1" destOrd="0" parTransId="{FE9FABE5-AAA0-4F49-94A0-D062F213DE55}" sibTransId="{E96328F4-C23D-4CCB-9828-BCB9190CEAA5}"/>
    <dgm:cxn modelId="{94B29F26-85B8-4195-A9BE-F7FDE05D4478}" type="presOf" srcId="{8B05E0EF-CEC1-410F-9FF9-E72193240482}" destId="{2E88E251-32F2-42F0-95D8-188A1EFE174B}" srcOrd="1" destOrd="0" presId="urn:microsoft.com/office/officeart/2005/8/layout/vProcess5"/>
    <dgm:cxn modelId="{B3286127-127B-48E9-87CF-28BB706E00C9}" type="presOf" srcId="{252737DC-07CB-41FB-AE56-A1F788075940}" destId="{E0B0D3E6-45B1-4858-960C-551787875DAC}" srcOrd="0" destOrd="0" presId="urn:microsoft.com/office/officeart/2005/8/layout/vProcess5"/>
    <dgm:cxn modelId="{B940AF3C-336F-4B13-AA82-A3164F25AB83}" type="presOf" srcId="{0B89C775-3AC6-4205-BA53-D6906C76C8F2}" destId="{1176FEDA-DA92-4BDD-96C7-109AFAE91BE9}" srcOrd="1" destOrd="0" presId="urn:microsoft.com/office/officeart/2005/8/layout/vProcess5"/>
    <dgm:cxn modelId="{2F10173E-A6AB-44AB-9DE6-70A34D6DD80E}" type="presOf" srcId="{B0A5E57E-189D-48EB-B8AF-136436D9F542}" destId="{F1BDF701-2437-4D6C-BC53-8B24C1B83F1F}" srcOrd="0" destOrd="0" presId="urn:microsoft.com/office/officeart/2005/8/layout/vProcess5"/>
    <dgm:cxn modelId="{8C026841-FF8B-4BF8-BAF7-18EA3EF7DD78}" type="presOf" srcId="{FA2DF158-C1A8-471F-A874-86DFA3ED1025}" destId="{53F01DA7-827E-4BF3-8382-620ADDBE8507}" srcOrd="0" destOrd="0" presId="urn:microsoft.com/office/officeart/2005/8/layout/vProcess5"/>
    <dgm:cxn modelId="{F9C88F6E-2EB3-440C-B559-B47C9AA4828B}" srcId="{FA2DF158-C1A8-471F-A874-86DFA3ED1025}" destId="{789F8014-9B23-423C-A456-CA5971B895D8}" srcOrd="2" destOrd="0" parTransId="{E1EF6FC9-B929-44C8-9FAB-E29F01A8158D}" sibTransId="{C40C4FA5-D751-4720-A9FB-694F2233D672}"/>
    <dgm:cxn modelId="{E581E671-6BA0-41A7-9B53-6C6D52F3E600}" type="presOf" srcId="{0B89C775-3AC6-4205-BA53-D6906C76C8F2}" destId="{869B9551-860E-4542-BBF0-F87E28A3B063}" srcOrd="0" destOrd="0" presId="urn:microsoft.com/office/officeart/2005/8/layout/vProcess5"/>
    <dgm:cxn modelId="{20384F59-5772-4819-9D41-0EDF9E7CFBF2}" type="presOf" srcId="{789F8014-9B23-423C-A456-CA5971B895D8}" destId="{C750334A-3685-4A63-8F9D-318492C80A66}" srcOrd="1" destOrd="0" presId="urn:microsoft.com/office/officeart/2005/8/layout/vProcess5"/>
    <dgm:cxn modelId="{9F6D7C91-CF7E-4803-938D-BBDB51683208}" type="presOf" srcId="{252737DC-07CB-41FB-AE56-A1F788075940}" destId="{C3D4A1CA-40A1-4C28-8822-ADEC7159A626}" srcOrd="1" destOrd="0" presId="urn:microsoft.com/office/officeart/2005/8/layout/vProcess5"/>
    <dgm:cxn modelId="{990FA891-5AA5-4C96-8CEC-B122EC76F85E}" type="presOf" srcId="{C40C4FA5-D751-4720-A9FB-694F2233D672}" destId="{ADC08C06-4DAD-402A-8332-770986752D46}" srcOrd="0" destOrd="0" presId="urn:microsoft.com/office/officeart/2005/8/layout/vProcess5"/>
    <dgm:cxn modelId="{24381799-C940-4F0B-8224-A3B67ECF3850}" type="presOf" srcId="{E96328F4-C23D-4CCB-9828-BCB9190CEAA5}" destId="{258F72A5-FDBF-403B-BAE8-C3BE6CE2AB30}" srcOrd="0" destOrd="0" presId="urn:microsoft.com/office/officeart/2005/8/layout/vProcess5"/>
    <dgm:cxn modelId="{A397659C-6B55-4EC7-84DF-5183FD32564C}" srcId="{FA2DF158-C1A8-471F-A874-86DFA3ED1025}" destId="{0B89C775-3AC6-4205-BA53-D6906C76C8F2}" srcOrd="0" destOrd="0" parTransId="{DDB7267C-C3EB-45C2-8050-6F1D939BBF07}" sibTransId="{B0A5E57E-189D-48EB-B8AF-136436D9F542}"/>
    <dgm:cxn modelId="{72AF17CD-9872-4405-99FA-3EF91889B7AE}" type="presOf" srcId="{8B05E0EF-CEC1-410F-9FF9-E72193240482}" destId="{387881E9-39A5-4F8E-9085-77FD7C52B342}" srcOrd="0" destOrd="0" presId="urn:microsoft.com/office/officeart/2005/8/layout/vProcess5"/>
    <dgm:cxn modelId="{14F2D282-7651-4858-BEBE-F240FE4F53FA}" type="presParOf" srcId="{53F01DA7-827E-4BF3-8382-620ADDBE8507}" destId="{4DBCCC4A-D0B3-451A-BC70-30E6779F9A3F}" srcOrd="0" destOrd="0" presId="urn:microsoft.com/office/officeart/2005/8/layout/vProcess5"/>
    <dgm:cxn modelId="{966E5260-9AA1-42A0-88B1-23FF12853866}" type="presParOf" srcId="{53F01DA7-827E-4BF3-8382-620ADDBE8507}" destId="{869B9551-860E-4542-BBF0-F87E28A3B063}" srcOrd="1" destOrd="0" presId="urn:microsoft.com/office/officeart/2005/8/layout/vProcess5"/>
    <dgm:cxn modelId="{D08B9646-419F-4472-863D-DF071DCB841D}" type="presParOf" srcId="{53F01DA7-827E-4BF3-8382-620ADDBE8507}" destId="{387881E9-39A5-4F8E-9085-77FD7C52B342}" srcOrd="2" destOrd="0" presId="urn:microsoft.com/office/officeart/2005/8/layout/vProcess5"/>
    <dgm:cxn modelId="{255C9D65-5DC8-4F4C-8C78-B96034F3D7F6}" type="presParOf" srcId="{53F01DA7-827E-4BF3-8382-620ADDBE8507}" destId="{61C54646-39BD-42B9-A9DA-2842E8F98D1E}" srcOrd="3" destOrd="0" presId="urn:microsoft.com/office/officeart/2005/8/layout/vProcess5"/>
    <dgm:cxn modelId="{D06E826A-4615-4F3F-85B8-E92647D2850E}" type="presParOf" srcId="{53F01DA7-827E-4BF3-8382-620ADDBE8507}" destId="{E0B0D3E6-45B1-4858-960C-551787875DAC}" srcOrd="4" destOrd="0" presId="urn:microsoft.com/office/officeart/2005/8/layout/vProcess5"/>
    <dgm:cxn modelId="{F0BFA1F0-9230-41EE-B377-1B64B3A5F29E}" type="presParOf" srcId="{53F01DA7-827E-4BF3-8382-620ADDBE8507}" destId="{F1BDF701-2437-4D6C-BC53-8B24C1B83F1F}" srcOrd="5" destOrd="0" presId="urn:microsoft.com/office/officeart/2005/8/layout/vProcess5"/>
    <dgm:cxn modelId="{A32F2D88-3876-4939-977C-39114E2529E8}" type="presParOf" srcId="{53F01DA7-827E-4BF3-8382-620ADDBE8507}" destId="{258F72A5-FDBF-403B-BAE8-C3BE6CE2AB30}" srcOrd="6" destOrd="0" presId="urn:microsoft.com/office/officeart/2005/8/layout/vProcess5"/>
    <dgm:cxn modelId="{B5284341-E80F-4915-BE9E-FB1AE5464638}" type="presParOf" srcId="{53F01DA7-827E-4BF3-8382-620ADDBE8507}" destId="{ADC08C06-4DAD-402A-8332-770986752D46}" srcOrd="7" destOrd="0" presId="urn:microsoft.com/office/officeart/2005/8/layout/vProcess5"/>
    <dgm:cxn modelId="{0BF09616-174E-4462-8166-2C02A62C1D34}" type="presParOf" srcId="{53F01DA7-827E-4BF3-8382-620ADDBE8507}" destId="{1176FEDA-DA92-4BDD-96C7-109AFAE91BE9}" srcOrd="8" destOrd="0" presId="urn:microsoft.com/office/officeart/2005/8/layout/vProcess5"/>
    <dgm:cxn modelId="{B7586812-AC9D-49D8-83B5-C21D110F98C1}" type="presParOf" srcId="{53F01DA7-827E-4BF3-8382-620ADDBE8507}" destId="{2E88E251-32F2-42F0-95D8-188A1EFE174B}" srcOrd="9" destOrd="0" presId="urn:microsoft.com/office/officeart/2005/8/layout/vProcess5"/>
    <dgm:cxn modelId="{5778BD57-1AFC-4975-AD22-9B3E09616113}" type="presParOf" srcId="{53F01DA7-827E-4BF3-8382-620ADDBE8507}" destId="{C750334A-3685-4A63-8F9D-318492C80A66}" srcOrd="10" destOrd="0" presId="urn:microsoft.com/office/officeart/2005/8/layout/vProcess5"/>
    <dgm:cxn modelId="{5731DD65-7586-42B8-84A1-BC2DFD5DE209}" type="presParOf" srcId="{53F01DA7-827E-4BF3-8382-620ADDBE8507}" destId="{C3D4A1CA-40A1-4C28-8822-ADEC7159A62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AAFD4D-DAEA-4089-B286-13C2A9F0FAB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5CED551-A870-4B4C-9FBA-8D051DD98C56}">
      <dgm:prSet phldrT="[Text]"/>
      <dgm:spPr/>
      <dgm:t>
        <a:bodyPr/>
        <a:lstStyle/>
        <a:p>
          <a:r>
            <a:rPr lang="fr-FR" dirty="0"/>
            <a:t>Un certain nombre de participants ont préféré l'expression "groupes racisés" à celle de "minorités visibles". </a:t>
          </a:r>
          <a:endParaRPr lang="en-US" dirty="0"/>
        </a:p>
      </dgm:t>
    </dgm:pt>
    <dgm:pt modelId="{6444F7F5-DB1B-447A-9886-F4817D63148C}" type="parTrans" cxnId="{70EA9B5F-078A-4CCB-9843-DEDC459A11FA}">
      <dgm:prSet/>
      <dgm:spPr/>
      <dgm:t>
        <a:bodyPr/>
        <a:lstStyle/>
        <a:p>
          <a:endParaRPr lang="en-US"/>
        </a:p>
      </dgm:t>
    </dgm:pt>
    <dgm:pt modelId="{71DA0436-DC22-4D1B-A539-F607899040C0}" type="sibTrans" cxnId="{70EA9B5F-078A-4CCB-9843-DEDC459A11FA}">
      <dgm:prSet/>
      <dgm:spPr/>
      <dgm:t>
        <a:bodyPr/>
        <a:lstStyle/>
        <a:p>
          <a:endParaRPr lang="en-US"/>
        </a:p>
      </dgm:t>
    </dgm:pt>
    <dgm:pt modelId="{5841564D-170D-4069-9DB9-449E141AC2A1}">
      <dgm:prSet phldrT="[Text]"/>
      <dgm:spPr/>
      <dgm:t>
        <a:bodyPr/>
        <a:lstStyle/>
        <a:p>
          <a:r>
            <a:rPr lang="fr-FR" dirty="0"/>
            <a:t>Le terme "racisé" a également été l'option la plus controversée.</a:t>
          </a:r>
          <a:endParaRPr lang="en-US" dirty="0"/>
        </a:p>
      </dgm:t>
    </dgm:pt>
    <dgm:pt modelId="{DCA7F3B9-E1E2-49D4-B147-D451A8113D69}" type="parTrans" cxnId="{BFA75D3C-84E6-466B-86D3-6A21CEDB4480}">
      <dgm:prSet/>
      <dgm:spPr/>
      <dgm:t>
        <a:bodyPr/>
        <a:lstStyle/>
        <a:p>
          <a:endParaRPr lang="en-US"/>
        </a:p>
      </dgm:t>
    </dgm:pt>
    <dgm:pt modelId="{456C3783-EC41-4309-8CB7-C143651DD173}" type="sibTrans" cxnId="{BFA75D3C-84E6-466B-86D3-6A21CEDB4480}">
      <dgm:prSet/>
      <dgm:spPr/>
      <dgm:t>
        <a:bodyPr/>
        <a:lstStyle/>
        <a:p>
          <a:endParaRPr lang="en-US"/>
        </a:p>
      </dgm:t>
    </dgm:pt>
    <dgm:pt modelId="{37CE07D7-7139-4FCF-B7CD-D78D2B354640}">
      <dgm:prSet phldrT="[Text]"/>
      <dgm:spPr/>
      <dgm:t>
        <a:bodyPr/>
        <a:lstStyle/>
        <a:p>
          <a:r>
            <a:rPr lang="fr-FR" dirty="0"/>
            <a:t>Le terme "groupe de population" arrive en deuxième position.</a:t>
          </a:r>
          <a:endParaRPr lang="en-US" dirty="0"/>
        </a:p>
      </dgm:t>
    </dgm:pt>
    <dgm:pt modelId="{8014DDB1-D8E9-4FD4-9501-4367A52E981D}" type="parTrans" cxnId="{72E31EE2-510B-43A6-9E3E-3E886C544538}">
      <dgm:prSet/>
      <dgm:spPr/>
      <dgm:t>
        <a:bodyPr/>
        <a:lstStyle/>
        <a:p>
          <a:endParaRPr lang="en-US"/>
        </a:p>
      </dgm:t>
    </dgm:pt>
    <dgm:pt modelId="{CD67D8B6-6586-426D-8406-3B68AC188186}" type="sibTrans" cxnId="{72E31EE2-510B-43A6-9E3E-3E886C544538}">
      <dgm:prSet/>
      <dgm:spPr/>
      <dgm:t>
        <a:bodyPr/>
        <a:lstStyle/>
        <a:p>
          <a:endParaRPr lang="en-US"/>
        </a:p>
      </dgm:t>
    </dgm:pt>
    <dgm:pt modelId="{D9EE46ED-BFD3-4F67-AB4F-107DA6A46FAD}">
      <dgm:prSet phldrT="[Text]"/>
      <dgm:spPr/>
      <dgm:t>
        <a:bodyPr/>
        <a:lstStyle/>
        <a:p>
          <a:r>
            <a:rPr lang="fr-FR" noProof="0" dirty="0"/>
            <a:t>Il n'y a pas de consensus clair sur un terme pour remplacer "minorité visible".</a:t>
          </a:r>
          <a:endParaRPr lang="en-US" noProof="0" dirty="0"/>
        </a:p>
      </dgm:t>
    </dgm:pt>
    <dgm:pt modelId="{C61EB7DC-D852-4972-97F7-DD77942E02F7}" type="parTrans" cxnId="{032C06F0-35D3-4A64-BB57-E6E419449D63}">
      <dgm:prSet/>
      <dgm:spPr/>
      <dgm:t>
        <a:bodyPr/>
        <a:lstStyle/>
        <a:p>
          <a:endParaRPr lang="en-US"/>
        </a:p>
      </dgm:t>
    </dgm:pt>
    <dgm:pt modelId="{216D02B3-01EE-4D3E-A859-EE53E789DD69}" type="sibTrans" cxnId="{032C06F0-35D3-4A64-BB57-E6E419449D63}">
      <dgm:prSet/>
      <dgm:spPr/>
      <dgm:t>
        <a:bodyPr/>
        <a:lstStyle/>
        <a:p>
          <a:endParaRPr lang="en-US"/>
        </a:p>
      </dgm:t>
    </dgm:pt>
    <dgm:pt modelId="{A7191288-4E24-4B1F-91F8-88B18F2E3231}" type="pres">
      <dgm:prSet presAssocID="{37AAFD4D-DAEA-4089-B286-13C2A9F0FABB}" presName="Name0" presStyleCnt="0">
        <dgm:presLayoutVars>
          <dgm:chPref val="1"/>
          <dgm:dir/>
          <dgm:animOne val="branch"/>
          <dgm:animLvl val="lvl"/>
          <dgm:resizeHandles/>
        </dgm:presLayoutVars>
      </dgm:prSet>
      <dgm:spPr/>
    </dgm:pt>
    <dgm:pt modelId="{69ABD4CC-2B6D-4AFC-91AB-E8E59F4C2801}" type="pres">
      <dgm:prSet presAssocID="{D9EE46ED-BFD3-4F67-AB4F-107DA6A46FAD}" presName="vertOne" presStyleCnt="0"/>
      <dgm:spPr/>
    </dgm:pt>
    <dgm:pt modelId="{22D1A6E5-FF7F-42B6-9B61-526F46EEDD11}" type="pres">
      <dgm:prSet presAssocID="{D9EE46ED-BFD3-4F67-AB4F-107DA6A46FAD}" presName="txOne" presStyleLbl="node0" presStyleIdx="0" presStyleCnt="4" custScaleY="209158">
        <dgm:presLayoutVars>
          <dgm:chPref val="3"/>
        </dgm:presLayoutVars>
      </dgm:prSet>
      <dgm:spPr/>
    </dgm:pt>
    <dgm:pt modelId="{7D83ED6B-C889-4710-834D-8DEC921454B4}" type="pres">
      <dgm:prSet presAssocID="{D9EE46ED-BFD3-4F67-AB4F-107DA6A46FAD}" presName="horzOne" presStyleCnt="0"/>
      <dgm:spPr/>
    </dgm:pt>
    <dgm:pt modelId="{7BC07BB9-7567-4A00-A7C9-AD5F6E098041}" type="pres">
      <dgm:prSet presAssocID="{216D02B3-01EE-4D3E-A859-EE53E789DD69}" presName="sibSpaceOne" presStyleCnt="0"/>
      <dgm:spPr/>
    </dgm:pt>
    <dgm:pt modelId="{F659BD70-19C4-471A-91A8-978309525A27}" type="pres">
      <dgm:prSet presAssocID="{75CED551-A870-4B4C-9FBA-8D051DD98C56}" presName="vertOne" presStyleCnt="0"/>
      <dgm:spPr/>
    </dgm:pt>
    <dgm:pt modelId="{15D9B6EA-27FA-4448-99E7-EA5DB6F7A7CB}" type="pres">
      <dgm:prSet presAssocID="{75CED551-A870-4B4C-9FBA-8D051DD98C56}" presName="txOne" presStyleLbl="node0" presStyleIdx="1" presStyleCnt="4" custScaleX="99329" custScaleY="209193" custLinFactNeighborX="-10340" custLinFactNeighborY="0">
        <dgm:presLayoutVars>
          <dgm:chPref val="3"/>
        </dgm:presLayoutVars>
      </dgm:prSet>
      <dgm:spPr/>
    </dgm:pt>
    <dgm:pt modelId="{4B29CF57-A850-4537-83C0-3C3056F4FEC4}" type="pres">
      <dgm:prSet presAssocID="{75CED551-A870-4B4C-9FBA-8D051DD98C56}" presName="horzOne" presStyleCnt="0"/>
      <dgm:spPr/>
    </dgm:pt>
    <dgm:pt modelId="{535C5B46-974B-4179-A4BB-98724A64FA7D}" type="pres">
      <dgm:prSet presAssocID="{71DA0436-DC22-4D1B-A539-F607899040C0}" presName="sibSpaceOne" presStyleCnt="0"/>
      <dgm:spPr/>
    </dgm:pt>
    <dgm:pt modelId="{67A9E69E-A7ED-4C25-A2AF-C7573E5AE1B1}" type="pres">
      <dgm:prSet presAssocID="{5841564D-170D-4069-9DB9-449E141AC2A1}" presName="vertOne" presStyleCnt="0"/>
      <dgm:spPr/>
    </dgm:pt>
    <dgm:pt modelId="{9421FDDB-D942-4326-9049-C7EA01BB2D75}" type="pres">
      <dgm:prSet presAssocID="{5841564D-170D-4069-9DB9-449E141AC2A1}" presName="txOne" presStyleLbl="node0" presStyleIdx="2" presStyleCnt="4" custScaleY="204328" custLinFactNeighborX="-18276" custLinFactNeighborY="2432">
        <dgm:presLayoutVars>
          <dgm:chPref val="3"/>
        </dgm:presLayoutVars>
      </dgm:prSet>
      <dgm:spPr/>
    </dgm:pt>
    <dgm:pt modelId="{8833128C-9878-466D-B569-4D512E063BC3}" type="pres">
      <dgm:prSet presAssocID="{5841564D-170D-4069-9DB9-449E141AC2A1}" presName="horzOne" presStyleCnt="0"/>
      <dgm:spPr/>
    </dgm:pt>
    <dgm:pt modelId="{B061531D-7E2E-49E4-A5D2-632020906DD8}" type="pres">
      <dgm:prSet presAssocID="{456C3783-EC41-4309-8CB7-C143651DD173}" presName="sibSpaceOne" presStyleCnt="0"/>
      <dgm:spPr/>
    </dgm:pt>
    <dgm:pt modelId="{C5CEFC59-2D6F-4D4D-8E8D-DEE94C645BC6}" type="pres">
      <dgm:prSet presAssocID="{37CE07D7-7139-4FCF-B7CD-D78D2B354640}" presName="vertOne" presStyleCnt="0"/>
      <dgm:spPr/>
    </dgm:pt>
    <dgm:pt modelId="{9D726D19-BEB5-41B4-B0DD-81B03D128004}" type="pres">
      <dgm:prSet presAssocID="{37CE07D7-7139-4FCF-B7CD-D78D2B354640}" presName="txOne" presStyleLbl="node0" presStyleIdx="3" presStyleCnt="4" custScaleY="209193" custLinFactNeighborX="-29002">
        <dgm:presLayoutVars>
          <dgm:chPref val="3"/>
        </dgm:presLayoutVars>
      </dgm:prSet>
      <dgm:spPr/>
    </dgm:pt>
    <dgm:pt modelId="{1D35F6D4-4900-4AEB-9015-DE206DBCBD5A}" type="pres">
      <dgm:prSet presAssocID="{37CE07D7-7139-4FCF-B7CD-D78D2B354640}" presName="horzOne" presStyleCnt="0"/>
      <dgm:spPr/>
    </dgm:pt>
  </dgm:ptLst>
  <dgm:cxnLst>
    <dgm:cxn modelId="{BA9B6C10-2DB9-42DF-A358-D772168EA382}" type="presOf" srcId="{D9EE46ED-BFD3-4F67-AB4F-107DA6A46FAD}" destId="{22D1A6E5-FF7F-42B6-9B61-526F46EEDD11}" srcOrd="0" destOrd="0" presId="urn:microsoft.com/office/officeart/2005/8/layout/hierarchy4"/>
    <dgm:cxn modelId="{BFA75D3C-84E6-466B-86D3-6A21CEDB4480}" srcId="{37AAFD4D-DAEA-4089-B286-13C2A9F0FABB}" destId="{5841564D-170D-4069-9DB9-449E141AC2A1}" srcOrd="2" destOrd="0" parTransId="{DCA7F3B9-E1E2-49D4-B147-D451A8113D69}" sibTransId="{456C3783-EC41-4309-8CB7-C143651DD173}"/>
    <dgm:cxn modelId="{70EA9B5F-078A-4CCB-9843-DEDC459A11FA}" srcId="{37AAFD4D-DAEA-4089-B286-13C2A9F0FABB}" destId="{75CED551-A870-4B4C-9FBA-8D051DD98C56}" srcOrd="1" destOrd="0" parTransId="{6444F7F5-DB1B-447A-9886-F4817D63148C}" sibTransId="{71DA0436-DC22-4D1B-A539-F607899040C0}"/>
    <dgm:cxn modelId="{7A53DDC9-0EBA-43F3-92E5-F150C7C43725}" type="presOf" srcId="{75CED551-A870-4B4C-9FBA-8D051DD98C56}" destId="{15D9B6EA-27FA-4448-99E7-EA5DB6F7A7CB}" srcOrd="0" destOrd="0" presId="urn:microsoft.com/office/officeart/2005/8/layout/hierarchy4"/>
    <dgm:cxn modelId="{96BF7ADA-4F5C-4A18-A09B-9D677AF799A6}" type="presOf" srcId="{5841564D-170D-4069-9DB9-449E141AC2A1}" destId="{9421FDDB-D942-4326-9049-C7EA01BB2D75}" srcOrd="0" destOrd="0" presId="urn:microsoft.com/office/officeart/2005/8/layout/hierarchy4"/>
    <dgm:cxn modelId="{72E31EE2-510B-43A6-9E3E-3E886C544538}" srcId="{37AAFD4D-DAEA-4089-B286-13C2A9F0FABB}" destId="{37CE07D7-7139-4FCF-B7CD-D78D2B354640}" srcOrd="3" destOrd="0" parTransId="{8014DDB1-D8E9-4FD4-9501-4367A52E981D}" sibTransId="{CD67D8B6-6586-426D-8406-3B68AC188186}"/>
    <dgm:cxn modelId="{221A7FE4-4A4A-4BCF-AC74-C0AC4784B646}" type="presOf" srcId="{37AAFD4D-DAEA-4089-B286-13C2A9F0FABB}" destId="{A7191288-4E24-4B1F-91F8-88B18F2E3231}" srcOrd="0" destOrd="0" presId="urn:microsoft.com/office/officeart/2005/8/layout/hierarchy4"/>
    <dgm:cxn modelId="{032C06F0-35D3-4A64-BB57-E6E419449D63}" srcId="{37AAFD4D-DAEA-4089-B286-13C2A9F0FABB}" destId="{D9EE46ED-BFD3-4F67-AB4F-107DA6A46FAD}" srcOrd="0" destOrd="0" parTransId="{C61EB7DC-D852-4972-97F7-DD77942E02F7}" sibTransId="{216D02B3-01EE-4D3E-A859-EE53E789DD69}"/>
    <dgm:cxn modelId="{777C95F9-A75F-43CA-9614-BE7B356B3C9C}" type="presOf" srcId="{37CE07D7-7139-4FCF-B7CD-D78D2B354640}" destId="{9D726D19-BEB5-41B4-B0DD-81B03D128004}" srcOrd="0" destOrd="0" presId="urn:microsoft.com/office/officeart/2005/8/layout/hierarchy4"/>
    <dgm:cxn modelId="{EF2CE873-EE8F-4920-9AB7-F1163ED00249}" type="presParOf" srcId="{A7191288-4E24-4B1F-91F8-88B18F2E3231}" destId="{69ABD4CC-2B6D-4AFC-91AB-E8E59F4C2801}" srcOrd="0" destOrd="0" presId="urn:microsoft.com/office/officeart/2005/8/layout/hierarchy4"/>
    <dgm:cxn modelId="{EE042CD7-BEB6-44AA-86C1-F78068D6DEA4}" type="presParOf" srcId="{69ABD4CC-2B6D-4AFC-91AB-E8E59F4C2801}" destId="{22D1A6E5-FF7F-42B6-9B61-526F46EEDD11}" srcOrd="0" destOrd="0" presId="urn:microsoft.com/office/officeart/2005/8/layout/hierarchy4"/>
    <dgm:cxn modelId="{8BA2B430-D6B6-45F5-8A81-19CF6CB83075}" type="presParOf" srcId="{69ABD4CC-2B6D-4AFC-91AB-E8E59F4C2801}" destId="{7D83ED6B-C889-4710-834D-8DEC921454B4}" srcOrd="1" destOrd="0" presId="urn:microsoft.com/office/officeart/2005/8/layout/hierarchy4"/>
    <dgm:cxn modelId="{36604295-C04C-4C3E-86E5-9B7B1094A672}" type="presParOf" srcId="{A7191288-4E24-4B1F-91F8-88B18F2E3231}" destId="{7BC07BB9-7567-4A00-A7C9-AD5F6E098041}" srcOrd="1" destOrd="0" presId="urn:microsoft.com/office/officeart/2005/8/layout/hierarchy4"/>
    <dgm:cxn modelId="{B0F6AF23-5C4F-449E-AA63-C743BF0F26DA}" type="presParOf" srcId="{A7191288-4E24-4B1F-91F8-88B18F2E3231}" destId="{F659BD70-19C4-471A-91A8-978309525A27}" srcOrd="2" destOrd="0" presId="urn:microsoft.com/office/officeart/2005/8/layout/hierarchy4"/>
    <dgm:cxn modelId="{7A70220F-A58B-4F19-983E-3D37AEAEBFE8}" type="presParOf" srcId="{F659BD70-19C4-471A-91A8-978309525A27}" destId="{15D9B6EA-27FA-4448-99E7-EA5DB6F7A7CB}" srcOrd="0" destOrd="0" presId="urn:microsoft.com/office/officeart/2005/8/layout/hierarchy4"/>
    <dgm:cxn modelId="{C9336FF7-905E-4890-BAB4-5792515636C2}" type="presParOf" srcId="{F659BD70-19C4-471A-91A8-978309525A27}" destId="{4B29CF57-A850-4537-83C0-3C3056F4FEC4}" srcOrd="1" destOrd="0" presId="urn:microsoft.com/office/officeart/2005/8/layout/hierarchy4"/>
    <dgm:cxn modelId="{3715A805-A0AC-4EDD-A25B-82B4A841CAD7}" type="presParOf" srcId="{A7191288-4E24-4B1F-91F8-88B18F2E3231}" destId="{535C5B46-974B-4179-A4BB-98724A64FA7D}" srcOrd="3" destOrd="0" presId="urn:microsoft.com/office/officeart/2005/8/layout/hierarchy4"/>
    <dgm:cxn modelId="{87C529F3-7DFF-4A34-B9D6-026762D98304}" type="presParOf" srcId="{A7191288-4E24-4B1F-91F8-88B18F2E3231}" destId="{67A9E69E-A7ED-4C25-A2AF-C7573E5AE1B1}" srcOrd="4" destOrd="0" presId="urn:microsoft.com/office/officeart/2005/8/layout/hierarchy4"/>
    <dgm:cxn modelId="{61352DB7-3B72-433D-8AE4-69D501E235B7}" type="presParOf" srcId="{67A9E69E-A7ED-4C25-A2AF-C7573E5AE1B1}" destId="{9421FDDB-D942-4326-9049-C7EA01BB2D75}" srcOrd="0" destOrd="0" presId="urn:microsoft.com/office/officeart/2005/8/layout/hierarchy4"/>
    <dgm:cxn modelId="{4796B2B9-ED0D-4D1B-A2A2-4D81B8FE1299}" type="presParOf" srcId="{67A9E69E-A7ED-4C25-A2AF-C7573E5AE1B1}" destId="{8833128C-9878-466D-B569-4D512E063BC3}" srcOrd="1" destOrd="0" presId="urn:microsoft.com/office/officeart/2005/8/layout/hierarchy4"/>
    <dgm:cxn modelId="{DC72D0F8-2E81-44E5-A2A6-58757E76FADE}" type="presParOf" srcId="{A7191288-4E24-4B1F-91F8-88B18F2E3231}" destId="{B061531D-7E2E-49E4-A5D2-632020906DD8}" srcOrd="5" destOrd="0" presId="urn:microsoft.com/office/officeart/2005/8/layout/hierarchy4"/>
    <dgm:cxn modelId="{A790D444-B7BC-48EA-B6B0-BB8EF1D2AA32}" type="presParOf" srcId="{A7191288-4E24-4B1F-91F8-88B18F2E3231}" destId="{C5CEFC59-2D6F-4D4D-8E8D-DEE94C645BC6}" srcOrd="6" destOrd="0" presId="urn:microsoft.com/office/officeart/2005/8/layout/hierarchy4"/>
    <dgm:cxn modelId="{FF70683B-74EB-4DEB-9D3E-4EBC7DC15C9F}" type="presParOf" srcId="{C5CEFC59-2D6F-4D4D-8E8D-DEE94C645BC6}" destId="{9D726D19-BEB5-41B4-B0DD-81B03D128004}" srcOrd="0" destOrd="0" presId="urn:microsoft.com/office/officeart/2005/8/layout/hierarchy4"/>
    <dgm:cxn modelId="{16DAD77C-BE81-47C8-9303-89C27F4E5ECA}" type="presParOf" srcId="{C5CEFC59-2D6F-4D4D-8E8D-DEE94C645BC6}" destId="{1D35F6D4-4900-4AEB-9015-DE206DBCBD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987088-DDB4-4C8A-8715-5BD3302384C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5957A0E-692F-46FA-9DC9-3D4E459EBB6E}">
      <dgm:prSet phldrT="[Text]"/>
      <dgm:spPr/>
      <dgm:t>
        <a:bodyPr/>
        <a:lstStyle/>
        <a:p>
          <a:r>
            <a:rPr lang="fr-FR" dirty="0"/>
            <a:t>Les catégories sont incohérentes parce qu'elles chevauchent la race, l'ethnicité, la nationalité et l'origine géographique.</a:t>
          </a:r>
          <a:endParaRPr lang="en-US" dirty="0"/>
        </a:p>
      </dgm:t>
    </dgm:pt>
    <dgm:pt modelId="{DC7BF33E-5463-45F7-9FA0-AF10CFEB80F7}" type="parTrans" cxnId="{BC74CD6A-7F66-43B0-8E4D-0708F175CBBB}">
      <dgm:prSet/>
      <dgm:spPr/>
      <dgm:t>
        <a:bodyPr/>
        <a:lstStyle/>
        <a:p>
          <a:endParaRPr lang="en-US"/>
        </a:p>
      </dgm:t>
    </dgm:pt>
    <dgm:pt modelId="{B37F2B1C-53EF-4C5A-8459-A1AEED0C8043}" type="sibTrans" cxnId="{BC74CD6A-7F66-43B0-8E4D-0708F175CBBB}">
      <dgm:prSet/>
      <dgm:spPr/>
      <dgm:t>
        <a:bodyPr/>
        <a:lstStyle/>
        <a:p>
          <a:endParaRPr lang="en-US"/>
        </a:p>
      </dgm:t>
    </dgm:pt>
    <dgm:pt modelId="{7618C920-DDBB-4240-AC8F-A0EB2D2D3799}">
      <dgm:prSet phldrT="[Text]"/>
      <dgm:spPr/>
      <dgm:t>
        <a:bodyPr/>
        <a:lstStyle/>
        <a:p>
          <a:r>
            <a:rPr lang="fr-FR" dirty="0"/>
            <a:t>Certaines catégories (en particulier la catégorie "Noir") sont trop larges et devraient être plus granulaires. </a:t>
          </a:r>
          <a:endParaRPr lang="en-US" dirty="0"/>
        </a:p>
      </dgm:t>
    </dgm:pt>
    <dgm:pt modelId="{622829A5-981E-4FFD-BFC0-D94D7F25589F}" type="parTrans" cxnId="{C105C137-633A-46F0-94D0-4110C1F35E81}">
      <dgm:prSet/>
      <dgm:spPr/>
      <dgm:t>
        <a:bodyPr/>
        <a:lstStyle/>
        <a:p>
          <a:endParaRPr lang="en-US"/>
        </a:p>
      </dgm:t>
    </dgm:pt>
    <dgm:pt modelId="{EA1D6239-B252-418A-8F99-51F5B28C9920}" type="sibTrans" cxnId="{C105C137-633A-46F0-94D0-4110C1F35E81}">
      <dgm:prSet/>
      <dgm:spPr/>
      <dgm:t>
        <a:bodyPr/>
        <a:lstStyle/>
        <a:p>
          <a:endParaRPr lang="en-US"/>
        </a:p>
      </dgm:t>
    </dgm:pt>
    <dgm:pt modelId="{92B95D51-BBD4-44CB-B565-D9A3FDE2EC7F}">
      <dgm:prSet phldrT="[Text]"/>
      <dgm:spPr/>
      <dgm:t>
        <a:bodyPr/>
        <a:lstStyle/>
        <a:p>
          <a:r>
            <a:rPr lang="fr-FR" dirty="0"/>
            <a:t>La comparabilité entre les cycles de recensement est importante.</a:t>
          </a:r>
          <a:endParaRPr lang="en-US" dirty="0"/>
        </a:p>
      </dgm:t>
    </dgm:pt>
    <dgm:pt modelId="{CA523A5A-ECA5-4E98-B3DF-864A0AA96F0C}" type="parTrans" cxnId="{28C9F47D-EBE0-418B-9C90-45745DB284B1}">
      <dgm:prSet/>
      <dgm:spPr/>
      <dgm:t>
        <a:bodyPr/>
        <a:lstStyle/>
        <a:p>
          <a:endParaRPr lang="en-US"/>
        </a:p>
      </dgm:t>
    </dgm:pt>
    <dgm:pt modelId="{9FB35518-E5F1-4C6E-A103-4364ED78F1E6}" type="sibTrans" cxnId="{28C9F47D-EBE0-418B-9C90-45745DB284B1}">
      <dgm:prSet/>
      <dgm:spPr/>
      <dgm:t>
        <a:bodyPr/>
        <a:lstStyle/>
        <a:p>
          <a:endParaRPr lang="en-US"/>
        </a:p>
      </dgm:t>
    </dgm:pt>
    <dgm:pt modelId="{F30A22D6-82B5-401F-9E5C-121D5AC52257}">
      <dgm:prSet phldrT="[Text]"/>
      <dgm:spPr/>
      <dgm:t>
        <a:bodyPr/>
        <a:lstStyle/>
        <a:p>
          <a:r>
            <a:rPr lang="fr-FR" dirty="0"/>
            <a:t>Plusieurs participants ont estimé que les peuples autochtones devraient être en mesure de répondre à cette question.</a:t>
          </a:r>
          <a:endParaRPr lang="en-US" dirty="0"/>
        </a:p>
      </dgm:t>
    </dgm:pt>
    <dgm:pt modelId="{2D06236E-E0A4-4F5E-BF15-A6E2E2ED514A}" type="parTrans" cxnId="{D8DD8A83-DD7A-4193-AE93-B4C390CE405B}">
      <dgm:prSet/>
      <dgm:spPr/>
      <dgm:t>
        <a:bodyPr/>
        <a:lstStyle/>
        <a:p>
          <a:endParaRPr lang="en-US"/>
        </a:p>
      </dgm:t>
    </dgm:pt>
    <dgm:pt modelId="{ACDCC50E-DEBA-4308-8B56-2A3E693F9C9D}" type="sibTrans" cxnId="{D8DD8A83-DD7A-4193-AE93-B4C390CE405B}">
      <dgm:prSet/>
      <dgm:spPr/>
      <dgm:t>
        <a:bodyPr/>
        <a:lstStyle/>
        <a:p>
          <a:endParaRPr lang="en-US"/>
        </a:p>
      </dgm:t>
    </dgm:pt>
    <dgm:pt modelId="{91921D07-6457-4FE4-829B-AB188EE6AB15}" type="pres">
      <dgm:prSet presAssocID="{68987088-DDB4-4C8A-8715-5BD3302384C8}" presName="Name0" presStyleCnt="0">
        <dgm:presLayoutVars>
          <dgm:chPref val="1"/>
          <dgm:dir/>
          <dgm:animOne val="branch"/>
          <dgm:animLvl val="lvl"/>
          <dgm:resizeHandles/>
        </dgm:presLayoutVars>
      </dgm:prSet>
      <dgm:spPr/>
    </dgm:pt>
    <dgm:pt modelId="{1FD4B936-2187-42CA-8254-74EB20DFB594}" type="pres">
      <dgm:prSet presAssocID="{95957A0E-692F-46FA-9DC9-3D4E459EBB6E}" presName="vertOne" presStyleCnt="0"/>
      <dgm:spPr/>
    </dgm:pt>
    <dgm:pt modelId="{549D5F5E-3939-4FD4-8CAC-65DF4CB211ED}" type="pres">
      <dgm:prSet presAssocID="{95957A0E-692F-46FA-9DC9-3D4E459EBB6E}" presName="txOne" presStyleLbl="node0" presStyleIdx="0" presStyleCnt="4" custScaleX="120663">
        <dgm:presLayoutVars>
          <dgm:chPref val="3"/>
        </dgm:presLayoutVars>
      </dgm:prSet>
      <dgm:spPr/>
    </dgm:pt>
    <dgm:pt modelId="{4C4C7D28-F310-4C4A-98F7-7EFE8653DC62}" type="pres">
      <dgm:prSet presAssocID="{95957A0E-692F-46FA-9DC9-3D4E459EBB6E}" presName="horzOne" presStyleCnt="0"/>
      <dgm:spPr/>
    </dgm:pt>
    <dgm:pt modelId="{1BA953D0-07BE-4E02-9DAB-36BF74DA57EA}" type="pres">
      <dgm:prSet presAssocID="{B37F2B1C-53EF-4C5A-8459-A1AEED0C8043}" presName="sibSpaceOne" presStyleCnt="0"/>
      <dgm:spPr/>
    </dgm:pt>
    <dgm:pt modelId="{5ACF18AF-7C00-4259-97A7-B29FAB9B3C27}" type="pres">
      <dgm:prSet presAssocID="{7618C920-DDBB-4240-AC8F-A0EB2D2D3799}" presName="vertOne" presStyleCnt="0"/>
      <dgm:spPr/>
    </dgm:pt>
    <dgm:pt modelId="{06B9821A-209F-4FE9-8957-D74BFABF3A24}" type="pres">
      <dgm:prSet presAssocID="{7618C920-DDBB-4240-AC8F-A0EB2D2D3799}" presName="txOne" presStyleLbl="node0" presStyleIdx="1" presStyleCnt="4" custScaleX="131001">
        <dgm:presLayoutVars>
          <dgm:chPref val="3"/>
        </dgm:presLayoutVars>
      </dgm:prSet>
      <dgm:spPr/>
    </dgm:pt>
    <dgm:pt modelId="{2F2A8FE0-FC3B-4DD1-A685-35758D6C401C}" type="pres">
      <dgm:prSet presAssocID="{7618C920-DDBB-4240-AC8F-A0EB2D2D3799}" presName="horzOne" presStyleCnt="0"/>
      <dgm:spPr/>
    </dgm:pt>
    <dgm:pt modelId="{EDF42D91-E14F-473B-B8D4-1C6C0A7B2A98}" type="pres">
      <dgm:prSet presAssocID="{EA1D6239-B252-418A-8F99-51F5B28C9920}" presName="sibSpaceOne" presStyleCnt="0"/>
      <dgm:spPr/>
    </dgm:pt>
    <dgm:pt modelId="{28F0964A-CB4D-4919-9D90-76D38F04935F}" type="pres">
      <dgm:prSet presAssocID="{F30A22D6-82B5-401F-9E5C-121D5AC52257}" presName="vertOne" presStyleCnt="0"/>
      <dgm:spPr/>
    </dgm:pt>
    <dgm:pt modelId="{12726491-1A83-4D03-8786-CC390615A1A8}" type="pres">
      <dgm:prSet presAssocID="{F30A22D6-82B5-401F-9E5C-121D5AC52257}" presName="txOne" presStyleLbl="node0" presStyleIdx="2" presStyleCnt="4" custScaleX="122752" custLinFactNeighborX="3237">
        <dgm:presLayoutVars>
          <dgm:chPref val="3"/>
        </dgm:presLayoutVars>
      </dgm:prSet>
      <dgm:spPr/>
    </dgm:pt>
    <dgm:pt modelId="{AE37D6FA-9039-481D-9EF0-D4D39D1BD4A3}" type="pres">
      <dgm:prSet presAssocID="{F30A22D6-82B5-401F-9E5C-121D5AC52257}" presName="horzOne" presStyleCnt="0"/>
      <dgm:spPr/>
    </dgm:pt>
    <dgm:pt modelId="{CBB81B45-3437-4524-9E48-1432D0D9F573}" type="pres">
      <dgm:prSet presAssocID="{ACDCC50E-DEBA-4308-8B56-2A3E693F9C9D}" presName="sibSpaceOne" presStyleCnt="0"/>
      <dgm:spPr/>
    </dgm:pt>
    <dgm:pt modelId="{31457351-A6A4-4154-85F3-22112B4C5E41}" type="pres">
      <dgm:prSet presAssocID="{92B95D51-BBD4-44CB-B565-D9A3FDE2EC7F}" presName="vertOne" presStyleCnt="0"/>
      <dgm:spPr/>
    </dgm:pt>
    <dgm:pt modelId="{D387C445-5EC2-487E-9F3C-039DF97E6B0F}" type="pres">
      <dgm:prSet presAssocID="{92B95D51-BBD4-44CB-B565-D9A3FDE2EC7F}" presName="txOne" presStyleLbl="node0" presStyleIdx="3" presStyleCnt="4" custScaleX="115668">
        <dgm:presLayoutVars>
          <dgm:chPref val="3"/>
        </dgm:presLayoutVars>
      </dgm:prSet>
      <dgm:spPr/>
    </dgm:pt>
    <dgm:pt modelId="{797CF5ED-4CFC-4D16-95D8-4E80CEB5ED0A}" type="pres">
      <dgm:prSet presAssocID="{92B95D51-BBD4-44CB-B565-D9A3FDE2EC7F}" presName="horzOne" presStyleCnt="0"/>
      <dgm:spPr/>
    </dgm:pt>
  </dgm:ptLst>
  <dgm:cxnLst>
    <dgm:cxn modelId="{C105C137-633A-46F0-94D0-4110C1F35E81}" srcId="{68987088-DDB4-4C8A-8715-5BD3302384C8}" destId="{7618C920-DDBB-4240-AC8F-A0EB2D2D3799}" srcOrd="1" destOrd="0" parTransId="{622829A5-981E-4FFD-BFC0-D94D7F25589F}" sibTransId="{EA1D6239-B252-418A-8F99-51F5B28C9920}"/>
    <dgm:cxn modelId="{69858768-642D-4D5E-B4CA-201B0ABA5FC4}" type="presOf" srcId="{95957A0E-692F-46FA-9DC9-3D4E459EBB6E}" destId="{549D5F5E-3939-4FD4-8CAC-65DF4CB211ED}" srcOrd="0" destOrd="0" presId="urn:microsoft.com/office/officeart/2005/8/layout/hierarchy4"/>
    <dgm:cxn modelId="{BC74CD6A-7F66-43B0-8E4D-0708F175CBBB}" srcId="{68987088-DDB4-4C8A-8715-5BD3302384C8}" destId="{95957A0E-692F-46FA-9DC9-3D4E459EBB6E}" srcOrd="0" destOrd="0" parTransId="{DC7BF33E-5463-45F7-9FA0-AF10CFEB80F7}" sibTransId="{B37F2B1C-53EF-4C5A-8459-A1AEED0C8043}"/>
    <dgm:cxn modelId="{D0281C6D-C922-4427-90E2-1BD6A22D71EF}" type="presOf" srcId="{7618C920-DDBB-4240-AC8F-A0EB2D2D3799}" destId="{06B9821A-209F-4FE9-8957-D74BFABF3A24}" srcOrd="0" destOrd="0" presId="urn:microsoft.com/office/officeart/2005/8/layout/hierarchy4"/>
    <dgm:cxn modelId="{2BB45078-EA31-4299-AC70-C3F62A1CBA59}" type="presOf" srcId="{F30A22D6-82B5-401F-9E5C-121D5AC52257}" destId="{12726491-1A83-4D03-8786-CC390615A1A8}" srcOrd="0" destOrd="0" presId="urn:microsoft.com/office/officeart/2005/8/layout/hierarchy4"/>
    <dgm:cxn modelId="{28C9F47D-EBE0-418B-9C90-45745DB284B1}" srcId="{68987088-DDB4-4C8A-8715-5BD3302384C8}" destId="{92B95D51-BBD4-44CB-B565-D9A3FDE2EC7F}" srcOrd="3" destOrd="0" parTransId="{CA523A5A-ECA5-4E98-B3DF-864A0AA96F0C}" sibTransId="{9FB35518-E5F1-4C6E-A103-4364ED78F1E6}"/>
    <dgm:cxn modelId="{D8DD8A83-DD7A-4193-AE93-B4C390CE405B}" srcId="{68987088-DDB4-4C8A-8715-5BD3302384C8}" destId="{F30A22D6-82B5-401F-9E5C-121D5AC52257}" srcOrd="2" destOrd="0" parTransId="{2D06236E-E0A4-4F5E-BF15-A6E2E2ED514A}" sibTransId="{ACDCC50E-DEBA-4308-8B56-2A3E693F9C9D}"/>
    <dgm:cxn modelId="{E95FC49F-4879-4F41-A1CB-3CA75B7D96ED}" type="presOf" srcId="{92B95D51-BBD4-44CB-B565-D9A3FDE2EC7F}" destId="{D387C445-5EC2-487E-9F3C-039DF97E6B0F}" srcOrd="0" destOrd="0" presId="urn:microsoft.com/office/officeart/2005/8/layout/hierarchy4"/>
    <dgm:cxn modelId="{68B826A9-F197-4CC5-839B-D9029F25ADCF}" type="presOf" srcId="{68987088-DDB4-4C8A-8715-5BD3302384C8}" destId="{91921D07-6457-4FE4-829B-AB188EE6AB15}" srcOrd="0" destOrd="0" presId="urn:microsoft.com/office/officeart/2005/8/layout/hierarchy4"/>
    <dgm:cxn modelId="{5E5A8140-746C-4DB0-A0E4-A32B759ECB17}" type="presParOf" srcId="{91921D07-6457-4FE4-829B-AB188EE6AB15}" destId="{1FD4B936-2187-42CA-8254-74EB20DFB594}" srcOrd="0" destOrd="0" presId="urn:microsoft.com/office/officeart/2005/8/layout/hierarchy4"/>
    <dgm:cxn modelId="{137D197D-A600-4FCB-ADFB-BCDE544430F1}" type="presParOf" srcId="{1FD4B936-2187-42CA-8254-74EB20DFB594}" destId="{549D5F5E-3939-4FD4-8CAC-65DF4CB211ED}" srcOrd="0" destOrd="0" presId="urn:microsoft.com/office/officeart/2005/8/layout/hierarchy4"/>
    <dgm:cxn modelId="{FBDD135E-E10F-4C69-867D-A3DFF6C98338}" type="presParOf" srcId="{1FD4B936-2187-42CA-8254-74EB20DFB594}" destId="{4C4C7D28-F310-4C4A-98F7-7EFE8653DC62}" srcOrd="1" destOrd="0" presId="urn:microsoft.com/office/officeart/2005/8/layout/hierarchy4"/>
    <dgm:cxn modelId="{8FC47CF1-6CCF-4CBF-8D0E-96B9268CFE90}" type="presParOf" srcId="{91921D07-6457-4FE4-829B-AB188EE6AB15}" destId="{1BA953D0-07BE-4E02-9DAB-36BF74DA57EA}" srcOrd="1" destOrd="0" presId="urn:microsoft.com/office/officeart/2005/8/layout/hierarchy4"/>
    <dgm:cxn modelId="{36FFF46F-A230-4A68-AD0B-5A489EFE2D7F}" type="presParOf" srcId="{91921D07-6457-4FE4-829B-AB188EE6AB15}" destId="{5ACF18AF-7C00-4259-97A7-B29FAB9B3C27}" srcOrd="2" destOrd="0" presId="urn:microsoft.com/office/officeart/2005/8/layout/hierarchy4"/>
    <dgm:cxn modelId="{0086D617-1101-4B0E-AAEE-ADAA6D5E3CF8}" type="presParOf" srcId="{5ACF18AF-7C00-4259-97A7-B29FAB9B3C27}" destId="{06B9821A-209F-4FE9-8957-D74BFABF3A24}" srcOrd="0" destOrd="0" presId="urn:microsoft.com/office/officeart/2005/8/layout/hierarchy4"/>
    <dgm:cxn modelId="{A95E31BB-17C8-4E78-8766-A69483E573EB}" type="presParOf" srcId="{5ACF18AF-7C00-4259-97A7-B29FAB9B3C27}" destId="{2F2A8FE0-FC3B-4DD1-A685-35758D6C401C}" srcOrd="1" destOrd="0" presId="urn:microsoft.com/office/officeart/2005/8/layout/hierarchy4"/>
    <dgm:cxn modelId="{A1C655AB-45C6-4792-95E6-7E52BC79F23E}" type="presParOf" srcId="{91921D07-6457-4FE4-829B-AB188EE6AB15}" destId="{EDF42D91-E14F-473B-B8D4-1C6C0A7B2A98}" srcOrd="3" destOrd="0" presId="urn:microsoft.com/office/officeart/2005/8/layout/hierarchy4"/>
    <dgm:cxn modelId="{1CE0E813-0B87-4178-BC53-0FF95E3C7A95}" type="presParOf" srcId="{91921D07-6457-4FE4-829B-AB188EE6AB15}" destId="{28F0964A-CB4D-4919-9D90-76D38F04935F}" srcOrd="4" destOrd="0" presId="urn:microsoft.com/office/officeart/2005/8/layout/hierarchy4"/>
    <dgm:cxn modelId="{F4F284A7-6342-4BA5-B785-2B37DD0292A3}" type="presParOf" srcId="{28F0964A-CB4D-4919-9D90-76D38F04935F}" destId="{12726491-1A83-4D03-8786-CC390615A1A8}" srcOrd="0" destOrd="0" presId="urn:microsoft.com/office/officeart/2005/8/layout/hierarchy4"/>
    <dgm:cxn modelId="{D741137A-0015-4EBD-90D2-3E4601FD3D5C}" type="presParOf" srcId="{28F0964A-CB4D-4919-9D90-76D38F04935F}" destId="{AE37D6FA-9039-481D-9EF0-D4D39D1BD4A3}" srcOrd="1" destOrd="0" presId="urn:microsoft.com/office/officeart/2005/8/layout/hierarchy4"/>
    <dgm:cxn modelId="{F287691F-7C30-4CBB-BB0B-0177B7A360B9}" type="presParOf" srcId="{91921D07-6457-4FE4-829B-AB188EE6AB15}" destId="{CBB81B45-3437-4524-9E48-1432D0D9F573}" srcOrd="5" destOrd="0" presId="urn:microsoft.com/office/officeart/2005/8/layout/hierarchy4"/>
    <dgm:cxn modelId="{71E34364-416B-4E2E-9BE4-96F2EF9EEFC4}" type="presParOf" srcId="{91921D07-6457-4FE4-829B-AB188EE6AB15}" destId="{31457351-A6A4-4154-85F3-22112B4C5E41}" srcOrd="6" destOrd="0" presId="urn:microsoft.com/office/officeart/2005/8/layout/hierarchy4"/>
    <dgm:cxn modelId="{E5549EB8-7F9F-4248-B937-42A02C8C60CA}" type="presParOf" srcId="{31457351-A6A4-4154-85F3-22112B4C5E41}" destId="{D387C445-5EC2-487E-9F3C-039DF97E6B0F}" srcOrd="0" destOrd="0" presId="urn:microsoft.com/office/officeart/2005/8/layout/hierarchy4"/>
    <dgm:cxn modelId="{22BDFFAE-F90A-4429-8A04-8C26751BDD3A}" type="presParOf" srcId="{31457351-A6A4-4154-85F3-22112B4C5E41}" destId="{797CF5ED-4CFC-4D16-95D8-4E80CEB5ED0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6BCF5-53D7-44CC-8E55-C4D6588570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0548AEF-6207-4BE7-A02D-1C3B5BBD6F2B}">
      <dgm:prSet phldrT="[Text]"/>
      <dgm:spPr/>
      <dgm:t>
        <a:bodyPr/>
        <a:lstStyle/>
        <a:p>
          <a:r>
            <a:rPr lang="fr-FR" dirty="0"/>
            <a:t>Les participants ont exprimé un large éventail d'applications pour les données collectées sur les "minorités visibles", ce qui n'est pas reflété dans l'accent mis actuellement sur la Loi sur l'équité en matière d'emploi.</a:t>
          </a:r>
          <a:endParaRPr lang="en-US" dirty="0"/>
        </a:p>
      </dgm:t>
    </dgm:pt>
    <dgm:pt modelId="{165290C6-1DA2-48EF-BD57-192EDEDDF9BB}" type="parTrans" cxnId="{8D4EECFC-78EC-4699-A058-394B3B8D10AF}">
      <dgm:prSet/>
      <dgm:spPr/>
      <dgm:t>
        <a:bodyPr/>
        <a:lstStyle/>
        <a:p>
          <a:endParaRPr lang="en-US"/>
        </a:p>
      </dgm:t>
    </dgm:pt>
    <dgm:pt modelId="{F09A6DE5-E86C-41FE-9FB3-705A2FA1B90A}" type="sibTrans" cxnId="{8D4EECFC-78EC-4699-A058-394B3B8D10AF}">
      <dgm:prSet/>
      <dgm:spPr/>
      <dgm:t>
        <a:bodyPr/>
        <a:lstStyle/>
        <a:p>
          <a:endParaRPr lang="en-US"/>
        </a:p>
      </dgm:t>
    </dgm:pt>
    <dgm:pt modelId="{46AFA1A1-1AAC-42B6-8EE7-6AF0846714B0}">
      <dgm:prSet phldrT="[Text]"/>
      <dgm:spPr/>
      <dgm:t>
        <a:bodyPr/>
        <a:lstStyle/>
        <a:p>
          <a:r>
            <a:rPr lang="fr-FR" dirty="0"/>
            <a:t>Certains utilisateurs de données ont demandé à Statistique Canada d'élaborer une norme de données sur la "race" en faisant explicitement référence à ce concept dans la question.</a:t>
          </a:r>
          <a:endParaRPr lang="en-US" dirty="0"/>
        </a:p>
      </dgm:t>
    </dgm:pt>
    <dgm:pt modelId="{C1C95075-C612-4998-B297-BFC5A66CFA5E}" type="parTrans" cxnId="{346BF71E-5286-4A8C-A889-A90762128275}">
      <dgm:prSet/>
      <dgm:spPr/>
      <dgm:t>
        <a:bodyPr/>
        <a:lstStyle/>
        <a:p>
          <a:endParaRPr lang="en-US"/>
        </a:p>
      </dgm:t>
    </dgm:pt>
    <dgm:pt modelId="{4A7A86EA-4504-4D48-8314-E36576676A11}" type="sibTrans" cxnId="{346BF71E-5286-4A8C-A889-A90762128275}">
      <dgm:prSet/>
      <dgm:spPr/>
      <dgm:t>
        <a:bodyPr/>
        <a:lstStyle/>
        <a:p>
          <a:endParaRPr lang="en-US"/>
        </a:p>
      </dgm:t>
    </dgm:pt>
    <dgm:pt modelId="{2862A92C-70E0-4CE5-80FC-2D13EAFA41DA}">
      <dgm:prSet phldrT="[Text]"/>
      <dgm:spPr/>
      <dgm:t>
        <a:bodyPr/>
        <a:lstStyle/>
        <a:p>
          <a:r>
            <a:rPr lang="fr-FR" b="0" dirty="0"/>
            <a:t>Les données sur les groupes religieux sont essentielles pour comprendre les différentes dimensions de la racialisation au Canada. </a:t>
          </a:r>
          <a:endParaRPr lang="en-US" b="0" dirty="0"/>
        </a:p>
      </dgm:t>
    </dgm:pt>
    <dgm:pt modelId="{BE79949A-7803-4C74-ADDC-7DBEBEF85ABC}" type="parTrans" cxnId="{4D3C58FB-871B-419B-98A5-524858EACABD}">
      <dgm:prSet/>
      <dgm:spPr/>
      <dgm:t>
        <a:bodyPr/>
        <a:lstStyle/>
        <a:p>
          <a:endParaRPr lang="en-US"/>
        </a:p>
      </dgm:t>
    </dgm:pt>
    <dgm:pt modelId="{A4165ACE-41C6-446C-8523-7D7680F3109F}" type="sibTrans" cxnId="{4D3C58FB-871B-419B-98A5-524858EACABD}">
      <dgm:prSet/>
      <dgm:spPr/>
      <dgm:t>
        <a:bodyPr/>
        <a:lstStyle/>
        <a:p>
          <a:endParaRPr lang="en-US"/>
        </a:p>
      </dgm:t>
    </dgm:pt>
    <dgm:pt modelId="{51952A0D-D44F-4830-A4FF-CEDE52D4A577}">
      <dgm:prSet phldrT="[Text]" custT="1"/>
      <dgm:spPr/>
      <dgm:t>
        <a:bodyPr/>
        <a:lstStyle/>
        <a:p>
          <a:r>
            <a:rPr lang="fr-FR" sz="1600" b="0" dirty="0"/>
            <a:t>Les enjeux de racisation et l'expérience du racisme sont cruciaux, mais la question actuellement disponible dans le recensement ne permet pas de les aborder.</a:t>
          </a:r>
          <a:endParaRPr lang="en-US" sz="1600" b="0" dirty="0"/>
        </a:p>
      </dgm:t>
    </dgm:pt>
    <dgm:pt modelId="{D6DF6F79-5B5D-44D4-B62B-B2C96209F87E}" type="parTrans" cxnId="{7791C44E-1BE4-49E2-9803-FF1C3B404662}">
      <dgm:prSet/>
      <dgm:spPr/>
      <dgm:t>
        <a:bodyPr/>
        <a:lstStyle/>
        <a:p>
          <a:endParaRPr lang="en-US"/>
        </a:p>
      </dgm:t>
    </dgm:pt>
    <dgm:pt modelId="{A15671FA-B767-4730-A45E-422958DF08EA}" type="sibTrans" cxnId="{7791C44E-1BE4-49E2-9803-FF1C3B404662}">
      <dgm:prSet/>
      <dgm:spPr/>
      <dgm:t>
        <a:bodyPr/>
        <a:lstStyle/>
        <a:p>
          <a:endParaRPr lang="en-US"/>
        </a:p>
      </dgm:t>
    </dgm:pt>
    <dgm:pt modelId="{AD861EF7-79C6-4E59-B1D6-D6EB5DAB8079}" type="pres">
      <dgm:prSet presAssocID="{9C16BCF5-53D7-44CC-8E55-C4D6588570CA}" presName="Name0" presStyleCnt="0">
        <dgm:presLayoutVars>
          <dgm:chPref val="1"/>
          <dgm:dir/>
          <dgm:animOne val="branch"/>
          <dgm:animLvl val="lvl"/>
          <dgm:resizeHandles/>
        </dgm:presLayoutVars>
      </dgm:prSet>
      <dgm:spPr/>
    </dgm:pt>
    <dgm:pt modelId="{0BB4EB27-38B3-4FD4-A953-AF06F5BBF8D9}" type="pres">
      <dgm:prSet presAssocID="{C0548AEF-6207-4BE7-A02D-1C3B5BBD6F2B}" presName="vertOne" presStyleCnt="0"/>
      <dgm:spPr/>
    </dgm:pt>
    <dgm:pt modelId="{ADDBC8FE-4C89-444E-9E61-9F78144C474B}" type="pres">
      <dgm:prSet presAssocID="{C0548AEF-6207-4BE7-A02D-1C3B5BBD6F2B}" presName="txOne" presStyleLbl="node0" presStyleIdx="0" presStyleCnt="4" custScaleX="110635" custScaleY="1645795" custLinFactNeighborX="16423" custLinFactNeighborY="6721">
        <dgm:presLayoutVars>
          <dgm:chPref val="3"/>
        </dgm:presLayoutVars>
      </dgm:prSet>
      <dgm:spPr/>
    </dgm:pt>
    <dgm:pt modelId="{B0376177-2567-4944-B52B-90998BDDB467}" type="pres">
      <dgm:prSet presAssocID="{C0548AEF-6207-4BE7-A02D-1C3B5BBD6F2B}" presName="horzOne" presStyleCnt="0"/>
      <dgm:spPr/>
    </dgm:pt>
    <dgm:pt modelId="{D3577410-9690-471C-B9B7-D7F827D3FEA5}" type="pres">
      <dgm:prSet presAssocID="{F09A6DE5-E86C-41FE-9FB3-705A2FA1B90A}" presName="sibSpaceOne" presStyleCnt="0"/>
      <dgm:spPr/>
    </dgm:pt>
    <dgm:pt modelId="{3015BC3E-6A9A-43C7-8B59-20BA7D4E1B20}" type="pres">
      <dgm:prSet presAssocID="{46AFA1A1-1AAC-42B6-8EE7-6AF0846714B0}" presName="vertOne" presStyleCnt="0"/>
      <dgm:spPr/>
    </dgm:pt>
    <dgm:pt modelId="{94FC339F-CD97-4255-99BA-4C94DEC3195A}" type="pres">
      <dgm:prSet presAssocID="{46AFA1A1-1AAC-42B6-8EE7-6AF0846714B0}" presName="txOne" presStyleLbl="node0" presStyleIdx="1" presStyleCnt="4" custScaleX="102915" custScaleY="1646633" custLinFactNeighborX="10501" custLinFactNeighborY="1">
        <dgm:presLayoutVars>
          <dgm:chPref val="3"/>
        </dgm:presLayoutVars>
      </dgm:prSet>
      <dgm:spPr/>
    </dgm:pt>
    <dgm:pt modelId="{C7D0E594-26E1-47BA-ACF3-CACBF869EB1D}" type="pres">
      <dgm:prSet presAssocID="{46AFA1A1-1AAC-42B6-8EE7-6AF0846714B0}" presName="horzOne" presStyleCnt="0"/>
      <dgm:spPr/>
    </dgm:pt>
    <dgm:pt modelId="{6855A02A-CD8E-4A59-A83B-EEF5AA233E5D}" type="pres">
      <dgm:prSet presAssocID="{4A7A86EA-4504-4D48-8314-E36576676A11}" presName="sibSpaceOne" presStyleCnt="0"/>
      <dgm:spPr/>
    </dgm:pt>
    <dgm:pt modelId="{A820E881-CE9C-4E53-86A7-79EB33E8B121}" type="pres">
      <dgm:prSet presAssocID="{2862A92C-70E0-4CE5-80FC-2D13EAFA41DA}" presName="vertOne" presStyleCnt="0"/>
      <dgm:spPr/>
    </dgm:pt>
    <dgm:pt modelId="{C105FE93-44E2-48F9-B14B-96E39872247B}" type="pres">
      <dgm:prSet presAssocID="{2862A92C-70E0-4CE5-80FC-2D13EAFA41DA}" presName="txOne" presStyleLbl="node0" presStyleIdx="2" presStyleCnt="4" custScaleY="1646633" custLinFactNeighborX="4847" custLinFactNeighborY="1">
        <dgm:presLayoutVars>
          <dgm:chPref val="3"/>
        </dgm:presLayoutVars>
      </dgm:prSet>
      <dgm:spPr/>
    </dgm:pt>
    <dgm:pt modelId="{62CD4D64-0139-4EF8-A5F0-D0025874C5AF}" type="pres">
      <dgm:prSet presAssocID="{2862A92C-70E0-4CE5-80FC-2D13EAFA41DA}" presName="horzOne" presStyleCnt="0"/>
      <dgm:spPr/>
    </dgm:pt>
    <dgm:pt modelId="{6F29AA6C-58A1-4C0B-81CC-47FDA992389D}" type="pres">
      <dgm:prSet presAssocID="{A4165ACE-41C6-446C-8523-7D7680F3109F}" presName="sibSpaceOne" presStyleCnt="0"/>
      <dgm:spPr/>
    </dgm:pt>
    <dgm:pt modelId="{B37A733E-C6FA-41A3-8038-69A01011BF12}" type="pres">
      <dgm:prSet presAssocID="{51952A0D-D44F-4830-A4FF-CEDE52D4A577}" presName="vertOne" presStyleCnt="0"/>
      <dgm:spPr/>
    </dgm:pt>
    <dgm:pt modelId="{87E4994E-5132-4FBE-8BF4-813F557801B2}" type="pres">
      <dgm:prSet presAssocID="{51952A0D-D44F-4830-A4FF-CEDE52D4A577}" presName="txOne" presStyleLbl="node0" presStyleIdx="3" presStyleCnt="4" custScaleY="1646633">
        <dgm:presLayoutVars>
          <dgm:chPref val="3"/>
        </dgm:presLayoutVars>
      </dgm:prSet>
      <dgm:spPr/>
    </dgm:pt>
    <dgm:pt modelId="{E8C2AEE4-6C7D-4578-8B00-42AB80A64F74}" type="pres">
      <dgm:prSet presAssocID="{51952A0D-D44F-4830-A4FF-CEDE52D4A577}" presName="horzOne" presStyleCnt="0"/>
      <dgm:spPr/>
    </dgm:pt>
  </dgm:ptLst>
  <dgm:cxnLst>
    <dgm:cxn modelId="{C3D7E01C-9EAC-47E6-BAD1-B8A5C221ADCA}" type="presOf" srcId="{51952A0D-D44F-4830-A4FF-CEDE52D4A577}" destId="{87E4994E-5132-4FBE-8BF4-813F557801B2}" srcOrd="0" destOrd="0" presId="urn:microsoft.com/office/officeart/2005/8/layout/hierarchy4"/>
    <dgm:cxn modelId="{346BF71E-5286-4A8C-A889-A90762128275}" srcId="{9C16BCF5-53D7-44CC-8E55-C4D6588570CA}" destId="{46AFA1A1-1AAC-42B6-8EE7-6AF0846714B0}" srcOrd="1" destOrd="0" parTransId="{C1C95075-C612-4998-B297-BFC5A66CFA5E}" sibTransId="{4A7A86EA-4504-4D48-8314-E36576676A11}"/>
    <dgm:cxn modelId="{7791C44E-1BE4-49E2-9803-FF1C3B404662}" srcId="{9C16BCF5-53D7-44CC-8E55-C4D6588570CA}" destId="{51952A0D-D44F-4830-A4FF-CEDE52D4A577}" srcOrd="3" destOrd="0" parTransId="{D6DF6F79-5B5D-44D4-B62B-B2C96209F87E}" sibTransId="{A15671FA-B767-4730-A45E-422958DF08EA}"/>
    <dgm:cxn modelId="{00431181-1E1E-454D-9BA6-1A485364F047}" type="presOf" srcId="{46AFA1A1-1AAC-42B6-8EE7-6AF0846714B0}" destId="{94FC339F-CD97-4255-99BA-4C94DEC3195A}" srcOrd="0" destOrd="0" presId="urn:microsoft.com/office/officeart/2005/8/layout/hierarchy4"/>
    <dgm:cxn modelId="{6E46BEA9-F1DB-444A-95F7-85C538009085}" type="presOf" srcId="{9C16BCF5-53D7-44CC-8E55-C4D6588570CA}" destId="{AD861EF7-79C6-4E59-B1D6-D6EB5DAB8079}" srcOrd="0" destOrd="0" presId="urn:microsoft.com/office/officeart/2005/8/layout/hierarchy4"/>
    <dgm:cxn modelId="{C09321B0-4EBB-4CAD-9A55-D777021AF80C}" type="presOf" srcId="{2862A92C-70E0-4CE5-80FC-2D13EAFA41DA}" destId="{C105FE93-44E2-48F9-B14B-96E39872247B}" srcOrd="0" destOrd="0" presId="urn:microsoft.com/office/officeart/2005/8/layout/hierarchy4"/>
    <dgm:cxn modelId="{DCC5C9D1-917C-4B50-A262-C9DE20386754}" type="presOf" srcId="{C0548AEF-6207-4BE7-A02D-1C3B5BBD6F2B}" destId="{ADDBC8FE-4C89-444E-9E61-9F78144C474B}" srcOrd="0" destOrd="0" presId="urn:microsoft.com/office/officeart/2005/8/layout/hierarchy4"/>
    <dgm:cxn modelId="{4D3C58FB-871B-419B-98A5-524858EACABD}" srcId="{9C16BCF5-53D7-44CC-8E55-C4D6588570CA}" destId="{2862A92C-70E0-4CE5-80FC-2D13EAFA41DA}" srcOrd="2" destOrd="0" parTransId="{BE79949A-7803-4C74-ADDC-7DBEBEF85ABC}" sibTransId="{A4165ACE-41C6-446C-8523-7D7680F3109F}"/>
    <dgm:cxn modelId="{8D4EECFC-78EC-4699-A058-394B3B8D10AF}" srcId="{9C16BCF5-53D7-44CC-8E55-C4D6588570CA}" destId="{C0548AEF-6207-4BE7-A02D-1C3B5BBD6F2B}" srcOrd="0" destOrd="0" parTransId="{165290C6-1DA2-48EF-BD57-192EDEDDF9BB}" sibTransId="{F09A6DE5-E86C-41FE-9FB3-705A2FA1B90A}"/>
    <dgm:cxn modelId="{68EFF398-8F28-4FC0-9017-62EC7A1A3C28}" type="presParOf" srcId="{AD861EF7-79C6-4E59-B1D6-D6EB5DAB8079}" destId="{0BB4EB27-38B3-4FD4-A953-AF06F5BBF8D9}" srcOrd="0" destOrd="0" presId="urn:microsoft.com/office/officeart/2005/8/layout/hierarchy4"/>
    <dgm:cxn modelId="{6B54BD74-C7E1-400D-9EF9-AB3A4A8EA885}" type="presParOf" srcId="{0BB4EB27-38B3-4FD4-A953-AF06F5BBF8D9}" destId="{ADDBC8FE-4C89-444E-9E61-9F78144C474B}" srcOrd="0" destOrd="0" presId="urn:microsoft.com/office/officeart/2005/8/layout/hierarchy4"/>
    <dgm:cxn modelId="{74FF1180-9B26-4EAD-A06B-4B4274687419}" type="presParOf" srcId="{0BB4EB27-38B3-4FD4-A953-AF06F5BBF8D9}" destId="{B0376177-2567-4944-B52B-90998BDDB467}" srcOrd="1" destOrd="0" presId="urn:microsoft.com/office/officeart/2005/8/layout/hierarchy4"/>
    <dgm:cxn modelId="{8229475E-7771-4931-8FBB-49904B43493D}" type="presParOf" srcId="{AD861EF7-79C6-4E59-B1D6-D6EB5DAB8079}" destId="{D3577410-9690-471C-B9B7-D7F827D3FEA5}" srcOrd="1" destOrd="0" presId="urn:microsoft.com/office/officeart/2005/8/layout/hierarchy4"/>
    <dgm:cxn modelId="{1872CF56-5A9C-4028-964F-081F658A47E8}" type="presParOf" srcId="{AD861EF7-79C6-4E59-B1D6-D6EB5DAB8079}" destId="{3015BC3E-6A9A-43C7-8B59-20BA7D4E1B20}" srcOrd="2" destOrd="0" presId="urn:microsoft.com/office/officeart/2005/8/layout/hierarchy4"/>
    <dgm:cxn modelId="{5BEB2A46-AD59-4B99-892C-31F7FAF84FF2}" type="presParOf" srcId="{3015BC3E-6A9A-43C7-8B59-20BA7D4E1B20}" destId="{94FC339F-CD97-4255-99BA-4C94DEC3195A}" srcOrd="0" destOrd="0" presId="urn:microsoft.com/office/officeart/2005/8/layout/hierarchy4"/>
    <dgm:cxn modelId="{565FABC8-E5ED-482C-B6EB-AC6985595D5F}" type="presParOf" srcId="{3015BC3E-6A9A-43C7-8B59-20BA7D4E1B20}" destId="{C7D0E594-26E1-47BA-ACF3-CACBF869EB1D}" srcOrd="1" destOrd="0" presId="urn:microsoft.com/office/officeart/2005/8/layout/hierarchy4"/>
    <dgm:cxn modelId="{CE6C2AE5-922F-4BBD-AE5F-EF2B2D88F534}" type="presParOf" srcId="{AD861EF7-79C6-4E59-B1D6-D6EB5DAB8079}" destId="{6855A02A-CD8E-4A59-A83B-EEF5AA233E5D}" srcOrd="3" destOrd="0" presId="urn:microsoft.com/office/officeart/2005/8/layout/hierarchy4"/>
    <dgm:cxn modelId="{A1858806-027C-47C0-BEF5-0456D6895A34}" type="presParOf" srcId="{AD861EF7-79C6-4E59-B1D6-D6EB5DAB8079}" destId="{A820E881-CE9C-4E53-86A7-79EB33E8B121}" srcOrd="4" destOrd="0" presId="urn:microsoft.com/office/officeart/2005/8/layout/hierarchy4"/>
    <dgm:cxn modelId="{3D53608C-57AC-4AF0-8B29-46099B9406D9}" type="presParOf" srcId="{A820E881-CE9C-4E53-86A7-79EB33E8B121}" destId="{C105FE93-44E2-48F9-B14B-96E39872247B}" srcOrd="0" destOrd="0" presId="urn:microsoft.com/office/officeart/2005/8/layout/hierarchy4"/>
    <dgm:cxn modelId="{DEEE2578-34B6-447B-9441-5D518577CC6D}" type="presParOf" srcId="{A820E881-CE9C-4E53-86A7-79EB33E8B121}" destId="{62CD4D64-0139-4EF8-A5F0-D0025874C5AF}" srcOrd="1" destOrd="0" presId="urn:microsoft.com/office/officeart/2005/8/layout/hierarchy4"/>
    <dgm:cxn modelId="{1076AEA0-BA81-47DE-B6E5-9A77A702D59A}" type="presParOf" srcId="{AD861EF7-79C6-4E59-B1D6-D6EB5DAB8079}" destId="{6F29AA6C-58A1-4C0B-81CC-47FDA992389D}" srcOrd="5" destOrd="0" presId="urn:microsoft.com/office/officeart/2005/8/layout/hierarchy4"/>
    <dgm:cxn modelId="{53CB88D6-3447-4D95-B30D-411121545104}" type="presParOf" srcId="{AD861EF7-79C6-4E59-B1D6-D6EB5DAB8079}" destId="{B37A733E-C6FA-41A3-8038-69A01011BF12}" srcOrd="6" destOrd="0" presId="urn:microsoft.com/office/officeart/2005/8/layout/hierarchy4"/>
    <dgm:cxn modelId="{A0E840EB-A869-411A-8E0A-A1AC71747B7F}" type="presParOf" srcId="{B37A733E-C6FA-41A3-8038-69A01011BF12}" destId="{87E4994E-5132-4FBE-8BF4-813F557801B2}" srcOrd="0" destOrd="0" presId="urn:microsoft.com/office/officeart/2005/8/layout/hierarchy4"/>
    <dgm:cxn modelId="{C8BA8E20-E360-4CFF-916B-1A5AB981151F}" type="presParOf" srcId="{B37A733E-C6FA-41A3-8038-69A01011BF12}" destId="{E8C2AEE4-6C7D-4578-8B00-42AB80A64F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4704F2-7CD8-4B01-9A70-5D0BCD9A3CD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65263A7-76CB-45F2-923B-665344136CF8}">
      <dgm:prSet phldrT="[Text]"/>
      <dgm:spPr/>
      <dgm:t>
        <a:bodyPr/>
        <a:lstStyle/>
        <a:p>
          <a:r>
            <a:rPr lang="fr-FR" dirty="0"/>
            <a:t>Souhait d'une plus grande flexibilité en termes d'utilisation des données et d'obtention de données plus désagrégées pour certains groupes. </a:t>
          </a:r>
          <a:endParaRPr lang="en-US" dirty="0"/>
        </a:p>
      </dgm:t>
    </dgm:pt>
    <dgm:pt modelId="{18543B77-C6CE-40B0-9324-700DED385752}" type="parTrans" cxnId="{75CB2033-C82C-4540-83FD-7D05E8BB7991}">
      <dgm:prSet/>
      <dgm:spPr/>
      <dgm:t>
        <a:bodyPr/>
        <a:lstStyle/>
        <a:p>
          <a:endParaRPr lang="en-US"/>
        </a:p>
      </dgm:t>
    </dgm:pt>
    <dgm:pt modelId="{40F7084F-2714-43CA-8EF0-D5BCEEA468DF}" type="sibTrans" cxnId="{75CB2033-C82C-4540-83FD-7D05E8BB7991}">
      <dgm:prSet/>
      <dgm:spPr/>
      <dgm:t>
        <a:bodyPr/>
        <a:lstStyle/>
        <a:p>
          <a:endParaRPr lang="en-US"/>
        </a:p>
      </dgm:t>
    </dgm:pt>
    <dgm:pt modelId="{10B4A370-1DBD-4BB7-A01B-3C53D68F4FDC}">
      <dgm:prSet phldrT="[Text]"/>
      <dgm:spPr/>
      <dgm:t>
        <a:bodyPr/>
        <a:lstStyle/>
        <a:p>
          <a:r>
            <a:rPr lang="fr-FR" dirty="0"/>
            <a:t>L'approche consistant à croiser les "minorités visibles" par région de naissance des parents a été bien accueillie. </a:t>
          </a:r>
          <a:endParaRPr lang="en-US" dirty="0"/>
        </a:p>
      </dgm:t>
    </dgm:pt>
    <dgm:pt modelId="{033DCFAD-B90D-4944-ACB0-411D50DC2604}" type="parTrans" cxnId="{6C6C837D-131D-4C19-8D2F-7F4709EA5D11}">
      <dgm:prSet/>
      <dgm:spPr/>
      <dgm:t>
        <a:bodyPr/>
        <a:lstStyle/>
        <a:p>
          <a:endParaRPr lang="en-US"/>
        </a:p>
      </dgm:t>
    </dgm:pt>
    <dgm:pt modelId="{2448CECE-D3D2-4598-B502-3F4598F8446A}" type="sibTrans" cxnId="{6C6C837D-131D-4C19-8D2F-7F4709EA5D11}">
      <dgm:prSet/>
      <dgm:spPr/>
      <dgm:t>
        <a:bodyPr/>
        <a:lstStyle/>
        <a:p>
          <a:endParaRPr lang="en-US"/>
        </a:p>
      </dgm:t>
    </dgm:pt>
    <dgm:pt modelId="{E2A54258-661C-47F8-8B34-977FF1E915C0}">
      <dgm:prSet phldrT="[Text]"/>
      <dgm:spPr/>
      <dgm:t>
        <a:bodyPr/>
        <a:lstStyle/>
        <a:p>
          <a:r>
            <a:rPr lang="fr-FR" dirty="0"/>
            <a:t>La possibilité de présenter une variable à réponses multiples a également été bien accueillie. </a:t>
          </a:r>
          <a:endParaRPr lang="en-US" dirty="0"/>
        </a:p>
      </dgm:t>
    </dgm:pt>
    <dgm:pt modelId="{5B95F0A8-9E12-4232-A873-B60BE8E9C6E5}" type="parTrans" cxnId="{663AFC44-6807-4903-804C-752C33D94ECF}">
      <dgm:prSet/>
      <dgm:spPr/>
      <dgm:t>
        <a:bodyPr/>
        <a:lstStyle/>
        <a:p>
          <a:endParaRPr lang="en-US"/>
        </a:p>
      </dgm:t>
    </dgm:pt>
    <dgm:pt modelId="{ADE1EC6D-A0C6-45D6-9421-F0393F0D3AA4}" type="sibTrans" cxnId="{663AFC44-6807-4903-804C-752C33D94ECF}">
      <dgm:prSet/>
      <dgm:spPr/>
      <dgm:t>
        <a:bodyPr/>
        <a:lstStyle/>
        <a:p>
          <a:endParaRPr lang="en-US"/>
        </a:p>
      </dgm:t>
    </dgm:pt>
    <dgm:pt modelId="{AE55FF68-77AE-468F-90EA-1105D7BEDFE5}" type="pres">
      <dgm:prSet presAssocID="{914704F2-7CD8-4B01-9A70-5D0BCD9A3CDC}" presName="Name0" presStyleCnt="0">
        <dgm:presLayoutVars>
          <dgm:chPref val="1"/>
          <dgm:dir/>
          <dgm:animOne val="branch"/>
          <dgm:animLvl val="lvl"/>
          <dgm:resizeHandles/>
        </dgm:presLayoutVars>
      </dgm:prSet>
      <dgm:spPr/>
    </dgm:pt>
    <dgm:pt modelId="{716BE072-F9F4-4B3D-96A8-0E93D05D8387}" type="pres">
      <dgm:prSet presAssocID="{465263A7-76CB-45F2-923B-665344136CF8}" presName="vertOne" presStyleCnt="0"/>
      <dgm:spPr/>
    </dgm:pt>
    <dgm:pt modelId="{A9DDA07F-29F5-42EB-9AA6-AC8BB3221F67}" type="pres">
      <dgm:prSet presAssocID="{465263A7-76CB-45F2-923B-665344136CF8}" presName="txOne" presStyleLbl="node0" presStyleIdx="0" presStyleCnt="3" custScaleY="130486" custLinFactNeighborX="16008" custLinFactNeighborY="63">
        <dgm:presLayoutVars>
          <dgm:chPref val="3"/>
        </dgm:presLayoutVars>
      </dgm:prSet>
      <dgm:spPr/>
    </dgm:pt>
    <dgm:pt modelId="{AAAB0845-3192-4451-AE24-933DA8532EA1}" type="pres">
      <dgm:prSet presAssocID="{465263A7-76CB-45F2-923B-665344136CF8}" presName="horzOne" presStyleCnt="0"/>
      <dgm:spPr/>
    </dgm:pt>
    <dgm:pt modelId="{47116800-B9A6-43BF-8CF3-9FAEFEA7D8AB}" type="pres">
      <dgm:prSet presAssocID="{40F7084F-2714-43CA-8EF0-D5BCEEA468DF}" presName="sibSpaceOne" presStyleCnt="0"/>
      <dgm:spPr/>
    </dgm:pt>
    <dgm:pt modelId="{56CA4EE9-E590-440C-A49D-F3549B4EE7DE}" type="pres">
      <dgm:prSet presAssocID="{10B4A370-1DBD-4BB7-A01B-3C53D68F4FDC}" presName="vertOne" presStyleCnt="0"/>
      <dgm:spPr/>
    </dgm:pt>
    <dgm:pt modelId="{09BF42C0-E365-4524-A743-318B4EF31DF1}" type="pres">
      <dgm:prSet presAssocID="{10B4A370-1DBD-4BB7-A01B-3C53D68F4FDC}" presName="txOne" presStyleLbl="node0" presStyleIdx="1" presStyleCnt="3" custScaleY="128549" custLinFactNeighborX="8874" custLinFactNeighborY="-63">
        <dgm:presLayoutVars>
          <dgm:chPref val="3"/>
        </dgm:presLayoutVars>
      </dgm:prSet>
      <dgm:spPr/>
    </dgm:pt>
    <dgm:pt modelId="{AEF9E99E-B60F-4574-A796-661F36924818}" type="pres">
      <dgm:prSet presAssocID="{10B4A370-1DBD-4BB7-A01B-3C53D68F4FDC}" presName="horzOne" presStyleCnt="0"/>
      <dgm:spPr/>
    </dgm:pt>
    <dgm:pt modelId="{C0E0AE36-BC6D-45A6-92B1-316C926BCEB7}" type="pres">
      <dgm:prSet presAssocID="{2448CECE-D3D2-4598-B502-3F4598F8446A}" presName="sibSpaceOne" presStyleCnt="0"/>
      <dgm:spPr/>
    </dgm:pt>
    <dgm:pt modelId="{4870BDB5-68DB-4838-AEDE-C2943F464FBA}" type="pres">
      <dgm:prSet presAssocID="{E2A54258-661C-47F8-8B34-977FF1E915C0}" presName="vertOne" presStyleCnt="0"/>
      <dgm:spPr/>
    </dgm:pt>
    <dgm:pt modelId="{02876371-CF95-4D32-8DFE-7BBD308B6579}" type="pres">
      <dgm:prSet presAssocID="{E2A54258-661C-47F8-8B34-977FF1E915C0}" presName="txOne" presStyleLbl="node0" presStyleIdx="2" presStyleCnt="3" custScaleY="127537">
        <dgm:presLayoutVars>
          <dgm:chPref val="3"/>
        </dgm:presLayoutVars>
      </dgm:prSet>
      <dgm:spPr/>
    </dgm:pt>
    <dgm:pt modelId="{FA861114-B9EB-404C-B797-21EE1F0CD34E}" type="pres">
      <dgm:prSet presAssocID="{E2A54258-661C-47F8-8B34-977FF1E915C0}" presName="horzOne" presStyleCnt="0"/>
      <dgm:spPr/>
    </dgm:pt>
  </dgm:ptLst>
  <dgm:cxnLst>
    <dgm:cxn modelId="{75CB2033-C82C-4540-83FD-7D05E8BB7991}" srcId="{914704F2-7CD8-4B01-9A70-5D0BCD9A3CDC}" destId="{465263A7-76CB-45F2-923B-665344136CF8}" srcOrd="0" destOrd="0" parTransId="{18543B77-C6CE-40B0-9324-700DED385752}" sibTransId="{40F7084F-2714-43CA-8EF0-D5BCEEA468DF}"/>
    <dgm:cxn modelId="{663AFC44-6807-4903-804C-752C33D94ECF}" srcId="{914704F2-7CD8-4B01-9A70-5D0BCD9A3CDC}" destId="{E2A54258-661C-47F8-8B34-977FF1E915C0}" srcOrd="2" destOrd="0" parTransId="{5B95F0A8-9E12-4232-A873-B60BE8E9C6E5}" sibTransId="{ADE1EC6D-A0C6-45D6-9421-F0393F0D3AA4}"/>
    <dgm:cxn modelId="{B754116D-7F78-44DE-BFBE-B9F946DBC6A1}" type="presOf" srcId="{10B4A370-1DBD-4BB7-A01B-3C53D68F4FDC}" destId="{09BF42C0-E365-4524-A743-318B4EF31DF1}" srcOrd="0" destOrd="0" presId="urn:microsoft.com/office/officeart/2005/8/layout/hierarchy4"/>
    <dgm:cxn modelId="{E376A057-CE41-4BCE-9652-6E8B77F108DE}" type="presOf" srcId="{914704F2-7CD8-4B01-9A70-5D0BCD9A3CDC}" destId="{AE55FF68-77AE-468F-90EA-1105D7BEDFE5}" srcOrd="0" destOrd="0" presId="urn:microsoft.com/office/officeart/2005/8/layout/hierarchy4"/>
    <dgm:cxn modelId="{6C6C837D-131D-4C19-8D2F-7F4709EA5D11}" srcId="{914704F2-7CD8-4B01-9A70-5D0BCD9A3CDC}" destId="{10B4A370-1DBD-4BB7-A01B-3C53D68F4FDC}" srcOrd="1" destOrd="0" parTransId="{033DCFAD-B90D-4944-ACB0-411D50DC2604}" sibTransId="{2448CECE-D3D2-4598-B502-3F4598F8446A}"/>
    <dgm:cxn modelId="{04DDFD8B-99C9-4C30-954E-2C244EE5E8DE}" type="presOf" srcId="{465263A7-76CB-45F2-923B-665344136CF8}" destId="{A9DDA07F-29F5-42EB-9AA6-AC8BB3221F67}" srcOrd="0" destOrd="0" presId="urn:microsoft.com/office/officeart/2005/8/layout/hierarchy4"/>
    <dgm:cxn modelId="{111FE0DF-EC08-4D29-9503-CFAC631462EF}" type="presOf" srcId="{E2A54258-661C-47F8-8B34-977FF1E915C0}" destId="{02876371-CF95-4D32-8DFE-7BBD308B6579}" srcOrd="0" destOrd="0" presId="urn:microsoft.com/office/officeart/2005/8/layout/hierarchy4"/>
    <dgm:cxn modelId="{53576AFB-2926-41D9-A3F0-A28B70FC3737}" type="presParOf" srcId="{AE55FF68-77AE-468F-90EA-1105D7BEDFE5}" destId="{716BE072-F9F4-4B3D-96A8-0E93D05D8387}" srcOrd="0" destOrd="0" presId="urn:microsoft.com/office/officeart/2005/8/layout/hierarchy4"/>
    <dgm:cxn modelId="{F2B6E137-5233-4BC5-A70B-A552ADF03296}" type="presParOf" srcId="{716BE072-F9F4-4B3D-96A8-0E93D05D8387}" destId="{A9DDA07F-29F5-42EB-9AA6-AC8BB3221F67}" srcOrd="0" destOrd="0" presId="urn:microsoft.com/office/officeart/2005/8/layout/hierarchy4"/>
    <dgm:cxn modelId="{CFD69DC5-F41E-43E6-9FDC-854C08206A8A}" type="presParOf" srcId="{716BE072-F9F4-4B3D-96A8-0E93D05D8387}" destId="{AAAB0845-3192-4451-AE24-933DA8532EA1}" srcOrd="1" destOrd="0" presId="urn:microsoft.com/office/officeart/2005/8/layout/hierarchy4"/>
    <dgm:cxn modelId="{556F08D6-72DA-4BA6-A0F4-C87238FA80D8}" type="presParOf" srcId="{AE55FF68-77AE-468F-90EA-1105D7BEDFE5}" destId="{47116800-B9A6-43BF-8CF3-9FAEFEA7D8AB}" srcOrd="1" destOrd="0" presId="urn:microsoft.com/office/officeart/2005/8/layout/hierarchy4"/>
    <dgm:cxn modelId="{1183C8A5-219F-4172-823A-77F2EC48A134}" type="presParOf" srcId="{AE55FF68-77AE-468F-90EA-1105D7BEDFE5}" destId="{56CA4EE9-E590-440C-A49D-F3549B4EE7DE}" srcOrd="2" destOrd="0" presId="urn:microsoft.com/office/officeart/2005/8/layout/hierarchy4"/>
    <dgm:cxn modelId="{88264190-012F-4CEA-8C27-028DBD607EC0}" type="presParOf" srcId="{56CA4EE9-E590-440C-A49D-F3549B4EE7DE}" destId="{09BF42C0-E365-4524-A743-318B4EF31DF1}" srcOrd="0" destOrd="0" presId="urn:microsoft.com/office/officeart/2005/8/layout/hierarchy4"/>
    <dgm:cxn modelId="{0627FF67-CC18-4AFE-8E51-13F2E9CD1195}" type="presParOf" srcId="{56CA4EE9-E590-440C-A49D-F3549B4EE7DE}" destId="{AEF9E99E-B60F-4574-A796-661F36924818}" srcOrd="1" destOrd="0" presId="urn:microsoft.com/office/officeart/2005/8/layout/hierarchy4"/>
    <dgm:cxn modelId="{C435D7AC-CDE1-4E36-8FD9-90FA2956F6AC}" type="presParOf" srcId="{AE55FF68-77AE-468F-90EA-1105D7BEDFE5}" destId="{C0E0AE36-BC6D-45A6-92B1-316C926BCEB7}" srcOrd="3" destOrd="0" presId="urn:microsoft.com/office/officeart/2005/8/layout/hierarchy4"/>
    <dgm:cxn modelId="{B3ACF365-C44C-4BEF-9F43-C546E2C8C3B5}" type="presParOf" srcId="{AE55FF68-77AE-468F-90EA-1105D7BEDFE5}" destId="{4870BDB5-68DB-4838-AEDE-C2943F464FBA}" srcOrd="4" destOrd="0" presId="urn:microsoft.com/office/officeart/2005/8/layout/hierarchy4"/>
    <dgm:cxn modelId="{CF248DD0-A498-4794-83D1-44B4170F5114}" type="presParOf" srcId="{4870BDB5-68DB-4838-AEDE-C2943F464FBA}" destId="{02876371-CF95-4D32-8DFE-7BBD308B6579}" srcOrd="0" destOrd="0" presId="urn:microsoft.com/office/officeart/2005/8/layout/hierarchy4"/>
    <dgm:cxn modelId="{0DD0880C-A1E6-4C64-9F4E-1893C772CE60}" type="presParOf" srcId="{4870BDB5-68DB-4838-AEDE-C2943F464FBA}" destId="{FA861114-B9EB-404C-B797-21EE1F0CD34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04F0A6-7908-484E-B543-09AD54257296}" type="doc">
      <dgm:prSet loTypeId="urn:microsoft.com/office/officeart/2005/8/layout/hChevron3" loCatId="process" qsTypeId="urn:microsoft.com/office/officeart/2005/8/quickstyle/simple1" qsCatId="simple" csTypeId="urn:microsoft.com/office/officeart/2005/8/colors/colorful1" csCatId="colorful" phldr="1"/>
      <dgm:spPr/>
    </dgm:pt>
    <dgm:pt modelId="{DB0838D0-D6DC-4386-B01F-1905CB262F38}">
      <dgm:prSet phldrT="[Texte]"/>
      <dgm:spPr/>
      <dgm:t>
        <a:bodyPr/>
        <a:lstStyle/>
        <a:p>
          <a:r>
            <a:rPr lang="en-CA" dirty="0" err="1"/>
            <a:t>Essais</a:t>
          </a:r>
          <a:r>
            <a:rPr lang="en-CA" dirty="0"/>
            <a:t> </a:t>
          </a:r>
          <a:r>
            <a:rPr lang="en-CA" dirty="0" err="1"/>
            <a:t>qualitatifs</a:t>
          </a:r>
          <a:r>
            <a:rPr lang="en-CA" dirty="0"/>
            <a:t> (2023)</a:t>
          </a:r>
          <a:r>
            <a:rPr dirty="0"/>
            <a:t> </a:t>
          </a:r>
          <a:endParaRPr lang="fr-CA" dirty="0"/>
        </a:p>
      </dgm:t>
    </dgm:pt>
    <dgm:pt modelId="{41E04637-1F0C-4A11-96D1-13ED4A619DE7}" type="parTrans" cxnId="{DD9248A1-BFCC-490D-86DB-61F656D75DB7}">
      <dgm:prSet/>
      <dgm:spPr/>
      <dgm:t>
        <a:bodyPr/>
        <a:lstStyle/>
        <a:p>
          <a:endParaRPr lang="fr-CA"/>
        </a:p>
      </dgm:t>
    </dgm:pt>
    <dgm:pt modelId="{B1C3743A-1023-452F-A206-8BF82CD24F7D}" type="sibTrans" cxnId="{DD9248A1-BFCC-490D-86DB-61F656D75DB7}">
      <dgm:prSet/>
      <dgm:spPr/>
      <dgm:t>
        <a:bodyPr/>
        <a:lstStyle/>
        <a:p>
          <a:endParaRPr lang="fr-CA"/>
        </a:p>
      </dgm:t>
    </dgm:pt>
    <dgm:pt modelId="{A153B4EE-1202-4D52-89D8-62840CF0147B}">
      <dgm:prSet phldrT="[Texte]"/>
      <dgm:spPr/>
      <dgm:t>
        <a:bodyPr/>
        <a:lstStyle/>
        <a:p>
          <a:r>
            <a:rPr lang="en-CA" dirty="0" err="1"/>
            <a:t>Essais</a:t>
          </a:r>
          <a:r>
            <a:rPr lang="en-CA" dirty="0"/>
            <a:t> </a:t>
          </a:r>
          <a:r>
            <a:rPr lang="en-CA" dirty="0" err="1"/>
            <a:t>quantitatifs</a:t>
          </a:r>
          <a:r>
            <a:rPr lang="en-CA" dirty="0"/>
            <a:t> (2024)</a:t>
          </a:r>
          <a:r>
            <a:rPr dirty="0"/>
            <a:t> </a:t>
          </a:r>
          <a:endParaRPr lang="fr-CA" dirty="0"/>
        </a:p>
      </dgm:t>
    </dgm:pt>
    <dgm:pt modelId="{F5D9798A-782C-4AB9-94B2-8F50B91BA421}" type="parTrans" cxnId="{00652749-B29C-4AD3-8585-71F29B66D718}">
      <dgm:prSet/>
      <dgm:spPr/>
      <dgm:t>
        <a:bodyPr/>
        <a:lstStyle/>
        <a:p>
          <a:endParaRPr lang="fr-CA"/>
        </a:p>
      </dgm:t>
    </dgm:pt>
    <dgm:pt modelId="{1F74DE6F-F154-4981-A535-66287394D0D2}" type="sibTrans" cxnId="{00652749-B29C-4AD3-8585-71F29B66D718}">
      <dgm:prSet/>
      <dgm:spPr/>
      <dgm:t>
        <a:bodyPr/>
        <a:lstStyle/>
        <a:p>
          <a:endParaRPr lang="fr-CA"/>
        </a:p>
      </dgm:t>
    </dgm:pt>
    <dgm:pt modelId="{7321F56A-2F57-4B13-A31F-8B00A348EE21}">
      <dgm:prSet phldrT="[Texte]" custT="1"/>
      <dgm:spPr/>
      <dgm:t>
        <a:bodyPr/>
        <a:lstStyle/>
        <a:p>
          <a:r>
            <a:rPr lang="fr-CA" sz="1800" dirty="0"/>
            <a:t>Norme finale accessible pour le Recensement de 2026 (2025*)</a:t>
          </a:r>
        </a:p>
        <a:p>
          <a:r>
            <a:rPr lang="fr-CA" sz="1800" dirty="0"/>
            <a:t>* </a:t>
          </a:r>
          <a:r>
            <a:rPr lang="fr-CA" sz="1400" dirty="0"/>
            <a:t>Une norme ministérielle pourrait être accessible avant cette date, pour une diffusion en 2025</a:t>
          </a:r>
        </a:p>
      </dgm:t>
    </dgm:pt>
    <dgm:pt modelId="{19FCAD7E-4EF5-42FD-8364-E2C2C59AF97B}" type="parTrans" cxnId="{29297E9C-3005-4712-AC39-02EE0B2D6383}">
      <dgm:prSet/>
      <dgm:spPr/>
      <dgm:t>
        <a:bodyPr/>
        <a:lstStyle/>
        <a:p>
          <a:endParaRPr lang="fr-CA"/>
        </a:p>
      </dgm:t>
    </dgm:pt>
    <dgm:pt modelId="{C934175E-359C-452B-86F9-D61F7EF866DD}" type="sibTrans" cxnId="{29297E9C-3005-4712-AC39-02EE0B2D6383}">
      <dgm:prSet/>
      <dgm:spPr/>
      <dgm:t>
        <a:bodyPr/>
        <a:lstStyle/>
        <a:p>
          <a:endParaRPr lang="fr-CA"/>
        </a:p>
      </dgm:t>
    </dgm:pt>
    <dgm:pt modelId="{2CE0B72A-B26C-427D-B64A-4AC72D56DBB2}" type="pres">
      <dgm:prSet presAssocID="{B704F0A6-7908-484E-B543-09AD54257296}" presName="Name0" presStyleCnt="0">
        <dgm:presLayoutVars>
          <dgm:dir/>
          <dgm:resizeHandles val="exact"/>
        </dgm:presLayoutVars>
      </dgm:prSet>
      <dgm:spPr/>
    </dgm:pt>
    <dgm:pt modelId="{CAA533CE-1E1E-40EB-98EA-D73CFB8F2B39}" type="pres">
      <dgm:prSet presAssocID="{DB0838D0-D6DC-4386-B01F-1905CB262F38}" presName="parTxOnly" presStyleLbl="node1" presStyleIdx="0" presStyleCnt="3">
        <dgm:presLayoutVars>
          <dgm:bulletEnabled val="1"/>
        </dgm:presLayoutVars>
      </dgm:prSet>
      <dgm:spPr/>
    </dgm:pt>
    <dgm:pt modelId="{6A984271-03B9-4089-B559-7229192CA20E}" type="pres">
      <dgm:prSet presAssocID="{B1C3743A-1023-452F-A206-8BF82CD24F7D}" presName="parSpace" presStyleCnt="0"/>
      <dgm:spPr/>
    </dgm:pt>
    <dgm:pt modelId="{A3D62462-1E06-4B6C-A767-284FE9F2D337}" type="pres">
      <dgm:prSet presAssocID="{A153B4EE-1202-4D52-89D8-62840CF0147B}" presName="parTxOnly" presStyleLbl="node1" presStyleIdx="1" presStyleCnt="3">
        <dgm:presLayoutVars>
          <dgm:bulletEnabled val="1"/>
        </dgm:presLayoutVars>
      </dgm:prSet>
      <dgm:spPr/>
    </dgm:pt>
    <dgm:pt modelId="{1C86C85D-4C53-4413-9C44-E4176E6A9746}" type="pres">
      <dgm:prSet presAssocID="{1F74DE6F-F154-4981-A535-66287394D0D2}" presName="parSpace" presStyleCnt="0"/>
      <dgm:spPr/>
    </dgm:pt>
    <dgm:pt modelId="{EE13FCE4-6D7D-4BA7-9B5D-190908805CAD}" type="pres">
      <dgm:prSet presAssocID="{7321F56A-2F57-4B13-A31F-8B00A348EE21}" presName="parTxOnly" presStyleLbl="node1" presStyleIdx="2" presStyleCnt="3" custLinFactNeighborY="-706">
        <dgm:presLayoutVars>
          <dgm:bulletEnabled val="1"/>
        </dgm:presLayoutVars>
      </dgm:prSet>
      <dgm:spPr/>
    </dgm:pt>
  </dgm:ptLst>
  <dgm:cxnLst>
    <dgm:cxn modelId="{FCA54818-C7C3-49FF-9406-53947EEE0733}" type="presOf" srcId="{DB0838D0-D6DC-4386-B01F-1905CB262F38}" destId="{CAA533CE-1E1E-40EB-98EA-D73CFB8F2B39}" srcOrd="0" destOrd="0" presId="urn:microsoft.com/office/officeart/2005/8/layout/hChevron3"/>
    <dgm:cxn modelId="{3ED01F1F-4D8F-4957-AD69-CD6C106D05C8}" type="presOf" srcId="{B704F0A6-7908-484E-B543-09AD54257296}" destId="{2CE0B72A-B26C-427D-B64A-4AC72D56DBB2}" srcOrd="0" destOrd="0" presId="urn:microsoft.com/office/officeart/2005/8/layout/hChevron3"/>
    <dgm:cxn modelId="{00652749-B29C-4AD3-8585-71F29B66D718}" srcId="{B704F0A6-7908-484E-B543-09AD54257296}" destId="{A153B4EE-1202-4D52-89D8-62840CF0147B}" srcOrd="1" destOrd="0" parTransId="{F5D9798A-782C-4AB9-94B2-8F50B91BA421}" sibTransId="{1F74DE6F-F154-4981-A535-66287394D0D2}"/>
    <dgm:cxn modelId="{29297E9C-3005-4712-AC39-02EE0B2D6383}" srcId="{B704F0A6-7908-484E-B543-09AD54257296}" destId="{7321F56A-2F57-4B13-A31F-8B00A348EE21}" srcOrd="2" destOrd="0" parTransId="{19FCAD7E-4EF5-42FD-8364-E2C2C59AF97B}" sibTransId="{C934175E-359C-452B-86F9-D61F7EF866DD}"/>
    <dgm:cxn modelId="{DD9248A1-BFCC-490D-86DB-61F656D75DB7}" srcId="{B704F0A6-7908-484E-B543-09AD54257296}" destId="{DB0838D0-D6DC-4386-B01F-1905CB262F38}" srcOrd="0" destOrd="0" parTransId="{41E04637-1F0C-4A11-96D1-13ED4A619DE7}" sibTransId="{B1C3743A-1023-452F-A206-8BF82CD24F7D}"/>
    <dgm:cxn modelId="{6F86E6A2-3E55-47F4-BFAD-08C11C8B9FA4}" type="presOf" srcId="{A153B4EE-1202-4D52-89D8-62840CF0147B}" destId="{A3D62462-1E06-4B6C-A767-284FE9F2D337}" srcOrd="0" destOrd="0" presId="urn:microsoft.com/office/officeart/2005/8/layout/hChevron3"/>
    <dgm:cxn modelId="{40C8BAF8-33C2-4CA7-854A-D2A2B0405C32}" type="presOf" srcId="{7321F56A-2F57-4B13-A31F-8B00A348EE21}" destId="{EE13FCE4-6D7D-4BA7-9B5D-190908805CAD}" srcOrd="0" destOrd="0" presId="urn:microsoft.com/office/officeart/2005/8/layout/hChevron3"/>
    <dgm:cxn modelId="{46253035-4E89-413B-A57B-07E9955922E6}" type="presParOf" srcId="{2CE0B72A-B26C-427D-B64A-4AC72D56DBB2}" destId="{CAA533CE-1E1E-40EB-98EA-D73CFB8F2B39}" srcOrd="0" destOrd="0" presId="urn:microsoft.com/office/officeart/2005/8/layout/hChevron3"/>
    <dgm:cxn modelId="{9701DC44-3C51-4554-A1D6-39D965C7A069}" type="presParOf" srcId="{2CE0B72A-B26C-427D-B64A-4AC72D56DBB2}" destId="{6A984271-03B9-4089-B559-7229192CA20E}" srcOrd="1" destOrd="0" presId="urn:microsoft.com/office/officeart/2005/8/layout/hChevron3"/>
    <dgm:cxn modelId="{8ABEC0A3-0760-4851-A8C2-A08D63C2C1BB}" type="presParOf" srcId="{2CE0B72A-B26C-427D-B64A-4AC72D56DBB2}" destId="{A3D62462-1E06-4B6C-A767-284FE9F2D337}" srcOrd="2" destOrd="0" presId="urn:microsoft.com/office/officeart/2005/8/layout/hChevron3"/>
    <dgm:cxn modelId="{30F33C8B-DFD9-4C4B-8C8B-98C2806929D7}" type="presParOf" srcId="{2CE0B72A-B26C-427D-B64A-4AC72D56DBB2}" destId="{1C86C85D-4C53-4413-9C44-E4176E6A9746}" srcOrd="3" destOrd="0" presId="urn:microsoft.com/office/officeart/2005/8/layout/hChevron3"/>
    <dgm:cxn modelId="{975BBDAD-0D4D-4518-891E-87AE15F4F5B6}" type="presParOf" srcId="{2CE0B72A-B26C-427D-B64A-4AC72D56DBB2}" destId="{EE13FCE4-6D7D-4BA7-9B5D-190908805CAD}"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9698B-7288-48C2-BAED-363B77BF7178}">
      <dsp:nvSpPr>
        <dsp:cNvPr id="0" name=""/>
        <dsp:cNvSpPr/>
      </dsp:nvSpPr>
      <dsp:spPr>
        <a:xfrm>
          <a:off x="0" y="5877"/>
          <a:ext cx="5087047" cy="399178"/>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CA" sz="1600" b="1" kern="1200" dirty="0"/>
            <a:t>Lieu de naissance </a:t>
          </a:r>
        </a:p>
      </dsp:txBody>
      <dsp:txXfrm>
        <a:off x="19486" y="25363"/>
        <a:ext cx="5048075" cy="360206"/>
      </dsp:txXfrm>
    </dsp:sp>
    <dsp:sp modelId="{38611D87-02FB-4814-AAB0-E2A3D3A71CAC}">
      <dsp:nvSpPr>
        <dsp:cNvPr id="0" name=""/>
        <dsp:cNvSpPr/>
      </dsp:nvSpPr>
      <dsp:spPr>
        <a:xfrm>
          <a:off x="0" y="405055"/>
          <a:ext cx="5087047" cy="836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14"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noProof="0" dirty="0"/>
            <a:t>Lieu de naissance de la personne</a:t>
          </a:r>
        </a:p>
        <a:p>
          <a:pPr marL="114300" lvl="1" indent="-114300" algn="l" defTabSz="533400" rtl="0">
            <a:lnSpc>
              <a:spcPct val="90000"/>
            </a:lnSpc>
            <a:spcBef>
              <a:spcPct val="0"/>
            </a:spcBef>
            <a:spcAft>
              <a:spcPct val="20000"/>
            </a:spcAft>
            <a:buChar char="•"/>
          </a:pPr>
          <a:r>
            <a:rPr lang="fr-CA" sz="1200" kern="1200" noProof="0" dirty="0"/>
            <a:t>Lieu de naissance des parents</a:t>
          </a:r>
        </a:p>
        <a:p>
          <a:pPr marL="114300" lvl="1" indent="-114300" algn="l" defTabSz="533400" rtl="0">
            <a:lnSpc>
              <a:spcPct val="90000"/>
            </a:lnSpc>
            <a:spcBef>
              <a:spcPct val="0"/>
            </a:spcBef>
            <a:spcAft>
              <a:spcPct val="20000"/>
            </a:spcAft>
            <a:buChar char="•"/>
          </a:pPr>
          <a:r>
            <a:rPr lang="fr-CA" sz="1200" kern="1200" noProof="0" dirty="0"/>
            <a:t>Statut des générations</a:t>
          </a:r>
        </a:p>
        <a:p>
          <a:pPr marL="114300" lvl="1" indent="-114300" algn="l" defTabSz="533400" rtl="0">
            <a:lnSpc>
              <a:spcPct val="90000"/>
            </a:lnSpc>
            <a:spcBef>
              <a:spcPct val="0"/>
            </a:spcBef>
            <a:spcAft>
              <a:spcPct val="20000"/>
            </a:spcAft>
            <a:buChar char="•"/>
          </a:pPr>
          <a:endParaRPr lang="fr-CA" sz="1200" kern="1200" noProof="0" dirty="0"/>
        </a:p>
      </dsp:txBody>
      <dsp:txXfrm>
        <a:off x="0" y="405055"/>
        <a:ext cx="5087047" cy="836146"/>
      </dsp:txXfrm>
    </dsp:sp>
    <dsp:sp modelId="{56A52C09-A8C5-479E-9AE3-C8ED0C39AA2B}">
      <dsp:nvSpPr>
        <dsp:cNvPr id="0" name=""/>
        <dsp:cNvSpPr/>
      </dsp:nvSpPr>
      <dsp:spPr>
        <a:xfrm>
          <a:off x="0" y="1241202"/>
          <a:ext cx="5087047" cy="393837"/>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CA" sz="1600" b="1" kern="1200" dirty="0"/>
            <a:t>Immigration</a:t>
          </a:r>
          <a:endParaRPr lang="en-CA" sz="1600" kern="1200" dirty="0"/>
        </a:p>
      </dsp:txBody>
      <dsp:txXfrm>
        <a:off x="19226" y="1260428"/>
        <a:ext cx="5048595" cy="355385"/>
      </dsp:txXfrm>
    </dsp:sp>
    <dsp:sp modelId="{998EFD84-2980-49D2-8C20-D14D1ED18C12}">
      <dsp:nvSpPr>
        <dsp:cNvPr id="0" name=""/>
        <dsp:cNvSpPr/>
      </dsp:nvSpPr>
      <dsp:spPr>
        <a:xfrm>
          <a:off x="0" y="1635039"/>
          <a:ext cx="5087047" cy="103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14"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noProof="0" dirty="0"/>
            <a:t>Immigrants reçus / résidents permanents</a:t>
          </a:r>
        </a:p>
        <a:p>
          <a:pPr marL="228600" lvl="2" indent="-114300" algn="l" defTabSz="533400" rtl="0">
            <a:lnSpc>
              <a:spcPct val="90000"/>
            </a:lnSpc>
            <a:spcBef>
              <a:spcPct val="0"/>
            </a:spcBef>
            <a:spcAft>
              <a:spcPct val="20000"/>
            </a:spcAft>
            <a:buChar char="•"/>
          </a:pPr>
          <a:r>
            <a:rPr lang="fr-CA" sz="1200" kern="1200" noProof="0" dirty="0"/>
            <a:t>Année d’immigration</a:t>
          </a:r>
        </a:p>
        <a:p>
          <a:pPr marL="228600" lvl="2" indent="-114300" algn="l" defTabSz="533400" rtl="0">
            <a:lnSpc>
              <a:spcPct val="90000"/>
            </a:lnSpc>
            <a:spcBef>
              <a:spcPct val="0"/>
            </a:spcBef>
            <a:spcAft>
              <a:spcPct val="20000"/>
            </a:spcAft>
            <a:buChar char="•"/>
          </a:pPr>
          <a:r>
            <a:rPr lang="fr-CA" sz="1200" kern="1200" noProof="0" dirty="0"/>
            <a:t>Catégorie d’admission </a:t>
          </a:r>
        </a:p>
        <a:p>
          <a:pPr marL="114300" lvl="1" indent="-114300" algn="l" defTabSz="533400" rtl="0">
            <a:lnSpc>
              <a:spcPct val="90000"/>
            </a:lnSpc>
            <a:spcBef>
              <a:spcPct val="0"/>
            </a:spcBef>
            <a:spcAft>
              <a:spcPct val="20000"/>
            </a:spcAft>
            <a:buChar char="•"/>
          </a:pPr>
          <a:r>
            <a:rPr lang="fr-CA" sz="1200" kern="1200" noProof="0" dirty="0"/>
            <a:t>Résidents non permanents</a:t>
          </a:r>
        </a:p>
        <a:p>
          <a:pPr marL="114300" lvl="1" indent="-114300" algn="l" defTabSz="533400" rtl="0">
            <a:lnSpc>
              <a:spcPct val="90000"/>
            </a:lnSpc>
            <a:spcBef>
              <a:spcPct val="0"/>
            </a:spcBef>
            <a:spcAft>
              <a:spcPct val="20000"/>
            </a:spcAft>
            <a:buChar char="•"/>
          </a:pPr>
          <a:endParaRPr lang="fr-CA" sz="1200" kern="1200" noProof="0" dirty="0"/>
        </a:p>
      </dsp:txBody>
      <dsp:txXfrm>
        <a:off x="0" y="1635039"/>
        <a:ext cx="5087047" cy="1035229"/>
      </dsp:txXfrm>
    </dsp:sp>
    <dsp:sp modelId="{9C1FBD00-735B-4C61-8499-D5E954989FEF}">
      <dsp:nvSpPr>
        <dsp:cNvPr id="0" name=""/>
        <dsp:cNvSpPr/>
      </dsp:nvSpPr>
      <dsp:spPr>
        <a:xfrm>
          <a:off x="0" y="2670268"/>
          <a:ext cx="5087047" cy="393837"/>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1" kern="1200" noProof="0" dirty="0"/>
            <a:t>Citoyenneté</a:t>
          </a:r>
          <a:endParaRPr lang="fr-CA" sz="1600" kern="1200" noProof="0" dirty="0"/>
        </a:p>
      </dsp:txBody>
      <dsp:txXfrm>
        <a:off x="19226" y="2689494"/>
        <a:ext cx="5048595" cy="355385"/>
      </dsp:txXfrm>
    </dsp:sp>
    <dsp:sp modelId="{AA43F66D-1A97-4544-B0A7-7AE90FAD405E}">
      <dsp:nvSpPr>
        <dsp:cNvPr id="0" name=""/>
        <dsp:cNvSpPr/>
      </dsp:nvSpPr>
      <dsp:spPr>
        <a:xfrm>
          <a:off x="0" y="3064106"/>
          <a:ext cx="5087047" cy="577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14"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noProof="0" dirty="0"/>
            <a:t>Citoyenneté canadienne de naissance ou par naturalisation; Pays de citoyenneté</a:t>
          </a:r>
        </a:p>
        <a:p>
          <a:pPr marL="114300" lvl="1" indent="-114300" algn="l" defTabSz="533400" rtl="0">
            <a:lnSpc>
              <a:spcPct val="90000"/>
            </a:lnSpc>
            <a:spcBef>
              <a:spcPct val="0"/>
            </a:spcBef>
            <a:spcAft>
              <a:spcPct val="20000"/>
            </a:spcAft>
            <a:buChar char="•"/>
          </a:pPr>
          <a:endParaRPr lang="fr-CA" sz="1200" kern="1200" noProof="0" dirty="0"/>
        </a:p>
      </dsp:txBody>
      <dsp:txXfrm>
        <a:off x="0" y="3064106"/>
        <a:ext cx="5087047" cy="577339"/>
      </dsp:txXfrm>
    </dsp:sp>
    <dsp:sp modelId="{F026C876-3E98-48F3-BB91-9A68AFD75D93}">
      <dsp:nvSpPr>
        <dsp:cNvPr id="0" name=""/>
        <dsp:cNvSpPr/>
      </dsp:nvSpPr>
      <dsp:spPr>
        <a:xfrm>
          <a:off x="0" y="3630559"/>
          <a:ext cx="5087047" cy="393837"/>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CA" sz="1600" b="1" kern="1200" dirty="0"/>
            <a:t>Religion</a:t>
          </a:r>
          <a:endParaRPr lang="en-CA" sz="1600" kern="1200" dirty="0"/>
        </a:p>
      </dsp:txBody>
      <dsp:txXfrm>
        <a:off x="19226" y="3649785"/>
        <a:ext cx="5048595" cy="355385"/>
      </dsp:txXfrm>
    </dsp:sp>
    <dsp:sp modelId="{BB2165BE-993C-430D-9EDD-B943FF477213}">
      <dsp:nvSpPr>
        <dsp:cNvPr id="0" name=""/>
        <dsp:cNvSpPr/>
      </dsp:nvSpPr>
      <dsp:spPr>
        <a:xfrm>
          <a:off x="0" y="4035282"/>
          <a:ext cx="5087047" cy="31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14"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dirty="0"/>
            <a:t>Appartenance religieuse</a:t>
          </a:r>
          <a:endParaRPr lang="en-CA" sz="1200" kern="1200" dirty="0"/>
        </a:p>
      </dsp:txBody>
      <dsp:txXfrm>
        <a:off x="0" y="4035282"/>
        <a:ext cx="5087047" cy="318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A5F87-8498-47F3-8553-0C68B091330B}">
      <dsp:nvSpPr>
        <dsp:cNvPr id="0" name=""/>
        <dsp:cNvSpPr/>
      </dsp:nvSpPr>
      <dsp:spPr>
        <a:xfrm>
          <a:off x="0" y="0"/>
          <a:ext cx="5589538" cy="494735"/>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1" kern="1200" noProof="0" dirty="0"/>
            <a:t>Origines ethniques ou culturelles </a:t>
          </a:r>
          <a:endParaRPr lang="fr-CA" sz="1600" kern="1200" noProof="0" dirty="0"/>
        </a:p>
      </dsp:txBody>
      <dsp:txXfrm>
        <a:off x="24151" y="24151"/>
        <a:ext cx="5541236" cy="446433"/>
      </dsp:txXfrm>
    </dsp:sp>
    <dsp:sp modelId="{C2491433-BDC3-41F6-9B5E-14ADCAC55E10}">
      <dsp:nvSpPr>
        <dsp:cNvPr id="0" name=""/>
        <dsp:cNvSpPr/>
      </dsp:nvSpPr>
      <dsp:spPr>
        <a:xfrm>
          <a:off x="0" y="745161"/>
          <a:ext cx="5589538" cy="472414"/>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1" kern="1200" dirty="0"/>
            <a:t>Peuples autochtones (Premières Nations, Métis, Inuit)</a:t>
          </a:r>
          <a:endParaRPr lang="en-CA" sz="1600" kern="1200" dirty="0"/>
        </a:p>
      </dsp:txBody>
      <dsp:txXfrm>
        <a:off x="23061" y="768222"/>
        <a:ext cx="5543416" cy="426292"/>
      </dsp:txXfrm>
    </dsp:sp>
    <dsp:sp modelId="{CC71DCC1-C8B4-409C-B1FE-AAD9A1C94571}">
      <dsp:nvSpPr>
        <dsp:cNvPr id="0" name=""/>
        <dsp:cNvSpPr/>
      </dsp:nvSpPr>
      <dsp:spPr>
        <a:xfrm>
          <a:off x="0" y="1229641"/>
          <a:ext cx="55895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a:t>Ascendance autochtone</a:t>
          </a:r>
          <a:endParaRPr lang="en-CA" sz="1200" kern="1200"/>
        </a:p>
        <a:p>
          <a:pPr marL="114300" lvl="1" indent="-114300" algn="l" defTabSz="533400" rtl="0">
            <a:lnSpc>
              <a:spcPct val="90000"/>
            </a:lnSpc>
            <a:spcBef>
              <a:spcPct val="0"/>
            </a:spcBef>
            <a:spcAft>
              <a:spcPct val="20000"/>
            </a:spcAft>
            <a:buChar char="•"/>
          </a:pPr>
          <a:r>
            <a:rPr lang="fr-CA" sz="1200" kern="1200" dirty="0"/>
            <a:t>Identité autochtone</a:t>
          </a:r>
          <a:endParaRPr lang="en-CA" sz="1200" kern="1200" dirty="0"/>
        </a:p>
        <a:p>
          <a:pPr marL="114300" lvl="1" indent="-114300" algn="l" defTabSz="533400" rtl="0">
            <a:lnSpc>
              <a:spcPct val="90000"/>
            </a:lnSpc>
            <a:spcBef>
              <a:spcPct val="0"/>
            </a:spcBef>
            <a:spcAft>
              <a:spcPct val="20000"/>
            </a:spcAft>
            <a:buChar char="•"/>
          </a:pPr>
          <a:r>
            <a:rPr lang="fr-CA" sz="1200" kern="1200" dirty="0"/>
            <a:t>Statut d’indien inscrit ou des traités</a:t>
          </a:r>
          <a:endParaRPr lang="en-CA" sz="1200" kern="1200" dirty="0"/>
        </a:p>
        <a:p>
          <a:pPr marL="114300" lvl="1" indent="-114300" algn="l" defTabSz="533400" rtl="0">
            <a:lnSpc>
              <a:spcPct val="90000"/>
            </a:lnSpc>
            <a:spcBef>
              <a:spcPct val="0"/>
            </a:spcBef>
            <a:spcAft>
              <a:spcPct val="20000"/>
            </a:spcAft>
            <a:buChar char="•"/>
          </a:pPr>
          <a:r>
            <a:rPr lang="en-CA" sz="1200" kern="1200" dirty="0" err="1"/>
            <a:t>Membre</a:t>
          </a:r>
          <a:r>
            <a:rPr lang="en-CA" sz="1200" kern="1200" dirty="0"/>
            <a:t> </a:t>
          </a:r>
          <a:r>
            <a:rPr lang="en-CA" sz="1200" kern="1200" dirty="0" err="1"/>
            <a:t>d’une</a:t>
          </a:r>
          <a:r>
            <a:rPr lang="en-CA" sz="1200" kern="1200" dirty="0"/>
            <a:t> Première Nation </a:t>
          </a:r>
          <a:r>
            <a:rPr lang="en-CA" sz="1200" kern="1200" dirty="0" err="1"/>
            <a:t>ou</a:t>
          </a:r>
          <a:r>
            <a:rPr lang="en-CA" sz="1200" kern="1200" dirty="0"/>
            <a:t> </a:t>
          </a:r>
          <a:r>
            <a:rPr lang="en-CA" sz="1200" kern="1200" dirty="0" err="1"/>
            <a:t>d’une</a:t>
          </a:r>
          <a:r>
            <a:rPr lang="en-CA" sz="1200" kern="1200" dirty="0"/>
            <a:t> </a:t>
          </a:r>
          <a:r>
            <a:rPr lang="en-CA" sz="1200" kern="1200" dirty="0" err="1"/>
            <a:t>bande</a:t>
          </a:r>
          <a:r>
            <a:rPr lang="en-CA" sz="1200" kern="1200" dirty="0"/>
            <a:t> indienne</a:t>
          </a:r>
        </a:p>
      </dsp:txBody>
      <dsp:txXfrm>
        <a:off x="0" y="1229641"/>
        <a:ext cx="5589538" cy="1059840"/>
      </dsp:txXfrm>
    </dsp:sp>
    <dsp:sp modelId="{238B183A-2F61-4F33-B6CC-DF96F730CD7F}">
      <dsp:nvSpPr>
        <dsp:cNvPr id="0" name=""/>
        <dsp:cNvSpPr/>
      </dsp:nvSpPr>
      <dsp:spPr>
        <a:xfrm>
          <a:off x="0" y="2276751"/>
          <a:ext cx="5589538" cy="424120"/>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1" kern="1200" noProof="0" dirty="0"/>
            <a:t>Groupes de population / Minorités visibles (groupes racisés)</a:t>
          </a:r>
          <a:endParaRPr lang="fr-CA" sz="1600" kern="1200" noProof="0" dirty="0"/>
        </a:p>
      </dsp:txBody>
      <dsp:txXfrm>
        <a:off x="20704" y="2297455"/>
        <a:ext cx="5548130" cy="382712"/>
      </dsp:txXfrm>
    </dsp:sp>
    <dsp:sp modelId="{E7AC32F9-8485-463B-8939-12B9814F1A31}">
      <dsp:nvSpPr>
        <dsp:cNvPr id="0" name=""/>
        <dsp:cNvSpPr/>
      </dsp:nvSpPr>
      <dsp:spPr>
        <a:xfrm>
          <a:off x="0" y="2846176"/>
          <a:ext cx="5589538" cy="431141"/>
        </a:xfrm>
        <a:prstGeom prst="round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CA" sz="1600" b="1" kern="1200" dirty="0"/>
            <a:t>Langue</a:t>
          </a:r>
          <a:endParaRPr lang="en-CA" sz="1600" kern="1200" dirty="0"/>
        </a:p>
      </dsp:txBody>
      <dsp:txXfrm>
        <a:off x="21047" y="2867223"/>
        <a:ext cx="5547444" cy="389047"/>
      </dsp:txXfrm>
    </dsp:sp>
    <dsp:sp modelId="{4AD93641-8B78-4CE7-8130-5A2A651C3AEF}">
      <dsp:nvSpPr>
        <dsp:cNvPr id="0" name=""/>
        <dsp:cNvSpPr/>
      </dsp:nvSpPr>
      <dsp:spPr>
        <a:xfrm>
          <a:off x="0" y="3303744"/>
          <a:ext cx="55895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CA" sz="1200" kern="1200" noProof="0" dirty="0"/>
            <a:t>Langue maternelle</a:t>
          </a:r>
        </a:p>
        <a:p>
          <a:pPr marL="114300" lvl="1" indent="-114300" algn="l" defTabSz="533400" rtl="0">
            <a:lnSpc>
              <a:spcPct val="90000"/>
            </a:lnSpc>
            <a:spcBef>
              <a:spcPct val="0"/>
            </a:spcBef>
            <a:spcAft>
              <a:spcPct val="20000"/>
            </a:spcAft>
            <a:buChar char="•"/>
          </a:pPr>
          <a:r>
            <a:rPr lang="fr-CA" sz="1200" kern="1200" noProof="0" dirty="0"/>
            <a:t>Langue parlée à la maison, langue utilisée au travail</a:t>
          </a:r>
        </a:p>
        <a:p>
          <a:pPr marL="114300" lvl="1" indent="-114300" algn="l" defTabSz="533400" rtl="0">
            <a:lnSpc>
              <a:spcPct val="90000"/>
            </a:lnSpc>
            <a:spcBef>
              <a:spcPct val="0"/>
            </a:spcBef>
            <a:spcAft>
              <a:spcPct val="20000"/>
            </a:spcAft>
            <a:buChar char="•"/>
          </a:pPr>
          <a:r>
            <a:rPr lang="fr-CA" sz="1200" kern="1200" noProof="0" dirty="0"/>
            <a:t>Connaissance des langues officielles et des langues non officielles</a:t>
          </a:r>
        </a:p>
        <a:p>
          <a:pPr marL="114300" lvl="1" indent="-114300" algn="l" defTabSz="533400" rtl="0">
            <a:lnSpc>
              <a:spcPct val="90000"/>
            </a:lnSpc>
            <a:spcBef>
              <a:spcPct val="0"/>
            </a:spcBef>
            <a:spcAft>
              <a:spcPct val="20000"/>
            </a:spcAft>
            <a:buChar char="•"/>
          </a:pPr>
          <a:r>
            <a:rPr lang="fr-CA" sz="1200" kern="1200" noProof="0" dirty="0"/>
            <a:t>Première langue officielle parlée</a:t>
          </a:r>
        </a:p>
      </dsp:txBody>
      <dsp:txXfrm>
        <a:off x="0" y="3303744"/>
        <a:ext cx="5589538"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C88EA-0B36-4F13-898A-FFCB0E98449C}">
      <dsp:nvSpPr>
        <dsp:cNvPr id="0" name=""/>
        <dsp:cNvSpPr/>
      </dsp:nvSpPr>
      <dsp:spPr>
        <a:xfrm>
          <a:off x="47594" y="6747"/>
          <a:ext cx="5037590" cy="1290549"/>
        </a:xfrm>
        <a:prstGeom prst="rect">
          <a:avLst/>
        </a:prstGeom>
        <a:gradFill flip="none" rotWithShape="0">
          <a:gsLst>
            <a:gs pos="0">
              <a:srgbClr val="9954CC">
                <a:shade val="30000"/>
                <a:satMod val="115000"/>
              </a:srgbClr>
            </a:gs>
            <a:gs pos="50000">
              <a:srgbClr val="9954CC">
                <a:shade val="67500"/>
                <a:satMod val="115000"/>
              </a:srgbClr>
            </a:gs>
            <a:gs pos="100000">
              <a:srgbClr val="9954CC">
                <a:shade val="100000"/>
                <a:satMod val="115000"/>
              </a:srgbClr>
            </a:gs>
          </a:gsLst>
          <a:lin ang="2700000" scaled="1"/>
          <a:tileRect/>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dirty="0">
              <a:solidFill>
                <a:schemeClr val="bg1"/>
              </a:solidFill>
            </a:rPr>
            <a:t>Recensement</a:t>
          </a:r>
          <a:endParaRPr lang="en-CA" sz="2400" b="1" kern="1200" dirty="0">
            <a:solidFill>
              <a:schemeClr val="bg1"/>
            </a:solidFill>
          </a:endParaRPr>
        </a:p>
      </dsp:txBody>
      <dsp:txXfrm>
        <a:off x="47594" y="6747"/>
        <a:ext cx="5037590" cy="1290549"/>
      </dsp:txXfrm>
    </dsp:sp>
    <dsp:sp modelId="{C7F92A53-0659-437B-81BD-0882C05C47AE}">
      <dsp:nvSpPr>
        <dsp:cNvPr id="0" name=""/>
        <dsp:cNvSpPr/>
      </dsp:nvSpPr>
      <dsp:spPr>
        <a:xfrm>
          <a:off x="5393175" y="1970"/>
          <a:ext cx="5304803" cy="1300103"/>
        </a:xfrm>
        <a:prstGeom prst="rect">
          <a:avLst/>
        </a:prstGeom>
        <a:solidFill>
          <a:schemeClr val="tx1">
            <a:lumMod val="50000"/>
            <a:lumOff val="50000"/>
          </a:schemeClr>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CA" sz="2000" b="1" kern="1200" dirty="0">
              <a:solidFill>
                <a:schemeClr val="bg1"/>
              </a:solidFill>
            </a:rPr>
            <a:t>Base de données administratives</a:t>
          </a:r>
          <a:endParaRPr lang="en-CA" sz="2000" b="1" kern="1200" dirty="0">
            <a:solidFill>
              <a:schemeClr val="bg1"/>
            </a:solidFill>
          </a:endParaRPr>
        </a:p>
        <a:p>
          <a:pPr marL="171450" lvl="1" indent="-171450" algn="l" defTabSz="711200">
            <a:lnSpc>
              <a:spcPct val="90000"/>
            </a:lnSpc>
            <a:spcBef>
              <a:spcPct val="0"/>
            </a:spcBef>
            <a:spcAft>
              <a:spcPct val="15000"/>
            </a:spcAft>
            <a:buChar char="•"/>
          </a:pPr>
          <a:r>
            <a:rPr lang="fr-CA" sz="1600" b="1" kern="1200" dirty="0">
              <a:solidFill>
                <a:schemeClr val="bg1"/>
              </a:solidFill>
            </a:rPr>
            <a:t>Base de données longitudinales sur l’immigration</a:t>
          </a:r>
          <a:endParaRPr lang="en-CA" sz="1600" b="1" kern="1200" dirty="0">
            <a:solidFill>
              <a:schemeClr val="bg1"/>
            </a:solidFill>
          </a:endParaRPr>
        </a:p>
        <a:p>
          <a:pPr marL="171450" lvl="1" indent="-171450" algn="l" defTabSz="711200">
            <a:lnSpc>
              <a:spcPct val="90000"/>
            </a:lnSpc>
            <a:spcBef>
              <a:spcPct val="0"/>
            </a:spcBef>
            <a:spcAft>
              <a:spcPct val="15000"/>
            </a:spcAft>
            <a:buChar char="•"/>
          </a:pPr>
          <a:r>
            <a:rPr lang="fr-FR" sz="1600" b="1" kern="1200" dirty="0">
              <a:solidFill>
                <a:schemeClr val="bg1"/>
              </a:solidFill>
            </a:rPr>
            <a:t>Programme de déclaration uniforme de la criminalité</a:t>
          </a:r>
          <a:endParaRPr lang="en-CA" sz="1600" b="1" kern="1200" dirty="0">
            <a:solidFill>
              <a:schemeClr val="bg1"/>
            </a:solidFill>
          </a:endParaRPr>
        </a:p>
      </dsp:txBody>
      <dsp:txXfrm>
        <a:off x="5393175" y="1970"/>
        <a:ext cx="5304803" cy="1300103"/>
      </dsp:txXfrm>
    </dsp:sp>
    <dsp:sp modelId="{AA2CD75B-A3F8-4FD0-B0BC-27DAD01BDA91}">
      <dsp:nvSpPr>
        <dsp:cNvPr id="0" name=""/>
        <dsp:cNvSpPr/>
      </dsp:nvSpPr>
      <dsp:spPr>
        <a:xfrm>
          <a:off x="4491" y="1610064"/>
          <a:ext cx="5100266" cy="2319244"/>
        </a:xfrm>
        <a:prstGeom prst="rect">
          <a:avLst/>
        </a:prstGeom>
        <a:solidFill>
          <a:srgbClr val="659A2A"/>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CA" sz="2000" b="1" kern="1200" noProof="0" dirty="0">
              <a:solidFill>
                <a:schemeClr val="bg1"/>
              </a:solidFill>
            </a:rPr>
            <a:t>Enquêtes thématiques (liste non-exhaustive)  </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sociale canadienne</a:t>
          </a:r>
        </a:p>
        <a:p>
          <a:pPr marL="171450" lvl="1" indent="-171450" algn="l" defTabSz="711200">
            <a:lnSpc>
              <a:spcPct val="90000"/>
            </a:lnSpc>
            <a:spcBef>
              <a:spcPct val="0"/>
            </a:spcBef>
            <a:spcAft>
              <a:spcPct val="15000"/>
            </a:spcAft>
            <a:buChar char="•"/>
          </a:pPr>
          <a:r>
            <a:rPr lang="fr-CA" sz="1600" b="1" kern="1200" noProof="0" dirty="0">
              <a:solidFill>
                <a:schemeClr val="bg1"/>
              </a:solidFill>
            </a:rPr>
            <a:t>Série d’enquêtes sur les gens et leurs communautés</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sur la santé dans les collectivités canadiennes</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sur la population active</a:t>
          </a:r>
        </a:p>
        <a:p>
          <a:pPr marL="171450" lvl="1" indent="-171450" algn="l" defTabSz="711200">
            <a:lnSpc>
              <a:spcPct val="90000"/>
            </a:lnSpc>
            <a:spcBef>
              <a:spcPct val="0"/>
            </a:spcBef>
            <a:spcAft>
              <a:spcPct val="15000"/>
            </a:spcAft>
            <a:buChar char="•"/>
          </a:pPr>
          <a:r>
            <a:rPr lang="fr-CA" sz="1600" b="1" kern="1200" noProof="0" dirty="0">
              <a:solidFill>
                <a:schemeClr val="bg1"/>
              </a:solidFill>
            </a:rPr>
            <a:t>Programme pour l’évaluation internationale des compétences des adultes</a:t>
          </a:r>
        </a:p>
        <a:p>
          <a:pPr marL="171450" lvl="1" indent="-171450" algn="l" defTabSz="711200">
            <a:lnSpc>
              <a:spcPct val="90000"/>
            </a:lnSpc>
            <a:spcBef>
              <a:spcPct val="0"/>
            </a:spcBef>
            <a:spcAft>
              <a:spcPct val="15000"/>
            </a:spcAft>
            <a:buChar char="•"/>
          </a:pPr>
          <a:r>
            <a:rPr lang="fr-CA" sz="1600" b="1" kern="1200" noProof="0" dirty="0">
              <a:solidFill>
                <a:schemeClr val="bg1"/>
              </a:solidFill>
            </a:rPr>
            <a:t>Étude longitudinale et internationale des adultes</a:t>
          </a:r>
        </a:p>
      </dsp:txBody>
      <dsp:txXfrm>
        <a:off x="4491" y="1610064"/>
        <a:ext cx="5100266" cy="2319244"/>
      </dsp:txXfrm>
    </dsp:sp>
    <dsp:sp modelId="{ECF38EF4-B3D1-4CF8-B3B2-187E53845DE6}">
      <dsp:nvSpPr>
        <dsp:cNvPr id="0" name=""/>
        <dsp:cNvSpPr/>
      </dsp:nvSpPr>
      <dsp:spPr>
        <a:xfrm>
          <a:off x="5412748" y="1648196"/>
          <a:ext cx="5328333" cy="2242980"/>
        </a:xfrm>
        <a:prstGeom prst="rect">
          <a:avLst/>
        </a:prstGeom>
        <a:solidFill>
          <a:schemeClr val="accent5">
            <a:lumMod val="75000"/>
          </a:schemeClr>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CA" sz="2000" b="1" kern="1200" noProof="0" dirty="0">
              <a:solidFill>
                <a:schemeClr val="bg1"/>
              </a:solidFill>
            </a:rPr>
            <a:t>Enquêtes axées sur des populations précises</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sur la vitalité des minorités de langue officielle</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auprès des peuples autochtones</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sur la diversité ethnique</a:t>
          </a:r>
        </a:p>
        <a:p>
          <a:pPr marL="171450" lvl="1" indent="-171450" algn="l" defTabSz="711200">
            <a:lnSpc>
              <a:spcPct val="90000"/>
            </a:lnSpc>
            <a:spcBef>
              <a:spcPct val="0"/>
            </a:spcBef>
            <a:spcAft>
              <a:spcPct val="15000"/>
            </a:spcAft>
            <a:buChar char="•"/>
          </a:pPr>
          <a:r>
            <a:rPr lang="fr-CA" sz="1600" b="1" kern="1200" noProof="0" dirty="0">
              <a:solidFill>
                <a:schemeClr val="bg1"/>
              </a:solidFill>
            </a:rPr>
            <a:t>Enquête longitudinale auprès des immigrants du Canada</a:t>
          </a:r>
        </a:p>
      </dsp:txBody>
      <dsp:txXfrm>
        <a:off x="5412748" y="1648196"/>
        <a:ext cx="5328333" cy="2242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9551-860E-4542-BBF0-F87E28A3B063}">
      <dsp:nvSpPr>
        <dsp:cNvPr id="0" name=""/>
        <dsp:cNvSpPr/>
      </dsp:nvSpPr>
      <dsp:spPr>
        <a:xfrm>
          <a:off x="0" y="10387"/>
          <a:ext cx="9098951" cy="1003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1" kern="1200" dirty="0"/>
            <a:t>Novembre-décembre 2022 : </a:t>
          </a:r>
          <a:r>
            <a:rPr lang="fr-CA" sz="1900" b="0" kern="1200" dirty="0"/>
            <a:t>Groupes de discussion avec des partenaires clés, dont des universitaires et des utilisateurs de données du gouvernement</a:t>
          </a:r>
          <a:endParaRPr lang="en-US" sz="1900" b="0" kern="1200" dirty="0"/>
        </a:p>
      </dsp:txBody>
      <dsp:txXfrm>
        <a:off x="29395" y="39782"/>
        <a:ext cx="7931166" cy="944825"/>
      </dsp:txXfrm>
    </dsp:sp>
    <dsp:sp modelId="{387881E9-39A5-4F8E-9085-77FD7C52B342}">
      <dsp:nvSpPr>
        <dsp:cNvPr id="0" name=""/>
        <dsp:cNvSpPr/>
      </dsp:nvSpPr>
      <dsp:spPr>
        <a:xfrm>
          <a:off x="762037" y="1186090"/>
          <a:ext cx="9098951" cy="1003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1" kern="1200" dirty="0"/>
            <a:t>Mai 2023: </a:t>
          </a:r>
          <a:r>
            <a:rPr lang="fr-CA" sz="1900" b="0" kern="1200" dirty="0"/>
            <a:t>Réunions avec des ministères fédéraux </a:t>
          </a:r>
          <a:endParaRPr lang="en-US" sz="1900" b="0" kern="1200" dirty="0"/>
        </a:p>
      </dsp:txBody>
      <dsp:txXfrm>
        <a:off x="791432" y="1215485"/>
        <a:ext cx="7625774" cy="944825"/>
      </dsp:txXfrm>
    </dsp:sp>
    <dsp:sp modelId="{61C54646-39BD-42B9-A9DA-2842E8F98D1E}">
      <dsp:nvSpPr>
        <dsp:cNvPr id="0" name=""/>
        <dsp:cNvSpPr/>
      </dsp:nvSpPr>
      <dsp:spPr>
        <a:xfrm>
          <a:off x="1512700" y="2372181"/>
          <a:ext cx="9098951" cy="1003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1" kern="1200" dirty="0"/>
            <a:t>Juin 2023: </a:t>
          </a:r>
          <a:r>
            <a:rPr lang="fr-CA" sz="1900" b="0" kern="1200" dirty="0"/>
            <a:t>Groupes de discussion avec des organismes communautaires</a:t>
          </a:r>
          <a:endParaRPr lang="en-US" sz="1900" b="0" kern="1200" dirty="0"/>
        </a:p>
      </dsp:txBody>
      <dsp:txXfrm>
        <a:off x="1542095" y="2401576"/>
        <a:ext cx="7637147" cy="944825"/>
      </dsp:txXfrm>
    </dsp:sp>
    <dsp:sp modelId="{E0B0D3E6-45B1-4858-960C-551787875DAC}">
      <dsp:nvSpPr>
        <dsp:cNvPr id="0" name=""/>
        <dsp:cNvSpPr/>
      </dsp:nvSpPr>
      <dsp:spPr>
        <a:xfrm>
          <a:off x="2128244" y="3547884"/>
          <a:ext cx="9098951" cy="1003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1" kern="1200" dirty="0"/>
            <a:t>Octobre-novembre 2023: </a:t>
          </a:r>
          <a:r>
            <a:rPr lang="fr-CA" sz="1900" b="0" kern="1200" dirty="0"/>
            <a:t>Résultats préliminaires et validation auprès du public</a:t>
          </a:r>
          <a:endParaRPr lang="en-US" sz="1900" b="0" kern="1200" dirty="0"/>
        </a:p>
      </dsp:txBody>
      <dsp:txXfrm>
        <a:off x="2157639" y="3577279"/>
        <a:ext cx="7625774" cy="944825"/>
      </dsp:txXfrm>
    </dsp:sp>
    <dsp:sp modelId="{F1BDF701-2437-4D6C-BC53-8B24C1B83F1F}">
      <dsp:nvSpPr>
        <dsp:cNvPr id="0" name=""/>
        <dsp:cNvSpPr/>
      </dsp:nvSpPr>
      <dsp:spPr>
        <a:xfrm>
          <a:off x="8446601" y="768677"/>
          <a:ext cx="652349" cy="6523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593380" y="768677"/>
        <a:ext cx="358791" cy="490893"/>
      </dsp:txXfrm>
    </dsp:sp>
    <dsp:sp modelId="{258F72A5-FDBF-403B-BAE8-C3BE6CE2AB30}">
      <dsp:nvSpPr>
        <dsp:cNvPr id="0" name=""/>
        <dsp:cNvSpPr/>
      </dsp:nvSpPr>
      <dsp:spPr>
        <a:xfrm>
          <a:off x="9208638" y="1954768"/>
          <a:ext cx="652349" cy="6523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355417" y="1954768"/>
        <a:ext cx="358791" cy="490893"/>
      </dsp:txXfrm>
    </dsp:sp>
    <dsp:sp modelId="{ADC08C06-4DAD-402A-8332-770986752D46}">
      <dsp:nvSpPr>
        <dsp:cNvPr id="0" name=""/>
        <dsp:cNvSpPr/>
      </dsp:nvSpPr>
      <dsp:spPr>
        <a:xfrm>
          <a:off x="9959301" y="3140859"/>
          <a:ext cx="652349" cy="6523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106080" y="3140859"/>
        <a:ext cx="358791" cy="490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1A6E5-FF7F-42B6-9B61-526F46EEDD11}">
      <dsp:nvSpPr>
        <dsp:cNvPr id="0" name=""/>
        <dsp:cNvSpPr/>
      </dsp:nvSpPr>
      <dsp:spPr>
        <a:xfrm>
          <a:off x="4350" y="0"/>
          <a:ext cx="2284267" cy="335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noProof="0" dirty="0"/>
            <a:t>Il n'y a pas de consensus clair sur un terme pour remplacer "minorité visible".</a:t>
          </a:r>
          <a:endParaRPr lang="en-US" sz="2400" kern="1200" noProof="0" dirty="0"/>
        </a:p>
      </dsp:txBody>
      <dsp:txXfrm>
        <a:off x="71254" y="66904"/>
        <a:ext cx="2150459" cy="3218647"/>
      </dsp:txXfrm>
    </dsp:sp>
    <dsp:sp modelId="{15D9B6EA-27FA-4448-99E7-EA5DB6F7A7CB}">
      <dsp:nvSpPr>
        <dsp:cNvPr id="0" name=""/>
        <dsp:cNvSpPr/>
      </dsp:nvSpPr>
      <dsp:spPr>
        <a:xfrm>
          <a:off x="2436181" y="0"/>
          <a:ext cx="2268939" cy="335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Un certain nombre de participants ont préféré l'expression "groupes racisés" à celle de "minorités visibles". </a:t>
          </a:r>
          <a:endParaRPr lang="en-US" sz="2400" kern="1200" dirty="0"/>
        </a:p>
      </dsp:txBody>
      <dsp:txXfrm>
        <a:off x="2502636" y="66455"/>
        <a:ext cx="2136029" cy="3220106"/>
      </dsp:txXfrm>
    </dsp:sp>
    <dsp:sp modelId="{9421FDDB-D942-4326-9049-C7EA01BB2D75}">
      <dsp:nvSpPr>
        <dsp:cNvPr id="0" name=""/>
        <dsp:cNvSpPr/>
      </dsp:nvSpPr>
      <dsp:spPr>
        <a:xfrm>
          <a:off x="4907598" y="38981"/>
          <a:ext cx="2284267" cy="3275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Le terme "racisé" a également été l'option la plus controversée.</a:t>
          </a:r>
          <a:endParaRPr lang="en-US" sz="2400" kern="1200" dirty="0"/>
        </a:p>
      </dsp:txBody>
      <dsp:txXfrm>
        <a:off x="4974502" y="105885"/>
        <a:ext cx="2150459" cy="3141230"/>
      </dsp:txXfrm>
    </dsp:sp>
    <dsp:sp modelId="{9D726D19-BEB5-41B4-B0DD-81B03D128004}">
      <dsp:nvSpPr>
        <dsp:cNvPr id="0" name=""/>
        <dsp:cNvSpPr/>
      </dsp:nvSpPr>
      <dsp:spPr>
        <a:xfrm>
          <a:off x="7330612" y="0"/>
          <a:ext cx="2284267" cy="335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Le terme "groupe de population" arrive en deuxième position.</a:t>
          </a:r>
          <a:endParaRPr lang="en-US" sz="2400" kern="1200" dirty="0"/>
        </a:p>
      </dsp:txBody>
      <dsp:txXfrm>
        <a:off x="7397516" y="66904"/>
        <a:ext cx="2150459" cy="3219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5F5E-3939-4FD4-8CAC-65DF4CB211ED}">
      <dsp:nvSpPr>
        <dsp:cNvPr id="0" name=""/>
        <dsp:cNvSpPr/>
      </dsp:nvSpPr>
      <dsp:spPr>
        <a:xfrm>
          <a:off x="5478" y="0"/>
          <a:ext cx="2206420" cy="3263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Les catégories sont incohérentes parce qu'elles chevauchent la race, l'ethnicité, la nationalité et l'origine géographique.</a:t>
          </a:r>
          <a:endParaRPr lang="en-US" sz="2300" kern="1200" dirty="0"/>
        </a:p>
      </dsp:txBody>
      <dsp:txXfrm>
        <a:off x="70102" y="64624"/>
        <a:ext cx="2077172" cy="3134023"/>
      </dsp:txXfrm>
    </dsp:sp>
    <dsp:sp modelId="{06B9821A-209F-4FE9-8957-D74BFABF3A24}">
      <dsp:nvSpPr>
        <dsp:cNvPr id="0" name=""/>
        <dsp:cNvSpPr/>
      </dsp:nvSpPr>
      <dsp:spPr>
        <a:xfrm>
          <a:off x="2519101" y="0"/>
          <a:ext cx="2395459" cy="3263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Certaines catégories (en particulier la catégorie "Noir") sont trop larges et devraient être plus granulaires. </a:t>
          </a:r>
          <a:endParaRPr lang="en-US" sz="2300" kern="1200" dirty="0"/>
        </a:p>
      </dsp:txBody>
      <dsp:txXfrm>
        <a:off x="2589262" y="70161"/>
        <a:ext cx="2255137" cy="3122949"/>
      </dsp:txXfrm>
    </dsp:sp>
    <dsp:sp modelId="{12726491-1A83-4D03-8786-CC390615A1A8}">
      <dsp:nvSpPr>
        <dsp:cNvPr id="0" name=""/>
        <dsp:cNvSpPr/>
      </dsp:nvSpPr>
      <dsp:spPr>
        <a:xfrm>
          <a:off x="5280953" y="0"/>
          <a:ext cx="2244619" cy="3263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Plusieurs participants ont estimé que les peuples autochtones devraient être en mesure de répondre à cette question.</a:t>
          </a:r>
          <a:endParaRPr lang="en-US" sz="2300" kern="1200" dirty="0"/>
        </a:p>
      </dsp:txBody>
      <dsp:txXfrm>
        <a:off x="5346696" y="65743"/>
        <a:ext cx="2113133" cy="3131785"/>
      </dsp:txXfrm>
    </dsp:sp>
    <dsp:sp modelId="{D387C445-5EC2-487E-9F3C-039DF97E6B0F}">
      <dsp:nvSpPr>
        <dsp:cNvPr id="0" name=""/>
        <dsp:cNvSpPr/>
      </dsp:nvSpPr>
      <dsp:spPr>
        <a:xfrm>
          <a:off x="7773584" y="0"/>
          <a:ext cx="2115083" cy="3263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La comparabilité entre les cycles de recensement est importante.</a:t>
          </a:r>
          <a:endParaRPr lang="en-US" sz="2300" kern="1200" dirty="0"/>
        </a:p>
      </dsp:txBody>
      <dsp:txXfrm>
        <a:off x="7835533" y="61949"/>
        <a:ext cx="1991185" cy="3139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BC8FE-4C89-444E-9E61-9F78144C474B}">
      <dsp:nvSpPr>
        <dsp:cNvPr id="0" name=""/>
        <dsp:cNvSpPr/>
      </dsp:nvSpPr>
      <dsp:spPr>
        <a:xfrm>
          <a:off x="384593" y="1381"/>
          <a:ext cx="2555905" cy="2713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Les participants ont exprimé un large éventail d'applications pour les données collectées sur les "minorités visibles", ce qui n'est pas reflété dans l'accent mis actuellement sur la Loi sur l'équité en matière d'emploi.</a:t>
          </a:r>
          <a:endParaRPr lang="en-US" sz="1700" kern="1200" dirty="0"/>
        </a:p>
      </dsp:txBody>
      <dsp:txXfrm>
        <a:off x="459453" y="76241"/>
        <a:ext cx="2406185" cy="2563522"/>
      </dsp:txXfrm>
    </dsp:sp>
    <dsp:sp modelId="{94FC339F-CD97-4255-99BA-4C94DEC3195A}">
      <dsp:nvSpPr>
        <dsp:cNvPr id="0" name=""/>
        <dsp:cNvSpPr/>
      </dsp:nvSpPr>
      <dsp:spPr>
        <a:xfrm>
          <a:off x="3191804" y="0"/>
          <a:ext cx="2377556" cy="2714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Certains utilisateurs de données ont demandé à Statistique Canada d'élaborer une norme de données sur la "race" en faisant explicitement référence à ce concept dans la question.</a:t>
          </a:r>
          <a:endParaRPr lang="en-US" sz="1700" kern="1200" dirty="0"/>
        </a:p>
      </dsp:txBody>
      <dsp:txXfrm>
        <a:off x="3261440" y="69636"/>
        <a:ext cx="2238284" cy="2575351"/>
      </dsp:txXfrm>
    </dsp:sp>
    <dsp:sp modelId="{C105FE93-44E2-48F9-B14B-96E39872247B}">
      <dsp:nvSpPr>
        <dsp:cNvPr id="0" name=""/>
        <dsp:cNvSpPr/>
      </dsp:nvSpPr>
      <dsp:spPr>
        <a:xfrm>
          <a:off x="5826857" y="0"/>
          <a:ext cx="2310214" cy="2714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kern="1200" dirty="0"/>
            <a:t>Les données sur les groupes religieux sont essentielles pour comprendre les différentes dimensions de la racialisation au Canada. </a:t>
          </a:r>
          <a:endParaRPr lang="en-US" sz="1700" b="0" kern="1200" dirty="0"/>
        </a:p>
      </dsp:txBody>
      <dsp:txXfrm>
        <a:off x="5894521" y="67664"/>
        <a:ext cx="2174886" cy="2579295"/>
      </dsp:txXfrm>
    </dsp:sp>
    <dsp:sp modelId="{87E4994E-5132-4FBE-8BF4-813F557801B2}">
      <dsp:nvSpPr>
        <dsp:cNvPr id="0" name=""/>
        <dsp:cNvSpPr/>
      </dsp:nvSpPr>
      <dsp:spPr>
        <a:xfrm>
          <a:off x="8413211" y="0"/>
          <a:ext cx="2310214" cy="2714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dirty="0"/>
            <a:t>Les enjeux de racisation et l'expérience du racisme sont cruciaux, mais la question actuellement disponible dans le recensement ne permet pas de les aborder.</a:t>
          </a:r>
          <a:endParaRPr lang="en-US" sz="1600" b="0" kern="1200" dirty="0"/>
        </a:p>
      </dsp:txBody>
      <dsp:txXfrm>
        <a:off x="8480875" y="67664"/>
        <a:ext cx="2174886" cy="2579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A07F-29F5-42EB-9AA6-AC8BB3221F67}">
      <dsp:nvSpPr>
        <dsp:cNvPr id="0" name=""/>
        <dsp:cNvSpPr/>
      </dsp:nvSpPr>
      <dsp:spPr>
        <a:xfrm>
          <a:off x="511634" y="2326"/>
          <a:ext cx="3147491" cy="2406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Souhait d'une plus grande flexibilité en termes d'utilisation des données et d'obtention de données plus désagrégées pour certains groupes. </a:t>
          </a:r>
          <a:endParaRPr lang="en-US" sz="2100" kern="1200" dirty="0"/>
        </a:p>
      </dsp:txBody>
      <dsp:txXfrm>
        <a:off x="582126" y="72818"/>
        <a:ext cx="3006507" cy="2265801"/>
      </dsp:txXfrm>
    </dsp:sp>
    <dsp:sp modelId="{09BF42C0-E365-4524-A743-318B4EF31DF1}">
      <dsp:nvSpPr>
        <dsp:cNvPr id="0" name=""/>
        <dsp:cNvSpPr/>
      </dsp:nvSpPr>
      <dsp:spPr>
        <a:xfrm>
          <a:off x="3963362" y="2"/>
          <a:ext cx="3147491" cy="2371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L'approche consistant à croiser les "minorités visibles" par région de naissance des parents a été bien accueillie. </a:t>
          </a:r>
          <a:endParaRPr lang="en-US" sz="2100" kern="1200" dirty="0"/>
        </a:p>
      </dsp:txBody>
      <dsp:txXfrm>
        <a:off x="4032808" y="69448"/>
        <a:ext cx="3008599" cy="2232165"/>
      </dsp:txXfrm>
    </dsp:sp>
    <dsp:sp modelId="{02876371-CF95-4D32-8DFE-7BBD308B6579}">
      <dsp:nvSpPr>
        <dsp:cNvPr id="0" name=""/>
        <dsp:cNvSpPr/>
      </dsp:nvSpPr>
      <dsp:spPr>
        <a:xfrm>
          <a:off x="7360324" y="1164"/>
          <a:ext cx="3147491" cy="2352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La possibilité de présenter une variable à réponses multiples a également été bien accueillie. </a:t>
          </a:r>
          <a:endParaRPr lang="en-US" sz="2100" kern="1200" dirty="0"/>
        </a:p>
      </dsp:txBody>
      <dsp:txXfrm>
        <a:off x="7429223" y="70063"/>
        <a:ext cx="3009693" cy="2214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533CE-1E1E-40EB-98EA-D73CFB8F2B39}">
      <dsp:nvSpPr>
        <dsp:cNvPr id="0" name=""/>
        <dsp:cNvSpPr/>
      </dsp:nvSpPr>
      <dsp:spPr>
        <a:xfrm>
          <a:off x="4822" y="111970"/>
          <a:ext cx="4216598" cy="16866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46673" bIns="93345" numCol="1" spcCol="1270" anchor="ctr" anchorCtr="0">
          <a:noAutofit/>
        </a:bodyPr>
        <a:lstStyle/>
        <a:p>
          <a:pPr marL="0" lvl="0" indent="0" algn="ctr" defTabSz="1555750">
            <a:lnSpc>
              <a:spcPct val="90000"/>
            </a:lnSpc>
            <a:spcBef>
              <a:spcPct val="0"/>
            </a:spcBef>
            <a:spcAft>
              <a:spcPct val="35000"/>
            </a:spcAft>
            <a:buNone/>
          </a:pPr>
          <a:r>
            <a:rPr lang="en-CA" sz="3500" kern="1200" dirty="0" err="1"/>
            <a:t>Essais</a:t>
          </a:r>
          <a:r>
            <a:rPr lang="en-CA" sz="3500" kern="1200" dirty="0"/>
            <a:t> </a:t>
          </a:r>
          <a:r>
            <a:rPr lang="en-CA" sz="3500" kern="1200" dirty="0" err="1"/>
            <a:t>qualitatifs</a:t>
          </a:r>
          <a:r>
            <a:rPr lang="en-CA" sz="3500" kern="1200" dirty="0"/>
            <a:t> (2023)</a:t>
          </a:r>
          <a:r>
            <a:rPr sz="3500" kern="1200" dirty="0"/>
            <a:t> </a:t>
          </a:r>
          <a:endParaRPr lang="fr-CA" sz="3500" kern="1200" dirty="0"/>
        </a:p>
      </dsp:txBody>
      <dsp:txXfrm>
        <a:off x="4822" y="111970"/>
        <a:ext cx="3794938" cy="1686639"/>
      </dsp:txXfrm>
    </dsp:sp>
    <dsp:sp modelId="{A3D62462-1E06-4B6C-A767-284FE9F2D337}">
      <dsp:nvSpPr>
        <dsp:cNvPr id="0" name=""/>
        <dsp:cNvSpPr/>
      </dsp:nvSpPr>
      <dsp:spPr>
        <a:xfrm>
          <a:off x="3378100" y="111970"/>
          <a:ext cx="4216598" cy="168663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93345" rIns="46673" bIns="93345" numCol="1" spcCol="1270" anchor="ctr" anchorCtr="0">
          <a:noAutofit/>
        </a:bodyPr>
        <a:lstStyle/>
        <a:p>
          <a:pPr marL="0" lvl="0" indent="0" algn="ctr" defTabSz="1555750">
            <a:lnSpc>
              <a:spcPct val="90000"/>
            </a:lnSpc>
            <a:spcBef>
              <a:spcPct val="0"/>
            </a:spcBef>
            <a:spcAft>
              <a:spcPct val="35000"/>
            </a:spcAft>
            <a:buNone/>
          </a:pPr>
          <a:r>
            <a:rPr lang="en-CA" sz="3500" kern="1200" dirty="0" err="1"/>
            <a:t>Essais</a:t>
          </a:r>
          <a:r>
            <a:rPr lang="en-CA" sz="3500" kern="1200" dirty="0"/>
            <a:t> </a:t>
          </a:r>
          <a:r>
            <a:rPr lang="en-CA" sz="3500" kern="1200" dirty="0" err="1"/>
            <a:t>quantitatifs</a:t>
          </a:r>
          <a:r>
            <a:rPr lang="en-CA" sz="3500" kern="1200" dirty="0"/>
            <a:t> (2024)</a:t>
          </a:r>
          <a:r>
            <a:rPr sz="3500" kern="1200" dirty="0"/>
            <a:t> </a:t>
          </a:r>
          <a:endParaRPr lang="fr-CA" sz="3500" kern="1200" dirty="0"/>
        </a:p>
      </dsp:txBody>
      <dsp:txXfrm>
        <a:off x="4221420" y="111970"/>
        <a:ext cx="2529959" cy="1686639"/>
      </dsp:txXfrm>
    </dsp:sp>
    <dsp:sp modelId="{EE13FCE4-6D7D-4BA7-9B5D-190908805CAD}">
      <dsp:nvSpPr>
        <dsp:cNvPr id="0" name=""/>
        <dsp:cNvSpPr/>
      </dsp:nvSpPr>
      <dsp:spPr>
        <a:xfrm>
          <a:off x="6751379" y="100063"/>
          <a:ext cx="4216598" cy="168663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CA" sz="1800" kern="1200" dirty="0"/>
            <a:t>Norme finale accessible pour le Recensement de 2026 (2025*)</a:t>
          </a:r>
        </a:p>
        <a:p>
          <a:pPr marL="0" lvl="0" indent="0" algn="ctr" defTabSz="800100">
            <a:lnSpc>
              <a:spcPct val="90000"/>
            </a:lnSpc>
            <a:spcBef>
              <a:spcPct val="0"/>
            </a:spcBef>
            <a:spcAft>
              <a:spcPct val="35000"/>
            </a:spcAft>
            <a:buNone/>
          </a:pPr>
          <a:r>
            <a:rPr lang="fr-CA" sz="1800" kern="1200" dirty="0"/>
            <a:t>* </a:t>
          </a:r>
          <a:r>
            <a:rPr lang="fr-CA" sz="1400" kern="1200" dirty="0"/>
            <a:t>Une norme ministérielle pourrait être accessible avant cette date, pour une diffusion en 2025</a:t>
          </a:r>
        </a:p>
      </dsp:txBody>
      <dsp:txXfrm>
        <a:off x="7594699" y="100063"/>
        <a:ext cx="2529959" cy="16866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0.74782</cdr:x>
      <cdr:y>0.02782</cdr:y>
    </cdr:from>
    <cdr:to>
      <cdr:x>1</cdr:x>
      <cdr:y>1</cdr:y>
    </cdr:to>
    <cdr:sp macro="" textlink="">
      <cdr:nvSpPr>
        <cdr:cNvPr id="2" name="ZoneTexte 1"/>
        <cdr:cNvSpPr txBox="1"/>
      </cdr:nvSpPr>
      <cdr:spPr>
        <a:xfrm xmlns:a="http://schemas.openxmlformats.org/drawingml/2006/main">
          <a:off x="8834284" y="126447"/>
          <a:ext cx="2979173" cy="441822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300"/>
            </a:spcBef>
          </a:pPr>
          <a:endParaRPr lang="fr-CA" sz="1050" dirty="0">
            <a:effectLst>
              <a:outerShdw blurRad="38100" dist="38100" dir="2700000" algn="tl">
                <a:srgbClr val="000000">
                  <a:alpha val="43137"/>
                </a:srgbClr>
              </a:outerShdw>
            </a:effectLst>
          </a:endParaRPr>
        </a:p>
        <a:p xmlns:a="http://schemas.openxmlformats.org/drawingml/2006/main">
          <a:pPr>
            <a:spcBef>
              <a:spcPts val="300"/>
            </a:spcBef>
          </a:pPr>
          <a:r>
            <a:rPr lang="fr-CA" sz="1050" b="1" dirty="0"/>
            <a:t>Lieu de naissance</a:t>
          </a:r>
        </a:p>
        <a:p xmlns:a="http://schemas.openxmlformats.org/drawingml/2006/main">
          <a:pPr>
            <a:spcBef>
              <a:spcPts val="300"/>
            </a:spcBef>
          </a:pPr>
          <a:r>
            <a:rPr lang="fr-CA" sz="1050" b="1" dirty="0">
              <a:solidFill>
                <a:schemeClr val="accent3">
                  <a:lumMod val="50000"/>
                </a:schemeClr>
              </a:solidFill>
            </a:rPr>
            <a:t>Citoyenneté</a:t>
          </a:r>
        </a:p>
        <a:p xmlns:a="http://schemas.openxmlformats.org/drawingml/2006/main">
          <a:pPr>
            <a:spcBef>
              <a:spcPts val="300"/>
            </a:spcBef>
          </a:pPr>
          <a:r>
            <a:rPr lang="fr-CA" sz="1050" b="1" dirty="0">
              <a:solidFill>
                <a:schemeClr val="accent3">
                  <a:lumMod val="75000"/>
                </a:schemeClr>
              </a:solidFill>
            </a:rPr>
            <a:t>Année d’immigration</a:t>
          </a:r>
        </a:p>
        <a:p xmlns:a="http://schemas.openxmlformats.org/drawingml/2006/main">
          <a:pPr>
            <a:spcBef>
              <a:spcPts val="300"/>
            </a:spcBef>
          </a:pPr>
          <a:r>
            <a:rPr lang="fr-CA" sz="900" b="1" dirty="0">
              <a:solidFill>
                <a:schemeClr val="accent3">
                  <a:lumMod val="50000"/>
                </a:schemeClr>
              </a:solidFill>
            </a:rPr>
            <a:t>(Année de naturalisation)</a:t>
          </a:r>
        </a:p>
        <a:p xmlns:a="http://schemas.openxmlformats.org/drawingml/2006/main">
          <a:pPr>
            <a:spcBef>
              <a:spcPts val="300"/>
            </a:spcBef>
          </a:pPr>
          <a:r>
            <a:rPr lang="fr-CA" sz="1050" b="1" dirty="0">
              <a:solidFill>
                <a:schemeClr val="accent3">
                  <a:lumMod val="60000"/>
                  <a:lumOff val="40000"/>
                </a:schemeClr>
              </a:solidFill>
            </a:rPr>
            <a:t>Statut d’immigrant</a:t>
          </a:r>
        </a:p>
        <a:p xmlns:a="http://schemas.openxmlformats.org/drawingml/2006/main">
          <a:pPr>
            <a:spcBef>
              <a:spcPts val="300"/>
            </a:spcBef>
          </a:pPr>
          <a:r>
            <a:rPr lang="fr-CA" sz="1050" b="1" dirty="0">
              <a:solidFill>
                <a:schemeClr val="bg1">
                  <a:lumMod val="50000"/>
                </a:schemeClr>
              </a:solidFill>
            </a:rPr>
            <a:t>Lieu de naissance des parents</a:t>
          </a:r>
        </a:p>
        <a:p xmlns:a="http://schemas.openxmlformats.org/drawingml/2006/main">
          <a:pPr>
            <a:spcBef>
              <a:spcPts val="300"/>
            </a:spcBef>
          </a:pPr>
          <a:r>
            <a:rPr lang="fr-CA" sz="900" b="1" dirty="0">
              <a:solidFill>
                <a:schemeClr val="accent1">
                  <a:lumMod val="50000"/>
                  <a:lumOff val="50000"/>
                </a:schemeClr>
              </a:solidFill>
            </a:rPr>
            <a:t>(Couleur)</a:t>
          </a:r>
        </a:p>
        <a:p xmlns:a="http://schemas.openxmlformats.org/drawingml/2006/main">
          <a:pPr>
            <a:spcBef>
              <a:spcPts val="300"/>
            </a:spcBef>
          </a:pPr>
          <a:r>
            <a:rPr lang="fr-CA" sz="1050" b="1" dirty="0">
              <a:solidFill>
                <a:schemeClr val="bg2">
                  <a:lumMod val="25000"/>
                </a:schemeClr>
              </a:solidFill>
            </a:rPr>
            <a:t>Origine*</a:t>
          </a:r>
        </a:p>
        <a:p xmlns:a="http://schemas.openxmlformats.org/drawingml/2006/main">
          <a:pPr>
            <a:spcBef>
              <a:spcPts val="300"/>
            </a:spcBef>
          </a:pPr>
          <a:r>
            <a:rPr lang="fr-CA" sz="1050" b="1" dirty="0">
              <a:solidFill>
                <a:schemeClr val="tx1">
                  <a:lumMod val="50000"/>
                  <a:lumOff val="50000"/>
                </a:schemeClr>
              </a:solidFill>
            </a:rPr>
            <a:t>Groupes de population/minorités visibles</a:t>
          </a:r>
        </a:p>
        <a:p xmlns:a="http://schemas.openxmlformats.org/drawingml/2006/main">
          <a:pPr>
            <a:spcBef>
              <a:spcPts val="300"/>
            </a:spcBef>
          </a:pPr>
          <a:r>
            <a:rPr lang="fr-CA" sz="1050" b="1" dirty="0">
              <a:solidFill>
                <a:schemeClr val="accent4">
                  <a:lumMod val="50000"/>
                </a:schemeClr>
              </a:solidFill>
            </a:rPr>
            <a:t>Groupes autochtones (identité autochtone)</a:t>
          </a:r>
        </a:p>
        <a:p xmlns:a="http://schemas.openxmlformats.org/drawingml/2006/main">
          <a:pPr>
            <a:spcBef>
              <a:spcPts val="300"/>
            </a:spcBef>
          </a:pPr>
          <a:r>
            <a:rPr lang="fr-CA" sz="1050" b="1" dirty="0">
              <a:solidFill>
                <a:schemeClr val="accent4">
                  <a:lumMod val="75000"/>
                </a:schemeClr>
              </a:solidFill>
            </a:rPr>
            <a:t>Statut d’indien inscrit ou des traités</a:t>
          </a:r>
        </a:p>
        <a:p xmlns:a="http://schemas.openxmlformats.org/drawingml/2006/main">
          <a:pPr>
            <a:spcBef>
              <a:spcPts val="300"/>
            </a:spcBef>
          </a:pPr>
          <a:r>
            <a:rPr lang="fr-CA" sz="1000" b="1" dirty="0">
              <a:solidFill>
                <a:schemeClr val="accent4">
                  <a:lumMod val="50000"/>
                </a:schemeClr>
              </a:solidFill>
            </a:rPr>
            <a:t>Membre d’une Première Nation ou bande indienne</a:t>
          </a:r>
        </a:p>
        <a:p xmlns:a="http://schemas.openxmlformats.org/drawingml/2006/main">
          <a:pPr>
            <a:spcBef>
              <a:spcPts val="300"/>
            </a:spcBef>
          </a:pPr>
          <a:r>
            <a:rPr lang="fr-CA" sz="900" b="1" dirty="0">
              <a:solidFill>
                <a:schemeClr val="accent5">
                  <a:lumMod val="50000"/>
                </a:schemeClr>
              </a:solidFill>
            </a:rPr>
            <a:t>(Canadien français)</a:t>
          </a:r>
        </a:p>
        <a:p xmlns:a="http://schemas.openxmlformats.org/drawingml/2006/main">
          <a:pPr>
            <a:spcBef>
              <a:spcPts val="300"/>
            </a:spcBef>
          </a:pPr>
          <a:r>
            <a:rPr lang="fr-CA" sz="1050" b="1" dirty="0">
              <a:solidFill>
                <a:schemeClr val="accent5">
                  <a:lumMod val="50000"/>
                </a:schemeClr>
              </a:solidFill>
            </a:rPr>
            <a:t>Langue maternelle</a:t>
          </a:r>
        </a:p>
        <a:p xmlns:a="http://schemas.openxmlformats.org/drawingml/2006/main">
          <a:pPr>
            <a:spcBef>
              <a:spcPts val="300"/>
            </a:spcBef>
          </a:pPr>
          <a:r>
            <a:rPr lang="fr-CA" sz="1050" b="1" dirty="0">
              <a:solidFill>
                <a:schemeClr val="accent5">
                  <a:lumMod val="75000"/>
                </a:schemeClr>
              </a:solidFill>
            </a:rPr>
            <a:t>Connaissance des langues officielles</a:t>
          </a:r>
        </a:p>
        <a:p xmlns:a="http://schemas.openxmlformats.org/drawingml/2006/main">
          <a:pPr>
            <a:spcBef>
              <a:spcPts val="300"/>
            </a:spcBef>
          </a:pPr>
          <a:r>
            <a:rPr lang="fr-CA" sz="1050" b="1" dirty="0">
              <a:solidFill>
                <a:schemeClr val="accent5">
                  <a:lumMod val="75000"/>
                </a:schemeClr>
              </a:solidFill>
            </a:rPr>
            <a:t>Connaissance des langues non-officielles</a:t>
          </a:r>
        </a:p>
        <a:p xmlns:a="http://schemas.openxmlformats.org/drawingml/2006/main">
          <a:pPr>
            <a:spcBef>
              <a:spcPts val="300"/>
            </a:spcBef>
          </a:pPr>
          <a:r>
            <a:rPr lang="fr-CA" sz="1050" b="1" dirty="0">
              <a:solidFill>
                <a:schemeClr val="accent5"/>
              </a:solidFill>
            </a:rPr>
            <a:t>Langue parlée la plus souvent à la maison</a:t>
          </a:r>
        </a:p>
        <a:p xmlns:a="http://schemas.openxmlformats.org/drawingml/2006/main">
          <a:pPr>
            <a:spcBef>
              <a:spcPts val="300"/>
            </a:spcBef>
          </a:pPr>
          <a:r>
            <a:rPr lang="fr-CA" sz="1050" b="1" dirty="0">
              <a:solidFill>
                <a:schemeClr val="accent5"/>
              </a:solidFill>
            </a:rPr>
            <a:t>Langue parlée régulièrement à la maison</a:t>
          </a:r>
        </a:p>
        <a:p xmlns:a="http://schemas.openxmlformats.org/drawingml/2006/main">
          <a:pPr>
            <a:spcBef>
              <a:spcPts val="300"/>
            </a:spcBef>
          </a:pPr>
          <a:r>
            <a:rPr lang="fr-CA" sz="1050" b="1" dirty="0">
              <a:solidFill>
                <a:schemeClr val="accent5">
                  <a:lumMod val="60000"/>
                  <a:lumOff val="40000"/>
                </a:schemeClr>
              </a:solidFill>
            </a:rPr>
            <a:t>Langue utilisée le plus souvent au travail</a:t>
          </a:r>
        </a:p>
        <a:p xmlns:a="http://schemas.openxmlformats.org/drawingml/2006/main">
          <a:pPr>
            <a:spcBef>
              <a:spcPts val="300"/>
            </a:spcBef>
          </a:pPr>
          <a:r>
            <a:rPr lang="fr-CA" sz="1050" b="1" dirty="0">
              <a:solidFill>
                <a:srgbClr val="9954CC"/>
              </a:solidFill>
            </a:rPr>
            <a:t>Langue utilisée régulièrement au travail</a:t>
          </a:r>
        </a:p>
        <a:p xmlns:a="http://schemas.openxmlformats.org/drawingml/2006/main">
          <a:pPr>
            <a:spcBef>
              <a:spcPts val="300"/>
            </a:spcBef>
          </a:pPr>
          <a:r>
            <a:rPr lang="fr-CA" sz="1050" b="1" dirty="0">
              <a:solidFill>
                <a:srgbClr val="92D050"/>
              </a:solidFill>
            </a:rPr>
            <a:t>Religion</a:t>
          </a:r>
          <a:endParaRPr lang="fr-CA" sz="1000" b="1" dirty="0"/>
        </a:p>
        <a:p xmlns:a="http://schemas.openxmlformats.org/drawingml/2006/main">
          <a:pPr>
            <a:spcBef>
              <a:spcPts val="300"/>
            </a:spcBef>
          </a:pPr>
          <a:endParaRPr lang="fr-CA" sz="1000" dirty="0"/>
        </a:p>
        <a:p xmlns:a="http://schemas.openxmlformats.org/drawingml/2006/main">
          <a:pPr>
            <a:spcBef>
              <a:spcPts val="300"/>
            </a:spcBef>
          </a:pPr>
          <a:endParaRPr lang="fr-CA" sz="1000" dirty="0"/>
        </a:p>
      </cdr:txBody>
    </cdr:sp>
  </cdr:relSizeAnchor>
  <cdr:relSizeAnchor xmlns:cdr="http://schemas.openxmlformats.org/drawingml/2006/chartDrawing">
    <cdr:from>
      <cdr:x>0</cdr:x>
      <cdr:y>0.07187</cdr:y>
    </cdr:from>
    <cdr:to>
      <cdr:x>0.13733</cdr:x>
      <cdr:y>0.97404</cdr:y>
    </cdr:to>
    <cdr:sp macro="" textlink="">
      <cdr:nvSpPr>
        <cdr:cNvPr id="3" name="TextBox 2"/>
        <cdr:cNvSpPr txBox="1"/>
      </cdr:nvSpPr>
      <cdr:spPr>
        <a:xfrm xmlns:a="http://schemas.openxmlformats.org/drawingml/2006/main">
          <a:off x="0" y="326637"/>
          <a:ext cx="1622322" cy="4100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0.00978</cdr:x>
      <cdr:y>0.07512</cdr:y>
    </cdr:from>
    <cdr:to>
      <cdr:x>0.13483</cdr:x>
      <cdr:y>1</cdr:y>
    </cdr:to>
    <cdr:sp macro="" textlink="">
      <cdr:nvSpPr>
        <cdr:cNvPr id="6" name="TextBox 5"/>
        <cdr:cNvSpPr txBox="1"/>
      </cdr:nvSpPr>
      <cdr:spPr>
        <a:xfrm xmlns:a="http://schemas.openxmlformats.org/drawingml/2006/main">
          <a:off x="115528" y="341386"/>
          <a:ext cx="1477297" cy="4203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0.97173</cdr:x>
      <cdr:y>0.94398</cdr:y>
    </cdr:from>
    <cdr:to>
      <cdr:x>1</cdr:x>
      <cdr:y>1</cdr:y>
    </cdr:to>
    <cdr:sp macro="" textlink="">
      <cdr:nvSpPr>
        <cdr:cNvPr id="5" name="Espace réservé du numéro de diapositive 3"/>
        <cdr:cNvSpPr>
          <a:spLocks xmlns:a="http://schemas.openxmlformats.org/drawingml/2006/main" noGrp="1"/>
        </cdr:cNvSpPr>
      </cdr:nvSpPr>
      <cdr:spPr>
        <a:xfrm xmlns:a="http://schemas.openxmlformats.org/drawingml/2006/main">
          <a:off x="11519587" y="5993045"/>
          <a:ext cx="333982" cy="254590"/>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r" defTabSz="914400" rtl="0" eaLnBrk="1" latinLnBrk="0" hangingPunct="1">
            <a:defRPr sz="900" kern="1200">
              <a:solidFill>
                <a:schemeClr val="tx1"/>
              </a:solidFill>
              <a:latin typeface="Arial MT Std" panose="020B0402020200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fld id="{EDB761FF-D525-D64B-8909-8CF25B3FD480}" type="slidenum">
            <a:rPr lang="en-US" smtClean="0"/>
            <a:pPr/>
            <a:t>3</a:t>
          </a:fld>
          <a:endParaRPr lang="en-US"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6T17:19:45.63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2,'1498'0,"-1431"4,121 21,-2 1,-41-13,148 7,-191-20,794-19,-177 11,103-7,-616-6,140-6,682 29,-973 1,57 9,-22-1,-62-9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7E1C8-7165-4537-9C07-D198B6A4C71E}"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628F4-3AD2-4FBD-8A3C-40AA2B3D6AC2}" type="slidenum">
              <a:rPr lang="en-US" smtClean="0"/>
              <a:t>‹#›</a:t>
            </a:fld>
            <a:endParaRPr lang="en-US"/>
          </a:p>
        </p:txBody>
      </p:sp>
    </p:spTree>
    <p:extLst>
      <p:ext uri="{BB962C8B-B14F-4D97-AF65-F5344CB8AC3E}">
        <p14:creationId xmlns:p14="http://schemas.microsoft.com/office/powerpoint/2010/main" val="349047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C74E-2FAA-8548-A87C-C61EEADAA61E}"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79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7" y="4572000"/>
            <a:ext cx="5610225" cy="3794125"/>
          </a:xfrm>
        </p:spPr>
        <p:txBody>
          <a:bodyPr/>
          <a:lstStyle/>
          <a:p>
            <a:endParaRPr lang="en-CA" altLang="en-US" dirty="0"/>
          </a:p>
        </p:txBody>
      </p:sp>
      <p:sp>
        <p:nvSpPr>
          <p:cNvPr id="4" name="Slide Number Placeholder 3"/>
          <p:cNvSpPr>
            <a:spLocks noGrp="1"/>
          </p:cNvSpPr>
          <p:nvPr>
            <p:ph type="sldNum" sz="quarter" idx="10"/>
          </p:nvPr>
        </p:nvSpPr>
        <p:spPr/>
        <p:txBody>
          <a:bodyPr/>
          <a:lstStyle/>
          <a:p>
            <a:pPr>
              <a:defRPr/>
            </a:pPr>
            <a:fld id="{883FC74E-2FAA-8548-A87C-C61EEADAA61E}" type="slidenum">
              <a:rPr lang="en-CA" altLang="en-US" smtClean="0"/>
              <a:pPr>
                <a:defRPr/>
              </a:pPr>
              <a:t>4</a:t>
            </a:fld>
            <a:endParaRPr lang="en-CA" altLang="en-US" dirty="0"/>
          </a:p>
        </p:txBody>
      </p:sp>
    </p:spTree>
    <p:extLst>
      <p:ext uri="{BB962C8B-B14F-4D97-AF65-F5344CB8AC3E}">
        <p14:creationId xmlns:p14="http://schemas.microsoft.com/office/powerpoint/2010/main" val="162338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D9F19110-3E88-174B-A50D-250F480B264E}" type="slidenum">
              <a:rPr lang="en-US" smtClean="0"/>
              <a:t>5</a:t>
            </a:fld>
            <a:endParaRPr lang="en-US"/>
          </a:p>
        </p:txBody>
      </p:sp>
    </p:spTree>
    <p:extLst>
      <p:ext uri="{BB962C8B-B14F-4D97-AF65-F5344CB8AC3E}">
        <p14:creationId xmlns:p14="http://schemas.microsoft.com/office/powerpoint/2010/main" val="261444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19110-3E88-174B-A50D-250F480B264E}" type="slidenum">
              <a:rPr lang="en-US" smtClean="0"/>
              <a:t>7</a:t>
            </a:fld>
            <a:endParaRPr lang="en-US"/>
          </a:p>
        </p:txBody>
      </p:sp>
    </p:spTree>
    <p:extLst>
      <p:ext uri="{BB962C8B-B14F-4D97-AF65-F5344CB8AC3E}">
        <p14:creationId xmlns:p14="http://schemas.microsoft.com/office/powerpoint/2010/main" val="302578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19110-3E88-174B-A50D-250F480B264E}" type="slidenum">
              <a:rPr lang="en-US" smtClean="0"/>
              <a:t>14</a:t>
            </a:fld>
            <a:endParaRPr lang="en-US"/>
          </a:p>
        </p:txBody>
      </p:sp>
    </p:spTree>
    <p:extLst>
      <p:ext uri="{BB962C8B-B14F-4D97-AF65-F5344CB8AC3E}">
        <p14:creationId xmlns:p14="http://schemas.microsoft.com/office/powerpoint/2010/main" val="379269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7A7B8B14-E9F9-DA43-B75B-4CE9504D9513}" type="slidenum">
              <a:rPr lang="en-US" smtClean="0"/>
              <a:t>15</a:t>
            </a:fld>
            <a:endParaRPr lang="en-US"/>
          </a:p>
        </p:txBody>
      </p:sp>
    </p:spTree>
    <p:extLst>
      <p:ext uri="{BB962C8B-B14F-4D97-AF65-F5344CB8AC3E}">
        <p14:creationId xmlns:p14="http://schemas.microsoft.com/office/powerpoint/2010/main" val="105476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3A1FA1B-C9EE-4B59-8ACE-B5AB189A232C}"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195346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A1FA1B-C9EE-4B59-8ACE-B5AB189A232C}"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155496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A1FA1B-C9EE-4B59-8ACE-B5AB189A232C}"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343948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700" b="0" dirty="0">
                <a:solidFill>
                  <a:prstClr val="black"/>
                </a:solidFill>
                <a:latin typeface="Calibri" panose="020F0502020204030204"/>
              </a:rPr>
              <a:t>Éclairer grâce aux données, pour bâtir un Canada meilleur</a:t>
            </a:r>
          </a:p>
        </p:txBody>
      </p:sp>
    </p:spTree>
    <p:extLst>
      <p:ext uri="{BB962C8B-B14F-4D97-AF65-F5344CB8AC3E}">
        <p14:creationId xmlns:p14="http://schemas.microsoft.com/office/powerpoint/2010/main" val="123960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464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3191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080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4346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4144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290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283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A1FA1B-C9EE-4B59-8ACE-B5AB189A232C}"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245812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317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1706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1670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8056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172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536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2552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3983512"/>
            <a:ext cx="8330141" cy="567729"/>
          </a:xfrm>
          <a:prstGeom prst="rect">
            <a:avLst/>
          </a:prstGeom>
        </p:spPr>
        <p:txBody>
          <a:bodyPr/>
          <a:lstStyle>
            <a:lvl1pPr marL="0" indent="0">
              <a:buNone/>
              <a:defRPr sz="2400">
                <a:solidFill>
                  <a:schemeClr val="accent4">
                    <a:lumMod val="7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8" name="Title 7"/>
          <p:cNvSpPr>
            <a:spLocks noGrp="1"/>
          </p:cNvSpPr>
          <p:nvPr>
            <p:ph type="title"/>
          </p:nvPr>
        </p:nvSpPr>
        <p:spPr>
          <a:xfrm>
            <a:off x="838200" y="1844825"/>
            <a:ext cx="8330141" cy="1922663"/>
          </a:xfrm>
          <a:prstGeom prst="rect">
            <a:avLst/>
          </a:prstGeom>
        </p:spPr>
        <p:txBody>
          <a:bodyPr/>
          <a:lstStyle>
            <a:lvl1pPr>
              <a:defRPr sz="6000"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1FD49E52-E8EF-DA4A-8F32-7C6036728766}"/>
              </a:ext>
            </a:extLst>
          </p:cNvPr>
          <p:cNvSpPr>
            <a:spLocks noGrp="1" noChangeArrowheads="1"/>
          </p:cNvSpPr>
          <p:nvPr>
            <p:ph type="sldNum" sz="quarter" idx="14"/>
          </p:nvPr>
        </p:nvSpPr>
        <p:spPr>
          <a:xfrm>
            <a:off x="10896534" y="5257006"/>
            <a:ext cx="768085" cy="476250"/>
          </a:xfrm>
          <a:prstGeom prst="rect">
            <a:avLst/>
          </a:prstGeom>
        </p:spPr>
        <p:txBody>
          <a:bodyPr/>
          <a:lstStyle>
            <a:lvl1pPr algn="r">
              <a:defRPr sz="1400"/>
            </a:lvl1pPr>
          </a:lstStyle>
          <a:p>
            <a:pPr>
              <a:defRPr/>
            </a:pPr>
            <a:fld id="{D7BCBCE4-348C-FE43-9E32-9F16AF4F429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66989066"/>
      </p:ext>
    </p:extLst>
  </p:cSld>
  <p:clrMapOvr>
    <a:masterClrMapping/>
  </p:clrMapOvr>
  <p:transition>
    <p:fade/>
  </p:transition>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78" y="1825626"/>
            <a:ext cx="4905537"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15946" y="1825626"/>
            <a:ext cx="4704523"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2"/>
          <p:cNvSpPr>
            <a:spLocks noGrp="1"/>
          </p:cNvSpPr>
          <p:nvPr>
            <p:ph type="title"/>
          </p:nvPr>
        </p:nvSpPr>
        <p:spPr>
          <a:xfrm>
            <a:off x="400050" y="1037432"/>
            <a:ext cx="8576271"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8" name="Rectangle 6">
            <a:extLst>
              <a:ext uri="{FF2B5EF4-FFF2-40B4-BE49-F238E27FC236}">
                <a16:creationId xmlns:a16="http://schemas.microsoft.com/office/drawing/2014/main" id="{7CFA41A2-4FDC-C24E-98D5-D993FFD46137}"/>
              </a:ext>
            </a:extLst>
          </p:cNvPr>
          <p:cNvSpPr>
            <a:spLocks noGrp="1" noChangeArrowheads="1"/>
          </p:cNvSpPr>
          <p:nvPr>
            <p:ph type="sldNum" sz="quarter" idx="14"/>
          </p:nvPr>
        </p:nvSpPr>
        <p:spPr>
          <a:xfrm>
            <a:off x="10896534" y="5257006"/>
            <a:ext cx="768085" cy="476250"/>
          </a:xfrm>
          <a:prstGeom prst="rect">
            <a:avLst/>
          </a:prstGeom>
        </p:spPr>
        <p:txBody>
          <a:bodyPr/>
          <a:lstStyle>
            <a:lvl1pPr algn="r">
              <a:defRPr sz="1400"/>
            </a:lvl1pPr>
          </a:lstStyle>
          <a:p>
            <a:pPr>
              <a:defRPr/>
            </a:pPr>
            <a:fld id="{D7BCBCE4-348C-FE43-9E32-9F16AF4F429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1678066"/>
      </p:ext>
    </p:extLst>
  </p:cSld>
  <p:clrMapOvr>
    <a:masterClrMapping/>
  </p:clrMapOvr>
  <p:transition>
    <p:fade/>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34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1FA1B-C9EE-4B59-8ACE-B5AB189A232C}"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3448423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6176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2659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prstClr val="white"/>
                </a:solidFill>
                <a:latin typeface="Calibri" panose="020F0502020204030204" pitchFamily="34" charset="0"/>
              </a:rPr>
              <a:t>Éclairer grâce aux données, pour bâtir un Canada meilleur</a:t>
            </a:r>
            <a:endParaRPr lang="fr-CA"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3147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3A1FA1B-C9EE-4B59-8ACE-B5AB189A232C}"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14423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3A1FA1B-C9EE-4B59-8ACE-B5AB189A232C}" type="datetimeFigureOut">
              <a:rPr lang="en-CA" smtClean="0"/>
              <a:t>2024-05-21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428067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3A1FA1B-C9EE-4B59-8ACE-B5AB189A232C}" type="datetimeFigureOut">
              <a:rPr lang="en-CA" smtClean="0"/>
              <a:t>2024-05-21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251684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1FA1B-C9EE-4B59-8ACE-B5AB189A232C}" type="datetimeFigureOut">
              <a:rPr lang="en-CA" smtClean="0"/>
              <a:t>2024-05-21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186806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FA1B-C9EE-4B59-8ACE-B5AB189A232C}"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41356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FA1B-C9EE-4B59-8ACE-B5AB189A232C}"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C6EE9-4A16-4C94-AEBE-3C63D990371C}" type="slidenum">
              <a:rPr lang="en-CA" smtClean="0"/>
              <a:t>‹#›</a:t>
            </a:fld>
            <a:endParaRPr lang="en-CA"/>
          </a:p>
        </p:txBody>
      </p:sp>
    </p:spTree>
    <p:extLst>
      <p:ext uri="{BB962C8B-B14F-4D97-AF65-F5344CB8AC3E}">
        <p14:creationId xmlns:p14="http://schemas.microsoft.com/office/powerpoint/2010/main" val="35179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1FA1B-C9EE-4B59-8ACE-B5AB189A232C}" type="datetimeFigureOut">
              <a:rPr lang="en-CA" smtClean="0"/>
              <a:t>2024-05-21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C6EE9-4A16-4C94-AEBE-3C63D990371C}" type="slidenum">
              <a:rPr lang="en-CA" smtClean="0"/>
              <a:t>‹#›</a:t>
            </a:fld>
            <a:endParaRPr lang="en-CA"/>
          </a:p>
        </p:txBody>
      </p:sp>
    </p:spTree>
    <p:extLst>
      <p:ext uri="{BB962C8B-B14F-4D97-AF65-F5344CB8AC3E}">
        <p14:creationId xmlns:p14="http://schemas.microsoft.com/office/powerpoint/2010/main" val="33713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52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statcan.gc.ca/fr/consultation/2022/concept-minorite-visible"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18" Type="http://schemas.openxmlformats.org/officeDocument/2006/relationships/hyperlink" Target="https://www12.statcan.gc.ca/census-recensement/2016/ref/dict/index-fra.cfm" TargetMode="External"/><Relationship Id="rId3" Type="http://schemas.openxmlformats.org/officeDocument/2006/relationships/tags" Target="../tags/tag5.xml"/><Relationship Id="rId7" Type="http://schemas.openxmlformats.org/officeDocument/2006/relationships/notesSlide" Target="../notesSlides/notesSlide2.xml"/><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tags" Target="../tags/tag4.xml"/><Relationship Id="rId16" Type="http://schemas.openxmlformats.org/officeDocument/2006/relationships/diagramColors" Target="../diagrams/colors2.xml"/><Relationship Id="rId1" Type="http://schemas.openxmlformats.org/officeDocument/2006/relationships/tags" Target="../tags/tag3.xml"/><Relationship Id="rId6" Type="http://schemas.openxmlformats.org/officeDocument/2006/relationships/slideLayout" Target="../slideLayouts/slideLayout13.xml"/><Relationship Id="rId11" Type="http://schemas.openxmlformats.org/officeDocument/2006/relationships/diagramColors" Target="../diagrams/colors1.xml"/><Relationship Id="rId5" Type="http://schemas.openxmlformats.org/officeDocument/2006/relationships/tags" Target="../tags/tag7.xml"/><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tags" Target="../tags/tag6.xml"/><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0.xml"/><Relationship Id="rId7" Type="http://schemas.openxmlformats.org/officeDocument/2006/relationships/diagramLayout" Target="../diagrams/layou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Data" Target="../diagrams/data3.xml"/><Relationship Id="rId5" Type="http://schemas.openxmlformats.org/officeDocument/2006/relationships/notesSlide" Target="../notesSlides/notesSlide3.xml"/><Relationship Id="rId10" Type="http://schemas.microsoft.com/office/2007/relationships/diagramDrawing" Target="../diagrams/drawing3.xml"/><Relationship Id="rId4" Type="http://schemas.openxmlformats.org/officeDocument/2006/relationships/slideLayout" Target="../slideLayouts/slideLayout13.xml"/><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www23.statcan.gc.ca/imdb/p3Var_f.pl?Function=DEC&amp;Id=45159" TargetMode="External"/><Relationship Id="rId3" Type="http://schemas.openxmlformats.org/officeDocument/2006/relationships/tags" Target="../tags/tag13.xml"/><Relationship Id="rId7" Type="http://schemas.openxmlformats.org/officeDocument/2006/relationships/hyperlink" Target="https://www23.statcan.gc.ca/imdb/p3Var_f.pl?Function=DEC&amp;Id=45152"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4.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935326" cy="1655762"/>
          </a:xfrm>
        </p:spPr>
        <p:txBody>
          <a:bodyPr>
            <a:noAutofit/>
          </a:bodyPr>
          <a:lstStyle/>
          <a:p>
            <a:r>
              <a:rPr lang="fr-FR" sz="4400" b="1" dirty="0"/>
              <a:t>Résultats et recommandations de la mobilisation consultative sur le concept de minorité visible</a:t>
            </a:r>
            <a:endParaRPr lang="en-CA" sz="4400" b="1" dirty="0"/>
          </a:p>
        </p:txBody>
      </p:sp>
      <p:sp>
        <p:nvSpPr>
          <p:cNvPr id="3" name="Subtitle 2"/>
          <p:cNvSpPr>
            <a:spLocks noGrp="1"/>
          </p:cNvSpPr>
          <p:nvPr>
            <p:ph type="subTitle" idx="1"/>
          </p:nvPr>
        </p:nvSpPr>
        <p:spPr>
          <a:xfrm>
            <a:off x="1524000" y="2881161"/>
            <a:ext cx="9144000" cy="1365877"/>
          </a:xfrm>
        </p:spPr>
        <p:txBody>
          <a:bodyPr/>
          <a:lstStyle/>
          <a:p>
            <a:r>
              <a:rPr lang="en-CA" dirty="0" err="1"/>
              <a:t>Printemps</a:t>
            </a:r>
            <a:r>
              <a:rPr lang="en-CA" dirty="0"/>
              <a:t> 2024</a:t>
            </a:r>
          </a:p>
          <a:p>
            <a:r>
              <a:rPr lang="en-CA" dirty="0" err="1"/>
              <a:t>Diversité</a:t>
            </a:r>
            <a:r>
              <a:rPr lang="en-CA" dirty="0"/>
              <a:t> et </a:t>
            </a:r>
            <a:r>
              <a:rPr lang="en-CA" dirty="0" err="1"/>
              <a:t>statistique</a:t>
            </a:r>
            <a:r>
              <a:rPr lang="en-CA" dirty="0"/>
              <a:t> </a:t>
            </a:r>
            <a:r>
              <a:rPr lang="en-CA" dirty="0" err="1"/>
              <a:t>socioculturelle</a:t>
            </a:r>
            <a:endParaRPr lang="en-CA" dirty="0"/>
          </a:p>
          <a:p>
            <a:r>
              <a:rPr lang="en-CA" dirty="0" err="1"/>
              <a:t>Statistique</a:t>
            </a:r>
            <a:r>
              <a:rPr lang="en-CA" dirty="0"/>
              <a:t> Canada</a:t>
            </a:r>
          </a:p>
        </p:txBody>
      </p:sp>
    </p:spTree>
    <p:extLst>
      <p:ext uri="{BB962C8B-B14F-4D97-AF65-F5344CB8AC3E}">
        <p14:creationId xmlns:p14="http://schemas.microsoft.com/office/powerpoint/2010/main" val="372936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02E739-38A3-8412-B278-6F8CC434E36E}"/>
              </a:ext>
            </a:extLst>
          </p:cNvPr>
          <p:cNvSpPr>
            <a:spLocks noGrp="1"/>
          </p:cNvSpPr>
          <p:nvPr>
            <p:ph type="title"/>
          </p:nvPr>
        </p:nvSpPr>
        <p:spPr>
          <a:xfrm>
            <a:off x="4611811" y="865097"/>
            <a:ext cx="3236112" cy="520535"/>
          </a:xfrm>
        </p:spPr>
        <p:txBody>
          <a:bodyPr>
            <a:noAutofit/>
          </a:bodyPr>
          <a:lstStyle/>
          <a:p>
            <a:r>
              <a:rPr lang="fr-CA" sz="4000" b="1" dirty="0">
                <a:latin typeface="+mj-lt"/>
              </a:rPr>
              <a:t>Terminologie</a:t>
            </a:r>
            <a:endParaRPr lang="en-US" sz="4000" b="1" dirty="0">
              <a:latin typeface="+mj-lt"/>
            </a:endParaRPr>
          </a:p>
        </p:txBody>
      </p:sp>
      <p:graphicFrame>
        <p:nvGraphicFramePr>
          <p:cNvPr id="7" name="Diagram 6">
            <a:extLst>
              <a:ext uri="{FF2B5EF4-FFF2-40B4-BE49-F238E27FC236}">
                <a16:creationId xmlns:a16="http://schemas.microsoft.com/office/drawing/2014/main" id="{25B9ED82-8341-2D0C-E6DE-E36D205AC0E2}"/>
              </a:ext>
            </a:extLst>
          </p:cNvPr>
          <p:cNvGraphicFramePr/>
          <p:nvPr>
            <p:extLst>
              <p:ext uri="{D42A27DB-BD31-4B8C-83A1-F6EECF244321}">
                <p14:modId xmlns:p14="http://schemas.microsoft.com/office/powerpoint/2010/main" val="3543970573"/>
              </p:ext>
            </p:extLst>
          </p:nvPr>
        </p:nvGraphicFramePr>
        <p:xfrm>
          <a:off x="1430998" y="1630205"/>
          <a:ext cx="10281713" cy="3353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CCC7383D-B75E-9ADB-AAB9-604FF2CEBE7B}"/>
              </a:ext>
            </a:extLst>
          </p:cNvPr>
          <p:cNvSpPr/>
          <p:nvPr/>
        </p:nvSpPr>
        <p:spPr>
          <a:xfrm rot="16200000">
            <a:off x="-845675" y="2951122"/>
            <a:ext cx="3353017" cy="1200329"/>
          </a:xfrm>
          <a:prstGeom prst="rect">
            <a:avLst/>
          </a:prstGeom>
          <a:noFill/>
        </p:spPr>
        <p:txBody>
          <a:bodyPr wrap="square" lIns="91440" tIns="45720" rIns="91440" bIns="45720">
            <a:spAutoFit/>
          </a:bodyPr>
          <a:lstStyle/>
          <a:p>
            <a:pPr algn="ctr"/>
            <a:r>
              <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rPr>
              <a:t>Ce que nous </a:t>
            </a:r>
            <a:r>
              <a:rPr lang="en-US" sz="3600" b="1" cap="none" spc="0" dirty="0" err="1">
                <a:ln w="12700">
                  <a:solidFill>
                    <a:schemeClr val="accent5"/>
                  </a:solidFill>
                  <a:prstDash val="solid"/>
                </a:ln>
                <a:pattFill prst="ltDnDiag">
                  <a:fgClr>
                    <a:schemeClr val="accent5">
                      <a:lumMod val="60000"/>
                      <a:lumOff val="40000"/>
                    </a:schemeClr>
                  </a:fgClr>
                  <a:bgClr>
                    <a:schemeClr val="bg1"/>
                  </a:bgClr>
                </a:pattFill>
                <a:effectLst/>
              </a:rPr>
              <a:t>avons</a:t>
            </a:r>
            <a:r>
              <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rPr>
              <a:t> entendu</a:t>
            </a:r>
          </a:p>
        </p:txBody>
      </p:sp>
      <p:sp>
        <p:nvSpPr>
          <p:cNvPr id="2" name="TextBox 1">
            <a:extLst>
              <a:ext uri="{FF2B5EF4-FFF2-40B4-BE49-F238E27FC236}">
                <a16:creationId xmlns:a16="http://schemas.microsoft.com/office/drawing/2014/main" id="{49F56F17-E7ED-376F-C156-C2E3DDE5AACB}"/>
              </a:ext>
            </a:extLst>
          </p:cNvPr>
          <p:cNvSpPr txBox="1"/>
          <p:nvPr/>
        </p:nvSpPr>
        <p:spPr>
          <a:xfrm>
            <a:off x="1430998" y="5149202"/>
            <a:ext cx="10530334" cy="646331"/>
          </a:xfrm>
          <a:prstGeom prst="rect">
            <a:avLst/>
          </a:prstGeom>
          <a:noFill/>
        </p:spPr>
        <p:txBody>
          <a:bodyPr wrap="square" rtlCol="0">
            <a:spAutoFit/>
          </a:bodyPr>
          <a:lstStyle/>
          <a:p>
            <a:r>
              <a:rPr lang="fr-FR" b="1" dirty="0"/>
              <a:t>Recommandation proposée : </a:t>
            </a:r>
            <a:r>
              <a:rPr lang="fr-FR" dirty="0"/>
              <a:t>Remplacer "minorités visibles" par "groupes racisés" pour s'aligner sur les recommandations du groupe de travail chargé de l'examen de la loi sur l'équité en matière d'emploi.</a:t>
            </a:r>
            <a:endParaRPr lang="en-US" dirty="0"/>
          </a:p>
        </p:txBody>
      </p:sp>
    </p:spTree>
    <p:extLst>
      <p:ext uri="{BB962C8B-B14F-4D97-AF65-F5344CB8AC3E}">
        <p14:creationId xmlns:p14="http://schemas.microsoft.com/office/powerpoint/2010/main" val="40135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2D1A6E5-FF7F-42B6-9B61-526F46EEDD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15D9B6EA-27FA-4448-99E7-EA5DB6F7A7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421FDDB-D942-4326-9049-C7EA01BB2D7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D726D19-BEB5-41B4-B0DD-81B03D1280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9FD3EF-43E1-D9B3-E567-55BD0B505906}"/>
              </a:ext>
            </a:extLst>
          </p:cNvPr>
          <p:cNvSpPr>
            <a:spLocks noGrp="1"/>
          </p:cNvSpPr>
          <p:nvPr>
            <p:ph type="title"/>
          </p:nvPr>
        </p:nvSpPr>
        <p:spPr>
          <a:xfrm>
            <a:off x="4799733" y="250750"/>
            <a:ext cx="2903427" cy="799974"/>
          </a:xfrm>
        </p:spPr>
        <p:txBody>
          <a:bodyPr>
            <a:normAutofit/>
          </a:bodyPr>
          <a:lstStyle/>
          <a:p>
            <a:r>
              <a:rPr lang="fr-CA" sz="4400" b="1" dirty="0">
                <a:latin typeface="+mj-lt"/>
              </a:rPr>
              <a:t>Catégories</a:t>
            </a:r>
            <a:endParaRPr lang="en-US" sz="4400" b="1" dirty="0">
              <a:latin typeface="+mj-lt"/>
            </a:endParaRPr>
          </a:p>
        </p:txBody>
      </p:sp>
      <p:graphicFrame>
        <p:nvGraphicFramePr>
          <p:cNvPr id="10" name="Diagram 9">
            <a:extLst>
              <a:ext uri="{FF2B5EF4-FFF2-40B4-BE49-F238E27FC236}">
                <a16:creationId xmlns:a16="http://schemas.microsoft.com/office/drawing/2014/main" id="{0266A478-26D0-A951-ABC1-B741927E05AB}"/>
              </a:ext>
            </a:extLst>
          </p:cNvPr>
          <p:cNvGraphicFramePr/>
          <p:nvPr>
            <p:extLst>
              <p:ext uri="{D42A27DB-BD31-4B8C-83A1-F6EECF244321}">
                <p14:modId xmlns:p14="http://schemas.microsoft.com/office/powerpoint/2010/main" val="2038481479"/>
              </p:ext>
            </p:extLst>
          </p:nvPr>
        </p:nvGraphicFramePr>
        <p:xfrm>
          <a:off x="1395895" y="938450"/>
          <a:ext cx="9894146" cy="326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6D7A4A68-F3F3-0A40-75FA-E99B85B3DFCA}"/>
              </a:ext>
            </a:extLst>
          </p:cNvPr>
          <p:cNvSpPr/>
          <p:nvPr/>
        </p:nvSpPr>
        <p:spPr>
          <a:xfrm rot="16200000">
            <a:off x="-880778" y="1969920"/>
            <a:ext cx="3353017" cy="1200329"/>
          </a:xfrm>
          <a:prstGeom prst="rect">
            <a:avLst/>
          </a:prstGeom>
          <a:noFill/>
        </p:spPr>
        <p:txBody>
          <a:bodyPr wrap="square" lIns="91440" tIns="45720" rIns="91440" bIns="45720">
            <a:spAutoFit/>
          </a:bodyPr>
          <a:lstStyle/>
          <a:p>
            <a:pPr algn="ctr"/>
            <a:r>
              <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rPr>
              <a:t>Ce que nous </a:t>
            </a:r>
            <a:r>
              <a:rPr lang="en-US" sz="3600" b="1" cap="none" spc="0" dirty="0" err="1">
                <a:ln w="12700">
                  <a:solidFill>
                    <a:schemeClr val="accent5"/>
                  </a:solidFill>
                  <a:prstDash val="solid"/>
                </a:ln>
                <a:pattFill prst="ltDnDiag">
                  <a:fgClr>
                    <a:schemeClr val="accent5">
                      <a:lumMod val="60000"/>
                      <a:lumOff val="40000"/>
                    </a:schemeClr>
                  </a:fgClr>
                  <a:bgClr>
                    <a:schemeClr val="bg1"/>
                  </a:bgClr>
                </a:pattFill>
                <a:effectLst/>
              </a:rPr>
              <a:t>avons</a:t>
            </a:r>
            <a:r>
              <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rPr>
              <a:t> entendu</a:t>
            </a:r>
          </a:p>
        </p:txBody>
      </p:sp>
      <p:sp>
        <p:nvSpPr>
          <p:cNvPr id="2" name="TextBox 1">
            <a:extLst>
              <a:ext uri="{FF2B5EF4-FFF2-40B4-BE49-F238E27FC236}">
                <a16:creationId xmlns:a16="http://schemas.microsoft.com/office/drawing/2014/main" id="{B9BABA26-D63B-8C29-9216-5EF24EA0702E}"/>
              </a:ext>
            </a:extLst>
          </p:cNvPr>
          <p:cNvSpPr txBox="1"/>
          <p:nvPr/>
        </p:nvSpPr>
        <p:spPr>
          <a:xfrm>
            <a:off x="310897" y="4291467"/>
            <a:ext cx="11881103" cy="2031325"/>
          </a:xfrm>
          <a:prstGeom prst="rect">
            <a:avLst/>
          </a:prstGeom>
          <a:noFill/>
        </p:spPr>
        <p:txBody>
          <a:bodyPr wrap="square" rtlCol="0">
            <a:spAutoFit/>
          </a:bodyPr>
          <a:lstStyle/>
          <a:p>
            <a:r>
              <a:rPr lang="fr-FR" b="1" dirty="0"/>
              <a:t>Recommandation proposée : </a:t>
            </a:r>
            <a:r>
              <a:rPr lang="fr-FR" dirty="0"/>
              <a:t>Modifier les catégories pour assurer la pertinence tout en conservant la comparabilité et la qualité des données</a:t>
            </a:r>
          </a:p>
          <a:p>
            <a:pPr marL="342900" indent="-342900">
              <a:buFont typeface="+mj-lt"/>
              <a:buAutoNum type="arabicPeriod"/>
            </a:pPr>
            <a:r>
              <a:rPr lang="fr-FR" dirty="0"/>
              <a:t>Ajouter une catégorie "Première nation, Métis ou Inuk (Inuit)" et retirer le saut avec la question précédente sur l'identité autochtone.</a:t>
            </a:r>
          </a:p>
          <a:p>
            <a:pPr marL="342900" indent="-342900">
              <a:buFont typeface="+mj-lt"/>
              <a:buAutoNum type="arabicPeriod"/>
            </a:pPr>
            <a:r>
              <a:rPr lang="fr-FR" dirty="0"/>
              <a:t>Élaborer une stratégie de test pour évaluer l'impact de la modification de certaines catégories, notamment "Asie occidentale", "Arabe" et "Amérique latine". </a:t>
            </a:r>
          </a:p>
          <a:p>
            <a:endParaRPr lang="fr-FR" b="1" dirty="0"/>
          </a:p>
        </p:txBody>
      </p:sp>
    </p:spTree>
    <p:extLst>
      <p:ext uri="{BB962C8B-B14F-4D97-AF65-F5344CB8AC3E}">
        <p14:creationId xmlns:p14="http://schemas.microsoft.com/office/powerpoint/2010/main" val="40607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49D5F5E-3939-4FD4-8CAC-65DF4CB211E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06B9821A-209F-4FE9-8957-D74BFABF3A2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12726491-1A83-4D03-8786-CC390615A1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D387C445-5EC2-487E-9F3C-039DF97E6B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785FE5-E75A-426A-520B-49DF95CAA1D7}"/>
              </a:ext>
            </a:extLst>
          </p:cNvPr>
          <p:cNvSpPr>
            <a:spLocks noGrp="1"/>
          </p:cNvSpPr>
          <p:nvPr>
            <p:ph type="title"/>
          </p:nvPr>
        </p:nvSpPr>
        <p:spPr>
          <a:xfrm>
            <a:off x="3848942" y="670908"/>
            <a:ext cx="4996148" cy="910382"/>
          </a:xfrm>
        </p:spPr>
        <p:txBody>
          <a:bodyPr>
            <a:normAutofit/>
          </a:bodyPr>
          <a:lstStyle/>
          <a:p>
            <a:r>
              <a:rPr lang="fr-CA" sz="4000" b="1" dirty="0">
                <a:latin typeface="+mj-lt"/>
              </a:rPr>
              <a:t>Fonction des données</a:t>
            </a:r>
            <a:endParaRPr lang="en-US" sz="4000" b="1" dirty="0">
              <a:latin typeface="+mj-lt"/>
            </a:endParaRPr>
          </a:p>
        </p:txBody>
      </p:sp>
      <p:graphicFrame>
        <p:nvGraphicFramePr>
          <p:cNvPr id="7" name="Diagram 6">
            <a:extLst>
              <a:ext uri="{FF2B5EF4-FFF2-40B4-BE49-F238E27FC236}">
                <a16:creationId xmlns:a16="http://schemas.microsoft.com/office/drawing/2014/main" id="{BBD90B19-66D1-BCC7-0382-F2D10DFA4B27}"/>
              </a:ext>
            </a:extLst>
          </p:cNvPr>
          <p:cNvGraphicFramePr/>
          <p:nvPr>
            <p:extLst>
              <p:ext uri="{D42A27DB-BD31-4B8C-83A1-F6EECF244321}">
                <p14:modId xmlns:p14="http://schemas.microsoft.com/office/powerpoint/2010/main" val="3527517808"/>
              </p:ext>
            </p:extLst>
          </p:nvPr>
        </p:nvGraphicFramePr>
        <p:xfrm>
          <a:off x="854371" y="1458534"/>
          <a:ext cx="10728613" cy="271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70DB0E9-0115-A7D0-E454-16ECDCFAFD30}"/>
              </a:ext>
            </a:extLst>
          </p:cNvPr>
          <p:cNvSpPr/>
          <p:nvPr/>
        </p:nvSpPr>
        <p:spPr>
          <a:xfrm rot="16200000">
            <a:off x="-948257" y="2350390"/>
            <a:ext cx="3242563" cy="1077218"/>
          </a:xfrm>
          <a:prstGeom prst="rect">
            <a:avLst/>
          </a:prstGeom>
          <a:noFill/>
        </p:spPr>
        <p:txBody>
          <a:bodyPr wrap="square" lIns="91440" tIns="45720" rIns="91440" bIns="45720">
            <a:spAutoFit/>
          </a:bodyPr>
          <a:lstStyle/>
          <a:p>
            <a:pPr algn="ctr"/>
            <a:r>
              <a:rPr lang="en-US" sz="3200" b="1" cap="none" spc="0" dirty="0">
                <a:ln w="12700">
                  <a:solidFill>
                    <a:schemeClr val="accent5"/>
                  </a:solidFill>
                  <a:prstDash val="solid"/>
                </a:ln>
                <a:pattFill prst="ltDnDiag">
                  <a:fgClr>
                    <a:schemeClr val="accent5">
                      <a:lumMod val="60000"/>
                      <a:lumOff val="40000"/>
                    </a:schemeClr>
                  </a:fgClr>
                  <a:bgClr>
                    <a:schemeClr val="bg1"/>
                  </a:bgClr>
                </a:pattFill>
                <a:effectLst/>
              </a:rPr>
              <a:t>Ce que nous </a:t>
            </a:r>
            <a:r>
              <a:rPr lang="en-US" sz="3200" b="1" cap="none" spc="0" dirty="0" err="1">
                <a:ln w="12700">
                  <a:solidFill>
                    <a:schemeClr val="accent5"/>
                  </a:solidFill>
                  <a:prstDash val="solid"/>
                </a:ln>
                <a:pattFill prst="ltDnDiag">
                  <a:fgClr>
                    <a:schemeClr val="accent5">
                      <a:lumMod val="60000"/>
                      <a:lumOff val="40000"/>
                    </a:schemeClr>
                  </a:fgClr>
                  <a:bgClr>
                    <a:schemeClr val="bg1"/>
                  </a:bgClr>
                </a:pattFill>
                <a:effectLst/>
              </a:rPr>
              <a:t>avons</a:t>
            </a:r>
            <a:r>
              <a:rPr lang="en-US" sz="3200" b="1" cap="none" spc="0" dirty="0">
                <a:ln w="12700">
                  <a:solidFill>
                    <a:schemeClr val="accent5"/>
                  </a:solidFill>
                  <a:prstDash val="solid"/>
                </a:ln>
                <a:pattFill prst="ltDnDiag">
                  <a:fgClr>
                    <a:schemeClr val="accent5">
                      <a:lumMod val="60000"/>
                      <a:lumOff val="40000"/>
                    </a:schemeClr>
                  </a:fgClr>
                  <a:bgClr>
                    <a:schemeClr val="bg1"/>
                  </a:bgClr>
                </a:pattFill>
                <a:effectLst/>
              </a:rPr>
              <a:t> entendu</a:t>
            </a:r>
          </a:p>
        </p:txBody>
      </p:sp>
      <p:sp>
        <p:nvSpPr>
          <p:cNvPr id="2" name="TextBox 1">
            <a:extLst>
              <a:ext uri="{FF2B5EF4-FFF2-40B4-BE49-F238E27FC236}">
                <a16:creationId xmlns:a16="http://schemas.microsoft.com/office/drawing/2014/main" id="{B737BAA5-AA79-0DDD-800D-0EEFAE98B4C8}"/>
              </a:ext>
            </a:extLst>
          </p:cNvPr>
          <p:cNvSpPr txBox="1"/>
          <p:nvPr/>
        </p:nvSpPr>
        <p:spPr>
          <a:xfrm>
            <a:off x="1053091" y="4363975"/>
            <a:ext cx="10331172" cy="1200329"/>
          </a:xfrm>
          <a:prstGeom prst="rect">
            <a:avLst/>
          </a:prstGeom>
          <a:noFill/>
        </p:spPr>
        <p:txBody>
          <a:bodyPr wrap="square" rtlCol="0">
            <a:spAutoFit/>
          </a:bodyPr>
          <a:lstStyle/>
          <a:p>
            <a:r>
              <a:rPr lang="fr-FR" b="1" dirty="0"/>
              <a:t>Recommandation proposée : </a:t>
            </a:r>
            <a:r>
              <a:rPr lang="fr-FR" dirty="0"/>
              <a:t>Développer les programmes statistiques pour mesurer le racisme et la discrimination en élaborant de nouvelles questions pour nos enquêtes sociales actuelles et en faisant progresser un cadre conceptuel pour rendre opérationnelle une mesure du racisme et de la discrimination avec des indicateurs pertinents pour mieux comprendre l'équité, la diversité et l'inclusion.</a:t>
            </a:r>
            <a:endParaRPr lang="en-US" sz="2400" dirty="0"/>
          </a:p>
        </p:txBody>
      </p:sp>
    </p:spTree>
    <p:extLst>
      <p:ext uri="{BB962C8B-B14F-4D97-AF65-F5344CB8AC3E}">
        <p14:creationId xmlns:p14="http://schemas.microsoft.com/office/powerpoint/2010/main" val="22742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DDBC8FE-4C89-444E-9E61-9F78144C47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4FC339F-CD97-4255-99BA-4C94DEC3195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105FE93-44E2-48F9-B14B-96E3987224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7E4994E-5132-4FBE-8BF4-813F557801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119336-0F55-1EB8-90FE-CAB86093958D}"/>
              </a:ext>
            </a:extLst>
          </p:cNvPr>
          <p:cNvSpPr>
            <a:spLocks noGrp="1"/>
          </p:cNvSpPr>
          <p:nvPr>
            <p:ph type="title"/>
          </p:nvPr>
        </p:nvSpPr>
        <p:spPr>
          <a:xfrm>
            <a:off x="3407590" y="738236"/>
            <a:ext cx="5740964" cy="983126"/>
          </a:xfrm>
        </p:spPr>
        <p:txBody>
          <a:bodyPr>
            <a:noAutofit/>
          </a:bodyPr>
          <a:lstStyle/>
          <a:p>
            <a:r>
              <a:rPr lang="fr-CA" sz="4000" b="1" dirty="0">
                <a:latin typeface="+mj-lt"/>
              </a:rPr>
              <a:t>Présentation des données</a:t>
            </a:r>
            <a:endParaRPr lang="en-US" sz="4000" b="1" dirty="0">
              <a:latin typeface="+mj-lt"/>
            </a:endParaRPr>
          </a:p>
        </p:txBody>
      </p:sp>
      <p:graphicFrame>
        <p:nvGraphicFramePr>
          <p:cNvPr id="9" name="Content Placeholder 4">
            <a:extLst>
              <a:ext uri="{FF2B5EF4-FFF2-40B4-BE49-F238E27FC236}">
                <a16:creationId xmlns:a16="http://schemas.microsoft.com/office/drawing/2014/main" id="{8D3FF330-4809-D7DB-EF29-8C8494714F0C}"/>
              </a:ext>
            </a:extLst>
          </p:cNvPr>
          <p:cNvGraphicFramePr>
            <a:graphicFrameLocks noGrp="1"/>
          </p:cNvGraphicFramePr>
          <p:nvPr>
            <p:ph idx="1"/>
            <p:extLst>
              <p:ext uri="{D42A27DB-BD31-4B8C-83A1-F6EECF244321}">
                <p14:modId xmlns:p14="http://schemas.microsoft.com/office/powerpoint/2010/main" val="2718216209"/>
              </p:ext>
            </p:extLst>
          </p:nvPr>
        </p:nvGraphicFramePr>
        <p:xfrm>
          <a:off x="1020272" y="1737897"/>
          <a:ext cx="10515600" cy="240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8F5704FE-74E9-22B4-0883-AAB7B3B220FE}"/>
              </a:ext>
            </a:extLst>
          </p:cNvPr>
          <p:cNvSpPr/>
          <p:nvPr/>
        </p:nvSpPr>
        <p:spPr>
          <a:xfrm rot="16200000">
            <a:off x="-709294" y="2556367"/>
            <a:ext cx="2986963" cy="1077218"/>
          </a:xfrm>
          <a:prstGeom prst="rect">
            <a:avLst/>
          </a:prstGeom>
          <a:noFill/>
        </p:spPr>
        <p:txBody>
          <a:bodyPr wrap="square" lIns="91440" tIns="45720" rIns="91440" bIns="45720">
            <a:spAutoFit/>
          </a:bodyPr>
          <a:lstStyle/>
          <a:p>
            <a:pPr algn="ctr"/>
            <a:r>
              <a:rPr lang="en-CA" sz="3200" b="1" dirty="0">
                <a:ln w="12700">
                  <a:solidFill>
                    <a:schemeClr val="accent5"/>
                  </a:solidFill>
                  <a:prstDash val="solid"/>
                </a:ln>
                <a:pattFill prst="ltDnDiag">
                  <a:fgClr>
                    <a:schemeClr val="accent5">
                      <a:lumMod val="60000"/>
                      <a:lumOff val="40000"/>
                    </a:schemeClr>
                  </a:fgClr>
                  <a:bgClr>
                    <a:schemeClr val="bg1"/>
                  </a:bgClr>
                </a:pattFill>
              </a:rPr>
              <a:t>C</a:t>
            </a:r>
            <a:r>
              <a:rPr lang="en-US" sz="3200" b="1" dirty="0">
                <a:ln w="12700">
                  <a:solidFill>
                    <a:schemeClr val="accent5"/>
                  </a:solidFill>
                  <a:prstDash val="solid"/>
                </a:ln>
                <a:pattFill prst="ltDnDiag">
                  <a:fgClr>
                    <a:schemeClr val="accent5">
                      <a:lumMod val="60000"/>
                      <a:lumOff val="40000"/>
                    </a:schemeClr>
                  </a:fgClr>
                  <a:bgClr>
                    <a:schemeClr val="bg1"/>
                  </a:bgClr>
                </a:pattFill>
              </a:rPr>
              <a:t>e que nous </a:t>
            </a:r>
            <a:r>
              <a:rPr lang="en-US" sz="3200" b="1" dirty="0" err="1">
                <a:ln w="12700">
                  <a:solidFill>
                    <a:schemeClr val="accent5"/>
                  </a:solidFill>
                  <a:prstDash val="solid"/>
                </a:ln>
                <a:pattFill prst="ltDnDiag">
                  <a:fgClr>
                    <a:schemeClr val="accent5">
                      <a:lumMod val="60000"/>
                      <a:lumOff val="40000"/>
                    </a:schemeClr>
                  </a:fgClr>
                  <a:bgClr>
                    <a:schemeClr val="bg1"/>
                  </a:bgClr>
                </a:pattFill>
              </a:rPr>
              <a:t>avons</a:t>
            </a:r>
            <a:r>
              <a:rPr lang="en-US" sz="3200" b="1" dirty="0">
                <a:ln w="12700">
                  <a:solidFill>
                    <a:schemeClr val="accent5"/>
                  </a:solidFill>
                  <a:prstDash val="solid"/>
                </a:ln>
                <a:pattFill prst="ltDnDiag">
                  <a:fgClr>
                    <a:schemeClr val="accent5">
                      <a:lumMod val="60000"/>
                      <a:lumOff val="40000"/>
                    </a:schemeClr>
                  </a:fgClr>
                  <a:bgClr>
                    <a:schemeClr val="bg1"/>
                  </a:bgClr>
                </a:pattFill>
              </a:rPr>
              <a:t> entendu</a:t>
            </a:r>
            <a:endParaRPr lang="en-US"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2" name="TextBox 1">
            <a:extLst>
              <a:ext uri="{FF2B5EF4-FFF2-40B4-BE49-F238E27FC236}">
                <a16:creationId xmlns:a16="http://schemas.microsoft.com/office/drawing/2014/main" id="{F41B6212-BF39-77F7-20EA-BCA7ACEB0C44}"/>
              </a:ext>
            </a:extLst>
          </p:cNvPr>
          <p:cNvSpPr txBox="1"/>
          <p:nvPr/>
        </p:nvSpPr>
        <p:spPr>
          <a:xfrm>
            <a:off x="1322797" y="4473169"/>
            <a:ext cx="9855003" cy="1089529"/>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fr-FR" b="1" dirty="0">
                <a:solidFill>
                  <a:prstClr val="black"/>
                </a:solidFill>
                <a:latin typeface="Arial MT Std" panose="020B0402020200020204" pitchFamily="34" charset="0"/>
              </a:rPr>
              <a:t>Recommandation proposée : </a:t>
            </a:r>
            <a:r>
              <a:rPr lang="fr-FR" dirty="0">
                <a:solidFill>
                  <a:prstClr val="black"/>
                </a:solidFill>
                <a:latin typeface="Arial MT Std" panose="020B0402020200020204" pitchFamily="34" charset="0"/>
              </a:rPr>
              <a:t>Assurer la flexibilité nécessaire pour répondre à divers besoins en matière de données en dérivant plus d'une variable à partir des données collectées par le biais de la question du recensement (groupes racialisés, groupes de population, variables à réponses multiples et tableaux croisés). </a:t>
            </a:r>
            <a:endParaRPr lang="en-CA" sz="2400" dirty="0"/>
          </a:p>
        </p:txBody>
      </p:sp>
    </p:spTree>
    <p:extLst>
      <p:ext uri="{BB962C8B-B14F-4D97-AF65-F5344CB8AC3E}">
        <p14:creationId xmlns:p14="http://schemas.microsoft.com/office/powerpoint/2010/main" val="13291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A9DDA07F-29F5-42EB-9AA6-AC8BB3221F6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9BF42C0-E365-4524-A743-318B4EF31D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02876371-CF95-4D32-8DFE-7BBD308B65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3801" y="706317"/>
            <a:ext cx="12277344" cy="676342"/>
          </a:xfrm>
        </p:spPr>
        <p:txBody>
          <a:bodyPr>
            <a:normAutofit fontScale="90000"/>
          </a:bodyPr>
          <a:lstStyle/>
          <a:p>
            <a:br>
              <a:rPr dirty="0"/>
            </a:br>
            <a:r>
              <a:rPr lang="fr-CA" sz="2700" b="1" dirty="0">
                <a:solidFill>
                  <a:schemeClr val="tx1">
                    <a:lumMod val="50000"/>
                    <a:lumOff val="50000"/>
                  </a:schemeClr>
                </a:solidFill>
                <a:latin typeface="Calibri" panose="020F0502020204030204" pitchFamily="34" charset="0"/>
              </a:rPr>
              <a:t>Question harmonisée sur le groupe de population – recensement et plupart des enquêtes</a:t>
            </a:r>
            <a:endParaRPr lang="fr-CA" sz="2700" b="1"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custDataLst>
              <p:tags r:id="rId2"/>
            </p:custDataLst>
          </p:nvPr>
        </p:nvSpPr>
        <p:spPr>
          <a:xfrm>
            <a:off x="838200" y="2077375"/>
            <a:ext cx="10515600" cy="3883158"/>
          </a:xfrm>
        </p:spPr>
        <p:txBody>
          <a:bodyPr>
            <a:normAutofit/>
          </a:bodyPr>
          <a:lstStyle/>
          <a:p>
            <a:pPr lvl="1"/>
            <a:endParaRPr lang="en-CA"/>
          </a:p>
          <a:p>
            <a:endParaRPr lang="en-CA" sz="500"/>
          </a:p>
        </p:txBody>
      </p:sp>
      <p:sp>
        <p:nvSpPr>
          <p:cNvPr id="4" name="Espace réservé du numéro de diapositive 3"/>
          <p:cNvSpPr>
            <a:spLocks noGrp="1"/>
          </p:cNvSpPr>
          <p:nvPr>
            <p:ph type="sldNum" sz="quarter" idx="12"/>
            <p:custDataLst>
              <p:tags r:id="rId3"/>
            </p:custDataLst>
          </p:nvPr>
        </p:nvSpPr>
        <p:spPr/>
        <p:txBody>
          <a:bodyPr/>
          <a:lstStyle/>
          <a:p>
            <a:fld id="{EDB761FF-D525-D64B-8909-8CF25B3FD480}" type="slidenum">
              <a:rPr lang="en-US" smtClean="0">
                <a:solidFill>
                  <a:prstClr val="black"/>
                </a:solidFill>
              </a:rPr>
              <a:pPr/>
              <a:t>14</a:t>
            </a:fld>
            <a:endParaRPr lang="fr-CA">
              <a:solidFill>
                <a:prstClr val="black"/>
              </a:solidFill>
            </a:endParaRPr>
          </a:p>
        </p:txBody>
      </p:sp>
      <p:pic>
        <p:nvPicPr>
          <p:cNvPr id="7" name="Picture 6"/>
          <p:cNvPicPr>
            <a:picLocks noChangeAspect="1"/>
          </p:cNvPicPr>
          <p:nvPr/>
        </p:nvPicPr>
        <p:blipFill>
          <a:blip r:embed="rId7"/>
          <a:stretch>
            <a:fillRect/>
          </a:stretch>
        </p:blipFill>
        <p:spPr>
          <a:xfrm>
            <a:off x="268356" y="1744825"/>
            <a:ext cx="6034117" cy="3853542"/>
          </a:xfrm>
          <a:prstGeom prst="rect">
            <a:avLst/>
          </a:prstGeom>
        </p:spPr>
      </p:pic>
      <p:sp>
        <p:nvSpPr>
          <p:cNvPr id="5" name="Speech Bubble: Oval 4">
            <a:extLst>
              <a:ext uri="{FF2B5EF4-FFF2-40B4-BE49-F238E27FC236}">
                <a16:creationId xmlns:a16="http://schemas.microsoft.com/office/drawing/2014/main" id="{E60D604D-1CDB-88EF-E498-05BD222B29D5}"/>
              </a:ext>
            </a:extLst>
          </p:cNvPr>
          <p:cNvSpPr/>
          <p:nvPr/>
        </p:nvSpPr>
        <p:spPr>
          <a:xfrm>
            <a:off x="6272191" y="1868864"/>
            <a:ext cx="5794529" cy="2686639"/>
          </a:xfrm>
          <a:prstGeom prst="wedgeEllipseCallout">
            <a:avLst>
              <a:gd name="adj1" fmla="val -49628"/>
              <a:gd name="adj2" fmla="val 863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5">
            <a:extLst>
              <a:ext uri="{FF2B5EF4-FFF2-40B4-BE49-F238E27FC236}">
                <a16:creationId xmlns:a16="http://schemas.microsoft.com/office/drawing/2014/main" id="{790CC1B0-622D-9C26-1129-AB9F29DDE69B}"/>
              </a:ext>
            </a:extLst>
          </p:cNvPr>
          <p:cNvSpPr txBox="1"/>
          <p:nvPr>
            <p:custDataLst>
              <p:tags r:id="rId4"/>
            </p:custDataLst>
          </p:nvPr>
        </p:nvSpPr>
        <p:spPr>
          <a:xfrm>
            <a:off x="6846440" y="2750518"/>
            <a:ext cx="4956329" cy="1200329"/>
          </a:xfrm>
          <a:prstGeom prst="rect">
            <a:avLst/>
          </a:prstGeom>
          <a:noFill/>
        </p:spPr>
        <p:txBody>
          <a:bodyPr wrap="square" lIns="91440" tIns="45720" rIns="91440" bIns="45720" rtlCol="0" anchor="t">
            <a:spAutoFit/>
          </a:bodyPr>
          <a:lstStyle/>
          <a:p>
            <a:r>
              <a:rPr lang="fr-FR" dirty="0">
                <a:solidFill>
                  <a:schemeClr val="bg1"/>
                </a:solidFill>
                <a:ea typeface="Calibri" panose="020F0502020204030204"/>
                <a:cs typeface="Calibri" panose="020F0502020204030204"/>
              </a:rPr>
              <a:t>Actuellement, une personne qui s'identifie comme Première nation, Métis ou Inuk (Inuit) à la question précédente sur l'identité autochtone ne répond pas à cette question. </a:t>
            </a:r>
            <a:endParaRPr lang="en-CA"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199360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8C42-1134-DCC5-57C9-FEACF8529D71}"/>
              </a:ext>
            </a:extLst>
          </p:cNvPr>
          <p:cNvSpPr>
            <a:spLocks noGrp="1"/>
          </p:cNvSpPr>
          <p:nvPr>
            <p:ph type="title"/>
          </p:nvPr>
        </p:nvSpPr>
        <p:spPr>
          <a:xfrm>
            <a:off x="1368414" y="961181"/>
            <a:ext cx="10015865" cy="472045"/>
          </a:xfrm>
        </p:spPr>
        <p:txBody>
          <a:bodyPr>
            <a:noAutofit/>
          </a:bodyPr>
          <a:lstStyle/>
          <a:p>
            <a:r>
              <a:rPr lang="fr-CA" sz="4000" b="1" dirty="0">
                <a:latin typeface="+mj-lt"/>
              </a:rPr>
              <a:t>Question pour le test du Recensement de 2024</a:t>
            </a:r>
            <a:endParaRPr lang="en-US" sz="4000" b="1" dirty="0">
              <a:latin typeface="+mj-lt"/>
            </a:endParaRPr>
          </a:p>
        </p:txBody>
      </p:sp>
      <p:sp>
        <p:nvSpPr>
          <p:cNvPr id="4" name="Slide Number Placeholder 3">
            <a:extLst>
              <a:ext uri="{FF2B5EF4-FFF2-40B4-BE49-F238E27FC236}">
                <a16:creationId xmlns:a16="http://schemas.microsoft.com/office/drawing/2014/main" id="{C56398AB-0CA3-97E7-639A-E849355238A1}"/>
              </a:ext>
            </a:extLst>
          </p:cNvPr>
          <p:cNvSpPr>
            <a:spLocks noGrp="1"/>
          </p:cNvSpPr>
          <p:nvPr>
            <p:ph type="sldNum" sz="quarter" idx="12"/>
          </p:nvPr>
        </p:nvSpPr>
        <p:spPr/>
        <p:txBody>
          <a:bodyPr/>
          <a:lstStyle/>
          <a:p>
            <a:fld id="{EDB761FF-D525-D64B-8909-8CF25B3FD480}" type="slidenum">
              <a:rPr lang="en-US" smtClean="0"/>
              <a:pPr/>
              <a:t>15</a:t>
            </a:fld>
            <a:endParaRPr lang="en-US"/>
          </a:p>
        </p:txBody>
      </p:sp>
      <p:sp>
        <p:nvSpPr>
          <p:cNvPr id="9" name="Rectangle 5">
            <a:extLst>
              <a:ext uri="{FF2B5EF4-FFF2-40B4-BE49-F238E27FC236}">
                <a16:creationId xmlns:a16="http://schemas.microsoft.com/office/drawing/2014/main" id="{3004C9CD-5AEC-A7B3-9704-B1BC6210430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96B9AB13-B772-7B1C-9F34-35D588680F52}"/>
              </a:ext>
            </a:extLst>
          </p:cNvPr>
          <p:cNvSpPr txBox="1"/>
          <p:nvPr/>
        </p:nvSpPr>
        <p:spPr>
          <a:xfrm>
            <a:off x="7746679" y="1784806"/>
            <a:ext cx="3899866" cy="3539430"/>
          </a:xfrm>
          <a:prstGeom prst="rect">
            <a:avLst/>
          </a:prstGeom>
          <a:noFill/>
        </p:spPr>
        <p:txBody>
          <a:bodyPr wrap="square" rtlCol="0">
            <a:spAutoFit/>
          </a:bodyPr>
          <a:lstStyle/>
          <a:p>
            <a:endParaRPr lang="en-CA" sz="1400" dirty="0">
              <a:latin typeface="+mj-lt"/>
            </a:endParaRPr>
          </a:p>
          <a:p>
            <a:r>
              <a:rPr lang="fr-FR" sz="1400" b="1" dirty="0">
                <a:latin typeface="+mj-lt"/>
              </a:rPr>
              <a:t>Continuité :</a:t>
            </a:r>
          </a:p>
          <a:p>
            <a:pPr marL="285750" indent="-285750">
              <a:buFont typeface="Arial" panose="020B0604020202020204" pitchFamily="34" charset="0"/>
              <a:buChar char="•"/>
            </a:pPr>
            <a:r>
              <a:rPr lang="fr-FR" sz="1400" dirty="0">
                <a:latin typeface="+mj-lt"/>
              </a:rPr>
              <a:t>La question reste neutre (aucune mention de terminologie sensible).</a:t>
            </a:r>
          </a:p>
          <a:p>
            <a:pPr marL="285750" indent="-285750">
              <a:buFont typeface="Arial" panose="020B0604020202020204" pitchFamily="34" charset="0"/>
              <a:buChar char="•"/>
            </a:pPr>
            <a:r>
              <a:rPr lang="fr-FR" sz="1400" dirty="0">
                <a:latin typeface="+mj-lt"/>
              </a:rPr>
              <a:t>Les catégories sont conservées à des fins de comparaison historique et conformément aux définitions opérationnelles de la Loi sur l'équité en matière d'emploi.</a:t>
            </a:r>
          </a:p>
          <a:p>
            <a:endParaRPr lang="fr-FR" sz="1400" b="1" dirty="0">
              <a:latin typeface="+mj-lt"/>
            </a:endParaRPr>
          </a:p>
          <a:p>
            <a:r>
              <a:rPr lang="fr-FR" sz="1400" b="1" dirty="0">
                <a:latin typeface="+mj-lt"/>
              </a:rPr>
              <a:t>Changements :</a:t>
            </a:r>
          </a:p>
          <a:p>
            <a:pPr marL="285750" indent="-285750">
              <a:buFont typeface="Arial" panose="020B0604020202020204" pitchFamily="34" charset="0"/>
              <a:buChar char="•"/>
            </a:pPr>
            <a:r>
              <a:rPr lang="fr-FR" sz="1400" dirty="0">
                <a:latin typeface="+mj-lt"/>
              </a:rPr>
              <a:t>Inclusion d'une catégorie Première Nation, Métis ou Inuk (Inuit) et retrait du saut de question avec la question précédente</a:t>
            </a:r>
          </a:p>
          <a:p>
            <a:pPr marL="285750" indent="-285750">
              <a:buFont typeface="Arial" panose="020B0604020202020204" pitchFamily="34" charset="0"/>
              <a:buChar char="•"/>
            </a:pPr>
            <a:r>
              <a:rPr lang="fr-FR" sz="1400" dirty="0">
                <a:latin typeface="+mj-lt"/>
              </a:rPr>
              <a:t>Préambule plus large (au-delà de la loi sur l'équité en matière d'emploi)</a:t>
            </a:r>
          </a:p>
          <a:p>
            <a:pPr marL="285750" indent="-285750">
              <a:buFont typeface="Arial" panose="020B0604020202020204" pitchFamily="34" charset="0"/>
              <a:buChar char="•"/>
            </a:pPr>
            <a:r>
              <a:rPr lang="fr-FR" sz="1400" dirty="0">
                <a:latin typeface="+mj-lt"/>
              </a:rPr>
              <a:t>Question plus spécifique</a:t>
            </a:r>
            <a:endParaRPr lang="en-CA" sz="1400" dirty="0">
              <a:latin typeface="+mj-lt"/>
            </a:endParaRPr>
          </a:p>
        </p:txBody>
      </p:sp>
      <p:pic>
        <p:nvPicPr>
          <p:cNvPr id="5" name="Picture 4">
            <a:extLst>
              <a:ext uri="{FF2B5EF4-FFF2-40B4-BE49-F238E27FC236}">
                <a16:creationId xmlns:a16="http://schemas.microsoft.com/office/drawing/2014/main" id="{BE24B1B4-8E1F-DB6D-161D-23A3DCEDD1F1}"/>
              </a:ext>
            </a:extLst>
          </p:cNvPr>
          <p:cNvPicPr>
            <a:picLocks noChangeAspect="1"/>
          </p:cNvPicPr>
          <p:nvPr/>
        </p:nvPicPr>
        <p:blipFill>
          <a:blip r:embed="rId3"/>
          <a:stretch>
            <a:fillRect/>
          </a:stretch>
        </p:blipFill>
        <p:spPr>
          <a:xfrm>
            <a:off x="152400" y="1517505"/>
            <a:ext cx="7006070" cy="4639313"/>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EEF0CC65-9806-7865-CB45-6C7A73084418}"/>
                  </a:ext>
                </a:extLst>
              </p14:cNvPr>
              <p14:cNvContentPartPr/>
              <p14:nvPr/>
            </p14:nvContentPartPr>
            <p14:xfrm>
              <a:off x="545455" y="3270466"/>
              <a:ext cx="2441880" cy="32400"/>
            </p14:xfrm>
          </p:contentPart>
        </mc:Choice>
        <mc:Fallback>
          <p:pic>
            <p:nvPicPr>
              <p:cNvPr id="13" name="Ink 12">
                <a:extLst>
                  <a:ext uri="{FF2B5EF4-FFF2-40B4-BE49-F238E27FC236}">
                    <a16:creationId xmlns:a16="http://schemas.microsoft.com/office/drawing/2014/main" id="{EEF0CC65-9806-7865-CB45-6C7A73084418}"/>
                  </a:ext>
                </a:extLst>
              </p:cNvPr>
              <p:cNvPicPr/>
              <p:nvPr/>
            </p:nvPicPr>
            <p:blipFill>
              <a:blip r:embed="rId5"/>
              <a:stretch>
                <a:fillRect/>
              </a:stretch>
            </p:blipFill>
            <p:spPr>
              <a:xfrm>
                <a:off x="491447" y="3163653"/>
                <a:ext cx="2549536" cy="245670"/>
              </a:xfrm>
              <a:prstGeom prst="rect">
                <a:avLst/>
              </a:prstGeom>
            </p:spPr>
          </p:pic>
        </mc:Fallback>
      </mc:AlternateContent>
    </p:spTree>
    <p:extLst>
      <p:ext uri="{BB962C8B-B14F-4D97-AF65-F5344CB8AC3E}">
        <p14:creationId xmlns:p14="http://schemas.microsoft.com/office/powerpoint/2010/main" val="248368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3FC5-6BAC-8A53-0E19-7F272D0395DF}"/>
              </a:ext>
            </a:extLst>
          </p:cNvPr>
          <p:cNvSpPr>
            <a:spLocks noGrp="1"/>
          </p:cNvSpPr>
          <p:nvPr>
            <p:ph type="title"/>
          </p:nvPr>
        </p:nvSpPr>
        <p:spPr>
          <a:xfrm>
            <a:off x="838200" y="1483568"/>
            <a:ext cx="5663186" cy="620808"/>
          </a:xfrm>
        </p:spPr>
        <p:txBody>
          <a:bodyPr>
            <a:noAutofit/>
          </a:bodyPr>
          <a:lstStyle/>
          <a:p>
            <a:r>
              <a:rPr lang="fr-FR" sz="3200" b="1" dirty="0">
                <a:latin typeface="+mj-lt"/>
              </a:rPr>
              <a:t>Pour diffusion : la variable "groupes racisés" proposée</a:t>
            </a:r>
            <a:endParaRPr lang="en-US" sz="3200" b="1" dirty="0">
              <a:latin typeface="+mj-lt"/>
            </a:endParaRPr>
          </a:p>
        </p:txBody>
      </p:sp>
      <p:sp>
        <p:nvSpPr>
          <p:cNvPr id="3" name="Content Placeholder 2">
            <a:extLst>
              <a:ext uri="{FF2B5EF4-FFF2-40B4-BE49-F238E27FC236}">
                <a16:creationId xmlns:a16="http://schemas.microsoft.com/office/drawing/2014/main" id="{8A9B610C-2ED4-644E-2837-04CA5471B0D0}"/>
              </a:ext>
            </a:extLst>
          </p:cNvPr>
          <p:cNvSpPr>
            <a:spLocks noGrp="1"/>
          </p:cNvSpPr>
          <p:nvPr>
            <p:ph idx="1"/>
          </p:nvPr>
        </p:nvSpPr>
        <p:spPr>
          <a:xfrm>
            <a:off x="838200" y="2258008"/>
            <a:ext cx="5956883" cy="3702526"/>
          </a:xfrm>
        </p:spPr>
        <p:txBody>
          <a:bodyPr/>
          <a:lstStyle/>
          <a:p>
            <a:r>
              <a:rPr lang="fr-FR" dirty="0">
                <a:latin typeface="+mj-lt"/>
              </a:rPr>
              <a:t>Principalement comparable à la variable actuelle "Minorités visibles".</a:t>
            </a:r>
          </a:p>
          <a:p>
            <a:r>
              <a:rPr lang="fr-FR" dirty="0">
                <a:latin typeface="+mj-lt"/>
              </a:rPr>
              <a:t>La catégorie "Pas une minorité visible" est divisée en catégories distinctes pour les « Première nation, Métis ou Inuk (Inuit) », « blanc » et les « Autres groupes, </a:t>
            </a:r>
            <a:r>
              <a:rPr lang="fr-FR" dirty="0" err="1">
                <a:latin typeface="+mj-lt"/>
              </a:rPr>
              <a:t>n.i.a</a:t>
            </a:r>
            <a:r>
              <a:rPr lang="fr-FR" dirty="0">
                <a:latin typeface="+mj-lt"/>
              </a:rPr>
              <a:t>. ».</a:t>
            </a:r>
          </a:p>
          <a:p>
            <a:r>
              <a:rPr lang="fr-FR" dirty="0">
                <a:latin typeface="+mj-lt"/>
              </a:rPr>
              <a:t>Deux autres variables présenteront des détails pour les réponses multiples (variable « groupe de population » et variable « réponses multiples ») et les tableaux de données croisant les données avec le lieu de naissance des parents. </a:t>
            </a:r>
            <a:endParaRPr lang="en-US" dirty="0">
              <a:latin typeface="+mj-lt"/>
            </a:endParaRPr>
          </a:p>
        </p:txBody>
      </p:sp>
      <p:sp>
        <p:nvSpPr>
          <p:cNvPr id="4" name="Slide Number Placeholder 3">
            <a:extLst>
              <a:ext uri="{FF2B5EF4-FFF2-40B4-BE49-F238E27FC236}">
                <a16:creationId xmlns:a16="http://schemas.microsoft.com/office/drawing/2014/main" id="{62B63109-9781-CF85-F5DB-2438AA714599}"/>
              </a:ext>
            </a:extLst>
          </p:cNvPr>
          <p:cNvSpPr>
            <a:spLocks noGrp="1"/>
          </p:cNvSpPr>
          <p:nvPr>
            <p:ph type="sldNum" sz="quarter" idx="12"/>
          </p:nvPr>
        </p:nvSpPr>
        <p:spPr/>
        <p:txBody>
          <a:bodyPr/>
          <a:lstStyle/>
          <a:p>
            <a:fld id="{EDB761FF-D525-D64B-8909-8CF25B3FD480}" type="slidenum">
              <a:rPr lang="en-US" smtClean="0"/>
              <a:pPr/>
              <a:t>16</a:t>
            </a:fld>
            <a:endParaRPr lang="en-US" dirty="0"/>
          </a:p>
        </p:txBody>
      </p:sp>
      <p:sp>
        <p:nvSpPr>
          <p:cNvPr id="5" name="TextBox 4">
            <a:extLst>
              <a:ext uri="{FF2B5EF4-FFF2-40B4-BE49-F238E27FC236}">
                <a16:creationId xmlns:a16="http://schemas.microsoft.com/office/drawing/2014/main" id="{13D9BB79-9352-6DDB-54D0-2D94A2895D83}"/>
              </a:ext>
            </a:extLst>
          </p:cNvPr>
          <p:cNvSpPr txBox="1"/>
          <p:nvPr/>
        </p:nvSpPr>
        <p:spPr>
          <a:xfrm>
            <a:off x="6923877" y="1019199"/>
            <a:ext cx="4975515" cy="4524315"/>
          </a:xfrm>
          <a:prstGeom prst="rect">
            <a:avLst/>
          </a:prstGeom>
          <a:noFill/>
          <a:ln>
            <a:solidFill>
              <a:schemeClr val="tx1"/>
            </a:solidFill>
          </a:ln>
        </p:spPr>
        <p:txBody>
          <a:bodyPr wrap="square" rtlCol="0">
            <a:spAutoFit/>
          </a:bodyPr>
          <a:lstStyle/>
          <a:p>
            <a:pPr marR="0" algn="l" rtl="0"/>
            <a:r>
              <a:rPr lang="fr-FR" sz="1800" b="1" i="0" u="none" strike="noStrike" baseline="0" dirty="0">
                <a:latin typeface="Noto Sans" panose="020B0502040504020204" pitchFamily="34" charset="0"/>
              </a:rPr>
              <a:t>Groupes racisés</a:t>
            </a:r>
          </a:p>
          <a:p>
            <a:pPr lvl="1"/>
            <a:r>
              <a:rPr lang="fr-FR" i="0" u="none" strike="noStrike" baseline="0" dirty="0">
                <a:latin typeface="Noto Sans" panose="020B0502040504020204" pitchFamily="34" charset="0"/>
              </a:rPr>
              <a:t>Asiatiques du Sud</a:t>
            </a:r>
          </a:p>
          <a:p>
            <a:pPr lvl="1"/>
            <a:r>
              <a:rPr lang="fr-FR" i="0" u="none" strike="noStrike" baseline="0" dirty="0">
                <a:latin typeface="Noto Sans" panose="020B0502040504020204" pitchFamily="34" charset="0"/>
              </a:rPr>
              <a:t>Chinois</a:t>
            </a:r>
          </a:p>
          <a:p>
            <a:pPr lvl="1"/>
            <a:r>
              <a:rPr lang="fr-FR" i="0" u="none" strike="noStrike" baseline="0" dirty="0">
                <a:latin typeface="Noto Sans" panose="020B0502040504020204" pitchFamily="34" charset="0"/>
              </a:rPr>
              <a:t>Noir</a:t>
            </a:r>
          </a:p>
          <a:p>
            <a:pPr lvl="1"/>
            <a:r>
              <a:rPr lang="fr-FR" i="0" u="none" strike="noStrike" baseline="0" dirty="0">
                <a:latin typeface="Noto Sans" panose="020B0502040504020204" pitchFamily="34" charset="0"/>
              </a:rPr>
              <a:t>Philippin</a:t>
            </a:r>
          </a:p>
          <a:p>
            <a:pPr lvl="1"/>
            <a:r>
              <a:rPr lang="fr-FR" i="0" u="none" strike="noStrike" baseline="0" dirty="0">
                <a:latin typeface="Noto Sans" panose="020B0502040504020204" pitchFamily="34" charset="0"/>
              </a:rPr>
              <a:t>Arabe</a:t>
            </a:r>
          </a:p>
          <a:p>
            <a:pPr lvl="1"/>
            <a:r>
              <a:rPr lang="fr-FR" i="0" u="none" strike="noStrike" baseline="0" dirty="0">
                <a:latin typeface="Noto Sans" panose="020B0502040504020204" pitchFamily="34" charset="0"/>
              </a:rPr>
              <a:t>Latino-Américain</a:t>
            </a:r>
          </a:p>
          <a:p>
            <a:pPr lvl="1"/>
            <a:r>
              <a:rPr lang="fr-FR" i="0" u="none" strike="noStrike" baseline="0" dirty="0">
                <a:latin typeface="Noto Sans" panose="020B0502040504020204" pitchFamily="34" charset="0"/>
              </a:rPr>
              <a:t>Asiatique du Sud-Est</a:t>
            </a:r>
          </a:p>
          <a:p>
            <a:pPr lvl="1"/>
            <a:r>
              <a:rPr lang="fr-FR" i="0" u="none" strike="noStrike" baseline="0" dirty="0">
                <a:latin typeface="Noto Sans" panose="020B0502040504020204" pitchFamily="34" charset="0"/>
              </a:rPr>
              <a:t>Asiatique de l'Ouest</a:t>
            </a:r>
          </a:p>
          <a:p>
            <a:pPr lvl="1"/>
            <a:r>
              <a:rPr lang="fr-FR" i="0" u="none" strike="noStrike" baseline="0" dirty="0">
                <a:latin typeface="Noto Sans" panose="020B0502040504020204" pitchFamily="34" charset="0"/>
              </a:rPr>
              <a:t>Coréen</a:t>
            </a:r>
          </a:p>
          <a:p>
            <a:pPr lvl="1"/>
            <a:r>
              <a:rPr lang="fr-FR" i="0" u="none" strike="noStrike" baseline="0" dirty="0">
                <a:latin typeface="Noto Sans" panose="020B0502040504020204" pitchFamily="34" charset="0"/>
              </a:rPr>
              <a:t>Japonais</a:t>
            </a:r>
          </a:p>
          <a:p>
            <a:pPr lvl="1"/>
            <a:r>
              <a:rPr lang="fr-FR" i="0" u="none" strike="noStrike" baseline="0" dirty="0">
                <a:latin typeface="Noto Sans" panose="020B0502040504020204" pitchFamily="34" charset="0"/>
              </a:rPr>
              <a:t>Groupes racisés multiples</a:t>
            </a:r>
          </a:p>
          <a:p>
            <a:pPr lvl="1"/>
            <a:r>
              <a:rPr lang="fr-FR" i="0" u="none" strike="noStrike" baseline="0" dirty="0">
                <a:latin typeface="Noto Sans" panose="020B0502040504020204" pitchFamily="34" charset="0"/>
              </a:rPr>
              <a:t>Groupes racisés </a:t>
            </a:r>
            <a:r>
              <a:rPr lang="fr-FR" i="0" u="none" strike="noStrike" baseline="0" dirty="0" err="1">
                <a:latin typeface="Noto Sans" panose="020B0502040504020204" pitchFamily="34" charset="0"/>
              </a:rPr>
              <a:t>n.i.a</a:t>
            </a:r>
            <a:r>
              <a:rPr lang="fr-FR" i="0" u="none" strike="noStrike" baseline="0" dirty="0">
                <a:latin typeface="Noto Sans" panose="020B0502040504020204" pitchFamily="34" charset="0"/>
              </a:rPr>
              <a:t>.</a:t>
            </a:r>
          </a:p>
          <a:p>
            <a:pPr marR="0" algn="l" rtl="0"/>
            <a:r>
              <a:rPr lang="fr-FR" sz="1800" b="1" i="0" u="none" strike="noStrike" baseline="0" dirty="0">
                <a:latin typeface="Noto Sans" panose="020B0502040504020204" pitchFamily="34" charset="0"/>
              </a:rPr>
              <a:t>Première nation, Métis ou Inuk (Inuit)</a:t>
            </a:r>
          </a:p>
          <a:p>
            <a:pPr marR="0" algn="l" rtl="0"/>
            <a:r>
              <a:rPr lang="fr-FR" sz="1800" b="1" i="0" u="none" strike="noStrike" baseline="0" dirty="0">
                <a:latin typeface="Noto Sans" panose="020B0502040504020204" pitchFamily="34" charset="0"/>
              </a:rPr>
              <a:t>Blanc</a:t>
            </a:r>
          </a:p>
          <a:p>
            <a:pPr marR="0" algn="l" rtl="0"/>
            <a:r>
              <a:rPr lang="fr-FR" sz="1800" b="1" i="0" u="none" strike="noStrike" baseline="0" dirty="0">
                <a:latin typeface="Noto Sans" panose="020B0502040504020204" pitchFamily="34" charset="0"/>
              </a:rPr>
              <a:t>Autres groupes </a:t>
            </a:r>
            <a:r>
              <a:rPr lang="fr-FR" sz="1800" b="1" i="0" u="none" strike="noStrike" baseline="0" dirty="0" err="1">
                <a:latin typeface="Noto Sans" panose="020B0502040504020204" pitchFamily="34" charset="0"/>
              </a:rPr>
              <a:t>n.i.a</a:t>
            </a:r>
            <a:r>
              <a:rPr lang="fr-FR" sz="1800" b="1" i="0" u="none" strike="noStrike" baseline="0" dirty="0">
                <a:latin typeface="Noto Sans" panose="020B0502040504020204" pitchFamily="34" charset="0"/>
              </a:rPr>
              <a:t>.</a:t>
            </a:r>
            <a:endParaRPr lang="en-US" dirty="0"/>
          </a:p>
        </p:txBody>
      </p:sp>
    </p:spTree>
    <p:extLst>
      <p:ext uri="{BB962C8B-B14F-4D97-AF65-F5344CB8AC3E}">
        <p14:creationId xmlns:p14="http://schemas.microsoft.com/office/powerpoint/2010/main" val="116939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6525" y="1000619"/>
            <a:ext cx="8067675" cy="913259"/>
          </a:xfrm>
        </p:spPr>
        <p:txBody>
          <a:bodyPr>
            <a:normAutofit fontScale="90000"/>
          </a:bodyPr>
          <a:lstStyle/>
          <a:p>
            <a:r>
              <a:rPr lang="en-CA" sz="3200" b="1" dirty="0" err="1">
                <a:latin typeface="+mn-lt"/>
              </a:rPr>
              <a:t>Feuille</a:t>
            </a:r>
            <a:r>
              <a:rPr lang="en-CA" sz="3200" b="1" dirty="0">
                <a:latin typeface="+mn-lt"/>
              </a:rPr>
              <a:t> de route </a:t>
            </a:r>
            <a:r>
              <a:rPr lang="en-CA" sz="3200" b="1" dirty="0" err="1">
                <a:latin typeface="+mn-lt"/>
              </a:rPr>
              <a:t>vers</a:t>
            </a:r>
            <a:r>
              <a:rPr lang="en-CA" sz="3200" b="1" dirty="0">
                <a:latin typeface="+mn-lt"/>
              </a:rPr>
              <a:t> la </a:t>
            </a:r>
            <a:r>
              <a:rPr lang="en-CA" sz="3200" b="1" dirty="0" err="1">
                <a:latin typeface="+mn-lt"/>
              </a:rPr>
              <a:t>révision</a:t>
            </a:r>
            <a:r>
              <a:rPr lang="en-CA" sz="3200" b="1" dirty="0">
                <a:latin typeface="+mn-lt"/>
              </a:rPr>
              <a:t> de la </a:t>
            </a:r>
            <a:r>
              <a:rPr lang="en-CA" sz="3200" b="1" dirty="0" err="1">
                <a:latin typeface="+mn-lt"/>
              </a:rPr>
              <a:t>norme</a:t>
            </a:r>
            <a:r>
              <a:rPr lang="en-CA" sz="3200" b="1" dirty="0">
                <a:latin typeface="+mn-lt"/>
              </a:rPr>
              <a:t> sur les </a:t>
            </a:r>
            <a:r>
              <a:rPr lang="en-CA" sz="3200" b="1" dirty="0" err="1">
                <a:latin typeface="+mn-lt"/>
              </a:rPr>
              <a:t>minorités</a:t>
            </a:r>
            <a:r>
              <a:rPr lang="en-CA" sz="3200" b="1" dirty="0">
                <a:latin typeface="+mn-lt"/>
              </a:rPr>
              <a:t> </a:t>
            </a:r>
            <a:r>
              <a:rPr lang="en-CA" sz="3200" b="1" dirty="0" err="1">
                <a:latin typeface="+mn-lt"/>
              </a:rPr>
              <a:t>visibles</a:t>
            </a:r>
            <a:r>
              <a:rPr lang="en-CA" sz="3200" b="1" dirty="0">
                <a:latin typeface="+mn-lt"/>
              </a:rPr>
              <a:t> en </a:t>
            </a:r>
            <a:r>
              <a:rPr lang="en-CA" sz="3200" b="1" dirty="0" err="1">
                <a:latin typeface="+mn-lt"/>
              </a:rPr>
              <a:t>vue</a:t>
            </a:r>
            <a:r>
              <a:rPr lang="en-CA" sz="3200" b="1" dirty="0">
                <a:latin typeface="+mn-lt"/>
              </a:rPr>
              <a:t> du </a:t>
            </a:r>
            <a:r>
              <a:rPr lang="en-CA" sz="3200" b="1" dirty="0" err="1">
                <a:latin typeface="+mn-lt"/>
              </a:rPr>
              <a:t>Recensement</a:t>
            </a:r>
            <a:r>
              <a:rPr lang="en-CA" sz="3200" b="1" dirty="0">
                <a:latin typeface="+mn-lt"/>
              </a:rPr>
              <a:t> de 2026</a:t>
            </a:r>
          </a:p>
        </p:txBody>
      </p:sp>
      <p:graphicFrame>
        <p:nvGraphicFramePr>
          <p:cNvPr id="4" name="Espace réservé du contenu 4">
            <a:extLst>
              <a:ext uri="{FF2B5EF4-FFF2-40B4-BE49-F238E27FC236}">
                <a16:creationId xmlns:a16="http://schemas.microsoft.com/office/drawing/2014/main" id="{00CE598E-B619-E536-3E71-C083FB58FC25}"/>
              </a:ext>
            </a:extLst>
          </p:cNvPr>
          <p:cNvGraphicFramePr>
            <a:graphicFrameLocks noGrp="1"/>
          </p:cNvGraphicFramePr>
          <p:nvPr>
            <p:ph idx="1"/>
            <p:extLst>
              <p:ext uri="{D42A27DB-BD31-4B8C-83A1-F6EECF244321}">
                <p14:modId xmlns:p14="http://schemas.microsoft.com/office/powerpoint/2010/main" val="3562414129"/>
              </p:ext>
            </p:extLst>
          </p:nvPr>
        </p:nvGraphicFramePr>
        <p:xfrm>
          <a:off x="609600" y="2022475"/>
          <a:ext cx="10972800" cy="191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39B0EE-5E14-C4FF-ADC7-3F9A7889EDDD}"/>
              </a:ext>
            </a:extLst>
          </p:cNvPr>
          <p:cNvSpPr txBox="1"/>
          <p:nvPr/>
        </p:nvSpPr>
        <p:spPr>
          <a:xfrm>
            <a:off x="609600" y="4359835"/>
            <a:ext cx="10213003" cy="369332"/>
          </a:xfrm>
          <a:prstGeom prst="rect">
            <a:avLst/>
          </a:prstGeom>
          <a:noFill/>
        </p:spPr>
        <p:txBody>
          <a:bodyPr wrap="square" rtlCol="0">
            <a:spAutoFit/>
          </a:bodyPr>
          <a:lstStyle/>
          <a:p>
            <a:pPr marL="285750" indent="-285750">
              <a:buFont typeface="Arial" panose="020B0604020202020204" pitchFamily="34" charset="0"/>
              <a:buChar char="•"/>
            </a:pPr>
            <a:r>
              <a:rPr lang="fr-CA" dirty="0"/>
              <a:t>Le rapport final de la </a:t>
            </a:r>
            <a:r>
              <a:rPr lang="fr-CA" dirty="0">
                <a:hlinkClick r:id="rId8"/>
              </a:rPr>
              <a:t>mobilisation consultative sur le concept de minorité visible </a:t>
            </a:r>
            <a:r>
              <a:rPr lang="fr-CA" dirty="0"/>
              <a:t>sera publié en juin 2024</a:t>
            </a:r>
          </a:p>
        </p:txBody>
      </p:sp>
    </p:spTree>
    <p:extLst>
      <p:ext uri="{BB962C8B-B14F-4D97-AF65-F5344CB8AC3E}">
        <p14:creationId xmlns:p14="http://schemas.microsoft.com/office/powerpoint/2010/main" val="262605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1CC5CE7-8C2A-EA5A-D271-983E92BF2D99}"/>
              </a:ext>
            </a:extLst>
          </p:cNvPr>
          <p:cNvSpPr>
            <a:spLocks noGrp="1"/>
          </p:cNvSpPr>
          <p:nvPr>
            <p:ph type="sldNum" sz="quarter" idx="12"/>
          </p:nvPr>
        </p:nvSpPr>
        <p:spPr>
          <a:xfrm>
            <a:off x="11468787" y="5960533"/>
            <a:ext cx="333982" cy="254590"/>
          </a:xfrm>
        </p:spPr>
        <p:txBody>
          <a:bodyPr/>
          <a:lstStyle/>
          <a:p>
            <a:fld id="{EDB761FF-D525-D64B-8909-8CF25B3FD480}" type="slidenum">
              <a:rPr lang="en-US" smtClean="0"/>
              <a:pPr/>
              <a:t>18</a:t>
            </a:fld>
            <a:endParaRPr lang="en-US"/>
          </a:p>
        </p:txBody>
      </p:sp>
      <p:sp>
        <p:nvSpPr>
          <p:cNvPr id="6" name="Rectangle 3">
            <a:extLst>
              <a:ext uri="{FF2B5EF4-FFF2-40B4-BE49-F238E27FC236}">
                <a16:creationId xmlns:a16="http://schemas.microsoft.com/office/drawing/2014/main" id="{444868F6-540C-9A03-724B-043B7FA2A9A6}"/>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24923CE8-DF69-2ED8-753E-71353BC6E5AA}"/>
              </a:ext>
            </a:extLst>
          </p:cNvPr>
          <p:cNvSpPr txBox="1"/>
          <p:nvPr/>
        </p:nvSpPr>
        <p:spPr>
          <a:xfrm>
            <a:off x="362638" y="2849778"/>
            <a:ext cx="11106149" cy="1384995"/>
          </a:xfrm>
          <a:prstGeom prst="rect">
            <a:avLst/>
          </a:prstGeom>
          <a:noFill/>
        </p:spPr>
        <p:txBody>
          <a:bodyPr wrap="square" rtlCol="0">
            <a:spAutoFit/>
          </a:bodyPr>
          <a:lstStyle/>
          <a:p>
            <a:r>
              <a:rPr lang="en-CA" sz="2800" b="1" i="1" dirty="0">
                <a:latin typeface="Arial MT Std" panose="020B0402020200020204"/>
              </a:rPr>
              <a:t>Merci pour </a:t>
            </a:r>
            <a:r>
              <a:rPr lang="en-CA" sz="2800" b="1" i="1" dirty="0" err="1">
                <a:latin typeface="Arial MT Std" panose="020B0402020200020204"/>
              </a:rPr>
              <a:t>votre</a:t>
            </a:r>
            <a:r>
              <a:rPr lang="en-CA" sz="2800" b="1" i="1" dirty="0">
                <a:latin typeface="Arial MT Std" panose="020B0402020200020204"/>
              </a:rPr>
              <a:t> attention! </a:t>
            </a:r>
          </a:p>
          <a:p>
            <a:endParaRPr lang="en-CA" sz="2800" b="1" i="1" dirty="0">
              <a:latin typeface="Arial MT Std" panose="020B0402020200020204"/>
            </a:endParaRPr>
          </a:p>
          <a:p>
            <a:r>
              <a:rPr lang="en-CA" sz="2800" b="1" i="1" dirty="0" err="1">
                <a:latin typeface="Arial MT Std" panose="020B0402020200020204"/>
              </a:rPr>
              <a:t>Votre</a:t>
            </a:r>
            <a:r>
              <a:rPr lang="en-CA" sz="2800" b="1" i="1" dirty="0">
                <a:latin typeface="Arial MT Std" panose="020B0402020200020204"/>
              </a:rPr>
              <a:t> </a:t>
            </a:r>
            <a:r>
              <a:rPr lang="en-CA" sz="2800" b="1" i="1" dirty="0" err="1">
                <a:latin typeface="Arial MT Std" panose="020B0402020200020204"/>
              </a:rPr>
              <a:t>rétroaction</a:t>
            </a:r>
            <a:r>
              <a:rPr lang="en-CA" sz="2800" b="1" i="1" dirty="0">
                <a:latin typeface="Arial MT Std" panose="020B0402020200020204"/>
              </a:rPr>
              <a:t> </a:t>
            </a:r>
            <a:r>
              <a:rPr lang="en-CA" sz="2800" b="1" i="1" dirty="0" err="1">
                <a:latin typeface="Arial MT Std" panose="020B0402020200020204"/>
              </a:rPr>
              <a:t>est</a:t>
            </a:r>
            <a:r>
              <a:rPr lang="en-CA" sz="2800" b="1" i="1" dirty="0">
                <a:latin typeface="Arial MT Std" panose="020B0402020200020204"/>
              </a:rPr>
              <a:t> </a:t>
            </a:r>
            <a:r>
              <a:rPr lang="en-CA" sz="2800" b="1" i="1" dirty="0" err="1">
                <a:latin typeface="Arial MT Std" panose="020B0402020200020204"/>
              </a:rPr>
              <a:t>précieuse</a:t>
            </a:r>
            <a:r>
              <a:rPr lang="en-CA" sz="2800" b="1" i="1" dirty="0">
                <a:latin typeface="Arial MT Std" panose="020B0402020200020204"/>
              </a:rPr>
              <a:t>.</a:t>
            </a:r>
            <a:endParaRPr lang="en-US" sz="2800" b="1" i="1" dirty="0">
              <a:latin typeface="Arial MT Std" panose="020B0402020200020204"/>
            </a:endParaRPr>
          </a:p>
        </p:txBody>
      </p:sp>
      <p:sp>
        <p:nvSpPr>
          <p:cNvPr id="10" name="Rectangle 6">
            <a:extLst>
              <a:ext uri="{FF2B5EF4-FFF2-40B4-BE49-F238E27FC236}">
                <a16:creationId xmlns:a16="http://schemas.microsoft.com/office/drawing/2014/main" id="{AB32026B-72B8-6ACB-8013-D0E5FB599A5D}"/>
              </a:ext>
            </a:extLst>
          </p:cNvPr>
          <p:cNvSpPr>
            <a:spLocks noChangeArrowheads="1"/>
          </p:cNvSpPr>
          <p:nvPr/>
        </p:nvSpPr>
        <p:spPr bwMode="auto">
          <a:xfrm flipV="1">
            <a:off x="75411" y="5179228"/>
            <a:ext cx="7393698" cy="36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5480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2758" y="957058"/>
            <a:ext cx="10515600" cy="868567"/>
          </a:xfrm>
        </p:spPr>
        <p:txBody>
          <a:bodyPr>
            <a:normAutofit/>
          </a:bodyPr>
          <a:lstStyle/>
          <a:p>
            <a:r>
              <a:rPr lang="en-CA" sz="2500" b="1" dirty="0">
                <a:solidFill>
                  <a:schemeClr val="bg2">
                    <a:lumMod val="50000"/>
                  </a:schemeClr>
                </a:solidFill>
                <a:latin typeface="Century Gothic" panose="020B0502020202020204" pitchFamily="34" charset="0"/>
              </a:rPr>
              <a:t>Plan de la </a:t>
            </a:r>
            <a:r>
              <a:rPr lang="en-CA" sz="2500" b="1" dirty="0" err="1">
                <a:solidFill>
                  <a:schemeClr val="bg2">
                    <a:lumMod val="50000"/>
                  </a:schemeClr>
                </a:solidFill>
                <a:latin typeface="Century Gothic" panose="020B0502020202020204" pitchFamily="34" charset="0"/>
              </a:rPr>
              <a:t>présentation</a:t>
            </a:r>
            <a:endParaRPr lang="en-CA" sz="2500" b="1" dirty="0">
              <a:solidFill>
                <a:schemeClr val="bg2">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a:lnSpc>
                <a:spcPct val="150000"/>
              </a:lnSpc>
            </a:pPr>
            <a:r>
              <a:rPr lang="en-CA" sz="2400" dirty="0" err="1"/>
              <a:t>Survol</a:t>
            </a:r>
            <a:r>
              <a:rPr lang="en-CA" sz="2400" dirty="0"/>
              <a:t> de la mobilisation consultative</a:t>
            </a:r>
          </a:p>
          <a:p>
            <a:pPr>
              <a:lnSpc>
                <a:spcPct val="150000"/>
              </a:lnSpc>
            </a:pPr>
            <a:r>
              <a:rPr lang="en-CA" sz="2400" dirty="0" err="1"/>
              <a:t>Activités</a:t>
            </a:r>
            <a:r>
              <a:rPr lang="en-CA" sz="2400" dirty="0"/>
              <a:t> et </a:t>
            </a:r>
            <a:r>
              <a:rPr lang="en-CA" sz="2400" dirty="0" err="1"/>
              <a:t>échéancier</a:t>
            </a:r>
            <a:r>
              <a:rPr lang="en-CA" sz="2400" dirty="0"/>
              <a:t> global</a:t>
            </a:r>
          </a:p>
          <a:p>
            <a:pPr>
              <a:lnSpc>
                <a:spcPct val="150000"/>
              </a:lnSpc>
            </a:pPr>
            <a:r>
              <a:rPr lang="en-CA" sz="2400" dirty="0" err="1"/>
              <a:t>Thèmes</a:t>
            </a:r>
            <a:r>
              <a:rPr lang="en-CA" sz="2400" dirty="0"/>
              <a:t> de la mobilisation</a:t>
            </a:r>
          </a:p>
          <a:p>
            <a:pPr>
              <a:lnSpc>
                <a:spcPct val="150000"/>
              </a:lnSpc>
            </a:pPr>
            <a:r>
              <a:rPr lang="en-CA" sz="2400" dirty="0" err="1"/>
              <a:t>Résultats</a:t>
            </a:r>
            <a:r>
              <a:rPr lang="en-CA" sz="2400" dirty="0"/>
              <a:t> </a:t>
            </a:r>
            <a:r>
              <a:rPr lang="en-CA" sz="2400" dirty="0" err="1"/>
              <a:t>préliminaires</a:t>
            </a:r>
            <a:endParaRPr lang="en-CA" sz="2400" dirty="0"/>
          </a:p>
        </p:txBody>
      </p:sp>
    </p:spTree>
    <p:extLst>
      <p:ext uri="{BB962C8B-B14F-4D97-AF65-F5344CB8AC3E}">
        <p14:creationId xmlns:p14="http://schemas.microsoft.com/office/powerpoint/2010/main" val="117976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50723" y="576360"/>
            <a:ext cx="11520949" cy="895042"/>
          </a:xfrm>
        </p:spPr>
        <p:txBody>
          <a:bodyPr>
            <a:normAutofit/>
          </a:bodyPr>
          <a:lstStyle/>
          <a:p>
            <a:r>
              <a:rPr lang="fr-CA" sz="2400" b="1" dirty="0"/>
              <a:t>Les questions ethnoculturelles du recensement canadien au fil du temps</a:t>
            </a:r>
            <a:endParaRPr lang="en-CA" sz="2400" b="1" dirty="0"/>
          </a:p>
        </p:txBody>
      </p:sp>
      <p:graphicFrame>
        <p:nvGraphicFramePr>
          <p:cNvPr id="9" name="Espace réservé du contenu 8"/>
          <p:cNvGraphicFramePr>
            <a:graphicFrameLocks noGrp="1"/>
          </p:cNvGraphicFramePr>
          <p:nvPr>
            <p:ph idx="1"/>
            <p:custDataLst>
              <p:tags r:id="rId2"/>
            </p:custDataLst>
          </p:nvPr>
        </p:nvGraphicFramePr>
        <p:xfrm>
          <a:off x="250723" y="1634898"/>
          <a:ext cx="11813457" cy="45446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60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1000"/>
                                        <p:tgtEl>
                                          <p:spTgt spid="9">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left)">
                                      <p:cBhvr>
                                        <p:cTn id="11" dur="1000"/>
                                        <p:tgtEl>
                                          <p:spTgt spid="9">
                                            <p:graphicEl>
                                              <a:chart seriesIdx="-4" categoryIdx="0" bldStep="category"/>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left)">
                                      <p:cBhvr>
                                        <p:cTn id="15" dur="1000"/>
                                        <p:tgtEl>
                                          <p:spTgt spid="9">
                                            <p:graphicEl>
                                              <a:chart seriesIdx="-4" categoryIdx="1" bldStep="category"/>
                                            </p:graphic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left)">
                                      <p:cBhvr>
                                        <p:cTn id="19" dur="1000"/>
                                        <p:tgtEl>
                                          <p:spTgt spid="9">
                                            <p:graphicEl>
                                              <a:chart seriesIdx="-4" categoryIdx="2" bldStep="category"/>
                                            </p:graphic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wipe(left)">
                                      <p:cBhvr>
                                        <p:cTn id="23" dur="1000"/>
                                        <p:tgtEl>
                                          <p:spTgt spid="9">
                                            <p:graphicEl>
                                              <a:chart seriesIdx="-4" categoryIdx="3" bldStep="category"/>
                                            </p:graphic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9">
                                            <p:graphicEl>
                                              <a:chart seriesIdx="-4" categoryIdx="4" bldStep="category"/>
                                            </p:graphicEl>
                                          </p:spTgt>
                                        </p:tgtEl>
                                        <p:attrNameLst>
                                          <p:attrName>style.visibility</p:attrName>
                                        </p:attrNameLst>
                                      </p:cBhvr>
                                      <p:to>
                                        <p:strVal val="visible"/>
                                      </p:to>
                                    </p:set>
                                    <p:animEffect transition="in" filter="wipe(left)">
                                      <p:cBhvr>
                                        <p:cTn id="27" dur="1000"/>
                                        <p:tgtEl>
                                          <p:spTgt spid="9">
                                            <p:graphicEl>
                                              <a:chart seriesIdx="-4" categoryIdx="4" bldStep="category"/>
                                            </p:graphicEl>
                                          </p:spTgt>
                                        </p:tgtEl>
                                      </p:cBhvr>
                                    </p:animEffect>
                                  </p:childTnLst>
                                </p:cTn>
                              </p:par>
                            </p:childTnLst>
                          </p:cTn>
                        </p:par>
                        <p:par>
                          <p:cTn id="28" fill="hold">
                            <p:stCondLst>
                              <p:cond delay="9000"/>
                            </p:stCondLst>
                            <p:childTnLst>
                              <p:par>
                                <p:cTn id="29" presetID="22" presetClass="entr" presetSubtype="8" fill="hold" grpId="0" nodeType="afterEffect">
                                  <p:stCondLst>
                                    <p:cond delay="500"/>
                                  </p:stCondLst>
                                  <p:childTnLst>
                                    <p:set>
                                      <p:cBhvr>
                                        <p:cTn id="30" dur="1" fill="hold">
                                          <p:stCondLst>
                                            <p:cond delay="0"/>
                                          </p:stCondLst>
                                        </p:cTn>
                                        <p:tgtEl>
                                          <p:spTgt spid="9">
                                            <p:graphicEl>
                                              <a:chart seriesIdx="-4" categoryIdx="5" bldStep="category"/>
                                            </p:graphicEl>
                                          </p:spTgt>
                                        </p:tgtEl>
                                        <p:attrNameLst>
                                          <p:attrName>style.visibility</p:attrName>
                                        </p:attrNameLst>
                                      </p:cBhvr>
                                      <p:to>
                                        <p:strVal val="visible"/>
                                      </p:to>
                                    </p:set>
                                    <p:animEffect transition="in" filter="wipe(left)">
                                      <p:cBhvr>
                                        <p:cTn id="31" dur="1000"/>
                                        <p:tgtEl>
                                          <p:spTgt spid="9">
                                            <p:graphicEl>
                                              <a:chart seriesIdx="-4" categoryIdx="5" bldStep="category"/>
                                            </p:graphicEl>
                                          </p:spTgt>
                                        </p:tgtEl>
                                      </p:cBhvr>
                                    </p:animEffect>
                                  </p:childTnLst>
                                </p:cTn>
                              </p:par>
                            </p:childTnLst>
                          </p:cTn>
                        </p:par>
                        <p:par>
                          <p:cTn id="32" fill="hold">
                            <p:stCondLst>
                              <p:cond delay="10500"/>
                            </p:stCondLst>
                            <p:childTnLst>
                              <p:par>
                                <p:cTn id="33" presetID="22" presetClass="entr" presetSubtype="8" fill="hold" grpId="0" nodeType="afterEffect">
                                  <p:stCondLst>
                                    <p:cond delay="500"/>
                                  </p:stCondLst>
                                  <p:childTnLst>
                                    <p:set>
                                      <p:cBhvr>
                                        <p:cTn id="34" dur="1" fill="hold">
                                          <p:stCondLst>
                                            <p:cond delay="0"/>
                                          </p:stCondLst>
                                        </p:cTn>
                                        <p:tgtEl>
                                          <p:spTgt spid="9">
                                            <p:graphicEl>
                                              <a:chart seriesIdx="-4" categoryIdx="6" bldStep="category"/>
                                            </p:graphicEl>
                                          </p:spTgt>
                                        </p:tgtEl>
                                        <p:attrNameLst>
                                          <p:attrName>style.visibility</p:attrName>
                                        </p:attrNameLst>
                                      </p:cBhvr>
                                      <p:to>
                                        <p:strVal val="visible"/>
                                      </p:to>
                                    </p:set>
                                    <p:animEffect transition="in" filter="wipe(left)">
                                      <p:cBhvr>
                                        <p:cTn id="35" dur="1000"/>
                                        <p:tgtEl>
                                          <p:spTgt spid="9">
                                            <p:graphicEl>
                                              <a:chart seriesIdx="-4" categoryIdx="6" bldStep="category"/>
                                            </p:graphicEl>
                                          </p:spTgt>
                                        </p:tgtEl>
                                      </p:cBhvr>
                                    </p:animEffect>
                                  </p:childTnLst>
                                </p:cTn>
                              </p:par>
                            </p:childTnLst>
                          </p:cTn>
                        </p:par>
                        <p:par>
                          <p:cTn id="36" fill="hold">
                            <p:stCondLst>
                              <p:cond delay="12000"/>
                            </p:stCondLst>
                            <p:childTnLst>
                              <p:par>
                                <p:cTn id="37" presetID="22" presetClass="entr" presetSubtype="8" fill="hold" grpId="0" nodeType="afterEffect">
                                  <p:stCondLst>
                                    <p:cond delay="500"/>
                                  </p:stCondLst>
                                  <p:childTnLst>
                                    <p:set>
                                      <p:cBhvr>
                                        <p:cTn id="38" dur="1" fill="hold">
                                          <p:stCondLst>
                                            <p:cond delay="0"/>
                                          </p:stCondLst>
                                        </p:cTn>
                                        <p:tgtEl>
                                          <p:spTgt spid="9">
                                            <p:graphicEl>
                                              <a:chart seriesIdx="-4" categoryIdx="7" bldStep="category"/>
                                            </p:graphicEl>
                                          </p:spTgt>
                                        </p:tgtEl>
                                        <p:attrNameLst>
                                          <p:attrName>style.visibility</p:attrName>
                                        </p:attrNameLst>
                                      </p:cBhvr>
                                      <p:to>
                                        <p:strVal val="visible"/>
                                      </p:to>
                                    </p:set>
                                    <p:animEffect transition="in" filter="wipe(left)">
                                      <p:cBhvr>
                                        <p:cTn id="39" dur="1000"/>
                                        <p:tgtEl>
                                          <p:spTgt spid="9">
                                            <p:graphicEl>
                                              <a:chart seriesIdx="-4" categoryIdx="7" bldStep="category"/>
                                            </p:graphicEl>
                                          </p:spTgt>
                                        </p:tgtEl>
                                      </p:cBhvr>
                                    </p:animEffect>
                                  </p:childTnLst>
                                </p:cTn>
                              </p:par>
                            </p:childTnLst>
                          </p:cTn>
                        </p:par>
                        <p:par>
                          <p:cTn id="40" fill="hold">
                            <p:stCondLst>
                              <p:cond delay="13500"/>
                            </p:stCondLst>
                            <p:childTnLst>
                              <p:par>
                                <p:cTn id="41" presetID="22" presetClass="entr" presetSubtype="8" fill="hold" grpId="0" nodeType="afterEffect">
                                  <p:stCondLst>
                                    <p:cond delay="500"/>
                                  </p:stCondLst>
                                  <p:childTnLst>
                                    <p:set>
                                      <p:cBhvr>
                                        <p:cTn id="42" dur="1" fill="hold">
                                          <p:stCondLst>
                                            <p:cond delay="0"/>
                                          </p:stCondLst>
                                        </p:cTn>
                                        <p:tgtEl>
                                          <p:spTgt spid="9">
                                            <p:graphicEl>
                                              <a:chart seriesIdx="-4" categoryIdx="8" bldStep="category"/>
                                            </p:graphicEl>
                                          </p:spTgt>
                                        </p:tgtEl>
                                        <p:attrNameLst>
                                          <p:attrName>style.visibility</p:attrName>
                                        </p:attrNameLst>
                                      </p:cBhvr>
                                      <p:to>
                                        <p:strVal val="visible"/>
                                      </p:to>
                                    </p:set>
                                    <p:animEffect transition="in" filter="wipe(left)">
                                      <p:cBhvr>
                                        <p:cTn id="43" dur="1000"/>
                                        <p:tgtEl>
                                          <p:spTgt spid="9">
                                            <p:graphicEl>
                                              <a:chart seriesIdx="-4" categoryIdx="8" bldStep="category"/>
                                            </p:graphicEl>
                                          </p:spTgt>
                                        </p:tgtEl>
                                      </p:cBhvr>
                                    </p:animEffect>
                                  </p:childTnLst>
                                </p:cTn>
                              </p:par>
                            </p:childTnLst>
                          </p:cTn>
                        </p:par>
                        <p:par>
                          <p:cTn id="44" fill="hold">
                            <p:stCondLst>
                              <p:cond delay="15000"/>
                            </p:stCondLst>
                            <p:childTnLst>
                              <p:par>
                                <p:cTn id="45" presetID="22" presetClass="entr" presetSubtype="8" fill="hold" grpId="0" nodeType="afterEffect">
                                  <p:stCondLst>
                                    <p:cond delay="500"/>
                                  </p:stCondLst>
                                  <p:childTnLst>
                                    <p:set>
                                      <p:cBhvr>
                                        <p:cTn id="46" dur="1" fill="hold">
                                          <p:stCondLst>
                                            <p:cond delay="0"/>
                                          </p:stCondLst>
                                        </p:cTn>
                                        <p:tgtEl>
                                          <p:spTgt spid="9">
                                            <p:graphicEl>
                                              <a:chart seriesIdx="-4" categoryIdx="9" bldStep="category"/>
                                            </p:graphicEl>
                                          </p:spTgt>
                                        </p:tgtEl>
                                        <p:attrNameLst>
                                          <p:attrName>style.visibility</p:attrName>
                                        </p:attrNameLst>
                                      </p:cBhvr>
                                      <p:to>
                                        <p:strVal val="visible"/>
                                      </p:to>
                                    </p:set>
                                    <p:animEffect transition="in" filter="wipe(left)">
                                      <p:cBhvr>
                                        <p:cTn id="47" dur="1000"/>
                                        <p:tgtEl>
                                          <p:spTgt spid="9">
                                            <p:graphicEl>
                                              <a:chart seriesIdx="-4" categoryIdx="9" bldStep="category"/>
                                            </p:graphicEl>
                                          </p:spTgt>
                                        </p:tgtEl>
                                      </p:cBhvr>
                                    </p:animEffect>
                                  </p:childTnLst>
                                </p:cTn>
                              </p:par>
                            </p:childTnLst>
                          </p:cTn>
                        </p:par>
                        <p:par>
                          <p:cTn id="48" fill="hold">
                            <p:stCondLst>
                              <p:cond delay="16500"/>
                            </p:stCondLst>
                            <p:childTnLst>
                              <p:par>
                                <p:cTn id="49" presetID="22" presetClass="entr" presetSubtype="8" fill="hold" grpId="0" nodeType="afterEffect">
                                  <p:stCondLst>
                                    <p:cond delay="500"/>
                                  </p:stCondLst>
                                  <p:childTnLst>
                                    <p:set>
                                      <p:cBhvr>
                                        <p:cTn id="50" dur="1" fill="hold">
                                          <p:stCondLst>
                                            <p:cond delay="0"/>
                                          </p:stCondLst>
                                        </p:cTn>
                                        <p:tgtEl>
                                          <p:spTgt spid="9">
                                            <p:graphicEl>
                                              <a:chart seriesIdx="-4" categoryIdx="10" bldStep="category"/>
                                            </p:graphicEl>
                                          </p:spTgt>
                                        </p:tgtEl>
                                        <p:attrNameLst>
                                          <p:attrName>style.visibility</p:attrName>
                                        </p:attrNameLst>
                                      </p:cBhvr>
                                      <p:to>
                                        <p:strVal val="visible"/>
                                      </p:to>
                                    </p:set>
                                    <p:animEffect transition="in" filter="wipe(left)">
                                      <p:cBhvr>
                                        <p:cTn id="51" dur="1000"/>
                                        <p:tgtEl>
                                          <p:spTgt spid="9">
                                            <p:graphicEl>
                                              <a:chart seriesIdx="-4" categoryIdx="10" bldStep="category"/>
                                            </p:graphicEl>
                                          </p:spTgt>
                                        </p:tgtEl>
                                      </p:cBhvr>
                                    </p:animEffect>
                                  </p:childTnLst>
                                </p:cTn>
                              </p:par>
                            </p:childTnLst>
                          </p:cTn>
                        </p:par>
                        <p:par>
                          <p:cTn id="52" fill="hold">
                            <p:stCondLst>
                              <p:cond delay="18000"/>
                            </p:stCondLst>
                            <p:childTnLst>
                              <p:par>
                                <p:cTn id="53" presetID="22" presetClass="entr" presetSubtype="8" fill="hold" grpId="0" nodeType="afterEffect">
                                  <p:stCondLst>
                                    <p:cond delay="500"/>
                                  </p:stCondLst>
                                  <p:childTnLst>
                                    <p:set>
                                      <p:cBhvr>
                                        <p:cTn id="54" dur="1" fill="hold">
                                          <p:stCondLst>
                                            <p:cond delay="0"/>
                                          </p:stCondLst>
                                        </p:cTn>
                                        <p:tgtEl>
                                          <p:spTgt spid="9">
                                            <p:graphicEl>
                                              <a:chart seriesIdx="-4" categoryIdx="11" bldStep="category"/>
                                            </p:graphicEl>
                                          </p:spTgt>
                                        </p:tgtEl>
                                        <p:attrNameLst>
                                          <p:attrName>style.visibility</p:attrName>
                                        </p:attrNameLst>
                                      </p:cBhvr>
                                      <p:to>
                                        <p:strVal val="visible"/>
                                      </p:to>
                                    </p:set>
                                    <p:animEffect transition="in" filter="wipe(left)">
                                      <p:cBhvr>
                                        <p:cTn id="55" dur="1000"/>
                                        <p:tgtEl>
                                          <p:spTgt spid="9">
                                            <p:graphicEl>
                                              <a:chart seriesIdx="-4" categoryIdx="11" bldStep="category"/>
                                            </p:graphicEl>
                                          </p:spTgt>
                                        </p:tgtEl>
                                      </p:cBhvr>
                                    </p:animEffect>
                                  </p:childTnLst>
                                </p:cTn>
                              </p:par>
                            </p:childTnLst>
                          </p:cTn>
                        </p:par>
                        <p:par>
                          <p:cTn id="56" fill="hold">
                            <p:stCondLst>
                              <p:cond delay="19500"/>
                            </p:stCondLst>
                            <p:childTnLst>
                              <p:par>
                                <p:cTn id="57" presetID="22" presetClass="entr" presetSubtype="8" fill="hold" grpId="0" nodeType="afterEffect">
                                  <p:stCondLst>
                                    <p:cond delay="500"/>
                                  </p:stCondLst>
                                  <p:childTnLst>
                                    <p:set>
                                      <p:cBhvr>
                                        <p:cTn id="58" dur="1" fill="hold">
                                          <p:stCondLst>
                                            <p:cond delay="0"/>
                                          </p:stCondLst>
                                        </p:cTn>
                                        <p:tgtEl>
                                          <p:spTgt spid="9">
                                            <p:graphicEl>
                                              <a:chart seriesIdx="-4" categoryIdx="12" bldStep="category"/>
                                            </p:graphicEl>
                                          </p:spTgt>
                                        </p:tgtEl>
                                        <p:attrNameLst>
                                          <p:attrName>style.visibility</p:attrName>
                                        </p:attrNameLst>
                                      </p:cBhvr>
                                      <p:to>
                                        <p:strVal val="visible"/>
                                      </p:to>
                                    </p:set>
                                    <p:animEffect transition="in" filter="wipe(left)">
                                      <p:cBhvr>
                                        <p:cTn id="59" dur="1000"/>
                                        <p:tgtEl>
                                          <p:spTgt spid="9">
                                            <p:graphicEl>
                                              <a:chart seriesIdx="-4" categoryIdx="12" bldStep="category"/>
                                            </p:graphicEl>
                                          </p:spTgt>
                                        </p:tgtEl>
                                      </p:cBhvr>
                                    </p:animEffect>
                                  </p:childTnLst>
                                </p:cTn>
                              </p:par>
                            </p:childTnLst>
                          </p:cTn>
                        </p:par>
                        <p:par>
                          <p:cTn id="60" fill="hold">
                            <p:stCondLst>
                              <p:cond delay="21000"/>
                            </p:stCondLst>
                            <p:childTnLst>
                              <p:par>
                                <p:cTn id="61" presetID="22" presetClass="entr" presetSubtype="8" fill="hold" grpId="0" nodeType="afterEffect">
                                  <p:stCondLst>
                                    <p:cond delay="500"/>
                                  </p:stCondLst>
                                  <p:childTnLst>
                                    <p:set>
                                      <p:cBhvr>
                                        <p:cTn id="62" dur="1" fill="hold">
                                          <p:stCondLst>
                                            <p:cond delay="0"/>
                                          </p:stCondLst>
                                        </p:cTn>
                                        <p:tgtEl>
                                          <p:spTgt spid="9">
                                            <p:graphicEl>
                                              <a:chart seriesIdx="-4" categoryIdx="13" bldStep="category"/>
                                            </p:graphicEl>
                                          </p:spTgt>
                                        </p:tgtEl>
                                        <p:attrNameLst>
                                          <p:attrName>style.visibility</p:attrName>
                                        </p:attrNameLst>
                                      </p:cBhvr>
                                      <p:to>
                                        <p:strVal val="visible"/>
                                      </p:to>
                                    </p:set>
                                    <p:animEffect transition="in" filter="wipe(left)">
                                      <p:cBhvr>
                                        <p:cTn id="63" dur="1000"/>
                                        <p:tgtEl>
                                          <p:spTgt spid="9">
                                            <p:graphicEl>
                                              <a:chart seriesIdx="-4" categoryIdx="13" bldStep="category"/>
                                            </p:graphicEl>
                                          </p:spTgt>
                                        </p:tgtEl>
                                      </p:cBhvr>
                                    </p:animEffect>
                                  </p:childTnLst>
                                </p:cTn>
                              </p:par>
                            </p:childTnLst>
                          </p:cTn>
                        </p:par>
                        <p:par>
                          <p:cTn id="64" fill="hold">
                            <p:stCondLst>
                              <p:cond delay="22500"/>
                            </p:stCondLst>
                            <p:childTnLst>
                              <p:par>
                                <p:cTn id="65" presetID="22" presetClass="entr" presetSubtype="8" fill="hold" grpId="0" nodeType="afterEffect">
                                  <p:stCondLst>
                                    <p:cond delay="500"/>
                                  </p:stCondLst>
                                  <p:childTnLst>
                                    <p:set>
                                      <p:cBhvr>
                                        <p:cTn id="66" dur="1" fill="hold">
                                          <p:stCondLst>
                                            <p:cond delay="0"/>
                                          </p:stCondLst>
                                        </p:cTn>
                                        <p:tgtEl>
                                          <p:spTgt spid="9">
                                            <p:graphicEl>
                                              <a:chart seriesIdx="-4" categoryIdx="14" bldStep="category"/>
                                            </p:graphicEl>
                                          </p:spTgt>
                                        </p:tgtEl>
                                        <p:attrNameLst>
                                          <p:attrName>style.visibility</p:attrName>
                                        </p:attrNameLst>
                                      </p:cBhvr>
                                      <p:to>
                                        <p:strVal val="visible"/>
                                      </p:to>
                                    </p:set>
                                    <p:animEffect transition="in" filter="wipe(left)">
                                      <p:cBhvr>
                                        <p:cTn id="67" dur="1000"/>
                                        <p:tgtEl>
                                          <p:spTgt spid="9">
                                            <p:graphicEl>
                                              <a:chart seriesIdx="-4" categoryIdx="14" bldStep="category"/>
                                            </p:graphicEl>
                                          </p:spTgt>
                                        </p:tgtEl>
                                      </p:cBhvr>
                                    </p:animEffect>
                                  </p:childTnLst>
                                </p:cTn>
                              </p:par>
                            </p:childTnLst>
                          </p:cTn>
                        </p:par>
                        <p:par>
                          <p:cTn id="68" fill="hold">
                            <p:stCondLst>
                              <p:cond delay="24000"/>
                            </p:stCondLst>
                            <p:childTnLst>
                              <p:par>
                                <p:cTn id="69" presetID="22" presetClass="entr" presetSubtype="8" fill="hold" grpId="0" nodeType="afterEffect">
                                  <p:stCondLst>
                                    <p:cond delay="500"/>
                                  </p:stCondLst>
                                  <p:childTnLst>
                                    <p:set>
                                      <p:cBhvr>
                                        <p:cTn id="70" dur="1" fill="hold">
                                          <p:stCondLst>
                                            <p:cond delay="0"/>
                                          </p:stCondLst>
                                        </p:cTn>
                                        <p:tgtEl>
                                          <p:spTgt spid="9">
                                            <p:graphicEl>
                                              <a:chart seriesIdx="-4" categoryIdx="15" bldStep="category"/>
                                            </p:graphicEl>
                                          </p:spTgt>
                                        </p:tgtEl>
                                        <p:attrNameLst>
                                          <p:attrName>style.visibility</p:attrName>
                                        </p:attrNameLst>
                                      </p:cBhvr>
                                      <p:to>
                                        <p:strVal val="visible"/>
                                      </p:to>
                                    </p:set>
                                    <p:animEffect transition="in" filter="wipe(left)">
                                      <p:cBhvr>
                                        <p:cTn id="71" dur="1000"/>
                                        <p:tgtEl>
                                          <p:spTgt spid="9">
                                            <p:graphicEl>
                                              <a:chart seriesIdx="-4" categoryIdx="15" bldStep="category"/>
                                            </p:graphicEl>
                                          </p:spTgt>
                                        </p:tgtEl>
                                      </p:cBhvr>
                                    </p:animEffect>
                                  </p:childTnLst>
                                </p:cTn>
                              </p:par>
                            </p:childTnLst>
                          </p:cTn>
                        </p:par>
                        <p:par>
                          <p:cTn id="72" fill="hold">
                            <p:stCondLst>
                              <p:cond delay="25500"/>
                            </p:stCondLst>
                            <p:childTnLst>
                              <p:par>
                                <p:cTn id="73" presetID="22" presetClass="entr" presetSubtype="8" fill="hold" grpId="0" nodeType="afterEffect">
                                  <p:stCondLst>
                                    <p:cond delay="500"/>
                                  </p:stCondLst>
                                  <p:childTnLst>
                                    <p:set>
                                      <p:cBhvr>
                                        <p:cTn id="74" dur="1" fill="hold">
                                          <p:stCondLst>
                                            <p:cond delay="0"/>
                                          </p:stCondLst>
                                        </p:cTn>
                                        <p:tgtEl>
                                          <p:spTgt spid="9">
                                            <p:graphicEl>
                                              <a:chart seriesIdx="-4" categoryIdx="16" bldStep="category"/>
                                            </p:graphicEl>
                                          </p:spTgt>
                                        </p:tgtEl>
                                        <p:attrNameLst>
                                          <p:attrName>style.visibility</p:attrName>
                                        </p:attrNameLst>
                                      </p:cBhvr>
                                      <p:to>
                                        <p:strVal val="visible"/>
                                      </p:to>
                                    </p:set>
                                    <p:animEffect transition="in" filter="wipe(left)">
                                      <p:cBhvr>
                                        <p:cTn id="75" dur="1000"/>
                                        <p:tgtEl>
                                          <p:spTgt spid="9">
                                            <p:graphicEl>
                                              <a:chart seriesIdx="-4" categoryIdx="16" bldStep="category"/>
                                            </p:graphicEl>
                                          </p:spTgt>
                                        </p:tgtEl>
                                      </p:cBhvr>
                                    </p:animEffect>
                                  </p:childTnLst>
                                </p:cTn>
                              </p:par>
                            </p:childTnLst>
                          </p:cTn>
                        </p:par>
                        <p:par>
                          <p:cTn id="76" fill="hold">
                            <p:stCondLst>
                              <p:cond delay="27000"/>
                            </p:stCondLst>
                            <p:childTnLst>
                              <p:par>
                                <p:cTn id="77" presetID="22" presetClass="entr" presetSubtype="8" fill="hold" grpId="0" nodeType="afterEffect">
                                  <p:stCondLst>
                                    <p:cond delay="500"/>
                                  </p:stCondLst>
                                  <p:childTnLst>
                                    <p:set>
                                      <p:cBhvr>
                                        <p:cTn id="78" dur="1" fill="hold">
                                          <p:stCondLst>
                                            <p:cond delay="0"/>
                                          </p:stCondLst>
                                        </p:cTn>
                                        <p:tgtEl>
                                          <p:spTgt spid="9">
                                            <p:graphicEl>
                                              <a:chart seriesIdx="-4" categoryIdx="17" bldStep="category"/>
                                            </p:graphicEl>
                                          </p:spTgt>
                                        </p:tgtEl>
                                        <p:attrNameLst>
                                          <p:attrName>style.visibility</p:attrName>
                                        </p:attrNameLst>
                                      </p:cBhvr>
                                      <p:to>
                                        <p:strVal val="visible"/>
                                      </p:to>
                                    </p:set>
                                    <p:animEffect transition="in" filter="wipe(left)">
                                      <p:cBhvr>
                                        <p:cTn id="79" dur="1000"/>
                                        <p:tgtEl>
                                          <p:spTgt spid="9">
                                            <p:graphicEl>
                                              <a:chart seriesIdx="-4" categoryIdx="17" bldStep="category"/>
                                            </p:graphicEl>
                                          </p:spTgt>
                                        </p:tgtEl>
                                      </p:cBhvr>
                                    </p:animEffect>
                                  </p:childTnLst>
                                </p:cTn>
                              </p:par>
                            </p:childTnLst>
                          </p:cTn>
                        </p:par>
                        <p:par>
                          <p:cTn id="80" fill="hold">
                            <p:stCondLst>
                              <p:cond delay="28500"/>
                            </p:stCondLst>
                            <p:childTnLst>
                              <p:par>
                                <p:cTn id="81" presetID="22" presetClass="entr" presetSubtype="8" fill="hold" grpId="0" nodeType="afterEffect">
                                  <p:stCondLst>
                                    <p:cond delay="500"/>
                                  </p:stCondLst>
                                  <p:childTnLst>
                                    <p:set>
                                      <p:cBhvr>
                                        <p:cTn id="82" dur="1" fill="hold">
                                          <p:stCondLst>
                                            <p:cond delay="0"/>
                                          </p:stCondLst>
                                        </p:cTn>
                                        <p:tgtEl>
                                          <p:spTgt spid="9">
                                            <p:graphicEl>
                                              <a:chart seriesIdx="-4" categoryIdx="18" bldStep="category"/>
                                            </p:graphicEl>
                                          </p:spTgt>
                                        </p:tgtEl>
                                        <p:attrNameLst>
                                          <p:attrName>style.visibility</p:attrName>
                                        </p:attrNameLst>
                                      </p:cBhvr>
                                      <p:to>
                                        <p:strVal val="visible"/>
                                      </p:to>
                                    </p:set>
                                    <p:animEffect transition="in" filter="wipe(left)">
                                      <p:cBhvr>
                                        <p:cTn id="83" dur="1000"/>
                                        <p:tgtEl>
                                          <p:spTgt spid="9">
                                            <p:graphicEl>
                                              <a:chart seriesIdx="-4" categoryIdx="18" bldStep="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500"/>
                                  </p:stCondLst>
                                  <p:childTnLst>
                                    <p:set>
                                      <p:cBhvr>
                                        <p:cTn id="87" dur="1" fill="hold">
                                          <p:stCondLst>
                                            <p:cond delay="0"/>
                                          </p:stCondLst>
                                        </p:cTn>
                                        <p:tgtEl>
                                          <p:spTgt spid="9">
                                            <p:graphicEl>
                                              <a:chart seriesIdx="-4" categoryIdx="19" bldStep="category"/>
                                            </p:graphicEl>
                                          </p:spTgt>
                                        </p:tgtEl>
                                        <p:attrNameLst>
                                          <p:attrName>style.visibility</p:attrName>
                                        </p:attrNameLst>
                                      </p:cBhvr>
                                      <p:to>
                                        <p:strVal val="visible"/>
                                      </p:to>
                                    </p:set>
                                    <p:animEffect transition="in" filter="wipe(left)">
                                      <p:cBhvr>
                                        <p:cTn id="88" dur="1000"/>
                                        <p:tgtEl>
                                          <p:spTgt spid="9">
                                            <p:graphicEl>
                                              <a:chart seriesIdx="-4" categoryIdx="1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86922" y="1094703"/>
            <a:ext cx="11048856" cy="487850"/>
          </a:xfrm>
        </p:spPr>
        <p:txBody>
          <a:bodyPr>
            <a:noAutofit/>
          </a:bodyPr>
          <a:lstStyle/>
          <a:p>
            <a:pPr algn="ctr"/>
            <a:r>
              <a:rPr lang="fr-CA" sz="2400" b="1" dirty="0"/>
              <a:t>Concepts clés en matière d’immigration et de diversité ethnoculturelle au Canada : Recensement de 2016</a:t>
            </a:r>
          </a:p>
        </p:txBody>
      </p:sp>
      <p:graphicFrame>
        <p:nvGraphicFramePr>
          <p:cNvPr id="7" name="Espace réservé du contenu 6"/>
          <p:cNvGraphicFramePr>
            <a:graphicFrameLocks noGrp="1"/>
          </p:cNvGraphicFramePr>
          <p:nvPr>
            <p:ph idx="1"/>
            <p:custDataLst>
              <p:tags r:id="rId2"/>
            </p:custDataLst>
          </p:nvPr>
        </p:nvGraphicFramePr>
        <p:xfrm>
          <a:off x="586921" y="1582554"/>
          <a:ext cx="5087047" cy="43596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custDataLst>
              <p:tags r:id="rId3"/>
            </p:custDataLst>
          </p:nvPr>
        </p:nvSpPr>
        <p:spPr/>
        <p:txBody>
          <a:bodyPr/>
          <a:lstStyle/>
          <a:p>
            <a:pPr>
              <a:defRPr/>
            </a:pPr>
            <a:fld id="{D7BCBCE4-348C-FE43-9E32-9F16AF4F4295}" type="slidenum">
              <a:rPr lang="en-US" smtClean="0"/>
              <a:pPr>
                <a:defRPr/>
              </a:pPr>
              <a:t>4</a:t>
            </a:fld>
            <a:endParaRPr lang="en-US" dirty="0"/>
          </a:p>
        </p:txBody>
      </p:sp>
      <p:graphicFrame>
        <p:nvGraphicFramePr>
          <p:cNvPr id="8" name="Espace réservé du contenu 7"/>
          <p:cNvGraphicFramePr>
            <a:graphicFrameLocks noGrp="1"/>
          </p:cNvGraphicFramePr>
          <p:nvPr>
            <p:ph sz="half" idx="4294967295"/>
            <p:custDataLst>
              <p:tags r:id="rId4"/>
            </p:custDataLst>
            <p:extLst>
              <p:ext uri="{D42A27DB-BD31-4B8C-83A1-F6EECF244321}">
                <p14:modId xmlns:p14="http://schemas.microsoft.com/office/powerpoint/2010/main" val="2875876852"/>
              </p:ext>
            </p:extLst>
          </p:nvPr>
        </p:nvGraphicFramePr>
        <p:xfrm>
          <a:off x="6046240" y="1578663"/>
          <a:ext cx="5589538" cy="43635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Rectangle 1"/>
          <p:cNvSpPr/>
          <p:nvPr>
            <p:custDataLst>
              <p:tags r:id="rId5"/>
            </p:custDataLst>
          </p:nvPr>
        </p:nvSpPr>
        <p:spPr>
          <a:xfrm>
            <a:off x="586921" y="5989085"/>
            <a:ext cx="6096000" cy="230832"/>
          </a:xfrm>
          <a:prstGeom prst="rect">
            <a:avLst/>
          </a:prstGeom>
        </p:spPr>
        <p:txBody>
          <a:bodyPr>
            <a:spAutoFit/>
          </a:bodyPr>
          <a:lstStyle/>
          <a:p>
            <a:r>
              <a:rPr lang="fr-CA" sz="900" dirty="0"/>
              <a:t>Pour obtenir plus de renseignements, veuillez consulter le </a:t>
            </a:r>
            <a:r>
              <a:rPr lang="fr-CA" sz="900" u="sng" dirty="0">
                <a:hlinkClick r:id="rId18"/>
              </a:rPr>
              <a:t>Dictionnaire du Recensement de 2016</a:t>
            </a:r>
            <a:r>
              <a:rPr lang="fr-CA" sz="900" dirty="0"/>
              <a:t>. </a:t>
            </a:r>
          </a:p>
        </p:txBody>
      </p:sp>
    </p:spTree>
    <p:extLst>
      <p:ext uri="{BB962C8B-B14F-4D97-AF65-F5344CB8AC3E}">
        <p14:creationId xmlns:p14="http://schemas.microsoft.com/office/powerpoint/2010/main" val="221286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08226" y="807712"/>
            <a:ext cx="10745574" cy="1030258"/>
          </a:xfrm>
        </p:spPr>
        <p:txBody>
          <a:bodyPr>
            <a:noAutofit/>
          </a:bodyPr>
          <a:lstStyle/>
          <a:p>
            <a:r>
              <a:rPr lang="fr-CA" sz="2400" b="1" dirty="0"/>
              <a:t>Diverses sources de données permettent de mesurer et de prendre en compte la diversité et le pluralisme culturel, ethnique, linguistique et religieux au Canada</a:t>
            </a:r>
            <a:endParaRPr lang="en-CA" sz="2400" b="1" dirty="0"/>
          </a:p>
        </p:txBody>
      </p:sp>
      <p:sp>
        <p:nvSpPr>
          <p:cNvPr id="4" name="Espace réservé du numéro de diapositive 3"/>
          <p:cNvSpPr>
            <a:spLocks noGrp="1"/>
          </p:cNvSpPr>
          <p:nvPr>
            <p:ph type="sldNum" sz="quarter" idx="12"/>
            <p:custDataLst>
              <p:tags r:id="rId2"/>
            </p:custDataLst>
          </p:nvPr>
        </p:nvSpPr>
        <p:spPr/>
        <p:txBody>
          <a:bodyPr/>
          <a:lstStyle/>
          <a:p>
            <a:fld id="{EDB761FF-D525-D64B-8909-8CF25B3FD480}" type="slidenum">
              <a:rPr lang="en-US" smtClean="0"/>
              <a:pPr/>
              <a:t>5</a:t>
            </a:fld>
            <a:endParaRPr lang="en-US" dirty="0"/>
          </a:p>
        </p:txBody>
      </p:sp>
      <p:graphicFrame>
        <p:nvGraphicFramePr>
          <p:cNvPr id="6" name="Content Placeholder 6"/>
          <p:cNvGraphicFramePr>
            <a:graphicFrameLocks/>
          </p:cNvGraphicFramePr>
          <p:nvPr>
            <p:custDataLst>
              <p:tags r:id="rId3"/>
            </p:custDataLst>
            <p:extLst>
              <p:ext uri="{D42A27DB-BD31-4B8C-83A1-F6EECF244321}">
                <p14:modId xmlns:p14="http://schemas.microsoft.com/office/powerpoint/2010/main" val="1523345212"/>
              </p:ext>
            </p:extLst>
          </p:nvPr>
        </p:nvGraphicFramePr>
        <p:xfrm>
          <a:off x="608226" y="2019201"/>
          <a:ext cx="10745574" cy="39312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7501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A911-19A0-0D49-5CD0-15082E738C6D}"/>
              </a:ext>
            </a:extLst>
          </p:cNvPr>
          <p:cNvSpPr>
            <a:spLocks noGrp="1"/>
          </p:cNvSpPr>
          <p:nvPr>
            <p:ph type="title"/>
          </p:nvPr>
        </p:nvSpPr>
        <p:spPr>
          <a:xfrm>
            <a:off x="838200" y="1633117"/>
            <a:ext cx="10515600" cy="527246"/>
          </a:xfrm>
        </p:spPr>
        <p:txBody>
          <a:bodyPr>
            <a:noAutofit/>
          </a:bodyPr>
          <a:lstStyle/>
          <a:p>
            <a:r>
              <a:rPr lang="en-CA" sz="2400" b="1" dirty="0" err="1"/>
              <a:t>Recommandations</a:t>
            </a:r>
            <a:r>
              <a:rPr lang="en-CA" sz="2400" b="1" dirty="0"/>
              <a:t> du </a:t>
            </a:r>
            <a:r>
              <a:rPr lang="en-CA" sz="2400" b="1" dirty="0" err="1"/>
              <a:t>groupe</a:t>
            </a:r>
            <a:r>
              <a:rPr lang="en-CA" sz="2400" b="1" dirty="0"/>
              <a:t> de travail sur la revision de la </a:t>
            </a:r>
            <a:r>
              <a:rPr lang="en-CA" sz="2400" b="1" dirty="0" err="1"/>
              <a:t>loi</a:t>
            </a:r>
            <a:r>
              <a:rPr lang="en-CA" sz="2400" b="1" dirty="0"/>
              <a:t> sur </a:t>
            </a:r>
            <a:r>
              <a:rPr lang="en-CA" sz="2400" b="1" dirty="0" err="1"/>
              <a:t>l’équité</a:t>
            </a:r>
            <a:r>
              <a:rPr lang="en-CA" sz="2400" b="1" dirty="0"/>
              <a:t> </a:t>
            </a:r>
            <a:r>
              <a:rPr lang="en-CA" sz="2400" b="1" dirty="0" err="1"/>
              <a:t>en</a:t>
            </a:r>
            <a:r>
              <a:rPr lang="en-CA" sz="2400" b="1" dirty="0"/>
              <a:t> matière </a:t>
            </a:r>
            <a:r>
              <a:rPr lang="en-CA" sz="2400" b="1" dirty="0" err="1"/>
              <a:t>d’emploi</a:t>
            </a:r>
            <a:r>
              <a:rPr lang="en-CA" sz="2400" b="1" dirty="0"/>
              <a:t> </a:t>
            </a:r>
            <a:r>
              <a:rPr lang="en-CA" sz="2400" b="1" dirty="0" err="1"/>
              <a:t>en</a:t>
            </a:r>
            <a:r>
              <a:rPr lang="en-CA" sz="2400" b="1" dirty="0"/>
              <a:t> lien avec le concept de </a:t>
            </a:r>
            <a:r>
              <a:rPr lang="en-CA" sz="2400" b="1" dirty="0" err="1"/>
              <a:t>minorité</a:t>
            </a:r>
            <a:r>
              <a:rPr lang="en-CA" sz="2400" b="1" dirty="0"/>
              <a:t> visible</a:t>
            </a:r>
            <a:endParaRPr lang="en-US" sz="2400" b="1" dirty="0"/>
          </a:p>
        </p:txBody>
      </p:sp>
      <p:sp>
        <p:nvSpPr>
          <p:cNvPr id="3" name="Content Placeholder 2">
            <a:extLst>
              <a:ext uri="{FF2B5EF4-FFF2-40B4-BE49-F238E27FC236}">
                <a16:creationId xmlns:a16="http://schemas.microsoft.com/office/drawing/2014/main" id="{6CA2662C-20C8-EFE5-6DF1-F9194F24F94E}"/>
              </a:ext>
            </a:extLst>
          </p:cNvPr>
          <p:cNvSpPr>
            <a:spLocks noGrp="1"/>
          </p:cNvSpPr>
          <p:nvPr>
            <p:ph idx="1"/>
          </p:nvPr>
        </p:nvSpPr>
        <p:spPr>
          <a:xfrm>
            <a:off x="838200" y="2340528"/>
            <a:ext cx="10515600" cy="3620005"/>
          </a:xfrm>
        </p:spPr>
        <p:txBody>
          <a:bodyPr/>
          <a:lstStyle/>
          <a:p>
            <a:r>
              <a:rPr lang="fr-FR" dirty="0"/>
              <a:t>Remplacement de "minorité visible" par "travailleur racisé".</a:t>
            </a:r>
          </a:p>
          <a:p>
            <a:r>
              <a:rPr lang="fr-FR" dirty="0"/>
              <a:t>Création d'un groupe distinct d'équité en matière d'emploi pour les travailleurs noirs, compte tenu de l'héritage historique de l'esclavage et de la ségrégation au Canada.</a:t>
            </a:r>
          </a:p>
          <a:p>
            <a:r>
              <a:rPr lang="fr-FR" dirty="0"/>
              <a:t>Création d'un comité directeur sur les données relatives à l'équité en matière d'emploi dans le cadre de la loi sur l'équité en matière d'emploi, composé de hauts fonctionnaires.</a:t>
            </a:r>
          </a:p>
          <a:p>
            <a:pPr marL="0" indent="0">
              <a:buNone/>
            </a:pPr>
            <a:endParaRPr lang="fr-FR" dirty="0"/>
          </a:p>
        </p:txBody>
      </p:sp>
      <p:sp>
        <p:nvSpPr>
          <p:cNvPr id="4" name="Slide Number Placeholder 3">
            <a:extLst>
              <a:ext uri="{FF2B5EF4-FFF2-40B4-BE49-F238E27FC236}">
                <a16:creationId xmlns:a16="http://schemas.microsoft.com/office/drawing/2014/main" id="{698E7F33-2B82-C2A7-EB07-7B5A78E5036A}"/>
              </a:ext>
            </a:extLst>
          </p:cNvPr>
          <p:cNvSpPr>
            <a:spLocks noGrp="1"/>
          </p:cNvSpPr>
          <p:nvPr>
            <p:ph type="sldNum" sz="quarter" idx="12"/>
          </p:nvPr>
        </p:nvSpPr>
        <p:spPr/>
        <p:txBody>
          <a:bodyPr/>
          <a:lstStyle/>
          <a:p>
            <a:fld id="{EDB761FF-D525-D64B-8909-8CF25B3FD480}" type="slidenum">
              <a:rPr lang="en-US" smtClean="0"/>
              <a:pPr/>
              <a:t>6</a:t>
            </a:fld>
            <a:endParaRPr lang="en-US" dirty="0"/>
          </a:p>
        </p:txBody>
      </p:sp>
    </p:spTree>
    <p:extLst>
      <p:ext uri="{BB962C8B-B14F-4D97-AF65-F5344CB8AC3E}">
        <p14:creationId xmlns:p14="http://schemas.microsoft.com/office/powerpoint/2010/main" val="124217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6296" y="999598"/>
            <a:ext cx="12277344" cy="676342"/>
          </a:xfrm>
        </p:spPr>
        <p:txBody>
          <a:bodyPr>
            <a:normAutofit fontScale="90000"/>
          </a:bodyPr>
          <a:lstStyle/>
          <a:p>
            <a:r>
              <a:rPr lang="fr-CA" sz="2800" b="1" dirty="0"/>
              <a:t>Mesurer les groupes de population/minorités visibles à fin d’équité en matière d’emploi</a:t>
            </a:r>
            <a:br>
              <a:rPr dirty="0"/>
            </a:br>
            <a:r>
              <a:rPr lang="fr-CA" sz="2700" b="1" dirty="0">
                <a:solidFill>
                  <a:schemeClr val="tx1">
                    <a:lumMod val="50000"/>
                    <a:lumOff val="50000"/>
                  </a:schemeClr>
                </a:solidFill>
                <a:latin typeface="Calibri" panose="020F0502020204030204" pitchFamily="34" charset="0"/>
              </a:rPr>
              <a:t>Question harmonisée sur le groupe de population – recensement et plupart des enquêtes</a:t>
            </a:r>
            <a:endParaRPr lang="fr-CA" sz="2700" b="1"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custDataLst>
              <p:tags r:id="rId2"/>
            </p:custDataLst>
          </p:nvPr>
        </p:nvSpPr>
        <p:spPr>
          <a:xfrm>
            <a:off x="838200" y="2077375"/>
            <a:ext cx="10515600" cy="3883158"/>
          </a:xfrm>
        </p:spPr>
        <p:txBody>
          <a:bodyPr>
            <a:normAutofit/>
          </a:bodyPr>
          <a:lstStyle/>
          <a:p>
            <a:pPr lvl="1"/>
            <a:endParaRPr lang="en-CA"/>
          </a:p>
          <a:p>
            <a:endParaRPr lang="en-CA" sz="500"/>
          </a:p>
        </p:txBody>
      </p:sp>
      <p:sp>
        <p:nvSpPr>
          <p:cNvPr id="4" name="Espace réservé du numéro de diapositive 3"/>
          <p:cNvSpPr>
            <a:spLocks noGrp="1"/>
          </p:cNvSpPr>
          <p:nvPr>
            <p:ph type="sldNum" sz="quarter" idx="12"/>
            <p:custDataLst>
              <p:tags r:id="rId3"/>
            </p:custDataLst>
          </p:nvPr>
        </p:nvSpPr>
        <p:spPr/>
        <p:txBody>
          <a:bodyPr/>
          <a:lstStyle/>
          <a:p>
            <a:fld id="{EDB761FF-D525-D64B-8909-8CF25B3FD480}" type="slidenum">
              <a:rPr lang="en-US" smtClean="0">
                <a:solidFill>
                  <a:prstClr val="black"/>
                </a:solidFill>
              </a:rPr>
              <a:pPr/>
              <a:t>7</a:t>
            </a:fld>
            <a:endParaRPr lang="fr-CA">
              <a:solidFill>
                <a:prstClr val="black"/>
              </a:solidFill>
            </a:endParaRPr>
          </a:p>
        </p:txBody>
      </p:sp>
      <p:sp>
        <p:nvSpPr>
          <p:cNvPr id="6" name="ZoneTexte 5"/>
          <p:cNvSpPr txBox="1"/>
          <p:nvPr>
            <p:custDataLst>
              <p:tags r:id="rId4"/>
            </p:custDataLst>
          </p:nvPr>
        </p:nvSpPr>
        <p:spPr>
          <a:xfrm>
            <a:off x="6244968" y="1607055"/>
            <a:ext cx="5678676" cy="4324261"/>
          </a:xfrm>
          <a:prstGeom prst="rect">
            <a:avLst/>
          </a:prstGeom>
          <a:noFill/>
        </p:spPr>
        <p:txBody>
          <a:bodyPr wrap="square" lIns="91440" tIns="45720" rIns="91440" bIns="45720" rtlCol="0" anchor="t">
            <a:spAutoFit/>
          </a:bodyPr>
          <a:lstStyle/>
          <a:p>
            <a:pPr algn="ctr"/>
            <a:r>
              <a:rPr lang="fr-CA" b="1" dirty="0"/>
              <a:t>Avantages</a:t>
            </a:r>
          </a:p>
          <a:p>
            <a:pPr marL="342900" indent="-342900">
              <a:spcAft>
                <a:spcPts val="600"/>
              </a:spcAft>
              <a:buFont typeface="Arial"/>
              <a:buChar char="•"/>
            </a:pPr>
            <a:r>
              <a:rPr lang="fr-CA" dirty="0"/>
              <a:t>Répond aux exigences de la </a:t>
            </a:r>
            <a:r>
              <a:rPr lang="fr-CA" i="1" dirty="0"/>
              <a:t>Loi sur l’équité en matière d’emploi</a:t>
            </a:r>
          </a:p>
          <a:p>
            <a:pPr marL="342900" indent="-342900">
              <a:spcAft>
                <a:spcPts val="600"/>
              </a:spcAft>
              <a:buFont typeface="Arial"/>
              <a:buChar char="•"/>
            </a:pPr>
            <a:r>
              <a:rPr lang="fr-CA" dirty="0"/>
              <a:t>Permet l’identification de groupes qui sont autrement difficiles à identifier</a:t>
            </a:r>
            <a:endParaRPr lang="fr-CA" sz="1600" dirty="0">
              <a:ea typeface="Calibri" panose="020F0502020204030204"/>
              <a:cs typeface="Calibri" panose="020F0502020204030204"/>
            </a:endParaRPr>
          </a:p>
          <a:p>
            <a:pPr marL="342900" indent="-342900">
              <a:spcAft>
                <a:spcPts val="600"/>
              </a:spcAft>
              <a:buFont typeface="Arial"/>
              <a:buChar char="•"/>
            </a:pPr>
            <a:r>
              <a:rPr lang="fr-CA" dirty="0"/>
              <a:t>Sert au calcul de variables normalisées : </a:t>
            </a:r>
            <a:r>
              <a:rPr lang="fr-CA" dirty="0">
                <a:hlinkClick r:id="rId7"/>
              </a:rPr>
              <a:t>Minorité visible</a:t>
            </a:r>
            <a:r>
              <a:rPr lang="fr-CA" dirty="0"/>
              <a:t>/</a:t>
            </a:r>
            <a:r>
              <a:rPr lang="fr-CA" dirty="0">
                <a:hlinkClick r:id="rId8"/>
              </a:rPr>
              <a:t>Groupe de population</a:t>
            </a:r>
            <a:endParaRPr lang="fr-CA" dirty="0"/>
          </a:p>
          <a:p>
            <a:pPr marL="342900" indent="-342900">
              <a:spcAft>
                <a:spcPts val="600"/>
              </a:spcAft>
              <a:buFont typeface="Arial"/>
              <a:buChar char="•"/>
            </a:pPr>
            <a:r>
              <a:rPr lang="fr-CA" dirty="0"/>
              <a:t>Assure la comparabilité au fil du temps et avec différentes sources de données au Canada (recensement, EPA, ESG, etc.)</a:t>
            </a:r>
          </a:p>
          <a:p>
            <a:pPr marL="342900" indent="-342900">
              <a:spcAft>
                <a:spcPts val="600"/>
              </a:spcAft>
              <a:buFont typeface="Arial"/>
              <a:buChar char="•"/>
            </a:pPr>
            <a:r>
              <a:rPr lang="fr-CA" dirty="0"/>
              <a:t>Question neutre (aucune référence à des termes de nature délicate : « minorité visible », « race », « groupe racial », « groupe </a:t>
            </a:r>
            <a:r>
              <a:rPr lang="fr-CA" dirty="0" err="1"/>
              <a:t>racisé</a:t>
            </a:r>
            <a:r>
              <a:rPr lang="fr-CA" dirty="0"/>
              <a:t> », etc.)</a:t>
            </a:r>
          </a:p>
          <a:p>
            <a:pPr marL="342900" indent="-342900">
              <a:buFont typeface="Arial"/>
              <a:buChar char="•"/>
            </a:pPr>
            <a:endParaRPr lang="fr-CA" sz="1600" dirty="0">
              <a:ea typeface="Calibri" panose="020F0502020204030204"/>
              <a:cs typeface="Calibri" panose="020F0502020204030204"/>
            </a:endParaRPr>
          </a:p>
        </p:txBody>
      </p:sp>
      <p:pic>
        <p:nvPicPr>
          <p:cNvPr id="7" name="Picture 6"/>
          <p:cNvPicPr>
            <a:picLocks noChangeAspect="1"/>
          </p:cNvPicPr>
          <p:nvPr/>
        </p:nvPicPr>
        <p:blipFill>
          <a:blip r:embed="rId9"/>
          <a:stretch>
            <a:fillRect/>
          </a:stretch>
        </p:blipFill>
        <p:spPr>
          <a:xfrm>
            <a:off x="268356" y="1744825"/>
            <a:ext cx="6034117" cy="3853542"/>
          </a:xfrm>
          <a:prstGeom prst="rect">
            <a:avLst/>
          </a:prstGeom>
        </p:spPr>
      </p:pic>
    </p:spTree>
    <p:extLst>
      <p:ext uri="{BB962C8B-B14F-4D97-AF65-F5344CB8AC3E}">
        <p14:creationId xmlns:p14="http://schemas.microsoft.com/office/powerpoint/2010/main" val="25965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9" y="708196"/>
            <a:ext cx="12096902" cy="877749"/>
          </a:xfrm>
        </p:spPr>
        <p:txBody>
          <a:bodyPr>
            <a:normAutofit/>
          </a:bodyPr>
          <a:lstStyle/>
          <a:p>
            <a:r>
              <a:rPr lang="en-CA" sz="2800" b="1" dirty="0">
                <a:latin typeface="Arial MT Std" panose="020B0402020200020204"/>
              </a:rPr>
              <a:t>À </a:t>
            </a:r>
            <a:r>
              <a:rPr lang="en-CA" sz="2800" b="1" dirty="0" err="1">
                <a:latin typeface="Arial MT Std" panose="020B0402020200020204"/>
              </a:rPr>
              <a:t>l’écoute</a:t>
            </a:r>
            <a:r>
              <a:rPr lang="en-CA" sz="2800" b="1" dirty="0">
                <a:latin typeface="Arial MT Std" panose="020B0402020200020204"/>
              </a:rPr>
              <a:t> de </a:t>
            </a:r>
            <a:r>
              <a:rPr lang="en-CA" sz="2800" b="1" dirty="0" err="1">
                <a:latin typeface="Arial MT Std" panose="020B0402020200020204"/>
              </a:rPr>
              <a:t>nos</a:t>
            </a:r>
            <a:r>
              <a:rPr lang="en-CA" sz="2800" b="1" dirty="0">
                <a:latin typeface="Arial MT Std" panose="020B0402020200020204"/>
              </a:rPr>
              <a:t> </a:t>
            </a:r>
            <a:r>
              <a:rPr lang="en-CA" sz="2800" b="1" dirty="0" err="1">
                <a:latin typeface="Arial MT Std" panose="020B0402020200020204"/>
              </a:rPr>
              <a:t>partenaires</a:t>
            </a:r>
            <a:r>
              <a:rPr lang="en-CA" sz="2800" b="1" dirty="0">
                <a:latin typeface="Arial MT Std" panose="020B0402020200020204"/>
              </a:rPr>
              <a:t>: </a:t>
            </a:r>
            <a:r>
              <a:rPr lang="en-CA" sz="2800" b="1" dirty="0" err="1">
                <a:latin typeface="Arial MT Std" panose="020B0402020200020204"/>
              </a:rPr>
              <a:t>activités</a:t>
            </a:r>
            <a:r>
              <a:rPr lang="en-CA" sz="2800" b="1" dirty="0">
                <a:latin typeface="Arial MT Std" panose="020B0402020200020204"/>
              </a:rPr>
              <a:t> de mobilisation et </a:t>
            </a:r>
            <a:r>
              <a:rPr lang="en-CA" sz="2800" b="1" dirty="0" err="1">
                <a:latin typeface="Arial MT Std" panose="020B0402020200020204"/>
              </a:rPr>
              <a:t>échéancier</a:t>
            </a:r>
            <a:endParaRPr lang="en-CA" sz="2800" b="1" dirty="0">
              <a:latin typeface="Arial MT Std" panose="020B0402020200020204"/>
            </a:endParaRPr>
          </a:p>
        </p:txBody>
      </p:sp>
      <p:graphicFrame>
        <p:nvGraphicFramePr>
          <p:cNvPr id="6" name="Diagram 5">
            <a:extLst>
              <a:ext uri="{FF2B5EF4-FFF2-40B4-BE49-F238E27FC236}">
                <a16:creationId xmlns:a16="http://schemas.microsoft.com/office/drawing/2014/main" id="{A296A236-A477-6F3C-6BF0-263158E6E703}"/>
              </a:ext>
            </a:extLst>
          </p:cNvPr>
          <p:cNvGraphicFramePr/>
          <p:nvPr>
            <p:extLst>
              <p:ext uri="{D42A27DB-BD31-4B8C-83A1-F6EECF244321}">
                <p14:modId xmlns:p14="http://schemas.microsoft.com/office/powerpoint/2010/main" val="3790612288"/>
              </p:ext>
            </p:extLst>
          </p:nvPr>
        </p:nvGraphicFramePr>
        <p:xfrm>
          <a:off x="95098" y="1525941"/>
          <a:ext cx="11373689" cy="456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a:extLst>
              <a:ext uri="{FF2B5EF4-FFF2-40B4-BE49-F238E27FC236}">
                <a16:creationId xmlns:a16="http://schemas.microsoft.com/office/drawing/2014/main" id="{1006B999-42CD-905A-808C-B6F193BD04CC}"/>
              </a:ext>
            </a:extLst>
          </p:cNvPr>
          <p:cNvSpPr/>
          <p:nvPr/>
        </p:nvSpPr>
        <p:spPr>
          <a:xfrm>
            <a:off x="10727913" y="1745673"/>
            <a:ext cx="218209" cy="28886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84C1DF4-1BCB-AE83-D7CE-7D6DB08DF5E2}"/>
              </a:ext>
            </a:extLst>
          </p:cNvPr>
          <p:cNvSpPr txBox="1"/>
          <p:nvPr/>
        </p:nvSpPr>
        <p:spPr>
          <a:xfrm rot="1844009">
            <a:off x="10895392" y="2817407"/>
            <a:ext cx="1520537" cy="646331"/>
          </a:xfrm>
          <a:prstGeom prst="rect">
            <a:avLst/>
          </a:prstGeom>
          <a:noFill/>
        </p:spPr>
        <p:txBody>
          <a:bodyPr wrap="square" rtlCol="0">
            <a:spAutoFit/>
          </a:bodyPr>
          <a:lstStyle/>
          <a:p>
            <a:r>
              <a:rPr lang="fr-CA" b="1" dirty="0">
                <a:solidFill>
                  <a:srgbClr val="FF0000"/>
                </a:solidFill>
              </a:rPr>
              <a:t>Plus de 450 participants</a:t>
            </a:r>
            <a:endParaRPr lang="en-US" b="1" dirty="0">
              <a:solidFill>
                <a:srgbClr val="FF0000"/>
              </a:solidFill>
            </a:endParaRPr>
          </a:p>
        </p:txBody>
      </p:sp>
      <p:sp>
        <p:nvSpPr>
          <p:cNvPr id="3" name="Right Brace 2">
            <a:extLst>
              <a:ext uri="{FF2B5EF4-FFF2-40B4-BE49-F238E27FC236}">
                <a16:creationId xmlns:a16="http://schemas.microsoft.com/office/drawing/2014/main" id="{15A2F90F-2101-4A23-0EC6-FE08E10A9F53}"/>
              </a:ext>
            </a:extLst>
          </p:cNvPr>
          <p:cNvSpPr/>
          <p:nvPr/>
        </p:nvSpPr>
        <p:spPr>
          <a:xfrm rot="10800000">
            <a:off x="1766875" y="5266943"/>
            <a:ext cx="218209" cy="6719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BF1A4279-BF47-A77A-97D1-97FA9220EAAC}"/>
              </a:ext>
            </a:extLst>
          </p:cNvPr>
          <p:cNvSpPr txBox="1"/>
          <p:nvPr/>
        </p:nvSpPr>
        <p:spPr>
          <a:xfrm rot="20334177">
            <a:off x="330941" y="5189500"/>
            <a:ext cx="1520537" cy="646331"/>
          </a:xfrm>
          <a:prstGeom prst="rect">
            <a:avLst/>
          </a:prstGeom>
          <a:noFill/>
        </p:spPr>
        <p:txBody>
          <a:bodyPr wrap="square" rtlCol="0">
            <a:spAutoFit/>
          </a:bodyPr>
          <a:lstStyle/>
          <a:p>
            <a:r>
              <a:rPr lang="fr-CA" b="1" dirty="0">
                <a:solidFill>
                  <a:srgbClr val="FF0000"/>
                </a:solidFill>
              </a:rPr>
              <a:t>Plus de 230 réponses</a:t>
            </a:r>
            <a:endParaRPr lang="en-US" b="1" dirty="0">
              <a:solidFill>
                <a:srgbClr val="FF0000"/>
              </a:solidFill>
            </a:endParaRPr>
          </a:p>
        </p:txBody>
      </p:sp>
    </p:spTree>
    <p:extLst>
      <p:ext uri="{BB962C8B-B14F-4D97-AF65-F5344CB8AC3E}">
        <p14:creationId xmlns:p14="http://schemas.microsoft.com/office/powerpoint/2010/main" val="351430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0DDEDC-B9E6-AB68-CDE2-B5522E7441A3}"/>
              </a:ext>
            </a:extLst>
          </p:cNvPr>
          <p:cNvGraphicFramePr>
            <a:graphicFrameLocks noGrp="1"/>
          </p:cNvGraphicFramePr>
          <p:nvPr>
            <p:custDataLst>
              <p:tags r:id="rId1"/>
            </p:custDataLst>
            <p:extLst>
              <p:ext uri="{D42A27DB-BD31-4B8C-83A1-F6EECF244321}">
                <p14:modId xmlns:p14="http://schemas.microsoft.com/office/powerpoint/2010/main" val="1237638226"/>
              </p:ext>
            </p:extLst>
          </p:nvPr>
        </p:nvGraphicFramePr>
        <p:xfrm>
          <a:off x="749626" y="309456"/>
          <a:ext cx="10692747" cy="5573817"/>
        </p:xfrm>
        <a:graphic>
          <a:graphicData uri="http://schemas.openxmlformats.org/drawingml/2006/table">
            <a:tbl>
              <a:tblPr firstRow="1" bandRow="1">
                <a:tableStyleId>{5C22544A-7EE6-4342-B048-85BDC9FD1C3A}</a:tableStyleId>
              </a:tblPr>
              <a:tblGrid>
                <a:gridCol w="2650183">
                  <a:extLst>
                    <a:ext uri="{9D8B030D-6E8A-4147-A177-3AD203B41FA5}">
                      <a16:colId xmlns:a16="http://schemas.microsoft.com/office/drawing/2014/main" val="3643437830"/>
                    </a:ext>
                  </a:extLst>
                </a:gridCol>
                <a:gridCol w="2576946">
                  <a:extLst>
                    <a:ext uri="{9D8B030D-6E8A-4147-A177-3AD203B41FA5}">
                      <a16:colId xmlns:a16="http://schemas.microsoft.com/office/drawing/2014/main" val="20000"/>
                    </a:ext>
                  </a:extLst>
                </a:gridCol>
                <a:gridCol w="2701636">
                  <a:extLst>
                    <a:ext uri="{9D8B030D-6E8A-4147-A177-3AD203B41FA5}">
                      <a16:colId xmlns:a16="http://schemas.microsoft.com/office/drawing/2014/main" val="20001"/>
                    </a:ext>
                  </a:extLst>
                </a:gridCol>
                <a:gridCol w="2763982">
                  <a:extLst>
                    <a:ext uri="{9D8B030D-6E8A-4147-A177-3AD203B41FA5}">
                      <a16:colId xmlns:a16="http://schemas.microsoft.com/office/drawing/2014/main" val="20003"/>
                    </a:ext>
                  </a:extLst>
                </a:gridCol>
              </a:tblGrid>
              <a:tr h="424575">
                <a:tc gridSpan="4">
                  <a:txBody>
                    <a:bodyPr/>
                    <a:lstStyle/>
                    <a:p>
                      <a:pPr algn="ctr">
                        <a:spcAft>
                          <a:spcPts val="1000"/>
                        </a:spcAft>
                      </a:pPr>
                      <a:r>
                        <a:rPr lang="fr-CA" sz="2400" noProof="0" dirty="0">
                          <a:latin typeface="+mn-lt"/>
                          <a:cs typeface="Calibri"/>
                        </a:rPr>
                        <a:t>Thèmes de la mobilisation consultative</a:t>
                      </a:r>
                    </a:p>
                  </a:txBody>
                  <a:tcPr/>
                </a:tc>
                <a:tc hMerge="1">
                  <a:txBody>
                    <a:bodyPr/>
                    <a:lstStyle/>
                    <a:p>
                      <a:pPr algn="ctr">
                        <a:spcAft>
                          <a:spcPts val="1000"/>
                        </a:spcAft>
                      </a:pPr>
                      <a:r>
                        <a:rPr lang="en-CA" sz="2400" dirty="0">
                          <a:latin typeface="+mn-lt"/>
                          <a:cs typeface="Calibri"/>
                        </a:rPr>
                        <a:t>Topics of the consultative engagement</a:t>
                      </a:r>
                    </a:p>
                  </a:txBody>
                  <a:tcPr/>
                </a:tc>
                <a:tc hMerge="1">
                  <a:txBody>
                    <a:bodyPr/>
                    <a:lstStyle/>
                    <a:p>
                      <a:endParaRPr lang="en-CA" sz="2000" dirty="0"/>
                    </a:p>
                  </a:txBody>
                  <a:tcPr/>
                </a:tc>
                <a:tc hMerge="1">
                  <a:txBody>
                    <a:bodyPr/>
                    <a:lstStyle/>
                    <a:p>
                      <a:endParaRPr lang="en-CA" sz="2000" dirty="0"/>
                    </a:p>
                  </a:txBody>
                  <a:tcPr/>
                </a:tc>
                <a:extLst>
                  <a:ext uri="{0D108BD9-81ED-4DB2-BD59-A6C34878D82A}">
                    <a16:rowId xmlns:a16="http://schemas.microsoft.com/office/drawing/2014/main" val="10000"/>
                  </a:ext>
                </a:extLst>
              </a:tr>
              <a:tr h="367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noProof="0" dirty="0"/>
                        <a:t>Terminologie</a:t>
                      </a:r>
                    </a:p>
                    <a:p>
                      <a:endParaRPr lang="en-CA" sz="2000" b="1" dirty="0"/>
                    </a:p>
                  </a:txBody>
                  <a:tcPr/>
                </a:tc>
                <a:tc>
                  <a:txBody>
                    <a:bodyPr/>
                    <a:lstStyle/>
                    <a:p>
                      <a:r>
                        <a:rPr lang="fr-CA" sz="2000" b="1" noProof="0" dirty="0"/>
                        <a:t>Catégories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noProof="0" dirty="0"/>
                        <a:t>Fonction des données</a:t>
                      </a:r>
                    </a:p>
                    <a:p>
                      <a:endParaRPr lang="fr-CA" sz="2000" b="1" noProof="0" dirty="0"/>
                    </a:p>
                  </a:txBody>
                  <a:tcPr/>
                </a:tc>
                <a:tc>
                  <a:txBody>
                    <a:bodyPr/>
                    <a:lstStyle/>
                    <a:p>
                      <a:r>
                        <a:rPr lang="fr-CA" sz="2000" b="1" noProof="0" dirty="0"/>
                        <a:t>Présentation des données</a:t>
                      </a:r>
                    </a:p>
                  </a:txBody>
                  <a:tcPr/>
                </a:tc>
                <a:extLst>
                  <a:ext uri="{0D108BD9-81ED-4DB2-BD59-A6C34878D82A}">
                    <a16:rowId xmlns:a16="http://schemas.microsoft.com/office/drawing/2014/main" val="10001"/>
                  </a:ext>
                </a:extLst>
              </a:tr>
              <a:tr h="4415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Comment les utilisateurs de données et la population générale perçoivent-ils</a:t>
                      </a:r>
                      <a:r>
                        <a:rPr lang="fr-CA" sz="1800" baseline="0" noProof="0" dirty="0"/>
                        <a:t> le</a:t>
                      </a:r>
                      <a:r>
                        <a:rPr lang="fr-CA" sz="1800" noProof="0" dirty="0"/>
                        <a:t> terme « minorité visible », ainsi que des solutions de rechange possibles (groupes/minorités racisées, personnes de couleur, groupes de population, personnes autochtones, noires et de couleur [PANDC], etc.)?</a:t>
                      </a:r>
                    </a:p>
                    <a:p>
                      <a:endParaRPr lang="en-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dirty="0"/>
                        <a:t>La liste des groupes devrait-elle être modifiée?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dirty="0"/>
                        <a:t>Quelles sont les répercussions sur la mesure de la population autochtone?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highlight>
                          <a:srgbClr val="FFFF00"/>
                        </a:highlight>
                      </a:endParaRPr>
                    </a:p>
                    <a:p>
                      <a:endParaRPr lang="en-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À quoi servent les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Les données sont-elles pertinentes pour des usages liés à l’équité en matière d’emploi, aux programmes de lutte contre le racisme, à la justice ou à la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Les données sont-elles nécessaires à des fins de lutte contre le racisme?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Les catégories devraient-elles être davantage agrégées (communication des données et choix de l’agrégation ou de la désagrégation au stade de la </a:t>
                      </a:r>
                      <a:r>
                        <a:rPr lang="fr-CA" sz="1800" b="1" noProof="0" dirty="0"/>
                        <a:t>diffusion</a:t>
                      </a:r>
                      <a:r>
                        <a:rPr lang="fr-CA" sz="180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dirty="0"/>
                    </a:p>
                    <a:p>
                      <a:r>
                        <a:rPr lang="fr-CA" sz="1800" noProof="0" dirty="0"/>
                        <a:t>Certaines variables devraient-elles être croisées afin de fournir plus de données désagrégées?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4568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logue_MTL_April 9.potx" id="{3EB025B2-02BE-4B4D-B9AF-7099AB634FFA}" vid="{3BE80B3C-0F0C-4E5D-AD55-62F3CD7CD7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1757</Words>
  <Application>Microsoft Office PowerPoint</Application>
  <PresentationFormat>Widescreen</PresentationFormat>
  <Paragraphs>199</Paragraphs>
  <Slides>18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MT Std</vt:lpstr>
      <vt:lpstr>Calibri</vt:lpstr>
      <vt:lpstr>Calibri Light</vt:lpstr>
      <vt:lpstr>Century Gothic</vt:lpstr>
      <vt:lpstr>Noto Sans</vt:lpstr>
      <vt:lpstr>Office Theme</vt:lpstr>
      <vt:lpstr>9_Office Theme</vt:lpstr>
      <vt:lpstr>Résultats et recommandations de la mobilisation consultative sur le concept de minorité visible</vt:lpstr>
      <vt:lpstr>Plan de la présentation</vt:lpstr>
      <vt:lpstr>Les questions ethnoculturelles du recensement canadien au fil du temps</vt:lpstr>
      <vt:lpstr>Concepts clés en matière d’immigration et de diversité ethnoculturelle au Canada : Recensement de 2016</vt:lpstr>
      <vt:lpstr>Diverses sources de données permettent de mesurer et de prendre en compte la diversité et le pluralisme culturel, ethnique, linguistique et religieux au Canada</vt:lpstr>
      <vt:lpstr>Recommandations du groupe de travail sur la revision de la loi sur l’équité en matière d’emploi en lien avec le concept de minorité visible</vt:lpstr>
      <vt:lpstr>Mesurer les groupes de population/minorités visibles à fin d’équité en matière d’emploi Question harmonisée sur le groupe de population – recensement et plupart des enquêtes</vt:lpstr>
      <vt:lpstr>À l’écoute de nos partenaires: activités de mobilisation et échéancier</vt:lpstr>
      <vt:lpstr>PowerPoint Presentation</vt:lpstr>
      <vt:lpstr>Terminologie</vt:lpstr>
      <vt:lpstr>Catégories</vt:lpstr>
      <vt:lpstr>Fonction des données</vt:lpstr>
      <vt:lpstr>Présentation des données</vt:lpstr>
      <vt:lpstr> Question harmonisée sur le groupe de population – recensement et plupart des enquêtes</vt:lpstr>
      <vt:lpstr>Question pour le test du Recensement de 2024</vt:lpstr>
      <vt:lpstr>Pour diffusion : la variable "groupes racisés" proposée</vt:lpstr>
      <vt:lpstr>Feuille de route vers la révision de la norme sur les minorités visibles en vue du Recensement de 2026</vt:lpstr>
      <vt:lpstr>PowerPoint Presentation</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Mitrovic, Nikola - OCE/BCR</dc:creator>
  <cp:lastModifiedBy>Lacasse, Simon-Pierre (StatCan)</cp:lastModifiedBy>
  <cp:revision>50</cp:revision>
  <dcterms:created xsi:type="dcterms:W3CDTF">2021-04-29T18:32:32Z</dcterms:created>
  <dcterms:modified xsi:type="dcterms:W3CDTF">2024-05-21T20:13:33Z</dcterms:modified>
</cp:coreProperties>
</file>