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 id="2147483672" r:id="rId5"/>
  </p:sldMasterIdLst>
  <p:notesMasterIdLst>
    <p:notesMasterId r:id="rId27"/>
  </p:notesMasterIdLst>
  <p:sldIdLst>
    <p:sldId id="257" r:id="rId6"/>
    <p:sldId id="328" r:id="rId7"/>
    <p:sldId id="330" r:id="rId8"/>
    <p:sldId id="329" r:id="rId9"/>
    <p:sldId id="332" r:id="rId10"/>
    <p:sldId id="331" r:id="rId11"/>
    <p:sldId id="333" r:id="rId12"/>
    <p:sldId id="334" r:id="rId13"/>
    <p:sldId id="335" r:id="rId14"/>
    <p:sldId id="336" r:id="rId15"/>
    <p:sldId id="296" r:id="rId16"/>
    <p:sldId id="321" r:id="rId17"/>
    <p:sldId id="342" r:id="rId18"/>
    <p:sldId id="343" r:id="rId19"/>
    <p:sldId id="322" r:id="rId20"/>
    <p:sldId id="323" r:id="rId21"/>
    <p:sldId id="325" r:id="rId22"/>
    <p:sldId id="338" r:id="rId23"/>
    <p:sldId id="337" r:id="rId24"/>
    <p:sldId id="341" r:id="rId25"/>
    <p:sldId id="305" r:id="rId26"/>
  </p:sldIdLst>
  <p:sldSz cx="9144000" cy="6858000" type="screen4x3"/>
  <p:notesSz cx="7010400" cy="9296400"/>
  <p:embeddedFontLst>
    <p:embeddedFont>
      <p:font typeface="Open Sans" panose="020B0606030504020204" pitchFamily="34" charset="0"/>
      <p:regular r:id="rId28"/>
      <p:bold r:id="rId29"/>
      <p:italic r:id="rId30"/>
      <p:boldItalic r:id="rId31"/>
    </p:embeddedFont>
    <p:embeddedFont>
      <p:font typeface="Skeena" pitchFamily="2" charset="0"/>
      <p:regular r:id="rId32"/>
      <p:bold r:id="rId33"/>
      <p:italic r:id="rId34"/>
      <p:boldItalic r:id="rId3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551F"/>
    <a:srgbClr val="EB6C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4660"/>
  </p:normalViewPr>
  <p:slideViewPr>
    <p:cSldViewPr snapToGrid="0">
      <p:cViewPr varScale="1">
        <p:scale>
          <a:sx n="108" d="100"/>
          <a:sy n="108" d="100"/>
        </p:scale>
        <p:origin x="6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font" Target="fonts/font7.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84BAC5A-3025-4F48-B353-A1952333F41E}" type="datetimeFigureOut">
              <a:rPr lang="en-US" smtClean="0"/>
              <a:t>8/1/2024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9AE176F-BC3B-42D1-8394-D6C7561D6472}" type="slidenum">
              <a:rPr lang="en-US" smtClean="0"/>
              <a:t>‹#›</a:t>
            </a:fld>
            <a:endParaRPr lang="en-US"/>
          </a:p>
        </p:txBody>
      </p:sp>
    </p:spTree>
    <p:extLst>
      <p:ext uri="{BB962C8B-B14F-4D97-AF65-F5344CB8AC3E}">
        <p14:creationId xmlns:p14="http://schemas.microsoft.com/office/powerpoint/2010/main" val="1630066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86ADF-BC2D-415B-2ABB-0729A53110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6164FB-DBD6-5F56-12C0-A21BEE6622CB}"/>
              </a:ext>
            </a:extLst>
          </p:cNvPr>
          <p:cNvSpPr>
            <a:spLocks noGrp="1" noRot="1" noChangeAspect="1"/>
          </p:cNvSpPr>
          <p:nvPr>
            <p:ph type="sldImg"/>
          </p:nvPr>
        </p:nvSpPr>
        <p:spPr>
          <a:xfrm>
            <a:off x="1414463" y="1162050"/>
            <a:ext cx="4181475" cy="3136900"/>
          </a:xfrm>
        </p:spPr>
      </p:sp>
      <p:sp>
        <p:nvSpPr>
          <p:cNvPr id="3" name="Notes Placeholder 2">
            <a:extLst>
              <a:ext uri="{FF2B5EF4-FFF2-40B4-BE49-F238E27FC236}">
                <a16:creationId xmlns:a16="http://schemas.microsoft.com/office/drawing/2014/main" id="{58E65CEF-41EF-CF8A-4023-DFB9ED0A7F26}"/>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213C2137-348B-47DE-433B-44B66A52E40A}"/>
              </a:ext>
            </a:extLst>
          </p:cNvPr>
          <p:cNvSpPr>
            <a:spLocks noGrp="1"/>
          </p:cNvSpPr>
          <p:nvPr>
            <p:ph type="sldNum" sz="quarter" idx="10"/>
          </p:nvPr>
        </p:nvSpPr>
        <p:spPr/>
        <p:txBody>
          <a:bodyPr/>
          <a:lstStyle/>
          <a:p>
            <a:fld id="{2CE7DB94-7684-4502-A324-FEBE046D4A7C}" type="slidenum">
              <a:rPr lang="en-CA" smtClean="0"/>
              <a:t>2</a:t>
            </a:fld>
            <a:endParaRPr lang="en-CA"/>
          </a:p>
        </p:txBody>
      </p:sp>
    </p:spTree>
    <p:extLst>
      <p:ext uri="{BB962C8B-B14F-4D97-AF65-F5344CB8AC3E}">
        <p14:creationId xmlns:p14="http://schemas.microsoft.com/office/powerpoint/2010/main" val="3013299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86ADF-BC2D-415B-2ABB-0729A53110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6164FB-DBD6-5F56-12C0-A21BEE6622CB}"/>
              </a:ext>
            </a:extLst>
          </p:cNvPr>
          <p:cNvSpPr>
            <a:spLocks noGrp="1" noRot="1" noChangeAspect="1"/>
          </p:cNvSpPr>
          <p:nvPr>
            <p:ph type="sldImg"/>
          </p:nvPr>
        </p:nvSpPr>
        <p:spPr>
          <a:xfrm>
            <a:off x="1414463" y="1162050"/>
            <a:ext cx="4181475" cy="3136900"/>
          </a:xfrm>
        </p:spPr>
      </p:sp>
      <p:sp>
        <p:nvSpPr>
          <p:cNvPr id="3" name="Notes Placeholder 2">
            <a:extLst>
              <a:ext uri="{FF2B5EF4-FFF2-40B4-BE49-F238E27FC236}">
                <a16:creationId xmlns:a16="http://schemas.microsoft.com/office/drawing/2014/main" id="{58E65CEF-41EF-CF8A-4023-DFB9ED0A7F26}"/>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213C2137-348B-47DE-433B-44B66A52E40A}"/>
              </a:ext>
            </a:extLst>
          </p:cNvPr>
          <p:cNvSpPr>
            <a:spLocks noGrp="1"/>
          </p:cNvSpPr>
          <p:nvPr>
            <p:ph type="sldNum" sz="quarter" idx="10"/>
          </p:nvPr>
        </p:nvSpPr>
        <p:spPr/>
        <p:txBody>
          <a:bodyPr/>
          <a:lstStyle/>
          <a:p>
            <a:fld id="{2CE7DB94-7684-4502-A324-FEBE046D4A7C}" type="slidenum">
              <a:rPr lang="en-CA" smtClean="0"/>
              <a:t>11</a:t>
            </a:fld>
            <a:endParaRPr lang="en-CA"/>
          </a:p>
        </p:txBody>
      </p:sp>
    </p:spTree>
    <p:extLst>
      <p:ext uri="{BB962C8B-B14F-4D97-AF65-F5344CB8AC3E}">
        <p14:creationId xmlns:p14="http://schemas.microsoft.com/office/powerpoint/2010/main" val="373674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FCFB42-8205-9B47-27B3-B2FC68B3AE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C52397-9332-95F4-DE8A-F81D5FE7CB83}"/>
              </a:ext>
            </a:extLst>
          </p:cNvPr>
          <p:cNvSpPr>
            <a:spLocks noGrp="1" noRot="1" noChangeAspect="1"/>
          </p:cNvSpPr>
          <p:nvPr>
            <p:ph type="sldImg"/>
          </p:nvPr>
        </p:nvSpPr>
        <p:spPr>
          <a:xfrm>
            <a:off x="1414463" y="1162050"/>
            <a:ext cx="4181475" cy="3136900"/>
          </a:xfrm>
        </p:spPr>
      </p:sp>
      <p:sp>
        <p:nvSpPr>
          <p:cNvPr id="3" name="Notes Placeholder 2">
            <a:extLst>
              <a:ext uri="{FF2B5EF4-FFF2-40B4-BE49-F238E27FC236}">
                <a16:creationId xmlns:a16="http://schemas.microsoft.com/office/drawing/2014/main" id="{D14016A7-B885-C4A6-7E3A-8FEE4C8E6E0D}"/>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836D1CC6-19AD-E05A-1576-3902C5C07EB2}"/>
              </a:ext>
            </a:extLst>
          </p:cNvPr>
          <p:cNvSpPr>
            <a:spLocks noGrp="1"/>
          </p:cNvSpPr>
          <p:nvPr>
            <p:ph type="sldNum" sz="quarter" idx="10"/>
          </p:nvPr>
        </p:nvSpPr>
        <p:spPr/>
        <p:txBody>
          <a:bodyPr/>
          <a:lstStyle/>
          <a:p>
            <a:fld id="{2CE7DB94-7684-4502-A324-FEBE046D4A7C}" type="slidenum">
              <a:rPr lang="en-CA" smtClean="0"/>
              <a:t>12</a:t>
            </a:fld>
            <a:endParaRPr lang="en-CA"/>
          </a:p>
        </p:txBody>
      </p:sp>
    </p:spTree>
    <p:extLst>
      <p:ext uri="{BB962C8B-B14F-4D97-AF65-F5344CB8AC3E}">
        <p14:creationId xmlns:p14="http://schemas.microsoft.com/office/powerpoint/2010/main" val="50131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9BCE2-C09B-E53A-BCC4-4DB95F31D7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4194D9-ADB8-8775-6583-0F8A67F6E4B4}"/>
              </a:ext>
            </a:extLst>
          </p:cNvPr>
          <p:cNvSpPr>
            <a:spLocks noGrp="1" noRot="1" noChangeAspect="1"/>
          </p:cNvSpPr>
          <p:nvPr>
            <p:ph type="sldImg"/>
          </p:nvPr>
        </p:nvSpPr>
        <p:spPr>
          <a:xfrm>
            <a:off x="1414463" y="1162050"/>
            <a:ext cx="4181475" cy="3136900"/>
          </a:xfrm>
        </p:spPr>
      </p:sp>
      <p:sp>
        <p:nvSpPr>
          <p:cNvPr id="3" name="Notes Placeholder 2">
            <a:extLst>
              <a:ext uri="{FF2B5EF4-FFF2-40B4-BE49-F238E27FC236}">
                <a16:creationId xmlns:a16="http://schemas.microsoft.com/office/drawing/2014/main" id="{D2B3EF82-CAB8-7BF5-4901-DF8A28F2E0CE}"/>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7714AD4D-F30E-F2F0-6FAB-CE73F33F91BC}"/>
              </a:ext>
            </a:extLst>
          </p:cNvPr>
          <p:cNvSpPr>
            <a:spLocks noGrp="1"/>
          </p:cNvSpPr>
          <p:nvPr>
            <p:ph type="sldNum" sz="quarter" idx="10"/>
          </p:nvPr>
        </p:nvSpPr>
        <p:spPr/>
        <p:txBody>
          <a:bodyPr/>
          <a:lstStyle/>
          <a:p>
            <a:fld id="{2CE7DB94-7684-4502-A324-FEBE046D4A7C}" type="slidenum">
              <a:rPr lang="en-CA" smtClean="0"/>
              <a:t>15</a:t>
            </a:fld>
            <a:endParaRPr lang="en-CA"/>
          </a:p>
        </p:txBody>
      </p:sp>
    </p:spTree>
    <p:extLst>
      <p:ext uri="{BB962C8B-B14F-4D97-AF65-F5344CB8AC3E}">
        <p14:creationId xmlns:p14="http://schemas.microsoft.com/office/powerpoint/2010/main" val="259494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8E348-62A5-234E-4145-3AD47C40FE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5E9594-B85F-10B2-E938-CC779FB9D0BB}"/>
              </a:ext>
            </a:extLst>
          </p:cNvPr>
          <p:cNvSpPr>
            <a:spLocks noGrp="1" noRot="1" noChangeAspect="1"/>
          </p:cNvSpPr>
          <p:nvPr>
            <p:ph type="sldImg"/>
          </p:nvPr>
        </p:nvSpPr>
        <p:spPr>
          <a:xfrm>
            <a:off x="1414463" y="1162050"/>
            <a:ext cx="4181475" cy="3136900"/>
          </a:xfrm>
        </p:spPr>
      </p:sp>
      <p:sp>
        <p:nvSpPr>
          <p:cNvPr id="3" name="Notes Placeholder 2">
            <a:extLst>
              <a:ext uri="{FF2B5EF4-FFF2-40B4-BE49-F238E27FC236}">
                <a16:creationId xmlns:a16="http://schemas.microsoft.com/office/drawing/2014/main" id="{435AC0D2-EAD1-89BE-FECF-A32723263BF1}"/>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8D71E60B-C9C7-1F00-6DE2-BFC2A9425360}"/>
              </a:ext>
            </a:extLst>
          </p:cNvPr>
          <p:cNvSpPr>
            <a:spLocks noGrp="1"/>
          </p:cNvSpPr>
          <p:nvPr>
            <p:ph type="sldNum" sz="quarter" idx="10"/>
          </p:nvPr>
        </p:nvSpPr>
        <p:spPr/>
        <p:txBody>
          <a:bodyPr/>
          <a:lstStyle/>
          <a:p>
            <a:fld id="{2CE7DB94-7684-4502-A324-FEBE046D4A7C}" type="slidenum">
              <a:rPr lang="en-CA" smtClean="0"/>
              <a:t>16</a:t>
            </a:fld>
            <a:endParaRPr lang="en-CA"/>
          </a:p>
        </p:txBody>
      </p:sp>
    </p:spTree>
    <p:extLst>
      <p:ext uri="{BB962C8B-B14F-4D97-AF65-F5344CB8AC3E}">
        <p14:creationId xmlns:p14="http://schemas.microsoft.com/office/powerpoint/2010/main" val="263602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Open Sans" panose="020B0606030504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5" name="Footer Placeholder 4"/>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2384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5" name="Footer Placeholder 4"/>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54212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lvl1pPr>
              <a:defRPr>
                <a:latin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5" name="Footer Placeholder 4"/>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3135813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C25878-2583-4F54-A9C6-0BF8218D36D8}"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5BFA6-6D56-4C80-861F-EDA251FA29AE}" type="slidenum">
              <a:rPr lang="en-US" smtClean="0"/>
              <a:t>‹#›</a:t>
            </a:fld>
            <a:endParaRPr lang="en-US"/>
          </a:p>
        </p:txBody>
      </p:sp>
    </p:spTree>
    <p:extLst>
      <p:ext uri="{BB962C8B-B14F-4D97-AF65-F5344CB8AC3E}">
        <p14:creationId xmlns:p14="http://schemas.microsoft.com/office/powerpoint/2010/main" val="17490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5" name="Footer Placeholder 4"/>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174908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atin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latin typeface="Open Sans" panose="020B06060305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5" name="Footer Placeholder 4"/>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105911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6" name="Footer Placeholder 5"/>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355442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lvl1pPr>
              <a:defRPr>
                <a:latin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atin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1" y="2505075"/>
            <a:ext cx="3887391" cy="3684588"/>
          </a:xfrm>
        </p:spPr>
        <p:txBody>
          <a:bodyPr/>
          <a:lstStyle>
            <a:lvl1pPr>
              <a:defRPr>
                <a:latin typeface="Open Sans" panose="020B0606030504020204" pitchFamily="34" charset="0"/>
              </a:defRPr>
            </a:lvl1pPr>
            <a:lvl2pPr>
              <a:defRPr>
                <a:latin typeface="Open Sans" panose="020B0606030504020204" pitchFamily="34" charset="0"/>
              </a:defRPr>
            </a:lvl2pPr>
            <a:lvl3pPr>
              <a:defRPr>
                <a:latin typeface="Open Sans" panose="020B0606030504020204" pitchFamily="34" charset="0"/>
              </a:defRPr>
            </a:lvl3pPr>
            <a:lvl4pPr>
              <a:defRPr>
                <a:latin typeface="Open Sans" panose="020B0606030504020204" pitchFamily="34" charset="0"/>
              </a:defRPr>
            </a:lvl4pPr>
            <a:lvl5pPr>
              <a:defRPr>
                <a:latin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8" name="Footer Placeholder 7"/>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16392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4" name="Footer Placeholder 3"/>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373751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3" name="Footer Placeholder 2"/>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191105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3200">
                <a:latin typeface="Open Sans" panose="020B0606030504020204" pitchFamily="34" charset="0"/>
              </a:defRPr>
            </a:lvl1pPr>
            <a:lvl2pPr>
              <a:defRPr sz="2800">
                <a:latin typeface="Open Sans" panose="020B0606030504020204" pitchFamily="34" charset="0"/>
              </a:defRPr>
            </a:lvl2pPr>
            <a:lvl3pPr>
              <a:defRPr sz="2400">
                <a:latin typeface="Open Sans" panose="020B0606030504020204" pitchFamily="34" charset="0"/>
              </a:defRPr>
            </a:lvl3pPr>
            <a:lvl4pPr>
              <a:defRPr sz="2000">
                <a:latin typeface="Open Sans" panose="020B0606030504020204" pitchFamily="34" charset="0"/>
              </a:defRPr>
            </a:lvl4pPr>
            <a:lvl5pPr>
              <a:defRPr sz="2000">
                <a:latin typeface="Open Sans" panose="020B0606030504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Open Sans" panose="020B06060305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6" name="Footer Placeholder 5"/>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365482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Open Sans" panose="020B0606030504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atin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Open Sans" panose="020B06060305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atin typeface="Open Sans" panose="020B0606030504020204" pitchFamily="34" charset="0"/>
              </a:defRPr>
            </a:lvl1pPr>
          </a:lstStyle>
          <a:p>
            <a:fld id="{6CC25878-2583-4F54-A9C6-0BF8218D36D8}" type="datetimeFigureOut">
              <a:rPr lang="en-US" smtClean="0"/>
              <a:pPr/>
              <a:t>8/1/2024</a:t>
            </a:fld>
            <a:endParaRPr lang="en-US" dirty="0"/>
          </a:p>
        </p:txBody>
      </p:sp>
      <p:sp>
        <p:nvSpPr>
          <p:cNvPr id="6" name="Footer Placeholder 5"/>
          <p:cNvSpPr>
            <a:spLocks noGrp="1"/>
          </p:cNvSpPr>
          <p:nvPr>
            <p:ph type="ftr" sz="quarter" idx="11"/>
          </p:nvPr>
        </p:nvSpPr>
        <p:spPr/>
        <p:txBody>
          <a:bodyPr/>
          <a:lstStyle>
            <a:lvl1pPr>
              <a:defRPr>
                <a:latin typeface="Open Sans" panose="020B0606030504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315098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defRPr>
            </a:lvl1pPr>
          </a:lstStyle>
          <a:p>
            <a:fld id="{6CC25878-2583-4F54-A9C6-0BF8218D36D8}" type="datetimeFigureOut">
              <a:rPr lang="en-US" smtClean="0"/>
              <a:pPr/>
              <a:t>8/1/2024</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defRPr>
            </a:lvl1pPr>
          </a:lstStyle>
          <a:p>
            <a:fld id="{10D5BFA6-6D56-4C80-861F-EDA251FA29AE}" type="slidenum">
              <a:rPr lang="en-US" smtClean="0"/>
              <a:pPr/>
              <a:t>‹#›</a:t>
            </a:fld>
            <a:endParaRPr lang="en-US" dirty="0"/>
          </a:p>
        </p:txBody>
      </p:sp>
    </p:spTree>
    <p:extLst>
      <p:ext uri="{BB962C8B-B14F-4D97-AF65-F5344CB8AC3E}">
        <p14:creationId xmlns:p14="http://schemas.microsoft.com/office/powerpoint/2010/main" val="146955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25878-2583-4F54-A9C6-0BF8218D36D8}" type="datetimeFigureOut">
              <a:rPr lang="en-US" smtClean="0"/>
              <a:t>8/1/2024</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5BFA6-6D56-4C80-861F-EDA251FA29AE}" type="slidenum">
              <a:rPr lang="en-US" smtClean="0"/>
              <a:t>‹#›</a:t>
            </a:fld>
            <a:endParaRPr lang="en-US"/>
          </a:p>
        </p:txBody>
      </p:sp>
    </p:spTree>
    <p:extLst>
      <p:ext uri="{BB962C8B-B14F-4D97-AF65-F5344CB8AC3E}">
        <p14:creationId xmlns:p14="http://schemas.microsoft.com/office/powerpoint/2010/main" val="1469552892"/>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sets.ey.com/content/dam/ey-sites/ey-com/en_ca/topics/consulting/pdf/ey-ncoe-neurodiversity-inclusion-practice-overview-v7-en-final.pdf"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2.pn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1.png"/><Relationship Id="rId10" Type="http://schemas.openxmlformats.org/officeDocument/2006/relationships/image" Target="../media/image13.png"/><Relationship Id="rId4" Type="http://schemas.microsoft.com/office/2007/relationships/hdphoto" Target="../media/hdphoto1.wdp"/><Relationship Id="rId9"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hyperlink" Target="mailto:infinity-infinite@tbs-sct.gc.ca" TargetMode="External"/><Relationship Id="rId2" Type="http://schemas.openxmlformats.org/officeDocument/2006/relationships/hyperlink" Target="https://linktr.ee/infinityinfinite" TargetMode="Externa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87680"/>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sp>
        <p:nvSpPr>
          <p:cNvPr id="5" name="Rectangle 4"/>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sp>
        <p:nvSpPr>
          <p:cNvPr id="7" name="AutoShape 4" descr="Government-of-Canada-Logo - JFS Ottawa JFS Ottaw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latin typeface="Open Sans" panose="020B0606030504020204" pitchFamily="34" charset="0"/>
            </a:endParaRPr>
          </a:p>
        </p:txBody>
      </p:sp>
      <p:sp>
        <p:nvSpPr>
          <p:cNvPr id="11" name="Title 1"/>
          <p:cNvSpPr txBox="1">
            <a:spLocks/>
          </p:cNvSpPr>
          <p:nvPr/>
        </p:nvSpPr>
        <p:spPr>
          <a:xfrm>
            <a:off x="629051" y="3982132"/>
            <a:ext cx="8097620" cy="1176177"/>
          </a:xfrm>
          <a:prstGeom prst="rect">
            <a:avLst/>
          </a:prstGeom>
          <a:noFill/>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2400" b="1" dirty="0">
                <a:solidFill>
                  <a:srgbClr val="333F50"/>
                </a:solidFill>
                <a:latin typeface="Open Sans" panose="020B0606030504020204" pitchFamily="34" charset="0"/>
              </a:rPr>
              <a:t>Introduction au réseau du gouvernement du Canada pour les employés neurodivergents</a:t>
            </a:r>
            <a:endParaRPr lang="en-CA" sz="2400" b="1" dirty="0">
              <a:solidFill>
                <a:srgbClr val="333F50"/>
              </a:solidFill>
              <a:latin typeface="Open Sans" panose="020B0606030504020204" pitchFamily="34" charset="0"/>
            </a:endParaRPr>
          </a:p>
        </p:txBody>
      </p:sp>
      <p:pic>
        <p:nvPicPr>
          <p:cNvPr id="6" name="Picture 5">
            <a:extLst>
              <a:ext uri="{FF2B5EF4-FFF2-40B4-BE49-F238E27FC236}">
                <a16:creationId xmlns:a16="http://schemas.microsoft.com/office/drawing/2014/main" id="{0F5C881E-E3B1-1C6C-9CF6-F06D1FD4E05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84173" y="1366248"/>
            <a:ext cx="7375654" cy="2615884"/>
          </a:xfrm>
          <a:prstGeom prst="rect">
            <a:avLst/>
          </a:prstGeom>
        </p:spPr>
      </p:pic>
      <p:sp>
        <p:nvSpPr>
          <p:cNvPr id="9" name="Rectangle 8">
            <a:extLst>
              <a:ext uri="{FF2B5EF4-FFF2-40B4-BE49-F238E27FC236}">
                <a16:creationId xmlns:a16="http://schemas.microsoft.com/office/drawing/2014/main" id="{88ED4E76-65B2-D78D-FA82-BAB1CE4213D9}"/>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10" name="Picture 9">
            <a:extLst>
              <a:ext uri="{FF2B5EF4-FFF2-40B4-BE49-F238E27FC236}">
                <a16:creationId xmlns:a16="http://schemas.microsoft.com/office/drawing/2014/main" id="{F469B5CD-4228-45DD-E2EC-140D2BBA792C}"/>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40376049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EC69E-55D7-0676-7D24-477180C466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725742-B559-38B3-5484-3E77F368594C}"/>
              </a:ext>
            </a:extLst>
          </p:cNvPr>
          <p:cNvSpPr>
            <a:spLocks noGrp="1"/>
          </p:cNvSpPr>
          <p:nvPr>
            <p:ph idx="1"/>
          </p:nvPr>
        </p:nvSpPr>
        <p:spPr>
          <a:xfrm>
            <a:off x="696525" y="1705643"/>
            <a:ext cx="6944002" cy="4351338"/>
          </a:xfrm>
        </p:spPr>
        <p:txBody>
          <a:bodyPr>
            <a:normAutofit/>
          </a:bodyPr>
          <a:lstStyle/>
          <a:p>
            <a:endParaRPr lang="en-US" sz="2400" dirty="0"/>
          </a:p>
          <a:p>
            <a:pPr marL="0" indent="0">
              <a:buNone/>
            </a:pPr>
            <a:endParaRPr lang="en-US" sz="2400" dirty="0"/>
          </a:p>
          <a:p>
            <a:endParaRPr lang="en-US" dirty="0"/>
          </a:p>
        </p:txBody>
      </p:sp>
      <p:sp>
        <p:nvSpPr>
          <p:cNvPr id="4" name="Title 1">
            <a:extLst>
              <a:ext uri="{FF2B5EF4-FFF2-40B4-BE49-F238E27FC236}">
                <a16:creationId xmlns:a16="http://schemas.microsoft.com/office/drawing/2014/main" id="{E317B06C-8AD0-29C8-98DC-D4E2620BE214}"/>
              </a:ext>
            </a:extLst>
          </p:cNvPr>
          <p:cNvSpPr>
            <a:spLocks noGrp="1"/>
          </p:cNvSpPr>
          <p:nvPr>
            <p:ph type="title"/>
          </p:nvPr>
        </p:nvSpPr>
        <p:spPr>
          <a:xfrm>
            <a:off x="560775" y="603678"/>
            <a:ext cx="7886700" cy="1325563"/>
          </a:xfrm>
        </p:spPr>
        <p:txBody>
          <a:bodyPr/>
          <a:lstStyle/>
          <a:p>
            <a:r>
              <a:rPr lang="en-CA" b="1" dirty="0">
                <a:solidFill>
                  <a:schemeClr val="accent1">
                    <a:lumMod val="50000"/>
                  </a:schemeClr>
                </a:solidFill>
              </a:rPr>
              <a:t>Le </a:t>
            </a:r>
            <a:r>
              <a:rPr lang="en-CA" b="1" dirty="0" err="1">
                <a:solidFill>
                  <a:schemeClr val="accent1">
                    <a:lumMod val="50000"/>
                  </a:schemeClr>
                </a:solidFill>
              </a:rPr>
              <a:t>défi</a:t>
            </a:r>
            <a:endParaRPr lang="en-CA" dirty="0">
              <a:solidFill>
                <a:schemeClr val="accent1">
                  <a:lumMod val="50000"/>
                </a:schemeClr>
              </a:solidFill>
            </a:endParaRPr>
          </a:p>
        </p:txBody>
      </p:sp>
      <p:sp>
        <p:nvSpPr>
          <p:cNvPr id="2" name="TextBox 1">
            <a:extLst>
              <a:ext uri="{FF2B5EF4-FFF2-40B4-BE49-F238E27FC236}">
                <a16:creationId xmlns:a16="http://schemas.microsoft.com/office/drawing/2014/main" id="{FA93161B-F765-C88A-7143-D07D319A3815}"/>
              </a:ext>
            </a:extLst>
          </p:cNvPr>
          <p:cNvSpPr txBox="1"/>
          <p:nvPr/>
        </p:nvSpPr>
        <p:spPr>
          <a:xfrm>
            <a:off x="696525" y="1705643"/>
            <a:ext cx="7968081" cy="1938992"/>
          </a:xfrm>
          <a:prstGeom prst="rect">
            <a:avLst/>
          </a:prstGeom>
          <a:solidFill>
            <a:schemeClr val="tx2">
              <a:lumMod val="20000"/>
              <a:lumOff val="80000"/>
            </a:schemeClr>
          </a:solidFill>
        </p:spPr>
        <p:txBody>
          <a:bodyPr wrap="square" rtlCol="0">
            <a:spAutoFit/>
          </a:bodyPr>
          <a:lstStyle/>
          <a:p>
            <a:r>
              <a:rPr lang="fr-FR" sz="2400" dirty="0">
                <a:latin typeface="Open Sans" panose="020B0606030504020204" pitchFamily="34" charset="0"/>
              </a:rPr>
              <a:t>Les personnes neurodivergentes apportent des talents et des compétences extraordinaires au marché du travail, mais font face à des obstacles uniques pour entrer, rester et progresser sur le marché du travail par rapport aux personnes neurotypiques.</a:t>
            </a:r>
            <a:endParaRPr lang="en-US" sz="2400" dirty="0">
              <a:latin typeface="Open Sans" panose="020B0606030504020204" pitchFamily="34" charset="0"/>
            </a:endParaRPr>
          </a:p>
        </p:txBody>
      </p:sp>
      <p:sp>
        <p:nvSpPr>
          <p:cNvPr id="6" name="TextBox 5">
            <a:extLst>
              <a:ext uri="{FF2B5EF4-FFF2-40B4-BE49-F238E27FC236}">
                <a16:creationId xmlns:a16="http://schemas.microsoft.com/office/drawing/2014/main" id="{AA48D971-F0C4-C1C3-6761-C9A59BE58614}"/>
              </a:ext>
            </a:extLst>
          </p:cNvPr>
          <p:cNvSpPr txBox="1"/>
          <p:nvPr/>
        </p:nvSpPr>
        <p:spPr>
          <a:xfrm>
            <a:off x="937331" y="3589932"/>
            <a:ext cx="7727275" cy="2677656"/>
          </a:xfrm>
          <a:prstGeom prst="rect">
            <a:avLst/>
          </a:prstGeom>
          <a:noFill/>
        </p:spPr>
        <p:txBody>
          <a:bodyPr wrap="square" rtlCol="0">
            <a:spAutoFit/>
          </a:bodyPr>
          <a:lstStyle/>
          <a:p>
            <a:endParaRPr lang="en-US" dirty="0">
              <a:latin typeface="Open Sans" panose="020B0606030504020204" pitchFamily="34" charset="0"/>
            </a:endParaRPr>
          </a:p>
          <a:p>
            <a:pPr marL="285750" indent="-285750">
              <a:buFont typeface="Arial" panose="020B0604020202020204" pitchFamily="34" charset="0"/>
              <a:buChar char="•"/>
            </a:pPr>
            <a:r>
              <a:rPr lang="fr-FR" sz="1600" dirty="0">
                <a:latin typeface="Open Sans" panose="020B0606030504020204" pitchFamily="34" charset="0"/>
              </a:rPr>
              <a:t>Seulement 33 % des Canadiens autistes ont déclaré avoir un emploi, comparativement à 79 % des Canadiens sans incapacité (Enquête canadienne sur l’incapacité, 2017)</a:t>
            </a:r>
          </a:p>
          <a:p>
            <a:pPr marL="285750" indent="-285750">
              <a:buFont typeface="Arial" panose="020B0604020202020204" pitchFamily="34" charset="0"/>
              <a:buChar char="•"/>
            </a:pPr>
            <a:endParaRPr lang="en-US" sz="1600" dirty="0">
              <a:latin typeface="Open Sans" panose="020B0606030504020204" pitchFamily="34" charset="0"/>
            </a:endParaRPr>
          </a:p>
          <a:p>
            <a:pPr marL="285750" indent="-285750">
              <a:buFont typeface="Arial" panose="020B0604020202020204" pitchFamily="34" charset="0"/>
              <a:buChar char="•"/>
            </a:pPr>
            <a:r>
              <a:rPr lang="fr-FR" sz="1600" dirty="0">
                <a:latin typeface="Open Sans" panose="020B0606030504020204" pitchFamily="34" charset="0"/>
              </a:rPr>
              <a:t>56 % des employés autistes au Canada se sentent traités différemment une fois que d’autres personnes apprennent leur autisme</a:t>
            </a:r>
            <a:r>
              <a:rPr lang="en-US" sz="1600" dirty="0">
                <a:latin typeface="Open Sans" panose="020B0606030504020204" pitchFamily="34" charset="0"/>
              </a:rPr>
              <a:t>(Deloitte 2021)</a:t>
            </a:r>
          </a:p>
          <a:p>
            <a:endParaRPr lang="en-US" sz="1600" dirty="0">
              <a:latin typeface="Open Sans" panose="020B0606030504020204" pitchFamily="34" charset="0"/>
            </a:endParaRPr>
          </a:p>
          <a:p>
            <a:pPr marL="285750" indent="-285750">
              <a:buFont typeface="Arial" panose="020B0604020202020204" pitchFamily="34" charset="0"/>
              <a:buChar char="•"/>
            </a:pPr>
            <a:r>
              <a:rPr lang="fr-FR" sz="1600" dirty="0">
                <a:latin typeface="Open Sans" panose="020B0606030504020204" pitchFamily="34" charset="0"/>
              </a:rPr>
              <a:t>86% des personnes neurodivergentes dans le monde sont au chômage ou sous-employées</a:t>
            </a:r>
            <a:r>
              <a:rPr lang="en-US" sz="1600" dirty="0">
                <a:latin typeface="Open Sans" panose="020B0606030504020204" pitchFamily="34" charset="0"/>
                <a:hlinkClick r:id="rId2"/>
              </a:rPr>
              <a:t>(EY Canada 2022)</a:t>
            </a:r>
            <a:endParaRPr lang="en-US" sz="1600" dirty="0">
              <a:latin typeface="Open Sans" panose="020B0606030504020204" pitchFamily="34" charset="0"/>
            </a:endParaRPr>
          </a:p>
        </p:txBody>
      </p:sp>
      <p:sp>
        <p:nvSpPr>
          <p:cNvPr id="7" name="Rectangle 6">
            <a:extLst>
              <a:ext uri="{FF2B5EF4-FFF2-40B4-BE49-F238E27FC236}">
                <a16:creationId xmlns:a16="http://schemas.microsoft.com/office/drawing/2014/main" id="{B7EB7992-A92B-4152-329E-03FF2AB5A0BC}"/>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8" name="Picture 7">
            <a:extLst>
              <a:ext uri="{FF2B5EF4-FFF2-40B4-BE49-F238E27FC236}">
                <a16:creationId xmlns:a16="http://schemas.microsoft.com/office/drawing/2014/main" id="{22600ACE-D1A0-EE59-89E0-312AECC9A8ED}"/>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24841642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90E8CC-61E3-3712-C4CF-2148A7D51E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1F4F7C-69F8-EA37-AA0C-759280DC3AD8}"/>
              </a:ext>
            </a:extLst>
          </p:cNvPr>
          <p:cNvSpPr>
            <a:spLocks noGrp="1"/>
          </p:cNvSpPr>
          <p:nvPr>
            <p:ph type="title"/>
          </p:nvPr>
        </p:nvSpPr>
        <p:spPr>
          <a:xfrm>
            <a:off x="694523" y="1756975"/>
            <a:ext cx="4856084" cy="2859413"/>
          </a:xfrm>
        </p:spPr>
        <p:txBody>
          <a:bodyPr>
            <a:normAutofit/>
          </a:bodyPr>
          <a:lstStyle/>
          <a:p>
            <a:r>
              <a:rPr lang="fr-FR" sz="3600" b="1" dirty="0">
                <a:solidFill>
                  <a:schemeClr val="accent1">
                    <a:lumMod val="50000"/>
                  </a:schemeClr>
                </a:solidFill>
              </a:rPr>
              <a:t>Voici Infinité– Le réseau des fonctionnaires neurodivergents</a:t>
            </a:r>
            <a:endParaRPr lang="en-CA" sz="3600" b="1" dirty="0">
              <a:solidFill>
                <a:schemeClr val="accent1">
                  <a:lumMod val="50000"/>
                </a:schemeClr>
              </a:solidFill>
            </a:endParaRPr>
          </a:p>
        </p:txBody>
      </p:sp>
      <p:sp>
        <p:nvSpPr>
          <p:cNvPr id="4" name="Rectangle 3">
            <a:extLst>
              <a:ext uri="{FF2B5EF4-FFF2-40B4-BE49-F238E27FC236}">
                <a16:creationId xmlns:a16="http://schemas.microsoft.com/office/drawing/2014/main" id="{9B7146FF-E5D2-4BF6-3B39-7585DFE82C96}"/>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253838DF-551F-E8BF-3740-EEE4775F5030}"/>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pic>
        <p:nvPicPr>
          <p:cNvPr id="6" name="Picture 5" descr="A rainbow colored circle with a white Infinity symbol&#10;">
            <a:extLst>
              <a:ext uri="{FF2B5EF4-FFF2-40B4-BE49-F238E27FC236}">
                <a16:creationId xmlns:a16="http://schemas.microsoft.com/office/drawing/2014/main" id="{6C39329E-AF6F-AD8E-52A3-7967862AE6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0607" y="1947844"/>
            <a:ext cx="2487584" cy="2477673"/>
          </a:xfrm>
          <a:prstGeom prst="rect">
            <a:avLst/>
          </a:prstGeom>
        </p:spPr>
      </p:pic>
    </p:spTree>
    <p:extLst>
      <p:ext uri="{BB962C8B-B14F-4D97-AF65-F5344CB8AC3E}">
        <p14:creationId xmlns:p14="http://schemas.microsoft.com/office/powerpoint/2010/main" val="3227695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23B98-683D-6BC9-323C-DA978A17BCD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A5D76E-6E63-3BA1-8768-AA6E910BC01D}"/>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D43A6269-A3F4-D6CE-64DC-09DF1C3DAFFF}"/>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sp>
        <p:nvSpPr>
          <p:cNvPr id="7" name="Oval 6">
            <a:extLst>
              <a:ext uri="{FF2B5EF4-FFF2-40B4-BE49-F238E27FC236}">
                <a16:creationId xmlns:a16="http://schemas.microsoft.com/office/drawing/2014/main" id="{1F419766-7427-F2C8-3487-8B2A40C281AF}"/>
              </a:ext>
              <a:ext uri="{C183D7F6-B498-43B3-948B-1728B52AA6E4}">
                <adec:decorative xmlns:adec="http://schemas.microsoft.com/office/drawing/2017/decorative" val="1"/>
              </a:ext>
            </a:extLst>
          </p:cNvPr>
          <p:cNvSpPr/>
          <p:nvPr/>
        </p:nvSpPr>
        <p:spPr>
          <a:xfrm>
            <a:off x="4656843" y="4269418"/>
            <a:ext cx="484742" cy="4627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p:nvSpPr>
          <p:cNvPr id="8" name="Oval 7">
            <a:extLst>
              <a:ext uri="{FF2B5EF4-FFF2-40B4-BE49-F238E27FC236}">
                <a16:creationId xmlns:a16="http://schemas.microsoft.com/office/drawing/2014/main" id="{E8D79C69-FEBF-2893-25B5-C3C86BC727EA}"/>
              </a:ext>
              <a:ext uri="{C183D7F6-B498-43B3-948B-1728B52AA6E4}">
                <adec:decorative xmlns:adec="http://schemas.microsoft.com/office/drawing/2017/decorative" val="1"/>
              </a:ext>
            </a:extLst>
          </p:cNvPr>
          <p:cNvSpPr/>
          <p:nvPr/>
        </p:nvSpPr>
        <p:spPr>
          <a:xfrm>
            <a:off x="678257" y="4287871"/>
            <a:ext cx="484742" cy="4627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p:nvSpPr>
          <p:cNvPr id="10" name="Oval 9">
            <a:extLst>
              <a:ext uri="{FF2B5EF4-FFF2-40B4-BE49-F238E27FC236}">
                <a16:creationId xmlns:a16="http://schemas.microsoft.com/office/drawing/2014/main" id="{90D9409A-7997-5129-2709-38FAA90C01EF}"/>
              </a:ext>
              <a:ext uri="{C183D7F6-B498-43B3-948B-1728B52AA6E4}">
                <adec:decorative xmlns:adec="http://schemas.microsoft.com/office/drawing/2017/decorative" val="1"/>
              </a:ext>
            </a:extLst>
          </p:cNvPr>
          <p:cNvSpPr/>
          <p:nvPr/>
        </p:nvSpPr>
        <p:spPr>
          <a:xfrm>
            <a:off x="4679246" y="2638535"/>
            <a:ext cx="484742" cy="4627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p:nvSpPr>
          <p:cNvPr id="12" name="Oval 11">
            <a:extLst>
              <a:ext uri="{FF2B5EF4-FFF2-40B4-BE49-F238E27FC236}">
                <a16:creationId xmlns:a16="http://schemas.microsoft.com/office/drawing/2014/main" id="{CA480D7E-3E9C-8286-0425-19FA9B2C6427}"/>
              </a:ext>
              <a:ext uri="{C183D7F6-B498-43B3-948B-1728B52AA6E4}">
                <adec:decorative xmlns:adec="http://schemas.microsoft.com/office/drawing/2017/decorative" val="1"/>
              </a:ext>
            </a:extLst>
          </p:cNvPr>
          <p:cNvSpPr/>
          <p:nvPr/>
        </p:nvSpPr>
        <p:spPr>
          <a:xfrm>
            <a:off x="686151" y="2666829"/>
            <a:ext cx="484742" cy="4627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p:nvSpPr>
          <p:cNvPr id="13" name="Rectangle 12">
            <a:extLst>
              <a:ext uri="{FF2B5EF4-FFF2-40B4-BE49-F238E27FC236}">
                <a16:creationId xmlns:a16="http://schemas.microsoft.com/office/drawing/2014/main" id="{B106AC31-CD27-2EFE-5446-DEF7D0F5CBC9}"/>
              </a:ext>
              <a:ext uri="{C183D7F6-B498-43B3-948B-1728B52AA6E4}">
                <adec:decorative xmlns:adec="http://schemas.microsoft.com/office/drawing/2017/decorative" val="1"/>
              </a:ext>
            </a:extLst>
          </p:cNvPr>
          <p:cNvSpPr/>
          <p:nvPr/>
        </p:nvSpPr>
        <p:spPr>
          <a:xfrm>
            <a:off x="7422789" y="357836"/>
            <a:ext cx="1182808" cy="15939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p:nvSpPr>
          <p:cNvPr id="14" name="Rectangle 13">
            <a:extLst>
              <a:ext uri="{FF2B5EF4-FFF2-40B4-BE49-F238E27FC236}">
                <a16:creationId xmlns:a16="http://schemas.microsoft.com/office/drawing/2014/main" id="{0D5A00F8-00A3-D400-3C81-5EEBE382A8D3}"/>
              </a:ext>
            </a:extLst>
          </p:cNvPr>
          <p:cNvSpPr/>
          <p:nvPr/>
        </p:nvSpPr>
        <p:spPr>
          <a:xfrm>
            <a:off x="538403" y="759591"/>
            <a:ext cx="1160979" cy="119221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rgbClr val="111111"/>
                </a:solidFill>
                <a:latin typeface="Open Sans" panose="020B0606030504020204" pitchFamily="34" charset="0"/>
              </a:rPr>
              <a:t>in·fin·i·té</a:t>
            </a:r>
            <a:endParaRPr lang="en-US" sz="1600" b="1" dirty="0">
              <a:solidFill>
                <a:srgbClr val="111111"/>
              </a:solidFill>
              <a:latin typeface="Open Sans" panose="020B0606030504020204" pitchFamily="34" charset="0"/>
            </a:endParaRPr>
          </a:p>
          <a:p>
            <a:r>
              <a:rPr lang="fr-FR" sz="900" dirty="0">
                <a:solidFill>
                  <a:srgbClr val="111111"/>
                </a:solidFill>
                <a:latin typeface="Open Sans" panose="020B0606030504020204" pitchFamily="34" charset="0"/>
              </a:rPr>
              <a:t>ce qui est illimité, sans fin ou plus grand que n’importe quel nombre naturel</a:t>
            </a:r>
            <a:endParaRPr lang="en-US" sz="900" dirty="0">
              <a:latin typeface="Open Sans" panose="020B0606030504020204" pitchFamily="34" charset="0"/>
            </a:endParaRPr>
          </a:p>
        </p:txBody>
      </p:sp>
      <p:sp>
        <p:nvSpPr>
          <p:cNvPr id="15" name="TextBox 14">
            <a:extLst>
              <a:ext uri="{FF2B5EF4-FFF2-40B4-BE49-F238E27FC236}">
                <a16:creationId xmlns:a16="http://schemas.microsoft.com/office/drawing/2014/main" id="{286893FD-9FD6-4CFE-80D3-28B3BDF759F6}"/>
              </a:ext>
            </a:extLst>
          </p:cNvPr>
          <p:cNvSpPr txBox="1"/>
          <p:nvPr/>
        </p:nvSpPr>
        <p:spPr>
          <a:xfrm>
            <a:off x="7429656" y="430483"/>
            <a:ext cx="1169074" cy="1323439"/>
          </a:xfrm>
          <a:prstGeom prst="rect">
            <a:avLst/>
          </a:prstGeom>
          <a:noFill/>
        </p:spPr>
        <p:txBody>
          <a:bodyPr wrap="square" rtlCol="0">
            <a:spAutoFit/>
          </a:bodyPr>
          <a:lstStyle/>
          <a:p>
            <a:r>
              <a:rPr lang="fr-FR" sz="1000" dirty="0">
                <a:latin typeface="Open Sans" panose="020B0606030504020204" pitchFamily="34" charset="0"/>
              </a:rPr>
              <a:t>Le symbole de l’infini est un symbole commun de la neurodiversité, célébrant un spectre varié d’expériences</a:t>
            </a:r>
            <a:endParaRPr lang="en-US" sz="1000" dirty="0">
              <a:latin typeface="Open Sans" panose="020B0606030504020204" pitchFamily="34" charset="0"/>
            </a:endParaRPr>
          </a:p>
        </p:txBody>
      </p:sp>
      <p:pic>
        <p:nvPicPr>
          <p:cNvPr id="16" name="Picture 15">
            <a:extLst>
              <a:ext uri="{FF2B5EF4-FFF2-40B4-BE49-F238E27FC236}">
                <a16:creationId xmlns:a16="http://schemas.microsoft.com/office/drawing/2014/main" id="{C87FC7A3-B351-B66A-5B84-E96DBDDE8ED4}"/>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167686" y="551719"/>
            <a:ext cx="5205725" cy="1846287"/>
          </a:xfrm>
          <a:prstGeom prst="rect">
            <a:avLst/>
          </a:prstGeom>
        </p:spPr>
      </p:pic>
      <p:pic>
        <p:nvPicPr>
          <p:cNvPr id="17" name="Graphic 16" descr="Steering Wheel with solid fill">
            <a:extLst>
              <a:ext uri="{FF2B5EF4-FFF2-40B4-BE49-F238E27FC236}">
                <a16:creationId xmlns:a16="http://schemas.microsoft.com/office/drawing/2014/main" id="{FFBAE819-D2E5-CCDA-A171-61771A4CF6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61239" y="2731936"/>
            <a:ext cx="318778" cy="318778"/>
          </a:xfrm>
          <a:prstGeom prst="rect">
            <a:avLst/>
          </a:prstGeom>
        </p:spPr>
      </p:pic>
      <p:sp>
        <p:nvSpPr>
          <p:cNvPr id="18" name="Text Placeholder 22">
            <a:extLst>
              <a:ext uri="{FF2B5EF4-FFF2-40B4-BE49-F238E27FC236}">
                <a16:creationId xmlns:a16="http://schemas.microsoft.com/office/drawing/2014/main" id="{99EED219-41C3-6ABE-2B5D-5A7E31538B87}"/>
              </a:ext>
            </a:extLst>
          </p:cNvPr>
          <p:cNvSpPr txBox="1">
            <a:spLocks/>
          </p:cNvSpPr>
          <p:nvPr/>
        </p:nvSpPr>
        <p:spPr>
          <a:xfrm>
            <a:off x="285159" y="2708445"/>
            <a:ext cx="4086133" cy="365760"/>
          </a:xfrm>
          <a:prstGeom prst="rect">
            <a:avLst/>
          </a:prstGeom>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solidFill>
                  <a:schemeClr val="accent1">
                    <a:lumMod val="50000"/>
                  </a:schemeClr>
                </a:solidFill>
                <a:latin typeface="Open Sans" panose="020B0606030504020204" pitchFamily="34" charset="0"/>
                <a:cs typeface="Arial" panose="020B0604020202020204" pitchFamily="34" charset="0"/>
              </a:rPr>
              <a:t>NOTRE MISSION</a:t>
            </a:r>
          </a:p>
        </p:txBody>
      </p:sp>
      <p:sp>
        <p:nvSpPr>
          <p:cNvPr id="19" name="Content Placeholder 3">
            <a:extLst>
              <a:ext uri="{FF2B5EF4-FFF2-40B4-BE49-F238E27FC236}">
                <a16:creationId xmlns:a16="http://schemas.microsoft.com/office/drawing/2014/main" id="{C5345769-9B6E-F158-1263-2A63AADFB9D2}"/>
              </a:ext>
            </a:extLst>
          </p:cNvPr>
          <p:cNvSpPr txBox="1">
            <a:spLocks/>
          </p:cNvSpPr>
          <p:nvPr/>
        </p:nvSpPr>
        <p:spPr>
          <a:xfrm>
            <a:off x="1162998" y="3074205"/>
            <a:ext cx="3098095" cy="118872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400" dirty="0">
                <a:latin typeface="Open Sans" panose="020B0606030504020204" pitchFamily="34" charset="0"/>
                <a:cs typeface="Arial" panose="020B0604020202020204" pitchFamily="34" charset="0"/>
              </a:rPr>
              <a:t>Établir des liens, habiliter et faire progresser les fonctionnaires neurodivergents tout au long de leur carrière</a:t>
            </a:r>
            <a:endParaRPr lang="en-ZA" sz="1400" dirty="0">
              <a:latin typeface="Open Sans" panose="020B0606030504020204" pitchFamily="34" charset="0"/>
              <a:cs typeface="Arial" panose="020B0604020202020204" pitchFamily="34" charset="0"/>
            </a:endParaRPr>
          </a:p>
        </p:txBody>
      </p:sp>
      <p:pic>
        <p:nvPicPr>
          <p:cNvPr id="20" name="Graphic 19" descr="Eye with solid fill">
            <a:extLst>
              <a:ext uri="{FF2B5EF4-FFF2-40B4-BE49-F238E27FC236}">
                <a16:creationId xmlns:a16="http://schemas.microsoft.com/office/drawing/2014/main" id="{A658AE52-7350-1570-EB34-BF5CC7A9D8A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flipH="1">
            <a:off x="4750366" y="2693346"/>
            <a:ext cx="352044" cy="352044"/>
          </a:xfrm>
          <a:prstGeom prst="rect">
            <a:avLst/>
          </a:prstGeom>
        </p:spPr>
      </p:pic>
      <p:sp>
        <p:nvSpPr>
          <p:cNvPr id="21" name="Text Placeholder 23">
            <a:extLst>
              <a:ext uri="{FF2B5EF4-FFF2-40B4-BE49-F238E27FC236}">
                <a16:creationId xmlns:a16="http://schemas.microsoft.com/office/drawing/2014/main" id="{6479669D-B4F6-44AC-BD94-AFFF514B1830}"/>
              </a:ext>
            </a:extLst>
          </p:cNvPr>
          <p:cNvSpPr txBox="1">
            <a:spLocks/>
          </p:cNvSpPr>
          <p:nvPr/>
        </p:nvSpPr>
        <p:spPr>
          <a:xfrm>
            <a:off x="5250344" y="2693346"/>
            <a:ext cx="3200400" cy="3657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1">
                    <a:lumMod val="50000"/>
                  </a:schemeClr>
                </a:solidFill>
                <a:latin typeface="Open Sans" panose="020B0606030504020204" pitchFamily="34" charset="0"/>
                <a:cs typeface="Arial" panose="020B0604020202020204" pitchFamily="34" charset="0"/>
              </a:rPr>
              <a:t>NOTRE VISION</a:t>
            </a:r>
          </a:p>
        </p:txBody>
      </p:sp>
      <p:sp>
        <p:nvSpPr>
          <p:cNvPr id="22" name="Text Placeholder 25">
            <a:extLst>
              <a:ext uri="{FF2B5EF4-FFF2-40B4-BE49-F238E27FC236}">
                <a16:creationId xmlns:a16="http://schemas.microsoft.com/office/drawing/2014/main" id="{A9A38B57-BFCC-9B19-2A19-5275BC406B2A}"/>
              </a:ext>
            </a:extLst>
          </p:cNvPr>
          <p:cNvSpPr txBox="1">
            <a:spLocks/>
          </p:cNvSpPr>
          <p:nvPr/>
        </p:nvSpPr>
        <p:spPr>
          <a:xfrm>
            <a:off x="5254335" y="3035615"/>
            <a:ext cx="3337676" cy="1286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400" dirty="0">
                <a:latin typeface="Open Sans" panose="020B0606030504020204" pitchFamily="34" charset="0"/>
              </a:rPr>
              <a:t>Une fonction publique fédérale inclusive qui donne aux employés neurodivergents les bons outils et le bon soutien pour réussir tout au long de leur carrière</a:t>
            </a:r>
            <a:endParaRPr lang="en-ZA" sz="1400" dirty="0">
              <a:latin typeface="Open Sans" panose="020B0606030504020204" pitchFamily="34" charset="0"/>
            </a:endParaRPr>
          </a:p>
        </p:txBody>
      </p:sp>
      <p:pic>
        <p:nvPicPr>
          <p:cNvPr id="23" name="Graphic 22" descr="Exponential Graph with solid fill">
            <a:extLst>
              <a:ext uri="{FF2B5EF4-FFF2-40B4-BE49-F238E27FC236}">
                <a16:creationId xmlns:a16="http://schemas.microsoft.com/office/drawing/2014/main" id="{5745FD9C-AF15-8E89-7F4D-D62DCF91D8D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74334" y="4357345"/>
            <a:ext cx="319567" cy="319567"/>
          </a:xfrm>
          <a:prstGeom prst="rect">
            <a:avLst/>
          </a:prstGeom>
        </p:spPr>
      </p:pic>
      <p:sp>
        <p:nvSpPr>
          <p:cNvPr id="24" name="Text Placeholder 26">
            <a:extLst>
              <a:ext uri="{FF2B5EF4-FFF2-40B4-BE49-F238E27FC236}">
                <a16:creationId xmlns:a16="http://schemas.microsoft.com/office/drawing/2014/main" id="{4B634871-BCB9-5B75-73C3-F43AB805AB87}"/>
              </a:ext>
            </a:extLst>
          </p:cNvPr>
          <p:cNvSpPr txBox="1">
            <a:spLocks/>
          </p:cNvSpPr>
          <p:nvPr/>
        </p:nvSpPr>
        <p:spPr>
          <a:xfrm>
            <a:off x="1170893" y="4381465"/>
            <a:ext cx="3200400" cy="365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1">
                    <a:lumMod val="50000"/>
                  </a:schemeClr>
                </a:solidFill>
                <a:latin typeface="Open Sans" panose="020B0606030504020204" pitchFamily="34" charset="0"/>
                <a:cs typeface="Arial" panose="020B0604020202020204" pitchFamily="34" charset="0"/>
              </a:rPr>
              <a:t>EN CHIFFRES</a:t>
            </a:r>
          </a:p>
        </p:txBody>
      </p:sp>
      <p:sp>
        <p:nvSpPr>
          <p:cNvPr id="25" name="Text Placeholder 21">
            <a:extLst>
              <a:ext uri="{FF2B5EF4-FFF2-40B4-BE49-F238E27FC236}">
                <a16:creationId xmlns:a16="http://schemas.microsoft.com/office/drawing/2014/main" id="{41913E81-4DDF-6051-F9D7-82AE19DD69ED}"/>
              </a:ext>
            </a:extLst>
          </p:cNvPr>
          <p:cNvSpPr txBox="1">
            <a:spLocks/>
          </p:cNvSpPr>
          <p:nvPr/>
        </p:nvSpPr>
        <p:spPr>
          <a:xfrm>
            <a:off x="1170895" y="4728197"/>
            <a:ext cx="3090198" cy="1643814"/>
          </a:xfrm>
          <a:prstGeom prst="rect">
            <a:avLst/>
          </a:prstGeom>
        </p:spPr>
        <p:txBody>
          <a:bodyPr vert="horz" lIns="91440" tIns="45720" rIns="91440" bIns="45720" rtlCol="0">
            <a:norm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fr-FR" sz="1200" dirty="0">
                <a:latin typeface="Open Sans" panose="020B0606030504020204" pitchFamily="34" charset="0"/>
              </a:rPr>
              <a:t>Plus de </a:t>
            </a:r>
            <a:r>
              <a:rPr lang="fr-FR" sz="1200" b="1" dirty="0">
                <a:latin typeface="Open Sans" panose="020B0606030504020204" pitchFamily="34" charset="0"/>
              </a:rPr>
              <a:t>1 700 membres </a:t>
            </a:r>
            <a:r>
              <a:rPr lang="fr-FR" sz="1200" dirty="0">
                <a:latin typeface="Open Sans" panose="020B0606030504020204" pitchFamily="34" charset="0"/>
              </a:rPr>
              <a:t>en date d’août 2024
Plus de </a:t>
            </a:r>
            <a:r>
              <a:rPr lang="fr-FR" sz="1200" b="1" dirty="0">
                <a:latin typeface="Open Sans" panose="020B0606030504020204" pitchFamily="34" charset="0"/>
              </a:rPr>
              <a:t>80 institutions </a:t>
            </a:r>
            <a:r>
              <a:rPr lang="fr-FR" sz="1200" dirty="0">
                <a:latin typeface="Open Sans" panose="020B0606030504020204" pitchFamily="34" charset="0"/>
              </a:rPr>
              <a:t>représentées
Membres résidant dans chaque province et territoire</a:t>
            </a:r>
            <a:endParaRPr lang="en-ZA" sz="1100" dirty="0">
              <a:latin typeface="Open Sans" panose="020B0606030504020204" pitchFamily="34" charset="0"/>
            </a:endParaRPr>
          </a:p>
        </p:txBody>
      </p:sp>
      <p:pic>
        <p:nvPicPr>
          <p:cNvPr id="26" name="Graphic 25" descr="Basic Shapes with solid fill">
            <a:extLst>
              <a:ext uri="{FF2B5EF4-FFF2-40B4-BE49-F238E27FC236}">
                <a16:creationId xmlns:a16="http://schemas.microsoft.com/office/drawing/2014/main" id="{22E2F719-5F27-F72D-A283-3D77E35D5D04}"/>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flipH="1">
            <a:off x="4723192" y="4331916"/>
            <a:ext cx="352044" cy="352044"/>
          </a:xfrm>
          <a:prstGeom prst="rect">
            <a:avLst/>
          </a:prstGeom>
        </p:spPr>
      </p:pic>
      <p:sp>
        <p:nvSpPr>
          <p:cNvPr id="27" name="Text Placeholder 27">
            <a:extLst>
              <a:ext uri="{FF2B5EF4-FFF2-40B4-BE49-F238E27FC236}">
                <a16:creationId xmlns:a16="http://schemas.microsoft.com/office/drawing/2014/main" id="{9101B2AA-D63F-61F3-C4EB-57B587323B19}"/>
              </a:ext>
            </a:extLst>
          </p:cNvPr>
          <p:cNvSpPr txBox="1">
            <a:spLocks/>
          </p:cNvSpPr>
          <p:nvPr/>
        </p:nvSpPr>
        <p:spPr>
          <a:xfrm>
            <a:off x="5226473" y="4331916"/>
            <a:ext cx="3200400" cy="365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1">
                    <a:lumMod val="50000"/>
                  </a:schemeClr>
                </a:solidFill>
                <a:latin typeface="Open Sans" panose="020B0606030504020204" pitchFamily="34" charset="0"/>
                <a:cs typeface="Arial" panose="020B0604020202020204" pitchFamily="34" charset="0"/>
              </a:rPr>
              <a:t>ACTIVITÉS</a:t>
            </a:r>
            <a:endParaRPr lang="en-US" sz="1800" b="1" dirty="0">
              <a:solidFill>
                <a:schemeClr val="accent1">
                  <a:lumMod val="50000"/>
                </a:schemeClr>
              </a:solidFill>
              <a:latin typeface="Open Sans" panose="020B0606030504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AE3DD23C-8385-CF0F-0B28-5A73E7B40133}"/>
              </a:ext>
            </a:extLst>
          </p:cNvPr>
          <p:cNvSpPr txBox="1"/>
          <p:nvPr/>
        </p:nvSpPr>
        <p:spPr>
          <a:xfrm>
            <a:off x="5250343" y="4665389"/>
            <a:ext cx="3760491" cy="1384995"/>
          </a:xfrm>
          <a:prstGeom prst="rect">
            <a:avLst/>
          </a:prstGeom>
          <a:noFill/>
        </p:spPr>
        <p:txBody>
          <a:bodyPr wrap="square">
            <a:spAutoFit/>
          </a:bodyPr>
          <a:lstStyle/>
          <a:p>
            <a:pPr marL="171450" indent="-171450" defTabSz="914400">
              <a:buFont typeface="Arial" panose="020B0604020202020204" pitchFamily="34" charset="0"/>
              <a:buChar char="•"/>
              <a:defRPr/>
            </a:pPr>
            <a:r>
              <a:rPr lang="fr-FR" sz="1200" dirty="0">
                <a:solidFill>
                  <a:prstClr val="black"/>
                </a:solidFill>
                <a:latin typeface="Open Sans" panose="020B0606030504020204" pitchFamily="34" charset="0"/>
              </a:rPr>
              <a:t>Réseautage virtuel et en personne
Activités de perfectionnement professionnel
Mentorat
Groupes </a:t>
            </a:r>
            <a:r>
              <a:rPr lang="fr-FR" sz="1200" dirty="0" err="1">
                <a:solidFill>
                  <a:prstClr val="black"/>
                </a:solidFill>
                <a:latin typeface="Open Sans" panose="020B0606030504020204" pitchFamily="34" charset="0"/>
              </a:rPr>
              <a:t>GCoutils</a:t>
            </a:r>
            <a:r>
              <a:rPr lang="fr-FR" sz="1200" dirty="0">
                <a:solidFill>
                  <a:prstClr val="black"/>
                </a:solidFill>
                <a:latin typeface="Open Sans" panose="020B0606030504020204" pitchFamily="34" charset="0"/>
              </a:rPr>
              <a:t>
Serveur Discord 
Collaboration avec d’autres réseaux du GC et des partenaires externes</a:t>
            </a:r>
            <a:endParaRPr lang="en-ZA" sz="1200" dirty="0">
              <a:solidFill>
                <a:prstClr val="black"/>
              </a:solidFill>
              <a:latin typeface="Open Sans" panose="020B0606030504020204" pitchFamily="34" charset="0"/>
            </a:endParaRPr>
          </a:p>
        </p:txBody>
      </p:sp>
      <p:cxnSp>
        <p:nvCxnSpPr>
          <p:cNvPr id="29" name="Straight Connector 28">
            <a:extLst>
              <a:ext uri="{FF2B5EF4-FFF2-40B4-BE49-F238E27FC236}">
                <a16:creationId xmlns:a16="http://schemas.microsoft.com/office/drawing/2014/main" id="{7BA10D6B-F0E0-2874-C92F-537EF5E74B75}"/>
              </a:ext>
              <a:ext uri="{C183D7F6-B498-43B3-948B-1728B52AA6E4}">
                <adec:decorative xmlns:adec="http://schemas.microsoft.com/office/drawing/2017/decorative" val="1"/>
              </a:ext>
            </a:extLst>
          </p:cNvPr>
          <p:cNvCxnSpPr>
            <a:cxnSpLocks/>
          </p:cNvCxnSpPr>
          <p:nvPr/>
        </p:nvCxnSpPr>
        <p:spPr>
          <a:xfrm>
            <a:off x="5539455" y="658072"/>
            <a:ext cx="18833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F9CE0C8-D679-E04D-1D0C-E733844F5E7F}"/>
              </a:ext>
              <a:ext uri="{C183D7F6-B498-43B3-948B-1728B52AA6E4}">
                <adec:decorative xmlns:adec="http://schemas.microsoft.com/office/drawing/2017/decorative" val="1"/>
              </a:ext>
            </a:extLst>
          </p:cNvPr>
          <p:cNvCxnSpPr>
            <a:cxnSpLocks/>
          </p:cNvCxnSpPr>
          <p:nvPr/>
        </p:nvCxnSpPr>
        <p:spPr>
          <a:xfrm flipH="1">
            <a:off x="5188037" y="658072"/>
            <a:ext cx="351418" cy="187664"/>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6576DA6-BF87-977D-E644-4A014AA113DD}"/>
              </a:ext>
              <a:ext uri="{C183D7F6-B498-43B3-948B-1728B52AA6E4}">
                <adec:decorative xmlns:adec="http://schemas.microsoft.com/office/drawing/2017/decorative" val="1"/>
              </a:ext>
            </a:extLst>
          </p:cNvPr>
          <p:cNvCxnSpPr>
            <a:cxnSpLocks/>
          </p:cNvCxnSpPr>
          <p:nvPr/>
        </p:nvCxnSpPr>
        <p:spPr>
          <a:xfrm>
            <a:off x="1710571" y="1131736"/>
            <a:ext cx="33310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345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484704-0339-64D1-5B53-9B83DF0BB96B}"/>
              </a:ext>
            </a:extLst>
          </p:cNvPr>
          <p:cNvSpPr/>
          <p:nvPr/>
        </p:nvSpPr>
        <p:spPr>
          <a:xfrm>
            <a:off x="97518" y="1398346"/>
            <a:ext cx="1215616" cy="4964929"/>
          </a:xfrm>
          <a:prstGeom prst="rect">
            <a:avLst/>
          </a:prstGeom>
          <a:solidFill>
            <a:schemeClr val="accent4">
              <a:lumMod val="50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sz="1600"/>
          </a:p>
        </p:txBody>
      </p:sp>
      <p:sp>
        <p:nvSpPr>
          <p:cNvPr id="2" name="Title 1">
            <a:extLst>
              <a:ext uri="{FF2B5EF4-FFF2-40B4-BE49-F238E27FC236}">
                <a16:creationId xmlns:a16="http://schemas.microsoft.com/office/drawing/2014/main" id="{11251991-510A-927C-7591-DEF2E981DD14}"/>
              </a:ext>
            </a:extLst>
          </p:cNvPr>
          <p:cNvSpPr>
            <a:spLocks noGrp="1"/>
          </p:cNvSpPr>
          <p:nvPr>
            <p:ph type="title"/>
          </p:nvPr>
        </p:nvSpPr>
        <p:spPr>
          <a:xfrm>
            <a:off x="54665" y="-245566"/>
            <a:ext cx="7886700" cy="1325563"/>
          </a:xfrm>
        </p:spPr>
        <p:txBody>
          <a:bodyPr>
            <a:normAutofit/>
          </a:bodyPr>
          <a:lstStyle/>
          <a:p>
            <a:r>
              <a:rPr lang="fr-FR" sz="3200" b="1" dirty="0">
                <a:solidFill>
                  <a:schemeClr val="accent1">
                    <a:lumMod val="50000"/>
                  </a:schemeClr>
                </a:solidFill>
              </a:rPr>
              <a:t>Modèle logique d’Infinité (1 de 2)</a:t>
            </a:r>
            <a:endParaRPr lang="en-US" sz="3200" b="1" dirty="0">
              <a:solidFill>
                <a:schemeClr val="accent1">
                  <a:lumMod val="50000"/>
                </a:schemeClr>
              </a:solidFill>
            </a:endParaRPr>
          </a:p>
        </p:txBody>
      </p:sp>
      <p:sp>
        <p:nvSpPr>
          <p:cNvPr id="6" name="TextBox 5">
            <a:extLst>
              <a:ext uri="{FF2B5EF4-FFF2-40B4-BE49-F238E27FC236}">
                <a16:creationId xmlns:a16="http://schemas.microsoft.com/office/drawing/2014/main" id="{5184B896-0097-EFAE-7E0A-B018AED70500}"/>
              </a:ext>
            </a:extLst>
          </p:cNvPr>
          <p:cNvSpPr txBox="1"/>
          <p:nvPr/>
        </p:nvSpPr>
        <p:spPr>
          <a:xfrm>
            <a:off x="245156" y="2494020"/>
            <a:ext cx="953628" cy="415498"/>
          </a:xfrm>
          <a:prstGeom prst="rect">
            <a:avLst/>
          </a:prstGeom>
          <a:noFill/>
        </p:spPr>
        <p:txBody>
          <a:bodyPr wrap="square" rtlCol="0">
            <a:spAutoFit/>
          </a:bodyPr>
          <a:lstStyle/>
          <a:p>
            <a:r>
              <a:rPr lang="en-US" sz="1050" dirty="0" err="1">
                <a:solidFill>
                  <a:schemeClr val="bg1"/>
                </a:solidFill>
              </a:rPr>
              <a:t>Comité</a:t>
            </a:r>
            <a:r>
              <a:rPr lang="en-US" sz="1050" dirty="0">
                <a:solidFill>
                  <a:schemeClr val="bg1"/>
                </a:solidFill>
              </a:rPr>
              <a:t> </a:t>
            </a:r>
            <a:r>
              <a:rPr lang="en-US" sz="1050" dirty="0" err="1">
                <a:solidFill>
                  <a:schemeClr val="bg1"/>
                </a:solidFill>
              </a:rPr>
              <a:t>directeur</a:t>
            </a:r>
            <a:endParaRPr lang="en-US" sz="1100" dirty="0">
              <a:solidFill>
                <a:schemeClr val="bg1"/>
              </a:solidFill>
            </a:endParaRPr>
          </a:p>
        </p:txBody>
      </p:sp>
      <p:sp>
        <p:nvSpPr>
          <p:cNvPr id="8" name="TextBox 7">
            <a:extLst>
              <a:ext uri="{FF2B5EF4-FFF2-40B4-BE49-F238E27FC236}">
                <a16:creationId xmlns:a16="http://schemas.microsoft.com/office/drawing/2014/main" id="{CB53BC7D-AA01-DF40-6262-81357EFD93E5}"/>
              </a:ext>
            </a:extLst>
          </p:cNvPr>
          <p:cNvSpPr txBox="1"/>
          <p:nvPr/>
        </p:nvSpPr>
        <p:spPr>
          <a:xfrm>
            <a:off x="252302" y="3851906"/>
            <a:ext cx="946482" cy="430887"/>
          </a:xfrm>
          <a:prstGeom prst="rect">
            <a:avLst/>
          </a:prstGeom>
          <a:noFill/>
        </p:spPr>
        <p:txBody>
          <a:bodyPr wrap="square" rtlCol="0">
            <a:spAutoFit/>
          </a:bodyPr>
          <a:lstStyle/>
          <a:p>
            <a:r>
              <a:rPr lang="en-US" sz="1050" dirty="0">
                <a:solidFill>
                  <a:schemeClr val="bg1"/>
                </a:solidFill>
              </a:rPr>
              <a:t>Personnel (SU-04 x 1)</a:t>
            </a:r>
            <a:endParaRPr lang="en-US" sz="1100" dirty="0">
              <a:solidFill>
                <a:schemeClr val="bg1"/>
              </a:solidFill>
            </a:endParaRPr>
          </a:p>
        </p:txBody>
      </p:sp>
      <p:sp>
        <p:nvSpPr>
          <p:cNvPr id="9" name="TextBox 8">
            <a:extLst>
              <a:ext uri="{FF2B5EF4-FFF2-40B4-BE49-F238E27FC236}">
                <a16:creationId xmlns:a16="http://schemas.microsoft.com/office/drawing/2014/main" id="{DEEAE78A-7776-983A-AD85-6F39E58D8380}"/>
              </a:ext>
            </a:extLst>
          </p:cNvPr>
          <p:cNvSpPr txBox="1"/>
          <p:nvPr/>
        </p:nvSpPr>
        <p:spPr>
          <a:xfrm>
            <a:off x="245156" y="3172963"/>
            <a:ext cx="1257298" cy="415498"/>
          </a:xfrm>
          <a:prstGeom prst="rect">
            <a:avLst/>
          </a:prstGeom>
          <a:noFill/>
        </p:spPr>
        <p:txBody>
          <a:bodyPr wrap="square" rtlCol="0">
            <a:spAutoFit/>
          </a:bodyPr>
          <a:lstStyle/>
          <a:p>
            <a:r>
              <a:rPr lang="en-US" sz="1050" dirty="0" err="1">
                <a:solidFill>
                  <a:schemeClr val="bg1"/>
                </a:solidFill>
              </a:rPr>
              <a:t>Communauté</a:t>
            </a:r>
            <a:r>
              <a:rPr lang="en-US" sz="1050" dirty="0">
                <a:solidFill>
                  <a:schemeClr val="bg1"/>
                </a:solidFill>
              </a:rPr>
              <a:t> </a:t>
            </a:r>
            <a:r>
              <a:rPr lang="en-US" sz="1050" dirty="0" err="1">
                <a:solidFill>
                  <a:schemeClr val="bg1"/>
                </a:solidFill>
              </a:rPr>
              <a:t>d’Infinité</a:t>
            </a:r>
            <a:endParaRPr lang="en-US" sz="1100" dirty="0">
              <a:solidFill>
                <a:schemeClr val="bg1"/>
              </a:solidFill>
            </a:endParaRPr>
          </a:p>
        </p:txBody>
      </p:sp>
      <p:sp>
        <p:nvSpPr>
          <p:cNvPr id="10" name="TextBox 9">
            <a:extLst>
              <a:ext uri="{FF2B5EF4-FFF2-40B4-BE49-F238E27FC236}">
                <a16:creationId xmlns:a16="http://schemas.microsoft.com/office/drawing/2014/main" id="{98A1383F-C119-6ED5-D44E-4339B845A866}"/>
              </a:ext>
            </a:extLst>
          </p:cNvPr>
          <p:cNvSpPr txBox="1"/>
          <p:nvPr/>
        </p:nvSpPr>
        <p:spPr>
          <a:xfrm>
            <a:off x="233253" y="4526023"/>
            <a:ext cx="1087056" cy="692497"/>
          </a:xfrm>
          <a:prstGeom prst="rect">
            <a:avLst/>
          </a:prstGeom>
          <a:noFill/>
        </p:spPr>
        <p:txBody>
          <a:bodyPr wrap="square" rtlCol="0">
            <a:spAutoFit/>
          </a:bodyPr>
          <a:lstStyle/>
          <a:p>
            <a:r>
              <a:rPr lang="fr-FR" sz="1000" dirty="0">
                <a:solidFill>
                  <a:schemeClr val="bg1"/>
                </a:solidFill>
              </a:rPr>
              <a:t>Ressources en technologie de l’information </a:t>
            </a:r>
            <a:r>
              <a:rPr lang="fr-FR" sz="900" dirty="0">
                <a:solidFill>
                  <a:schemeClr val="bg1"/>
                </a:solidFill>
              </a:rPr>
              <a:t>(TI)</a:t>
            </a:r>
            <a:endParaRPr lang="en-US" sz="1000" dirty="0">
              <a:solidFill>
                <a:schemeClr val="bg1"/>
              </a:solidFill>
            </a:endParaRPr>
          </a:p>
        </p:txBody>
      </p:sp>
      <p:sp>
        <p:nvSpPr>
          <p:cNvPr id="12" name="Rectangle 11">
            <a:extLst>
              <a:ext uri="{FF2B5EF4-FFF2-40B4-BE49-F238E27FC236}">
                <a16:creationId xmlns:a16="http://schemas.microsoft.com/office/drawing/2014/main" id="{FE6A7814-7278-DE1B-B532-FAA731E80756}"/>
              </a:ext>
            </a:extLst>
          </p:cNvPr>
          <p:cNvSpPr/>
          <p:nvPr/>
        </p:nvSpPr>
        <p:spPr>
          <a:xfrm>
            <a:off x="1550078" y="1420850"/>
            <a:ext cx="1276347" cy="504825"/>
          </a:xfrm>
          <a:prstGeom prst="rect">
            <a:avLst/>
          </a:prstGeom>
          <a:solidFill>
            <a:schemeClr val="accent1">
              <a:lumMod val="75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Activités de plaidoyer auprès de la haute direction</a:t>
            </a:r>
            <a:endParaRPr lang="en-US" sz="900" dirty="0"/>
          </a:p>
        </p:txBody>
      </p:sp>
      <p:sp>
        <p:nvSpPr>
          <p:cNvPr id="13" name="Rectangle 12">
            <a:extLst>
              <a:ext uri="{FF2B5EF4-FFF2-40B4-BE49-F238E27FC236}">
                <a16:creationId xmlns:a16="http://schemas.microsoft.com/office/drawing/2014/main" id="{8EC26CF7-6BDA-C37E-5A10-7F671623DDFE}"/>
              </a:ext>
            </a:extLst>
          </p:cNvPr>
          <p:cNvSpPr/>
          <p:nvPr/>
        </p:nvSpPr>
        <p:spPr>
          <a:xfrm>
            <a:off x="3135984" y="1423802"/>
            <a:ext cx="1276347" cy="740126"/>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Conseils sur la neurodiversité avec les secteurs de programme</a:t>
            </a:r>
            <a:endParaRPr lang="en-US" sz="900" dirty="0"/>
          </a:p>
        </p:txBody>
      </p:sp>
      <p:sp>
        <p:nvSpPr>
          <p:cNvPr id="14" name="Rectangle 13">
            <a:extLst>
              <a:ext uri="{FF2B5EF4-FFF2-40B4-BE49-F238E27FC236}">
                <a16:creationId xmlns:a16="http://schemas.microsoft.com/office/drawing/2014/main" id="{18311B32-D1AE-4B5A-9EA6-3E8B35BC83BD}"/>
              </a:ext>
            </a:extLst>
          </p:cNvPr>
          <p:cNvSpPr/>
          <p:nvPr/>
        </p:nvSpPr>
        <p:spPr>
          <a:xfrm>
            <a:off x="1550077" y="2258966"/>
            <a:ext cx="1276347" cy="445018"/>
          </a:xfrm>
          <a:prstGeom prst="rect">
            <a:avLst/>
          </a:prstGeom>
          <a:solidFill>
            <a:schemeClr val="accent1">
              <a:lumMod val="75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a:t>Les communications</a:t>
            </a:r>
          </a:p>
        </p:txBody>
      </p:sp>
      <p:sp>
        <p:nvSpPr>
          <p:cNvPr id="16" name="Rectangle 15">
            <a:extLst>
              <a:ext uri="{FF2B5EF4-FFF2-40B4-BE49-F238E27FC236}">
                <a16:creationId xmlns:a16="http://schemas.microsoft.com/office/drawing/2014/main" id="{9C8A9177-7F6B-E4C9-56DB-7D98DFBEB819}"/>
              </a:ext>
            </a:extLst>
          </p:cNvPr>
          <p:cNvSpPr/>
          <p:nvPr/>
        </p:nvSpPr>
        <p:spPr>
          <a:xfrm>
            <a:off x="3197877" y="4872069"/>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err="1"/>
              <a:t>Ressources</a:t>
            </a:r>
            <a:r>
              <a:rPr lang="en-US" sz="900" dirty="0"/>
              <a:t> </a:t>
            </a:r>
            <a:r>
              <a:rPr lang="en-US" sz="900" dirty="0" err="1"/>
              <a:t>d’information</a:t>
            </a:r>
            <a:endParaRPr lang="en-US" sz="900" dirty="0"/>
          </a:p>
        </p:txBody>
      </p:sp>
      <p:sp>
        <p:nvSpPr>
          <p:cNvPr id="17" name="Rectangle 16">
            <a:extLst>
              <a:ext uri="{FF2B5EF4-FFF2-40B4-BE49-F238E27FC236}">
                <a16:creationId xmlns:a16="http://schemas.microsoft.com/office/drawing/2014/main" id="{FF4B37EB-E52D-E1D6-74A0-C080DFE233E2}"/>
              </a:ext>
            </a:extLst>
          </p:cNvPr>
          <p:cNvSpPr/>
          <p:nvPr/>
        </p:nvSpPr>
        <p:spPr>
          <a:xfrm>
            <a:off x="3178820" y="3822668"/>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Activités sociales et de réseautage</a:t>
            </a:r>
            <a:endParaRPr lang="en-US" sz="900" dirty="0"/>
          </a:p>
        </p:txBody>
      </p:sp>
      <p:sp>
        <p:nvSpPr>
          <p:cNvPr id="18" name="Rectangle 17">
            <a:extLst>
              <a:ext uri="{FF2B5EF4-FFF2-40B4-BE49-F238E27FC236}">
                <a16:creationId xmlns:a16="http://schemas.microsoft.com/office/drawing/2014/main" id="{41AF216C-09B0-3F09-9376-AE97BDB22179}"/>
              </a:ext>
            </a:extLst>
          </p:cNvPr>
          <p:cNvSpPr/>
          <p:nvPr/>
        </p:nvSpPr>
        <p:spPr>
          <a:xfrm>
            <a:off x="3169925" y="2264155"/>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Communautés en ligne (p. ex. </a:t>
            </a:r>
            <a:r>
              <a:rPr lang="fr-FR" sz="900" dirty="0" err="1"/>
              <a:t>GCtools</a:t>
            </a:r>
            <a:r>
              <a:rPr lang="fr-FR" sz="900" dirty="0"/>
              <a:t>)</a:t>
            </a:r>
            <a:endParaRPr lang="en-US" sz="900" dirty="0"/>
          </a:p>
        </p:txBody>
      </p:sp>
      <p:sp>
        <p:nvSpPr>
          <p:cNvPr id="19" name="TextBox 18">
            <a:extLst>
              <a:ext uri="{FF2B5EF4-FFF2-40B4-BE49-F238E27FC236}">
                <a16:creationId xmlns:a16="http://schemas.microsoft.com/office/drawing/2014/main" id="{EF01D535-8C41-082A-8C50-7883990FF013}"/>
              </a:ext>
            </a:extLst>
          </p:cNvPr>
          <p:cNvSpPr txBox="1"/>
          <p:nvPr/>
        </p:nvSpPr>
        <p:spPr>
          <a:xfrm>
            <a:off x="245156" y="5366517"/>
            <a:ext cx="1257298" cy="430887"/>
          </a:xfrm>
          <a:prstGeom prst="rect">
            <a:avLst/>
          </a:prstGeom>
          <a:noFill/>
        </p:spPr>
        <p:txBody>
          <a:bodyPr wrap="square" rtlCol="0">
            <a:spAutoFit/>
          </a:bodyPr>
          <a:lstStyle/>
          <a:p>
            <a:r>
              <a:rPr lang="en-US" sz="1050" dirty="0">
                <a:solidFill>
                  <a:schemeClr val="bg1"/>
                </a:solidFill>
              </a:rPr>
              <a:t>Promotion du </a:t>
            </a:r>
            <a:r>
              <a:rPr lang="en-US" sz="1050" dirty="0" err="1">
                <a:solidFill>
                  <a:schemeClr val="bg1"/>
                </a:solidFill>
              </a:rPr>
              <a:t>réseau</a:t>
            </a:r>
            <a:endParaRPr lang="en-US" sz="1100" dirty="0">
              <a:solidFill>
                <a:schemeClr val="bg1"/>
              </a:solidFill>
            </a:endParaRPr>
          </a:p>
        </p:txBody>
      </p:sp>
      <p:sp>
        <p:nvSpPr>
          <p:cNvPr id="20" name="TextBox 19">
            <a:extLst>
              <a:ext uri="{FF2B5EF4-FFF2-40B4-BE49-F238E27FC236}">
                <a16:creationId xmlns:a16="http://schemas.microsoft.com/office/drawing/2014/main" id="{04BB8E76-4601-E075-7B66-A45F83A944BE}"/>
              </a:ext>
            </a:extLst>
          </p:cNvPr>
          <p:cNvSpPr txBox="1"/>
          <p:nvPr/>
        </p:nvSpPr>
        <p:spPr>
          <a:xfrm>
            <a:off x="252302" y="1842981"/>
            <a:ext cx="1257298" cy="430887"/>
          </a:xfrm>
          <a:prstGeom prst="rect">
            <a:avLst/>
          </a:prstGeom>
          <a:noFill/>
        </p:spPr>
        <p:txBody>
          <a:bodyPr wrap="square" rtlCol="0">
            <a:spAutoFit/>
          </a:bodyPr>
          <a:lstStyle/>
          <a:p>
            <a:r>
              <a:rPr lang="en-US" sz="1050" dirty="0">
                <a:solidFill>
                  <a:schemeClr val="bg1"/>
                </a:solidFill>
              </a:rPr>
              <a:t>Champion </a:t>
            </a:r>
            <a:r>
              <a:rPr lang="en-US" sz="1050" dirty="0" err="1">
                <a:solidFill>
                  <a:schemeClr val="bg1"/>
                </a:solidFill>
              </a:rPr>
              <a:t>exécutif</a:t>
            </a:r>
            <a:endParaRPr lang="en-US" sz="1100" dirty="0">
              <a:solidFill>
                <a:schemeClr val="bg1"/>
              </a:solidFill>
            </a:endParaRPr>
          </a:p>
        </p:txBody>
      </p:sp>
      <p:sp>
        <p:nvSpPr>
          <p:cNvPr id="22" name="Rectangle 21">
            <a:extLst>
              <a:ext uri="{FF2B5EF4-FFF2-40B4-BE49-F238E27FC236}">
                <a16:creationId xmlns:a16="http://schemas.microsoft.com/office/drawing/2014/main" id="{A53601AD-8B12-FC64-5D0E-EEEA0953A03D}"/>
              </a:ext>
            </a:extLst>
          </p:cNvPr>
          <p:cNvSpPr/>
          <p:nvPr/>
        </p:nvSpPr>
        <p:spPr>
          <a:xfrm>
            <a:off x="3183595" y="3310322"/>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err="1"/>
              <a:t>Activités</a:t>
            </a:r>
            <a:r>
              <a:rPr lang="en-US" sz="900" dirty="0"/>
              <a:t> </a:t>
            </a:r>
            <a:r>
              <a:rPr lang="en-US" sz="900" dirty="0" err="1"/>
              <a:t>promotionnelles</a:t>
            </a:r>
            <a:endParaRPr lang="en-US" sz="900" dirty="0"/>
          </a:p>
        </p:txBody>
      </p:sp>
      <p:sp>
        <p:nvSpPr>
          <p:cNvPr id="24" name="Rectangle 23">
            <a:extLst>
              <a:ext uri="{FF2B5EF4-FFF2-40B4-BE49-F238E27FC236}">
                <a16:creationId xmlns:a16="http://schemas.microsoft.com/office/drawing/2014/main" id="{B6B67655-3A43-985B-55D1-E78BA4DEF730}"/>
              </a:ext>
            </a:extLst>
          </p:cNvPr>
          <p:cNvSpPr/>
          <p:nvPr/>
        </p:nvSpPr>
        <p:spPr>
          <a:xfrm>
            <a:off x="3193129" y="4332280"/>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Ateliers de formation et de sensibilisation</a:t>
            </a:r>
            <a:endParaRPr lang="en-US" sz="900" dirty="0"/>
          </a:p>
        </p:txBody>
      </p:sp>
      <p:sp>
        <p:nvSpPr>
          <p:cNvPr id="31" name="Rectangle 30">
            <a:extLst>
              <a:ext uri="{FF2B5EF4-FFF2-40B4-BE49-F238E27FC236}">
                <a16:creationId xmlns:a16="http://schemas.microsoft.com/office/drawing/2014/main" id="{F12E7EDF-0A98-653E-34F6-CB6285A85E3F}"/>
              </a:ext>
            </a:extLst>
          </p:cNvPr>
          <p:cNvSpPr/>
          <p:nvPr/>
        </p:nvSpPr>
        <p:spPr>
          <a:xfrm>
            <a:off x="1550077" y="3310323"/>
            <a:ext cx="1276347" cy="445018"/>
          </a:xfrm>
          <a:prstGeom prst="rect">
            <a:avLst/>
          </a:prstGeom>
          <a:solidFill>
            <a:schemeClr val="accent1">
              <a:lumMod val="75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a:t>Planification </a:t>
            </a:r>
            <a:r>
              <a:rPr lang="en-US" sz="900" dirty="0" err="1"/>
              <a:t>d’événements</a:t>
            </a:r>
            <a:endParaRPr lang="en-US" sz="900" dirty="0"/>
          </a:p>
        </p:txBody>
      </p:sp>
      <p:sp>
        <p:nvSpPr>
          <p:cNvPr id="32" name="Rectangle 31">
            <a:extLst>
              <a:ext uri="{FF2B5EF4-FFF2-40B4-BE49-F238E27FC236}">
                <a16:creationId xmlns:a16="http://schemas.microsoft.com/office/drawing/2014/main" id="{9D93D059-5B75-61D1-7998-ED6EB56C6CFD}"/>
              </a:ext>
            </a:extLst>
          </p:cNvPr>
          <p:cNvSpPr/>
          <p:nvPr/>
        </p:nvSpPr>
        <p:spPr>
          <a:xfrm>
            <a:off x="1559600" y="5918257"/>
            <a:ext cx="1276347" cy="445018"/>
          </a:xfrm>
          <a:prstGeom prst="rect">
            <a:avLst/>
          </a:prstGeom>
          <a:solidFill>
            <a:schemeClr val="accent1">
              <a:lumMod val="75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err="1"/>
              <a:t>Opérations</a:t>
            </a:r>
            <a:r>
              <a:rPr lang="en-US" sz="900" dirty="0"/>
              <a:t> </a:t>
            </a:r>
            <a:r>
              <a:rPr lang="en-US" sz="900" dirty="0" err="1"/>
              <a:t>quotidiennes</a:t>
            </a:r>
            <a:endParaRPr lang="en-US" sz="900" dirty="0"/>
          </a:p>
        </p:txBody>
      </p:sp>
      <p:sp>
        <p:nvSpPr>
          <p:cNvPr id="35" name="Rectangle 34">
            <a:extLst>
              <a:ext uri="{FF2B5EF4-FFF2-40B4-BE49-F238E27FC236}">
                <a16:creationId xmlns:a16="http://schemas.microsoft.com/office/drawing/2014/main" id="{987AF40A-FF7F-4901-E7FD-84FD54CE3572}"/>
              </a:ext>
            </a:extLst>
          </p:cNvPr>
          <p:cNvSpPr/>
          <p:nvPr/>
        </p:nvSpPr>
        <p:spPr>
          <a:xfrm>
            <a:off x="1566746" y="4303514"/>
            <a:ext cx="1276347" cy="445017"/>
          </a:xfrm>
          <a:prstGeom prst="rect">
            <a:avLst/>
          </a:prstGeom>
          <a:solidFill>
            <a:schemeClr val="accent1">
              <a:lumMod val="75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err="1"/>
              <a:t>Activités</a:t>
            </a:r>
            <a:r>
              <a:rPr lang="en-US" sz="900" dirty="0"/>
              <a:t> de </a:t>
            </a:r>
            <a:r>
              <a:rPr lang="en-US" sz="900" dirty="0" err="1"/>
              <a:t>perfectionnement</a:t>
            </a:r>
            <a:r>
              <a:rPr lang="en-US" sz="900" dirty="0"/>
              <a:t> </a:t>
            </a:r>
            <a:r>
              <a:rPr lang="en-US" sz="900" dirty="0" err="1"/>
              <a:t>professionnel</a:t>
            </a:r>
            <a:endParaRPr lang="en-US" sz="900" dirty="0"/>
          </a:p>
        </p:txBody>
      </p:sp>
      <p:sp>
        <p:nvSpPr>
          <p:cNvPr id="36" name="Rectangle 35">
            <a:extLst>
              <a:ext uri="{FF2B5EF4-FFF2-40B4-BE49-F238E27FC236}">
                <a16:creationId xmlns:a16="http://schemas.microsoft.com/office/drawing/2014/main" id="{CDA65C07-BB50-3649-F243-784FFDA74E61}"/>
              </a:ext>
            </a:extLst>
          </p:cNvPr>
          <p:cNvSpPr/>
          <p:nvPr/>
        </p:nvSpPr>
        <p:spPr>
          <a:xfrm>
            <a:off x="3164554" y="2768483"/>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err="1"/>
              <a:t>Infinité</a:t>
            </a:r>
            <a:r>
              <a:rPr lang="en-US" sz="900" dirty="0"/>
              <a:t> en </a:t>
            </a:r>
            <a:r>
              <a:rPr lang="en-US" sz="900" dirty="0" err="1"/>
              <a:t>somme</a:t>
            </a:r>
            <a:endParaRPr lang="en-US" sz="900" dirty="0"/>
          </a:p>
        </p:txBody>
      </p:sp>
      <p:sp>
        <p:nvSpPr>
          <p:cNvPr id="37" name="Rectangle 36">
            <a:extLst>
              <a:ext uri="{FF2B5EF4-FFF2-40B4-BE49-F238E27FC236}">
                <a16:creationId xmlns:a16="http://schemas.microsoft.com/office/drawing/2014/main" id="{ED061625-348D-CBD3-8034-FDD5AA838F2B}"/>
              </a:ext>
            </a:extLst>
          </p:cNvPr>
          <p:cNvSpPr/>
          <p:nvPr/>
        </p:nvSpPr>
        <p:spPr>
          <a:xfrm>
            <a:off x="3202627" y="5927711"/>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Boîte de réception générique d’Infinité</a:t>
            </a:r>
            <a:endParaRPr lang="en-US" sz="900" dirty="0"/>
          </a:p>
        </p:txBody>
      </p:sp>
      <p:cxnSp>
        <p:nvCxnSpPr>
          <p:cNvPr id="39" name="Connector: Elbow 38">
            <a:extLst>
              <a:ext uri="{FF2B5EF4-FFF2-40B4-BE49-F238E27FC236}">
                <a16:creationId xmlns:a16="http://schemas.microsoft.com/office/drawing/2014/main" id="{CDBCE577-1F9F-E57A-BA06-2D7F2C04C7F4}"/>
              </a:ext>
            </a:extLst>
          </p:cNvPr>
          <p:cNvCxnSpPr>
            <a:cxnSpLocks/>
            <a:stCxn id="12" idx="3"/>
            <a:endCxn id="13" idx="1"/>
          </p:cNvCxnSpPr>
          <p:nvPr/>
        </p:nvCxnSpPr>
        <p:spPr>
          <a:xfrm>
            <a:off x="2826425" y="1673263"/>
            <a:ext cx="309559" cy="120602"/>
          </a:xfrm>
          <a:prstGeom prst="bentConnector3">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28179A52-AA77-970B-BD0D-519E5C012203}"/>
              </a:ext>
            </a:extLst>
          </p:cNvPr>
          <p:cNvCxnSpPr>
            <a:cxnSpLocks/>
            <a:stCxn id="12" idx="3"/>
            <a:endCxn id="18" idx="1"/>
          </p:cNvCxnSpPr>
          <p:nvPr/>
        </p:nvCxnSpPr>
        <p:spPr>
          <a:xfrm>
            <a:off x="2826425" y="1673263"/>
            <a:ext cx="343500" cy="813401"/>
          </a:xfrm>
          <a:prstGeom prst="bentConnector3">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B4CB9972-63DD-BACE-491B-508EE93C3D03}"/>
              </a:ext>
            </a:extLst>
          </p:cNvPr>
          <p:cNvCxnSpPr>
            <a:cxnSpLocks/>
            <a:stCxn id="14" idx="3"/>
            <a:endCxn id="18" idx="1"/>
          </p:cNvCxnSpPr>
          <p:nvPr/>
        </p:nvCxnSpPr>
        <p:spPr>
          <a:xfrm>
            <a:off x="2826424" y="2481475"/>
            <a:ext cx="343501" cy="5189"/>
          </a:xfrm>
          <a:prstGeom prst="bentConnector3">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9BDA4431-3985-A31D-F8CE-0BA96531ABAB}"/>
              </a:ext>
            </a:extLst>
          </p:cNvPr>
          <p:cNvCxnSpPr>
            <a:cxnSpLocks/>
            <a:stCxn id="14" idx="3"/>
            <a:endCxn id="36" idx="1"/>
          </p:cNvCxnSpPr>
          <p:nvPr/>
        </p:nvCxnSpPr>
        <p:spPr>
          <a:xfrm>
            <a:off x="2826424" y="2481475"/>
            <a:ext cx="338130" cy="509517"/>
          </a:xfrm>
          <a:prstGeom prst="bentConnector3">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DA470062-9273-B233-CAC1-8A7A67532105}"/>
              </a:ext>
            </a:extLst>
          </p:cNvPr>
          <p:cNvCxnSpPr>
            <a:cxnSpLocks/>
            <a:stCxn id="31" idx="3"/>
            <a:endCxn id="17" idx="1"/>
          </p:cNvCxnSpPr>
          <p:nvPr/>
        </p:nvCxnSpPr>
        <p:spPr>
          <a:xfrm>
            <a:off x="2826424" y="3532832"/>
            <a:ext cx="352396" cy="512345"/>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0CC3B69F-0730-91A1-E961-DEBBEBF41DEA}"/>
              </a:ext>
            </a:extLst>
          </p:cNvPr>
          <p:cNvCxnSpPr>
            <a:cxnSpLocks/>
            <a:stCxn id="35" idx="3"/>
            <a:endCxn id="24" idx="1"/>
          </p:cNvCxnSpPr>
          <p:nvPr/>
        </p:nvCxnSpPr>
        <p:spPr>
          <a:xfrm>
            <a:off x="2843093" y="4526023"/>
            <a:ext cx="350036" cy="28766"/>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a:extLst>
              <a:ext uri="{FF2B5EF4-FFF2-40B4-BE49-F238E27FC236}">
                <a16:creationId xmlns:a16="http://schemas.microsoft.com/office/drawing/2014/main" id="{1911B57B-D8F5-972E-1BE2-25FF78449614}"/>
              </a:ext>
            </a:extLst>
          </p:cNvPr>
          <p:cNvCxnSpPr>
            <a:cxnSpLocks/>
            <a:stCxn id="32" idx="3"/>
            <a:endCxn id="37" idx="1"/>
          </p:cNvCxnSpPr>
          <p:nvPr/>
        </p:nvCxnSpPr>
        <p:spPr>
          <a:xfrm>
            <a:off x="2835947" y="6140766"/>
            <a:ext cx="366680" cy="9454"/>
          </a:xfrm>
          <a:prstGeom prst="bentConnector3">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6E41D124-EC83-594F-5D23-8FA8066D0AC9}"/>
              </a:ext>
            </a:extLst>
          </p:cNvPr>
          <p:cNvSpPr/>
          <p:nvPr/>
        </p:nvSpPr>
        <p:spPr>
          <a:xfrm>
            <a:off x="3193129" y="5391544"/>
            <a:ext cx="1276347" cy="445018"/>
          </a:xfrm>
          <a:prstGeom prst="rect">
            <a:avLst/>
          </a:prstGeom>
          <a:solidFill>
            <a:schemeClr val="accent6">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a:t>Gouvernance et documents </a:t>
            </a:r>
            <a:r>
              <a:rPr lang="en-US" sz="900" dirty="0" err="1"/>
              <a:t>stratégiques</a:t>
            </a:r>
            <a:endParaRPr lang="en-US" sz="900" dirty="0"/>
          </a:p>
        </p:txBody>
      </p:sp>
      <p:cxnSp>
        <p:nvCxnSpPr>
          <p:cNvPr id="81" name="Connector: Elbow 80">
            <a:extLst>
              <a:ext uri="{FF2B5EF4-FFF2-40B4-BE49-F238E27FC236}">
                <a16:creationId xmlns:a16="http://schemas.microsoft.com/office/drawing/2014/main" id="{D60C4634-66ED-18FB-94C4-0A3E9E15E269}"/>
              </a:ext>
            </a:extLst>
          </p:cNvPr>
          <p:cNvCxnSpPr>
            <a:cxnSpLocks/>
            <a:stCxn id="35" idx="3"/>
            <a:endCxn id="16" idx="1"/>
          </p:cNvCxnSpPr>
          <p:nvPr/>
        </p:nvCxnSpPr>
        <p:spPr>
          <a:xfrm>
            <a:off x="2843093" y="4526023"/>
            <a:ext cx="354784" cy="568555"/>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6DC3FBAF-C057-CA7B-FD62-486FB63C499E}"/>
              </a:ext>
            </a:extLst>
          </p:cNvPr>
          <p:cNvCxnSpPr>
            <a:cxnSpLocks/>
            <a:endCxn id="77" idx="1"/>
          </p:cNvCxnSpPr>
          <p:nvPr/>
        </p:nvCxnSpPr>
        <p:spPr>
          <a:xfrm rot="5400000" flipH="1" flipV="1">
            <a:off x="2831352" y="5823433"/>
            <a:ext cx="571157" cy="152398"/>
          </a:xfrm>
          <a:prstGeom prst="bentConnector2">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A8BA71F1-EFC4-CF61-7EFE-2030C3121F7E}"/>
              </a:ext>
            </a:extLst>
          </p:cNvPr>
          <p:cNvSpPr/>
          <p:nvPr/>
        </p:nvSpPr>
        <p:spPr>
          <a:xfrm>
            <a:off x="6361389" y="1436980"/>
            <a:ext cx="1319209" cy="1006748"/>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dirty="0"/>
              <a:t>Programmes, politiques et initiatives internes conçus pour répondre aux besoins des employés neurodivergents</a:t>
            </a:r>
            <a:endParaRPr lang="en-US" sz="900" dirty="0"/>
          </a:p>
        </p:txBody>
      </p:sp>
      <p:sp>
        <p:nvSpPr>
          <p:cNvPr id="94" name="Rectangle 93">
            <a:extLst>
              <a:ext uri="{FF2B5EF4-FFF2-40B4-BE49-F238E27FC236}">
                <a16:creationId xmlns:a16="http://schemas.microsoft.com/office/drawing/2014/main" id="{2C986DD1-F903-B245-EF20-C86337CD6DB3}"/>
              </a:ext>
            </a:extLst>
          </p:cNvPr>
          <p:cNvSpPr/>
          <p:nvPr/>
        </p:nvSpPr>
        <p:spPr>
          <a:xfrm>
            <a:off x="4757614" y="1447198"/>
            <a:ext cx="1319209" cy="1006748"/>
          </a:xfrm>
          <a:prstGeom prst="rect">
            <a:avLst/>
          </a:prstGeom>
          <a:solidFill>
            <a:srgbClr val="B7551F"/>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Les secteurs de programme sont plus sensibilisés</a:t>
            </a:r>
            <a:br>
              <a:rPr lang="fr-FR" sz="900" dirty="0"/>
            </a:br>
            <a:r>
              <a:rPr lang="fr-FR" sz="900" dirty="0"/>
              <a:t>les besoins des employés neurodivergents</a:t>
            </a:r>
            <a:endParaRPr lang="en-US" sz="900" dirty="0"/>
          </a:p>
        </p:txBody>
      </p:sp>
      <p:sp>
        <p:nvSpPr>
          <p:cNvPr id="114" name="Rectangle 113">
            <a:extLst>
              <a:ext uri="{FF2B5EF4-FFF2-40B4-BE49-F238E27FC236}">
                <a16:creationId xmlns:a16="http://schemas.microsoft.com/office/drawing/2014/main" id="{6B67FF03-CD07-8F42-D7DF-19927766E139}"/>
              </a:ext>
            </a:extLst>
          </p:cNvPr>
          <p:cNvSpPr/>
          <p:nvPr/>
        </p:nvSpPr>
        <p:spPr>
          <a:xfrm>
            <a:off x="4759979" y="4646578"/>
            <a:ext cx="1364504" cy="1014579"/>
          </a:xfrm>
          <a:prstGeom prst="rect">
            <a:avLst/>
          </a:prstGeom>
          <a:solidFill>
            <a:srgbClr val="B7551F"/>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Les employés neurodivergents ont reçu des conseils, des outils et des ressources pour se défendre eux-mêmes au travail</a:t>
            </a:r>
            <a:endParaRPr lang="en-US" sz="900" dirty="0"/>
          </a:p>
        </p:txBody>
      </p:sp>
      <p:sp>
        <p:nvSpPr>
          <p:cNvPr id="115" name="Rectangle 114">
            <a:extLst>
              <a:ext uri="{FF2B5EF4-FFF2-40B4-BE49-F238E27FC236}">
                <a16:creationId xmlns:a16="http://schemas.microsoft.com/office/drawing/2014/main" id="{8505E52B-7D1D-A6F3-2182-F4B0DE942C6E}"/>
              </a:ext>
            </a:extLst>
          </p:cNvPr>
          <p:cNvSpPr/>
          <p:nvPr/>
        </p:nvSpPr>
        <p:spPr>
          <a:xfrm>
            <a:off x="4778956" y="3672231"/>
            <a:ext cx="1319209" cy="770641"/>
          </a:xfrm>
          <a:prstGeom prst="rect">
            <a:avLst/>
          </a:prstGeom>
          <a:solidFill>
            <a:srgbClr val="B7551F"/>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La sensibilisation à la neurodiversité en milieu de travail augmente</a:t>
            </a:r>
            <a:endParaRPr lang="en-US" sz="900" dirty="0"/>
          </a:p>
        </p:txBody>
      </p:sp>
      <p:sp>
        <p:nvSpPr>
          <p:cNvPr id="116" name="Rectangle 115">
            <a:extLst>
              <a:ext uri="{FF2B5EF4-FFF2-40B4-BE49-F238E27FC236}">
                <a16:creationId xmlns:a16="http://schemas.microsoft.com/office/drawing/2014/main" id="{DA84395F-AD0B-88E5-871A-694925E587AF}"/>
              </a:ext>
            </a:extLst>
          </p:cNvPr>
          <p:cNvSpPr/>
          <p:nvPr/>
        </p:nvSpPr>
        <p:spPr>
          <a:xfrm>
            <a:off x="4750462" y="2544113"/>
            <a:ext cx="1319209" cy="893757"/>
          </a:xfrm>
          <a:prstGeom prst="rect">
            <a:avLst/>
          </a:prstGeom>
          <a:solidFill>
            <a:srgbClr val="B7551F"/>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fr-FR" sz="900" dirty="0"/>
              <a:t>Les employés neurodivergents ont une communauté de pairs avec qui se connecter</a:t>
            </a:r>
            <a:endParaRPr lang="en-US" sz="900" dirty="0"/>
          </a:p>
        </p:txBody>
      </p:sp>
      <p:sp>
        <p:nvSpPr>
          <p:cNvPr id="117" name="Rectangle 116">
            <a:extLst>
              <a:ext uri="{FF2B5EF4-FFF2-40B4-BE49-F238E27FC236}">
                <a16:creationId xmlns:a16="http://schemas.microsoft.com/office/drawing/2014/main" id="{8A727C6D-E05C-E208-4BF1-8BF039C5301E}"/>
              </a:ext>
            </a:extLst>
          </p:cNvPr>
          <p:cNvSpPr/>
          <p:nvPr/>
        </p:nvSpPr>
        <p:spPr>
          <a:xfrm>
            <a:off x="6366147" y="4312176"/>
            <a:ext cx="1319209" cy="893692"/>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dirty="0"/>
              <a:t>Les employés neurodivergents  se sentent mieux soutenus en milieu de travail</a:t>
            </a:r>
            <a:endParaRPr lang="en-US" sz="900" dirty="0"/>
          </a:p>
        </p:txBody>
      </p:sp>
      <p:cxnSp>
        <p:nvCxnSpPr>
          <p:cNvPr id="122" name="Connector: Elbow 121">
            <a:extLst>
              <a:ext uri="{FF2B5EF4-FFF2-40B4-BE49-F238E27FC236}">
                <a16:creationId xmlns:a16="http://schemas.microsoft.com/office/drawing/2014/main" id="{A9092828-2CA0-178E-8A4D-45516B577DDF}"/>
              </a:ext>
            </a:extLst>
          </p:cNvPr>
          <p:cNvCxnSpPr>
            <a:cxnSpLocks/>
            <a:endCxn id="94" idx="1"/>
          </p:cNvCxnSpPr>
          <p:nvPr/>
        </p:nvCxnSpPr>
        <p:spPr>
          <a:xfrm>
            <a:off x="4412331" y="1793865"/>
            <a:ext cx="345283" cy="156707"/>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Connector: Elbow 122">
            <a:extLst>
              <a:ext uri="{FF2B5EF4-FFF2-40B4-BE49-F238E27FC236}">
                <a16:creationId xmlns:a16="http://schemas.microsoft.com/office/drawing/2014/main" id="{F4E765DA-4541-D8A4-8246-54B30CAF91B8}"/>
              </a:ext>
            </a:extLst>
          </p:cNvPr>
          <p:cNvCxnSpPr>
            <a:cxnSpLocks/>
            <a:stCxn id="18" idx="3"/>
            <a:endCxn id="116" idx="1"/>
          </p:cNvCxnSpPr>
          <p:nvPr/>
        </p:nvCxnSpPr>
        <p:spPr>
          <a:xfrm>
            <a:off x="4446272" y="2486664"/>
            <a:ext cx="304190" cy="504328"/>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Connector: Elbow 125">
            <a:extLst>
              <a:ext uri="{FF2B5EF4-FFF2-40B4-BE49-F238E27FC236}">
                <a16:creationId xmlns:a16="http://schemas.microsoft.com/office/drawing/2014/main" id="{376A06E4-D8A6-3E49-2480-B6C7587BA5DB}"/>
              </a:ext>
            </a:extLst>
          </p:cNvPr>
          <p:cNvCxnSpPr>
            <a:cxnSpLocks/>
            <a:stCxn id="36" idx="3"/>
            <a:endCxn id="116" idx="1"/>
          </p:cNvCxnSpPr>
          <p:nvPr/>
        </p:nvCxnSpPr>
        <p:spPr>
          <a:xfrm>
            <a:off x="4440901" y="2990992"/>
            <a:ext cx="309561" cy="12700"/>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Connector: Elbow 131">
            <a:extLst>
              <a:ext uri="{FF2B5EF4-FFF2-40B4-BE49-F238E27FC236}">
                <a16:creationId xmlns:a16="http://schemas.microsoft.com/office/drawing/2014/main" id="{EE4FD4D0-3E9F-A790-13F2-403928AF75F8}"/>
              </a:ext>
            </a:extLst>
          </p:cNvPr>
          <p:cNvCxnSpPr>
            <a:cxnSpLocks/>
            <a:stCxn id="31" idx="3"/>
            <a:endCxn id="22" idx="1"/>
          </p:cNvCxnSpPr>
          <p:nvPr/>
        </p:nvCxnSpPr>
        <p:spPr>
          <a:xfrm flipV="1">
            <a:off x="2826424" y="3532831"/>
            <a:ext cx="357171" cy="1"/>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B4B4D5EC-DF03-6698-4C14-BC3A8C16F954}"/>
              </a:ext>
            </a:extLst>
          </p:cNvPr>
          <p:cNvCxnSpPr>
            <a:cxnSpLocks/>
            <a:stCxn id="37" idx="3"/>
            <a:endCxn id="114" idx="1"/>
          </p:cNvCxnSpPr>
          <p:nvPr/>
        </p:nvCxnSpPr>
        <p:spPr>
          <a:xfrm flipV="1">
            <a:off x="4478974" y="5153868"/>
            <a:ext cx="281005" cy="996352"/>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Connector: Elbow 143">
            <a:extLst>
              <a:ext uri="{FF2B5EF4-FFF2-40B4-BE49-F238E27FC236}">
                <a16:creationId xmlns:a16="http://schemas.microsoft.com/office/drawing/2014/main" id="{A4B70019-73B0-7E64-1798-F6812C78D19B}"/>
              </a:ext>
            </a:extLst>
          </p:cNvPr>
          <p:cNvCxnSpPr>
            <a:cxnSpLocks/>
          </p:cNvCxnSpPr>
          <p:nvPr/>
        </p:nvCxnSpPr>
        <p:spPr>
          <a:xfrm flipV="1">
            <a:off x="4488472" y="3000984"/>
            <a:ext cx="271488" cy="3159228"/>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Connector: Elbow 151">
            <a:extLst>
              <a:ext uri="{FF2B5EF4-FFF2-40B4-BE49-F238E27FC236}">
                <a16:creationId xmlns:a16="http://schemas.microsoft.com/office/drawing/2014/main" id="{6D4A8E70-0BEC-9F42-A77B-FC1561C3F9FB}"/>
              </a:ext>
            </a:extLst>
          </p:cNvPr>
          <p:cNvCxnSpPr>
            <a:cxnSpLocks/>
            <a:stCxn id="77" idx="3"/>
            <a:endCxn id="115" idx="1"/>
          </p:cNvCxnSpPr>
          <p:nvPr/>
        </p:nvCxnSpPr>
        <p:spPr>
          <a:xfrm flipV="1">
            <a:off x="4469476" y="4057552"/>
            <a:ext cx="309480" cy="1556501"/>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Connector: Elbow 157">
            <a:extLst>
              <a:ext uri="{FF2B5EF4-FFF2-40B4-BE49-F238E27FC236}">
                <a16:creationId xmlns:a16="http://schemas.microsoft.com/office/drawing/2014/main" id="{FF720A2D-0471-925D-C314-84FE255F861D}"/>
              </a:ext>
            </a:extLst>
          </p:cNvPr>
          <p:cNvCxnSpPr>
            <a:cxnSpLocks/>
            <a:stCxn id="16" idx="3"/>
            <a:endCxn id="114" idx="1"/>
          </p:cNvCxnSpPr>
          <p:nvPr/>
        </p:nvCxnSpPr>
        <p:spPr>
          <a:xfrm>
            <a:off x="4474224" y="5094578"/>
            <a:ext cx="285755" cy="59290"/>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Connector: Elbow 170">
            <a:extLst>
              <a:ext uri="{FF2B5EF4-FFF2-40B4-BE49-F238E27FC236}">
                <a16:creationId xmlns:a16="http://schemas.microsoft.com/office/drawing/2014/main" id="{12079012-8011-579B-A15A-C85591684AD5}"/>
              </a:ext>
            </a:extLst>
          </p:cNvPr>
          <p:cNvCxnSpPr>
            <a:cxnSpLocks/>
            <a:stCxn id="94" idx="3"/>
            <a:endCxn id="93" idx="1"/>
          </p:cNvCxnSpPr>
          <p:nvPr/>
        </p:nvCxnSpPr>
        <p:spPr>
          <a:xfrm flipV="1">
            <a:off x="6076823" y="1940354"/>
            <a:ext cx="284566" cy="10218"/>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9" name="Rectangle 178">
            <a:extLst>
              <a:ext uri="{FF2B5EF4-FFF2-40B4-BE49-F238E27FC236}">
                <a16:creationId xmlns:a16="http://schemas.microsoft.com/office/drawing/2014/main" id="{27460724-A83D-4761-2F68-E1205E740552}"/>
              </a:ext>
            </a:extLst>
          </p:cNvPr>
          <p:cNvSpPr/>
          <p:nvPr/>
        </p:nvSpPr>
        <p:spPr>
          <a:xfrm>
            <a:off x="6366147" y="2782587"/>
            <a:ext cx="1319209" cy="1175070"/>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dirty="0"/>
              <a:t>Les cadres supérieurs, les gestionnaires et les collègues se sentent en confiance pour soutenir les employés neurodivergents</a:t>
            </a:r>
            <a:endParaRPr lang="en-US" sz="900" dirty="0"/>
          </a:p>
        </p:txBody>
      </p:sp>
      <p:sp>
        <p:nvSpPr>
          <p:cNvPr id="180" name="Rectangle 179">
            <a:extLst>
              <a:ext uri="{FF2B5EF4-FFF2-40B4-BE49-F238E27FC236}">
                <a16:creationId xmlns:a16="http://schemas.microsoft.com/office/drawing/2014/main" id="{6AFA89C0-009E-6804-4DD8-612C21873C61}"/>
              </a:ext>
            </a:extLst>
          </p:cNvPr>
          <p:cNvSpPr/>
          <p:nvPr/>
        </p:nvSpPr>
        <p:spPr>
          <a:xfrm>
            <a:off x="6370920" y="5491074"/>
            <a:ext cx="1319209" cy="893692"/>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dirty="0"/>
              <a:t>Les employés neurodivergents se développent et progressent dans leur carrière</a:t>
            </a:r>
            <a:endParaRPr lang="en-US" sz="900" dirty="0"/>
          </a:p>
        </p:txBody>
      </p:sp>
      <p:cxnSp>
        <p:nvCxnSpPr>
          <p:cNvPr id="182" name="Straight Arrow Connector 181">
            <a:extLst>
              <a:ext uri="{FF2B5EF4-FFF2-40B4-BE49-F238E27FC236}">
                <a16:creationId xmlns:a16="http://schemas.microsoft.com/office/drawing/2014/main" id="{0CA26FAC-D764-82DA-9FD2-E8C79EC46490}"/>
              </a:ext>
            </a:extLst>
          </p:cNvPr>
          <p:cNvCxnSpPr>
            <a:stCxn id="179" idx="2"/>
            <a:endCxn id="117" idx="0"/>
          </p:cNvCxnSpPr>
          <p:nvPr/>
        </p:nvCxnSpPr>
        <p:spPr>
          <a:xfrm>
            <a:off x="7025752" y="3957657"/>
            <a:ext cx="0" cy="354519"/>
          </a:xfrm>
          <a:prstGeom prst="straightConnector1">
            <a:avLst/>
          </a:prstGeom>
          <a:ln w="28575">
            <a:solidFill>
              <a:schemeClr val="bg2">
                <a:lumMod val="2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Rectangle 184">
            <a:extLst>
              <a:ext uri="{FF2B5EF4-FFF2-40B4-BE49-F238E27FC236}">
                <a16:creationId xmlns:a16="http://schemas.microsoft.com/office/drawing/2014/main" id="{22BF8474-E6C5-D840-568C-8765D4336095}"/>
              </a:ext>
            </a:extLst>
          </p:cNvPr>
          <p:cNvSpPr/>
          <p:nvPr/>
        </p:nvSpPr>
        <p:spPr>
          <a:xfrm>
            <a:off x="1538122" y="5110885"/>
            <a:ext cx="1276347" cy="445017"/>
          </a:xfrm>
          <a:prstGeom prst="rect">
            <a:avLst/>
          </a:prstGeom>
          <a:solidFill>
            <a:schemeClr val="accent1">
              <a:lumMod val="75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900" dirty="0"/>
              <a:t>Recherche et </a:t>
            </a:r>
            <a:r>
              <a:rPr lang="en-US" sz="900" dirty="0" err="1"/>
              <a:t>développement</a:t>
            </a:r>
            <a:endParaRPr lang="en-US" sz="900" dirty="0"/>
          </a:p>
        </p:txBody>
      </p:sp>
      <p:cxnSp>
        <p:nvCxnSpPr>
          <p:cNvPr id="186" name="Connector: Elbow 185">
            <a:extLst>
              <a:ext uri="{FF2B5EF4-FFF2-40B4-BE49-F238E27FC236}">
                <a16:creationId xmlns:a16="http://schemas.microsoft.com/office/drawing/2014/main" id="{EBBE975C-D914-332A-B933-E8456B69C0F7}"/>
              </a:ext>
            </a:extLst>
          </p:cNvPr>
          <p:cNvCxnSpPr>
            <a:cxnSpLocks/>
            <a:stCxn id="185" idx="3"/>
            <a:endCxn id="16" idx="1"/>
          </p:cNvCxnSpPr>
          <p:nvPr/>
        </p:nvCxnSpPr>
        <p:spPr>
          <a:xfrm flipV="1">
            <a:off x="2814469" y="5094578"/>
            <a:ext cx="383408" cy="238816"/>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Connector: Elbow 190">
            <a:extLst>
              <a:ext uri="{FF2B5EF4-FFF2-40B4-BE49-F238E27FC236}">
                <a16:creationId xmlns:a16="http://schemas.microsoft.com/office/drawing/2014/main" id="{F75C6643-8489-60BB-A806-392D9865E3D2}"/>
              </a:ext>
            </a:extLst>
          </p:cNvPr>
          <p:cNvCxnSpPr>
            <a:cxnSpLocks/>
            <a:stCxn id="116" idx="3"/>
            <a:endCxn id="179" idx="1"/>
          </p:cNvCxnSpPr>
          <p:nvPr/>
        </p:nvCxnSpPr>
        <p:spPr>
          <a:xfrm>
            <a:off x="6069671" y="2990992"/>
            <a:ext cx="296476" cy="379130"/>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Connector: Elbow 194">
            <a:extLst>
              <a:ext uri="{FF2B5EF4-FFF2-40B4-BE49-F238E27FC236}">
                <a16:creationId xmlns:a16="http://schemas.microsoft.com/office/drawing/2014/main" id="{3434AE13-A4DC-7E37-704C-26E26447DBD2}"/>
              </a:ext>
            </a:extLst>
          </p:cNvPr>
          <p:cNvCxnSpPr>
            <a:cxnSpLocks/>
            <a:stCxn id="115" idx="3"/>
            <a:endCxn id="179" idx="1"/>
          </p:cNvCxnSpPr>
          <p:nvPr/>
        </p:nvCxnSpPr>
        <p:spPr>
          <a:xfrm flipV="1">
            <a:off x="6098165" y="3370122"/>
            <a:ext cx="267982" cy="687430"/>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Connector: Elbow 202">
            <a:extLst>
              <a:ext uri="{FF2B5EF4-FFF2-40B4-BE49-F238E27FC236}">
                <a16:creationId xmlns:a16="http://schemas.microsoft.com/office/drawing/2014/main" id="{2F0C2C59-C9A4-1EBE-1A2F-2D75A52ABB83}"/>
              </a:ext>
            </a:extLst>
          </p:cNvPr>
          <p:cNvCxnSpPr>
            <a:cxnSpLocks/>
            <a:stCxn id="22" idx="3"/>
            <a:endCxn id="115" idx="1"/>
          </p:cNvCxnSpPr>
          <p:nvPr/>
        </p:nvCxnSpPr>
        <p:spPr>
          <a:xfrm>
            <a:off x="4459942" y="3532831"/>
            <a:ext cx="319014" cy="524721"/>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0B25D228-EB86-8296-5F9C-4EC55D5E4A57}"/>
              </a:ext>
            </a:extLst>
          </p:cNvPr>
          <p:cNvCxnSpPr>
            <a:cxnSpLocks/>
            <a:stCxn id="117" idx="2"/>
            <a:endCxn id="180" idx="0"/>
          </p:cNvCxnSpPr>
          <p:nvPr/>
        </p:nvCxnSpPr>
        <p:spPr>
          <a:xfrm>
            <a:off x="7025752" y="5205868"/>
            <a:ext cx="4773" cy="285206"/>
          </a:xfrm>
          <a:prstGeom prst="straightConnector1">
            <a:avLst/>
          </a:prstGeom>
          <a:ln w="28575">
            <a:solidFill>
              <a:schemeClr val="bg2">
                <a:lumMod val="2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0" name="Rectangle 219">
            <a:extLst>
              <a:ext uri="{FF2B5EF4-FFF2-40B4-BE49-F238E27FC236}">
                <a16:creationId xmlns:a16="http://schemas.microsoft.com/office/drawing/2014/main" id="{670EE3BA-FA31-B43A-0D2B-DE77A5B27EEC}"/>
              </a:ext>
            </a:extLst>
          </p:cNvPr>
          <p:cNvSpPr/>
          <p:nvPr/>
        </p:nvSpPr>
        <p:spPr>
          <a:xfrm>
            <a:off x="7941365" y="746583"/>
            <a:ext cx="1033465" cy="602370"/>
          </a:xfrm>
          <a:prstGeom prst="rect">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err="1"/>
              <a:t>Résultats</a:t>
            </a:r>
            <a:r>
              <a:rPr lang="en-US" sz="1100" b="1" dirty="0"/>
              <a:t> </a:t>
            </a:r>
            <a:r>
              <a:rPr lang="en-US" sz="1100" b="1" dirty="0" err="1"/>
              <a:t>ultimes</a:t>
            </a:r>
            <a:endParaRPr lang="en-US" sz="1100" b="1" dirty="0"/>
          </a:p>
        </p:txBody>
      </p:sp>
      <p:cxnSp>
        <p:nvCxnSpPr>
          <p:cNvPr id="221" name="Connector: Elbow 220">
            <a:extLst>
              <a:ext uri="{FF2B5EF4-FFF2-40B4-BE49-F238E27FC236}">
                <a16:creationId xmlns:a16="http://schemas.microsoft.com/office/drawing/2014/main" id="{287E1384-9D2D-B013-4420-0F677C930F48}"/>
              </a:ext>
            </a:extLst>
          </p:cNvPr>
          <p:cNvCxnSpPr>
            <a:cxnSpLocks/>
            <a:stCxn id="114" idx="3"/>
            <a:endCxn id="117" idx="1"/>
          </p:cNvCxnSpPr>
          <p:nvPr/>
        </p:nvCxnSpPr>
        <p:spPr>
          <a:xfrm flipV="1">
            <a:off x="6124483" y="4759022"/>
            <a:ext cx="241664" cy="394846"/>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Connector: Elbow 227">
            <a:extLst>
              <a:ext uri="{FF2B5EF4-FFF2-40B4-BE49-F238E27FC236}">
                <a16:creationId xmlns:a16="http://schemas.microsoft.com/office/drawing/2014/main" id="{C96B065F-C07D-B96A-C38C-1505106BD3C3}"/>
              </a:ext>
            </a:extLst>
          </p:cNvPr>
          <p:cNvCxnSpPr>
            <a:cxnSpLocks/>
            <a:stCxn id="114" idx="3"/>
            <a:endCxn id="180" idx="1"/>
          </p:cNvCxnSpPr>
          <p:nvPr/>
        </p:nvCxnSpPr>
        <p:spPr>
          <a:xfrm>
            <a:off x="6124483" y="5153868"/>
            <a:ext cx="246437" cy="784052"/>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1" name="Rectangle 230">
            <a:extLst>
              <a:ext uri="{FF2B5EF4-FFF2-40B4-BE49-F238E27FC236}">
                <a16:creationId xmlns:a16="http://schemas.microsoft.com/office/drawing/2014/main" id="{22E24C89-4086-7AE3-F39A-5B005F04FCA9}"/>
              </a:ext>
            </a:extLst>
          </p:cNvPr>
          <p:cNvSpPr/>
          <p:nvPr/>
        </p:nvSpPr>
        <p:spPr>
          <a:xfrm>
            <a:off x="7927020" y="3327138"/>
            <a:ext cx="1071678" cy="1175070"/>
          </a:xfrm>
          <a:prstGeom prst="rect">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dirty="0"/>
              <a:t>La fonction publique fédérale du Canada est un chef de file mondial en matière de </a:t>
            </a:r>
            <a:r>
              <a:rPr lang="fr-FR" sz="900" dirty="0" err="1"/>
              <a:t>neuroinclusion</a:t>
            </a:r>
            <a:endParaRPr lang="en-US" sz="900" dirty="0"/>
          </a:p>
        </p:txBody>
      </p:sp>
      <p:sp>
        <p:nvSpPr>
          <p:cNvPr id="232" name="Rectangle 231">
            <a:extLst>
              <a:ext uri="{FF2B5EF4-FFF2-40B4-BE49-F238E27FC236}">
                <a16:creationId xmlns:a16="http://schemas.microsoft.com/office/drawing/2014/main" id="{02500A08-1491-8F22-89BE-DE37757B896E}"/>
              </a:ext>
            </a:extLst>
          </p:cNvPr>
          <p:cNvSpPr/>
          <p:nvPr/>
        </p:nvSpPr>
        <p:spPr>
          <a:xfrm>
            <a:off x="7934210" y="1793865"/>
            <a:ext cx="1071678" cy="1397010"/>
          </a:xfrm>
          <a:prstGeom prst="rect">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dirty="0"/>
              <a:t>Les employés neurodivergents réussissent à toutes les étapes de leur carrière dans la fonction publique fédérale</a:t>
            </a:r>
            <a:endParaRPr lang="en-US" sz="900" dirty="0"/>
          </a:p>
        </p:txBody>
      </p:sp>
      <p:sp>
        <p:nvSpPr>
          <p:cNvPr id="233" name="Rectangle 232">
            <a:extLst>
              <a:ext uri="{FF2B5EF4-FFF2-40B4-BE49-F238E27FC236}">
                <a16:creationId xmlns:a16="http://schemas.microsoft.com/office/drawing/2014/main" id="{B0F04BCC-29EF-01FA-B866-D249DD513EAC}"/>
              </a:ext>
            </a:extLst>
          </p:cNvPr>
          <p:cNvSpPr/>
          <p:nvPr/>
        </p:nvSpPr>
        <p:spPr>
          <a:xfrm>
            <a:off x="7934210" y="4724561"/>
            <a:ext cx="1062038" cy="1481849"/>
          </a:xfrm>
          <a:prstGeom prst="rect">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900" dirty="0"/>
              <a:t>La fonction publique fédérale est considérée comme un employeur de choix pour les talents neurodivergents</a:t>
            </a:r>
            <a:endParaRPr lang="en-US" sz="900" dirty="0"/>
          </a:p>
        </p:txBody>
      </p:sp>
      <p:cxnSp>
        <p:nvCxnSpPr>
          <p:cNvPr id="234" name="Connector: Elbow 233">
            <a:extLst>
              <a:ext uri="{FF2B5EF4-FFF2-40B4-BE49-F238E27FC236}">
                <a16:creationId xmlns:a16="http://schemas.microsoft.com/office/drawing/2014/main" id="{B80B0F2F-35E7-0D59-A8A0-B0BA34356E86}"/>
              </a:ext>
            </a:extLst>
          </p:cNvPr>
          <p:cNvCxnSpPr>
            <a:cxnSpLocks/>
            <a:stCxn id="93" idx="3"/>
            <a:endCxn id="232" idx="1"/>
          </p:cNvCxnSpPr>
          <p:nvPr/>
        </p:nvCxnSpPr>
        <p:spPr>
          <a:xfrm>
            <a:off x="7680598" y="1940354"/>
            <a:ext cx="253612" cy="552016"/>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8" name="Connector: Elbow 237">
            <a:extLst>
              <a:ext uri="{FF2B5EF4-FFF2-40B4-BE49-F238E27FC236}">
                <a16:creationId xmlns:a16="http://schemas.microsoft.com/office/drawing/2014/main" id="{F1355625-FE21-6E62-FCE2-BF313DEAD729}"/>
              </a:ext>
            </a:extLst>
          </p:cNvPr>
          <p:cNvCxnSpPr>
            <a:cxnSpLocks/>
            <a:stCxn id="179" idx="3"/>
            <a:endCxn id="232" idx="1"/>
          </p:cNvCxnSpPr>
          <p:nvPr/>
        </p:nvCxnSpPr>
        <p:spPr>
          <a:xfrm flipV="1">
            <a:off x="7685356" y="2492370"/>
            <a:ext cx="248854" cy="877752"/>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1" name="Connector: Elbow 240">
            <a:extLst>
              <a:ext uri="{FF2B5EF4-FFF2-40B4-BE49-F238E27FC236}">
                <a16:creationId xmlns:a16="http://schemas.microsoft.com/office/drawing/2014/main" id="{8A73F4F3-2420-9816-5447-638743673BB5}"/>
              </a:ext>
            </a:extLst>
          </p:cNvPr>
          <p:cNvCxnSpPr>
            <a:cxnSpLocks/>
            <a:stCxn id="180" idx="3"/>
            <a:endCxn id="233" idx="1"/>
          </p:cNvCxnSpPr>
          <p:nvPr/>
        </p:nvCxnSpPr>
        <p:spPr>
          <a:xfrm flipV="1">
            <a:off x="7690129" y="5465486"/>
            <a:ext cx="244081" cy="472434"/>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Connector: Elbow 243">
            <a:extLst>
              <a:ext uri="{FF2B5EF4-FFF2-40B4-BE49-F238E27FC236}">
                <a16:creationId xmlns:a16="http://schemas.microsoft.com/office/drawing/2014/main" id="{DB4FC146-83E0-FCAB-8312-84BF90E5E55F}"/>
              </a:ext>
            </a:extLst>
          </p:cNvPr>
          <p:cNvCxnSpPr>
            <a:cxnSpLocks/>
            <a:stCxn id="117" idx="3"/>
            <a:endCxn id="233" idx="1"/>
          </p:cNvCxnSpPr>
          <p:nvPr/>
        </p:nvCxnSpPr>
        <p:spPr>
          <a:xfrm>
            <a:off x="7685356" y="4759022"/>
            <a:ext cx="248854" cy="706464"/>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Connector: Elbow 246">
            <a:extLst>
              <a:ext uri="{FF2B5EF4-FFF2-40B4-BE49-F238E27FC236}">
                <a16:creationId xmlns:a16="http://schemas.microsoft.com/office/drawing/2014/main" id="{336B00EF-7524-C0DC-7603-240D49BABB6A}"/>
              </a:ext>
            </a:extLst>
          </p:cNvPr>
          <p:cNvCxnSpPr>
            <a:cxnSpLocks/>
            <a:stCxn id="180" idx="3"/>
            <a:endCxn id="231" idx="1"/>
          </p:cNvCxnSpPr>
          <p:nvPr/>
        </p:nvCxnSpPr>
        <p:spPr>
          <a:xfrm flipV="1">
            <a:off x="7690129" y="3914673"/>
            <a:ext cx="236891" cy="2023247"/>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0" name="Connector: Elbow 249">
            <a:extLst>
              <a:ext uri="{FF2B5EF4-FFF2-40B4-BE49-F238E27FC236}">
                <a16:creationId xmlns:a16="http://schemas.microsoft.com/office/drawing/2014/main" id="{AAF4EC40-59AB-ABBC-1D28-BF2E061014BC}"/>
              </a:ext>
            </a:extLst>
          </p:cNvPr>
          <p:cNvCxnSpPr>
            <a:cxnSpLocks/>
            <a:stCxn id="179" idx="3"/>
            <a:endCxn id="231" idx="1"/>
          </p:cNvCxnSpPr>
          <p:nvPr/>
        </p:nvCxnSpPr>
        <p:spPr>
          <a:xfrm>
            <a:off x="7685356" y="3370122"/>
            <a:ext cx="241664" cy="544551"/>
          </a:xfrm>
          <a:prstGeom prst="bentConnector3">
            <a:avLst>
              <a:gd name="adj1" fmla="val 50000"/>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6" name="Arrow: Chevron 255">
            <a:extLst>
              <a:ext uri="{FF2B5EF4-FFF2-40B4-BE49-F238E27FC236}">
                <a16:creationId xmlns:a16="http://schemas.microsoft.com/office/drawing/2014/main" id="{C3E74621-CA89-2A5B-BDCC-B2996DF9ADA5}"/>
              </a:ext>
            </a:extLst>
          </p:cNvPr>
          <p:cNvSpPr/>
          <p:nvPr/>
        </p:nvSpPr>
        <p:spPr>
          <a:xfrm>
            <a:off x="87982" y="743879"/>
            <a:ext cx="1351385" cy="602371"/>
          </a:xfrm>
          <a:prstGeom prst="chevron">
            <a:avLst>
              <a:gd name="adj" fmla="val 23119"/>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Intrants</a:t>
            </a:r>
          </a:p>
        </p:txBody>
      </p:sp>
      <p:sp>
        <p:nvSpPr>
          <p:cNvPr id="258" name="Arrow: Chevron 257">
            <a:extLst>
              <a:ext uri="{FF2B5EF4-FFF2-40B4-BE49-F238E27FC236}">
                <a16:creationId xmlns:a16="http://schemas.microsoft.com/office/drawing/2014/main" id="{B5CCF10C-406A-EF8A-D8D6-C1672240D983}"/>
              </a:ext>
            </a:extLst>
          </p:cNvPr>
          <p:cNvSpPr/>
          <p:nvPr/>
        </p:nvSpPr>
        <p:spPr>
          <a:xfrm>
            <a:off x="1559600" y="747516"/>
            <a:ext cx="1351385" cy="602371"/>
          </a:xfrm>
          <a:prstGeom prst="chevron">
            <a:avLst>
              <a:gd name="adj" fmla="val 23119"/>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Produits</a:t>
            </a:r>
            <a:endParaRPr lang="en-US" sz="1200" b="1" dirty="0">
              <a:solidFill>
                <a:schemeClr val="bg1"/>
              </a:solidFill>
            </a:endParaRPr>
          </a:p>
        </p:txBody>
      </p:sp>
      <p:sp>
        <p:nvSpPr>
          <p:cNvPr id="259" name="Arrow: Chevron 258">
            <a:extLst>
              <a:ext uri="{FF2B5EF4-FFF2-40B4-BE49-F238E27FC236}">
                <a16:creationId xmlns:a16="http://schemas.microsoft.com/office/drawing/2014/main" id="{EA1EC746-D018-A49A-0541-4D2A4278E6F0}"/>
              </a:ext>
            </a:extLst>
          </p:cNvPr>
          <p:cNvSpPr/>
          <p:nvPr/>
        </p:nvSpPr>
        <p:spPr>
          <a:xfrm>
            <a:off x="3141300" y="746583"/>
            <a:ext cx="1351385" cy="602371"/>
          </a:xfrm>
          <a:prstGeom prst="chevron">
            <a:avLst>
              <a:gd name="adj" fmla="val 2311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Activités</a:t>
            </a:r>
            <a:endParaRPr lang="en-US" sz="1200" b="1" dirty="0">
              <a:solidFill>
                <a:schemeClr val="bg1"/>
              </a:solidFill>
            </a:endParaRPr>
          </a:p>
        </p:txBody>
      </p:sp>
      <p:sp>
        <p:nvSpPr>
          <p:cNvPr id="260" name="Arrow: Chevron 259">
            <a:extLst>
              <a:ext uri="{FF2B5EF4-FFF2-40B4-BE49-F238E27FC236}">
                <a16:creationId xmlns:a16="http://schemas.microsoft.com/office/drawing/2014/main" id="{E81E6FE4-98C3-74A7-89DB-8A65588E2562}"/>
              </a:ext>
            </a:extLst>
          </p:cNvPr>
          <p:cNvSpPr/>
          <p:nvPr/>
        </p:nvSpPr>
        <p:spPr>
          <a:xfrm>
            <a:off x="4760007" y="739254"/>
            <a:ext cx="1351385" cy="602371"/>
          </a:xfrm>
          <a:prstGeom prst="chevron">
            <a:avLst>
              <a:gd name="adj" fmla="val 23119"/>
            </a:avLst>
          </a:prstGeom>
          <a:solidFill>
            <a:srgbClr val="B75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Résultats</a:t>
            </a:r>
            <a:r>
              <a:rPr lang="en-US" sz="1200" b="1" dirty="0">
                <a:solidFill>
                  <a:schemeClr val="bg1"/>
                </a:solidFill>
              </a:rPr>
              <a:t> </a:t>
            </a:r>
            <a:r>
              <a:rPr lang="en-US" sz="1200" b="1" dirty="0" err="1">
                <a:solidFill>
                  <a:schemeClr val="bg1"/>
                </a:solidFill>
              </a:rPr>
              <a:t>immédiats</a:t>
            </a:r>
            <a:endParaRPr lang="en-US" sz="1200" b="1" dirty="0">
              <a:solidFill>
                <a:schemeClr val="bg1"/>
              </a:solidFill>
            </a:endParaRPr>
          </a:p>
        </p:txBody>
      </p:sp>
      <p:sp>
        <p:nvSpPr>
          <p:cNvPr id="261" name="Arrow: Chevron 260">
            <a:extLst>
              <a:ext uri="{FF2B5EF4-FFF2-40B4-BE49-F238E27FC236}">
                <a16:creationId xmlns:a16="http://schemas.microsoft.com/office/drawing/2014/main" id="{DA225F29-2F56-5C16-1734-776DC9F25ED3}"/>
              </a:ext>
            </a:extLst>
          </p:cNvPr>
          <p:cNvSpPr/>
          <p:nvPr/>
        </p:nvSpPr>
        <p:spPr>
          <a:xfrm>
            <a:off x="6341707" y="738291"/>
            <a:ext cx="1471618" cy="602371"/>
          </a:xfrm>
          <a:prstGeom prst="chevron">
            <a:avLst>
              <a:gd name="adj" fmla="val 23119"/>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b="1" dirty="0" err="1">
                <a:solidFill>
                  <a:schemeClr val="bg1"/>
                </a:solidFill>
              </a:rPr>
              <a:t>Résultats</a:t>
            </a:r>
            <a:r>
              <a:rPr lang="en-US" sz="1050" b="1" dirty="0">
                <a:solidFill>
                  <a:schemeClr val="bg1"/>
                </a:solidFill>
              </a:rPr>
              <a:t> </a:t>
            </a:r>
            <a:r>
              <a:rPr lang="en-US" sz="1050" b="1" dirty="0" err="1">
                <a:solidFill>
                  <a:schemeClr val="bg1"/>
                </a:solidFill>
              </a:rPr>
              <a:t>intermédiaires</a:t>
            </a:r>
            <a:endParaRPr lang="en-US" sz="1200" b="1" dirty="0">
              <a:solidFill>
                <a:schemeClr val="bg1"/>
              </a:solidFill>
            </a:endParaRPr>
          </a:p>
        </p:txBody>
      </p:sp>
      <p:cxnSp>
        <p:nvCxnSpPr>
          <p:cNvPr id="268" name="Connector: Elbow 267">
            <a:extLst>
              <a:ext uri="{FF2B5EF4-FFF2-40B4-BE49-F238E27FC236}">
                <a16:creationId xmlns:a16="http://schemas.microsoft.com/office/drawing/2014/main" id="{E516FBD6-53CF-D881-4638-82082A39CEB7}"/>
              </a:ext>
            </a:extLst>
          </p:cNvPr>
          <p:cNvCxnSpPr>
            <a:cxnSpLocks/>
            <a:stCxn id="185" idx="3"/>
            <a:endCxn id="13" idx="1"/>
          </p:cNvCxnSpPr>
          <p:nvPr/>
        </p:nvCxnSpPr>
        <p:spPr>
          <a:xfrm flipV="1">
            <a:off x="2814469" y="1793865"/>
            <a:ext cx="321515" cy="3539529"/>
          </a:xfrm>
          <a:prstGeom prst="bentConnector3">
            <a:avLst>
              <a:gd name="adj1" fmla="val 58888"/>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5" name="Rectangle 274">
            <a:extLst>
              <a:ext uri="{FF2B5EF4-FFF2-40B4-BE49-F238E27FC236}">
                <a16:creationId xmlns:a16="http://schemas.microsoft.com/office/drawing/2014/main" id="{B8373380-46B2-25E0-21EA-F4B33EB25F5B}"/>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276" name="Picture 275">
            <a:extLst>
              <a:ext uri="{FF2B5EF4-FFF2-40B4-BE49-F238E27FC236}">
                <a16:creationId xmlns:a16="http://schemas.microsoft.com/office/drawing/2014/main" id="{0E57F5EF-A08C-DB2D-7DC1-2F2E9B501FB3}"/>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3962493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1991-510A-927C-7591-DEF2E981DD14}"/>
              </a:ext>
            </a:extLst>
          </p:cNvPr>
          <p:cNvSpPr>
            <a:spLocks noGrp="1"/>
          </p:cNvSpPr>
          <p:nvPr>
            <p:ph type="title"/>
          </p:nvPr>
        </p:nvSpPr>
        <p:spPr>
          <a:xfrm>
            <a:off x="219074" y="59187"/>
            <a:ext cx="7886700" cy="1325563"/>
          </a:xfrm>
        </p:spPr>
        <p:txBody>
          <a:bodyPr>
            <a:normAutofit/>
          </a:bodyPr>
          <a:lstStyle/>
          <a:p>
            <a:r>
              <a:rPr lang="fr-FR" sz="3200" b="1" dirty="0">
                <a:solidFill>
                  <a:schemeClr val="accent1">
                    <a:lumMod val="50000"/>
                  </a:schemeClr>
                </a:solidFill>
              </a:rPr>
              <a:t>Modèle logique d’Infinité (2 de 2)</a:t>
            </a:r>
            <a:endParaRPr lang="en-US" sz="3200" b="1" dirty="0">
              <a:solidFill>
                <a:schemeClr val="accent1">
                  <a:lumMod val="50000"/>
                </a:schemeClr>
              </a:solidFill>
            </a:endParaRPr>
          </a:p>
        </p:txBody>
      </p:sp>
      <p:sp>
        <p:nvSpPr>
          <p:cNvPr id="3" name="TextBox 2">
            <a:extLst>
              <a:ext uri="{FF2B5EF4-FFF2-40B4-BE49-F238E27FC236}">
                <a16:creationId xmlns:a16="http://schemas.microsoft.com/office/drawing/2014/main" id="{486C8E25-6220-C68C-A820-72AD7A6F9CDC}"/>
              </a:ext>
            </a:extLst>
          </p:cNvPr>
          <p:cNvSpPr txBox="1"/>
          <p:nvPr/>
        </p:nvSpPr>
        <p:spPr>
          <a:xfrm>
            <a:off x="495299" y="1244616"/>
            <a:ext cx="7724775" cy="4724370"/>
          </a:xfrm>
          <a:prstGeom prst="rect">
            <a:avLst/>
          </a:prstGeom>
          <a:solidFill>
            <a:schemeClr val="accent3">
              <a:lumMod val="20000"/>
              <a:lumOff val="80000"/>
            </a:schemeClr>
          </a:solidFill>
        </p:spPr>
        <p:txBody>
          <a:bodyPr wrap="square" rtlCol="0">
            <a:spAutoFit/>
          </a:bodyPr>
          <a:lstStyle/>
          <a:p>
            <a:r>
              <a:rPr lang="en-US" sz="1400" b="1" dirty="0"/>
              <a:t>Gouvernance</a:t>
            </a:r>
          </a:p>
          <a:p>
            <a:pPr marL="171450" indent="-171450">
              <a:buFont typeface="Arial" panose="020B0604020202020204" pitchFamily="34" charset="0"/>
              <a:buChar char="•"/>
            </a:pPr>
            <a:r>
              <a:rPr lang="fr-FR" sz="1100" dirty="0"/>
              <a:t>Infinité est défendu par un sous-ministre adjoint (SMA) et dirigé par un comité directeur, qui aide à mener à bien les opérations quotidiennes du réseau par l’intermédiaire d’une équipe du Secrétariat du Conseil du Trésor du Canada</a:t>
            </a:r>
            <a:endParaRPr lang="en-US" sz="1200" dirty="0"/>
          </a:p>
          <a:p>
            <a:r>
              <a:rPr lang="en-US" sz="1400" b="1" dirty="0" err="1"/>
              <a:t>Hypothèses</a:t>
            </a:r>
            <a:endParaRPr lang="en-US" sz="1400" b="1" dirty="0"/>
          </a:p>
          <a:p>
            <a:pPr marL="171450" indent="-171450">
              <a:buFont typeface="Arial" panose="020B0604020202020204" pitchFamily="34" charset="0"/>
              <a:buChar char="•"/>
            </a:pPr>
            <a:r>
              <a:rPr lang="fr-FR" sz="1100" dirty="0"/>
              <a:t>Les personnes neurodivergentes font face à des défis uniques pour entrer, rester et progresser sur le marché du travail par rapport à leurs collègues neurotypiques. 
Les personnes neurodivergentes ne se sentent pas toujours soutenues par les soutiens et les initiatives existants pour les personnes handicapées 
Les personnes neurodivergentes n’ont pas l’impression que les mécanismes de soutien (p. ex. les ombudsmans, les systèmes de gestion informelle des conflits) comprendront leurs conditions et leurs différences</a:t>
            </a:r>
            <a:endParaRPr lang="en-US" sz="1100" dirty="0"/>
          </a:p>
          <a:p>
            <a:endParaRPr lang="en-US" sz="1100" dirty="0"/>
          </a:p>
          <a:p>
            <a:r>
              <a:rPr lang="en-US" sz="1400" b="1" dirty="0" err="1"/>
              <a:t>Risques</a:t>
            </a:r>
            <a:endParaRPr lang="en-US" sz="1400" b="1" dirty="0"/>
          </a:p>
          <a:p>
            <a:pPr marL="171450" indent="-171450">
              <a:buFont typeface="Arial" panose="020B0604020202020204" pitchFamily="34" charset="0"/>
              <a:buChar char="•"/>
            </a:pPr>
            <a:r>
              <a:rPr lang="fr-FR" sz="1100" dirty="0"/>
              <a:t>Les besoins et/ou les mécanismes de soutien peuvent ne pas être les mêmes dans l’ensemble des organisations fédérales
L’épuisement professionnel / la surextension par les dirigeants du réseau pourrait avoir un impact sur les opérations du réseau à long terme
Les changements apportés aux emplois et aux cheminements de carrière des dirigeants du Réseau pourraient les en retirer la capacité de contribuer à la mission du Réseau
Les secteurs de programme peuvent avoir de la difficulté à appliquer l’accessibilité cognitive à leurs programmes, politiques et initiatives
Le manque de financement et de personnel spécialisé peut rendre le réseau plus difficile</a:t>
            </a:r>
          </a:p>
          <a:p>
            <a:endParaRPr lang="en-US" sz="1400" dirty="0"/>
          </a:p>
          <a:p>
            <a:r>
              <a:rPr lang="en-US" sz="1400" b="1" dirty="0" err="1"/>
              <a:t>Facteurs</a:t>
            </a:r>
            <a:r>
              <a:rPr lang="en-US" sz="1400" b="1" dirty="0"/>
              <a:t> externes</a:t>
            </a:r>
          </a:p>
          <a:p>
            <a:pPr marL="171450" indent="-171450">
              <a:buFont typeface="Arial" panose="020B0604020202020204" pitchFamily="34" charset="0"/>
              <a:buChar char="•"/>
            </a:pPr>
            <a:r>
              <a:rPr lang="fr-FR" sz="1100" dirty="0"/>
              <a:t>L’utilisation d’organisations externes par les départements pour la formation sur la neurodiversité / l’embauche de candidats neurodivergents pourrait entrer en conflit avec le travail ou faire double emploi</a:t>
            </a:r>
            <a:endParaRPr lang="en-US" sz="1400" dirty="0"/>
          </a:p>
        </p:txBody>
      </p:sp>
      <p:sp>
        <p:nvSpPr>
          <p:cNvPr id="4" name="Rectangle 3">
            <a:extLst>
              <a:ext uri="{FF2B5EF4-FFF2-40B4-BE49-F238E27FC236}">
                <a16:creationId xmlns:a16="http://schemas.microsoft.com/office/drawing/2014/main" id="{35049953-1277-0ACE-C476-1D432281B3A2}"/>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5ADFB50B-4B74-3D25-E46B-C7156EA0433C}"/>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410379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A3700-F238-08FD-40B3-CDBC3A23CD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A7E246-5E9C-10C9-F4E8-3B5D7A98CB4E}"/>
              </a:ext>
            </a:extLst>
          </p:cNvPr>
          <p:cNvSpPr>
            <a:spLocks noGrp="1"/>
          </p:cNvSpPr>
          <p:nvPr>
            <p:ph type="title"/>
          </p:nvPr>
        </p:nvSpPr>
        <p:spPr>
          <a:xfrm>
            <a:off x="347711" y="170892"/>
            <a:ext cx="7886700" cy="1325563"/>
          </a:xfrm>
        </p:spPr>
        <p:txBody>
          <a:bodyPr/>
          <a:lstStyle/>
          <a:p>
            <a:r>
              <a:rPr lang="fr-FR" b="1" dirty="0">
                <a:solidFill>
                  <a:schemeClr val="accent1">
                    <a:lumMod val="50000"/>
                  </a:schemeClr>
                </a:solidFill>
              </a:rPr>
              <a:t>Nos activités (1 de 2)</a:t>
            </a:r>
            <a:endParaRPr lang="en-CA" dirty="0">
              <a:solidFill>
                <a:schemeClr val="accent1">
                  <a:lumMod val="50000"/>
                </a:schemeClr>
              </a:solidFill>
            </a:endParaRPr>
          </a:p>
        </p:txBody>
      </p:sp>
      <p:sp>
        <p:nvSpPr>
          <p:cNvPr id="4" name="Rectangle 3">
            <a:extLst>
              <a:ext uri="{FF2B5EF4-FFF2-40B4-BE49-F238E27FC236}">
                <a16:creationId xmlns:a16="http://schemas.microsoft.com/office/drawing/2014/main" id="{B163E719-BF23-5CDE-5750-FB83E7DBD2ED}"/>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D70ED349-2255-32B9-9983-19289EBF605D}"/>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sp>
        <p:nvSpPr>
          <p:cNvPr id="9" name="TextBox 8">
            <a:extLst>
              <a:ext uri="{FF2B5EF4-FFF2-40B4-BE49-F238E27FC236}">
                <a16:creationId xmlns:a16="http://schemas.microsoft.com/office/drawing/2014/main" id="{9BC5B96A-3900-8C60-7B0E-2368849DE91A}"/>
              </a:ext>
            </a:extLst>
          </p:cNvPr>
          <p:cNvSpPr txBox="1"/>
          <p:nvPr/>
        </p:nvSpPr>
        <p:spPr>
          <a:xfrm>
            <a:off x="509934" y="2306513"/>
            <a:ext cx="7562254" cy="1077218"/>
          </a:xfrm>
          <a:prstGeom prst="rect">
            <a:avLst/>
          </a:prstGeom>
          <a:noFill/>
          <a:ln>
            <a:noFill/>
          </a:ln>
        </p:spPr>
        <p:txBody>
          <a:bodyPr wrap="square" rtlCol="0">
            <a:spAutoFit/>
          </a:bodyPr>
          <a:lstStyle/>
          <a:p>
            <a:pPr marL="285750" indent="-285750">
              <a:buFont typeface="Arial" panose="020B0604020202020204" pitchFamily="34" charset="0"/>
              <a:buChar char="•"/>
            </a:pPr>
            <a:endParaRPr lang="en-CA" sz="2000" dirty="0">
              <a:solidFill>
                <a:schemeClr val="tx1">
                  <a:lumMod val="95000"/>
                  <a:lumOff val="5000"/>
                </a:schemeClr>
              </a:solidFill>
              <a:latin typeface="Open Sans" panose="020B0606030504020204" pitchFamily="34" charset="0"/>
            </a:endParaRPr>
          </a:p>
          <a:p>
            <a:pPr marL="285750" indent="-285750">
              <a:buFont typeface="Arial" panose="020B0604020202020204" pitchFamily="34" charset="0"/>
              <a:buChar char="•"/>
            </a:pPr>
            <a:endParaRPr lang="en-CA" sz="2000" dirty="0">
              <a:solidFill>
                <a:schemeClr val="tx1">
                  <a:lumMod val="95000"/>
                  <a:lumOff val="5000"/>
                </a:schemeClr>
              </a:solidFill>
              <a:latin typeface="Open Sans" panose="020B0606030504020204" pitchFamily="34" charset="0"/>
            </a:endParaRPr>
          </a:p>
          <a:p>
            <a:endParaRPr lang="en-CA" sz="2400" dirty="0">
              <a:latin typeface="Open Sans" panose="020B0606030504020204" pitchFamily="34" charset="0"/>
            </a:endParaRPr>
          </a:p>
        </p:txBody>
      </p:sp>
      <p:sp>
        <p:nvSpPr>
          <p:cNvPr id="3" name="TextBox 2">
            <a:extLst>
              <a:ext uri="{FF2B5EF4-FFF2-40B4-BE49-F238E27FC236}">
                <a16:creationId xmlns:a16="http://schemas.microsoft.com/office/drawing/2014/main" id="{2C3A65F9-1890-0715-8CEE-D384F5A39696}"/>
              </a:ext>
            </a:extLst>
          </p:cNvPr>
          <p:cNvSpPr txBox="1"/>
          <p:nvPr/>
        </p:nvSpPr>
        <p:spPr>
          <a:xfrm>
            <a:off x="381626" y="1280808"/>
            <a:ext cx="4190374" cy="2339102"/>
          </a:xfrm>
          <a:prstGeom prst="rect">
            <a:avLst/>
          </a:prstGeom>
          <a:solidFill>
            <a:schemeClr val="accent1">
              <a:lumMod val="20000"/>
              <a:lumOff val="80000"/>
            </a:schemeClr>
          </a:solidFill>
        </p:spPr>
        <p:txBody>
          <a:bodyPr wrap="square" rtlCol="0">
            <a:spAutoFit/>
          </a:bodyPr>
          <a:lstStyle/>
          <a:p>
            <a:r>
              <a:rPr lang="en-US" sz="2000" b="1" dirty="0" err="1">
                <a:solidFill>
                  <a:schemeClr val="accent1">
                    <a:lumMod val="50000"/>
                  </a:schemeClr>
                </a:solidFill>
                <a:latin typeface="Open Sans" panose="020B0606030504020204" pitchFamily="34" charset="0"/>
              </a:rPr>
              <a:t>Communautés</a:t>
            </a:r>
            <a:r>
              <a:rPr lang="en-US" sz="2000" b="1" dirty="0">
                <a:solidFill>
                  <a:schemeClr val="accent1">
                    <a:lumMod val="50000"/>
                  </a:schemeClr>
                </a:solidFill>
                <a:latin typeface="Open Sans" panose="020B0606030504020204" pitchFamily="34" charset="0"/>
              </a:rPr>
              <a:t> en </a:t>
            </a:r>
            <a:r>
              <a:rPr lang="en-US" sz="2000" b="1" dirty="0" err="1">
                <a:solidFill>
                  <a:schemeClr val="accent1">
                    <a:lumMod val="50000"/>
                  </a:schemeClr>
                </a:solidFill>
                <a:latin typeface="Open Sans" panose="020B0606030504020204" pitchFamily="34" charset="0"/>
              </a:rPr>
              <a:t>ligne</a:t>
            </a:r>
            <a:endParaRPr lang="en-US" sz="2000" dirty="0">
              <a:latin typeface="Open Sans" panose="020B0606030504020204" pitchFamily="34" charset="0"/>
            </a:endParaRPr>
          </a:p>
          <a:p>
            <a:pPr marL="285750" indent="-285750">
              <a:buFont typeface="Arial" panose="020B0604020202020204" pitchFamily="34" charset="0"/>
              <a:buChar char="•"/>
            </a:pPr>
            <a:r>
              <a:rPr lang="fr-FR" dirty="0">
                <a:solidFill>
                  <a:schemeClr val="accent1">
                    <a:lumMod val="50000"/>
                  </a:schemeClr>
                </a:solidFill>
                <a:latin typeface="Open Sans" panose="020B0606030504020204" pitchFamily="34" charset="0"/>
              </a:rPr>
              <a:t>Communautés actives sur </a:t>
            </a:r>
            <a:r>
              <a:rPr lang="fr-FR" dirty="0" err="1">
                <a:solidFill>
                  <a:schemeClr val="accent1">
                    <a:lumMod val="50000"/>
                  </a:schemeClr>
                </a:solidFill>
                <a:latin typeface="Open Sans" panose="020B0606030504020204" pitchFamily="34" charset="0"/>
              </a:rPr>
              <a:t>GCcollab</a:t>
            </a:r>
            <a:r>
              <a:rPr lang="fr-FR" dirty="0">
                <a:solidFill>
                  <a:schemeClr val="accent1">
                    <a:lumMod val="50000"/>
                  </a:schemeClr>
                </a:solidFill>
                <a:latin typeface="Open Sans" panose="020B0606030504020204" pitchFamily="34" charset="0"/>
              </a:rPr>
              <a:t>, </a:t>
            </a:r>
            <a:r>
              <a:rPr lang="fr-FR" dirty="0" err="1">
                <a:solidFill>
                  <a:schemeClr val="accent1">
                    <a:lumMod val="50000"/>
                  </a:schemeClr>
                </a:solidFill>
                <a:latin typeface="Open Sans" panose="020B0606030504020204" pitchFamily="34" charset="0"/>
              </a:rPr>
              <a:t>GCéchange</a:t>
            </a:r>
            <a:r>
              <a:rPr lang="fr-FR" dirty="0">
                <a:solidFill>
                  <a:schemeClr val="accent1">
                    <a:lumMod val="50000"/>
                  </a:schemeClr>
                </a:solidFill>
                <a:latin typeface="Open Sans" panose="020B0606030504020204" pitchFamily="34" charset="0"/>
              </a:rPr>
              <a:t> et Discord</a:t>
            </a:r>
            <a:endParaRPr lang="en-US" dirty="0">
              <a:solidFill>
                <a:schemeClr val="accent1">
                  <a:lumMod val="50000"/>
                </a:schemeClr>
              </a:solidFill>
              <a:latin typeface="Open Sans" panose="020B0606030504020204" pitchFamily="34" charset="0"/>
            </a:endParaRPr>
          </a:p>
          <a:p>
            <a:pPr marL="285750" indent="-285750">
              <a:buFont typeface="Arial" panose="020B0604020202020204" pitchFamily="34" charset="0"/>
              <a:buChar char="•"/>
            </a:pPr>
            <a:endParaRPr lang="en-US" dirty="0">
              <a:solidFill>
                <a:schemeClr val="accent1">
                  <a:lumMod val="50000"/>
                </a:schemeClr>
              </a:solidFill>
              <a:latin typeface="Open Sans" panose="020B0606030504020204" pitchFamily="34" charset="0"/>
            </a:endParaRPr>
          </a:p>
          <a:p>
            <a:endParaRPr lang="en-US" dirty="0">
              <a:solidFill>
                <a:schemeClr val="accent1">
                  <a:lumMod val="50000"/>
                </a:schemeClr>
              </a:solidFill>
              <a:latin typeface="Open Sans" panose="020B0606030504020204" pitchFamily="34" charset="0"/>
            </a:endParaRPr>
          </a:p>
          <a:p>
            <a:endParaRPr lang="en-US" dirty="0">
              <a:solidFill>
                <a:schemeClr val="accent1">
                  <a:lumMod val="50000"/>
                </a:schemeClr>
              </a:solidFill>
              <a:latin typeface="Open Sans" panose="020B0606030504020204" pitchFamily="34" charset="0"/>
            </a:endParaRPr>
          </a:p>
          <a:p>
            <a:endParaRPr lang="en-US" dirty="0">
              <a:solidFill>
                <a:schemeClr val="accent1">
                  <a:lumMod val="50000"/>
                </a:schemeClr>
              </a:solidFill>
              <a:latin typeface="Open Sans" panose="020B0606030504020204" pitchFamily="34" charset="0"/>
            </a:endParaRPr>
          </a:p>
          <a:p>
            <a:endParaRPr lang="en-US" dirty="0">
              <a:latin typeface="Open Sans" panose="020B0606030504020204" pitchFamily="34" charset="0"/>
            </a:endParaRPr>
          </a:p>
        </p:txBody>
      </p:sp>
      <p:sp>
        <p:nvSpPr>
          <p:cNvPr id="6" name="TextBox 5">
            <a:extLst>
              <a:ext uri="{FF2B5EF4-FFF2-40B4-BE49-F238E27FC236}">
                <a16:creationId xmlns:a16="http://schemas.microsoft.com/office/drawing/2014/main" id="{E606DF26-462C-3C69-9E90-313423D053DE}"/>
              </a:ext>
            </a:extLst>
          </p:cNvPr>
          <p:cNvSpPr txBox="1"/>
          <p:nvPr/>
        </p:nvSpPr>
        <p:spPr>
          <a:xfrm>
            <a:off x="4708404" y="1271563"/>
            <a:ext cx="4190374" cy="2431435"/>
          </a:xfrm>
          <a:prstGeom prst="rect">
            <a:avLst/>
          </a:prstGeom>
          <a:solidFill>
            <a:schemeClr val="accent6">
              <a:lumMod val="20000"/>
              <a:lumOff val="80000"/>
            </a:schemeClr>
          </a:solidFill>
        </p:spPr>
        <p:txBody>
          <a:bodyPr wrap="square" rtlCol="0">
            <a:spAutoFit/>
          </a:bodyPr>
          <a:lstStyle/>
          <a:p>
            <a:r>
              <a:rPr lang="fr-FR" sz="2000" b="1" dirty="0">
                <a:solidFill>
                  <a:schemeClr val="accent1">
                    <a:lumMod val="50000"/>
                  </a:schemeClr>
                </a:solidFill>
                <a:latin typeface="Open Sans" panose="020B0606030504020204" pitchFamily="34" charset="0"/>
              </a:rPr>
              <a:t>Événements sociaux et de réseautage</a:t>
            </a:r>
          </a:p>
          <a:p>
            <a:pPr marL="285750" indent="-285750">
              <a:buFont typeface="Arial" panose="020B0604020202020204" pitchFamily="34" charset="0"/>
              <a:buChar char="•"/>
            </a:pPr>
            <a:r>
              <a:rPr lang="fr-FR" sz="1600" dirty="0">
                <a:solidFill>
                  <a:schemeClr val="accent1">
                    <a:lumMod val="50000"/>
                  </a:schemeClr>
                </a:solidFill>
                <a:latin typeface="Open Sans" panose="020B0606030504020204" pitchFamily="34" charset="0"/>
              </a:rPr>
              <a:t>Des occasions virtuelles et en personne pour les membres de se connecter, de se faire des amis et de partager des idées:</a:t>
            </a:r>
          </a:p>
          <a:p>
            <a:pPr marL="742950" lvl="1" indent="-285750">
              <a:buFont typeface="Arial" panose="020B0604020202020204" pitchFamily="34" charset="0"/>
              <a:buChar char="•"/>
            </a:pPr>
            <a:r>
              <a:rPr lang="fr-FR" sz="1600" b="1" dirty="0">
                <a:solidFill>
                  <a:schemeClr val="accent1">
                    <a:lumMod val="50000"/>
                  </a:schemeClr>
                </a:solidFill>
                <a:latin typeface="Open Sans" panose="020B0606030504020204" pitchFamily="34" charset="0"/>
              </a:rPr>
              <a:t>Exemples:  </a:t>
            </a:r>
            <a:r>
              <a:rPr lang="fr-FR" sz="1600" dirty="0">
                <a:solidFill>
                  <a:schemeClr val="accent1">
                    <a:lumMod val="50000"/>
                  </a:schemeClr>
                </a:solidFill>
                <a:latin typeface="Open Sans" panose="020B0606030504020204" pitchFamily="34" charset="0"/>
              </a:rPr>
              <a:t>Séance d’accueil d’Infinité, Dîner et jouer, ateliers </a:t>
            </a:r>
            <a:r>
              <a:rPr lang="fr-FR" sz="1600" dirty="0" err="1">
                <a:solidFill>
                  <a:schemeClr val="accent1">
                    <a:lumMod val="50000"/>
                  </a:schemeClr>
                </a:solidFill>
                <a:latin typeface="Open Sans" panose="020B0606030504020204" pitchFamily="34" charset="0"/>
              </a:rPr>
              <a:t>NeuroNiche</a:t>
            </a:r>
            <a:endParaRPr lang="en-US" sz="1600" dirty="0">
              <a:solidFill>
                <a:schemeClr val="accent1">
                  <a:lumMod val="50000"/>
                </a:schemeClr>
              </a:solidFill>
              <a:latin typeface="Open Sans" panose="020B0606030504020204" pitchFamily="34" charset="0"/>
            </a:endParaRPr>
          </a:p>
        </p:txBody>
      </p:sp>
      <p:sp>
        <p:nvSpPr>
          <p:cNvPr id="10" name="TextBox 9">
            <a:extLst>
              <a:ext uri="{FF2B5EF4-FFF2-40B4-BE49-F238E27FC236}">
                <a16:creationId xmlns:a16="http://schemas.microsoft.com/office/drawing/2014/main" id="{872AFF4E-2841-95EF-F4F7-A87D421B660A}"/>
              </a:ext>
            </a:extLst>
          </p:cNvPr>
          <p:cNvSpPr txBox="1"/>
          <p:nvPr/>
        </p:nvSpPr>
        <p:spPr>
          <a:xfrm>
            <a:off x="381626" y="3856088"/>
            <a:ext cx="4190374" cy="2000548"/>
          </a:xfrm>
          <a:prstGeom prst="rect">
            <a:avLst/>
          </a:prstGeom>
          <a:solidFill>
            <a:schemeClr val="accent4">
              <a:lumMod val="20000"/>
              <a:lumOff val="80000"/>
            </a:schemeClr>
          </a:solidFill>
        </p:spPr>
        <p:txBody>
          <a:bodyPr wrap="square" rtlCol="0">
            <a:spAutoFit/>
          </a:bodyPr>
          <a:lstStyle/>
          <a:p>
            <a:r>
              <a:rPr lang="en-US" sz="2000" b="1" dirty="0">
                <a:solidFill>
                  <a:schemeClr val="accent1">
                    <a:lumMod val="50000"/>
                  </a:schemeClr>
                </a:solidFill>
                <a:latin typeface="Open Sans" panose="020B0606030504020204" pitchFamily="34" charset="0"/>
              </a:rPr>
              <a:t>Les communications</a:t>
            </a:r>
            <a:endParaRPr lang="en-US" sz="2000" dirty="0">
              <a:latin typeface="Open Sans" panose="020B0606030504020204" pitchFamily="34" charset="0"/>
            </a:endParaRPr>
          </a:p>
          <a:p>
            <a:endParaRPr lang="en-US" sz="2000" dirty="0">
              <a:latin typeface="Open Sans" panose="020B0606030504020204" pitchFamily="34" charset="0"/>
            </a:endParaRPr>
          </a:p>
          <a:p>
            <a:pPr marL="285750" indent="-285750">
              <a:buFont typeface="Arial" panose="020B0604020202020204" pitchFamily="34" charset="0"/>
              <a:buChar char="•"/>
            </a:pPr>
            <a:r>
              <a:rPr lang="en-US" sz="1600" b="1" dirty="0">
                <a:solidFill>
                  <a:schemeClr val="accent1">
                    <a:lumMod val="50000"/>
                  </a:schemeClr>
                </a:solidFill>
                <a:latin typeface="Open Sans" panose="020B0606030504020204" pitchFamily="34" charset="0"/>
              </a:rPr>
              <a:t>Bulletin </a:t>
            </a:r>
            <a:r>
              <a:rPr lang="en-US" sz="1600" b="1" dirty="0" err="1">
                <a:solidFill>
                  <a:schemeClr val="accent1">
                    <a:lumMod val="50000"/>
                  </a:schemeClr>
                </a:solidFill>
                <a:latin typeface="Open Sans" panose="020B0606030504020204" pitchFamily="34" charset="0"/>
              </a:rPr>
              <a:t>bihebdomadaire</a:t>
            </a:r>
            <a:r>
              <a:rPr lang="en-US" sz="1600" b="1" dirty="0">
                <a:solidFill>
                  <a:schemeClr val="accent1">
                    <a:lumMod val="50000"/>
                  </a:schemeClr>
                </a:solidFill>
                <a:latin typeface="Open Sans" panose="020B0606030504020204" pitchFamily="34" charset="0"/>
              </a:rPr>
              <a:t> : </a:t>
            </a:r>
            <a:r>
              <a:rPr lang="en-US" sz="1600" dirty="0" err="1">
                <a:solidFill>
                  <a:schemeClr val="accent1">
                    <a:lumMod val="50000"/>
                  </a:schemeClr>
                </a:solidFill>
                <a:latin typeface="Open Sans" panose="020B0606030504020204" pitchFamily="34" charset="0"/>
              </a:rPr>
              <a:t>Infinité</a:t>
            </a:r>
            <a:r>
              <a:rPr lang="en-US" sz="1600" dirty="0">
                <a:solidFill>
                  <a:schemeClr val="accent1">
                    <a:lumMod val="50000"/>
                  </a:schemeClr>
                </a:solidFill>
                <a:latin typeface="Open Sans" panose="020B0606030504020204" pitchFamily="34" charset="0"/>
              </a:rPr>
              <a:t> en </a:t>
            </a:r>
            <a:r>
              <a:rPr lang="en-US" sz="1600" dirty="0" err="1">
                <a:solidFill>
                  <a:schemeClr val="accent1">
                    <a:lumMod val="50000"/>
                  </a:schemeClr>
                </a:solidFill>
                <a:latin typeface="Open Sans" panose="020B0606030504020204" pitchFamily="34" charset="0"/>
              </a:rPr>
              <a:t>somme</a:t>
            </a:r>
            <a:r>
              <a:rPr lang="en-US" sz="1600" b="1" dirty="0">
                <a:solidFill>
                  <a:schemeClr val="accent1">
                    <a:lumMod val="50000"/>
                  </a:schemeClr>
                </a:solidFill>
                <a:latin typeface="Open Sans" panose="020B0606030504020204" pitchFamily="34" charset="0"/>
              </a:rPr>
              <a:t>
</a:t>
            </a:r>
            <a:r>
              <a:rPr lang="en-US" sz="1600" b="1" dirty="0" err="1">
                <a:solidFill>
                  <a:schemeClr val="accent1">
                    <a:lumMod val="50000"/>
                  </a:schemeClr>
                </a:solidFill>
                <a:latin typeface="Open Sans" panose="020B0606030504020204" pitchFamily="34" charset="0"/>
              </a:rPr>
              <a:t>Médias</a:t>
            </a:r>
            <a:r>
              <a:rPr lang="en-US" sz="1600" b="1" dirty="0">
                <a:solidFill>
                  <a:schemeClr val="accent1">
                    <a:lumMod val="50000"/>
                  </a:schemeClr>
                </a:solidFill>
                <a:latin typeface="Open Sans" panose="020B0606030504020204" pitchFamily="34" charset="0"/>
              </a:rPr>
              <a:t> </a:t>
            </a:r>
            <a:r>
              <a:rPr lang="en-US" sz="1600" b="1" dirty="0" err="1">
                <a:solidFill>
                  <a:schemeClr val="accent1">
                    <a:lumMod val="50000"/>
                  </a:schemeClr>
                </a:solidFill>
                <a:latin typeface="Open Sans" panose="020B0606030504020204" pitchFamily="34" charset="0"/>
              </a:rPr>
              <a:t>sociaux</a:t>
            </a:r>
            <a:r>
              <a:rPr lang="en-US" sz="1600" b="1" dirty="0">
                <a:solidFill>
                  <a:schemeClr val="accent1">
                    <a:lumMod val="50000"/>
                  </a:schemeClr>
                </a:solidFill>
                <a:latin typeface="Open Sans" panose="020B0606030504020204" pitchFamily="34" charset="0"/>
              </a:rPr>
              <a:t> : </a:t>
            </a:r>
            <a:r>
              <a:rPr lang="en-US" sz="1600" dirty="0">
                <a:solidFill>
                  <a:schemeClr val="accent1">
                    <a:lumMod val="50000"/>
                  </a:schemeClr>
                </a:solidFill>
                <a:latin typeface="Open Sans" panose="020B0606030504020204" pitchFamily="34" charset="0"/>
              </a:rPr>
              <a:t>LinkedIn</a:t>
            </a:r>
          </a:p>
          <a:p>
            <a:pPr marL="285750" indent="-285750">
              <a:buFont typeface="Arial" panose="020B0604020202020204" pitchFamily="34" charset="0"/>
              <a:buChar char="•"/>
            </a:pPr>
            <a:endParaRPr lang="en-US" dirty="0">
              <a:solidFill>
                <a:schemeClr val="accent1">
                  <a:lumMod val="50000"/>
                </a:schemeClr>
              </a:solidFill>
              <a:latin typeface="Open Sans" panose="020B0606030504020204" pitchFamily="34" charset="0"/>
            </a:endParaRPr>
          </a:p>
          <a:p>
            <a:pPr marL="285750" indent="-285750">
              <a:buFont typeface="Arial" panose="020B0604020202020204" pitchFamily="34" charset="0"/>
              <a:buChar char="•"/>
            </a:pPr>
            <a:endParaRPr lang="en-US" dirty="0">
              <a:solidFill>
                <a:schemeClr val="accent1">
                  <a:lumMod val="50000"/>
                </a:schemeClr>
              </a:solidFill>
              <a:latin typeface="Open Sans" panose="020B0606030504020204" pitchFamily="34" charset="0"/>
            </a:endParaRPr>
          </a:p>
        </p:txBody>
      </p:sp>
      <p:sp>
        <p:nvSpPr>
          <p:cNvPr id="11" name="TextBox 10">
            <a:extLst>
              <a:ext uri="{FF2B5EF4-FFF2-40B4-BE49-F238E27FC236}">
                <a16:creationId xmlns:a16="http://schemas.microsoft.com/office/drawing/2014/main" id="{13156A76-4A57-33CE-AA24-8B0386413EE4}"/>
              </a:ext>
            </a:extLst>
          </p:cNvPr>
          <p:cNvSpPr txBox="1"/>
          <p:nvPr/>
        </p:nvSpPr>
        <p:spPr>
          <a:xfrm>
            <a:off x="4708404" y="3886867"/>
            <a:ext cx="4190374" cy="1969770"/>
          </a:xfrm>
          <a:prstGeom prst="rect">
            <a:avLst/>
          </a:prstGeom>
          <a:solidFill>
            <a:schemeClr val="accent2">
              <a:lumMod val="20000"/>
              <a:lumOff val="80000"/>
            </a:schemeClr>
          </a:solidFill>
        </p:spPr>
        <p:txBody>
          <a:bodyPr wrap="square" rtlCol="0">
            <a:spAutoFit/>
          </a:bodyPr>
          <a:lstStyle/>
          <a:p>
            <a:r>
              <a:rPr lang="fr-FR" sz="2000" b="1" dirty="0">
                <a:solidFill>
                  <a:schemeClr val="accent1">
                    <a:lumMod val="50000"/>
                  </a:schemeClr>
                </a:solidFill>
                <a:latin typeface="Open Sans" panose="020B0606030504020204" pitchFamily="34" charset="0"/>
              </a:rPr>
              <a:t>Ressources pour les employés neurodivergents</a:t>
            </a:r>
          </a:p>
          <a:p>
            <a:endParaRPr lang="en-US" dirty="0">
              <a:latin typeface="Open Sans" panose="020B0606030504020204" pitchFamily="34" charset="0"/>
            </a:endParaRPr>
          </a:p>
          <a:p>
            <a:pPr marL="285750" indent="-285750">
              <a:buFont typeface="Arial" panose="020B0604020202020204" pitchFamily="34" charset="0"/>
              <a:buChar char="•"/>
            </a:pPr>
            <a:r>
              <a:rPr lang="fr-FR" sz="1600" dirty="0">
                <a:solidFill>
                  <a:schemeClr val="accent1">
                    <a:lumMod val="50000"/>
                  </a:schemeClr>
                </a:solidFill>
                <a:latin typeface="Open Sans" panose="020B0606030504020204" pitchFamily="34" charset="0"/>
              </a:rPr>
              <a:t>Nous créons des ressources faites par et pour les employés neurodivergents pour les soutenir dans l’embauche, la rétention et l’avancement</a:t>
            </a:r>
            <a:endParaRPr lang="en-US" dirty="0">
              <a:solidFill>
                <a:schemeClr val="accent1">
                  <a:lumMod val="50000"/>
                </a:schemeClr>
              </a:solidFill>
              <a:latin typeface="Open Sans" panose="020B0606030504020204" pitchFamily="34" charset="0"/>
            </a:endParaRPr>
          </a:p>
        </p:txBody>
      </p:sp>
    </p:spTree>
    <p:extLst>
      <p:ext uri="{BB962C8B-B14F-4D97-AF65-F5344CB8AC3E}">
        <p14:creationId xmlns:p14="http://schemas.microsoft.com/office/powerpoint/2010/main" val="32603883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FF7D9-DDB4-871D-1641-E3652576E9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C1AB8-45F3-7DE8-234A-D913B96084A0}"/>
              </a:ext>
            </a:extLst>
          </p:cNvPr>
          <p:cNvSpPr>
            <a:spLocks noGrp="1"/>
          </p:cNvSpPr>
          <p:nvPr>
            <p:ph type="title"/>
          </p:nvPr>
        </p:nvSpPr>
        <p:spPr>
          <a:xfrm>
            <a:off x="347711" y="170892"/>
            <a:ext cx="7886700" cy="1325563"/>
          </a:xfrm>
        </p:spPr>
        <p:txBody>
          <a:bodyPr/>
          <a:lstStyle/>
          <a:p>
            <a:r>
              <a:rPr lang="en-CA" b="1" dirty="0">
                <a:solidFill>
                  <a:schemeClr val="accent1">
                    <a:lumMod val="50000"/>
                  </a:schemeClr>
                </a:solidFill>
              </a:rPr>
              <a:t>Our activities (2 of 2)</a:t>
            </a:r>
            <a:endParaRPr lang="en-CA" dirty="0">
              <a:solidFill>
                <a:schemeClr val="accent1">
                  <a:lumMod val="50000"/>
                </a:schemeClr>
              </a:solidFill>
            </a:endParaRPr>
          </a:p>
        </p:txBody>
      </p:sp>
      <p:sp>
        <p:nvSpPr>
          <p:cNvPr id="4" name="Rectangle 3">
            <a:extLst>
              <a:ext uri="{FF2B5EF4-FFF2-40B4-BE49-F238E27FC236}">
                <a16:creationId xmlns:a16="http://schemas.microsoft.com/office/drawing/2014/main" id="{094603A8-67BE-E01B-600B-4DDE8185AF33}"/>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595F6B19-5497-EF9D-044B-31A18A6E0E56}"/>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sp>
        <p:nvSpPr>
          <p:cNvPr id="9" name="TextBox 8">
            <a:extLst>
              <a:ext uri="{FF2B5EF4-FFF2-40B4-BE49-F238E27FC236}">
                <a16:creationId xmlns:a16="http://schemas.microsoft.com/office/drawing/2014/main" id="{C1503DE8-98F9-82E1-53D3-08F7AB343698}"/>
              </a:ext>
            </a:extLst>
          </p:cNvPr>
          <p:cNvSpPr txBox="1"/>
          <p:nvPr/>
        </p:nvSpPr>
        <p:spPr>
          <a:xfrm>
            <a:off x="509934" y="2306513"/>
            <a:ext cx="7562254" cy="1077218"/>
          </a:xfrm>
          <a:prstGeom prst="rect">
            <a:avLst/>
          </a:prstGeom>
          <a:noFill/>
          <a:ln>
            <a:noFill/>
          </a:ln>
        </p:spPr>
        <p:txBody>
          <a:bodyPr wrap="square" rtlCol="0">
            <a:spAutoFit/>
          </a:bodyPr>
          <a:lstStyle/>
          <a:p>
            <a:pPr marL="285750" indent="-285750">
              <a:buFont typeface="Arial" panose="020B0604020202020204" pitchFamily="34" charset="0"/>
              <a:buChar char="•"/>
            </a:pPr>
            <a:endParaRPr lang="en-CA" sz="2000" dirty="0">
              <a:solidFill>
                <a:schemeClr val="tx1">
                  <a:lumMod val="95000"/>
                  <a:lumOff val="5000"/>
                </a:schemeClr>
              </a:solidFill>
              <a:latin typeface="Open Sans" panose="020B0606030504020204" pitchFamily="34" charset="0"/>
            </a:endParaRPr>
          </a:p>
          <a:p>
            <a:pPr marL="285750" indent="-285750">
              <a:buFont typeface="Arial" panose="020B0604020202020204" pitchFamily="34" charset="0"/>
              <a:buChar char="•"/>
            </a:pPr>
            <a:endParaRPr lang="en-CA" sz="2000" dirty="0">
              <a:solidFill>
                <a:schemeClr val="tx1">
                  <a:lumMod val="95000"/>
                  <a:lumOff val="5000"/>
                </a:schemeClr>
              </a:solidFill>
              <a:latin typeface="Open Sans" panose="020B0606030504020204" pitchFamily="34" charset="0"/>
            </a:endParaRPr>
          </a:p>
          <a:p>
            <a:endParaRPr lang="en-CA" sz="2400" dirty="0">
              <a:latin typeface="Open Sans" panose="020B0606030504020204" pitchFamily="34" charset="0"/>
            </a:endParaRPr>
          </a:p>
        </p:txBody>
      </p:sp>
      <p:sp>
        <p:nvSpPr>
          <p:cNvPr id="3" name="TextBox 2">
            <a:extLst>
              <a:ext uri="{FF2B5EF4-FFF2-40B4-BE49-F238E27FC236}">
                <a16:creationId xmlns:a16="http://schemas.microsoft.com/office/drawing/2014/main" id="{185A7A33-3CF0-7DF2-8940-15991ACBFD79}"/>
              </a:ext>
            </a:extLst>
          </p:cNvPr>
          <p:cNvSpPr txBox="1"/>
          <p:nvPr/>
        </p:nvSpPr>
        <p:spPr>
          <a:xfrm>
            <a:off x="402374" y="1345547"/>
            <a:ext cx="4190374" cy="2400657"/>
          </a:xfrm>
          <a:prstGeom prst="rect">
            <a:avLst/>
          </a:prstGeom>
          <a:solidFill>
            <a:schemeClr val="accent5">
              <a:lumMod val="20000"/>
              <a:lumOff val="80000"/>
            </a:schemeClr>
          </a:solidFill>
        </p:spPr>
        <p:txBody>
          <a:bodyPr wrap="square" rtlCol="0">
            <a:spAutoFit/>
          </a:bodyPr>
          <a:lstStyle/>
          <a:p>
            <a:r>
              <a:rPr lang="fr-FR" sz="2000" b="1" dirty="0">
                <a:solidFill>
                  <a:schemeClr val="accent1">
                    <a:lumMod val="50000"/>
                  </a:schemeClr>
                </a:solidFill>
                <a:latin typeface="Open Sans" panose="020B0606030504020204" pitchFamily="34" charset="0"/>
              </a:rPr>
              <a:t>Ressources d’apprentissage en neurodiversité pour la fonction publique fédérale</a:t>
            </a:r>
            <a:endParaRPr lang="en-US" sz="2000" dirty="0">
              <a:latin typeface="Open Sans" panose="020B0606030504020204" pitchFamily="34" charset="0"/>
            </a:endParaRPr>
          </a:p>
          <a:p>
            <a:r>
              <a:rPr lang="fr-FR" dirty="0">
                <a:solidFill>
                  <a:schemeClr val="accent1">
                    <a:lumMod val="50000"/>
                  </a:schemeClr>
                </a:solidFill>
                <a:latin typeface="Open Sans" panose="020B0606030504020204" pitchFamily="34" charset="0"/>
              </a:rPr>
              <a:t>Infinité développe des ressources pour aider les gestionnaires et les employés à savoir comment mieux soutenir et responsabiliser leurs collègues neurodivergents</a:t>
            </a:r>
            <a:endParaRPr lang="en-US" dirty="0">
              <a:solidFill>
                <a:schemeClr val="accent1">
                  <a:lumMod val="50000"/>
                </a:schemeClr>
              </a:solidFill>
              <a:latin typeface="Open Sans" panose="020B0606030504020204" pitchFamily="34" charset="0"/>
            </a:endParaRPr>
          </a:p>
        </p:txBody>
      </p:sp>
      <p:sp>
        <p:nvSpPr>
          <p:cNvPr id="6" name="TextBox 5">
            <a:extLst>
              <a:ext uri="{FF2B5EF4-FFF2-40B4-BE49-F238E27FC236}">
                <a16:creationId xmlns:a16="http://schemas.microsoft.com/office/drawing/2014/main" id="{FBF62DFE-9A50-6BED-FE26-A44432BE373F}"/>
              </a:ext>
            </a:extLst>
          </p:cNvPr>
          <p:cNvSpPr txBox="1"/>
          <p:nvPr/>
        </p:nvSpPr>
        <p:spPr>
          <a:xfrm>
            <a:off x="4708404" y="1359429"/>
            <a:ext cx="4190374" cy="2400657"/>
          </a:xfrm>
          <a:prstGeom prst="rect">
            <a:avLst/>
          </a:prstGeom>
          <a:solidFill>
            <a:schemeClr val="accent4">
              <a:lumMod val="20000"/>
              <a:lumOff val="80000"/>
            </a:schemeClr>
          </a:solidFill>
        </p:spPr>
        <p:txBody>
          <a:bodyPr wrap="square" rtlCol="0">
            <a:spAutoFit/>
          </a:bodyPr>
          <a:lstStyle/>
          <a:p>
            <a:r>
              <a:rPr lang="fr-FR" sz="2000" b="1" dirty="0">
                <a:solidFill>
                  <a:schemeClr val="accent1">
                    <a:lumMod val="50000"/>
                  </a:schemeClr>
                </a:solidFill>
                <a:latin typeface="Open Sans" panose="020B0606030504020204" pitchFamily="34" charset="0"/>
              </a:rPr>
              <a:t>Engagement avec les syndicats et les unités de négociation</a:t>
            </a:r>
          </a:p>
          <a:p>
            <a:endParaRPr lang="en-US" sz="2000" dirty="0">
              <a:solidFill>
                <a:schemeClr val="accent1">
                  <a:lumMod val="50000"/>
                </a:schemeClr>
              </a:solidFill>
              <a:latin typeface="Open Sans" panose="020B0606030504020204" pitchFamily="34" charset="0"/>
            </a:endParaRPr>
          </a:p>
          <a:p>
            <a:r>
              <a:rPr lang="fr-FR" dirty="0">
                <a:solidFill>
                  <a:schemeClr val="accent1">
                    <a:lumMod val="50000"/>
                  </a:schemeClr>
                </a:solidFill>
                <a:latin typeface="Open Sans" panose="020B0606030504020204" pitchFamily="34" charset="0"/>
              </a:rPr>
              <a:t>Infinité travaille avec les syndicats et les unités de négociation pour s’assurer qu’ils sont en mesure de défendre les besoins des fonctionnaires neurodivergents</a:t>
            </a:r>
            <a:endParaRPr lang="en-US" sz="1600" dirty="0">
              <a:solidFill>
                <a:schemeClr val="accent1">
                  <a:lumMod val="50000"/>
                </a:schemeClr>
              </a:solidFill>
              <a:latin typeface="Open Sans" panose="020B0606030504020204" pitchFamily="34" charset="0"/>
            </a:endParaRPr>
          </a:p>
        </p:txBody>
      </p:sp>
      <p:sp>
        <p:nvSpPr>
          <p:cNvPr id="10" name="TextBox 9">
            <a:extLst>
              <a:ext uri="{FF2B5EF4-FFF2-40B4-BE49-F238E27FC236}">
                <a16:creationId xmlns:a16="http://schemas.microsoft.com/office/drawing/2014/main" id="{A0B407FB-2EA4-AAE5-1E20-8053A8F0DFE5}"/>
              </a:ext>
            </a:extLst>
          </p:cNvPr>
          <p:cNvSpPr txBox="1"/>
          <p:nvPr/>
        </p:nvSpPr>
        <p:spPr>
          <a:xfrm>
            <a:off x="381626" y="3856088"/>
            <a:ext cx="4190374" cy="2462213"/>
          </a:xfrm>
          <a:prstGeom prst="rect">
            <a:avLst/>
          </a:prstGeom>
          <a:solidFill>
            <a:schemeClr val="accent2">
              <a:lumMod val="20000"/>
              <a:lumOff val="80000"/>
            </a:schemeClr>
          </a:solidFill>
        </p:spPr>
        <p:txBody>
          <a:bodyPr wrap="square" rtlCol="0">
            <a:spAutoFit/>
          </a:bodyPr>
          <a:lstStyle/>
          <a:p>
            <a:r>
              <a:rPr lang="fr-FR" sz="2000" b="1" dirty="0">
                <a:solidFill>
                  <a:schemeClr val="accent1">
                    <a:lumMod val="50000"/>
                  </a:schemeClr>
                </a:solidFill>
                <a:latin typeface="Open Sans" panose="020B0606030504020204" pitchFamily="34" charset="0"/>
              </a:rPr>
              <a:t>Collaboration avec d’autres réseaux d’employés</a:t>
            </a:r>
          </a:p>
          <a:p>
            <a:endParaRPr lang="en-US" dirty="0">
              <a:solidFill>
                <a:schemeClr val="accent1">
                  <a:lumMod val="50000"/>
                </a:schemeClr>
              </a:solidFill>
              <a:latin typeface="Open Sans" panose="020B0606030504020204" pitchFamily="34" charset="0"/>
            </a:endParaRPr>
          </a:p>
          <a:p>
            <a:r>
              <a:rPr lang="fr-FR" sz="1600" dirty="0">
                <a:solidFill>
                  <a:schemeClr val="accent1">
                    <a:lumMod val="50000"/>
                  </a:schemeClr>
                </a:solidFill>
                <a:latin typeface="Open Sans" panose="020B0606030504020204" pitchFamily="34" charset="0"/>
              </a:rPr>
              <a:t>Infinité travaille avec d’autres réseaux d’employés du GC pour des groupes en quête d’équité afin de faire progresser les objectifs communs et de promouvoir la </a:t>
            </a:r>
            <a:r>
              <a:rPr lang="fr-FR" sz="1600" dirty="0" err="1">
                <a:solidFill>
                  <a:schemeClr val="accent1">
                    <a:lumMod val="50000"/>
                  </a:schemeClr>
                </a:solidFill>
                <a:latin typeface="Open Sans" panose="020B0606030504020204" pitchFamily="34" charset="0"/>
              </a:rPr>
              <a:t>neuroinclusion</a:t>
            </a:r>
            <a:r>
              <a:rPr lang="fr-FR" sz="1600" dirty="0">
                <a:solidFill>
                  <a:schemeClr val="accent1">
                    <a:lumMod val="50000"/>
                  </a:schemeClr>
                </a:solidFill>
                <a:latin typeface="Open Sans" panose="020B0606030504020204" pitchFamily="34" charset="0"/>
              </a:rPr>
              <a:t> dans l’ensemble de la fonction publique fédérale.</a:t>
            </a:r>
            <a:endParaRPr lang="en-US" dirty="0">
              <a:solidFill>
                <a:schemeClr val="accent1">
                  <a:lumMod val="50000"/>
                </a:schemeClr>
              </a:solidFill>
              <a:latin typeface="Open Sans" panose="020B0606030504020204" pitchFamily="34" charset="0"/>
            </a:endParaRPr>
          </a:p>
        </p:txBody>
      </p:sp>
      <p:sp>
        <p:nvSpPr>
          <p:cNvPr id="11" name="TextBox 10">
            <a:extLst>
              <a:ext uri="{FF2B5EF4-FFF2-40B4-BE49-F238E27FC236}">
                <a16:creationId xmlns:a16="http://schemas.microsoft.com/office/drawing/2014/main" id="{686748FE-3150-56CD-F7E6-259C1E429992}"/>
              </a:ext>
            </a:extLst>
          </p:cNvPr>
          <p:cNvSpPr txBox="1"/>
          <p:nvPr/>
        </p:nvSpPr>
        <p:spPr>
          <a:xfrm>
            <a:off x="4708404" y="3848944"/>
            <a:ext cx="4190374" cy="2400657"/>
          </a:xfrm>
          <a:prstGeom prst="rect">
            <a:avLst/>
          </a:prstGeom>
          <a:solidFill>
            <a:schemeClr val="accent6">
              <a:lumMod val="20000"/>
              <a:lumOff val="80000"/>
            </a:schemeClr>
          </a:solidFill>
        </p:spPr>
        <p:txBody>
          <a:bodyPr wrap="square" rtlCol="0">
            <a:spAutoFit/>
          </a:bodyPr>
          <a:lstStyle/>
          <a:p>
            <a:r>
              <a:rPr lang="fr-FR" sz="2000" b="1" dirty="0">
                <a:solidFill>
                  <a:schemeClr val="accent1">
                    <a:lumMod val="50000"/>
                  </a:schemeClr>
                </a:solidFill>
                <a:latin typeface="Open Sans" panose="020B0606030504020204" pitchFamily="34" charset="0"/>
              </a:rPr>
              <a:t>Activités de plaidoyer auprès de la haute direction</a:t>
            </a:r>
            <a:br>
              <a:rPr lang="en-US" sz="2000" b="1" dirty="0">
                <a:solidFill>
                  <a:schemeClr val="accent1">
                    <a:lumMod val="50000"/>
                  </a:schemeClr>
                </a:solidFill>
                <a:latin typeface="Open Sans" panose="020B0606030504020204" pitchFamily="34" charset="0"/>
              </a:rPr>
            </a:br>
            <a:endParaRPr lang="en-US" sz="2000" dirty="0">
              <a:latin typeface="Open Sans" panose="020B0606030504020204" pitchFamily="34" charset="0"/>
            </a:endParaRPr>
          </a:p>
          <a:p>
            <a:r>
              <a:rPr lang="fr-FR" dirty="0">
                <a:solidFill>
                  <a:schemeClr val="accent1">
                    <a:lumMod val="50000"/>
                  </a:schemeClr>
                </a:solidFill>
                <a:latin typeface="Open Sans" panose="020B0606030504020204" pitchFamily="34" charset="0"/>
              </a:rPr>
              <a:t>Nous rencontrons régulièrement des hauts dirigeants de la fonction publique fédérale pour défendre les besoins des fonctionnaires neurodivergents.</a:t>
            </a:r>
            <a:endParaRPr lang="en-US" dirty="0">
              <a:solidFill>
                <a:schemeClr val="accent1">
                  <a:lumMod val="50000"/>
                </a:schemeClr>
              </a:solidFill>
              <a:latin typeface="Open Sans" panose="020B0606030504020204" pitchFamily="34" charset="0"/>
            </a:endParaRPr>
          </a:p>
        </p:txBody>
      </p:sp>
    </p:spTree>
    <p:extLst>
      <p:ext uri="{BB962C8B-B14F-4D97-AF65-F5344CB8AC3E}">
        <p14:creationId xmlns:p14="http://schemas.microsoft.com/office/powerpoint/2010/main" val="3902943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EC69E-55D7-0676-7D24-477180C466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725742-B559-38B3-5484-3E77F368594C}"/>
              </a:ext>
            </a:extLst>
          </p:cNvPr>
          <p:cNvSpPr>
            <a:spLocks noGrp="1"/>
          </p:cNvSpPr>
          <p:nvPr>
            <p:ph idx="1"/>
          </p:nvPr>
        </p:nvSpPr>
        <p:spPr>
          <a:xfrm>
            <a:off x="696525" y="1705643"/>
            <a:ext cx="6944002" cy="4351338"/>
          </a:xfrm>
        </p:spPr>
        <p:txBody>
          <a:bodyPr>
            <a:normAutofit/>
          </a:bodyPr>
          <a:lstStyle/>
          <a:p>
            <a:endParaRPr lang="en-US" sz="2400" dirty="0"/>
          </a:p>
          <a:p>
            <a:pPr marL="0" indent="0">
              <a:buNone/>
            </a:pPr>
            <a:endParaRPr lang="en-US" sz="2400" dirty="0"/>
          </a:p>
          <a:p>
            <a:endParaRPr lang="en-US" dirty="0"/>
          </a:p>
        </p:txBody>
      </p:sp>
      <p:sp>
        <p:nvSpPr>
          <p:cNvPr id="4" name="Title 1">
            <a:extLst>
              <a:ext uri="{FF2B5EF4-FFF2-40B4-BE49-F238E27FC236}">
                <a16:creationId xmlns:a16="http://schemas.microsoft.com/office/drawing/2014/main" id="{E317B06C-8AD0-29C8-98DC-D4E2620BE214}"/>
              </a:ext>
            </a:extLst>
          </p:cNvPr>
          <p:cNvSpPr>
            <a:spLocks noGrp="1"/>
          </p:cNvSpPr>
          <p:nvPr>
            <p:ph type="title"/>
          </p:nvPr>
        </p:nvSpPr>
        <p:spPr>
          <a:xfrm>
            <a:off x="560775" y="375078"/>
            <a:ext cx="7886700" cy="1325563"/>
          </a:xfrm>
        </p:spPr>
        <p:txBody>
          <a:bodyPr/>
          <a:lstStyle/>
          <a:p>
            <a:r>
              <a:rPr lang="en-CA" b="1" dirty="0">
                <a:solidFill>
                  <a:schemeClr val="accent1">
                    <a:lumMod val="50000"/>
                  </a:schemeClr>
                </a:solidFill>
              </a:rPr>
              <a:t>Notre impact</a:t>
            </a:r>
            <a:endParaRPr lang="en-CA" dirty="0">
              <a:solidFill>
                <a:schemeClr val="accent1">
                  <a:lumMod val="50000"/>
                </a:schemeClr>
              </a:solidFill>
            </a:endParaRPr>
          </a:p>
        </p:txBody>
      </p:sp>
      <p:sp>
        <p:nvSpPr>
          <p:cNvPr id="2" name="TextBox 1">
            <a:extLst>
              <a:ext uri="{FF2B5EF4-FFF2-40B4-BE49-F238E27FC236}">
                <a16:creationId xmlns:a16="http://schemas.microsoft.com/office/drawing/2014/main" id="{FA93161B-F765-C88A-7143-D07D319A3815}"/>
              </a:ext>
            </a:extLst>
          </p:cNvPr>
          <p:cNvSpPr txBox="1"/>
          <p:nvPr/>
        </p:nvSpPr>
        <p:spPr>
          <a:xfrm>
            <a:off x="425303" y="1700641"/>
            <a:ext cx="4896292" cy="4524315"/>
          </a:xfrm>
          <a:prstGeom prst="rect">
            <a:avLst/>
          </a:prstGeom>
          <a:noFill/>
        </p:spPr>
        <p:txBody>
          <a:bodyPr wrap="square" rtlCol="0">
            <a:spAutoFit/>
          </a:bodyPr>
          <a:lstStyle/>
          <a:p>
            <a:pPr marL="285750" indent="-285750">
              <a:buFont typeface="Arial" panose="020B0604020202020204" pitchFamily="34" charset="0"/>
              <a:buChar char="•"/>
            </a:pPr>
            <a:r>
              <a:rPr lang="fr-FR" dirty="0">
                <a:latin typeface="Open Sans" panose="020B0606030504020204" pitchFamily="34" charset="0"/>
              </a:rPr>
              <a:t>Notre réseau a organisé une variété d’événements : 6 réunions à l’échelle du réseau, 2 tables rondes et 3 événements d’apprentissage avec divers départements
Infinité est considéré comme un intervenant clé par les unités d’accessibilité à l’échelle du gouvernement fédéral 
Infinité est devenu le plus grand réseau de neurodiversités à l’échelle du gouvernement du G7.
Infinité a suscité des conversations sur la neurodiversité dans l’ensemble de la fonction publique fédérale, y compris aux tables de direction</a:t>
            </a:r>
            <a:endParaRPr lang="en-US" dirty="0">
              <a:latin typeface="Open Sans" panose="020B0606030504020204" pitchFamily="34" charset="0"/>
            </a:endParaRPr>
          </a:p>
        </p:txBody>
      </p:sp>
      <p:pic>
        <p:nvPicPr>
          <p:cNvPr id="5" name="Picture 2" descr="Image">
            <a:extLst>
              <a:ext uri="{FF2B5EF4-FFF2-40B4-BE49-F238E27FC236}">
                <a16:creationId xmlns:a16="http://schemas.microsoft.com/office/drawing/2014/main" id="{A1A2A89E-CAC2-FBFA-E11F-16AB8CC61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9940" y="1440711"/>
            <a:ext cx="3587213" cy="47829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D1D1D56E-E317-FD7E-5AC9-438C1CCF72DB}"/>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7" name="Picture 6">
            <a:extLst>
              <a:ext uri="{FF2B5EF4-FFF2-40B4-BE49-F238E27FC236}">
                <a16:creationId xmlns:a16="http://schemas.microsoft.com/office/drawing/2014/main" id="{0A572195-F0BA-38B9-3CB3-FD16EA3D6A29}"/>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14673529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EC69E-55D7-0676-7D24-477180C4668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317B06C-8AD0-29C8-98DC-D4E2620BE214}"/>
              </a:ext>
            </a:extLst>
          </p:cNvPr>
          <p:cNvSpPr>
            <a:spLocks noGrp="1"/>
          </p:cNvSpPr>
          <p:nvPr>
            <p:ph type="title"/>
          </p:nvPr>
        </p:nvSpPr>
        <p:spPr>
          <a:xfrm>
            <a:off x="704850" y="287796"/>
            <a:ext cx="7886700" cy="1325563"/>
          </a:xfrm>
        </p:spPr>
        <p:txBody>
          <a:bodyPr/>
          <a:lstStyle/>
          <a:p>
            <a:r>
              <a:rPr lang="en-CA" b="1" dirty="0">
                <a:solidFill>
                  <a:schemeClr val="accent1">
                    <a:lumMod val="50000"/>
                  </a:schemeClr>
                </a:solidFill>
              </a:rPr>
              <a:t>Avec qui nous </a:t>
            </a:r>
            <a:r>
              <a:rPr lang="en-CA" b="1" dirty="0" err="1">
                <a:solidFill>
                  <a:schemeClr val="accent1">
                    <a:lumMod val="50000"/>
                  </a:schemeClr>
                </a:solidFill>
              </a:rPr>
              <a:t>travaillons</a:t>
            </a:r>
            <a:endParaRPr lang="en-CA" dirty="0">
              <a:solidFill>
                <a:schemeClr val="accent1">
                  <a:lumMod val="50000"/>
                </a:schemeClr>
              </a:solidFill>
            </a:endParaRPr>
          </a:p>
        </p:txBody>
      </p:sp>
      <p:sp>
        <p:nvSpPr>
          <p:cNvPr id="3" name="TextBox 2">
            <a:extLst>
              <a:ext uri="{FF2B5EF4-FFF2-40B4-BE49-F238E27FC236}">
                <a16:creationId xmlns:a16="http://schemas.microsoft.com/office/drawing/2014/main" id="{5E855CEB-2674-DAA5-8E7C-24D31E178AF3}"/>
              </a:ext>
            </a:extLst>
          </p:cNvPr>
          <p:cNvSpPr txBox="1"/>
          <p:nvPr/>
        </p:nvSpPr>
        <p:spPr>
          <a:xfrm>
            <a:off x="704852" y="1512104"/>
            <a:ext cx="8162925" cy="1631216"/>
          </a:xfrm>
          <a:prstGeom prst="rect">
            <a:avLst/>
          </a:prstGeom>
          <a:noFill/>
        </p:spPr>
        <p:txBody>
          <a:bodyPr wrap="square" rtlCol="0">
            <a:spAutoFit/>
          </a:bodyPr>
          <a:lstStyle/>
          <a:p>
            <a:r>
              <a:rPr lang="fr-FR" sz="2000" dirty="0">
                <a:latin typeface="Open Sans" panose="020B0606030504020204" pitchFamily="34" charset="0"/>
              </a:rPr>
              <a:t>Infinité est devenu un intervenant précieux et un chef de file mondial dans l’avancement de la </a:t>
            </a:r>
            <a:r>
              <a:rPr lang="fr-FR" sz="2000" dirty="0" err="1">
                <a:latin typeface="Open Sans" panose="020B0606030504020204" pitchFamily="34" charset="0"/>
              </a:rPr>
              <a:t>neuroinclusion</a:t>
            </a:r>
            <a:r>
              <a:rPr lang="fr-FR" sz="2000" dirty="0">
                <a:latin typeface="Open Sans" panose="020B0606030504020204" pitchFamily="34" charset="0"/>
              </a:rPr>
              <a:t> dans le secteur public.  Voici quelques-uns de nos partenaires :</a:t>
            </a:r>
            <a:endParaRPr lang="en-US" sz="2000" dirty="0">
              <a:latin typeface="Open Sans" panose="020B0606030504020204" pitchFamily="34" charset="0"/>
            </a:endParaRPr>
          </a:p>
          <a:p>
            <a:endParaRPr lang="en-US" sz="2000" dirty="0">
              <a:latin typeface="Open Sans" panose="020B0606030504020204" pitchFamily="34" charset="0"/>
            </a:endParaRPr>
          </a:p>
          <a:p>
            <a:endParaRPr lang="en-US" sz="2000" dirty="0">
              <a:latin typeface="Open Sans" panose="020B0606030504020204" pitchFamily="34" charset="0"/>
            </a:endParaRPr>
          </a:p>
        </p:txBody>
      </p:sp>
      <p:sp>
        <p:nvSpPr>
          <p:cNvPr id="6" name="TextBox 5">
            <a:extLst>
              <a:ext uri="{FF2B5EF4-FFF2-40B4-BE49-F238E27FC236}">
                <a16:creationId xmlns:a16="http://schemas.microsoft.com/office/drawing/2014/main" id="{98300AC8-3CC9-3777-428C-9FE1C6A82406}"/>
              </a:ext>
            </a:extLst>
          </p:cNvPr>
          <p:cNvSpPr txBox="1"/>
          <p:nvPr/>
        </p:nvSpPr>
        <p:spPr>
          <a:xfrm>
            <a:off x="704852" y="2628692"/>
            <a:ext cx="4391025" cy="4370427"/>
          </a:xfrm>
          <a:prstGeom prst="rect">
            <a:avLst/>
          </a:prstGeom>
          <a:noFill/>
        </p:spPr>
        <p:txBody>
          <a:bodyPr wrap="square">
            <a:spAutoFit/>
          </a:bodyPr>
          <a:lstStyle/>
          <a:p>
            <a:r>
              <a:rPr lang="en-US" sz="1600" b="1" dirty="0">
                <a:latin typeface="Open Sans" panose="020B0606030504020204" pitchFamily="34" charset="0"/>
              </a:rPr>
              <a:t>International</a:t>
            </a:r>
          </a:p>
          <a:p>
            <a:r>
              <a:rPr lang="fr-FR" sz="1200" dirty="0">
                <a:latin typeface="Open Sans" panose="020B0606030504020204" pitchFamily="34" charset="0"/>
              </a:rPr>
              <a:t>Gouvernement fédéral des États-Unis 
Fonction publique australienne
Fonction publique néo-zélandaise</a:t>
            </a:r>
          </a:p>
          <a:p>
            <a:endParaRPr lang="en-US" sz="1600" dirty="0">
              <a:latin typeface="Open Sans" panose="020B0606030504020204" pitchFamily="34" charset="0"/>
            </a:endParaRPr>
          </a:p>
          <a:p>
            <a:r>
              <a:rPr lang="en-US" sz="1600" b="1" dirty="0" err="1">
                <a:latin typeface="Open Sans" panose="020B0606030504020204" pitchFamily="34" charset="0"/>
              </a:rPr>
              <a:t>Organismes</a:t>
            </a:r>
            <a:r>
              <a:rPr lang="en-US" sz="1600" b="1" dirty="0">
                <a:latin typeface="Open Sans" panose="020B0606030504020204" pitchFamily="34" charset="0"/>
              </a:rPr>
              <a:t> sans but lucrative</a:t>
            </a:r>
          </a:p>
          <a:p>
            <a:r>
              <a:rPr lang="fr-FR" sz="1200" dirty="0">
                <a:latin typeface="Open Sans" panose="020B0606030504020204" pitchFamily="34" charset="0"/>
              </a:rPr>
              <a:t>Apolitique (Royaume-Uni)
</a:t>
            </a:r>
            <a:r>
              <a:rPr lang="fr-FR" sz="1200" dirty="0" err="1">
                <a:latin typeface="Open Sans" panose="020B0606030504020204" pitchFamily="34" charset="0"/>
              </a:rPr>
              <a:t>LiveWorkPlay</a:t>
            </a:r>
            <a:r>
              <a:rPr lang="fr-FR" sz="1200" dirty="0">
                <a:latin typeface="Open Sans" panose="020B0606030504020204" pitchFamily="34" charset="0"/>
              </a:rPr>
              <a:t>
Réseau canadien pour l’accessibilité (RCA)</a:t>
            </a:r>
            <a:br>
              <a:rPr lang="fr-FR" sz="1200" dirty="0">
                <a:latin typeface="Open Sans" panose="020B0606030504020204" pitchFamily="34" charset="0"/>
              </a:rPr>
            </a:br>
            <a:endParaRPr lang="en-US" sz="1600" dirty="0">
              <a:latin typeface="Open Sans" panose="020B0606030504020204" pitchFamily="34" charset="0"/>
            </a:endParaRPr>
          </a:p>
          <a:p>
            <a:r>
              <a:rPr lang="en-US" sz="1600" b="1" dirty="0" err="1">
                <a:latin typeface="Open Sans" panose="020B0606030504020204" pitchFamily="34" charset="0"/>
              </a:rPr>
              <a:t>Provinciale</a:t>
            </a:r>
            <a:r>
              <a:rPr lang="en-US" sz="1600" b="1" dirty="0">
                <a:latin typeface="Open Sans" panose="020B0606030504020204" pitchFamily="34" charset="0"/>
              </a:rPr>
              <a:t> / </a:t>
            </a:r>
            <a:r>
              <a:rPr lang="en-US" sz="1600" b="1" dirty="0" err="1">
                <a:latin typeface="Open Sans" panose="020B0606030504020204" pitchFamily="34" charset="0"/>
              </a:rPr>
              <a:t>territoriale</a:t>
            </a:r>
            <a:endParaRPr lang="en-US" sz="1600" b="1" dirty="0">
              <a:latin typeface="Open Sans" panose="020B0606030504020204" pitchFamily="34" charset="0"/>
            </a:endParaRPr>
          </a:p>
          <a:p>
            <a:r>
              <a:rPr lang="en-US" sz="1200" dirty="0">
                <a:latin typeface="Open Sans" panose="020B0606030504020204" pitchFamily="34" charset="0"/>
              </a:rPr>
              <a:t>Neurodiverse Employee Resource Discussion (NERD) – Ontario</a:t>
            </a:r>
          </a:p>
          <a:p>
            <a:endParaRPr lang="en-US" sz="1400" dirty="0">
              <a:latin typeface="Open Sans" panose="020B0606030504020204" pitchFamily="34" charset="0"/>
            </a:endParaRPr>
          </a:p>
          <a:p>
            <a:r>
              <a:rPr lang="en-US" sz="1600" b="1" dirty="0" err="1">
                <a:latin typeface="Open Sans" panose="020B0606030504020204" pitchFamily="34" charset="0"/>
              </a:rPr>
              <a:t>Syndicats</a:t>
            </a:r>
            <a:r>
              <a:rPr lang="en-US" sz="1600" b="1" dirty="0">
                <a:latin typeface="Open Sans" panose="020B0606030504020204" pitchFamily="34" charset="0"/>
              </a:rPr>
              <a:t> et agents </a:t>
            </a:r>
            <a:r>
              <a:rPr lang="en-US" sz="1600" b="1" dirty="0" err="1">
                <a:latin typeface="Open Sans" panose="020B0606030504020204" pitchFamily="34" charset="0"/>
              </a:rPr>
              <a:t>négociateurs</a:t>
            </a:r>
            <a:br>
              <a:rPr lang="en-US" sz="1600" b="1" dirty="0">
                <a:latin typeface="Open Sans" panose="020B0606030504020204" pitchFamily="34" charset="0"/>
              </a:rPr>
            </a:br>
            <a:r>
              <a:rPr lang="en-US" sz="1200" dirty="0">
                <a:latin typeface="Open Sans" panose="020B0606030504020204" pitchFamily="34" charset="0"/>
              </a:rPr>
              <a:t>Association des </a:t>
            </a:r>
            <a:r>
              <a:rPr lang="en-US" sz="1200" dirty="0" err="1">
                <a:latin typeface="Open Sans" panose="020B0606030504020204" pitchFamily="34" charset="0"/>
              </a:rPr>
              <a:t>juristes</a:t>
            </a:r>
            <a:r>
              <a:rPr lang="en-US" sz="1200" dirty="0">
                <a:latin typeface="Open Sans" panose="020B0606030504020204" pitchFamily="34" charset="0"/>
              </a:rPr>
              <a:t> de Justice (AJJ)</a:t>
            </a:r>
          </a:p>
          <a:p>
            <a:r>
              <a:rPr lang="fr-FR" sz="1200" dirty="0">
                <a:latin typeface="Open Sans" panose="020B0606030504020204" pitchFamily="34" charset="0"/>
              </a:rPr>
              <a:t>Association canadienne des employés professionnels (ACEP)</a:t>
            </a:r>
            <a:endParaRPr lang="en-US" sz="1600" dirty="0">
              <a:latin typeface="Open Sans" panose="020B0606030504020204" pitchFamily="34" charset="0"/>
            </a:endParaRPr>
          </a:p>
          <a:p>
            <a:endParaRPr lang="en-US" sz="1600" dirty="0">
              <a:latin typeface="Open Sans" panose="020B0606030504020204" pitchFamily="34" charset="0"/>
            </a:endParaRPr>
          </a:p>
          <a:p>
            <a:endParaRPr lang="en-US" sz="1600" dirty="0">
              <a:latin typeface="Open Sans" panose="020B0606030504020204" pitchFamily="34" charset="0"/>
            </a:endParaRPr>
          </a:p>
        </p:txBody>
      </p:sp>
      <p:sp>
        <p:nvSpPr>
          <p:cNvPr id="12" name="TextBox 11">
            <a:extLst>
              <a:ext uri="{FF2B5EF4-FFF2-40B4-BE49-F238E27FC236}">
                <a16:creationId xmlns:a16="http://schemas.microsoft.com/office/drawing/2014/main" id="{9D20D0E5-198C-645A-C791-2FD0C5A8956A}"/>
              </a:ext>
            </a:extLst>
          </p:cNvPr>
          <p:cNvSpPr txBox="1"/>
          <p:nvPr/>
        </p:nvSpPr>
        <p:spPr>
          <a:xfrm>
            <a:off x="5059136" y="2628694"/>
            <a:ext cx="3867150" cy="2616101"/>
          </a:xfrm>
          <a:prstGeom prst="rect">
            <a:avLst/>
          </a:prstGeom>
          <a:noFill/>
        </p:spPr>
        <p:txBody>
          <a:bodyPr wrap="square">
            <a:spAutoFit/>
          </a:bodyPr>
          <a:lstStyle/>
          <a:p>
            <a:r>
              <a:rPr lang="en-US" sz="1600" b="1" dirty="0" err="1">
                <a:latin typeface="Open Sans" panose="020B0606030504020204" pitchFamily="34" charset="0"/>
              </a:rPr>
              <a:t>Fédéral</a:t>
            </a:r>
            <a:br>
              <a:rPr lang="en-US" sz="1600" b="1" dirty="0">
                <a:latin typeface="Open Sans" panose="020B0606030504020204" pitchFamily="34" charset="0"/>
              </a:rPr>
            </a:br>
            <a:br>
              <a:rPr lang="en-US" sz="1600" b="1" dirty="0">
                <a:latin typeface="Open Sans" panose="020B0606030504020204" pitchFamily="34" charset="0"/>
              </a:rPr>
            </a:br>
            <a:r>
              <a:rPr lang="fr-FR" sz="1200" dirty="0">
                <a:latin typeface="Open Sans" panose="020B0606030504020204" pitchFamily="34" charset="0"/>
              </a:rPr>
              <a:t>Association professionnelle des cadres supérieurs de la fonction publique du Canada (APEX)</a:t>
            </a:r>
          </a:p>
          <a:p>
            <a:endParaRPr lang="en-US" sz="1200" dirty="0">
              <a:latin typeface="Open Sans" panose="020B0606030504020204" pitchFamily="34" charset="0"/>
            </a:endParaRPr>
          </a:p>
          <a:p>
            <a:r>
              <a:rPr lang="fr-FR" sz="1200" dirty="0">
                <a:latin typeface="Open Sans" panose="020B0606030504020204" pitchFamily="34" charset="0"/>
              </a:rPr>
              <a:t>Réseau des ambassadeurs de lutte contre le racisme (RACR)</a:t>
            </a:r>
          </a:p>
          <a:p>
            <a:br>
              <a:rPr lang="en-US" sz="1200" dirty="0">
                <a:latin typeface="Open Sans" panose="020B0606030504020204" pitchFamily="34" charset="0"/>
              </a:rPr>
            </a:br>
            <a:r>
              <a:rPr lang="fr-FR" sz="1200" dirty="0">
                <a:latin typeface="Open Sans" panose="020B0606030504020204" pitchFamily="34" charset="0"/>
              </a:rPr>
              <a:t>Communauté nationale des gestionnaires (CNG)</a:t>
            </a:r>
          </a:p>
          <a:p>
            <a:endParaRPr lang="en-US" sz="1200" dirty="0">
              <a:latin typeface="Open Sans" panose="020B0606030504020204" pitchFamily="34" charset="0"/>
            </a:endParaRPr>
          </a:p>
          <a:p>
            <a:r>
              <a:rPr lang="fr-FR" sz="1200" dirty="0">
                <a:latin typeface="Open Sans" panose="020B0606030504020204" pitchFamily="34" charset="0"/>
              </a:rPr>
              <a:t>Réseau de fierté de la fonction publique (RFFP)</a:t>
            </a:r>
          </a:p>
          <a:p>
            <a:endParaRPr lang="en-US" sz="1200" dirty="0">
              <a:latin typeface="Open Sans" panose="020B0606030504020204" pitchFamily="34" charset="0"/>
            </a:endParaRPr>
          </a:p>
          <a:p>
            <a:r>
              <a:rPr lang="fr-FR" sz="1200" dirty="0">
                <a:latin typeface="Open Sans" panose="020B0606030504020204" pitchFamily="34" charset="0"/>
              </a:rPr>
              <a:t>Divers ministères et organismes fédéraux</a:t>
            </a:r>
            <a:endParaRPr lang="en-US" dirty="0">
              <a:latin typeface="Open Sans" panose="020B0606030504020204" pitchFamily="34" charset="0"/>
            </a:endParaRPr>
          </a:p>
        </p:txBody>
      </p:sp>
      <p:sp>
        <p:nvSpPr>
          <p:cNvPr id="13" name="Rectangle 12">
            <a:extLst>
              <a:ext uri="{FF2B5EF4-FFF2-40B4-BE49-F238E27FC236}">
                <a16:creationId xmlns:a16="http://schemas.microsoft.com/office/drawing/2014/main" id="{710FA714-DA94-466F-7B3D-DC97DCAE53AD}"/>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14" name="Picture 13">
            <a:extLst>
              <a:ext uri="{FF2B5EF4-FFF2-40B4-BE49-F238E27FC236}">
                <a16:creationId xmlns:a16="http://schemas.microsoft.com/office/drawing/2014/main" id="{9CEB5382-12C9-BB56-3127-A8BD88162150}"/>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21866941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F2B51-A7A3-F58F-66C4-C029800F7058}"/>
              </a:ext>
            </a:extLst>
          </p:cNvPr>
          <p:cNvSpPr>
            <a:spLocks noGrp="1"/>
          </p:cNvSpPr>
          <p:nvPr>
            <p:ph type="title"/>
          </p:nvPr>
        </p:nvSpPr>
        <p:spPr/>
        <p:txBody>
          <a:bodyPr/>
          <a:lstStyle/>
          <a:p>
            <a:r>
              <a:rPr lang="en-US" b="1" dirty="0">
                <a:solidFill>
                  <a:schemeClr val="accent1">
                    <a:lumMod val="50000"/>
                  </a:schemeClr>
                </a:solidFill>
              </a:rPr>
              <a:t>Notre plan (2023-25)</a:t>
            </a:r>
          </a:p>
        </p:txBody>
      </p:sp>
      <p:sp>
        <p:nvSpPr>
          <p:cNvPr id="3" name="Content Placeholder 2">
            <a:extLst>
              <a:ext uri="{FF2B5EF4-FFF2-40B4-BE49-F238E27FC236}">
                <a16:creationId xmlns:a16="http://schemas.microsoft.com/office/drawing/2014/main" id="{BEBEC5C9-C99F-569C-5BF4-7ABC689C31A9}"/>
              </a:ext>
            </a:extLst>
          </p:cNvPr>
          <p:cNvSpPr>
            <a:spLocks noGrp="1"/>
          </p:cNvSpPr>
          <p:nvPr>
            <p:ph idx="1"/>
          </p:nvPr>
        </p:nvSpPr>
        <p:spPr>
          <a:xfrm>
            <a:off x="704850" y="1690689"/>
            <a:ext cx="7886700" cy="4351338"/>
          </a:xfrm>
        </p:spPr>
        <p:txBody>
          <a:bodyPr>
            <a:normAutofit fontScale="77500" lnSpcReduction="20000"/>
          </a:bodyPr>
          <a:lstStyle/>
          <a:p>
            <a:pPr marL="0" indent="0">
              <a:lnSpc>
                <a:spcPct val="120000"/>
              </a:lnSpc>
              <a:buNone/>
            </a:pPr>
            <a:r>
              <a:rPr lang="fr-FR" sz="1900" dirty="0"/>
              <a:t>Pour définir une orientation claire pour Infinité et assurer son succès continu en plaidant pour les employés neurodivergents, Infinité a développé Notre plan, une stratégie de 18 mois pour présenter le travail du réseau à partir de 2023-25.</a:t>
            </a:r>
          </a:p>
          <a:p>
            <a:pPr marL="0" indent="0">
              <a:lnSpc>
                <a:spcPct val="120000"/>
              </a:lnSpc>
              <a:buNone/>
            </a:pPr>
            <a:endParaRPr lang="en-US" sz="1800" dirty="0"/>
          </a:p>
          <a:p>
            <a:pPr marL="0" indent="0">
              <a:buNone/>
            </a:pPr>
            <a:r>
              <a:rPr lang="fr-FR" sz="1900" b="1" dirty="0">
                <a:solidFill>
                  <a:schemeClr val="accent1">
                    <a:lumMod val="50000"/>
                  </a:schemeClr>
                </a:solidFill>
              </a:rPr>
              <a:t>Ce plan se compose de 3 volets :</a:t>
            </a:r>
            <a:endParaRPr lang="en-US" sz="1800" b="1" dirty="0"/>
          </a:p>
          <a:p>
            <a:pPr marL="0" indent="0">
              <a:buNone/>
            </a:pPr>
            <a:r>
              <a:rPr lang="en-US" sz="1800" dirty="0"/>
              <a:t> </a:t>
            </a:r>
            <a:r>
              <a:rPr lang="fr-FR" sz="2100" b="1" dirty="0"/>
              <a:t>Bâtir la neurodiversité au travail : Guide à l’intention des gestionnaires de la fonction publique fédérale</a:t>
            </a:r>
            <a:endParaRPr lang="en-US" sz="2100" b="1" dirty="0"/>
          </a:p>
          <a:p>
            <a:pPr marL="457200" lvl="1" indent="0">
              <a:buNone/>
            </a:pPr>
            <a:r>
              <a:rPr lang="fr-FR" sz="1900" dirty="0"/>
              <a:t>Une ressource pour donner aux gestionnaires et aux collègues des conseils et des stratégies pour soutenir efficacement les personnes neurodivergentes</a:t>
            </a:r>
            <a:endParaRPr lang="en-US" sz="1900" dirty="0"/>
          </a:p>
          <a:p>
            <a:pPr marL="0" indent="0">
              <a:buNone/>
            </a:pPr>
            <a:r>
              <a:rPr lang="fr-FR" sz="2100" b="1" dirty="0"/>
              <a:t>Création d’un cours en ligne à rythme libre sur la neurodiversité au travail avec l’École de la fonction publique du Canada (EFPC)</a:t>
            </a:r>
            <a:endParaRPr lang="en-US" sz="2100" b="1" dirty="0"/>
          </a:p>
          <a:p>
            <a:pPr marL="457200" lvl="1" indent="0">
              <a:buNone/>
            </a:pPr>
            <a:r>
              <a:rPr lang="fr-FR" sz="1900" dirty="0"/>
              <a:t>Un cours spécialisé qui donne aux fonctionnaires un aperçu complet de la neurodiversité en milieu de travail</a:t>
            </a:r>
            <a:endParaRPr lang="en-US" sz="2100" dirty="0"/>
          </a:p>
          <a:p>
            <a:pPr marL="0" indent="0">
              <a:buNone/>
            </a:pPr>
            <a:r>
              <a:rPr lang="en-US" sz="2100" b="1" dirty="0" err="1"/>
              <a:t>Renforcer</a:t>
            </a:r>
            <a:r>
              <a:rPr lang="en-US" sz="2100" b="1" dirty="0"/>
              <a:t> </a:t>
            </a:r>
            <a:r>
              <a:rPr lang="en-US" sz="2100" b="1" dirty="0" err="1"/>
              <a:t>l’infrastructure</a:t>
            </a:r>
            <a:r>
              <a:rPr lang="en-US" sz="2100" b="1" dirty="0"/>
              <a:t> </a:t>
            </a:r>
            <a:r>
              <a:rPr lang="en-US" sz="2100" b="1" dirty="0" err="1"/>
              <a:t>d’Infinité</a:t>
            </a:r>
            <a:endParaRPr lang="en-US" sz="2100" b="1" dirty="0"/>
          </a:p>
          <a:p>
            <a:pPr marL="457200" lvl="1" indent="0">
              <a:buNone/>
            </a:pPr>
            <a:r>
              <a:rPr lang="fr-FR" sz="2100" dirty="0"/>
              <a:t>S’assurer qu’Infinité a les structures, les processus et les supports en place pour réussir à long terme.</a:t>
            </a:r>
            <a:endParaRPr lang="en-US" sz="2100" dirty="0"/>
          </a:p>
        </p:txBody>
      </p:sp>
      <p:sp>
        <p:nvSpPr>
          <p:cNvPr id="4" name="Rectangle 3">
            <a:extLst>
              <a:ext uri="{FF2B5EF4-FFF2-40B4-BE49-F238E27FC236}">
                <a16:creationId xmlns:a16="http://schemas.microsoft.com/office/drawing/2014/main" id="{67CADFA4-0071-E991-5A40-829260C97FB5}"/>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D3B7D616-782B-4C41-04BE-8AA7FCD4CD38}"/>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21403948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90E8CC-61E3-3712-C4CF-2148A7D51E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1F4F7C-69F8-EA37-AA0C-759280DC3AD8}"/>
              </a:ext>
            </a:extLst>
          </p:cNvPr>
          <p:cNvSpPr>
            <a:spLocks noGrp="1"/>
          </p:cNvSpPr>
          <p:nvPr>
            <p:ph type="title"/>
          </p:nvPr>
        </p:nvSpPr>
        <p:spPr>
          <a:xfrm>
            <a:off x="383807" y="1766575"/>
            <a:ext cx="4703358" cy="2859413"/>
          </a:xfrm>
        </p:spPr>
        <p:txBody>
          <a:bodyPr>
            <a:normAutofit/>
          </a:bodyPr>
          <a:lstStyle/>
          <a:p>
            <a:r>
              <a:rPr lang="fr-FR" sz="3600" b="1" dirty="0">
                <a:solidFill>
                  <a:schemeClr val="accent1">
                    <a:lumMod val="50000"/>
                  </a:schemeClr>
                </a:solidFill>
              </a:rPr>
              <a:t>La neurodivergence dans la fonction publique fédérale du Canada</a:t>
            </a:r>
            <a:endParaRPr lang="en-CA" sz="3600" b="1" dirty="0">
              <a:solidFill>
                <a:schemeClr val="accent1">
                  <a:lumMod val="50000"/>
                </a:schemeClr>
              </a:solidFill>
            </a:endParaRPr>
          </a:p>
        </p:txBody>
      </p:sp>
      <p:sp>
        <p:nvSpPr>
          <p:cNvPr id="4" name="Rectangle 3">
            <a:extLst>
              <a:ext uri="{FF2B5EF4-FFF2-40B4-BE49-F238E27FC236}">
                <a16:creationId xmlns:a16="http://schemas.microsoft.com/office/drawing/2014/main" id="{9B7146FF-E5D2-4BF6-3B39-7585DFE82C96}"/>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253838DF-551F-E8BF-3740-EEE4775F5030}"/>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Lst>
          </a:blip>
          <a:stretch>
            <a:fillRect/>
          </a:stretch>
        </p:blipFill>
        <p:spPr>
          <a:xfrm>
            <a:off x="8038193" y="6552702"/>
            <a:ext cx="888095" cy="209535"/>
          </a:xfrm>
          <a:prstGeom prst="rect">
            <a:avLst/>
          </a:prstGeom>
        </p:spPr>
      </p:pic>
      <p:pic>
        <p:nvPicPr>
          <p:cNvPr id="1028" name="Picture 4" descr="Government Of Canada Jobs In Immigration Are Open &amp; You Can Make Almost  $80,000 With No Degree - Narcity">
            <a:extLst>
              <a:ext uri="{FF2B5EF4-FFF2-40B4-BE49-F238E27FC236}">
                <a16:creationId xmlns:a16="http://schemas.microsoft.com/office/drawing/2014/main" id="{E623E168-BC65-2DA4-0CBC-BCB4CBD6F25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0865" r="23804"/>
          <a:stretch/>
        </p:blipFill>
        <p:spPr bwMode="auto">
          <a:xfrm>
            <a:off x="5087165" y="2"/>
            <a:ext cx="4056837" cy="6456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8659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76A83-6BBA-7E1F-D9F0-567F906BD1F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C64EEF-7E48-09BC-22C6-F3313E1730E0}"/>
              </a:ext>
            </a:extLst>
          </p:cNvPr>
          <p:cNvSpPr>
            <a:spLocks noGrp="1"/>
          </p:cNvSpPr>
          <p:nvPr>
            <p:ph idx="1"/>
          </p:nvPr>
        </p:nvSpPr>
        <p:spPr>
          <a:xfrm>
            <a:off x="696525" y="1705643"/>
            <a:ext cx="6944002" cy="4351338"/>
          </a:xfrm>
        </p:spPr>
        <p:txBody>
          <a:bodyPr>
            <a:normAutofit/>
          </a:bodyPr>
          <a:lstStyle/>
          <a:p>
            <a:r>
              <a:rPr lang="fr-FR" sz="2000" dirty="0">
                <a:latin typeface="Open Sans" panose="020B0606030504020204" pitchFamily="34" charset="0"/>
                <a:ea typeface="Open Sans" panose="020B0606030504020204" pitchFamily="34" charset="0"/>
                <a:cs typeface="Open Sans" panose="020B0606030504020204" pitchFamily="34" charset="0"/>
              </a:rPr>
              <a:t>L’adhésion à Infinité est ouverte aux fonctionnaires fédéraux neurodivergents et à leurs alliés au sein du gouvernement du Canada
Pour les personnes de l’extérieur du gouvernement du Canada, Infinité est ouvert à des possibilités de collaboration et d’engagement</a:t>
            </a: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Skeena" pitchFamily="2" charset="0"/>
            </a:endParaRPr>
          </a:p>
        </p:txBody>
      </p:sp>
      <p:sp>
        <p:nvSpPr>
          <p:cNvPr id="4" name="Title 1">
            <a:extLst>
              <a:ext uri="{FF2B5EF4-FFF2-40B4-BE49-F238E27FC236}">
                <a16:creationId xmlns:a16="http://schemas.microsoft.com/office/drawing/2014/main" id="{3AFEC6E9-3FD1-91F2-672A-FEC52579397D}"/>
              </a:ext>
            </a:extLst>
          </p:cNvPr>
          <p:cNvSpPr>
            <a:spLocks noGrp="1"/>
          </p:cNvSpPr>
          <p:nvPr>
            <p:ph type="title"/>
          </p:nvPr>
        </p:nvSpPr>
        <p:spPr>
          <a:xfrm>
            <a:off x="312200" y="380080"/>
            <a:ext cx="8743023" cy="1325563"/>
          </a:xfrm>
        </p:spPr>
        <p:txBody>
          <a:bodyPr/>
          <a:lstStyle/>
          <a:p>
            <a:r>
              <a:rPr lang="fr-FR"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En savoir plus sur notre travail</a:t>
            </a:r>
            <a:endParaRPr lang="en-CA"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5DB0463E-7E75-4493-AC43-9000B9EC8FC1}"/>
              </a:ext>
            </a:extLst>
          </p:cNvPr>
          <p:cNvSpPr txBox="1"/>
          <p:nvPr/>
        </p:nvSpPr>
        <p:spPr>
          <a:xfrm>
            <a:off x="696527" y="3881312"/>
            <a:ext cx="7343593" cy="1261884"/>
          </a:xfrm>
          <a:prstGeom prst="rect">
            <a:avLst/>
          </a:prstGeom>
          <a:solidFill>
            <a:schemeClr val="accent6">
              <a:lumMod val="20000"/>
              <a:lumOff val="80000"/>
            </a:schemeClr>
          </a:solidFill>
        </p:spPr>
        <p:txBody>
          <a:bodyPr wrap="square">
            <a:spAutoFit/>
          </a:bodyPr>
          <a:lstStyle/>
          <a:p>
            <a:r>
              <a:rPr lang="fr-FR" sz="2800"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Restez en contact avec nous !</a:t>
            </a:r>
          </a:p>
          <a:p>
            <a:pPr marL="342900" indent="-342900">
              <a:buFont typeface="Wingdings" panose="05000000000000000000" pitchFamily="2" charset="2"/>
              <a:buChar char="§"/>
            </a:pPr>
            <a:r>
              <a:rPr lang="en-US" sz="2400" dirty="0" err="1">
                <a:latin typeface="Open Sans" panose="020B0606030504020204" pitchFamily="34" charset="0"/>
                <a:ea typeface="Open Sans" panose="020B0606030504020204" pitchFamily="34" charset="0"/>
                <a:cs typeface="Open Sans" panose="020B0606030504020204" pitchFamily="34" charset="0"/>
              </a:rPr>
              <a:t>Linktree</a:t>
            </a:r>
            <a:r>
              <a:rPr lang="en-US" sz="2400" dirty="0">
                <a:latin typeface="Open Sans" panose="020B0606030504020204" pitchFamily="34" charset="0"/>
                <a:ea typeface="Open Sans" panose="020B0606030504020204" pitchFamily="34" charset="0"/>
                <a:cs typeface="Open Sans" panose="020B0606030504020204" pitchFamily="34" charset="0"/>
              </a:rPr>
              <a:t> (</a:t>
            </a:r>
            <a:r>
              <a:rPr lang="en-US" sz="2400" dirty="0">
                <a:latin typeface="Open Sans" panose="020B0606030504020204" pitchFamily="34" charset="0"/>
                <a:ea typeface="Open Sans" panose="020B0606030504020204" pitchFamily="34" charset="0"/>
                <a:cs typeface="Open Sans" panose="020B0606030504020204" pitchFamily="34" charset="0"/>
                <a:hlinkClick r:id="rId2"/>
              </a:rPr>
              <a:t>https://linktr.ee/infinityinfinite</a:t>
            </a:r>
            <a:r>
              <a:rPr lang="en-US" sz="2400" dirty="0">
                <a:latin typeface="Open Sans" panose="020B0606030504020204" pitchFamily="34" charset="0"/>
                <a:ea typeface="Open Sans" panose="020B0606030504020204" pitchFamily="34" charset="0"/>
                <a:cs typeface="Open Sans" panose="020B0606030504020204" pitchFamily="34" charset="0"/>
              </a:rPr>
              <a:t>)</a:t>
            </a:r>
          </a:p>
          <a:p>
            <a:pPr marL="342900" indent="-342900">
              <a:buFont typeface="Wingdings" panose="05000000000000000000" pitchFamily="2" charset="2"/>
              <a:buChar char="§"/>
            </a:pPr>
            <a:r>
              <a:rPr lang="en-US" sz="2400" dirty="0" err="1">
                <a:latin typeface="Open Sans" panose="020B0606030504020204" pitchFamily="34" charset="0"/>
                <a:ea typeface="Open Sans" panose="020B0606030504020204" pitchFamily="34" charset="0"/>
                <a:cs typeface="Open Sans" panose="020B0606030504020204" pitchFamily="34" charset="0"/>
              </a:rPr>
              <a:t>Courriel</a:t>
            </a:r>
            <a:r>
              <a:rPr lang="en-US" sz="2400" dirty="0">
                <a:latin typeface="Open Sans" panose="020B0606030504020204" pitchFamily="34" charset="0"/>
                <a:ea typeface="Open Sans" panose="020B0606030504020204" pitchFamily="34" charset="0"/>
                <a:cs typeface="Open Sans" panose="020B0606030504020204" pitchFamily="34" charset="0"/>
              </a:rPr>
              <a:t>: </a:t>
            </a:r>
            <a:r>
              <a:rPr lang="en-US" sz="2400" dirty="0">
                <a:latin typeface="Open Sans" panose="020B0606030504020204" pitchFamily="34" charset="0"/>
                <a:ea typeface="Open Sans" panose="020B0606030504020204" pitchFamily="34" charset="0"/>
                <a:cs typeface="Open Sans" panose="020B0606030504020204" pitchFamily="34" charset="0"/>
                <a:hlinkClick r:id="rId3"/>
              </a:rPr>
              <a:t>infinity-infinite@tbs-sct.gc.ca</a:t>
            </a:r>
            <a:r>
              <a:rPr lang="en-US" sz="2400" dirty="0">
                <a:latin typeface="Open Sans" panose="020B0606030504020204" pitchFamily="34" charset="0"/>
                <a:ea typeface="Open Sans" panose="020B0606030504020204" pitchFamily="34" charset="0"/>
                <a:cs typeface="Open Sans" panose="020B0606030504020204" pitchFamily="34" charset="0"/>
              </a:rPr>
              <a:t> </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Rectangle 1">
            <a:extLst>
              <a:ext uri="{FF2B5EF4-FFF2-40B4-BE49-F238E27FC236}">
                <a16:creationId xmlns:a16="http://schemas.microsoft.com/office/drawing/2014/main" id="{7A5923D9-327E-A4CF-CCDA-2F2F85565DB8}"/>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D46A3264-411E-95B8-08E3-8F6554E6BC50}"/>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2214985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DFEB-F579-C5F4-F700-A8D7CEF1ED2A}"/>
              </a:ext>
            </a:extLst>
          </p:cNvPr>
          <p:cNvSpPr>
            <a:spLocks noGrp="1"/>
          </p:cNvSpPr>
          <p:nvPr>
            <p:ph type="title"/>
          </p:nvPr>
        </p:nvSpPr>
        <p:spPr>
          <a:xfrm>
            <a:off x="1483304" y="1837109"/>
            <a:ext cx="5894040" cy="1325563"/>
          </a:xfrm>
        </p:spPr>
        <p:txBody>
          <a:bodyPr>
            <a:noAutofit/>
          </a:bodyPr>
          <a:lstStyle/>
          <a:p>
            <a:pPr algn="ctr"/>
            <a:r>
              <a:rPr lang="fr-FR" sz="4800" b="1" dirty="0">
                <a:solidFill>
                  <a:schemeClr val="tx2">
                    <a:lumMod val="75000"/>
                  </a:schemeClr>
                </a:solidFill>
              </a:rPr>
              <a:t>Merci d’avoir écouté notre présentation !</a:t>
            </a:r>
            <a:endParaRPr lang="en-US" sz="4800" b="1" dirty="0">
              <a:solidFill>
                <a:schemeClr val="tx2">
                  <a:lumMod val="75000"/>
                </a:schemeClr>
              </a:solidFill>
            </a:endParaRPr>
          </a:p>
        </p:txBody>
      </p:sp>
      <p:sp>
        <p:nvSpPr>
          <p:cNvPr id="4" name="Rectangle 3">
            <a:extLst>
              <a:ext uri="{FF2B5EF4-FFF2-40B4-BE49-F238E27FC236}">
                <a16:creationId xmlns:a16="http://schemas.microsoft.com/office/drawing/2014/main" id="{A6C3DF08-6D56-0F5C-99BD-A8FC605870EA}"/>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30ADC346-A4CB-E918-7136-070AE7BDA28E}"/>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pic>
        <p:nvPicPr>
          <p:cNvPr id="7" name="Picture 6">
            <a:extLst>
              <a:ext uri="{FF2B5EF4-FFF2-40B4-BE49-F238E27FC236}">
                <a16:creationId xmlns:a16="http://schemas.microsoft.com/office/drawing/2014/main" id="{D731C2C7-2457-BF74-2BAD-F88A863EED8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359098" y="4343800"/>
            <a:ext cx="4328147" cy="1535041"/>
          </a:xfrm>
          <a:prstGeom prst="rect">
            <a:avLst/>
          </a:prstGeom>
        </p:spPr>
      </p:pic>
      <p:cxnSp>
        <p:nvCxnSpPr>
          <p:cNvPr id="9" name="Straight Connector 8">
            <a:extLst>
              <a:ext uri="{FF2B5EF4-FFF2-40B4-BE49-F238E27FC236}">
                <a16:creationId xmlns:a16="http://schemas.microsoft.com/office/drawing/2014/main" id="{4087D78B-D5E1-2138-D8EF-B34D660D8D3B}"/>
              </a:ext>
            </a:extLst>
          </p:cNvPr>
          <p:cNvCxnSpPr/>
          <p:nvPr/>
        </p:nvCxnSpPr>
        <p:spPr>
          <a:xfrm>
            <a:off x="2006355" y="4136994"/>
            <a:ext cx="50336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8411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latin typeface="Calibri" panose="020F0502020204030204"/>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53363D77-C0C9-A8D9-B363-710EEFB89457}"/>
              </a:ext>
            </a:extLst>
          </p:cNvPr>
          <p:cNvSpPr>
            <a:spLocks noGrp="1"/>
          </p:cNvSpPr>
          <p:nvPr>
            <p:ph type="title"/>
          </p:nvPr>
        </p:nvSpPr>
        <p:spPr>
          <a:xfrm>
            <a:off x="836676" y="548640"/>
            <a:ext cx="7626096" cy="1179576"/>
          </a:xfrm>
        </p:spPr>
        <p:txBody>
          <a:bodyPr>
            <a:normAutofit/>
          </a:bodyPr>
          <a:lstStyle/>
          <a:p>
            <a:r>
              <a:rPr lang="en-US" sz="3500" b="1" dirty="0" err="1"/>
              <a:t>Mesure</a:t>
            </a:r>
            <a:r>
              <a:rPr lang="en-US" sz="3500" b="1" dirty="0"/>
              <a:t> de la neurodivergence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35608B5-23EB-7BCA-4307-CCC737DD8955}"/>
              </a:ext>
            </a:extLst>
          </p:cNvPr>
          <p:cNvSpPr>
            <a:spLocks noGrp="1"/>
          </p:cNvSpPr>
          <p:nvPr>
            <p:ph idx="1"/>
          </p:nvPr>
        </p:nvSpPr>
        <p:spPr>
          <a:xfrm>
            <a:off x="698701" y="1845652"/>
            <a:ext cx="7783539" cy="4028567"/>
          </a:xfrm>
        </p:spPr>
        <p:txBody>
          <a:bodyPr>
            <a:normAutofit lnSpcReduction="10000"/>
          </a:bodyPr>
          <a:lstStyle/>
          <a:p>
            <a:endParaRPr lang="en-US" sz="1800" dirty="0"/>
          </a:p>
          <a:p>
            <a:r>
              <a:rPr lang="fr-FR" sz="1800" b="1" dirty="0"/>
              <a:t>Le gouvernement du Canada ne recueille pas directement de données sur la neurodivergence de la main-d’œuvre chez les employés.</a:t>
            </a:r>
          </a:p>
          <a:p>
            <a:r>
              <a:rPr lang="en-US" sz="1800" dirty="0"/>
              <a:t>Neurodivergent people are captured indirectly in data about persons with disabilities.</a:t>
            </a:r>
          </a:p>
          <a:p>
            <a:r>
              <a:rPr lang="fr-FR" sz="1800" dirty="0"/>
              <a:t>Les personnes en situation de handicap sont un groupe désigné pour l’équité en matière d’emploi (EE) en vertu de la </a:t>
            </a:r>
            <a:r>
              <a:rPr lang="fr-FR" sz="1800" i="1" dirty="0"/>
              <a:t>Loi sur l’équité en matière d’emploi</a:t>
            </a:r>
            <a:r>
              <a:rPr lang="fr-FR" sz="1800" dirty="0"/>
              <a:t> du Canada.</a:t>
            </a:r>
            <a:endParaRPr lang="en-US" sz="1800" i="1" dirty="0"/>
          </a:p>
          <a:p>
            <a:r>
              <a:rPr lang="fr-FR" sz="1800" dirty="0"/>
              <a:t>Les données sur l’EE sont recueillies par l’entremise de diverses sources :</a:t>
            </a:r>
          </a:p>
          <a:p>
            <a:pPr lvl="1">
              <a:buFont typeface="Symbol" panose="05050102010706020507" pitchFamily="18" charset="2"/>
              <a:buChar char=""/>
            </a:pPr>
            <a:r>
              <a:rPr lang="fr-FR" sz="1600" dirty="0"/>
              <a:t>Formulaires d’</a:t>
            </a:r>
            <a:r>
              <a:rPr lang="fr-FR" sz="1600" dirty="0" err="1"/>
              <a:t>autodéclaration</a:t>
            </a:r>
            <a:r>
              <a:rPr lang="fr-FR" sz="1600" dirty="0"/>
              <a:t> de l’employé (remplis lors de l’embauche</a:t>
            </a:r>
            <a:r>
              <a:rPr lang="fr-FR" sz="1400" dirty="0"/>
              <a:t>)</a:t>
            </a:r>
          </a:p>
          <a:p>
            <a:pPr lvl="1">
              <a:buFont typeface="Symbol" panose="05050102010706020507" pitchFamily="18" charset="2"/>
              <a:buChar char=""/>
            </a:pPr>
            <a:r>
              <a:rPr lang="fr-FR" sz="1600" dirty="0"/>
              <a:t>Sondage annuel auprès des fonctionnaires fédéraux (SAFF)</a:t>
            </a:r>
          </a:p>
          <a:p>
            <a:pPr lvl="2">
              <a:buFont typeface="Symbol" panose="05050102010706020507" pitchFamily="18" charset="2"/>
              <a:buChar char=""/>
            </a:pPr>
            <a:r>
              <a:rPr lang="fr-FR" sz="1400" dirty="0"/>
              <a:t>À compter de 2020, le SAFF comprend des sous-catégories élargies telles que les sensibilités cognitives, mentales, environnementales, intellectuelles et autres qui correspondent étroitement à la neurodivergence</a:t>
            </a:r>
            <a:endParaRPr lang="en-US" sz="1800" dirty="0"/>
          </a:p>
          <a:p>
            <a:pPr marL="457200" lvl="1" indent="0">
              <a:buNone/>
            </a:pPr>
            <a:endParaRPr lang="en-US" sz="1800" dirty="0"/>
          </a:p>
          <a:p>
            <a:endParaRPr lang="en-US" sz="1600" dirty="0"/>
          </a:p>
        </p:txBody>
      </p:sp>
      <p:sp>
        <p:nvSpPr>
          <p:cNvPr id="4" name="Rectangle 3">
            <a:extLst>
              <a:ext uri="{FF2B5EF4-FFF2-40B4-BE49-F238E27FC236}">
                <a16:creationId xmlns:a16="http://schemas.microsoft.com/office/drawing/2014/main" id="{C812C337-E277-E813-2B50-B1543CEB3A35}"/>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BF70B681-EDC1-7634-FB45-E74668063D2F}"/>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14522207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F4898-25D1-A54E-6FD5-BFC864A59289}"/>
              </a:ext>
            </a:extLst>
          </p:cNvPr>
          <p:cNvSpPr>
            <a:spLocks noGrp="1"/>
          </p:cNvSpPr>
          <p:nvPr>
            <p:ph type="title"/>
          </p:nvPr>
        </p:nvSpPr>
        <p:spPr/>
        <p:txBody>
          <a:bodyPr>
            <a:normAutofit/>
          </a:bodyPr>
          <a:lstStyle/>
          <a:p>
            <a:r>
              <a:rPr lang="en-US" sz="4000" b="1" dirty="0"/>
              <a:t>Les </a:t>
            </a:r>
            <a:r>
              <a:rPr lang="en-US" sz="4000" b="1" dirty="0" err="1"/>
              <a:t>derniers</a:t>
            </a:r>
            <a:r>
              <a:rPr lang="en-US" sz="4000" b="1" dirty="0"/>
              <a:t> chiffres</a:t>
            </a:r>
            <a:endParaRPr lang="en-US" sz="4000" dirty="0"/>
          </a:p>
        </p:txBody>
      </p:sp>
      <p:sp>
        <p:nvSpPr>
          <p:cNvPr id="16" name="Rectangle 15">
            <a:extLst>
              <a:ext uri="{FF2B5EF4-FFF2-40B4-BE49-F238E27FC236}">
                <a16:creationId xmlns:a16="http://schemas.microsoft.com/office/drawing/2014/main" id="{1DCC9F08-831B-605F-7FA1-3AF2396F3124}"/>
              </a:ext>
            </a:extLst>
          </p:cNvPr>
          <p:cNvSpPr/>
          <p:nvPr/>
        </p:nvSpPr>
        <p:spPr>
          <a:xfrm>
            <a:off x="1478858" y="2334319"/>
            <a:ext cx="1119138" cy="922944"/>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latin typeface="Open Sans" panose="020B0606030504020204" pitchFamily="34" charset="0"/>
                <a:cs typeface="Posterama" panose="020B0504020200020000" pitchFamily="34" charset="0"/>
              </a:rPr>
              <a:t>5 764</a:t>
            </a:r>
          </a:p>
        </p:txBody>
      </p:sp>
      <p:sp>
        <p:nvSpPr>
          <p:cNvPr id="18" name="TextBox 17">
            <a:extLst>
              <a:ext uri="{FF2B5EF4-FFF2-40B4-BE49-F238E27FC236}">
                <a16:creationId xmlns:a16="http://schemas.microsoft.com/office/drawing/2014/main" id="{08D29B4E-663E-7915-C1D4-A373D85F8A56}"/>
              </a:ext>
            </a:extLst>
          </p:cNvPr>
          <p:cNvSpPr txBox="1"/>
          <p:nvPr/>
        </p:nvSpPr>
        <p:spPr>
          <a:xfrm>
            <a:off x="2690863" y="2433475"/>
            <a:ext cx="2044171" cy="769441"/>
          </a:xfrm>
          <a:prstGeom prst="rect">
            <a:avLst/>
          </a:prstGeom>
          <a:noFill/>
        </p:spPr>
        <p:txBody>
          <a:bodyPr wrap="square" rtlCol="0">
            <a:spAutoFit/>
          </a:bodyPr>
          <a:lstStyle/>
          <a:p>
            <a:r>
              <a:rPr lang="fr-FR" sz="1100" b="1" dirty="0">
                <a:latin typeface="Open Sans" panose="020B0606030504020204" pitchFamily="34" charset="0"/>
              </a:rPr>
              <a:t>les fonctionnaires s’identifient comme ayant une déficience cognitive (p. ex. autisme, TDAH)</a:t>
            </a:r>
            <a:endParaRPr lang="en-US" sz="1100" b="1" dirty="0">
              <a:latin typeface="Open Sans" panose="020B0606030504020204" pitchFamily="34" charset="0"/>
            </a:endParaRPr>
          </a:p>
        </p:txBody>
      </p:sp>
      <p:sp>
        <p:nvSpPr>
          <p:cNvPr id="19" name="Rectangle 18">
            <a:extLst>
              <a:ext uri="{FF2B5EF4-FFF2-40B4-BE49-F238E27FC236}">
                <a16:creationId xmlns:a16="http://schemas.microsoft.com/office/drawing/2014/main" id="{845D2DBA-1B46-2FA6-4697-58AD616177F7}"/>
              </a:ext>
            </a:extLst>
          </p:cNvPr>
          <p:cNvSpPr/>
          <p:nvPr/>
        </p:nvSpPr>
        <p:spPr>
          <a:xfrm>
            <a:off x="5571206" y="2347585"/>
            <a:ext cx="1232438" cy="922944"/>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latin typeface="Open Sans" panose="020B0606030504020204" pitchFamily="34" charset="0"/>
                <a:cs typeface="Posterama" panose="020B0504020200020000" pitchFamily="34" charset="0"/>
              </a:rPr>
              <a:t>3,03%</a:t>
            </a:r>
          </a:p>
        </p:txBody>
      </p:sp>
      <p:sp>
        <p:nvSpPr>
          <p:cNvPr id="20" name="TextBox 19">
            <a:extLst>
              <a:ext uri="{FF2B5EF4-FFF2-40B4-BE49-F238E27FC236}">
                <a16:creationId xmlns:a16="http://schemas.microsoft.com/office/drawing/2014/main" id="{2B492564-FC9C-5503-7EC4-993807B251A0}"/>
              </a:ext>
            </a:extLst>
          </p:cNvPr>
          <p:cNvSpPr txBox="1"/>
          <p:nvPr/>
        </p:nvSpPr>
        <p:spPr>
          <a:xfrm>
            <a:off x="6803646" y="2473122"/>
            <a:ext cx="1858259" cy="769441"/>
          </a:xfrm>
          <a:prstGeom prst="rect">
            <a:avLst/>
          </a:prstGeom>
          <a:noFill/>
        </p:spPr>
        <p:txBody>
          <a:bodyPr wrap="square" rtlCol="0">
            <a:spAutoFit/>
          </a:bodyPr>
          <a:lstStyle/>
          <a:p>
            <a:r>
              <a:rPr lang="en-US" sz="1100" b="1" dirty="0">
                <a:latin typeface="Open Sans" panose="020B0606030504020204" pitchFamily="34" charset="0"/>
              </a:rPr>
              <a:t>of the federal workforce identifies as having a cognitive disability </a:t>
            </a:r>
          </a:p>
        </p:txBody>
      </p:sp>
      <p:sp>
        <p:nvSpPr>
          <p:cNvPr id="21" name="Rectangle 20">
            <a:extLst>
              <a:ext uri="{FF2B5EF4-FFF2-40B4-BE49-F238E27FC236}">
                <a16:creationId xmlns:a16="http://schemas.microsoft.com/office/drawing/2014/main" id="{C08F38B2-295D-C795-9EAD-C7BAFF25F6D3}"/>
              </a:ext>
            </a:extLst>
          </p:cNvPr>
          <p:cNvSpPr/>
          <p:nvPr/>
        </p:nvSpPr>
        <p:spPr>
          <a:xfrm>
            <a:off x="429884" y="3467095"/>
            <a:ext cx="8125356" cy="279424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Open Sans" panose="020B0606030504020204" pitchFamily="34" charset="0"/>
            </a:endParaRPr>
          </a:p>
        </p:txBody>
      </p:sp>
      <p:sp>
        <p:nvSpPr>
          <p:cNvPr id="22" name="TextBox 21">
            <a:extLst>
              <a:ext uri="{FF2B5EF4-FFF2-40B4-BE49-F238E27FC236}">
                <a16:creationId xmlns:a16="http://schemas.microsoft.com/office/drawing/2014/main" id="{26FE3C30-FDFE-DFC3-598D-1E3B1CCA8B8D}"/>
              </a:ext>
            </a:extLst>
          </p:cNvPr>
          <p:cNvSpPr txBox="1"/>
          <p:nvPr/>
        </p:nvSpPr>
        <p:spPr>
          <a:xfrm>
            <a:off x="2703763" y="3161967"/>
            <a:ext cx="1738067" cy="307777"/>
          </a:xfrm>
          <a:prstGeom prst="rect">
            <a:avLst/>
          </a:prstGeom>
          <a:noFill/>
        </p:spPr>
        <p:txBody>
          <a:bodyPr wrap="square" rtlCol="0">
            <a:spAutoFit/>
          </a:bodyPr>
          <a:lstStyle/>
          <a:p>
            <a:r>
              <a:rPr lang="fr-FR" sz="700" dirty="0">
                <a:latin typeface="Open Sans" panose="020B0606030504020204" pitchFamily="34" charset="0"/>
              </a:rPr>
              <a:t>Source : Sondage auprès des fonctionnaires fédéraux, 2022</a:t>
            </a:r>
            <a:endParaRPr lang="en-US" sz="700" dirty="0">
              <a:latin typeface="Open Sans" panose="020B0606030504020204" pitchFamily="34" charset="0"/>
            </a:endParaRPr>
          </a:p>
        </p:txBody>
      </p:sp>
      <p:sp>
        <p:nvSpPr>
          <p:cNvPr id="23" name="TextBox 22">
            <a:extLst>
              <a:ext uri="{FF2B5EF4-FFF2-40B4-BE49-F238E27FC236}">
                <a16:creationId xmlns:a16="http://schemas.microsoft.com/office/drawing/2014/main" id="{86AF3320-E17D-4CD5-2CF6-ED934FE309DC}"/>
              </a:ext>
            </a:extLst>
          </p:cNvPr>
          <p:cNvSpPr txBox="1"/>
          <p:nvPr/>
        </p:nvSpPr>
        <p:spPr>
          <a:xfrm>
            <a:off x="6826978" y="3214925"/>
            <a:ext cx="1738067" cy="307777"/>
          </a:xfrm>
          <a:prstGeom prst="rect">
            <a:avLst/>
          </a:prstGeom>
          <a:noFill/>
        </p:spPr>
        <p:txBody>
          <a:bodyPr wrap="square" rtlCol="0">
            <a:spAutoFit/>
          </a:bodyPr>
          <a:lstStyle/>
          <a:p>
            <a:r>
              <a:rPr lang="en-US" sz="700" dirty="0">
                <a:latin typeface="Open Sans" panose="020B0606030504020204" pitchFamily="34" charset="0"/>
              </a:rPr>
              <a:t>Source: Public Service Employee Survey, 2022</a:t>
            </a:r>
          </a:p>
        </p:txBody>
      </p:sp>
      <p:pic>
        <p:nvPicPr>
          <p:cNvPr id="25" name="Graphic 24" descr="Group of men with solid fill">
            <a:extLst>
              <a:ext uri="{FF2B5EF4-FFF2-40B4-BE49-F238E27FC236}">
                <a16:creationId xmlns:a16="http://schemas.microsoft.com/office/drawing/2014/main" id="{2D6ADC89-FAD6-A976-F4B0-11C2E3A461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9642" y="2479338"/>
            <a:ext cx="523273" cy="523273"/>
          </a:xfrm>
          <a:prstGeom prst="rect">
            <a:avLst/>
          </a:prstGeom>
        </p:spPr>
      </p:pic>
      <p:pic>
        <p:nvPicPr>
          <p:cNvPr id="27" name="Graphic 26" descr="Pie chart with solid fill">
            <a:extLst>
              <a:ext uri="{FF2B5EF4-FFF2-40B4-BE49-F238E27FC236}">
                <a16:creationId xmlns:a16="http://schemas.microsoft.com/office/drawing/2014/main" id="{44055D9A-F93F-990D-8884-7D040B2EAF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19552" y="2510768"/>
            <a:ext cx="610094" cy="610094"/>
          </a:xfrm>
          <a:prstGeom prst="rect">
            <a:avLst/>
          </a:prstGeom>
        </p:spPr>
      </p:pic>
      <p:sp>
        <p:nvSpPr>
          <p:cNvPr id="28" name="Rectangle 27">
            <a:extLst>
              <a:ext uri="{FF2B5EF4-FFF2-40B4-BE49-F238E27FC236}">
                <a16:creationId xmlns:a16="http://schemas.microsoft.com/office/drawing/2014/main" id="{BD9753D1-5548-80D8-4A20-29CE0FF0B803}"/>
              </a:ext>
            </a:extLst>
          </p:cNvPr>
          <p:cNvSpPr/>
          <p:nvPr/>
        </p:nvSpPr>
        <p:spPr>
          <a:xfrm>
            <a:off x="875028" y="4422460"/>
            <a:ext cx="588064" cy="285395"/>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65%</a:t>
            </a:r>
          </a:p>
        </p:txBody>
      </p:sp>
      <p:sp>
        <p:nvSpPr>
          <p:cNvPr id="29" name="TextBox 28">
            <a:extLst>
              <a:ext uri="{FF2B5EF4-FFF2-40B4-BE49-F238E27FC236}">
                <a16:creationId xmlns:a16="http://schemas.microsoft.com/office/drawing/2014/main" id="{CF715526-4ECC-1DB6-E3FD-B1BE486282B8}"/>
              </a:ext>
            </a:extLst>
          </p:cNvPr>
          <p:cNvSpPr txBox="1"/>
          <p:nvPr/>
        </p:nvSpPr>
        <p:spPr>
          <a:xfrm>
            <a:off x="1343527" y="3594018"/>
            <a:ext cx="6783014" cy="400110"/>
          </a:xfrm>
          <a:prstGeom prst="rect">
            <a:avLst/>
          </a:prstGeom>
          <a:noFill/>
        </p:spPr>
        <p:txBody>
          <a:bodyPr wrap="square" rtlCol="0">
            <a:spAutoFit/>
          </a:bodyPr>
          <a:lstStyle/>
          <a:p>
            <a:r>
              <a:rPr lang="fr-FR" sz="2000" b="1" dirty="0">
                <a:latin typeface="Open Sans" panose="020B0606030504020204" pitchFamily="34" charset="0"/>
                <a:cs typeface="Posterama" panose="020B0504020200020000" pitchFamily="34" charset="0"/>
              </a:rPr>
              <a:t>Au travail, les employés neurodivergents sont...</a:t>
            </a:r>
            <a:endParaRPr lang="en-US" sz="2000" b="1" dirty="0">
              <a:latin typeface="Open Sans" panose="020B0606030504020204" pitchFamily="34" charset="0"/>
              <a:cs typeface="Posterama" panose="020B0504020200020000" pitchFamily="34" charset="0"/>
            </a:endParaRPr>
          </a:p>
        </p:txBody>
      </p:sp>
      <p:sp>
        <p:nvSpPr>
          <p:cNvPr id="30" name="Rectangle 29">
            <a:extLst>
              <a:ext uri="{FF2B5EF4-FFF2-40B4-BE49-F238E27FC236}">
                <a16:creationId xmlns:a16="http://schemas.microsoft.com/office/drawing/2014/main" id="{722A6268-BFB4-5F3D-0F89-E93EA28EB0CB}"/>
              </a:ext>
            </a:extLst>
          </p:cNvPr>
          <p:cNvSpPr/>
          <p:nvPr/>
        </p:nvSpPr>
        <p:spPr>
          <a:xfrm>
            <a:off x="1880046" y="4414984"/>
            <a:ext cx="588064" cy="28539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75%</a:t>
            </a:r>
          </a:p>
        </p:txBody>
      </p:sp>
      <p:sp>
        <p:nvSpPr>
          <p:cNvPr id="31" name="TextBox 30">
            <a:extLst>
              <a:ext uri="{FF2B5EF4-FFF2-40B4-BE49-F238E27FC236}">
                <a16:creationId xmlns:a16="http://schemas.microsoft.com/office/drawing/2014/main" id="{AF27B7A2-2876-D69D-1780-B0F0D4004949}"/>
              </a:ext>
            </a:extLst>
          </p:cNvPr>
          <p:cNvSpPr txBox="1"/>
          <p:nvPr/>
        </p:nvSpPr>
        <p:spPr>
          <a:xfrm>
            <a:off x="2718423" y="4330413"/>
            <a:ext cx="1903363" cy="430887"/>
          </a:xfrm>
          <a:prstGeom prst="rect">
            <a:avLst/>
          </a:prstGeom>
          <a:noFill/>
        </p:spPr>
        <p:txBody>
          <a:bodyPr wrap="square" rtlCol="0">
            <a:spAutoFit/>
          </a:bodyPr>
          <a:lstStyle/>
          <a:p>
            <a:r>
              <a:rPr lang="fr-FR" sz="1100" dirty="0">
                <a:latin typeface="Open Sans" panose="020B0606030504020204" pitchFamily="34" charset="0"/>
              </a:rPr>
              <a:t>Moins susceptibles de se sentir valorisés au travail</a:t>
            </a:r>
            <a:endParaRPr lang="en-US" sz="1100" b="1" dirty="0">
              <a:latin typeface="Open Sans" panose="020B0606030504020204" pitchFamily="34" charset="0"/>
            </a:endParaRPr>
          </a:p>
        </p:txBody>
      </p:sp>
      <p:sp>
        <p:nvSpPr>
          <p:cNvPr id="32" name="TextBox 31">
            <a:extLst>
              <a:ext uri="{FF2B5EF4-FFF2-40B4-BE49-F238E27FC236}">
                <a16:creationId xmlns:a16="http://schemas.microsoft.com/office/drawing/2014/main" id="{C54628D5-60B6-E66C-6981-84F0F1C096AF}"/>
              </a:ext>
            </a:extLst>
          </p:cNvPr>
          <p:cNvSpPr txBox="1"/>
          <p:nvPr/>
        </p:nvSpPr>
        <p:spPr>
          <a:xfrm>
            <a:off x="1430229" y="4208768"/>
            <a:ext cx="521236" cy="261610"/>
          </a:xfrm>
          <a:prstGeom prst="rect">
            <a:avLst/>
          </a:prstGeom>
          <a:noFill/>
        </p:spPr>
        <p:txBody>
          <a:bodyPr wrap="square" rtlCol="0">
            <a:spAutoFit/>
          </a:bodyPr>
          <a:lstStyle/>
          <a:p>
            <a:r>
              <a:rPr lang="en-US" sz="1100" b="1" dirty="0">
                <a:solidFill>
                  <a:srgbClr val="C00000"/>
                </a:solidFill>
                <a:latin typeface="Open Sans" panose="020B0606030504020204" pitchFamily="34" charset="0"/>
              </a:rPr>
              <a:t>-</a:t>
            </a:r>
            <a:r>
              <a:rPr lang="en-US" sz="1000" b="1" dirty="0">
                <a:solidFill>
                  <a:srgbClr val="C00000"/>
                </a:solidFill>
                <a:latin typeface="Open Sans" panose="020B0606030504020204" pitchFamily="34" charset="0"/>
              </a:rPr>
              <a:t>10%</a:t>
            </a:r>
            <a:endParaRPr lang="en-US" sz="1100" b="1" dirty="0">
              <a:solidFill>
                <a:srgbClr val="C00000"/>
              </a:solidFill>
              <a:latin typeface="Open Sans" panose="020B0606030504020204" pitchFamily="34" charset="0"/>
            </a:endParaRPr>
          </a:p>
        </p:txBody>
      </p:sp>
      <p:sp>
        <p:nvSpPr>
          <p:cNvPr id="33" name="Rectangle 32">
            <a:extLst>
              <a:ext uri="{FF2B5EF4-FFF2-40B4-BE49-F238E27FC236}">
                <a16:creationId xmlns:a16="http://schemas.microsoft.com/office/drawing/2014/main" id="{D47DE435-183A-5745-FEC5-BB07F7885C92}"/>
              </a:ext>
            </a:extLst>
          </p:cNvPr>
          <p:cNvSpPr/>
          <p:nvPr/>
        </p:nvSpPr>
        <p:spPr>
          <a:xfrm>
            <a:off x="882846" y="4891299"/>
            <a:ext cx="588064" cy="271049"/>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32%</a:t>
            </a:r>
          </a:p>
        </p:txBody>
      </p:sp>
      <p:sp>
        <p:nvSpPr>
          <p:cNvPr id="34" name="Rectangle 33">
            <a:extLst>
              <a:ext uri="{FF2B5EF4-FFF2-40B4-BE49-F238E27FC236}">
                <a16:creationId xmlns:a16="http://schemas.microsoft.com/office/drawing/2014/main" id="{82B22B35-995D-006C-BAB1-40F5933F59B2}"/>
              </a:ext>
            </a:extLst>
          </p:cNvPr>
          <p:cNvSpPr/>
          <p:nvPr/>
        </p:nvSpPr>
        <p:spPr>
          <a:xfrm>
            <a:off x="1877811" y="4890050"/>
            <a:ext cx="588064" cy="276452"/>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17%</a:t>
            </a:r>
          </a:p>
        </p:txBody>
      </p:sp>
      <p:sp>
        <p:nvSpPr>
          <p:cNvPr id="35" name="TextBox 34">
            <a:extLst>
              <a:ext uri="{FF2B5EF4-FFF2-40B4-BE49-F238E27FC236}">
                <a16:creationId xmlns:a16="http://schemas.microsoft.com/office/drawing/2014/main" id="{E51F81E5-14E1-1AC9-6857-8C89C2C0398C}"/>
              </a:ext>
            </a:extLst>
          </p:cNvPr>
          <p:cNvSpPr txBox="1"/>
          <p:nvPr/>
        </p:nvSpPr>
        <p:spPr>
          <a:xfrm>
            <a:off x="2714388" y="4796835"/>
            <a:ext cx="2085793" cy="600164"/>
          </a:xfrm>
          <a:prstGeom prst="rect">
            <a:avLst/>
          </a:prstGeom>
          <a:noFill/>
        </p:spPr>
        <p:txBody>
          <a:bodyPr wrap="square" rtlCol="0">
            <a:spAutoFit/>
          </a:bodyPr>
          <a:lstStyle/>
          <a:p>
            <a:r>
              <a:rPr lang="fr-FR" sz="1100" dirty="0">
                <a:latin typeface="Open Sans" panose="020B0606030504020204" pitchFamily="34" charset="0"/>
              </a:rPr>
              <a:t>Plus susceptibles de déclarer un stress très élevé / élevé au travail</a:t>
            </a:r>
            <a:endParaRPr lang="en-US" sz="1100" b="1" dirty="0">
              <a:latin typeface="Open Sans" panose="020B0606030504020204" pitchFamily="34" charset="0"/>
            </a:endParaRPr>
          </a:p>
        </p:txBody>
      </p:sp>
      <p:sp>
        <p:nvSpPr>
          <p:cNvPr id="37" name="TextBox 36">
            <a:extLst>
              <a:ext uri="{FF2B5EF4-FFF2-40B4-BE49-F238E27FC236}">
                <a16:creationId xmlns:a16="http://schemas.microsoft.com/office/drawing/2014/main" id="{D35C9E37-7BA0-CF66-4DE5-C041865DA885}"/>
              </a:ext>
            </a:extLst>
          </p:cNvPr>
          <p:cNvSpPr txBox="1"/>
          <p:nvPr/>
        </p:nvSpPr>
        <p:spPr>
          <a:xfrm>
            <a:off x="1402072" y="4701013"/>
            <a:ext cx="654166" cy="261610"/>
          </a:xfrm>
          <a:prstGeom prst="rect">
            <a:avLst/>
          </a:prstGeom>
          <a:noFill/>
        </p:spPr>
        <p:txBody>
          <a:bodyPr wrap="square" rtlCol="0">
            <a:spAutoFit/>
          </a:bodyPr>
          <a:lstStyle/>
          <a:p>
            <a:r>
              <a:rPr lang="en-US" sz="1100" b="1" dirty="0">
                <a:solidFill>
                  <a:srgbClr val="C00000"/>
                </a:solidFill>
                <a:latin typeface="Open Sans" panose="020B0606030504020204" pitchFamily="34" charset="0"/>
              </a:rPr>
              <a:t>+</a:t>
            </a:r>
            <a:r>
              <a:rPr lang="en-US" sz="1000" b="1" dirty="0">
                <a:solidFill>
                  <a:srgbClr val="C00000"/>
                </a:solidFill>
                <a:latin typeface="Open Sans" panose="020B0606030504020204" pitchFamily="34" charset="0"/>
              </a:rPr>
              <a:t>15%</a:t>
            </a:r>
            <a:endParaRPr lang="en-US" sz="1100" b="1" dirty="0">
              <a:solidFill>
                <a:srgbClr val="C00000"/>
              </a:solidFill>
              <a:latin typeface="Open Sans" panose="020B0606030504020204" pitchFamily="34" charset="0"/>
            </a:endParaRPr>
          </a:p>
        </p:txBody>
      </p:sp>
      <p:sp>
        <p:nvSpPr>
          <p:cNvPr id="39" name="Rectangle 38">
            <a:extLst>
              <a:ext uri="{FF2B5EF4-FFF2-40B4-BE49-F238E27FC236}">
                <a16:creationId xmlns:a16="http://schemas.microsoft.com/office/drawing/2014/main" id="{86126F78-42EE-0467-616A-8A273B19F923}"/>
              </a:ext>
            </a:extLst>
          </p:cNvPr>
          <p:cNvSpPr/>
          <p:nvPr/>
        </p:nvSpPr>
        <p:spPr>
          <a:xfrm>
            <a:off x="866278" y="5413997"/>
            <a:ext cx="588064" cy="278156"/>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46%</a:t>
            </a:r>
          </a:p>
        </p:txBody>
      </p:sp>
      <p:sp>
        <p:nvSpPr>
          <p:cNvPr id="40" name="Rectangle 39">
            <a:extLst>
              <a:ext uri="{FF2B5EF4-FFF2-40B4-BE49-F238E27FC236}">
                <a16:creationId xmlns:a16="http://schemas.microsoft.com/office/drawing/2014/main" id="{63BFABB0-A847-7FA2-EF73-B17FC79F175E}"/>
              </a:ext>
            </a:extLst>
          </p:cNvPr>
          <p:cNvSpPr/>
          <p:nvPr/>
        </p:nvSpPr>
        <p:spPr>
          <a:xfrm>
            <a:off x="1877811" y="5405886"/>
            <a:ext cx="588064" cy="27815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26%</a:t>
            </a:r>
          </a:p>
        </p:txBody>
      </p:sp>
      <p:sp>
        <p:nvSpPr>
          <p:cNvPr id="41" name="TextBox 40">
            <a:extLst>
              <a:ext uri="{FF2B5EF4-FFF2-40B4-BE49-F238E27FC236}">
                <a16:creationId xmlns:a16="http://schemas.microsoft.com/office/drawing/2014/main" id="{011D5BDA-044F-32C1-4F62-96B84E1C4D50}"/>
              </a:ext>
            </a:extLst>
          </p:cNvPr>
          <p:cNvSpPr txBox="1"/>
          <p:nvPr/>
        </p:nvSpPr>
        <p:spPr>
          <a:xfrm>
            <a:off x="1370649" y="5216876"/>
            <a:ext cx="661445" cy="261610"/>
          </a:xfrm>
          <a:prstGeom prst="rect">
            <a:avLst/>
          </a:prstGeom>
          <a:noFill/>
        </p:spPr>
        <p:txBody>
          <a:bodyPr wrap="square" rtlCol="0">
            <a:spAutoFit/>
          </a:bodyPr>
          <a:lstStyle/>
          <a:p>
            <a:r>
              <a:rPr lang="en-US" sz="1100" b="1" dirty="0">
                <a:solidFill>
                  <a:srgbClr val="C00000"/>
                </a:solidFill>
                <a:latin typeface="Open Sans" panose="020B0606030504020204" pitchFamily="34" charset="0"/>
              </a:rPr>
              <a:t>+</a:t>
            </a:r>
            <a:r>
              <a:rPr lang="en-US" sz="1000" b="1" dirty="0">
                <a:solidFill>
                  <a:srgbClr val="C00000"/>
                </a:solidFill>
                <a:latin typeface="Open Sans" panose="020B0606030504020204" pitchFamily="34" charset="0"/>
              </a:rPr>
              <a:t>20%</a:t>
            </a:r>
            <a:endParaRPr lang="en-US" sz="1100" b="1" dirty="0">
              <a:solidFill>
                <a:srgbClr val="C00000"/>
              </a:solidFill>
              <a:latin typeface="Open Sans" panose="020B0606030504020204" pitchFamily="34" charset="0"/>
            </a:endParaRPr>
          </a:p>
        </p:txBody>
      </p:sp>
      <p:sp>
        <p:nvSpPr>
          <p:cNvPr id="42" name="TextBox 41">
            <a:extLst>
              <a:ext uri="{FF2B5EF4-FFF2-40B4-BE49-F238E27FC236}">
                <a16:creationId xmlns:a16="http://schemas.microsoft.com/office/drawing/2014/main" id="{D35AEEEB-BE42-A209-1EA1-9E0A89E7EEB9}"/>
              </a:ext>
            </a:extLst>
          </p:cNvPr>
          <p:cNvSpPr txBox="1"/>
          <p:nvPr/>
        </p:nvSpPr>
        <p:spPr>
          <a:xfrm>
            <a:off x="2696841" y="5396999"/>
            <a:ext cx="1913271" cy="769441"/>
          </a:xfrm>
          <a:prstGeom prst="rect">
            <a:avLst/>
          </a:prstGeom>
          <a:noFill/>
        </p:spPr>
        <p:txBody>
          <a:bodyPr wrap="square" rtlCol="0">
            <a:spAutoFit/>
          </a:bodyPr>
          <a:lstStyle/>
          <a:p>
            <a:r>
              <a:rPr lang="fr-FR" sz="1100" dirty="0">
                <a:latin typeface="Open Sans" panose="020B0606030504020204" pitchFamily="34" charset="0"/>
              </a:rPr>
              <a:t>Plus susceptibles de se sentir épuisé émotionnellement après le travail</a:t>
            </a:r>
            <a:endParaRPr lang="en-US" sz="1100" b="1" dirty="0">
              <a:latin typeface="Open Sans" panose="020B0606030504020204" pitchFamily="34" charset="0"/>
            </a:endParaRPr>
          </a:p>
        </p:txBody>
      </p:sp>
      <p:sp>
        <p:nvSpPr>
          <p:cNvPr id="43" name="Rectangle 42">
            <a:extLst>
              <a:ext uri="{FF2B5EF4-FFF2-40B4-BE49-F238E27FC236}">
                <a16:creationId xmlns:a16="http://schemas.microsoft.com/office/drawing/2014/main" id="{CFD46AFA-A6F2-D128-D50E-61B28EE64251}"/>
              </a:ext>
            </a:extLst>
          </p:cNvPr>
          <p:cNvSpPr/>
          <p:nvPr/>
        </p:nvSpPr>
        <p:spPr>
          <a:xfrm>
            <a:off x="4905124" y="4393715"/>
            <a:ext cx="588064" cy="285395"/>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21%</a:t>
            </a:r>
          </a:p>
        </p:txBody>
      </p:sp>
      <p:sp>
        <p:nvSpPr>
          <p:cNvPr id="44" name="Rectangle 43">
            <a:extLst>
              <a:ext uri="{FF2B5EF4-FFF2-40B4-BE49-F238E27FC236}">
                <a16:creationId xmlns:a16="http://schemas.microsoft.com/office/drawing/2014/main" id="{72B38A81-A6CC-8DAE-CC53-4460E6B525C3}"/>
              </a:ext>
            </a:extLst>
          </p:cNvPr>
          <p:cNvSpPr/>
          <p:nvPr/>
        </p:nvSpPr>
        <p:spPr>
          <a:xfrm>
            <a:off x="5776529" y="4393715"/>
            <a:ext cx="588064" cy="28539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9%</a:t>
            </a:r>
          </a:p>
        </p:txBody>
      </p:sp>
      <p:sp>
        <p:nvSpPr>
          <p:cNvPr id="45" name="TextBox 44">
            <a:extLst>
              <a:ext uri="{FF2B5EF4-FFF2-40B4-BE49-F238E27FC236}">
                <a16:creationId xmlns:a16="http://schemas.microsoft.com/office/drawing/2014/main" id="{22DB9DCD-82BD-CC00-0BCD-AF34908A72D4}"/>
              </a:ext>
            </a:extLst>
          </p:cNvPr>
          <p:cNvSpPr txBox="1"/>
          <p:nvPr/>
        </p:nvSpPr>
        <p:spPr>
          <a:xfrm>
            <a:off x="6578982" y="4359564"/>
            <a:ext cx="1736216" cy="430887"/>
          </a:xfrm>
          <a:prstGeom prst="rect">
            <a:avLst/>
          </a:prstGeom>
          <a:noFill/>
        </p:spPr>
        <p:txBody>
          <a:bodyPr wrap="square" rtlCol="0">
            <a:spAutoFit/>
          </a:bodyPr>
          <a:lstStyle/>
          <a:p>
            <a:r>
              <a:rPr lang="fr-FR" sz="1100" dirty="0">
                <a:latin typeface="Open Sans" panose="020B0606030504020204" pitchFamily="34" charset="0"/>
              </a:rPr>
              <a:t>Plus susceptibles d’être harcelés au travail</a:t>
            </a:r>
            <a:endParaRPr lang="en-US" sz="1100" b="1" dirty="0">
              <a:latin typeface="Open Sans" panose="020B0606030504020204" pitchFamily="34" charset="0"/>
            </a:endParaRPr>
          </a:p>
        </p:txBody>
      </p:sp>
      <p:sp>
        <p:nvSpPr>
          <p:cNvPr id="46" name="TextBox 45">
            <a:extLst>
              <a:ext uri="{FF2B5EF4-FFF2-40B4-BE49-F238E27FC236}">
                <a16:creationId xmlns:a16="http://schemas.microsoft.com/office/drawing/2014/main" id="{F676B8E1-F5C0-E58B-B649-A7D6FD6A44EF}"/>
              </a:ext>
            </a:extLst>
          </p:cNvPr>
          <p:cNvSpPr txBox="1"/>
          <p:nvPr/>
        </p:nvSpPr>
        <p:spPr>
          <a:xfrm>
            <a:off x="5374241" y="4213630"/>
            <a:ext cx="521236" cy="246221"/>
          </a:xfrm>
          <a:prstGeom prst="rect">
            <a:avLst/>
          </a:prstGeom>
          <a:noFill/>
        </p:spPr>
        <p:txBody>
          <a:bodyPr wrap="square" rtlCol="0">
            <a:spAutoFit/>
          </a:bodyPr>
          <a:lstStyle/>
          <a:p>
            <a:r>
              <a:rPr lang="en-US" sz="1000" b="1" dirty="0">
                <a:solidFill>
                  <a:srgbClr val="C00000"/>
                </a:solidFill>
                <a:latin typeface="Open Sans" panose="020B0606030504020204" pitchFamily="34" charset="0"/>
              </a:rPr>
              <a:t>+12</a:t>
            </a:r>
            <a:r>
              <a:rPr lang="en-US" sz="900" b="1" dirty="0">
                <a:solidFill>
                  <a:srgbClr val="C00000"/>
                </a:solidFill>
                <a:latin typeface="Open Sans" panose="020B0606030504020204" pitchFamily="34" charset="0"/>
              </a:rPr>
              <a:t>%</a:t>
            </a:r>
            <a:endParaRPr lang="en-US" sz="1000" b="1" dirty="0">
              <a:solidFill>
                <a:srgbClr val="C00000"/>
              </a:solidFill>
              <a:latin typeface="Open Sans" panose="020B0606030504020204" pitchFamily="34" charset="0"/>
            </a:endParaRPr>
          </a:p>
        </p:txBody>
      </p:sp>
      <p:sp>
        <p:nvSpPr>
          <p:cNvPr id="47" name="Rectangle 46">
            <a:extLst>
              <a:ext uri="{FF2B5EF4-FFF2-40B4-BE49-F238E27FC236}">
                <a16:creationId xmlns:a16="http://schemas.microsoft.com/office/drawing/2014/main" id="{E43C5E96-79DA-D46C-64EC-6AA7ECA52B75}"/>
              </a:ext>
            </a:extLst>
          </p:cNvPr>
          <p:cNvSpPr/>
          <p:nvPr/>
        </p:nvSpPr>
        <p:spPr>
          <a:xfrm>
            <a:off x="4898129" y="4891281"/>
            <a:ext cx="588064" cy="271049"/>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19%</a:t>
            </a:r>
          </a:p>
        </p:txBody>
      </p:sp>
      <p:sp>
        <p:nvSpPr>
          <p:cNvPr id="48" name="Rectangle 47">
            <a:extLst>
              <a:ext uri="{FF2B5EF4-FFF2-40B4-BE49-F238E27FC236}">
                <a16:creationId xmlns:a16="http://schemas.microsoft.com/office/drawing/2014/main" id="{67652E8A-51A6-9125-613F-F108E8204DE0}"/>
              </a:ext>
            </a:extLst>
          </p:cNvPr>
          <p:cNvSpPr/>
          <p:nvPr/>
        </p:nvSpPr>
        <p:spPr>
          <a:xfrm>
            <a:off x="5776529" y="4905549"/>
            <a:ext cx="588064" cy="276452"/>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7%</a:t>
            </a:r>
          </a:p>
        </p:txBody>
      </p:sp>
      <p:sp>
        <p:nvSpPr>
          <p:cNvPr id="49" name="TextBox 48">
            <a:extLst>
              <a:ext uri="{FF2B5EF4-FFF2-40B4-BE49-F238E27FC236}">
                <a16:creationId xmlns:a16="http://schemas.microsoft.com/office/drawing/2014/main" id="{CBF1075D-25EB-0380-166F-E59E912C870A}"/>
              </a:ext>
            </a:extLst>
          </p:cNvPr>
          <p:cNvSpPr txBox="1"/>
          <p:nvPr/>
        </p:nvSpPr>
        <p:spPr>
          <a:xfrm>
            <a:off x="6568969" y="4790451"/>
            <a:ext cx="1913271" cy="600164"/>
          </a:xfrm>
          <a:prstGeom prst="rect">
            <a:avLst/>
          </a:prstGeom>
          <a:noFill/>
        </p:spPr>
        <p:txBody>
          <a:bodyPr wrap="square" rtlCol="0">
            <a:spAutoFit/>
          </a:bodyPr>
          <a:lstStyle/>
          <a:p>
            <a:r>
              <a:rPr lang="fr-FR" sz="1100" dirty="0">
                <a:latin typeface="Open Sans" panose="020B0606030504020204" pitchFamily="34" charset="0"/>
              </a:rPr>
              <a:t>Plus susceptibles d’être victimes de discrimination au travail</a:t>
            </a:r>
            <a:endParaRPr lang="en-US" sz="1100" b="1" dirty="0">
              <a:latin typeface="Open Sans" panose="020B0606030504020204" pitchFamily="34" charset="0"/>
            </a:endParaRPr>
          </a:p>
        </p:txBody>
      </p:sp>
      <p:sp>
        <p:nvSpPr>
          <p:cNvPr id="50" name="TextBox 49">
            <a:extLst>
              <a:ext uri="{FF2B5EF4-FFF2-40B4-BE49-F238E27FC236}">
                <a16:creationId xmlns:a16="http://schemas.microsoft.com/office/drawing/2014/main" id="{1C1FFD65-BFAB-BB92-6EC4-5F64A483ACE3}"/>
              </a:ext>
            </a:extLst>
          </p:cNvPr>
          <p:cNvSpPr txBox="1"/>
          <p:nvPr/>
        </p:nvSpPr>
        <p:spPr>
          <a:xfrm>
            <a:off x="5332770" y="4692091"/>
            <a:ext cx="588064" cy="261610"/>
          </a:xfrm>
          <a:prstGeom prst="rect">
            <a:avLst/>
          </a:prstGeom>
          <a:noFill/>
        </p:spPr>
        <p:txBody>
          <a:bodyPr wrap="square" rtlCol="0">
            <a:spAutoFit/>
          </a:bodyPr>
          <a:lstStyle/>
          <a:p>
            <a:r>
              <a:rPr lang="en-US" sz="1100" b="1" dirty="0">
                <a:solidFill>
                  <a:srgbClr val="C00000"/>
                </a:solidFill>
                <a:latin typeface="Open Sans" panose="020B0606030504020204" pitchFamily="34" charset="0"/>
              </a:rPr>
              <a:t>+</a:t>
            </a:r>
            <a:r>
              <a:rPr lang="en-US" sz="1000" b="1" dirty="0">
                <a:solidFill>
                  <a:srgbClr val="C00000"/>
                </a:solidFill>
                <a:latin typeface="Open Sans" panose="020B0606030504020204" pitchFamily="34" charset="0"/>
              </a:rPr>
              <a:t>13%</a:t>
            </a:r>
            <a:endParaRPr lang="en-US" sz="1100" b="1" dirty="0">
              <a:solidFill>
                <a:srgbClr val="C00000"/>
              </a:solidFill>
              <a:latin typeface="Open Sans" panose="020B0606030504020204" pitchFamily="34" charset="0"/>
            </a:endParaRPr>
          </a:p>
        </p:txBody>
      </p:sp>
      <p:sp>
        <p:nvSpPr>
          <p:cNvPr id="51" name="Rectangle 50">
            <a:extLst>
              <a:ext uri="{FF2B5EF4-FFF2-40B4-BE49-F238E27FC236}">
                <a16:creationId xmlns:a16="http://schemas.microsoft.com/office/drawing/2014/main" id="{F9ADE669-2C44-2A32-F86B-71E69F9FE112}"/>
              </a:ext>
            </a:extLst>
          </p:cNvPr>
          <p:cNvSpPr/>
          <p:nvPr/>
        </p:nvSpPr>
        <p:spPr>
          <a:xfrm>
            <a:off x="4898129" y="5413997"/>
            <a:ext cx="588064" cy="278156"/>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56%</a:t>
            </a:r>
          </a:p>
        </p:txBody>
      </p:sp>
      <p:sp>
        <p:nvSpPr>
          <p:cNvPr id="52" name="Rectangle 51">
            <a:extLst>
              <a:ext uri="{FF2B5EF4-FFF2-40B4-BE49-F238E27FC236}">
                <a16:creationId xmlns:a16="http://schemas.microsoft.com/office/drawing/2014/main" id="{55F13904-B4CE-E931-0205-79EF19C62660}"/>
              </a:ext>
            </a:extLst>
          </p:cNvPr>
          <p:cNvSpPr/>
          <p:nvPr/>
        </p:nvSpPr>
        <p:spPr>
          <a:xfrm>
            <a:off x="5756938" y="5405866"/>
            <a:ext cx="588064" cy="27815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b="1" dirty="0">
                <a:latin typeface="Open Sans" panose="020B0606030504020204" pitchFamily="34" charset="0"/>
                <a:cs typeface="Posterama" panose="020B0504020200020000" pitchFamily="34" charset="0"/>
              </a:rPr>
              <a:t>71%</a:t>
            </a:r>
          </a:p>
        </p:txBody>
      </p:sp>
      <p:sp>
        <p:nvSpPr>
          <p:cNvPr id="53" name="TextBox 52">
            <a:extLst>
              <a:ext uri="{FF2B5EF4-FFF2-40B4-BE49-F238E27FC236}">
                <a16:creationId xmlns:a16="http://schemas.microsoft.com/office/drawing/2014/main" id="{94EA429A-AD64-6BD9-A35D-DD3F0DB2FD44}"/>
              </a:ext>
            </a:extLst>
          </p:cNvPr>
          <p:cNvSpPr txBox="1"/>
          <p:nvPr/>
        </p:nvSpPr>
        <p:spPr>
          <a:xfrm>
            <a:off x="5354079" y="5197602"/>
            <a:ext cx="521236" cy="261610"/>
          </a:xfrm>
          <a:prstGeom prst="rect">
            <a:avLst/>
          </a:prstGeom>
          <a:noFill/>
        </p:spPr>
        <p:txBody>
          <a:bodyPr wrap="square" rtlCol="0">
            <a:spAutoFit/>
          </a:bodyPr>
          <a:lstStyle/>
          <a:p>
            <a:r>
              <a:rPr lang="en-US" sz="1100" b="1" dirty="0">
                <a:solidFill>
                  <a:srgbClr val="C00000"/>
                </a:solidFill>
                <a:latin typeface="Open Sans" panose="020B0606030504020204" pitchFamily="34" charset="0"/>
              </a:rPr>
              <a:t>-15</a:t>
            </a:r>
            <a:r>
              <a:rPr lang="en-US" sz="1000" b="1" dirty="0">
                <a:solidFill>
                  <a:srgbClr val="C00000"/>
                </a:solidFill>
                <a:latin typeface="Open Sans" panose="020B0606030504020204" pitchFamily="34" charset="0"/>
              </a:rPr>
              <a:t>%</a:t>
            </a:r>
            <a:endParaRPr lang="en-US" sz="1100" b="1" dirty="0">
              <a:solidFill>
                <a:srgbClr val="C00000"/>
              </a:solidFill>
              <a:latin typeface="Open Sans" panose="020B0606030504020204" pitchFamily="34" charset="0"/>
            </a:endParaRPr>
          </a:p>
        </p:txBody>
      </p:sp>
      <p:sp>
        <p:nvSpPr>
          <p:cNvPr id="54" name="TextBox 53">
            <a:extLst>
              <a:ext uri="{FF2B5EF4-FFF2-40B4-BE49-F238E27FC236}">
                <a16:creationId xmlns:a16="http://schemas.microsoft.com/office/drawing/2014/main" id="{5A7B52F8-5FCC-1427-9D83-F2A2BE17D89F}"/>
              </a:ext>
            </a:extLst>
          </p:cNvPr>
          <p:cNvSpPr txBox="1"/>
          <p:nvPr/>
        </p:nvSpPr>
        <p:spPr>
          <a:xfrm>
            <a:off x="6553174" y="5375027"/>
            <a:ext cx="1913271" cy="938719"/>
          </a:xfrm>
          <a:prstGeom prst="rect">
            <a:avLst/>
          </a:prstGeom>
          <a:noFill/>
        </p:spPr>
        <p:txBody>
          <a:bodyPr wrap="square" rtlCol="0">
            <a:spAutoFit/>
          </a:bodyPr>
          <a:lstStyle/>
          <a:p>
            <a:r>
              <a:rPr lang="fr-FR" sz="1100" dirty="0">
                <a:latin typeface="Open Sans" panose="020B0606030504020204" pitchFamily="34" charset="0"/>
              </a:rPr>
              <a:t>Moins susceptibles de penser que leur milieu de travail est psychologiquement sécuritaire</a:t>
            </a:r>
            <a:endParaRPr lang="en-US" sz="1100" b="1" dirty="0">
              <a:latin typeface="Open Sans" panose="020B0606030504020204" pitchFamily="34" charset="0"/>
            </a:endParaRPr>
          </a:p>
        </p:txBody>
      </p:sp>
      <p:sp>
        <p:nvSpPr>
          <p:cNvPr id="55" name="TextBox 54">
            <a:extLst>
              <a:ext uri="{FF2B5EF4-FFF2-40B4-BE49-F238E27FC236}">
                <a16:creationId xmlns:a16="http://schemas.microsoft.com/office/drawing/2014/main" id="{AF8EF3C5-C4C1-CC07-97CD-038FE4CCF897}"/>
              </a:ext>
            </a:extLst>
          </p:cNvPr>
          <p:cNvSpPr txBox="1"/>
          <p:nvPr/>
        </p:nvSpPr>
        <p:spPr>
          <a:xfrm>
            <a:off x="604750" y="3955156"/>
            <a:ext cx="1084984" cy="338554"/>
          </a:xfrm>
          <a:prstGeom prst="rect">
            <a:avLst/>
          </a:prstGeom>
          <a:noFill/>
        </p:spPr>
        <p:txBody>
          <a:bodyPr wrap="square" rtlCol="0">
            <a:spAutoFit/>
          </a:bodyPr>
          <a:lstStyle/>
          <a:p>
            <a:pPr algn="ctr"/>
            <a:r>
              <a:rPr lang="en-US" sz="800" b="1" dirty="0">
                <a:latin typeface="Open Sans" panose="020B0606030504020204" pitchFamily="34" charset="0"/>
              </a:rPr>
              <a:t>Employés </a:t>
            </a:r>
            <a:r>
              <a:rPr lang="en-US" sz="800" b="1" dirty="0" err="1">
                <a:latin typeface="Open Sans" panose="020B0606030504020204" pitchFamily="34" charset="0"/>
              </a:rPr>
              <a:t>neurodivergents</a:t>
            </a:r>
            <a:endParaRPr lang="en-US" sz="800" b="1" dirty="0">
              <a:latin typeface="Open Sans" panose="020B0606030504020204" pitchFamily="34" charset="0"/>
            </a:endParaRPr>
          </a:p>
        </p:txBody>
      </p:sp>
      <p:sp>
        <p:nvSpPr>
          <p:cNvPr id="56" name="TextBox 55">
            <a:extLst>
              <a:ext uri="{FF2B5EF4-FFF2-40B4-BE49-F238E27FC236}">
                <a16:creationId xmlns:a16="http://schemas.microsoft.com/office/drawing/2014/main" id="{A199976E-E322-A7CE-DE85-D5278990BECD}"/>
              </a:ext>
            </a:extLst>
          </p:cNvPr>
          <p:cNvSpPr txBox="1"/>
          <p:nvPr/>
        </p:nvSpPr>
        <p:spPr>
          <a:xfrm>
            <a:off x="1660147" y="3956236"/>
            <a:ext cx="951100" cy="338554"/>
          </a:xfrm>
          <a:prstGeom prst="rect">
            <a:avLst/>
          </a:prstGeom>
          <a:noFill/>
        </p:spPr>
        <p:txBody>
          <a:bodyPr wrap="square" rtlCol="0">
            <a:spAutoFit/>
          </a:bodyPr>
          <a:lstStyle/>
          <a:p>
            <a:pPr algn="ctr"/>
            <a:r>
              <a:rPr lang="en-US" sz="800" b="1" dirty="0" err="1">
                <a:latin typeface="Open Sans" panose="020B0606030504020204" pitchFamily="34" charset="0"/>
              </a:rPr>
              <a:t>Neurotypique</a:t>
            </a:r>
            <a:br>
              <a:rPr lang="en-US" sz="800" b="1" dirty="0">
                <a:latin typeface="Open Sans" panose="020B0606030504020204" pitchFamily="34" charset="0"/>
              </a:rPr>
            </a:br>
            <a:r>
              <a:rPr lang="en-US" sz="800" b="1" dirty="0">
                <a:latin typeface="Open Sans" panose="020B0606030504020204" pitchFamily="34" charset="0"/>
              </a:rPr>
              <a:t>les employés ;</a:t>
            </a:r>
          </a:p>
        </p:txBody>
      </p:sp>
      <p:sp>
        <p:nvSpPr>
          <p:cNvPr id="57" name="TextBox 56">
            <a:extLst>
              <a:ext uri="{FF2B5EF4-FFF2-40B4-BE49-F238E27FC236}">
                <a16:creationId xmlns:a16="http://schemas.microsoft.com/office/drawing/2014/main" id="{5F600A40-A40D-1484-4096-E080E564D0C1}"/>
              </a:ext>
            </a:extLst>
          </p:cNvPr>
          <p:cNvSpPr txBox="1"/>
          <p:nvPr/>
        </p:nvSpPr>
        <p:spPr>
          <a:xfrm>
            <a:off x="4661032" y="3945983"/>
            <a:ext cx="1034065" cy="338554"/>
          </a:xfrm>
          <a:prstGeom prst="rect">
            <a:avLst/>
          </a:prstGeom>
          <a:noFill/>
        </p:spPr>
        <p:txBody>
          <a:bodyPr wrap="square" rtlCol="0">
            <a:spAutoFit/>
          </a:bodyPr>
          <a:lstStyle/>
          <a:p>
            <a:pPr algn="ctr"/>
            <a:r>
              <a:rPr lang="en-US" sz="800" b="1" dirty="0">
                <a:latin typeface="Open Sans" panose="020B0606030504020204" pitchFamily="34" charset="0"/>
              </a:rPr>
              <a:t>Employés </a:t>
            </a:r>
            <a:r>
              <a:rPr lang="en-US" sz="800" b="1" dirty="0" err="1">
                <a:latin typeface="Open Sans" panose="020B0606030504020204" pitchFamily="34" charset="0"/>
              </a:rPr>
              <a:t>neurodivergents</a:t>
            </a:r>
            <a:endParaRPr lang="en-US" sz="800" b="1" dirty="0">
              <a:latin typeface="Open Sans" panose="020B0606030504020204" pitchFamily="34" charset="0"/>
            </a:endParaRPr>
          </a:p>
        </p:txBody>
      </p:sp>
      <p:sp>
        <p:nvSpPr>
          <p:cNvPr id="58" name="TextBox 57">
            <a:extLst>
              <a:ext uri="{FF2B5EF4-FFF2-40B4-BE49-F238E27FC236}">
                <a16:creationId xmlns:a16="http://schemas.microsoft.com/office/drawing/2014/main" id="{9C9EC317-552B-50A4-BFA5-56EB78E0624A}"/>
              </a:ext>
            </a:extLst>
          </p:cNvPr>
          <p:cNvSpPr txBox="1"/>
          <p:nvPr/>
        </p:nvSpPr>
        <p:spPr>
          <a:xfrm>
            <a:off x="5598095" y="3945983"/>
            <a:ext cx="955079" cy="338554"/>
          </a:xfrm>
          <a:prstGeom prst="rect">
            <a:avLst/>
          </a:prstGeom>
          <a:noFill/>
        </p:spPr>
        <p:txBody>
          <a:bodyPr wrap="square" rtlCol="0">
            <a:spAutoFit/>
          </a:bodyPr>
          <a:lstStyle/>
          <a:p>
            <a:pPr algn="ctr"/>
            <a:r>
              <a:rPr lang="en-US" sz="800" b="1" dirty="0" err="1">
                <a:latin typeface="Open Sans" panose="020B0606030504020204" pitchFamily="34" charset="0"/>
              </a:rPr>
              <a:t>Neurotypique</a:t>
            </a:r>
            <a:br>
              <a:rPr lang="en-US" sz="800" b="1" dirty="0">
                <a:latin typeface="Open Sans" panose="020B0606030504020204" pitchFamily="34" charset="0"/>
              </a:rPr>
            </a:br>
            <a:r>
              <a:rPr lang="en-US" sz="800" b="1" dirty="0">
                <a:latin typeface="Open Sans" panose="020B0606030504020204" pitchFamily="34" charset="0"/>
              </a:rPr>
              <a:t>les employés </a:t>
            </a:r>
          </a:p>
        </p:txBody>
      </p:sp>
      <p:sp>
        <p:nvSpPr>
          <p:cNvPr id="7" name="TextBox 6">
            <a:extLst>
              <a:ext uri="{FF2B5EF4-FFF2-40B4-BE49-F238E27FC236}">
                <a16:creationId xmlns:a16="http://schemas.microsoft.com/office/drawing/2014/main" id="{D40B38C4-1440-42F0-14C1-88ABE3A1A6B9}"/>
              </a:ext>
            </a:extLst>
          </p:cNvPr>
          <p:cNvSpPr txBox="1"/>
          <p:nvPr/>
        </p:nvSpPr>
        <p:spPr>
          <a:xfrm>
            <a:off x="514907" y="1503520"/>
            <a:ext cx="8000445" cy="600164"/>
          </a:xfrm>
          <a:prstGeom prst="rect">
            <a:avLst/>
          </a:prstGeom>
          <a:solidFill>
            <a:schemeClr val="accent4">
              <a:lumMod val="20000"/>
              <a:lumOff val="80000"/>
            </a:schemeClr>
          </a:solidFill>
        </p:spPr>
        <p:txBody>
          <a:bodyPr wrap="square">
            <a:spAutoFit/>
          </a:bodyPr>
          <a:lstStyle/>
          <a:p>
            <a:r>
              <a:rPr lang="fr-FR" sz="1100" dirty="0">
                <a:solidFill>
                  <a:srgbClr val="000000"/>
                </a:solidFill>
                <a:latin typeface="Open Sans" panose="020B0606030504020204" pitchFamily="34" charset="0"/>
              </a:rPr>
              <a:t>Remarque : Les données actuelles sur les fonctionnaires neurodivergents sont incomplètes, mais elles correspondent le plus à la « déficience cognitive ». Cette mesure peut ne pas offrir un compte rendu précis, car ce ne sont pas tous les fonctionnaires neurodivergents qui s’identifient comme handicapés ou ayant une déficience cognitive.</a:t>
            </a:r>
            <a:endParaRPr lang="en-US" sz="1100" dirty="0">
              <a:solidFill>
                <a:srgbClr val="000000"/>
              </a:solidFill>
              <a:latin typeface="Open Sans" panose="020B0606030504020204" pitchFamily="34" charset="0"/>
            </a:endParaRPr>
          </a:p>
        </p:txBody>
      </p:sp>
      <p:sp>
        <p:nvSpPr>
          <p:cNvPr id="8" name="Rectangle 7">
            <a:extLst>
              <a:ext uri="{FF2B5EF4-FFF2-40B4-BE49-F238E27FC236}">
                <a16:creationId xmlns:a16="http://schemas.microsoft.com/office/drawing/2014/main" id="{F21503F4-692F-E577-D3E7-A38AE9CEB3E8}"/>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9" name="Picture 8">
            <a:extLst>
              <a:ext uri="{FF2B5EF4-FFF2-40B4-BE49-F238E27FC236}">
                <a16:creationId xmlns:a16="http://schemas.microsoft.com/office/drawing/2014/main" id="{5B497A46-C45A-4C37-ED46-EF1DFBFB3100}"/>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32205333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latin typeface="Calibri" panose="020F0502020204030204"/>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53363D77-C0C9-A8D9-B363-710EEFB89457}"/>
              </a:ext>
            </a:extLst>
          </p:cNvPr>
          <p:cNvSpPr>
            <a:spLocks noGrp="1"/>
          </p:cNvSpPr>
          <p:nvPr>
            <p:ph type="title"/>
          </p:nvPr>
        </p:nvSpPr>
        <p:spPr>
          <a:xfrm>
            <a:off x="836676" y="548640"/>
            <a:ext cx="7626096" cy="1179576"/>
          </a:xfrm>
        </p:spPr>
        <p:txBody>
          <a:bodyPr>
            <a:normAutofit/>
          </a:bodyPr>
          <a:lstStyle/>
          <a:p>
            <a:r>
              <a:rPr lang="fr-FR" sz="3500" b="1" dirty="0"/>
              <a:t>Lacunes dans les données sur la neurodivergence</a:t>
            </a:r>
            <a:endParaRPr lang="en-US" sz="3500" b="1"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35608B5-23EB-7BCA-4307-CCC737DD8955}"/>
              </a:ext>
            </a:extLst>
          </p:cNvPr>
          <p:cNvSpPr>
            <a:spLocks noGrp="1"/>
          </p:cNvSpPr>
          <p:nvPr>
            <p:ph idx="1"/>
          </p:nvPr>
        </p:nvSpPr>
        <p:spPr>
          <a:xfrm>
            <a:off x="793401" y="2370705"/>
            <a:ext cx="7626096" cy="3695020"/>
          </a:xfrm>
        </p:spPr>
        <p:txBody>
          <a:bodyPr>
            <a:normAutofit lnSpcReduction="10000"/>
          </a:bodyPr>
          <a:lstStyle/>
          <a:p>
            <a:r>
              <a:rPr lang="fr-FR" sz="1800" b="1" dirty="0"/>
              <a:t>Ce ne sont pas toutes les personnes neurodivergentes qui s’identifieront comme une personne en situation de handicap</a:t>
            </a:r>
          </a:p>
          <a:p>
            <a:r>
              <a:rPr lang="fr-FR" sz="1800" b="1" dirty="0"/>
              <a:t>Incohérence entre les sources de données</a:t>
            </a:r>
          </a:p>
          <a:p>
            <a:pPr lvl="1"/>
            <a:r>
              <a:rPr lang="fr-FR" sz="1600" dirty="0"/>
              <a:t>Le formulaire d’autoidentification de l’employé filtre la neurodivergence dans « Autre »
Le SAFF utilise des catégories mises à jour conformes à </a:t>
            </a:r>
            <a:r>
              <a:rPr lang="fr-FR" sz="1600" i="1" dirty="0"/>
              <a:t>la Loi canadienne sur l’accessibilité</a:t>
            </a:r>
            <a:endParaRPr lang="en-US" sz="1800" i="1" dirty="0"/>
          </a:p>
          <a:p>
            <a:r>
              <a:rPr lang="fr-FR" sz="1800" b="1" dirty="0"/>
              <a:t>Chevauchement important entre les sous-types d’incapacité , jusqu’à l’interprétation du répondant</a:t>
            </a:r>
          </a:p>
          <a:p>
            <a:pPr lvl="1"/>
            <a:r>
              <a:rPr lang="fr-FR" sz="1400" dirty="0"/>
              <a:t>p. ex.  Un autiste peut avoir l’impression d’avoir une « déficience cognitive », un autre peut avoir l’impression d’avoir une « déficience intellectuelle »</a:t>
            </a:r>
          </a:p>
          <a:p>
            <a:pPr lvl="1"/>
            <a:endParaRPr lang="fr-FR" sz="1400" b="1" dirty="0"/>
          </a:p>
          <a:p>
            <a:r>
              <a:rPr lang="fr-FR" sz="1800" b="1" dirty="0"/>
              <a:t>Aucune norme de données pour la neurodivergence dans les données sur l’effectif </a:t>
            </a:r>
            <a:endParaRPr lang="en-US" sz="1600" dirty="0"/>
          </a:p>
          <a:p>
            <a:pPr marL="457200" lvl="1" indent="0">
              <a:buNone/>
            </a:pPr>
            <a:endParaRPr lang="en-US" sz="1600" dirty="0"/>
          </a:p>
          <a:p>
            <a:pPr lvl="1">
              <a:buFont typeface="Courier New" panose="02070309020205020404" pitchFamily="49" charset="0"/>
              <a:buChar char="o"/>
            </a:pPr>
            <a:endParaRPr lang="en-US" sz="1600" dirty="0"/>
          </a:p>
          <a:p>
            <a:pPr marL="457200" lvl="1" indent="0">
              <a:buNone/>
            </a:pPr>
            <a:endParaRPr lang="en-US" sz="1600" dirty="0"/>
          </a:p>
          <a:p>
            <a:endParaRPr lang="en-US" sz="1600" dirty="0"/>
          </a:p>
        </p:txBody>
      </p:sp>
      <p:sp>
        <p:nvSpPr>
          <p:cNvPr id="4" name="Rectangle 3">
            <a:extLst>
              <a:ext uri="{FF2B5EF4-FFF2-40B4-BE49-F238E27FC236}">
                <a16:creationId xmlns:a16="http://schemas.microsoft.com/office/drawing/2014/main" id="{14B1D79A-A8C1-AED8-6578-A3944FD5DB06}"/>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5" name="Picture 4">
            <a:extLst>
              <a:ext uri="{FF2B5EF4-FFF2-40B4-BE49-F238E27FC236}">
                <a16:creationId xmlns:a16="http://schemas.microsoft.com/office/drawing/2014/main" id="{7AFDD504-CA3F-930E-BECE-24E34E538076}"/>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38639367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useBgFill="1">
        <p:nvSpPr>
          <p:cNvPr id="81" name="Freeform: Shape 80">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useBgFill="1">
        <p:nvSpPr>
          <p:cNvPr id="83" name="Freeform: Shape 82">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D3F4898-25D1-A54E-6FD5-BFC864A59289}"/>
              </a:ext>
            </a:extLst>
          </p:cNvPr>
          <p:cNvSpPr>
            <a:spLocks noGrp="1"/>
          </p:cNvSpPr>
          <p:nvPr>
            <p:ph type="title"/>
          </p:nvPr>
        </p:nvSpPr>
        <p:spPr>
          <a:xfrm>
            <a:off x="628650" y="253399"/>
            <a:ext cx="7886700" cy="1273233"/>
          </a:xfrm>
        </p:spPr>
        <p:txBody>
          <a:bodyPr vert="horz" lIns="91440" tIns="45720" rIns="91440" bIns="45720" rtlCol="0" anchor="ctr">
            <a:normAutofit fontScale="90000"/>
          </a:bodyPr>
          <a:lstStyle/>
          <a:p>
            <a:r>
              <a:rPr lang="fr-FR" sz="3500" b="1" dirty="0"/>
              <a:t>Défis auxquels font face les employés neurodivergents au travail (1 de 4)</a:t>
            </a:r>
            <a:endParaRPr lang="en-US" sz="3500" dirty="0"/>
          </a:p>
        </p:txBody>
      </p:sp>
      <p:sp>
        <p:nvSpPr>
          <p:cNvPr id="85" name="Rectangle 8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2">
            <a:extLst>
              <a:ext uri="{FF2B5EF4-FFF2-40B4-BE49-F238E27FC236}">
                <a16:creationId xmlns:a16="http://schemas.microsoft.com/office/drawing/2014/main" id="{0309C2EC-D06D-CD42-203B-03E156F41850}"/>
              </a:ext>
            </a:extLst>
          </p:cNvPr>
          <p:cNvSpPr>
            <a:spLocks/>
          </p:cNvSpPr>
          <p:nvPr/>
        </p:nvSpPr>
        <p:spPr>
          <a:xfrm>
            <a:off x="627507" y="2469524"/>
            <a:ext cx="7886700" cy="4019202"/>
          </a:xfrm>
          <a:prstGeom prst="rect">
            <a:avLst/>
          </a:prstGeom>
        </p:spPr>
        <p:txBody>
          <a:bodyPr vert="horz" lIns="91440" tIns="45720" rIns="91440" bIns="45720" rtlCol="0">
            <a:normAutofit lnSpcReduction="10000"/>
          </a:bodyPr>
          <a:lstStyle/>
          <a:p>
            <a:pPr marL="285750" indent="-228600" defTabSz="914400">
              <a:lnSpc>
                <a:spcPct val="90000"/>
              </a:lnSpc>
              <a:spcAft>
                <a:spcPts val="600"/>
              </a:spcAft>
              <a:buFont typeface="Arial" panose="020B0604020202020204" pitchFamily="34" charset="0"/>
              <a:buChar char="•"/>
            </a:pPr>
            <a:r>
              <a:rPr lang="fr-FR" b="1" dirty="0">
                <a:latin typeface="Open Sans" panose="020B0606030504020204" pitchFamily="34" charset="0"/>
              </a:rPr>
              <a:t>Les descriptions de travail ne sont pas faciles à comprendre</a:t>
            </a:r>
          </a:p>
          <a:p>
            <a:pPr marL="742950" lvl="1" indent="-228600" defTabSz="914400">
              <a:lnSpc>
                <a:spcPct val="90000"/>
              </a:lnSpc>
              <a:spcAft>
                <a:spcPts val="600"/>
              </a:spcAft>
              <a:buFont typeface="Arial" panose="020B0604020202020204" pitchFamily="34" charset="0"/>
              <a:buChar char="•"/>
            </a:pPr>
            <a:r>
              <a:rPr lang="fr-FR" dirty="0">
                <a:latin typeface="Open Sans" panose="020B0606030504020204" pitchFamily="34" charset="0"/>
              </a:rPr>
              <a:t>Utilisez beaucoup de « jargon » / termes utilisés uniquement au sein du gouvernement fédéral
Les avis d’emploi « informels » utilisent souvent un langage « amusant », mais ne sont souvent pas clairs.</a:t>
            </a:r>
          </a:p>
          <a:p>
            <a:pPr marL="285750" indent="-228600" defTabSz="914400">
              <a:lnSpc>
                <a:spcPct val="90000"/>
              </a:lnSpc>
              <a:spcAft>
                <a:spcPts val="600"/>
              </a:spcAft>
              <a:buFont typeface="Arial" panose="020B0604020202020204" pitchFamily="34" charset="0"/>
              <a:buChar char="•"/>
            </a:pPr>
            <a:r>
              <a:rPr lang="fr-FR" b="1" dirty="0">
                <a:latin typeface="Open Sans" panose="020B0606030504020204" pitchFamily="34" charset="0"/>
              </a:rPr>
              <a:t>Entrevues souvent conçues pour mesurer la sociabilité et l’adéquation culturelle</a:t>
            </a:r>
          </a:p>
          <a:p>
            <a:pPr marL="742950" lvl="1" indent="-228600" defTabSz="914400">
              <a:lnSpc>
                <a:spcPct val="90000"/>
              </a:lnSpc>
              <a:spcAft>
                <a:spcPts val="600"/>
              </a:spcAft>
              <a:buFont typeface="Arial" panose="020B0604020202020204" pitchFamily="34" charset="0"/>
              <a:buChar char="•"/>
            </a:pPr>
            <a:r>
              <a:rPr lang="fr-FR" dirty="0">
                <a:latin typeface="Open Sans" panose="020B0606030504020204" pitchFamily="34" charset="0"/>
              </a:rPr>
              <a:t>Les personnes neurodivergentes peuvent ne pas saisir facilement les indices sociaux / communications non verbales
Les questions vagues peuvent être difficiles à saisir pour les candidats neurodivergents</a:t>
            </a:r>
          </a:p>
          <a:p>
            <a:pPr marL="285750" indent="-228600" defTabSz="914400">
              <a:lnSpc>
                <a:spcPct val="90000"/>
              </a:lnSpc>
              <a:spcAft>
                <a:spcPts val="600"/>
              </a:spcAft>
              <a:buFont typeface="Arial" panose="020B0604020202020204" pitchFamily="34" charset="0"/>
              <a:buChar char="•"/>
            </a:pPr>
            <a:r>
              <a:rPr lang="en-US" b="1" dirty="0">
                <a:latin typeface="Open Sans" panose="020B0606030504020204" pitchFamily="34" charset="0"/>
              </a:rPr>
              <a:t>Focus on ‘experience’</a:t>
            </a:r>
          </a:p>
          <a:p>
            <a:pPr marL="742950" lvl="1" indent="-228600" defTabSz="914400">
              <a:lnSpc>
                <a:spcPct val="90000"/>
              </a:lnSpc>
              <a:spcAft>
                <a:spcPts val="600"/>
              </a:spcAft>
              <a:buFont typeface="Arial" panose="020B0604020202020204" pitchFamily="34" charset="0"/>
              <a:buChar char="•"/>
            </a:pPr>
            <a:r>
              <a:rPr lang="fr-FR" dirty="0">
                <a:latin typeface="Open Sans" panose="020B0606030504020204" pitchFamily="34" charset="0"/>
              </a:rPr>
              <a:t>Mettre l’accent sur des années d’expérience plutôt que sur les compétences dans les processus d’embauche peut marginaliser les candidats neurodivergents</a:t>
            </a:r>
            <a:endParaRPr lang="en-US" dirty="0">
              <a:latin typeface="Open Sans" panose="020B0606030504020204" pitchFamily="34" charset="0"/>
            </a:endParaRPr>
          </a:p>
          <a:p>
            <a:pPr marL="742950"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defTabSz="914400">
              <a:lnSpc>
                <a:spcPct val="90000"/>
              </a:lnSpc>
              <a:spcAft>
                <a:spcPts val="600"/>
              </a:spcAft>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b="1"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6" name="TextBox 5">
            <a:extLst>
              <a:ext uri="{FF2B5EF4-FFF2-40B4-BE49-F238E27FC236}">
                <a16:creationId xmlns:a16="http://schemas.microsoft.com/office/drawing/2014/main" id="{D9B0FBDF-30AF-0080-9167-F01DD459B789}"/>
              </a:ext>
            </a:extLst>
          </p:cNvPr>
          <p:cNvSpPr txBox="1"/>
          <p:nvPr/>
        </p:nvSpPr>
        <p:spPr>
          <a:xfrm>
            <a:off x="628652" y="1890722"/>
            <a:ext cx="7705725" cy="523220"/>
          </a:xfrm>
          <a:prstGeom prst="rect">
            <a:avLst/>
          </a:prstGeom>
          <a:solidFill>
            <a:schemeClr val="accent4">
              <a:lumMod val="20000"/>
              <a:lumOff val="80000"/>
            </a:schemeClr>
          </a:solidFill>
        </p:spPr>
        <p:txBody>
          <a:bodyPr wrap="square" rtlCol="0">
            <a:spAutoFit/>
          </a:bodyPr>
          <a:lstStyle/>
          <a:p>
            <a:r>
              <a:rPr lang="en-US" sz="2800" b="1" dirty="0" err="1">
                <a:latin typeface="Open Sans" panose="020B0606030504020204" pitchFamily="34" charset="0"/>
              </a:rPr>
              <a:t>Embauche</a:t>
            </a:r>
            <a:endParaRPr lang="en-US" sz="2800" b="1" dirty="0">
              <a:latin typeface="Open Sans" panose="020B0606030504020204" pitchFamily="34" charset="0"/>
            </a:endParaRPr>
          </a:p>
        </p:txBody>
      </p:sp>
      <p:sp>
        <p:nvSpPr>
          <p:cNvPr id="8" name="Rectangle 7">
            <a:extLst>
              <a:ext uri="{FF2B5EF4-FFF2-40B4-BE49-F238E27FC236}">
                <a16:creationId xmlns:a16="http://schemas.microsoft.com/office/drawing/2014/main" id="{4EB296BA-A73A-6CD6-CA0D-161B0951F839}"/>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9" name="Picture 8">
            <a:extLst>
              <a:ext uri="{FF2B5EF4-FFF2-40B4-BE49-F238E27FC236}">
                <a16:creationId xmlns:a16="http://schemas.microsoft.com/office/drawing/2014/main" id="{DF4E9536-2ED2-8D46-9FCB-6E4341C68CBB}"/>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21638766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useBgFill="1">
        <p:nvSpPr>
          <p:cNvPr id="81" name="Freeform: Shape 80">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useBgFill="1">
        <p:nvSpPr>
          <p:cNvPr id="83" name="Freeform: Shape 82">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D3F4898-25D1-A54E-6FD5-BFC864A59289}"/>
              </a:ext>
            </a:extLst>
          </p:cNvPr>
          <p:cNvSpPr>
            <a:spLocks noGrp="1"/>
          </p:cNvSpPr>
          <p:nvPr>
            <p:ph type="title"/>
          </p:nvPr>
        </p:nvSpPr>
        <p:spPr>
          <a:xfrm>
            <a:off x="628650" y="253399"/>
            <a:ext cx="7886700" cy="1273233"/>
          </a:xfrm>
        </p:spPr>
        <p:txBody>
          <a:bodyPr vert="horz" lIns="91440" tIns="45720" rIns="91440" bIns="45720" rtlCol="0" anchor="ctr">
            <a:normAutofit fontScale="90000"/>
          </a:bodyPr>
          <a:lstStyle/>
          <a:p>
            <a:r>
              <a:rPr lang="fr-FR" sz="3500" b="1" dirty="0"/>
              <a:t>Défis auxquels sont confrontés les employés neurodivergents au travail </a:t>
            </a:r>
            <a:r>
              <a:rPr lang="en-US" sz="3500" b="1" dirty="0"/>
              <a:t>(2 de 4) </a:t>
            </a:r>
            <a:endParaRPr lang="en-US" sz="3500" dirty="0"/>
          </a:p>
        </p:txBody>
      </p:sp>
      <p:sp>
        <p:nvSpPr>
          <p:cNvPr id="85" name="Rectangle 8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2">
            <a:extLst>
              <a:ext uri="{FF2B5EF4-FFF2-40B4-BE49-F238E27FC236}">
                <a16:creationId xmlns:a16="http://schemas.microsoft.com/office/drawing/2014/main" id="{0309C2EC-D06D-CD42-203B-03E156F41850}"/>
              </a:ext>
            </a:extLst>
          </p:cNvPr>
          <p:cNvSpPr>
            <a:spLocks/>
          </p:cNvSpPr>
          <p:nvPr/>
        </p:nvSpPr>
        <p:spPr>
          <a:xfrm>
            <a:off x="628652" y="2152999"/>
            <a:ext cx="7496175" cy="4019202"/>
          </a:xfrm>
          <a:prstGeom prst="rect">
            <a:avLst/>
          </a:prstGeom>
        </p:spPr>
        <p:txBody>
          <a:bodyPr vert="horz" lIns="91440" tIns="45720" rIns="91440" bIns="45720" rtlCol="0">
            <a:normAutofit/>
          </a:bodyPr>
          <a:lstStyle/>
          <a:p>
            <a:pPr marL="285750"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3" name="Content Placeholder 2">
            <a:extLst>
              <a:ext uri="{FF2B5EF4-FFF2-40B4-BE49-F238E27FC236}">
                <a16:creationId xmlns:a16="http://schemas.microsoft.com/office/drawing/2014/main" id="{D33A5DBA-36F5-F7F9-AFC1-2A5E18FBCCFE}"/>
              </a:ext>
            </a:extLst>
          </p:cNvPr>
          <p:cNvSpPr>
            <a:spLocks/>
          </p:cNvSpPr>
          <p:nvPr/>
        </p:nvSpPr>
        <p:spPr>
          <a:xfrm>
            <a:off x="733426" y="2626370"/>
            <a:ext cx="7496175" cy="4019202"/>
          </a:xfrm>
          <a:prstGeom prst="rect">
            <a:avLst/>
          </a:prstGeom>
        </p:spPr>
        <p:txBody>
          <a:bodyPr vert="horz" lIns="91440" tIns="45720" rIns="91440" bIns="45720" rtlCol="0">
            <a:normAutofit lnSpcReduction="10000"/>
          </a:bodyPr>
          <a:lstStyle/>
          <a:p>
            <a:pPr marL="285750" indent="-228600" defTabSz="914400">
              <a:lnSpc>
                <a:spcPct val="90000"/>
              </a:lnSpc>
              <a:spcAft>
                <a:spcPts val="600"/>
              </a:spcAft>
              <a:buFont typeface="Arial" panose="020B0604020202020204" pitchFamily="34" charset="0"/>
              <a:buChar char="•"/>
            </a:pPr>
            <a:r>
              <a:rPr lang="fr-FR" sz="1600" b="1" dirty="0">
                <a:latin typeface="Open Sans" panose="020B0606030504020204" pitchFamily="34" charset="0"/>
              </a:rPr>
              <a:t>Les candidats neurodivergents peuvent être mal interprétés dans les entrevues de sécurité</a:t>
            </a: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Dans les environnements de haute sécurité, les intervieweurs de sécurité peuvent considérer l’absence de contact visuel / agitation comme des signes de « décalage »</a:t>
            </a:r>
          </a:p>
          <a:p>
            <a:pPr marL="285750" indent="-228600" defTabSz="914400">
              <a:lnSpc>
                <a:spcPct val="90000"/>
              </a:lnSpc>
              <a:spcAft>
                <a:spcPts val="600"/>
              </a:spcAft>
              <a:buFont typeface="Arial" panose="020B0604020202020204" pitchFamily="34" charset="0"/>
              <a:buChar char="•"/>
            </a:pPr>
            <a:r>
              <a:rPr lang="fr-FR" sz="1600" b="1" dirty="0">
                <a:latin typeface="Open Sans" panose="020B0606030504020204" pitchFamily="34" charset="0"/>
              </a:rPr>
              <a:t>Les évaluations en langue seconde (ÉLS) ne sont pas conçues en tenant compte des besoins des employés neurodivergents</a:t>
            </a: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Au Canada, une maîtrise avancée du français et de l’anglais est souvent nécessaire pour certains postes, particulièrement aux niveaux de la gestion et de la direction</a:t>
            </a: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Les candidats ont été testés sur la compréhension de la lecture, l’écriture et l’oral</a:t>
            </a: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Les candidats neurodivergents ont de la difficulté à obtenir des mesures d’adaptation pour les évaluations formelles.</a:t>
            </a:r>
          </a:p>
          <a:p>
            <a:pPr marL="285750" indent="-228600" defTabSz="914400">
              <a:lnSpc>
                <a:spcPct val="90000"/>
              </a:lnSpc>
              <a:spcAft>
                <a:spcPts val="600"/>
              </a:spcAft>
              <a:buFont typeface="Arial" panose="020B0604020202020204" pitchFamily="34" charset="0"/>
              <a:buChar char="•"/>
            </a:pPr>
            <a:r>
              <a:rPr lang="fr-FR" sz="1600" b="1" dirty="0">
                <a:latin typeface="Open Sans" panose="020B0606030504020204" pitchFamily="34" charset="0"/>
              </a:rPr>
              <a:t>La « culture de travail » dans la fonction publique fédérale peut être difficile à adapter au début</a:t>
            </a:r>
            <a:endParaRPr lang="en-US" dirty="0">
              <a:latin typeface="Open Sans" panose="020B0606030504020204" pitchFamily="34" charset="0"/>
            </a:endParaRPr>
          </a:p>
          <a:p>
            <a:pPr defTabSz="914400">
              <a:lnSpc>
                <a:spcPct val="90000"/>
              </a:lnSpc>
              <a:spcAft>
                <a:spcPts val="600"/>
              </a:spcAft>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b="1"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4" name="TextBox 3">
            <a:extLst>
              <a:ext uri="{FF2B5EF4-FFF2-40B4-BE49-F238E27FC236}">
                <a16:creationId xmlns:a16="http://schemas.microsoft.com/office/drawing/2014/main" id="{75394DC3-0456-6611-93DA-5D03D97AC150}"/>
              </a:ext>
            </a:extLst>
          </p:cNvPr>
          <p:cNvSpPr txBox="1"/>
          <p:nvPr/>
        </p:nvSpPr>
        <p:spPr>
          <a:xfrm>
            <a:off x="628652" y="1890722"/>
            <a:ext cx="7705725" cy="523220"/>
          </a:xfrm>
          <a:prstGeom prst="rect">
            <a:avLst/>
          </a:prstGeom>
          <a:solidFill>
            <a:schemeClr val="accent2">
              <a:lumMod val="20000"/>
              <a:lumOff val="80000"/>
            </a:schemeClr>
          </a:solidFill>
        </p:spPr>
        <p:txBody>
          <a:bodyPr wrap="square" rtlCol="0">
            <a:spAutoFit/>
          </a:bodyPr>
          <a:lstStyle/>
          <a:p>
            <a:r>
              <a:rPr lang="en-US" sz="2800" b="1" dirty="0" err="1">
                <a:latin typeface="Open Sans" panose="020B0606030504020204" pitchFamily="34" charset="0"/>
              </a:rPr>
              <a:t>Intégration</a:t>
            </a:r>
            <a:endParaRPr lang="en-US" sz="2800" b="1" dirty="0">
              <a:latin typeface="Open Sans" panose="020B0606030504020204" pitchFamily="34" charset="0"/>
            </a:endParaRPr>
          </a:p>
        </p:txBody>
      </p:sp>
      <p:sp>
        <p:nvSpPr>
          <p:cNvPr id="6" name="Rectangle 5">
            <a:extLst>
              <a:ext uri="{FF2B5EF4-FFF2-40B4-BE49-F238E27FC236}">
                <a16:creationId xmlns:a16="http://schemas.microsoft.com/office/drawing/2014/main" id="{8B5C57D2-B48F-C498-060E-84733A1B116A}"/>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7" name="Picture 6">
            <a:extLst>
              <a:ext uri="{FF2B5EF4-FFF2-40B4-BE49-F238E27FC236}">
                <a16:creationId xmlns:a16="http://schemas.microsoft.com/office/drawing/2014/main" id="{984E400F-3366-F404-8DF5-AAF08B3F3CD9}"/>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12339464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useBgFill="1">
        <p:nvSpPr>
          <p:cNvPr id="81" name="Freeform: Shape 80">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useBgFill="1">
        <p:nvSpPr>
          <p:cNvPr id="83" name="Freeform: Shape 82">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D3F4898-25D1-A54E-6FD5-BFC864A59289}"/>
              </a:ext>
            </a:extLst>
          </p:cNvPr>
          <p:cNvSpPr>
            <a:spLocks noGrp="1"/>
          </p:cNvSpPr>
          <p:nvPr>
            <p:ph type="title"/>
          </p:nvPr>
        </p:nvSpPr>
        <p:spPr>
          <a:xfrm>
            <a:off x="628650" y="253399"/>
            <a:ext cx="7886700" cy="1273233"/>
          </a:xfrm>
        </p:spPr>
        <p:txBody>
          <a:bodyPr vert="horz" lIns="91440" tIns="45720" rIns="91440" bIns="45720" rtlCol="0" anchor="ctr">
            <a:normAutofit fontScale="90000"/>
          </a:bodyPr>
          <a:lstStyle/>
          <a:p>
            <a:r>
              <a:rPr lang="fr-FR" sz="3500" b="1" dirty="0"/>
              <a:t>Défis auxquels sont confrontés les employés neurodivergents au travail </a:t>
            </a:r>
            <a:r>
              <a:rPr lang="en-US" sz="3500" b="1" dirty="0"/>
              <a:t>(3 de 4) </a:t>
            </a:r>
            <a:endParaRPr lang="en-US" sz="3500" dirty="0"/>
          </a:p>
        </p:txBody>
      </p:sp>
      <p:sp>
        <p:nvSpPr>
          <p:cNvPr id="85" name="Rectangle 8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2">
            <a:extLst>
              <a:ext uri="{FF2B5EF4-FFF2-40B4-BE49-F238E27FC236}">
                <a16:creationId xmlns:a16="http://schemas.microsoft.com/office/drawing/2014/main" id="{0309C2EC-D06D-CD42-203B-03E156F41850}"/>
              </a:ext>
            </a:extLst>
          </p:cNvPr>
          <p:cNvSpPr>
            <a:spLocks/>
          </p:cNvSpPr>
          <p:nvPr/>
        </p:nvSpPr>
        <p:spPr>
          <a:xfrm>
            <a:off x="628652" y="2152999"/>
            <a:ext cx="7496175" cy="4019202"/>
          </a:xfrm>
          <a:prstGeom prst="rect">
            <a:avLst/>
          </a:prstGeom>
        </p:spPr>
        <p:txBody>
          <a:bodyPr vert="horz" lIns="91440" tIns="45720" rIns="91440" bIns="45720" rtlCol="0">
            <a:normAutofit/>
          </a:bodyPr>
          <a:lstStyle/>
          <a:p>
            <a:pPr marL="285750"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3" name="Content Placeholder 2">
            <a:extLst>
              <a:ext uri="{FF2B5EF4-FFF2-40B4-BE49-F238E27FC236}">
                <a16:creationId xmlns:a16="http://schemas.microsoft.com/office/drawing/2014/main" id="{D33A5DBA-36F5-F7F9-AFC1-2A5E18FBCCFE}"/>
              </a:ext>
            </a:extLst>
          </p:cNvPr>
          <p:cNvSpPr>
            <a:spLocks/>
          </p:cNvSpPr>
          <p:nvPr/>
        </p:nvSpPr>
        <p:spPr>
          <a:xfrm>
            <a:off x="679894" y="2518259"/>
            <a:ext cx="7953376" cy="4019202"/>
          </a:xfrm>
          <a:prstGeom prst="rect">
            <a:avLst/>
          </a:prstGeom>
        </p:spPr>
        <p:txBody>
          <a:bodyPr vert="horz" lIns="91440" tIns="45720" rIns="91440" bIns="45720" rtlCol="0">
            <a:normAutofit/>
          </a:bodyPr>
          <a:lstStyle/>
          <a:p>
            <a:pPr marL="285750" indent="-228600" defTabSz="914400">
              <a:lnSpc>
                <a:spcPct val="90000"/>
              </a:lnSpc>
              <a:spcAft>
                <a:spcPts val="600"/>
              </a:spcAft>
              <a:buFont typeface="Arial" panose="020B0604020202020204" pitchFamily="34" charset="0"/>
              <a:buChar char="•"/>
            </a:pPr>
            <a:r>
              <a:rPr lang="fr-FR" sz="1600" b="1" dirty="0">
                <a:latin typeface="Open Sans" panose="020B0606030504020204" pitchFamily="34" charset="0"/>
              </a:rPr>
              <a:t>Attitudes hostiles de la part des gestionnaires et des collègues</a:t>
            </a: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Les employés neurodivergents sont plus susceptibles d’être harcelés ou intimidés par des collègues.</a:t>
            </a:r>
          </a:p>
          <a:p>
            <a:pPr marL="285750" indent="-228600" defTabSz="914400">
              <a:lnSpc>
                <a:spcPct val="90000"/>
              </a:lnSpc>
              <a:spcAft>
                <a:spcPts val="600"/>
              </a:spcAft>
              <a:buFont typeface="Arial" panose="020B0604020202020204" pitchFamily="34" charset="0"/>
              <a:buChar char="•"/>
            </a:pPr>
            <a:r>
              <a:rPr lang="en-US" sz="1600" b="1" dirty="0">
                <a:latin typeface="Open Sans" panose="020B0606030504020204" pitchFamily="34" charset="0"/>
              </a:rPr>
              <a:t>Manque </a:t>
            </a:r>
            <a:r>
              <a:rPr lang="en-US" sz="1600" b="1" dirty="0" err="1">
                <a:latin typeface="Open Sans" panose="020B0606030504020204" pitchFamily="34" charset="0"/>
              </a:rPr>
              <a:t>d’accès</a:t>
            </a:r>
            <a:r>
              <a:rPr lang="en-US" sz="1600" b="1" dirty="0">
                <a:latin typeface="Open Sans" panose="020B0606030504020204" pitchFamily="34" charset="0"/>
              </a:rPr>
              <a:t> à </a:t>
            </a:r>
            <a:r>
              <a:rPr lang="en-US" sz="1600" b="1" dirty="0" err="1">
                <a:latin typeface="Open Sans" panose="020B0606030504020204" pitchFamily="34" charset="0"/>
              </a:rPr>
              <a:t>l’hébergement</a:t>
            </a:r>
            <a:endParaRPr lang="en-US" sz="1600" b="1" dirty="0">
              <a:latin typeface="Open Sans" panose="020B0606030504020204" pitchFamily="34" charset="0"/>
            </a:endParaRP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Mesures d’adaptation pour les personnes neurodivergentes souvent non traitées sérieusement (p. ex. postes de travail calmes)
Le Passeport pour l’accessibilité en milieu de travail du GC vise à améliorer la facilité et la transférabilité des mesures d’adaptation.</a:t>
            </a:r>
          </a:p>
          <a:p>
            <a:pPr marL="285750" indent="-228600" defTabSz="914400">
              <a:lnSpc>
                <a:spcPct val="90000"/>
              </a:lnSpc>
              <a:spcAft>
                <a:spcPts val="600"/>
              </a:spcAft>
              <a:buFont typeface="Arial" panose="020B0604020202020204" pitchFamily="34" charset="0"/>
              <a:buChar char="•"/>
            </a:pPr>
            <a:r>
              <a:rPr lang="fr-FR" sz="1600" b="1" dirty="0">
                <a:latin typeface="Open Sans" panose="020B0606030504020204" pitchFamily="34" charset="0"/>
              </a:rPr>
              <a:t>Les lieux de travail en personne peuvent être difficiles pour les candidats neurodivergents</a:t>
            </a:r>
          </a:p>
          <a:p>
            <a:pPr marL="742950" lvl="1" indent="-228600" defTabSz="914400">
              <a:lnSpc>
                <a:spcPct val="90000"/>
              </a:lnSpc>
              <a:spcAft>
                <a:spcPts val="600"/>
              </a:spcAft>
              <a:buFont typeface="Arial" panose="020B0604020202020204" pitchFamily="34" charset="0"/>
              <a:buChar char="•"/>
            </a:pPr>
            <a:r>
              <a:rPr lang="fr-FR" sz="1600" dirty="0">
                <a:latin typeface="Open Sans" panose="020B0606030504020204" pitchFamily="34" charset="0"/>
              </a:rPr>
              <a:t>Les espaces de travail peuvent être bondés, bruyants et sensoriellement accablants pour les personnes neurodivergentes</a:t>
            </a: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b="1"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4" name="TextBox 3">
            <a:extLst>
              <a:ext uri="{FF2B5EF4-FFF2-40B4-BE49-F238E27FC236}">
                <a16:creationId xmlns:a16="http://schemas.microsoft.com/office/drawing/2014/main" id="{75394DC3-0456-6611-93DA-5D03D97AC150}"/>
              </a:ext>
            </a:extLst>
          </p:cNvPr>
          <p:cNvSpPr txBox="1"/>
          <p:nvPr/>
        </p:nvSpPr>
        <p:spPr>
          <a:xfrm>
            <a:off x="628652" y="1890722"/>
            <a:ext cx="7705725" cy="523220"/>
          </a:xfrm>
          <a:prstGeom prst="rect">
            <a:avLst/>
          </a:prstGeom>
          <a:solidFill>
            <a:schemeClr val="accent6">
              <a:lumMod val="20000"/>
              <a:lumOff val="80000"/>
            </a:schemeClr>
          </a:solidFill>
        </p:spPr>
        <p:txBody>
          <a:bodyPr wrap="square" rtlCol="0">
            <a:spAutoFit/>
          </a:bodyPr>
          <a:lstStyle/>
          <a:p>
            <a:r>
              <a:rPr lang="en-US" sz="2800" b="1" dirty="0">
                <a:latin typeface="Open Sans" panose="020B0606030504020204" pitchFamily="34" charset="0"/>
              </a:rPr>
              <a:t>Au travail</a:t>
            </a:r>
          </a:p>
        </p:txBody>
      </p:sp>
      <p:sp>
        <p:nvSpPr>
          <p:cNvPr id="6" name="Rectangle 5">
            <a:extLst>
              <a:ext uri="{FF2B5EF4-FFF2-40B4-BE49-F238E27FC236}">
                <a16:creationId xmlns:a16="http://schemas.microsoft.com/office/drawing/2014/main" id="{322E2FEC-DFD0-D904-374E-EEED9023A187}"/>
              </a:ext>
            </a:extLst>
          </p:cNvPr>
          <p:cNvSpPr/>
          <p:nvPr/>
        </p:nvSpPr>
        <p:spPr>
          <a:xfrm>
            <a:off x="0" y="6424750"/>
            <a:ext cx="9144000" cy="448491"/>
          </a:xfrm>
          <a:prstGeom prst="rect">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dirty="0">
              <a:latin typeface="Open Sans" panose="020B0606030504020204" pitchFamily="34" charset="0"/>
            </a:endParaRPr>
          </a:p>
        </p:txBody>
      </p:sp>
      <p:pic>
        <p:nvPicPr>
          <p:cNvPr id="7" name="Picture 6">
            <a:extLst>
              <a:ext uri="{FF2B5EF4-FFF2-40B4-BE49-F238E27FC236}">
                <a16:creationId xmlns:a16="http://schemas.microsoft.com/office/drawing/2014/main" id="{14D871A2-28BE-25FC-7040-873CBFABDA4F}"/>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Photocopy/>
                    </a14:imgEffect>
                  </a14:imgLayer>
                </a14:imgProps>
              </a:ext>
            </a:extLst>
          </a:blip>
          <a:stretch>
            <a:fillRect/>
          </a:stretch>
        </p:blipFill>
        <p:spPr>
          <a:xfrm>
            <a:off x="8038193" y="6552702"/>
            <a:ext cx="888095" cy="209535"/>
          </a:xfrm>
          <a:prstGeom prst="rect">
            <a:avLst/>
          </a:prstGeom>
        </p:spPr>
      </p:pic>
    </p:spTree>
    <p:extLst>
      <p:ext uri="{BB962C8B-B14F-4D97-AF65-F5344CB8AC3E}">
        <p14:creationId xmlns:p14="http://schemas.microsoft.com/office/powerpoint/2010/main" val="42136663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ndParaRPr>
          </a:p>
        </p:txBody>
      </p:sp>
      <p:sp useBgFill="1">
        <p:nvSpPr>
          <p:cNvPr id="81" name="Freeform: Shape 80">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useBgFill="1">
        <p:nvSpPr>
          <p:cNvPr id="83" name="Freeform: Shape 82">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D3F4898-25D1-A54E-6FD5-BFC864A59289}"/>
              </a:ext>
            </a:extLst>
          </p:cNvPr>
          <p:cNvSpPr>
            <a:spLocks noGrp="1"/>
          </p:cNvSpPr>
          <p:nvPr>
            <p:ph type="title"/>
          </p:nvPr>
        </p:nvSpPr>
        <p:spPr>
          <a:xfrm>
            <a:off x="628650" y="253399"/>
            <a:ext cx="7886700" cy="1273233"/>
          </a:xfrm>
        </p:spPr>
        <p:txBody>
          <a:bodyPr vert="horz" lIns="91440" tIns="45720" rIns="91440" bIns="45720" rtlCol="0" anchor="ctr">
            <a:normAutofit fontScale="90000"/>
          </a:bodyPr>
          <a:lstStyle/>
          <a:p>
            <a:r>
              <a:rPr lang="fr-FR" sz="3500" b="1" dirty="0"/>
              <a:t>Défis auxquels sont confrontés les employés neurodivergents au travail</a:t>
            </a:r>
            <a:r>
              <a:rPr lang="en-US" sz="3500" b="1" dirty="0"/>
              <a:t> (4 de 4) </a:t>
            </a:r>
            <a:endParaRPr lang="en-US" sz="3500" dirty="0"/>
          </a:p>
        </p:txBody>
      </p:sp>
      <p:sp>
        <p:nvSpPr>
          <p:cNvPr id="85" name="Rectangle 8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2">
            <a:extLst>
              <a:ext uri="{FF2B5EF4-FFF2-40B4-BE49-F238E27FC236}">
                <a16:creationId xmlns:a16="http://schemas.microsoft.com/office/drawing/2014/main" id="{0309C2EC-D06D-CD42-203B-03E156F41850}"/>
              </a:ext>
            </a:extLst>
          </p:cNvPr>
          <p:cNvSpPr>
            <a:spLocks/>
          </p:cNvSpPr>
          <p:nvPr/>
        </p:nvSpPr>
        <p:spPr>
          <a:xfrm>
            <a:off x="628652" y="2152999"/>
            <a:ext cx="7496175" cy="4019202"/>
          </a:xfrm>
          <a:prstGeom prst="rect">
            <a:avLst/>
          </a:prstGeom>
        </p:spPr>
        <p:txBody>
          <a:bodyPr vert="horz" lIns="91440" tIns="45720" rIns="91440" bIns="45720" rtlCol="0">
            <a:normAutofit/>
          </a:bodyPr>
          <a:lstStyle/>
          <a:p>
            <a:pPr marL="285750"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3" name="Content Placeholder 2">
            <a:extLst>
              <a:ext uri="{FF2B5EF4-FFF2-40B4-BE49-F238E27FC236}">
                <a16:creationId xmlns:a16="http://schemas.microsoft.com/office/drawing/2014/main" id="{D33A5DBA-36F5-F7F9-AFC1-2A5E18FBCCFE}"/>
              </a:ext>
            </a:extLst>
          </p:cNvPr>
          <p:cNvSpPr>
            <a:spLocks/>
          </p:cNvSpPr>
          <p:nvPr/>
        </p:nvSpPr>
        <p:spPr>
          <a:xfrm>
            <a:off x="733426" y="2626370"/>
            <a:ext cx="7496175" cy="4019202"/>
          </a:xfrm>
          <a:prstGeom prst="rect">
            <a:avLst/>
          </a:prstGeom>
        </p:spPr>
        <p:txBody>
          <a:bodyPr vert="horz" lIns="91440" tIns="45720" rIns="91440" bIns="45720" rtlCol="0">
            <a:normAutofit/>
          </a:bodyPr>
          <a:lstStyle/>
          <a:p>
            <a:pPr marL="285750" indent="-228600" defTabSz="914400">
              <a:lnSpc>
                <a:spcPct val="90000"/>
              </a:lnSpc>
              <a:spcAft>
                <a:spcPts val="600"/>
              </a:spcAft>
              <a:buFont typeface="Arial" panose="020B0604020202020204" pitchFamily="34" charset="0"/>
              <a:buChar char="•"/>
            </a:pPr>
            <a:r>
              <a:rPr lang="fr-FR" b="1" dirty="0">
                <a:latin typeface="Open Sans" panose="020B0606030504020204" pitchFamily="34" charset="0"/>
              </a:rPr>
              <a:t>Certains employés neurodivergents signalent que les gestionnaires utilisent des évaluations de rendement annuelles contre eux parce qu’ils sont neurodivergents</a:t>
            </a:r>
          </a:p>
          <a:p>
            <a:pPr marL="285750" indent="-228600" defTabSz="914400">
              <a:lnSpc>
                <a:spcPct val="90000"/>
              </a:lnSpc>
              <a:spcAft>
                <a:spcPts val="600"/>
              </a:spcAft>
              <a:buFont typeface="Arial" panose="020B0604020202020204" pitchFamily="34" charset="0"/>
              <a:buChar char="•"/>
            </a:pPr>
            <a:r>
              <a:rPr lang="fr-FR" b="1" dirty="0">
                <a:latin typeface="Open Sans" panose="020B0606030504020204" pitchFamily="34" charset="0"/>
              </a:rPr>
              <a:t>Les employés neurodivergents sont souvent moins susceptibles de recevoir des plans de gestion des talents, ou autrement signalés pour la progression</a:t>
            </a:r>
            <a:endParaRPr lang="en-US" b="1" dirty="0">
              <a:latin typeface="Open Sans" panose="020B0606030504020204" pitchFamily="34" charset="0"/>
            </a:endParaRPr>
          </a:p>
          <a:p>
            <a:pPr marL="285750" indent="-228600" defTabSz="914400">
              <a:lnSpc>
                <a:spcPct val="90000"/>
              </a:lnSpc>
              <a:spcAft>
                <a:spcPts val="600"/>
              </a:spcAft>
              <a:buFont typeface="Arial" panose="020B0604020202020204" pitchFamily="34" charset="0"/>
              <a:buChar char="•"/>
            </a:pPr>
            <a:r>
              <a:rPr lang="fr-FR" b="1" dirty="0">
                <a:latin typeface="Open Sans" panose="020B0606030504020204" pitchFamily="34" charset="0"/>
              </a:rPr>
              <a:t>L’embauche pour des postes de gestion et de direction utilise souvent des « modèles » quantitatifs pour déterminer la pertinence (p. ex., cadre de référence </a:t>
            </a:r>
            <a:r>
              <a:rPr lang="fr-FR" b="1" dirty="0" err="1">
                <a:latin typeface="Open Sans" panose="020B0606030504020204" pitchFamily="34" charset="0"/>
              </a:rPr>
              <a:t>Ivey</a:t>
            </a:r>
            <a:r>
              <a:rPr lang="fr-FR" b="1" dirty="0">
                <a:latin typeface="Open Sans" panose="020B0606030504020204" pitchFamily="34" charset="0"/>
              </a:rPr>
              <a:t> Leader </a:t>
            </a:r>
            <a:r>
              <a:rPr lang="fr-FR" b="1" dirty="0" err="1">
                <a:latin typeface="Open Sans" panose="020B0606030504020204" pitchFamily="34" charset="0"/>
              </a:rPr>
              <a:t>Character</a:t>
            </a:r>
            <a:r>
              <a:rPr lang="fr-FR" b="1" dirty="0">
                <a:latin typeface="Open Sans" panose="020B0606030504020204" pitchFamily="34" charset="0"/>
              </a:rPr>
              <a:t>).</a:t>
            </a:r>
          </a:p>
          <a:p>
            <a:pPr marL="742950" lvl="1" indent="-228600" defTabSz="914400">
              <a:lnSpc>
                <a:spcPct val="90000"/>
              </a:lnSpc>
              <a:spcAft>
                <a:spcPts val="600"/>
              </a:spcAft>
              <a:buFont typeface="Arial" panose="020B0604020202020204" pitchFamily="34" charset="0"/>
              <a:buChar char="•"/>
            </a:pPr>
            <a:r>
              <a:rPr lang="fr-FR" dirty="0">
                <a:latin typeface="Open Sans" panose="020B0606030504020204" pitchFamily="34" charset="0"/>
              </a:rPr>
              <a:t>Souvent conçu avec la </a:t>
            </a:r>
            <a:r>
              <a:rPr lang="fr-FR" dirty="0" err="1">
                <a:latin typeface="Open Sans" panose="020B0606030504020204" pitchFamily="34" charset="0"/>
              </a:rPr>
              <a:t>neurotypicalité</a:t>
            </a:r>
            <a:r>
              <a:rPr lang="fr-FR" dirty="0">
                <a:latin typeface="Open Sans" panose="020B0606030504020204" pitchFamily="34" charset="0"/>
              </a:rPr>
              <a:t> à l’esprit</a:t>
            </a:r>
            <a:endParaRPr lang="en-US" dirty="0">
              <a:latin typeface="Open Sans" panose="020B0606030504020204" pitchFamily="34" charset="0"/>
            </a:endParaRPr>
          </a:p>
          <a:p>
            <a:pPr marL="742950"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57150" defTabSz="914400">
              <a:lnSpc>
                <a:spcPct val="90000"/>
              </a:lnSpc>
              <a:spcAft>
                <a:spcPts val="600"/>
              </a:spcAft>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b="1"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marL="370332" lvl="1"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a:p>
            <a:pPr indent="-228600" defTabSz="914400">
              <a:lnSpc>
                <a:spcPct val="90000"/>
              </a:lnSpc>
              <a:spcAft>
                <a:spcPts val="600"/>
              </a:spcAft>
              <a:buFont typeface="Arial" panose="020B0604020202020204" pitchFamily="34" charset="0"/>
              <a:buChar char="•"/>
            </a:pPr>
            <a:endParaRPr lang="en-US" dirty="0">
              <a:latin typeface="Open Sans" panose="020B0606030504020204" pitchFamily="34" charset="0"/>
            </a:endParaRPr>
          </a:p>
        </p:txBody>
      </p:sp>
      <p:sp>
        <p:nvSpPr>
          <p:cNvPr id="4" name="TextBox 3">
            <a:extLst>
              <a:ext uri="{FF2B5EF4-FFF2-40B4-BE49-F238E27FC236}">
                <a16:creationId xmlns:a16="http://schemas.microsoft.com/office/drawing/2014/main" id="{75394DC3-0456-6611-93DA-5D03D97AC150}"/>
              </a:ext>
            </a:extLst>
          </p:cNvPr>
          <p:cNvSpPr txBox="1"/>
          <p:nvPr/>
        </p:nvSpPr>
        <p:spPr>
          <a:xfrm>
            <a:off x="628652" y="1890722"/>
            <a:ext cx="7705725" cy="523220"/>
          </a:xfrm>
          <a:prstGeom prst="rect">
            <a:avLst/>
          </a:prstGeom>
          <a:solidFill>
            <a:schemeClr val="accent5">
              <a:lumMod val="40000"/>
              <a:lumOff val="60000"/>
            </a:schemeClr>
          </a:solidFill>
        </p:spPr>
        <p:txBody>
          <a:bodyPr wrap="square" rtlCol="0">
            <a:spAutoFit/>
          </a:bodyPr>
          <a:lstStyle/>
          <a:p>
            <a:r>
              <a:rPr lang="en-US" sz="2800" b="1" dirty="0" err="1">
                <a:latin typeface="Open Sans" panose="020B0606030504020204" pitchFamily="34" charset="0"/>
              </a:rPr>
              <a:t>Avancement</a:t>
            </a:r>
            <a:endParaRPr lang="en-US" sz="2800" b="1" dirty="0">
              <a:latin typeface="Open Sans" panose="020B0606030504020204" pitchFamily="34" charset="0"/>
            </a:endParaRPr>
          </a:p>
        </p:txBody>
      </p:sp>
    </p:spTree>
    <p:extLst>
      <p:ext uri="{BB962C8B-B14F-4D97-AF65-F5344CB8AC3E}">
        <p14:creationId xmlns:p14="http://schemas.microsoft.com/office/powerpoint/2010/main" val="41010083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Open Sans"/>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8C39EDA332BC458F79701F9BE9C24C" ma:contentTypeVersion="15" ma:contentTypeDescription="Create a new document." ma:contentTypeScope="" ma:versionID="0ef011d11fb24900b50d1615497a8bf4">
  <xsd:schema xmlns:xsd="http://www.w3.org/2001/XMLSchema" xmlns:xs="http://www.w3.org/2001/XMLSchema" xmlns:p="http://schemas.microsoft.com/office/2006/metadata/properties" xmlns:ns3="15bfb22d-0d73-4e5a-b2f5-ff4a85a7925a" xmlns:ns4="178b8b78-f5d5-4729-a6d9-31fb804e4c3a" targetNamespace="http://schemas.microsoft.com/office/2006/metadata/properties" ma:root="true" ma:fieldsID="73ee0dc626a8b8e1f5a404f12a8dd0c7" ns3:_="" ns4:_="">
    <xsd:import namespace="15bfb22d-0d73-4e5a-b2f5-ff4a85a7925a"/>
    <xsd:import namespace="178b8b78-f5d5-4729-a6d9-31fb804e4c3a"/>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fb22d-0d73-4e5a-b2f5-ff4a85a792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8b8b78-f5d5-4729-a6d9-31fb804e4c3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5bfb22d-0d73-4e5a-b2f5-ff4a85a7925a" xsi:nil="true"/>
  </documentManagement>
</p:properties>
</file>

<file path=customXml/itemProps1.xml><?xml version="1.0" encoding="utf-8"?>
<ds:datastoreItem xmlns:ds="http://schemas.openxmlformats.org/officeDocument/2006/customXml" ds:itemID="{CBC06287-9B46-4ADD-A3FA-C0084FDC02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fb22d-0d73-4e5a-b2f5-ff4a85a7925a"/>
    <ds:schemaRef ds:uri="178b8b78-f5d5-4729-a6d9-31fb804e4c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91A892-4D78-4B30-8A21-9E80AF3E73D4}">
  <ds:schemaRefs>
    <ds:schemaRef ds:uri="http://schemas.microsoft.com/sharepoint/v3/contenttype/forms"/>
  </ds:schemaRefs>
</ds:datastoreItem>
</file>

<file path=customXml/itemProps3.xml><?xml version="1.0" encoding="utf-8"?>
<ds:datastoreItem xmlns:ds="http://schemas.openxmlformats.org/officeDocument/2006/customXml" ds:itemID="{598CDFF1-86FD-4A51-9AC5-C06734423B58}">
  <ds:schemaRefs>
    <ds:schemaRef ds:uri="http://www.w3.org/XML/1998/namespace"/>
    <ds:schemaRef ds:uri="http://purl.org/dc/terms/"/>
    <ds:schemaRef ds:uri="http://schemas.microsoft.com/office/infopath/2007/PartnerControls"/>
    <ds:schemaRef ds:uri="15bfb22d-0d73-4e5a-b2f5-ff4a85a7925a"/>
    <ds:schemaRef ds:uri="http://schemas.microsoft.com/office/2006/metadata/properties"/>
    <ds:schemaRef ds:uri="http://schemas.microsoft.com/office/2006/documentManagement/types"/>
    <ds:schemaRef ds:uri="http://schemas.openxmlformats.org/package/2006/metadata/core-properties"/>
    <ds:schemaRef ds:uri="178b8b78-f5d5-4729-a6d9-31fb804e4c3a"/>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27435</TotalTime>
  <Words>2455</Words>
  <Application>Microsoft Office PowerPoint</Application>
  <PresentationFormat>On-screen Show (4:3)</PresentationFormat>
  <Paragraphs>269</Paragraphs>
  <Slides>21</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Calibri</vt:lpstr>
      <vt:lpstr>Arial</vt:lpstr>
      <vt:lpstr>Wingdings</vt:lpstr>
      <vt:lpstr>Open Sans</vt:lpstr>
      <vt:lpstr>Calibri Light</vt:lpstr>
      <vt:lpstr>Skeena</vt:lpstr>
      <vt:lpstr>Symbol</vt:lpstr>
      <vt:lpstr>Courier New</vt:lpstr>
      <vt:lpstr>Office Theme</vt:lpstr>
      <vt:lpstr>Office Theme</vt:lpstr>
      <vt:lpstr>PowerPoint Presentation</vt:lpstr>
      <vt:lpstr>La neurodivergence dans la fonction publique fédérale du Canada</vt:lpstr>
      <vt:lpstr>Mesure de la neurodivergence</vt:lpstr>
      <vt:lpstr>Les derniers chiffres</vt:lpstr>
      <vt:lpstr>Lacunes dans les données sur la neurodivergence</vt:lpstr>
      <vt:lpstr>Défis auxquels font face les employés neurodivergents au travail (1 de 4)</vt:lpstr>
      <vt:lpstr>Défis auxquels sont confrontés les employés neurodivergents au travail (2 de 4) </vt:lpstr>
      <vt:lpstr>Défis auxquels sont confrontés les employés neurodivergents au travail (3 de 4) </vt:lpstr>
      <vt:lpstr>Défis auxquels sont confrontés les employés neurodivergents au travail (4 de 4) </vt:lpstr>
      <vt:lpstr>Le défi</vt:lpstr>
      <vt:lpstr>Voici Infinité– Le réseau des fonctionnaires neurodivergents</vt:lpstr>
      <vt:lpstr>PowerPoint Presentation</vt:lpstr>
      <vt:lpstr>Modèle logique d’Infinité (1 de 2)</vt:lpstr>
      <vt:lpstr>Modèle logique d’Infinité (2 de 2)</vt:lpstr>
      <vt:lpstr>Nos activités (1 de 2)</vt:lpstr>
      <vt:lpstr>Our activities (2 of 2)</vt:lpstr>
      <vt:lpstr>Notre impact</vt:lpstr>
      <vt:lpstr>Avec qui nous travaillons</vt:lpstr>
      <vt:lpstr>Notre plan (2023-25)</vt:lpstr>
      <vt:lpstr>En savoir plus sur notre travail</vt:lpstr>
      <vt:lpstr>Merci d’avoir écouté notre présentation !</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Neurodiversity and gender-based analysis+ (GBA+)</dc:title>
  <dc:creator>Angulo, Sancho</dc:creator>
  <cp:lastModifiedBy>Angulo, Sancho</cp:lastModifiedBy>
  <cp:revision>8</cp:revision>
  <cp:lastPrinted>2024-04-30T18:24:21Z</cp:lastPrinted>
  <dcterms:created xsi:type="dcterms:W3CDTF">2024-03-21T13:34:31Z</dcterms:created>
  <dcterms:modified xsi:type="dcterms:W3CDTF">2024-08-08T17:45:23Z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515d617-256d-4284-aedb-1064be1c4b48_Enabled">
    <vt:lpwstr>true</vt:lpwstr>
  </property>
  <property fmtid="{D5CDD505-2E9C-101B-9397-08002B2CF9AE}" pid="3" name="MSIP_Label_3515d617-256d-4284-aedb-1064be1c4b48_SetDate">
    <vt:lpwstr>2024-03-21T15:14:41Z</vt:lpwstr>
  </property>
  <property fmtid="{D5CDD505-2E9C-101B-9397-08002B2CF9AE}" pid="4" name="MSIP_Label_3515d617-256d-4284-aedb-1064be1c4b48_Method">
    <vt:lpwstr>Privileged</vt:lpwstr>
  </property>
  <property fmtid="{D5CDD505-2E9C-101B-9397-08002B2CF9AE}" pid="5" name="MSIP_Label_3515d617-256d-4284-aedb-1064be1c4b48_Name">
    <vt:lpwstr>3515d617-256d-4284-aedb-1064be1c4b48</vt:lpwstr>
  </property>
  <property fmtid="{D5CDD505-2E9C-101B-9397-08002B2CF9AE}" pid="6" name="MSIP_Label_3515d617-256d-4284-aedb-1064be1c4b48_SiteId">
    <vt:lpwstr>6397df10-4595-4047-9c4f-03311282152b</vt:lpwstr>
  </property>
  <property fmtid="{D5CDD505-2E9C-101B-9397-08002B2CF9AE}" pid="7" name="MSIP_Label_3515d617-256d-4284-aedb-1064be1c4b48_ActionId">
    <vt:lpwstr>66b0c95e-27eb-403b-b166-4fbd142a2ab8</vt:lpwstr>
  </property>
  <property fmtid="{D5CDD505-2E9C-101B-9397-08002B2CF9AE}" pid="8" name="MSIP_Label_3515d617-256d-4284-aedb-1064be1c4b48_ContentBits">
    <vt:lpwstr>0</vt:lpwstr>
  </property>
  <property fmtid="{D5CDD505-2E9C-101B-9397-08002B2CF9AE}" pid="9" name="ContentTypeId">
    <vt:lpwstr>0x010100AC8C39EDA332BC458F79701F9BE9C24C</vt:lpwstr>
  </property>
</Properties>
</file>