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0"/>
  </p:notesMasterIdLst>
  <p:sldIdLst>
    <p:sldId id="257" r:id="rId6"/>
    <p:sldId id="258" r:id="rId7"/>
    <p:sldId id="259" r:id="rId8"/>
    <p:sldId id="260"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5" d="100"/>
          <a:sy n="145" d="100"/>
        </p:scale>
        <p:origin x="114"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3551B4-DBAE-42EE-AEF1-32732B1AB05A}" type="datetimeFigureOut">
              <a:rPr lang="fr-CA" smtClean="0"/>
              <a:t>2024-09-04</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BC19FD-A045-4E28-AF26-CFF27D35C9E9}" type="slidenum">
              <a:rPr lang="fr-CA" smtClean="0"/>
              <a:t>‹#›</a:t>
            </a:fld>
            <a:endParaRPr lang="fr-CA"/>
          </a:p>
        </p:txBody>
      </p:sp>
    </p:spTree>
    <p:extLst>
      <p:ext uri="{BB962C8B-B14F-4D97-AF65-F5344CB8AC3E}">
        <p14:creationId xmlns:p14="http://schemas.microsoft.com/office/powerpoint/2010/main" val="3101349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DDF71B7B-63ED-446C-94EB-C8D5E6991A9B}" type="slidenum">
              <a:rPr lang="en-CA" smtClean="0"/>
              <a:pPr>
                <a:defRPr/>
              </a:pPr>
              <a:t>1</a:t>
            </a:fld>
            <a:endParaRPr lang="en-CA"/>
          </a:p>
        </p:txBody>
      </p:sp>
    </p:spTree>
    <p:extLst>
      <p:ext uri="{BB962C8B-B14F-4D97-AF65-F5344CB8AC3E}">
        <p14:creationId xmlns:p14="http://schemas.microsoft.com/office/powerpoint/2010/main" val="129791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CA"/>
          </a:p>
        </p:txBody>
      </p:sp>
      <p:sp>
        <p:nvSpPr>
          <p:cNvPr id="4" name="Espace réservé de la date 3"/>
          <p:cNvSpPr>
            <a:spLocks noGrp="1"/>
          </p:cNvSpPr>
          <p:nvPr>
            <p:ph type="dt" sz="half" idx="10"/>
          </p:nvPr>
        </p:nvSpPr>
        <p:spPr/>
        <p:txBody>
          <a:bodyPr/>
          <a:lstStyle/>
          <a:p>
            <a:fld id="{7EAB9D55-6730-48BD-B7EE-77D0E03CBD6D}" type="datetimeFigureOut">
              <a:rPr lang="fr-CA" smtClean="0"/>
              <a:t>2024-09-04</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252164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7EAB9D55-6730-48BD-B7EE-77D0E03CBD6D}" type="datetimeFigureOut">
              <a:rPr lang="fr-CA" smtClean="0"/>
              <a:t>2024-09-04</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3579321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7EAB9D55-6730-48BD-B7EE-77D0E03CBD6D}" type="datetimeFigureOut">
              <a:rPr lang="fr-CA" smtClean="0"/>
              <a:t>2024-09-04</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3176432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836613"/>
            <a:ext cx="8229600" cy="581025"/>
          </a:xfrm>
        </p:spPr>
        <p:txBody>
          <a:bodyPr/>
          <a:lstStyle/>
          <a:p>
            <a:r>
              <a:rPr lang="fr-FR"/>
              <a:t>Cliquez pour modifier le style du titre</a:t>
            </a:r>
          </a:p>
        </p:txBody>
      </p:sp>
      <p:sp>
        <p:nvSpPr>
          <p:cNvPr id="3" name="Espace réservé du tableau 2"/>
          <p:cNvSpPr>
            <a:spLocks noGrp="1"/>
          </p:cNvSpPr>
          <p:nvPr>
            <p:ph type="tbl" idx="1"/>
          </p:nvPr>
        </p:nvSpPr>
        <p:spPr>
          <a:xfrm>
            <a:off x="457200" y="1600200"/>
            <a:ext cx="8229600" cy="4525963"/>
          </a:xfrm>
        </p:spPr>
        <p:txBody>
          <a:bodyPr/>
          <a:lstStyle/>
          <a:p>
            <a:endParaRPr lang="fr-FR"/>
          </a:p>
        </p:txBody>
      </p:sp>
      <p:sp>
        <p:nvSpPr>
          <p:cNvPr id="4" name="Espace réservé de la date 3"/>
          <p:cNvSpPr>
            <a:spLocks noGrp="1"/>
          </p:cNvSpPr>
          <p:nvPr>
            <p:ph type="dt" sz="half" idx="10"/>
          </p:nvPr>
        </p:nvSpPr>
        <p:spPr>
          <a:xfrm>
            <a:off x="457200" y="6165850"/>
            <a:ext cx="2133600" cy="476250"/>
          </a:xfrm>
        </p:spPr>
        <p:txBody>
          <a:bodyPr/>
          <a:lstStyle>
            <a:lvl1pPr>
              <a:defRPr/>
            </a:lvl1pPr>
          </a:lstStyle>
          <a:p>
            <a:pPr>
              <a:defRPr/>
            </a:pPr>
            <a:endParaRPr lang="en-US"/>
          </a:p>
        </p:txBody>
      </p:sp>
      <p:sp>
        <p:nvSpPr>
          <p:cNvPr id="5" name="Espace réservé du pied de page 4"/>
          <p:cNvSpPr>
            <a:spLocks noGrp="1"/>
          </p:cNvSpPr>
          <p:nvPr>
            <p:ph type="ftr" sz="quarter" idx="11"/>
          </p:nvPr>
        </p:nvSpPr>
        <p:spPr>
          <a:xfrm>
            <a:off x="3124200" y="6165850"/>
            <a:ext cx="2895600" cy="476250"/>
          </a:xfrm>
        </p:spPr>
        <p:txBody>
          <a:bodyPr/>
          <a:lstStyle>
            <a:lvl1pPr>
              <a:defRPr/>
            </a:lvl1pPr>
          </a:lstStyle>
          <a:p>
            <a:pPr>
              <a:defRPr/>
            </a:pPr>
            <a:endParaRPr lang="en-US"/>
          </a:p>
        </p:txBody>
      </p:sp>
      <p:sp>
        <p:nvSpPr>
          <p:cNvPr id="6" name="Espace réservé du numéro de diapositive 5"/>
          <p:cNvSpPr>
            <a:spLocks noGrp="1"/>
          </p:cNvSpPr>
          <p:nvPr>
            <p:ph type="sldNum" sz="quarter" idx="12"/>
          </p:nvPr>
        </p:nvSpPr>
        <p:spPr>
          <a:xfrm>
            <a:off x="6553200" y="6165850"/>
            <a:ext cx="2133600" cy="476250"/>
          </a:xfrm>
        </p:spPr>
        <p:txBody>
          <a:bodyPr/>
          <a:lstStyle>
            <a:lvl1pPr>
              <a:defRPr/>
            </a:lvl1pPr>
          </a:lstStyle>
          <a:p>
            <a:pPr>
              <a:defRPr/>
            </a:pPr>
            <a:fld id="{B3B87582-5A63-458A-A741-8E60B3EB048F}" type="slidenum">
              <a:rPr lang="en-US"/>
              <a:pPr>
                <a:defRPr/>
              </a:pPr>
              <a:t>‹#›</a:t>
            </a:fld>
            <a:endParaRPr lang="en-US"/>
          </a:p>
        </p:txBody>
      </p:sp>
    </p:spTree>
    <p:extLst>
      <p:ext uri="{BB962C8B-B14F-4D97-AF65-F5344CB8AC3E}">
        <p14:creationId xmlns:p14="http://schemas.microsoft.com/office/powerpoint/2010/main" val="2088803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7EAB9D55-6730-48BD-B7EE-77D0E03CBD6D}" type="datetimeFigureOut">
              <a:rPr lang="fr-CA" smtClean="0"/>
              <a:t>2024-09-04</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3585874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7EAB9D55-6730-48BD-B7EE-77D0E03CBD6D}" type="datetimeFigureOut">
              <a:rPr lang="fr-CA" smtClean="0"/>
              <a:t>2024-09-04</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2057141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7EAB9D55-6730-48BD-B7EE-77D0E03CBD6D}" type="datetimeFigureOut">
              <a:rPr lang="fr-CA" smtClean="0"/>
              <a:t>2024-09-04</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21054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7EAB9D55-6730-48BD-B7EE-77D0E03CBD6D}" type="datetimeFigureOut">
              <a:rPr lang="fr-CA" smtClean="0"/>
              <a:t>2024-09-04</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1203146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2"/>
          <p:cNvSpPr>
            <a:spLocks noGrp="1"/>
          </p:cNvSpPr>
          <p:nvPr>
            <p:ph type="dt" sz="half" idx="10"/>
          </p:nvPr>
        </p:nvSpPr>
        <p:spPr/>
        <p:txBody>
          <a:bodyPr/>
          <a:lstStyle/>
          <a:p>
            <a:fld id="{7EAB9D55-6730-48BD-B7EE-77D0E03CBD6D}" type="datetimeFigureOut">
              <a:rPr lang="fr-CA" smtClean="0"/>
              <a:t>2024-09-04</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2003319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EAB9D55-6730-48BD-B7EE-77D0E03CBD6D}" type="datetimeFigureOut">
              <a:rPr lang="fr-CA" smtClean="0"/>
              <a:t>2024-09-04</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934575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EAB9D55-6730-48BD-B7EE-77D0E03CBD6D}" type="datetimeFigureOut">
              <a:rPr lang="fr-CA" smtClean="0"/>
              <a:t>2024-09-04</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910638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EAB9D55-6730-48BD-B7EE-77D0E03CBD6D}" type="datetimeFigureOut">
              <a:rPr lang="fr-CA" smtClean="0"/>
              <a:t>2024-09-04</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E5F58B48-5627-41EE-8CA1-010D583396F3}" type="slidenum">
              <a:rPr lang="fr-CA" smtClean="0"/>
              <a:t>‹#›</a:t>
            </a:fld>
            <a:endParaRPr lang="fr-CA"/>
          </a:p>
        </p:txBody>
      </p:sp>
    </p:spTree>
    <p:extLst>
      <p:ext uri="{BB962C8B-B14F-4D97-AF65-F5344CB8AC3E}">
        <p14:creationId xmlns:p14="http://schemas.microsoft.com/office/powerpoint/2010/main" val="3381493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B9D55-6730-48BD-B7EE-77D0E03CBD6D}" type="datetimeFigureOut">
              <a:rPr lang="fr-CA" smtClean="0"/>
              <a:t>2024-09-04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F58B48-5627-41EE-8CA1-010D583396F3}" type="slidenum">
              <a:rPr lang="fr-CA" smtClean="0"/>
              <a:t>‹#›</a:t>
            </a:fld>
            <a:endParaRPr lang="fr-CA"/>
          </a:p>
        </p:txBody>
      </p:sp>
    </p:spTree>
    <p:extLst>
      <p:ext uri="{BB962C8B-B14F-4D97-AF65-F5344CB8AC3E}">
        <p14:creationId xmlns:p14="http://schemas.microsoft.com/office/powerpoint/2010/main" val="2405659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39552" y="188640"/>
            <a:ext cx="8496944" cy="6401753"/>
          </a:xfrm>
          <a:prstGeom prst="rect">
            <a:avLst/>
          </a:prstGeom>
          <a:noFill/>
        </p:spPr>
        <p:txBody>
          <a:bodyPr wrap="square" rtlCol="0">
            <a:spAutoFit/>
          </a:bodyPr>
          <a:lstStyle/>
          <a:p>
            <a:endParaRPr lang="fr-CA" sz="2000" dirty="0">
              <a:solidFill>
                <a:srgbClr val="000000"/>
              </a:solidFill>
            </a:endParaRPr>
          </a:p>
          <a:p>
            <a:r>
              <a:rPr lang="fr-CA" sz="2000" b="1" dirty="0" err="1">
                <a:solidFill>
                  <a:schemeClr val="tx2"/>
                </a:solidFill>
              </a:rPr>
              <a:t>Toolkit</a:t>
            </a:r>
            <a:r>
              <a:rPr lang="fr-CA" sz="2000" b="1" dirty="0">
                <a:solidFill>
                  <a:schemeClr val="tx2"/>
                </a:solidFill>
              </a:rPr>
              <a:t> to </a:t>
            </a:r>
            <a:r>
              <a:rPr lang="fr-CA" sz="2000" b="1" dirty="0" err="1">
                <a:solidFill>
                  <a:schemeClr val="tx2"/>
                </a:solidFill>
              </a:rPr>
              <a:t>determine</a:t>
            </a:r>
            <a:r>
              <a:rPr lang="fr-CA" sz="2000" b="1" dirty="0">
                <a:solidFill>
                  <a:schemeClr val="tx2"/>
                </a:solidFill>
              </a:rPr>
              <a:t> the </a:t>
            </a:r>
            <a:r>
              <a:rPr lang="fr-CA" sz="2000" b="1" dirty="0" err="1">
                <a:solidFill>
                  <a:schemeClr val="tx2"/>
                </a:solidFill>
              </a:rPr>
              <a:t>linguistic</a:t>
            </a:r>
            <a:r>
              <a:rPr lang="fr-CA" sz="2000" b="1" dirty="0">
                <a:solidFill>
                  <a:schemeClr val="tx2"/>
                </a:solidFill>
              </a:rPr>
              <a:t> profiles</a:t>
            </a:r>
          </a:p>
          <a:p>
            <a:endParaRPr lang="fr-CA" u="sng" dirty="0">
              <a:solidFill>
                <a:srgbClr val="000000"/>
              </a:solidFill>
            </a:endParaRPr>
          </a:p>
          <a:p>
            <a:r>
              <a:rPr lang="fr-CA" u="sng" dirty="0" err="1">
                <a:solidFill>
                  <a:srgbClr val="000000"/>
                </a:solidFill>
              </a:rPr>
              <a:t>Factors</a:t>
            </a:r>
            <a:r>
              <a:rPr lang="fr-CA" u="sng" dirty="0">
                <a:solidFill>
                  <a:srgbClr val="000000"/>
                </a:solidFill>
              </a:rPr>
              <a:t> to </a:t>
            </a:r>
            <a:r>
              <a:rPr lang="fr-CA" u="sng" dirty="0" err="1">
                <a:solidFill>
                  <a:srgbClr val="000000"/>
                </a:solidFill>
              </a:rPr>
              <a:t>take</a:t>
            </a:r>
            <a:r>
              <a:rPr lang="fr-CA" u="sng" dirty="0">
                <a:solidFill>
                  <a:srgbClr val="000000"/>
                </a:solidFill>
              </a:rPr>
              <a:t> </a:t>
            </a:r>
            <a:r>
              <a:rPr lang="fr-CA" u="sng" dirty="0" err="1">
                <a:solidFill>
                  <a:srgbClr val="000000"/>
                </a:solidFill>
              </a:rPr>
              <a:t>into</a:t>
            </a:r>
            <a:r>
              <a:rPr lang="fr-CA" u="sng" dirty="0">
                <a:solidFill>
                  <a:srgbClr val="000000"/>
                </a:solidFill>
              </a:rPr>
              <a:t> </a:t>
            </a:r>
            <a:r>
              <a:rPr lang="fr-CA" u="sng" dirty="0" err="1">
                <a:solidFill>
                  <a:srgbClr val="000000"/>
                </a:solidFill>
              </a:rPr>
              <a:t>consideration</a:t>
            </a:r>
            <a:r>
              <a:rPr lang="fr-CA" u="sng" dirty="0">
                <a:solidFill>
                  <a:srgbClr val="000000"/>
                </a:solidFill>
              </a:rPr>
              <a:t> </a:t>
            </a:r>
            <a:r>
              <a:rPr lang="fr-CA" u="sng" dirty="0" err="1">
                <a:solidFill>
                  <a:srgbClr val="000000"/>
                </a:solidFill>
              </a:rPr>
              <a:t>when</a:t>
            </a:r>
            <a:r>
              <a:rPr lang="fr-CA" u="sng" dirty="0">
                <a:solidFill>
                  <a:srgbClr val="000000"/>
                </a:solidFill>
              </a:rPr>
              <a:t> </a:t>
            </a:r>
            <a:r>
              <a:rPr lang="fr-CA" u="sng" dirty="0" err="1">
                <a:solidFill>
                  <a:srgbClr val="000000"/>
                </a:solidFill>
              </a:rPr>
              <a:t>establishing</a:t>
            </a:r>
            <a:r>
              <a:rPr lang="fr-CA" u="sng" dirty="0">
                <a:solidFill>
                  <a:srgbClr val="000000"/>
                </a:solidFill>
              </a:rPr>
              <a:t> a </a:t>
            </a:r>
            <a:r>
              <a:rPr lang="fr-CA" u="sng" dirty="0" err="1">
                <a:solidFill>
                  <a:srgbClr val="000000"/>
                </a:solidFill>
              </a:rPr>
              <a:t>linguistic</a:t>
            </a:r>
            <a:r>
              <a:rPr lang="fr-CA" u="sng" dirty="0">
                <a:solidFill>
                  <a:srgbClr val="000000"/>
                </a:solidFill>
              </a:rPr>
              <a:t> profile</a:t>
            </a:r>
          </a:p>
          <a:p>
            <a:endParaRPr lang="fr-CA" u="sng" dirty="0">
              <a:solidFill>
                <a:srgbClr val="000000"/>
              </a:solidFill>
            </a:endParaRPr>
          </a:p>
          <a:p>
            <a:pPr marL="342900" indent="-342900">
              <a:buFont typeface="+mj-lt"/>
              <a:buAutoNum type="arabicPeriod"/>
            </a:pPr>
            <a:r>
              <a:rPr lang="fr-CA" dirty="0">
                <a:solidFill>
                  <a:srgbClr val="000000"/>
                </a:solidFill>
              </a:rPr>
              <a:t>Is </a:t>
            </a:r>
            <a:r>
              <a:rPr lang="fr-CA" dirty="0" err="1">
                <a:solidFill>
                  <a:srgbClr val="000000"/>
                </a:solidFill>
              </a:rPr>
              <a:t>it</a:t>
            </a:r>
            <a:r>
              <a:rPr lang="fr-CA" dirty="0">
                <a:solidFill>
                  <a:srgbClr val="000000"/>
                </a:solidFill>
              </a:rPr>
              <a:t> an EX position ?</a:t>
            </a:r>
          </a:p>
          <a:p>
            <a:pPr lvl="1"/>
            <a:r>
              <a:rPr lang="fr-CA" dirty="0">
                <a:solidFill>
                  <a:srgbClr val="000000"/>
                </a:solidFill>
              </a:rPr>
              <a:t>If </a:t>
            </a:r>
            <a:r>
              <a:rPr lang="fr-CA" dirty="0" err="1">
                <a:solidFill>
                  <a:srgbClr val="000000"/>
                </a:solidFill>
              </a:rPr>
              <a:t>yes</a:t>
            </a:r>
            <a:r>
              <a:rPr lang="fr-CA" dirty="0">
                <a:solidFill>
                  <a:srgbClr val="000000"/>
                </a:solidFill>
              </a:rPr>
              <a:t> = CBC</a:t>
            </a:r>
          </a:p>
          <a:p>
            <a:pPr lvl="1"/>
            <a:r>
              <a:rPr lang="fr-CA" dirty="0">
                <a:solidFill>
                  <a:srgbClr val="000000"/>
                </a:solidFill>
              </a:rPr>
              <a:t>If not = continue the </a:t>
            </a:r>
            <a:r>
              <a:rPr lang="fr-CA" dirty="0" err="1">
                <a:solidFill>
                  <a:srgbClr val="000000"/>
                </a:solidFill>
              </a:rPr>
              <a:t>analysis</a:t>
            </a:r>
            <a:r>
              <a:rPr lang="fr-CA" dirty="0">
                <a:solidFill>
                  <a:srgbClr val="000000"/>
                </a:solidFill>
              </a:rPr>
              <a:t>  </a:t>
            </a:r>
          </a:p>
          <a:p>
            <a:pPr lvl="1"/>
            <a:endParaRPr lang="fr-CA" dirty="0">
              <a:solidFill>
                <a:srgbClr val="000000"/>
              </a:solidFill>
            </a:endParaRPr>
          </a:p>
          <a:p>
            <a:pPr marL="342900" indent="-342900">
              <a:buFont typeface="+mj-lt"/>
              <a:buAutoNum type="arabicPeriod"/>
            </a:pPr>
            <a:r>
              <a:rPr lang="fr-CA" dirty="0">
                <a:solidFill>
                  <a:srgbClr val="000000"/>
                </a:solidFill>
              </a:rPr>
              <a:t>Is </a:t>
            </a:r>
            <a:r>
              <a:rPr lang="fr-CA" dirty="0" err="1">
                <a:solidFill>
                  <a:srgbClr val="000000"/>
                </a:solidFill>
              </a:rPr>
              <a:t>it</a:t>
            </a:r>
            <a:r>
              <a:rPr lang="fr-CA" dirty="0">
                <a:solidFill>
                  <a:srgbClr val="000000"/>
                </a:solidFill>
              </a:rPr>
              <a:t> a </a:t>
            </a:r>
            <a:r>
              <a:rPr lang="fr-CA" dirty="0" err="1">
                <a:solidFill>
                  <a:srgbClr val="000000"/>
                </a:solidFill>
              </a:rPr>
              <a:t>supervisory</a:t>
            </a:r>
            <a:r>
              <a:rPr lang="fr-CA" dirty="0">
                <a:solidFill>
                  <a:srgbClr val="000000"/>
                </a:solidFill>
              </a:rPr>
              <a:t> EX minus 1 position?</a:t>
            </a:r>
          </a:p>
          <a:p>
            <a:pPr lvl="1"/>
            <a:r>
              <a:rPr lang="fr-CA" dirty="0">
                <a:solidFill>
                  <a:srgbClr val="000000"/>
                </a:solidFill>
              </a:rPr>
              <a:t>If </a:t>
            </a:r>
            <a:r>
              <a:rPr lang="fr-CA" dirty="0" err="1">
                <a:solidFill>
                  <a:srgbClr val="000000"/>
                </a:solidFill>
              </a:rPr>
              <a:t>yes</a:t>
            </a:r>
            <a:r>
              <a:rPr lang="fr-CA" dirty="0">
                <a:solidFill>
                  <a:srgbClr val="000000"/>
                </a:solidFill>
              </a:rPr>
              <a:t> = CBC </a:t>
            </a:r>
          </a:p>
          <a:p>
            <a:pPr lvl="1"/>
            <a:r>
              <a:rPr lang="fr-CA" dirty="0">
                <a:solidFill>
                  <a:srgbClr val="000000"/>
                </a:solidFill>
              </a:rPr>
              <a:t>If not = continue the </a:t>
            </a:r>
            <a:r>
              <a:rPr lang="fr-CA" dirty="0" err="1">
                <a:solidFill>
                  <a:srgbClr val="000000"/>
                </a:solidFill>
              </a:rPr>
              <a:t>analysis</a:t>
            </a:r>
            <a:endParaRPr lang="fr-CA" dirty="0">
              <a:solidFill>
                <a:srgbClr val="000000"/>
              </a:solidFill>
            </a:endParaRPr>
          </a:p>
          <a:p>
            <a:pPr lvl="1"/>
            <a:endParaRPr lang="fr-CA" dirty="0">
              <a:solidFill>
                <a:srgbClr val="000000"/>
              </a:solidFill>
            </a:endParaRPr>
          </a:p>
          <a:p>
            <a:pPr marL="342900" indent="-342900">
              <a:buFont typeface="+mj-lt"/>
              <a:buAutoNum type="arabicPeriod"/>
            </a:pPr>
            <a:r>
              <a:rPr lang="fr-CA" dirty="0">
                <a:solidFill>
                  <a:srgbClr val="000000"/>
                </a:solidFill>
              </a:rPr>
              <a:t>Is </a:t>
            </a:r>
            <a:r>
              <a:rPr lang="fr-CA" dirty="0" err="1">
                <a:solidFill>
                  <a:srgbClr val="000000"/>
                </a:solidFill>
              </a:rPr>
              <a:t>it</a:t>
            </a:r>
            <a:r>
              <a:rPr lang="fr-CA" dirty="0">
                <a:solidFill>
                  <a:srgbClr val="000000"/>
                </a:solidFill>
              </a:rPr>
              <a:t> a </a:t>
            </a:r>
            <a:r>
              <a:rPr lang="fr-CA" dirty="0" err="1">
                <a:solidFill>
                  <a:srgbClr val="000000"/>
                </a:solidFill>
              </a:rPr>
              <a:t>supervisory</a:t>
            </a:r>
            <a:r>
              <a:rPr lang="fr-CA" dirty="0">
                <a:solidFill>
                  <a:srgbClr val="000000"/>
                </a:solidFill>
              </a:rPr>
              <a:t> position or an administrative assistant position?</a:t>
            </a:r>
          </a:p>
          <a:p>
            <a:pPr lvl="1"/>
            <a:r>
              <a:rPr lang="fr-CA" dirty="0">
                <a:solidFill>
                  <a:srgbClr val="000000"/>
                </a:solidFill>
              </a:rPr>
              <a:t>If </a:t>
            </a:r>
            <a:r>
              <a:rPr lang="fr-CA" dirty="0" err="1">
                <a:solidFill>
                  <a:srgbClr val="000000"/>
                </a:solidFill>
              </a:rPr>
              <a:t>yes</a:t>
            </a:r>
            <a:r>
              <a:rPr lang="fr-CA" dirty="0">
                <a:solidFill>
                  <a:srgbClr val="000000"/>
                </a:solidFill>
              </a:rPr>
              <a:t> = BBB or CBC (go to point 4)</a:t>
            </a:r>
          </a:p>
          <a:p>
            <a:pPr lvl="1"/>
            <a:r>
              <a:rPr lang="fr-CA" dirty="0">
                <a:solidFill>
                  <a:srgbClr val="000000"/>
                </a:solidFill>
              </a:rPr>
              <a:t>If not, continue the </a:t>
            </a:r>
            <a:r>
              <a:rPr lang="fr-CA" dirty="0" err="1">
                <a:solidFill>
                  <a:srgbClr val="000000"/>
                </a:solidFill>
              </a:rPr>
              <a:t>analysis</a:t>
            </a:r>
            <a:endParaRPr lang="fr-CA" dirty="0">
              <a:solidFill>
                <a:srgbClr val="000000"/>
              </a:solidFill>
            </a:endParaRPr>
          </a:p>
          <a:p>
            <a:pPr lvl="1"/>
            <a:endParaRPr lang="fr-CA" dirty="0">
              <a:solidFill>
                <a:srgbClr val="000000"/>
              </a:solidFill>
            </a:endParaRPr>
          </a:p>
          <a:p>
            <a:pPr marL="342900" indent="-342900">
              <a:buFont typeface="+mj-lt"/>
              <a:buAutoNum type="arabicPeriod"/>
            </a:pPr>
            <a:r>
              <a:rPr lang="fr-CA" dirty="0">
                <a:solidFill>
                  <a:srgbClr val="000000"/>
                </a:solidFill>
              </a:rPr>
              <a:t>Are the communication </a:t>
            </a:r>
            <a:r>
              <a:rPr lang="fr-CA" dirty="0" err="1">
                <a:solidFill>
                  <a:srgbClr val="000000"/>
                </a:solidFill>
              </a:rPr>
              <a:t>involved</a:t>
            </a:r>
            <a:r>
              <a:rPr lang="fr-CA" dirty="0">
                <a:solidFill>
                  <a:srgbClr val="000000"/>
                </a:solidFill>
              </a:rPr>
              <a:t> in the </a:t>
            </a:r>
            <a:r>
              <a:rPr lang="fr-CA" dirty="0" err="1">
                <a:solidFill>
                  <a:srgbClr val="000000"/>
                </a:solidFill>
              </a:rPr>
              <a:t>tasks</a:t>
            </a:r>
            <a:r>
              <a:rPr lang="fr-CA" dirty="0">
                <a:solidFill>
                  <a:srgbClr val="000000"/>
                </a:solidFill>
              </a:rPr>
              <a:t> </a:t>
            </a:r>
            <a:r>
              <a:rPr lang="fr-CA" dirty="0" err="1">
                <a:solidFill>
                  <a:srgbClr val="000000"/>
                </a:solidFill>
              </a:rPr>
              <a:t>inherent</a:t>
            </a:r>
            <a:r>
              <a:rPr lang="fr-CA" dirty="0">
                <a:solidFill>
                  <a:srgbClr val="000000"/>
                </a:solidFill>
              </a:rPr>
              <a:t> to the position </a:t>
            </a:r>
            <a:r>
              <a:rPr lang="fr-CA" dirty="0" err="1">
                <a:solidFill>
                  <a:srgbClr val="000000"/>
                </a:solidFill>
              </a:rPr>
              <a:t>complex</a:t>
            </a:r>
            <a:r>
              <a:rPr lang="fr-CA" dirty="0">
                <a:solidFill>
                  <a:srgbClr val="000000"/>
                </a:solidFill>
              </a:rPr>
              <a:t>* or deal </a:t>
            </a:r>
            <a:r>
              <a:rPr lang="fr-CA" dirty="0" err="1">
                <a:solidFill>
                  <a:srgbClr val="000000"/>
                </a:solidFill>
              </a:rPr>
              <a:t>with</a:t>
            </a:r>
            <a:r>
              <a:rPr lang="fr-CA" dirty="0">
                <a:solidFill>
                  <a:srgbClr val="000000"/>
                </a:solidFill>
              </a:rPr>
              <a:t> sensitive </a:t>
            </a:r>
            <a:r>
              <a:rPr lang="fr-CA" dirty="0" err="1">
                <a:solidFill>
                  <a:srgbClr val="000000"/>
                </a:solidFill>
              </a:rPr>
              <a:t>matters</a:t>
            </a:r>
            <a:r>
              <a:rPr lang="fr-CA" dirty="0">
                <a:solidFill>
                  <a:srgbClr val="000000"/>
                </a:solidFill>
              </a:rPr>
              <a:t> ?</a:t>
            </a:r>
          </a:p>
          <a:p>
            <a:pPr lvl="1"/>
            <a:r>
              <a:rPr lang="fr-CA" dirty="0">
                <a:solidFill>
                  <a:srgbClr val="000000"/>
                </a:solidFill>
              </a:rPr>
              <a:t>If </a:t>
            </a:r>
            <a:r>
              <a:rPr lang="fr-CA" dirty="0" err="1">
                <a:solidFill>
                  <a:srgbClr val="000000"/>
                </a:solidFill>
              </a:rPr>
              <a:t>yes</a:t>
            </a:r>
            <a:r>
              <a:rPr lang="fr-CA" dirty="0">
                <a:solidFill>
                  <a:srgbClr val="000000"/>
                </a:solidFill>
              </a:rPr>
              <a:t>  = CBC</a:t>
            </a:r>
          </a:p>
          <a:p>
            <a:pPr lvl="1"/>
            <a:r>
              <a:rPr lang="fr-CA" dirty="0">
                <a:solidFill>
                  <a:srgbClr val="000000"/>
                </a:solidFill>
              </a:rPr>
              <a:t>If not  = BBB</a:t>
            </a:r>
          </a:p>
          <a:p>
            <a:endParaRPr lang="fr-CA" sz="1400" dirty="0">
              <a:solidFill>
                <a:srgbClr val="000000"/>
              </a:solidFill>
            </a:endParaRPr>
          </a:p>
          <a:p>
            <a:r>
              <a:rPr lang="fr-CA" sz="1400" dirty="0">
                <a:solidFill>
                  <a:srgbClr val="000000"/>
                </a:solidFill>
              </a:rPr>
              <a:t> * </a:t>
            </a:r>
            <a:r>
              <a:rPr lang="fr-CA" sz="1400" dirty="0" err="1">
                <a:solidFill>
                  <a:srgbClr val="000000"/>
                </a:solidFill>
              </a:rPr>
              <a:t>Please</a:t>
            </a:r>
            <a:r>
              <a:rPr lang="fr-CA" sz="1400" dirty="0">
                <a:solidFill>
                  <a:srgbClr val="000000"/>
                </a:solidFill>
              </a:rPr>
              <a:t> </a:t>
            </a:r>
            <a:r>
              <a:rPr lang="fr-CA" sz="1400" dirty="0" err="1">
                <a:solidFill>
                  <a:srgbClr val="000000"/>
                </a:solidFill>
              </a:rPr>
              <a:t>find</a:t>
            </a:r>
            <a:r>
              <a:rPr lang="fr-CA" sz="1400" dirty="0">
                <a:solidFill>
                  <a:srgbClr val="000000"/>
                </a:solidFill>
              </a:rPr>
              <a:t> on the </a:t>
            </a:r>
            <a:r>
              <a:rPr lang="fr-CA" sz="1400" dirty="0" err="1">
                <a:solidFill>
                  <a:srgbClr val="000000"/>
                </a:solidFill>
              </a:rPr>
              <a:t>next</a:t>
            </a:r>
            <a:r>
              <a:rPr lang="fr-CA" sz="1400" dirty="0">
                <a:solidFill>
                  <a:srgbClr val="000000"/>
                </a:solidFill>
              </a:rPr>
              <a:t> page a </a:t>
            </a:r>
            <a:r>
              <a:rPr lang="fr-CA" sz="1400" dirty="0" err="1">
                <a:solidFill>
                  <a:srgbClr val="000000"/>
                </a:solidFill>
              </a:rPr>
              <a:t>tool</a:t>
            </a:r>
            <a:r>
              <a:rPr lang="fr-CA" sz="1400" dirty="0">
                <a:solidFill>
                  <a:srgbClr val="000000"/>
                </a:solidFill>
              </a:rPr>
              <a:t> to help </a:t>
            </a:r>
            <a:r>
              <a:rPr lang="fr-CA" sz="1400" dirty="0" err="1">
                <a:solidFill>
                  <a:srgbClr val="000000"/>
                </a:solidFill>
              </a:rPr>
              <a:t>you</a:t>
            </a:r>
            <a:r>
              <a:rPr lang="fr-CA" sz="1400" dirty="0">
                <a:solidFill>
                  <a:srgbClr val="000000"/>
                </a:solidFill>
              </a:rPr>
              <a:t> </a:t>
            </a:r>
            <a:r>
              <a:rPr lang="fr-CA" sz="1400" dirty="0" err="1">
                <a:solidFill>
                  <a:srgbClr val="000000"/>
                </a:solidFill>
              </a:rPr>
              <a:t>assess</a:t>
            </a:r>
            <a:r>
              <a:rPr lang="fr-CA" sz="1400" dirty="0">
                <a:solidFill>
                  <a:srgbClr val="000000"/>
                </a:solidFill>
              </a:rPr>
              <a:t> the </a:t>
            </a:r>
            <a:r>
              <a:rPr lang="fr-CA" sz="1400" dirty="0" err="1">
                <a:solidFill>
                  <a:srgbClr val="000000"/>
                </a:solidFill>
              </a:rPr>
              <a:t>complexity</a:t>
            </a:r>
            <a:r>
              <a:rPr lang="fr-CA" sz="1400" dirty="0">
                <a:solidFill>
                  <a:srgbClr val="000000"/>
                </a:solidFill>
              </a:rPr>
              <a:t> of a </a:t>
            </a:r>
            <a:r>
              <a:rPr lang="fr-CA" sz="1400" dirty="0" err="1">
                <a:solidFill>
                  <a:srgbClr val="000000"/>
                </a:solidFill>
              </a:rPr>
              <a:t>task</a:t>
            </a:r>
            <a:r>
              <a:rPr lang="fr-CA" sz="1400" dirty="0">
                <a:solidFill>
                  <a:srgbClr val="000000"/>
                </a:solidFill>
              </a:rPr>
              <a:t>.</a:t>
            </a:r>
          </a:p>
        </p:txBody>
      </p:sp>
    </p:spTree>
    <p:extLst>
      <p:ext uri="{BB962C8B-B14F-4D97-AF65-F5344CB8AC3E}">
        <p14:creationId xmlns:p14="http://schemas.microsoft.com/office/powerpoint/2010/main" val="3957666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tableau 4"/>
          <p:cNvGraphicFramePr>
            <a:graphicFrameLocks noGrp="1"/>
          </p:cNvGraphicFramePr>
          <p:nvPr>
            <p:ph type="tbl" idx="1"/>
            <p:extLst>
              <p:ext uri="{D42A27DB-BD31-4B8C-83A1-F6EECF244321}">
                <p14:modId xmlns:p14="http://schemas.microsoft.com/office/powerpoint/2010/main" val="3298853804"/>
              </p:ext>
            </p:extLst>
          </p:nvPr>
        </p:nvGraphicFramePr>
        <p:xfrm>
          <a:off x="791580" y="3645024"/>
          <a:ext cx="7632847" cy="2088230"/>
        </p:xfrm>
        <a:graphic>
          <a:graphicData uri="http://schemas.openxmlformats.org/drawingml/2006/table">
            <a:tbl>
              <a:tblPr firstRow="1" firstCol="1" bandRow="1"/>
              <a:tblGrid>
                <a:gridCol w="2448271">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952328">
                  <a:extLst>
                    <a:ext uri="{9D8B030D-6E8A-4147-A177-3AD203B41FA5}">
                      <a16:colId xmlns:a16="http://schemas.microsoft.com/office/drawing/2014/main" val="20002"/>
                    </a:ext>
                  </a:extLst>
                </a:gridCol>
              </a:tblGrid>
              <a:tr h="569518">
                <a:tc>
                  <a:txBody>
                    <a:bodyPr/>
                    <a:lstStyle/>
                    <a:p>
                      <a:pPr>
                        <a:spcAft>
                          <a:spcPts val="0"/>
                        </a:spcAft>
                      </a:pPr>
                      <a:r>
                        <a:rPr lang="fr-CA" sz="1200" b="1" dirty="0" err="1">
                          <a:effectLst/>
                          <a:latin typeface="Calibri"/>
                          <a:ea typeface="Calibri"/>
                        </a:rPr>
                        <a:t>Tasks</a:t>
                      </a:r>
                      <a:endParaRPr lang="fr-CA" sz="1200" dirty="0">
                        <a:effectLst/>
                        <a:latin typeface="Calibri"/>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200" b="1" dirty="0" err="1">
                          <a:effectLst/>
                          <a:latin typeface="Calibri"/>
                          <a:ea typeface="Calibri"/>
                        </a:rPr>
                        <a:t>Level</a:t>
                      </a:r>
                      <a:r>
                        <a:rPr lang="fr-CA" sz="1200" b="1" baseline="0" dirty="0">
                          <a:effectLst/>
                          <a:latin typeface="Calibri"/>
                          <a:ea typeface="Calibri"/>
                        </a:rPr>
                        <a:t> of </a:t>
                      </a:r>
                      <a:r>
                        <a:rPr lang="fr-CA" sz="1200" b="1" dirty="0" err="1">
                          <a:effectLst/>
                          <a:latin typeface="Calibri"/>
                          <a:ea typeface="Calibri"/>
                        </a:rPr>
                        <a:t>bilingualism</a:t>
                      </a:r>
                      <a:r>
                        <a:rPr lang="fr-CA" sz="1200" b="1" dirty="0">
                          <a:effectLst/>
                          <a:latin typeface="Calibri"/>
                          <a:ea typeface="Calibri"/>
                        </a:rPr>
                        <a:t> </a:t>
                      </a:r>
                      <a:r>
                        <a:rPr lang="fr-CA" sz="1200" b="1" dirty="0" err="1">
                          <a:effectLst/>
                          <a:latin typeface="Calibri"/>
                          <a:ea typeface="Calibri"/>
                        </a:rPr>
                        <a:t>required</a:t>
                      </a:r>
                      <a:r>
                        <a:rPr lang="fr-CA" sz="1200" b="1" dirty="0">
                          <a:effectLst/>
                          <a:latin typeface="Calibri"/>
                          <a:ea typeface="Calibri"/>
                        </a:rPr>
                        <a:t> as per</a:t>
                      </a:r>
                      <a:r>
                        <a:rPr lang="fr-CA" sz="1200" b="1" baseline="0" dirty="0">
                          <a:effectLst/>
                          <a:latin typeface="Calibri"/>
                          <a:ea typeface="Calibri"/>
                        </a:rPr>
                        <a:t> the TBS Qualification Standards </a:t>
                      </a:r>
                      <a:r>
                        <a:rPr lang="fr-CA" sz="1200" b="1" i="1" dirty="0">
                          <a:effectLst/>
                          <a:latin typeface="Calibri"/>
                          <a:ea typeface="Calibri"/>
                        </a:rPr>
                        <a:t> </a:t>
                      </a:r>
                      <a:endParaRPr lang="fr-CA" sz="1200" dirty="0">
                        <a:effectLst/>
                        <a:latin typeface="Calibri"/>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200" b="1" dirty="0">
                          <a:effectLst/>
                          <a:latin typeface="Calibri"/>
                          <a:ea typeface="Calibri"/>
                        </a:rPr>
                        <a:t>To </a:t>
                      </a:r>
                      <a:r>
                        <a:rPr lang="fr-CA" sz="1200" b="1" dirty="0" err="1">
                          <a:effectLst/>
                          <a:latin typeface="Calibri"/>
                          <a:ea typeface="Calibri"/>
                        </a:rPr>
                        <a:t>whom</a:t>
                      </a:r>
                      <a:r>
                        <a:rPr lang="fr-CA" sz="1200" b="1" dirty="0">
                          <a:effectLst/>
                          <a:latin typeface="Calibri"/>
                          <a:ea typeface="Calibri"/>
                        </a:rPr>
                        <a:t> </a:t>
                      </a:r>
                      <a:r>
                        <a:rPr lang="fr-CA" sz="1200" b="1" dirty="0" err="1">
                          <a:effectLst/>
                          <a:latin typeface="Calibri"/>
                          <a:ea typeface="Calibri"/>
                        </a:rPr>
                        <a:t>these</a:t>
                      </a:r>
                      <a:r>
                        <a:rPr lang="fr-CA" sz="1200" b="1" dirty="0">
                          <a:effectLst/>
                          <a:latin typeface="Calibri"/>
                          <a:ea typeface="Calibri"/>
                        </a:rPr>
                        <a:t> interactions are </a:t>
                      </a:r>
                      <a:r>
                        <a:rPr lang="fr-CA" sz="1200" b="1" dirty="0" err="1">
                          <a:effectLst/>
                          <a:latin typeface="Calibri"/>
                          <a:ea typeface="Calibri"/>
                        </a:rPr>
                        <a:t>intended</a:t>
                      </a:r>
                      <a:r>
                        <a:rPr lang="fr-CA" sz="1200" b="1" dirty="0">
                          <a:effectLst/>
                          <a:latin typeface="Calibri"/>
                          <a:ea typeface="Calibri"/>
                        </a:rPr>
                        <a:t>? managers/</a:t>
                      </a:r>
                      <a:r>
                        <a:rPr lang="fr-CA" sz="1200" b="1" dirty="0" err="1">
                          <a:effectLst/>
                          <a:latin typeface="Calibri"/>
                          <a:ea typeface="Calibri"/>
                        </a:rPr>
                        <a:t>employees</a:t>
                      </a:r>
                      <a:r>
                        <a:rPr lang="fr-CA" sz="1200" b="1" dirty="0">
                          <a:effectLst/>
                          <a:latin typeface="Calibri"/>
                          <a:ea typeface="Calibri"/>
                        </a:rPr>
                        <a:t>/clients/</a:t>
                      </a:r>
                      <a:r>
                        <a:rPr lang="fr-CA" sz="1200" b="1" dirty="0" err="1">
                          <a:effectLst/>
                          <a:latin typeface="Calibri"/>
                          <a:ea typeface="Calibri"/>
                        </a:rPr>
                        <a:t>stakeholders</a:t>
                      </a:r>
                      <a:r>
                        <a:rPr lang="fr-CA" sz="1200" b="1" dirty="0">
                          <a:effectLst/>
                          <a:latin typeface="Calibri"/>
                          <a:ea typeface="Calibri"/>
                        </a:rPr>
                        <a:t>/public/</a:t>
                      </a:r>
                      <a:r>
                        <a:rPr lang="fr-CA" sz="1200" b="1" dirty="0" err="1">
                          <a:effectLst/>
                          <a:latin typeface="Calibri"/>
                          <a:ea typeface="Calibri"/>
                        </a:rPr>
                        <a:t>colleagues</a:t>
                      </a:r>
                      <a:endParaRPr lang="fr-CA" sz="1200" dirty="0">
                        <a:effectLst/>
                        <a:latin typeface="Calibri"/>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9678">
                <a:tc>
                  <a:txBody>
                    <a:bodyPr/>
                    <a:lstStyle/>
                    <a:p>
                      <a:pPr>
                        <a:spcAft>
                          <a:spcPts val="0"/>
                        </a:spcAft>
                      </a:pPr>
                      <a:r>
                        <a:rPr lang="fr-CA" sz="1100" dirty="0" err="1">
                          <a:effectLst/>
                          <a:latin typeface="Calibri"/>
                          <a:ea typeface="Calibri"/>
                        </a:rPr>
                        <a:t>Give</a:t>
                      </a:r>
                      <a:r>
                        <a:rPr lang="fr-CA" sz="1100" dirty="0">
                          <a:effectLst/>
                          <a:latin typeface="Calibri"/>
                          <a:ea typeface="Calibri"/>
                        </a:rPr>
                        <a:t> </a:t>
                      </a:r>
                      <a:r>
                        <a:rPr lang="fr-CA" sz="1100" dirty="0" err="1">
                          <a:effectLst/>
                          <a:latin typeface="Calibri"/>
                          <a:ea typeface="Calibri"/>
                        </a:rPr>
                        <a:t>presentations</a:t>
                      </a:r>
                      <a:endParaRPr lang="fr-CA" sz="1100" dirty="0">
                        <a:effectLst/>
                        <a:latin typeface="Calibri"/>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dirty="0">
                          <a:effectLst/>
                          <a:latin typeface="Calibri"/>
                          <a:ea typeface="Calibri"/>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dirty="0" err="1">
                          <a:effectLst/>
                          <a:latin typeface="Calibri"/>
                          <a:ea typeface="Calibri"/>
                        </a:rPr>
                        <a:t>Employees</a:t>
                      </a:r>
                      <a:r>
                        <a:rPr lang="fr-CA" sz="1100" dirty="0">
                          <a:effectLst/>
                          <a:latin typeface="Calibri"/>
                          <a:ea typeface="Calibri"/>
                        </a:rPr>
                        <a:t>, </a:t>
                      </a:r>
                      <a:r>
                        <a:rPr lang="fr-CA" sz="1100" dirty="0" err="1">
                          <a:effectLst/>
                          <a:latin typeface="Calibri"/>
                          <a:ea typeface="Calibri"/>
                        </a:rPr>
                        <a:t>stakeholders</a:t>
                      </a:r>
                      <a:endParaRPr lang="fr-CA" sz="1100" dirty="0">
                        <a:effectLst/>
                        <a:latin typeface="Calibri"/>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9839">
                <a:tc>
                  <a:txBody>
                    <a:bodyPr/>
                    <a:lstStyle/>
                    <a:p>
                      <a:pPr>
                        <a:spcAft>
                          <a:spcPts val="0"/>
                        </a:spcAft>
                      </a:pPr>
                      <a:r>
                        <a:rPr lang="fr-CA" sz="1100" dirty="0">
                          <a:effectLst/>
                          <a:latin typeface="Calibri"/>
                          <a:ea typeface="Calibri"/>
                        </a:rPr>
                        <a:t>Management of</a:t>
                      </a:r>
                      <a:r>
                        <a:rPr lang="fr-CA" sz="1100" baseline="0" dirty="0">
                          <a:effectLst/>
                          <a:latin typeface="Calibri"/>
                          <a:ea typeface="Calibri"/>
                        </a:rPr>
                        <a:t> </a:t>
                      </a:r>
                      <a:r>
                        <a:rPr lang="fr-CA" sz="1100" baseline="0" dirty="0" err="1">
                          <a:effectLst/>
                          <a:latin typeface="Calibri"/>
                          <a:ea typeface="Calibri"/>
                        </a:rPr>
                        <a:t>daily</a:t>
                      </a:r>
                      <a:r>
                        <a:rPr lang="fr-CA" sz="1100" baseline="0" dirty="0">
                          <a:effectLst/>
                          <a:latin typeface="Calibri"/>
                          <a:ea typeface="Calibri"/>
                        </a:rPr>
                        <a:t> HR </a:t>
                      </a:r>
                      <a:r>
                        <a:rPr lang="fr-CA" sz="1100" baseline="0" dirty="0" err="1">
                          <a:effectLst/>
                          <a:latin typeface="Calibri"/>
                          <a:ea typeface="Calibri"/>
                        </a:rPr>
                        <a:t>activities</a:t>
                      </a:r>
                      <a:endParaRPr lang="fr-CA" sz="1100" dirty="0">
                        <a:effectLst/>
                        <a:latin typeface="Calibri"/>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dirty="0">
                          <a:effectLst/>
                          <a:latin typeface="Calibri"/>
                          <a:ea typeface="Calibri"/>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dirty="0" err="1">
                          <a:effectLst/>
                          <a:latin typeface="Calibri"/>
                          <a:ea typeface="Calibri"/>
                        </a:rPr>
                        <a:t>Employees</a:t>
                      </a:r>
                      <a:r>
                        <a:rPr lang="fr-CA" sz="1100" dirty="0">
                          <a:effectLst/>
                          <a:latin typeface="Calibri"/>
                          <a:ea typeface="Calibri"/>
                        </a:rPr>
                        <a:t>, managers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9678">
                <a:tc>
                  <a:txBody>
                    <a:bodyPr/>
                    <a:lstStyle/>
                    <a:p>
                      <a:pPr>
                        <a:spcAft>
                          <a:spcPts val="0"/>
                        </a:spcAft>
                      </a:pPr>
                      <a:r>
                        <a:rPr lang="fr-CA" sz="1100" dirty="0" err="1">
                          <a:effectLst/>
                          <a:latin typeface="Calibri"/>
                          <a:ea typeface="Calibri"/>
                        </a:rPr>
                        <a:t>Make</a:t>
                      </a:r>
                      <a:r>
                        <a:rPr lang="fr-CA" sz="1100" dirty="0">
                          <a:effectLst/>
                          <a:latin typeface="Calibri"/>
                          <a:ea typeface="Calibri"/>
                        </a:rPr>
                        <a:t> </a:t>
                      </a:r>
                      <a:r>
                        <a:rPr lang="fr-CA" sz="1100" baseline="0" dirty="0">
                          <a:effectLst/>
                          <a:latin typeface="Calibri"/>
                          <a:ea typeface="Calibri"/>
                        </a:rPr>
                        <a:t> </a:t>
                      </a:r>
                      <a:r>
                        <a:rPr lang="fr-CA" sz="1100" baseline="0" dirty="0" err="1">
                          <a:effectLst/>
                          <a:latin typeface="Calibri"/>
                          <a:ea typeface="Calibri"/>
                        </a:rPr>
                        <a:t>recommendations</a:t>
                      </a:r>
                      <a:endParaRPr lang="fr-CA" sz="1100" dirty="0">
                        <a:effectLst/>
                        <a:latin typeface="Calibri"/>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dirty="0">
                          <a:effectLst/>
                          <a:latin typeface="Calibri"/>
                          <a:ea typeface="Calibri"/>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dirty="0">
                          <a:effectLst/>
                          <a:latin typeface="Calibri"/>
                          <a:ea typeface="Calibri"/>
                        </a:rPr>
                        <a:t>managers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9839">
                <a:tc>
                  <a:txBody>
                    <a:bodyPr/>
                    <a:lstStyle/>
                    <a:p>
                      <a:pPr>
                        <a:spcAft>
                          <a:spcPts val="0"/>
                        </a:spcAft>
                      </a:pPr>
                      <a:r>
                        <a:rPr lang="fr-CA" sz="1100" dirty="0">
                          <a:effectLst/>
                          <a:latin typeface="Calibri"/>
                          <a:ea typeface="Calibri"/>
                        </a:rPr>
                        <a:t>supervise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a:effectLst/>
                          <a:latin typeface="Calibri"/>
                          <a:ea typeface="Calibri"/>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dirty="0" err="1">
                          <a:effectLst/>
                          <a:latin typeface="Calibri"/>
                          <a:ea typeface="Calibri"/>
                        </a:rPr>
                        <a:t>employees</a:t>
                      </a:r>
                      <a:endParaRPr lang="fr-CA" sz="1100" dirty="0">
                        <a:effectLst/>
                        <a:latin typeface="Calibri"/>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9839">
                <a:tc>
                  <a:txBody>
                    <a:bodyPr/>
                    <a:lstStyle/>
                    <a:p>
                      <a:pPr>
                        <a:spcAft>
                          <a:spcPts val="0"/>
                        </a:spcAft>
                      </a:pPr>
                      <a:r>
                        <a:rPr lang="fr-CA" sz="1100" dirty="0">
                          <a:effectLst/>
                          <a:latin typeface="Calibri"/>
                          <a:ea typeface="Calibri"/>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a:effectLst/>
                          <a:latin typeface="Calibri"/>
                          <a:ea typeface="Calibri"/>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a:effectLst/>
                          <a:latin typeface="Calibri"/>
                          <a:ea typeface="Calibri"/>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9839">
                <a:tc>
                  <a:txBody>
                    <a:bodyPr/>
                    <a:lstStyle/>
                    <a:p>
                      <a:pPr>
                        <a:spcAft>
                          <a:spcPts val="0"/>
                        </a:spcAft>
                      </a:pPr>
                      <a:r>
                        <a:rPr lang="fr-CA" sz="1100">
                          <a:effectLst/>
                          <a:latin typeface="Calibri"/>
                          <a:ea typeface="Calibri"/>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a:effectLst/>
                          <a:latin typeface="Calibri"/>
                          <a:ea typeface="Calibri"/>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CA" sz="1100" dirty="0">
                          <a:effectLst/>
                          <a:latin typeface="Calibri"/>
                          <a:ea typeface="Calibri"/>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ZoneTexte 5"/>
          <p:cNvSpPr txBox="1"/>
          <p:nvPr/>
        </p:nvSpPr>
        <p:spPr>
          <a:xfrm>
            <a:off x="539552" y="692696"/>
            <a:ext cx="8280920" cy="2431435"/>
          </a:xfrm>
          <a:prstGeom prst="rect">
            <a:avLst/>
          </a:prstGeom>
          <a:noFill/>
        </p:spPr>
        <p:txBody>
          <a:bodyPr wrap="square" rtlCol="0">
            <a:spAutoFit/>
          </a:bodyPr>
          <a:lstStyle/>
          <a:p>
            <a:r>
              <a:rPr lang="fr-CA" u="sng" dirty="0" err="1">
                <a:solidFill>
                  <a:srgbClr val="000000"/>
                </a:solidFill>
              </a:rPr>
              <a:t>Assess</a:t>
            </a:r>
            <a:r>
              <a:rPr lang="fr-CA" u="sng" dirty="0">
                <a:solidFill>
                  <a:srgbClr val="000000"/>
                </a:solidFill>
              </a:rPr>
              <a:t> the </a:t>
            </a:r>
            <a:r>
              <a:rPr lang="fr-CA" u="sng" dirty="0" err="1">
                <a:solidFill>
                  <a:srgbClr val="000000"/>
                </a:solidFill>
              </a:rPr>
              <a:t>complexity</a:t>
            </a:r>
            <a:r>
              <a:rPr lang="fr-CA" u="sng" dirty="0">
                <a:solidFill>
                  <a:srgbClr val="000000"/>
                </a:solidFill>
              </a:rPr>
              <a:t> of the communications </a:t>
            </a:r>
            <a:r>
              <a:rPr lang="fr-CA" u="sng" dirty="0" err="1">
                <a:solidFill>
                  <a:srgbClr val="000000"/>
                </a:solidFill>
              </a:rPr>
              <a:t>involved</a:t>
            </a:r>
            <a:r>
              <a:rPr lang="fr-CA" u="sng" dirty="0">
                <a:solidFill>
                  <a:srgbClr val="000000"/>
                </a:solidFill>
              </a:rPr>
              <a:t> in the </a:t>
            </a:r>
            <a:r>
              <a:rPr lang="fr-CA" u="sng" dirty="0" err="1">
                <a:solidFill>
                  <a:srgbClr val="000000"/>
                </a:solidFill>
              </a:rPr>
              <a:t>tasks</a:t>
            </a:r>
            <a:endParaRPr lang="fr-CA" u="sng" dirty="0">
              <a:solidFill>
                <a:srgbClr val="000000"/>
              </a:solidFill>
            </a:endParaRPr>
          </a:p>
          <a:p>
            <a:endParaRPr lang="fr-CA" sz="800" dirty="0">
              <a:solidFill>
                <a:srgbClr val="000000"/>
              </a:solidFill>
            </a:endParaRPr>
          </a:p>
          <a:p>
            <a:r>
              <a:rPr lang="fr-CA" dirty="0" err="1">
                <a:solidFill>
                  <a:srgbClr val="000000"/>
                </a:solidFill>
              </a:rPr>
              <a:t>Using</a:t>
            </a:r>
            <a:r>
              <a:rPr lang="fr-CA" dirty="0">
                <a:solidFill>
                  <a:srgbClr val="000000"/>
                </a:solidFill>
              </a:rPr>
              <a:t> the work description, </a:t>
            </a:r>
            <a:r>
              <a:rPr lang="fr-CA" dirty="0" err="1">
                <a:solidFill>
                  <a:srgbClr val="000000"/>
                </a:solidFill>
              </a:rPr>
              <a:t>make</a:t>
            </a:r>
            <a:r>
              <a:rPr lang="fr-CA" dirty="0">
                <a:solidFill>
                  <a:srgbClr val="000000"/>
                </a:solidFill>
              </a:rPr>
              <a:t> a </a:t>
            </a:r>
            <a:r>
              <a:rPr lang="fr-CA" dirty="0" err="1">
                <a:solidFill>
                  <a:srgbClr val="000000"/>
                </a:solidFill>
              </a:rPr>
              <a:t>list</a:t>
            </a:r>
            <a:r>
              <a:rPr lang="fr-CA" dirty="0">
                <a:solidFill>
                  <a:srgbClr val="000000"/>
                </a:solidFill>
              </a:rPr>
              <a:t> of all </a:t>
            </a:r>
            <a:r>
              <a:rPr lang="fr-CA" dirty="0" err="1">
                <a:solidFill>
                  <a:srgbClr val="000000"/>
                </a:solidFill>
              </a:rPr>
              <a:t>tasks</a:t>
            </a:r>
            <a:r>
              <a:rPr lang="fr-CA" dirty="0">
                <a:solidFill>
                  <a:srgbClr val="000000"/>
                </a:solidFill>
              </a:rPr>
              <a:t> </a:t>
            </a:r>
            <a:r>
              <a:rPr lang="fr-CA" dirty="0" err="1">
                <a:solidFill>
                  <a:srgbClr val="000000"/>
                </a:solidFill>
              </a:rPr>
              <a:t>requiring</a:t>
            </a:r>
            <a:r>
              <a:rPr lang="fr-CA" dirty="0">
                <a:solidFill>
                  <a:srgbClr val="000000"/>
                </a:solidFill>
              </a:rPr>
              <a:t> communication / interaction  </a:t>
            </a:r>
            <a:r>
              <a:rPr lang="fr-CA" dirty="0" err="1">
                <a:solidFill>
                  <a:srgbClr val="000000"/>
                </a:solidFill>
              </a:rPr>
              <a:t>with</a:t>
            </a:r>
            <a:r>
              <a:rPr lang="fr-CA" dirty="0">
                <a:solidFill>
                  <a:srgbClr val="000000"/>
                </a:solidFill>
              </a:rPr>
              <a:t> </a:t>
            </a:r>
            <a:r>
              <a:rPr lang="fr-CA" dirty="0" err="1">
                <a:solidFill>
                  <a:srgbClr val="000000"/>
                </a:solidFill>
              </a:rPr>
              <a:t>someone</a:t>
            </a:r>
            <a:r>
              <a:rPr lang="fr-CA" dirty="0">
                <a:solidFill>
                  <a:srgbClr val="000000"/>
                </a:solidFill>
              </a:rPr>
              <a:t>.</a:t>
            </a:r>
          </a:p>
          <a:p>
            <a:endParaRPr lang="fr-CA" dirty="0">
              <a:solidFill>
                <a:srgbClr val="000000"/>
              </a:solidFill>
            </a:endParaRPr>
          </a:p>
          <a:p>
            <a:r>
              <a:rPr lang="fr-CA" dirty="0" err="1">
                <a:solidFill>
                  <a:srgbClr val="000000"/>
                </a:solidFill>
              </a:rPr>
              <a:t>Then</a:t>
            </a:r>
            <a:r>
              <a:rPr lang="fr-CA" dirty="0">
                <a:solidFill>
                  <a:srgbClr val="000000"/>
                </a:solidFill>
              </a:rPr>
              <a:t>, </a:t>
            </a:r>
            <a:r>
              <a:rPr lang="fr-CA" dirty="0" err="1">
                <a:solidFill>
                  <a:srgbClr val="000000"/>
                </a:solidFill>
              </a:rPr>
              <a:t>using</a:t>
            </a:r>
            <a:r>
              <a:rPr lang="fr-CA" dirty="0">
                <a:solidFill>
                  <a:srgbClr val="000000"/>
                </a:solidFill>
              </a:rPr>
              <a:t> the TBS Qualification </a:t>
            </a:r>
            <a:r>
              <a:rPr lang="fr-CA" dirty="0" err="1">
                <a:solidFill>
                  <a:srgbClr val="000000"/>
                </a:solidFill>
              </a:rPr>
              <a:t>Stantards</a:t>
            </a:r>
            <a:r>
              <a:rPr lang="fr-CA" dirty="0">
                <a:solidFill>
                  <a:srgbClr val="000000"/>
                </a:solidFill>
              </a:rPr>
              <a:t> </a:t>
            </a:r>
            <a:r>
              <a:rPr lang="fr-CA" dirty="0">
                <a:solidFill>
                  <a:srgbClr val="0070C0"/>
                </a:solidFill>
              </a:rPr>
              <a:t>http://www.tbs-sct.gc.ca/psm-fpfm/staffing-dotation/rqs-qcr/oqs-anq-eng.asp</a:t>
            </a:r>
            <a:r>
              <a:rPr lang="fr-CA" dirty="0">
                <a:solidFill>
                  <a:srgbClr val="000000"/>
                </a:solidFill>
              </a:rPr>
              <a:t>, for </a:t>
            </a:r>
            <a:r>
              <a:rPr lang="fr-CA" dirty="0" err="1">
                <a:solidFill>
                  <a:srgbClr val="000000"/>
                </a:solidFill>
              </a:rPr>
              <a:t>each</a:t>
            </a:r>
            <a:r>
              <a:rPr lang="fr-CA" dirty="0">
                <a:solidFill>
                  <a:srgbClr val="000000"/>
                </a:solidFill>
              </a:rPr>
              <a:t> </a:t>
            </a:r>
            <a:r>
              <a:rPr lang="fr-CA" dirty="0" err="1">
                <a:solidFill>
                  <a:srgbClr val="000000"/>
                </a:solidFill>
              </a:rPr>
              <a:t>task</a:t>
            </a:r>
            <a:r>
              <a:rPr lang="fr-CA" dirty="0">
                <a:solidFill>
                  <a:srgbClr val="000000"/>
                </a:solidFill>
              </a:rPr>
              <a:t> </a:t>
            </a:r>
            <a:r>
              <a:rPr lang="fr-CA" dirty="0" err="1">
                <a:solidFill>
                  <a:srgbClr val="000000"/>
                </a:solidFill>
              </a:rPr>
              <a:t>determine</a:t>
            </a:r>
            <a:r>
              <a:rPr lang="fr-CA" dirty="0">
                <a:solidFill>
                  <a:srgbClr val="000000"/>
                </a:solidFill>
              </a:rPr>
              <a:t> if </a:t>
            </a:r>
            <a:r>
              <a:rPr lang="fr-CA" dirty="0" err="1">
                <a:solidFill>
                  <a:srgbClr val="000000"/>
                </a:solidFill>
              </a:rPr>
              <a:t>it</a:t>
            </a:r>
            <a:r>
              <a:rPr lang="fr-CA" dirty="0">
                <a:solidFill>
                  <a:srgbClr val="000000"/>
                </a:solidFill>
              </a:rPr>
              <a:t> </a:t>
            </a:r>
            <a:r>
              <a:rPr lang="fr-CA" dirty="0" err="1">
                <a:solidFill>
                  <a:srgbClr val="000000"/>
                </a:solidFill>
              </a:rPr>
              <a:t>requires</a:t>
            </a:r>
            <a:r>
              <a:rPr lang="fr-CA" dirty="0">
                <a:solidFill>
                  <a:srgbClr val="000000"/>
                </a:solidFill>
              </a:rPr>
              <a:t> </a:t>
            </a:r>
            <a:r>
              <a:rPr lang="fr-CA" dirty="0" err="1">
                <a:solidFill>
                  <a:srgbClr val="000000"/>
                </a:solidFill>
              </a:rPr>
              <a:t>rudimentary</a:t>
            </a:r>
            <a:r>
              <a:rPr lang="fr-CA" dirty="0">
                <a:solidFill>
                  <a:srgbClr val="000000"/>
                </a:solidFill>
              </a:rPr>
              <a:t> (B) or extensive (C) </a:t>
            </a:r>
            <a:r>
              <a:rPr lang="fr-CA" dirty="0" err="1">
                <a:solidFill>
                  <a:srgbClr val="000000"/>
                </a:solidFill>
              </a:rPr>
              <a:t>knowledge</a:t>
            </a:r>
            <a:r>
              <a:rPr lang="fr-CA" dirty="0">
                <a:solidFill>
                  <a:srgbClr val="000000"/>
                </a:solidFill>
              </a:rPr>
              <a:t> of the second </a:t>
            </a:r>
            <a:r>
              <a:rPr lang="fr-CA" dirty="0" err="1">
                <a:solidFill>
                  <a:srgbClr val="000000"/>
                </a:solidFill>
              </a:rPr>
              <a:t>language</a:t>
            </a:r>
            <a:r>
              <a:rPr lang="fr-CA" dirty="0">
                <a:solidFill>
                  <a:srgbClr val="000000"/>
                </a:solidFill>
              </a:rPr>
              <a:t>, and the </a:t>
            </a:r>
            <a:r>
              <a:rPr lang="fr-CA" dirty="0" err="1">
                <a:solidFill>
                  <a:srgbClr val="000000"/>
                </a:solidFill>
              </a:rPr>
              <a:t>intended</a:t>
            </a:r>
            <a:r>
              <a:rPr lang="fr-CA" dirty="0">
                <a:solidFill>
                  <a:srgbClr val="000000"/>
                </a:solidFill>
              </a:rPr>
              <a:t> audience/clients (</a:t>
            </a:r>
            <a:r>
              <a:rPr lang="fr-CA" dirty="0" err="1">
                <a:solidFill>
                  <a:srgbClr val="000000"/>
                </a:solidFill>
              </a:rPr>
              <a:t>frequency</a:t>
            </a:r>
            <a:r>
              <a:rPr lang="fr-CA" dirty="0">
                <a:solidFill>
                  <a:srgbClr val="000000"/>
                </a:solidFill>
              </a:rPr>
              <a:t> of the </a:t>
            </a:r>
            <a:r>
              <a:rPr lang="fr-CA" dirty="0" err="1">
                <a:solidFill>
                  <a:srgbClr val="000000"/>
                </a:solidFill>
              </a:rPr>
              <a:t>task</a:t>
            </a:r>
            <a:r>
              <a:rPr lang="fr-CA" dirty="0">
                <a:solidFill>
                  <a:srgbClr val="000000"/>
                </a:solidFill>
              </a:rPr>
              <a:t> </a:t>
            </a:r>
            <a:r>
              <a:rPr lang="fr-CA" dirty="0" err="1">
                <a:solidFill>
                  <a:srgbClr val="000000"/>
                </a:solidFill>
              </a:rPr>
              <a:t>is</a:t>
            </a:r>
            <a:r>
              <a:rPr lang="fr-CA" dirty="0">
                <a:solidFill>
                  <a:srgbClr val="000000"/>
                </a:solidFill>
              </a:rPr>
              <a:t> not to </a:t>
            </a:r>
            <a:r>
              <a:rPr lang="fr-CA" dirty="0" err="1">
                <a:solidFill>
                  <a:srgbClr val="000000"/>
                </a:solidFill>
              </a:rPr>
              <a:t>be</a:t>
            </a:r>
            <a:r>
              <a:rPr lang="fr-CA" dirty="0">
                <a:solidFill>
                  <a:srgbClr val="000000"/>
                </a:solidFill>
              </a:rPr>
              <a:t> </a:t>
            </a:r>
            <a:r>
              <a:rPr lang="fr-CA" dirty="0" err="1">
                <a:solidFill>
                  <a:srgbClr val="000000"/>
                </a:solidFill>
              </a:rPr>
              <a:t>considered</a:t>
            </a:r>
            <a:r>
              <a:rPr lang="fr-CA" dirty="0">
                <a:solidFill>
                  <a:srgbClr val="000000"/>
                </a:solidFill>
              </a:rPr>
              <a:t> at </a:t>
            </a:r>
            <a:r>
              <a:rPr lang="fr-CA" dirty="0" err="1">
                <a:solidFill>
                  <a:srgbClr val="000000"/>
                </a:solidFill>
              </a:rPr>
              <a:t>this</a:t>
            </a:r>
            <a:r>
              <a:rPr lang="fr-CA" dirty="0">
                <a:solidFill>
                  <a:srgbClr val="000000"/>
                </a:solidFill>
              </a:rPr>
              <a:t> point)</a:t>
            </a:r>
          </a:p>
        </p:txBody>
      </p:sp>
      <p:sp>
        <p:nvSpPr>
          <p:cNvPr id="8" name="ZoneTexte 7"/>
          <p:cNvSpPr txBox="1"/>
          <p:nvPr/>
        </p:nvSpPr>
        <p:spPr>
          <a:xfrm>
            <a:off x="683568" y="5949280"/>
            <a:ext cx="7848872" cy="338554"/>
          </a:xfrm>
          <a:prstGeom prst="rect">
            <a:avLst/>
          </a:prstGeom>
          <a:noFill/>
        </p:spPr>
        <p:txBody>
          <a:bodyPr wrap="square" rtlCol="0">
            <a:spAutoFit/>
          </a:bodyPr>
          <a:lstStyle/>
          <a:p>
            <a:r>
              <a:rPr lang="fr-CA" sz="1600" dirty="0" err="1">
                <a:solidFill>
                  <a:srgbClr val="000000"/>
                </a:solidFill>
              </a:rPr>
              <a:t>Required</a:t>
            </a:r>
            <a:r>
              <a:rPr lang="fr-CA" sz="1600" dirty="0">
                <a:solidFill>
                  <a:srgbClr val="000000"/>
                </a:solidFill>
              </a:rPr>
              <a:t> </a:t>
            </a:r>
            <a:r>
              <a:rPr lang="fr-CA" sz="1600" dirty="0" err="1">
                <a:solidFill>
                  <a:srgbClr val="000000"/>
                </a:solidFill>
              </a:rPr>
              <a:t>linguistic</a:t>
            </a:r>
            <a:r>
              <a:rPr lang="fr-CA" sz="1600" dirty="0">
                <a:solidFill>
                  <a:srgbClr val="000000"/>
                </a:solidFill>
              </a:rPr>
              <a:t> profile: ___  (</a:t>
            </a:r>
            <a:r>
              <a:rPr lang="fr-CA" sz="1050" dirty="0" err="1">
                <a:solidFill>
                  <a:srgbClr val="000000"/>
                </a:solidFill>
              </a:rPr>
              <a:t>write</a:t>
            </a:r>
            <a:r>
              <a:rPr lang="fr-CA" sz="1050" dirty="0">
                <a:solidFill>
                  <a:srgbClr val="000000"/>
                </a:solidFill>
              </a:rPr>
              <a:t> the profile </a:t>
            </a:r>
            <a:r>
              <a:rPr lang="fr-CA" sz="1050" dirty="0" err="1">
                <a:solidFill>
                  <a:srgbClr val="000000"/>
                </a:solidFill>
              </a:rPr>
              <a:t>with</a:t>
            </a:r>
            <a:r>
              <a:rPr lang="fr-CA" sz="1050" dirty="0">
                <a:solidFill>
                  <a:srgbClr val="000000"/>
                </a:solidFill>
              </a:rPr>
              <a:t> the </a:t>
            </a:r>
            <a:r>
              <a:rPr lang="fr-CA" sz="1050" dirty="0" err="1">
                <a:solidFill>
                  <a:srgbClr val="000000"/>
                </a:solidFill>
              </a:rPr>
              <a:t>highest</a:t>
            </a:r>
            <a:r>
              <a:rPr lang="fr-CA" sz="1050" dirty="0">
                <a:solidFill>
                  <a:srgbClr val="000000"/>
                </a:solidFill>
              </a:rPr>
              <a:t>  </a:t>
            </a:r>
            <a:r>
              <a:rPr lang="fr-CA" sz="1050" dirty="0" err="1">
                <a:solidFill>
                  <a:srgbClr val="000000"/>
                </a:solidFill>
              </a:rPr>
              <a:t>level</a:t>
            </a:r>
            <a:r>
              <a:rPr lang="fr-CA" sz="1050" dirty="0">
                <a:solidFill>
                  <a:srgbClr val="000000"/>
                </a:solidFill>
              </a:rPr>
              <a:t> </a:t>
            </a:r>
            <a:r>
              <a:rPr lang="fr-CA" sz="1050" dirty="0" err="1">
                <a:solidFill>
                  <a:srgbClr val="000000"/>
                </a:solidFill>
              </a:rPr>
              <a:t>from</a:t>
            </a:r>
            <a:r>
              <a:rPr lang="fr-CA" sz="1050" dirty="0">
                <a:solidFill>
                  <a:srgbClr val="000000"/>
                </a:solidFill>
              </a:rPr>
              <a:t> </a:t>
            </a:r>
            <a:r>
              <a:rPr lang="fr-CA" sz="1050" dirty="0" err="1">
                <a:solidFill>
                  <a:srgbClr val="000000"/>
                </a:solidFill>
              </a:rPr>
              <a:t>your</a:t>
            </a:r>
            <a:r>
              <a:rPr lang="fr-CA" sz="1050" dirty="0">
                <a:solidFill>
                  <a:srgbClr val="000000"/>
                </a:solidFill>
              </a:rPr>
              <a:t> chart – CBC or BBB</a:t>
            </a:r>
            <a:r>
              <a:rPr lang="fr-CA" sz="1600" dirty="0">
                <a:solidFill>
                  <a:srgbClr val="000000"/>
                </a:solidFill>
              </a:rPr>
              <a:t>)</a:t>
            </a:r>
          </a:p>
        </p:txBody>
      </p:sp>
    </p:spTree>
    <p:extLst>
      <p:ext uri="{BB962C8B-B14F-4D97-AF65-F5344CB8AC3E}">
        <p14:creationId xmlns:p14="http://schemas.microsoft.com/office/powerpoint/2010/main" val="882539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10742" y="692696"/>
            <a:ext cx="8149689" cy="6124754"/>
          </a:xfrm>
          <a:prstGeom prst="rect">
            <a:avLst/>
          </a:prstGeom>
          <a:noFill/>
        </p:spPr>
        <p:txBody>
          <a:bodyPr wrap="square" rtlCol="0">
            <a:spAutoFit/>
          </a:bodyPr>
          <a:lstStyle/>
          <a:p>
            <a:r>
              <a:rPr lang="en-CA" sz="1600" dirty="0">
                <a:solidFill>
                  <a:srgbClr val="000000"/>
                </a:solidFill>
              </a:rPr>
              <a:t>In some cases*, once the linguistic profile is set, managers may use other options, subject to more or less risks for the Agency, giving they are ready to take those risks and they can provide a strong rationale for their decision.</a:t>
            </a:r>
          </a:p>
          <a:p>
            <a:endParaRPr lang="fr-CA" b="1" i="1" dirty="0">
              <a:solidFill>
                <a:srgbClr val="000000"/>
              </a:solidFill>
            </a:endParaRPr>
          </a:p>
          <a:p>
            <a:r>
              <a:rPr lang="en-CA" b="1" i="1" dirty="0">
                <a:solidFill>
                  <a:srgbClr val="000000"/>
                </a:solidFill>
              </a:rPr>
              <a:t>How can I organize my operations to ensure communications/services are provided in both official languages equitably? </a:t>
            </a:r>
          </a:p>
          <a:p>
            <a:endParaRPr lang="fr-CA" i="1" dirty="0">
              <a:solidFill>
                <a:srgbClr val="000000"/>
              </a:solidFill>
            </a:endParaRPr>
          </a:p>
          <a:p>
            <a:r>
              <a:rPr lang="en-CA" sz="1600" dirty="0">
                <a:solidFill>
                  <a:srgbClr val="000000"/>
                </a:solidFill>
              </a:rPr>
              <a:t>Two possibilities may be considered, each one involving certain risks : </a:t>
            </a:r>
          </a:p>
          <a:p>
            <a:endParaRPr lang="fr-CA" sz="1600" b="1" dirty="0">
              <a:solidFill>
                <a:srgbClr val="000000"/>
              </a:solidFill>
            </a:endParaRPr>
          </a:p>
          <a:p>
            <a:r>
              <a:rPr lang="fr-CA" sz="1600" dirty="0">
                <a:solidFill>
                  <a:srgbClr val="000000"/>
                </a:solidFill>
              </a:rPr>
              <a:t>1-      </a:t>
            </a:r>
            <a:r>
              <a:rPr lang="fr-CA" sz="1600" dirty="0" err="1">
                <a:solidFill>
                  <a:srgbClr val="000000"/>
                </a:solidFill>
              </a:rPr>
              <a:t>Assess</a:t>
            </a:r>
            <a:r>
              <a:rPr lang="fr-CA" sz="1600" dirty="0">
                <a:solidFill>
                  <a:srgbClr val="000000"/>
                </a:solidFill>
              </a:rPr>
              <a:t> the </a:t>
            </a:r>
            <a:r>
              <a:rPr lang="fr-CA" sz="1600" dirty="0" err="1">
                <a:solidFill>
                  <a:srgbClr val="000000"/>
                </a:solidFill>
              </a:rPr>
              <a:t>bilingual</a:t>
            </a:r>
            <a:r>
              <a:rPr lang="fr-CA" sz="1600" dirty="0">
                <a:solidFill>
                  <a:srgbClr val="000000"/>
                </a:solidFill>
              </a:rPr>
              <a:t> </a:t>
            </a:r>
            <a:r>
              <a:rPr lang="fr-CA" sz="1600" dirty="0" err="1">
                <a:solidFill>
                  <a:srgbClr val="000000"/>
                </a:solidFill>
              </a:rPr>
              <a:t>capacity</a:t>
            </a:r>
            <a:r>
              <a:rPr lang="fr-CA" sz="1600" dirty="0">
                <a:solidFill>
                  <a:srgbClr val="000000"/>
                </a:solidFill>
              </a:rPr>
              <a:t> of </a:t>
            </a:r>
            <a:r>
              <a:rPr lang="fr-CA" sz="1600" dirty="0" err="1">
                <a:solidFill>
                  <a:srgbClr val="000000"/>
                </a:solidFill>
              </a:rPr>
              <a:t>my</a:t>
            </a:r>
            <a:r>
              <a:rPr lang="fr-CA" sz="1600" dirty="0">
                <a:solidFill>
                  <a:srgbClr val="000000"/>
                </a:solidFill>
              </a:rPr>
              <a:t> unit</a:t>
            </a:r>
          </a:p>
          <a:p>
            <a:pPr lvl="1"/>
            <a:r>
              <a:rPr lang="fr-CA" sz="1600" dirty="0">
                <a:solidFill>
                  <a:srgbClr val="000000"/>
                </a:solidFill>
              </a:rPr>
              <a:t>	</a:t>
            </a:r>
            <a:r>
              <a:rPr lang="fr-CA" sz="1600" dirty="0" err="1">
                <a:solidFill>
                  <a:srgbClr val="000000"/>
                </a:solidFill>
              </a:rPr>
              <a:t>Position’s</a:t>
            </a:r>
            <a:r>
              <a:rPr lang="fr-CA" sz="1600" dirty="0">
                <a:solidFill>
                  <a:srgbClr val="000000"/>
                </a:solidFill>
              </a:rPr>
              <a:t> group and </a:t>
            </a:r>
            <a:r>
              <a:rPr lang="fr-CA" sz="1600" dirty="0" err="1">
                <a:solidFill>
                  <a:srgbClr val="000000"/>
                </a:solidFill>
              </a:rPr>
              <a:t>level</a:t>
            </a:r>
            <a:r>
              <a:rPr lang="fr-CA" sz="1600" dirty="0">
                <a:solidFill>
                  <a:srgbClr val="000000"/>
                </a:solidFill>
              </a:rPr>
              <a:t> to </a:t>
            </a:r>
            <a:r>
              <a:rPr lang="fr-CA" sz="1600" dirty="0" err="1">
                <a:solidFill>
                  <a:srgbClr val="000000"/>
                </a:solidFill>
              </a:rPr>
              <a:t>be</a:t>
            </a:r>
            <a:r>
              <a:rPr lang="fr-CA" sz="1600" dirty="0">
                <a:solidFill>
                  <a:srgbClr val="000000"/>
                </a:solidFill>
              </a:rPr>
              <a:t> </a:t>
            </a:r>
            <a:r>
              <a:rPr lang="fr-CA" sz="1600" dirty="0" err="1">
                <a:solidFill>
                  <a:srgbClr val="000000"/>
                </a:solidFill>
              </a:rPr>
              <a:t>created</a:t>
            </a:r>
            <a:r>
              <a:rPr lang="fr-CA" sz="1600" dirty="0">
                <a:solidFill>
                  <a:srgbClr val="000000"/>
                </a:solidFill>
              </a:rPr>
              <a:t> or </a:t>
            </a:r>
            <a:r>
              <a:rPr lang="fr-CA" sz="1600" dirty="0" err="1">
                <a:solidFill>
                  <a:srgbClr val="000000"/>
                </a:solidFill>
              </a:rPr>
              <a:t>under</a:t>
            </a:r>
            <a:r>
              <a:rPr lang="fr-CA" sz="1600" dirty="0">
                <a:solidFill>
                  <a:srgbClr val="000000"/>
                </a:solidFill>
              </a:rPr>
              <a:t> </a:t>
            </a:r>
            <a:r>
              <a:rPr lang="fr-CA" sz="1600">
                <a:solidFill>
                  <a:srgbClr val="000000"/>
                </a:solidFill>
              </a:rPr>
              <a:t>review:  </a:t>
            </a:r>
            <a:endParaRPr lang="fr-CA" sz="1600" dirty="0">
              <a:solidFill>
                <a:srgbClr val="000000"/>
              </a:solidFill>
            </a:endParaRPr>
          </a:p>
          <a:p>
            <a:pPr lvl="1"/>
            <a:r>
              <a:rPr lang="fr-CA" sz="1600" dirty="0">
                <a:solidFill>
                  <a:srgbClr val="000000"/>
                </a:solidFill>
              </a:rPr>
              <a:t>	Are </a:t>
            </a:r>
            <a:r>
              <a:rPr lang="fr-CA" sz="1600" dirty="0" err="1">
                <a:solidFill>
                  <a:srgbClr val="000000"/>
                </a:solidFill>
              </a:rPr>
              <a:t>there</a:t>
            </a:r>
            <a:r>
              <a:rPr lang="fr-CA" sz="1600" dirty="0">
                <a:solidFill>
                  <a:srgbClr val="000000"/>
                </a:solidFill>
              </a:rPr>
              <a:t> </a:t>
            </a:r>
            <a:r>
              <a:rPr lang="fr-CA" sz="1600" dirty="0" err="1">
                <a:solidFill>
                  <a:srgbClr val="000000"/>
                </a:solidFill>
              </a:rPr>
              <a:t>other</a:t>
            </a:r>
            <a:r>
              <a:rPr lang="fr-CA" sz="1600" dirty="0">
                <a:solidFill>
                  <a:srgbClr val="000000"/>
                </a:solidFill>
              </a:rPr>
              <a:t> </a:t>
            </a:r>
            <a:r>
              <a:rPr lang="fr-CA" sz="1600" dirty="0" err="1">
                <a:solidFill>
                  <a:srgbClr val="000000"/>
                </a:solidFill>
              </a:rPr>
              <a:t>encumbered</a:t>
            </a:r>
            <a:r>
              <a:rPr lang="fr-CA" sz="1600" dirty="0">
                <a:solidFill>
                  <a:srgbClr val="000000"/>
                </a:solidFill>
              </a:rPr>
              <a:t> positions at the </a:t>
            </a:r>
            <a:r>
              <a:rPr lang="fr-CA" sz="1600" dirty="0" err="1">
                <a:solidFill>
                  <a:srgbClr val="000000"/>
                </a:solidFill>
              </a:rPr>
              <a:t>same</a:t>
            </a:r>
            <a:r>
              <a:rPr lang="fr-CA" sz="1600" dirty="0">
                <a:solidFill>
                  <a:srgbClr val="000000"/>
                </a:solidFill>
              </a:rPr>
              <a:t> group and </a:t>
            </a:r>
            <a:r>
              <a:rPr lang="fr-CA" sz="1600" dirty="0" err="1">
                <a:solidFill>
                  <a:srgbClr val="000000"/>
                </a:solidFill>
              </a:rPr>
              <a:t>level</a:t>
            </a:r>
            <a:r>
              <a:rPr lang="fr-CA" sz="1600" dirty="0">
                <a:solidFill>
                  <a:srgbClr val="000000"/>
                </a:solidFill>
              </a:rPr>
              <a:t> in </a:t>
            </a:r>
            <a:r>
              <a:rPr lang="fr-CA" sz="1600" dirty="0" err="1">
                <a:solidFill>
                  <a:srgbClr val="000000"/>
                </a:solidFill>
              </a:rPr>
              <a:t>my</a:t>
            </a:r>
            <a:r>
              <a:rPr lang="fr-CA" sz="1600" dirty="0">
                <a:solidFill>
                  <a:srgbClr val="000000"/>
                </a:solidFill>
              </a:rPr>
              <a:t> unit?</a:t>
            </a:r>
          </a:p>
          <a:p>
            <a:pPr lvl="1"/>
            <a:r>
              <a:rPr lang="fr-CA" sz="1600" dirty="0">
                <a:solidFill>
                  <a:srgbClr val="000000"/>
                </a:solidFill>
              </a:rPr>
              <a:t>                              if </a:t>
            </a:r>
            <a:r>
              <a:rPr lang="fr-CA" sz="1600" dirty="0" err="1">
                <a:solidFill>
                  <a:srgbClr val="000000"/>
                </a:solidFill>
              </a:rPr>
              <a:t>yes</a:t>
            </a:r>
            <a:r>
              <a:rPr lang="fr-CA" sz="1600" dirty="0">
                <a:solidFill>
                  <a:srgbClr val="000000"/>
                </a:solidFill>
              </a:rPr>
              <a:t>, I </a:t>
            </a:r>
            <a:r>
              <a:rPr lang="fr-CA" sz="1600" dirty="0" err="1">
                <a:solidFill>
                  <a:srgbClr val="000000"/>
                </a:solidFill>
              </a:rPr>
              <a:t>can</a:t>
            </a:r>
            <a:r>
              <a:rPr lang="fr-CA" sz="1600" dirty="0">
                <a:solidFill>
                  <a:srgbClr val="000000"/>
                </a:solidFill>
              </a:rPr>
              <a:t> </a:t>
            </a:r>
            <a:r>
              <a:rPr lang="fr-CA" sz="1600" dirty="0" err="1">
                <a:solidFill>
                  <a:srgbClr val="000000"/>
                </a:solidFill>
              </a:rPr>
              <a:t>establish</a:t>
            </a:r>
            <a:r>
              <a:rPr lang="fr-CA" sz="1600" dirty="0">
                <a:solidFill>
                  <a:srgbClr val="000000"/>
                </a:solidFill>
              </a:rPr>
              <a:t> the position </a:t>
            </a:r>
            <a:r>
              <a:rPr lang="fr-CA" sz="1600" dirty="0" err="1">
                <a:solidFill>
                  <a:srgbClr val="000000"/>
                </a:solidFill>
              </a:rPr>
              <a:t>Unilingual</a:t>
            </a:r>
            <a:r>
              <a:rPr lang="fr-CA" sz="1600" dirty="0">
                <a:solidFill>
                  <a:srgbClr val="000000"/>
                </a:solidFill>
              </a:rPr>
              <a:t> (</a:t>
            </a:r>
            <a:r>
              <a:rPr lang="fr-CA" sz="1600" dirty="0" err="1">
                <a:solidFill>
                  <a:srgbClr val="000000"/>
                </a:solidFill>
              </a:rPr>
              <a:t>low</a:t>
            </a:r>
            <a:r>
              <a:rPr lang="fr-CA" sz="1600" dirty="0">
                <a:solidFill>
                  <a:srgbClr val="000000"/>
                </a:solidFill>
              </a:rPr>
              <a:t> </a:t>
            </a:r>
            <a:r>
              <a:rPr lang="fr-CA" sz="1600" dirty="0" err="1">
                <a:solidFill>
                  <a:srgbClr val="000000"/>
                </a:solidFill>
              </a:rPr>
              <a:t>risk</a:t>
            </a:r>
            <a:r>
              <a:rPr lang="fr-CA" sz="1600" dirty="0">
                <a:solidFill>
                  <a:srgbClr val="000000"/>
                </a:solidFill>
              </a:rPr>
              <a:t> for the Agency)</a:t>
            </a:r>
          </a:p>
          <a:p>
            <a:pPr lvl="1"/>
            <a:r>
              <a:rPr lang="fr-CA" sz="1600" dirty="0">
                <a:solidFill>
                  <a:srgbClr val="000000"/>
                </a:solidFill>
              </a:rPr>
              <a:t>                              If not, 2</a:t>
            </a:r>
            <a:r>
              <a:rPr lang="fr-CA" sz="1600" baseline="30000" dirty="0">
                <a:solidFill>
                  <a:srgbClr val="000000"/>
                </a:solidFill>
              </a:rPr>
              <a:t>nd</a:t>
            </a:r>
            <a:r>
              <a:rPr lang="fr-CA" sz="1600" dirty="0">
                <a:solidFill>
                  <a:srgbClr val="000000"/>
                </a:solidFill>
              </a:rPr>
              <a:t> </a:t>
            </a:r>
            <a:r>
              <a:rPr lang="fr-CA" sz="1600" dirty="0" err="1">
                <a:solidFill>
                  <a:srgbClr val="000000"/>
                </a:solidFill>
              </a:rPr>
              <a:t>possibility</a:t>
            </a:r>
            <a:r>
              <a:rPr lang="fr-CA" sz="1600" dirty="0">
                <a:solidFill>
                  <a:srgbClr val="000000"/>
                </a:solidFill>
              </a:rPr>
              <a:t> </a:t>
            </a:r>
          </a:p>
          <a:p>
            <a:pPr lvl="1"/>
            <a:r>
              <a:rPr lang="fr-CA" sz="1600" dirty="0">
                <a:solidFill>
                  <a:srgbClr val="000000"/>
                </a:solidFill>
              </a:rPr>
              <a:t> </a:t>
            </a:r>
          </a:p>
          <a:p>
            <a:r>
              <a:rPr lang="fr-CA" sz="1600" dirty="0">
                <a:solidFill>
                  <a:srgbClr val="000000"/>
                </a:solidFill>
              </a:rPr>
              <a:t>2-      Put </a:t>
            </a:r>
            <a:r>
              <a:rPr lang="fr-CA" sz="1600" dirty="0" err="1">
                <a:solidFill>
                  <a:srgbClr val="000000"/>
                </a:solidFill>
              </a:rPr>
              <a:t>processes</a:t>
            </a:r>
            <a:r>
              <a:rPr lang="fr-CA" sz="1600" dirty="0">
                <a:solidFill>
                  <a:srgbClr val="000000"/>
                </a:solidFill>
              </a:rPr>
              <a:t> in place, </a:t>
            </a:r>
            <a:r>
              <a:rPr lang="en-CA" sz="1600" dirty="0" err="1">
                <a:solidFill>
                  <a:srgbClr val="000000"/>
                </a:solidFill>
              </a:rPr>
              <a:t>ie</a:t>
            </a:r>
            <a:r>
              <a:rPr lang="en-CA" sz="1600" dirty="0">
                <a:solidFill>
                  <a:srgbClr val="000000"/>
                </a:solidFill>
              </a:rPr>
              <a:t>. based on the unit’s operations and staff, assign tasks </a:t>
            </a:r>
          </a:p>
          <a:p>
            <a:r>
              <a:rPr lang="en-CA" sz="1600" dirty="0">
                <a:solidFill>
                  <a:srgbClr val="000000"/>
                </a:solidFill>
              </a:rPr>
              <a:t>          requiring bilingualism to employees of different groups and levels (high risk for the Agency)</a:t>
            </a:r>
            <a:br>
              <a:rPr lang="en-CA" sz="1600" dirty="0">
                <a:solidFill>
                  <a:srgbClr val="000000"/>
                </a:solidFill>
              </a:rPr>
            </a:br>
            <a:r>
              <a:rPr lang="fr-CA" sz="1400" dirty="0">
                <a:solidFill>
                  <a:srgbClr val="000000"/>
                </a:solidFill>
              </a:rPr>
              <a:t>  </a:t>
            </a:r>
          </a:p>
          <a:p>
            <a:endParaRPr lang="fr-CA" sz="1400" dirty="0">
              <a:solidFill>
                <a:srgbClr val="000000"/>
              </a:solidFill>
            </a:endParaRPr>
          </a:p>
          <a:p>
            <a:r>
              <a:rPr lang="fr-CA" sz="1400" dirty="0" err="1">
                <a:solidFill>
                  <a:srgbClr val="000000"/>
                </a:solidFill>
              </a:rPr>
              <a:t>When</a:t>
            </a:r>
            <a:r>
              <a:rPr lang="fr-CA" sz="1400" dirty="0">
                <a:solidFill>
                  <a:srgbClr val="000000"/>
                </a:solidFill>
              </a:rPr>
              <a:t> the </a:t>
            </a:r>
            <a:r>
              <a:rPr lang="fr-CA" sz="1400" dirty="0" err="1">
                <a:solidFill>
                  <a:srgbClr val="000000"/>
                </a:solidFill>
              </a:rPr>
              <a:t>subdelegated</a:t>
            </a:r>
            <a:r>
              <a:rPr lang="fr-CA" sz="1400" dirty="0">
                <a:solidFill>
                  <a:srgbClr val="000000"/>
                </a:solidFill>
              </a:rPr>
              <a:t> manager </a:t>
            </a:r>
            <a:r>
              <a:rPr lang="fr-CA" sz="1400" dirty="0" err="1">
                <a:solidFill>
                  <a:srgbClr val="000000"/>
                </a:solidFill>
              </a:rPr>
              <a:t>is</a:t>
            </a:r>
            <a:r>
              <a:rPr lang="fr-CA" sz="1400" dirty="0">
                <a:solidFill>
                  <a:srgbClr val="000000"/>
                </a:solidFill>
              </a:rPr>
              <a:t> confident </a:t>
            </a:r>
            <a:r>
              <a:rPr lang="fr-CA" sz="1400" dirty="0" err="1">
                <a:solidFill>
                  <a:srgbClr val="000000"/>
                </a:solidFill>
              </a:rPr>
              <a:t>that</a:t>
            </a:r>
            <a:r>
              <a:rPr lang="fr-CA" sz="1400" dirty="0">
                <a:solidFill>
                  <a:srgbClr val="000000"/>
                </a:solidFill>
              </a:rPr>
              <a:t> communications </a:t>
            </a:r>
            <a:r>
              <a:rPr lang="fr-CA" sz="1400" dirty="0" err="1">
                <a:solidFill>
                  <a:srgbClr val="000000"/>
                </a:solidFill>
              </a:rPr>
              <a:t>will</a:t>
            </a:r>
            <a:r>
              <a:rPr lang="fr-CA" sz="1400" dirty="0">
                <a:solidFill>
                  <a:srgbClr val="000000"/>
                </a:solidFill>
              </a:rPr>
              <a:t> </a:t>
            </a:r>
            <a:r>
              <a:rPr lang="fr-CA" sz="1400" dirty="0" err="1">
                <a:solidFill>
                  <a:srgbClr val="000000"/>
                </a:solidFill>
              </a:rPr>
              <a:t>be</a:t>
            </a:r>
            <a:r>
              <a:rPr lang="fr-CA" sz="1400" dirty="0">
                <a:solidFill>
                  <a:srgbClr val="000000"/>
                </a:solidFill>
              </a:rPr>
              <a:t> of </a:t>
            </a:r>
            <a:r>
              <a:rPr lang="fr-CA" sz="1400" dirty="0" err="1">
                <a:solidFill>
                  <a:srgbClr val="000000"/>
                </a:solidFill>
              </a:rPr>
              <a:t>equal</a:t>
            </a:r>
            <a:r>
              <a:rPr lang="fr-CA" sz="1400" dirty="0">
                <a:solidFill>
                  <a:srgbClr val="000000"/>
                </a:solidFill>
              </a:rPr>
              <a:t> </a:t>
            </a:r>
            <a:r>
              <a:rPr lang="fr-CA" sz="1400" dirty="0" err="1">
                <a:solidFill>
                  <a:srgbClr val="000000"/>
                </a:solidFill>
              </a:rPr>
              <a:t>quality</a:t>
            </a:r>
            <a:r>
              <a:rPr lang="fr-CA" sz="1400" dirty="0">
                <a:solidFill>
                  <a:srgbClr val="000000"/>
                </a:solidFill>
              </a:rPr>
              <a:t> in </a:t>
            </a:r>
            <a:r>
              <a:rPr lang="fr-CA" sz="1400" dirty="0" err="1">
                <a:solidFill>
                  <a:srgbClr val="000000"/>
                </a:solidFill>
              </a:rPr>
              <a:t>both</a:t>
            </a:r>
            <a:r>
              <a:rPr lang="fr-CA" sz="1400" dirty="0">
                <a:solidFill>
                  <a:srgbClr val="000000"/>
                </a:solidFill>
              </a:rPr>
              <a:t> official </a:t>
            </a:r>
            <a:r>
              <a:rPr lang="fr-CA" sz="1400" dirty="0" err="1">
                <a:solidFill>
                  <a:srgbClr val="000000"/>
                </a:solidFill>
              </a:rPr>
              <a:t>languages</a:t>
            </a:r>
            <a:r>
              <a:rPr lang="fr-CA" sz="1400" dirty="0">
                <a:solidFill>
                  <a:srgbClr val="000000"/>
                </a:solidFill>
              </a:rPr>
              <a:t>, the </a:t>
            </a:r>
            <a:r>
              <a:rPr lang="fr-CA" sz="1400" dirty="0" err="1">
                <a:solidFill>
                  <a:srgbClr val="000000"/>
                </a:solidFill>
              </a:rPr>
              <a:t>linguistic</a:t>
            </a:r>
            <a:r>
              <a:rPr lang="fr-CA" sz="1400" dirty="0">
                <a:solidFill>
                  <a:srgbClr val="000000"/>
                </a:solidFill>
              </a:rPr>
              <a:t> profile </a:t>
            </a:r>
            <a:r>
              <a:rPr lang="fr-CA" sz="1400" dirty="0" err="1">
                <a:solidFill>
                  <a:srgbClr val="000000"/>
                </a:solidFill>
              </a:rPr>
              <a:t>may</a:t>
            </a:r>
            <a:r>
              <a:rPr lang="fr-CA" sz="1400" dirty="0">
                <a:solidFill>
                  <a:srgbClr val="000000"/>
                </a:solidFill>
              </a:rPr>
              <a:t> </a:t>
            </a:r>
            <a:r>
              <a:rPr lang="fr-CA" sz="1400" dirty="0" err="1">
                <a:solidFill>
                  <a:srgbClr val="000000"/>
                </a:solidFill>
              </a:rPr>
              <a:t>be</a:t>
            </a:r>
            <a:r>
              <a:rPr lang="fr-CA" sz="1400" dirty="0">
                <a:solidFill>
                  <a:srgbClr val="000000"/>
                </a:solidFill>
              </a:rPr>
              <a:t> </a:t>
            </a:r>
            <a:r>
              <a:rPr lang="fr-CA" sz="1400" dirty="0" err="1">
                <a:solidFill>
                  <a:srgbClr val="000000"/>
                </a:solidFill>
              </a:rPr>
              <a:t>established</a:t>
            </a:r>
            <a:r>
              <a:rPr lang="fr-CA" sz="1400" dirty="0">
                <a:solidFill>
                  <a:srgbClr val="000000"/>
                </a:solidFill>
              </a:rPr>
              <a:t>.</a:t>
            </a:r>
          </a:p>
          <a:p>
            <a:endParaRPr lang="fr-CA" sz="1400" dirty="0">
              <a:solidFill>
                <a:srgbClr val="000000"/>
              </a:solidFill>
            </a:endParaRPr>
          </a:p>
          <a:p>
            <a:endParaRPr lang="fr-CA" sz="1400" dirty="0">
              <a:solidFill>
                <a:srgbClr val="000000"/>
              </a:solidFill>
            </a:endParaRPr>
          </a:p>
          <a:p>
            <a:endParaRPr lang="fr-CA" sz="1400" dirty="0">
              <a:solidFill>
                <a:srgbClr val="000000"/>
              </a:solidFill>
            </a:endParaRPr>
          </a:p>
          <a:p>
            <a:r>
              <a:rPr lang="fr-CA" sz="1400" dirty="0">
                <a:solidFill>
                  <a:srgbClr val="000000"/>
                </a:solidFill>
              </a:rPr>
              <a:t>*Note : </a:t>
            </a:r>
            <a:r>
              <a:rPr lang="en-CA" sz="1400" dirty="0">
                <a:solidFill>
                  <a:srgbClr val="000000"/>
                </a:solidFill>
              </a:rPr>
              <a:t>The requirements of the </a:t>
            </a:r>
            <a:r>
              <a:rPr lang="en-CA" sz="1400" i="1" dirty="0">
                <a:solidFill>
                  <a:srgbClr val="000000"/>
                </a:solidFill>
              </a:rPr>
              <a:t>Directive on Linguistic Identification of Positions </a:t>
            </a:r>
            <a:r>
              <a:rPr lang="en-CA" sz="1400" dirty="0">
                <a:solidFill>
                  <a:srgbClr val="000000"/>
                </a:solidFill>
              </a:rPr>
              <a:t>must be met</a:t>
            </a:r>
            <a:endParaRPr lang="fr-CA" sz="1400" dirty="0">
              <a:solidFill>
                <a:srgbClr val="000000"/>
              </a:solidFill>
            </a:endParaRPr>
          </a:p>
        </p:txBody>
      </p:sp>
    </p:spTree>
    <p:extLst>
      <p:ext uri="{BB962C8B-B14F-4D97-AF65-F5344CB8AC3E}">
        <p14:creationId xmlns:p14="http://schemas.microsoft.com/office/powerpoint/2010/main" val="3404083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94B8593-42E6-4A34-86F8-6A42D6F0B48E}" type="slidenum">
              <a:rPr lang="en-US" smtClean="0">
                <a:solidFill>
                  <a:srgbClr val="FFFFFF"/>
                </a:solidFill>
              </a:rPr>
              <a:pPr>
                <a:defRPr/>
              </a:pPr>
              <a:t>4</a:t>
            </a:fld>
            <a:endParaRPr lang="en-US">
              <a:solidFill>
                <a:srgbClr val="FFFFFF"/>
              </a:solidFill>
            </a:endParaRPr>
          </a:p>
        </p:txBody>
      </p:sp>
      <p:sp>
        <p:nvSpPr>
          <p:cNvPr id="5" name="TextBox 4"/>
          <p:cNvSpPr txBox="1"/>
          <p:nvPr/>
        </p:nvSpPr>
        <p:spPr>
          <a:xfrm>
            <a:off x="251520" y="86721"/>
            <a:ext cx="8561012" cy="584775"/>
          </a:xfrm>
          <a:prstGeom prst="rect">
            <a:avLst/>
          </a:prstGeom>
          <a:noFill/>
        </p:spPr>
        <p:txBody>
          <a:bodyPr wrap="square" rtlCol="0">
            <a:spAutoFit/>
          </a:bodyPr>
          <a:lstStyle/>
          <a:p>
            <a:pPr algn="ctr"/>
            <a:endParaRPr lang="en-CA" sz="1600" b="1" dirty="0">
              <a:latin typeface="Calibri" panose="020F0502020204030204" pitchFamily="34" charset="0"/>
              <a:cs typeface="Calibri" panose="020F0502020204030204" pitchFamily="34" charset="0"/>
            </a:endParaRPr>
          </a:p>
          <a:p>
            <a:pPr algn="ctr"/>
            <a:r>
              <a:rPr lang="en-CA" sz="1600" b="1" dirty="0">
                <a:latin typeface="Calibri" panose="020F0502020204030204" pitchFamily="34" charset="0"/>
                <a:cs typeface="Calibri" panose="020F0502020204030204" pitchFamily="34" charset="0"/>
              </a:rPr>
              <a:t>Guidance for Sub-delegated Persons: How to Set a Linguistic Profile in a Bilingual Region</a:t>
            </a:r>
          </a:p>
        </p:txBody>
      </p:sp>
      <p:sp>
        <p:nvSpPr>
          <p:cNvPr id="133" name="TextBox 132"/>
          <p:cNvSpPr txBox="1"/>
          <p:nvPr/>
        </p:nvSpPr>
        <p:spPr>
          <a:xfrm>
            <a:off x="135407" y="811302"/>
            <a:ext cx="8728477" cy="1323439"/>
          </a:xfrm>
          <a:prstGeom prst="roundRect">
            <a:avLst>
              <a:gd name="adj" fmla="val 0"/>
            </a:avLst>
          </a:prstGeom>
          <a:noFill/>
          <a:ln>
            <a:noFill/>
          </a:ln>
        </p:spPr>
        <p:txBody>
          <a:bodyPr wrap="square" rtlCol="0">
            <a:spAutoFit/>
          </a:bodyPr>
          <a:lstStyle/>
          <a:p>
            <a:pPr marL="285750" indent="-285750">
              <a:buFont typeface="Arial" panose="020B0604020202020204" pitchFamily="34" charset="0"/>
              <a:buChar char="•"/>
            </a:pPr>
            <a:r>
              <a:rPr lang="en-CA" sz="1400" dirty="0">
                <a:latin typeface="Calibri" panose="020F0502020204030204" pitchFamily="34" charset="0"/>
                <a:cs typeface="Calibri" panose="020F0502020204030204" pitchFamily="34" charset="0"/>
              </a:rPr>
              <a:t>Managers must determine the linguistic profile </a:t>
            </a:r>
            <a:r>
              <a:rPr lang="en-CA" sz="1400" b="1" dirty="0">
                <a:solidFill>
                  <a:srgbClr val="0070C0"/>
                </a:solidFill>
                <a:latin typeface="Calibri" panose="020F0502020204030204" pitchFamily="34" charset="0"/>
                <a:cs typeface="Calibri" panose="020F0502020204030204" pitchFamily="34" charset="0"/>
              </a:rPr>
              <a:t>upon creation </a:t>
            </a:r>
            <a:r>
              <a:rPr lang="en-CA" sz="1400" dirty="0">
                <a:latin typeface="Calibri" panose="020F0502020204030204" pitchFamily="34" charset="0"/>
                <a:cs typeface="Calibri" panose="020F0502020204030204" pitchFamily="34" charset="0"/>
              </a:rPr>
              <a:t>of the position in addition to being </a:t>
            </a:r>
            <a:r>
              <a:rPr lang="en-CA" sz="1400" b="1" dirty="0">
                <a:solidFill>
                  <a:srgbClr val="0070C0"/>
                </a:solidFill>
                <a:latin typeface="Calibri" panose="020F0502020204030204" pitchFamily="34" charset="0"/>
                <a:cs typeface="Calibri" panose="020F0502020204030204" pitchFamily="34" charset="0"/>
              </a:rPr>
              <a:t>re-validated at every staffing action</a:t>
            </a:r>
            <a:r>
              <a:rPr lang="en-CA" sz="1400" dirty="0">
                <a:latin typeface="Calibri" panose="020F0502020204030204" pitchFamily="34" charset="0"/>
                <a:cs typeface="Calibri" panose="020F0502020204030204" pitchFamily="34" charset="0"/>
              </a:rPr>
              <a:t>. </a:t>
            </a:r>
          </a:p>
          <a:p>
            <a:pPr marL="285750" indent="-285750">
              <a:buFont typeface="Arial" panose="020B0604020202020204" pitchFamily="34" charset="0"/>
              <a:buChar char="•"/>
            </a:pPr>
            <a:endParaRPr lang="en-CA" sz="1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CA" sz="1400" dirty="0">
                <a:latin typeface="Calibri" panose="020F0502020204030204" pitchFamily="34" charset="0"/>
                <a:cs typeface="Calibri" panose="020F0502020204030204" pitchFamily="34" charset="0"/>
              </a:rPr>
              <a:t>As per the CBSA </a:t>
            </a:r>
            <a:r>
              <a:rPr lang="en-CA" sz="1400" i="1" dirty="0">
                <a:latin typeface="Calibri" panose="020F0502020204030204" pitchFamily="34" charset="0"/>
                <a:cs typeface="Calibri" panose="020F0502020204030204" pitchFamily="34" charset="0"/>
              </a:rPr>
              <a:t>Directive on the Determination of Linguistic Profile of Positions</a:t>
            </a:r>
            <a:r>
              <a:rPr lang="en-CA" sz="1400" dirty="0">
                <a:latin typeface="Calibri" panose="020F0502020204030204" pitchFamily="34" charset="0"/>
                <a:cs typeface="Calibri" panose="020F0502020204030204" pitchFamily="34" charset="0"/>
              </a:rPr>
              <a:t>, managers must take into account </a:t>
            </a:r>
            <a:r>
              <a:rPr lang="en-CA" sz="1400" b="1" dirty="0">
                <a:solidFill>
                  <a:srgbClr val="0070C0"/>
                </a:solidFill>
                <a:latin typeface="Calibri" panose="020F0502020204030204" pitchFamily="34" charset="0"/>
                <a:cs typeface="Calibri" panose="020F0502020204030204" pitchFamily="34" charset="0"/>
              </a:rPr>
              <a:t>the entirety of the functions</a:t>
            </a:r>
            <a:r>
              <a:rPr lang="en-CA" sz="1400" dirty="0">
                <a:latin typeface="Calibri" panose="020F0502020204030204" pitchFamily="34" charset="0"/>
                <a:cs typeface="Calibri" panose="020F0502020204030204" pitchFamily="34" charset="0"/>
              </a:rPr>
              <a:t> that need to be performed by the position:</a:t>
            </a:r>
          </a:p>
          <a:p>
            <a:pPr marL="285750" indent="-285750">
              <a:buFont typeface="Arial" panose="020B0604020202020204" pitchFamily="34" charset="0"/>
              <a:buChar char="•"/>
            </a:pPr>
            <a:endParaRPr lang="en-CA" sz="1400" dirty="0">
              <a:latin typeface="Calibri" panose="020F0502020204030204" pitchFamily="34" charset="0"/>
              <a:cs typeface="Calibri" panose="020F0502020204030204" pitchFamily="34" charset="0"/>
            </a:endParaRPr>
          </a:p>
        </p:txBody>
      </p:sp>
      <p:sp>
        <p:nvSpPr>
          <p:cNvPr id="3" name="Rounded Rectangle 2"/>
          <p:cNvSpPr/>
          <p:nvPr/>
        </p:nvSpPr>
        <p:spPr>
          <a:xfrm>
            <a:off x="539552" y="2478435"/>
            <a:ext cx="1800200" cy="475255"/>
          </a:xfrm>
          <a:prstGeom prst="roundRect">
            <a:avLst/>
          </a:prstGeom>
          <a:solidFill>
            <a:schemeClr val="bg1"/>
          </a:solidFill>
          <a:ln w="635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sz="1400" dirty="0">
                <a:solidFill>
                  <a:srgbClr val="0070C0"/>
                </a:solidFill>
                <a:latin typeface="Calibri" panose="020F0502020204030204" pitchFamily="34" charset="0"/>
                <a:cs typeface="Calibri" panose="020F0502020204030204" pitchFamily="34" charset="0"/>
              </a:rPr>
              <a:t>Executive </a:t>
            </a:r>
          </a:p>
          <a:p>
            <a:pPr algn="ctr"/>
            <a:r>
              <a:rPr lang="en-CA" sz="1400" dirty="0">
                <a:solidFill>
                  <a:srgbClr val="0070C0"/>
                </a:solidFill>
                <a:latin typeface="Calibri" panose="020F0502020204030204" pitchFamily="34" charset="0"/>
                <a:cs typeface="Calibri" panose="020F0502020204030204" pitchFamily="34" charset="0"/>
              </a:rPr>
              <a:t>Positions</a:t>
            </a:r>
          </a:p>
        </p:txBody>
      </p:sp>
      <p:sp>
        <p:nvSpPr>
          <p:cNvPr id="135" name="Rounded Rectangle 134"/>
          <p:cNvSpPr/>
          <p:nvPr/>
        </p:nvSpPr>
        <p:spPr>
          <a:xfrm>
            <a:off x="539552" y="3273497"/>
            <a:ext cx="1800200" cy="475255"/>
          </a:xfrm>
          <a:prstGeom prst="roundRect">
            <a:avLst/>
          </a:prstGeom>
          <a:solidFill>
            <a:schemeClr val="bg1"/>
          </a:solidFill>
          <a:ln w="635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sz="1200" dirty="0">
                <a:solidFill>
                  <a:srgbClr val="0070C0"/>
                </a:solidFill>
                <a:latin typeface="Calibri" panose="020F0502020204030204" pitchFamily="34" charset="0"/>
                <a:cs typeface="Calibri" panose="020F0502020204030204" pitchFamily="34" charset="0"/>
              </a:rPr>
              <a:t>EX-minus one positions with supervision</a:t>
            </a:r>
          </a:p>
        </p:txBody>
      </p:sp>
      <p:sp>
        <p:nvSpPr>
          <p:cNvPr id="136" name="Rounded Rectangle 135"/>
          <p:cNvSpPr/>
          <p:nvPr/>
        </p:nvSpPr>
        <p:spPr>
          <a:xfrm>
            <a:off x="539552" y="4074741"/>
            <a:ext cx="1800200" cy="475255"/>
          </a:xfrm>
          <a:prstGeom prst="roundRect">
            <a:avLst/>
          </a:prstGeom>
          <a:solidFill>
            <a:schemeClr val="bg1"/>
          </a:solidFill>
          <a:ln w="635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sz="1400" dirty="0">
                <a:solidFill>
                  <a:srgbClr val="0070C0"/>
                </a:solidFill>
                <a:latin typeface="Calibri" panose="020F0502020204030204" pitchFamily="34" charset="0"/>
                <a:cs typeface="Calibri" panose="020F0502020204030204" pitchFamily="34" charset="0"/>
              </a:rPr>
              <a:t>Supervisory </a:t>
            </a:r>
          </a:p>
          <a:p>
            <a:pPr algn="ctr"/>
            <a:r>
              <a:rPr lang="en-CA" sz="1400" dirty="0">
                <a:solidFill>
                  <a:srgbClr val="0070C0"/>
                </a:solidFill>
                <a:latin typeface="Calibri" panose="020F0502020204030204" pitchFamily="34" charset="0"/>
                <a:cs typeface="Calibri" panose="020F0502020204030204" pitchFamily="34" charset="0"/>
              </a:rPr>
              <a:t>Positions</a:t>
            </a:r>
            <a:r>
              <a:rPr lang="en-CA" sz="1400" dirty="0">
                <a:solidFill>
                  <a:srgbClr val="FF0000"/>
                </a:solidFill>
                <a:latin typeface="Calibri" panose="020F0502020204030204" pitchFamily="34" charset="0"/>
                <a:cs typeface="Calibri" panose="020F0502020204030204" pitchFamily="34" charset="0"/>
              </a:rPr>
              <a:t>*</a:t>
            </a:r>
          </a:p>
        </p:txBody>
      </p:sp>
      <p:sp>
        <p:nvSpPr>
          <p:cNvPr id="137" name="Rounded Rectangle 136"/>
          <p:cNvSpPr/>
          <p:nvPr/>
        </p:nvSpPr>
        <p:spPr>
          <a:xfrm>
            <a:off x="539552" y="4866829"/>
            <a:ext cx="1800200" cy="475255"/>
          </a:xfrm>
          <a:prstGeom prst="roundRect">
            <a:avLst/>
          </a:prstGeom>
          <a:solidFill>
            <a:schemeClr val="bg1"/>
          </a:solidFill>
          <a:ln w="635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sz="1200" dirty="0">
                <a:solidFill>
                  <a:srgbClr val="0070C0"/>
                </a:solidFill>
                <a:latin typeface="Calibri" panose="020F0502020204030204" pitchFamily="34" charset="0"/>
                <a:cs typeface="Calibri" panose="020F0502020204030204" pitchFamily="34" charset="0"/>
              </a:rPr>
              <a:t>Administrative </a:t>
            </a:r>
          </a:p>
          <a:p>
            <a:pPr algn="ctr"/>
            <a:r>
              <a:rPr lang="en-CA" sz="1200" dirty="0">
                <a:solidFill>
                  <a:srgbClr val="0070C0"/>
                </a:solidFill>
                <a:latin typeface="Calibri" panose="020F0502020204030204" pitchFamily="34" charset="0"/>
                <a:cs typeface="Calibri" panose="020F0502020204030204" pitchFamily="34" charset="0"/>
              </a:rPr>
              <a:t>    Assistant positions</a:t>
            </a:r>
          </a:p>
        </p:txBody>
      </p:sp>
      <p:pic>
        <p:nvPicPr>
          <p:cNvPr id="141" name="Picture 7" descr="C:\Users\mym084\Desktop\people-working-on-computers-clipart-1.jpg"/>
          <p:cNvPicPr>
            <a:picLocks noChangeAspect="1" noChangeArrowheads="1"/>
          </p:cNvPicPr>
          <p:nvPr/>
        </p:nvPicPr>
        <p:blipFill rotWithShape="1">
          <a:blip r:embed="rId2" cstate="print">
            <a:clrChange>
              <a:clrFrom>
                <a:srgbClr val="FFFFFF"/>
              </a:clrFrom>
              <a:clrTo>
                <a:srgbClr val="FFFFFF">
                  <a:alpha val="0"/>
                </a:srgbClr>
              </a:clrTo>
            </a:clrChange>
            <a:duotone>
              <a:prstClr val="black"/>
              <a:schemeClr val="accent3">
                <a:tint val="45000"/>
                <a:satMod val="400000"/>
              </a:schemeClr>
            </a:duotone>
            <a:extLst>
              <a:ext uri="{28A0092B-C50C-407E-A947-70E740481C1C}">
                <a14:useLocalDpi xmlns:a14="http://schemas.microsoft.com/office/drawing/2010/main" val="0"/>
              </a:ext>
            </a:extLst>
          </a:blip>
          <a:srcRect r="11919"/>
          <a:stretch/>
        </p:blipFill>
        <p:spPr bwMode="auto">
          <a:xfrm>
            <a:off x="593829" y="4950566"/>
            <a:ext cx="290975" cy="307779"/>
          </a:xfrm>
          <a:prstGeom prst="rect">
            <a:avLst/>
          </a:prstGeom>
          <a:noFill/>
          <a:extLst>
            <a:ext uri="{909E8E84-426E-40DD-AFC4-6F175D3DCCD1}">
              <a14:hiddenFill xmlns:a14="http://schemas.microsoft.com/office/drawing/2010/main">
                <a:solidFill>
                  <a:srgbClr val="FFFFFF"/>
                </a:solidFill>
              </a14:hiddenFill>
            </a:ext>
          </a:extLst>
        </p:spPr>
      </p:pic>
      <p:sp>
        <p:nvSpPr>
          <p:cNvPr id="142" name="TextBox 141"/>
          <p:cNvSpPr txBox="1"/>
          <p:nvPr/>
        </p:nvSpPr>
        <p:spPr>
          <a:xfrm>
            <a:off x="2273834" y="2540569"/>
            <a:ext cx="656629" cy="415498"/>
          </a:xfrm>
          <a:prstGeom prst="rect">
            <a:avLst/>
          </a:prstGeom>
          <a:noFill/>
        </p:spPr>
        <p:txBody>
          <a:bodyPr wrap="square" rtlCol="0">
            <a:spAutoFit/>
          </a:bodyPr>
          <a:lstStyle/>
          <a:p>
            <a:r>
              <a:rPr lang="en-CA" sz="1400" b="1" dirty="0">
                <a:solidFill>
                  <a:srgbClr val="990000"/>
                </a:solidFill>
                <a:latin typeface="Calibri" panose="020F0502020204030204" pitchFamily="34" charset="0"/>
                <a:cs typeface="Calibri" panose="020F0502020204030204" pitchFamily="34" charset="0"/>
              </a:rPr>
              <a:t>= CBC</a:t>
            </a:r>
          </a:p>
          <a:p>
            <a:pPr algn="ctr"/>
            <a:r>
              <a:rPr lang="en-CA" sz="700" b="1" dirty="0">
                <a:solidFill>
                  <a:srgbClr val="990000"/>
                </a:solidFill>
                <a:latin typeface="Calibri" panose="020F0502020204030204" pitchFamily="34" charset="0"/>
                <a:cs typeface="Calibri" panose="020F0502020204030204" pitchFamily="34" charset="0"/>
              </a:rPr>
              <a:t>or higher</a:t>
            </a:r>
          </a:p>
        </p:txBody>
      </p:sp>
      <p:sp>
        <p:nvSpPr>
          <p:cNvPr id="143" name="TextBox 142"/>
          <p:cNvSpPr txBox="1"/>
          <p:nvPr/>
        </p:nvSpPr>
        <p:spPr>
          <a:xfrm>
            <a:off x="2271804" y="3315651"/>
            <a:ext cx="656629" cy="415498"/>
          </a:xfrm>
          <a:prstGeom prst="rect">
            <a:avLst/>
          </a:prstGeom>
          <a:noFill/>
        </p:spPr>
        <p:txBody>
          <a:bodyPr wrap="square" rtlCol="0">
            <a:spAutoFit/>
          </a:bodyPr>
          <a:lstStyle/>
          <a:p>
            <a:r>
              <a:rPr lang="en-CA" sz="1400" b="1" dirty="0">
                <a:solidFill>
                  <a:srgbClr val="990000"/>
                </a:solidFill>
                <a:latin typeface="Calibri" panose="020F0502020204030204" pitchFamily="34" charset="0"/>
                <a:cs typeface="Calibri" panose="020F0502020204030204" pitchFamily="34" charset="0"/>
              </a:rPr>
              <a:t>= CBC</a:t>
            </a:r>
          </a:p>
          <a:p>
            <a:pPr algn="ctr"/>
            <a:r>
              <a:rPr lang="en-CA" sz="700" b="1" dirty="0">
                <a:solidFill>
                  <a:srgbClr val="990000"/>
                </a:solidFill>
                <a:latin typeface="Calibri" panose="020F0502020204030204" pitchFamily="34" charset="0"/>
                <a:cs typeface="Calibri" panose="020F0502020204030204" pitchFamily="34" charset="0"/>
              </a:rPr>
              <a:t>or higher</a:t>
            </a:r>
          </a:p>
        </p:txBody>
      </p:sp>
      <p:sp>
        <p:nvSpPr>
          <p:cNvPr id="144" name="TextBox 143"/>
          <p:cNvSpPr txBox="1"/>
          <p:nvPr/>
        </p:nvSpPr>
        <p:spPr>
          <a:xfrm>
            <a:off x="2269774" y="4134619"/>
            <a:ext cx="656629" cy="415498"/>
          </a:xfrm>
          <a:prstGeom prst="rect">
            <a:avLst/>
          </a:prstGeom>
          <a:noFill/>
        </p:spPr>
        <p:txBody>
          <a:bodyPr wrap="square" rtlCol="0">
            <a:spAutoFit/>
          </a:bodyPr>
          <a:lstStyle/>
          <a:p>
            <a:r>
              <a:rPr lang="en-CA" sz="1400" b="1" dirty="0">
                <a:solidFill>
                  <a:srgbClr val="990000"/>
                </a:solidFill>
                <a:latin typeface="Calibri" panose="020F0502020204030204" pitchFamily="34" charset="0"/>
                <a:cs typeface="Calibri" panose="020F0502020204030204" pitchFamily="34" charset="0"/>
              </a:rPr>
              <a:t>= BBB</a:t>
            </a:r>
          </a:p>
          <a:p>
            <a:pPr algn="ctr"/>
            <a:r>
              <a:rPr lang="en-CA" sz="700" b="1" dirty="0">
                <a:solidFill>
                  <a:srgbClr val="990000"/>
                </a:solidFill>
                <a:latin typeface="Calibri" panose="020F0502020204030204" pitchFamily="34" charset="0"/>
                <a:cs typeface="Calibri" panose="020F0502020204030204" pitchFamily="34" charset="0"/>
              </a:rPr>
              <a:t>or higher</a:t>
            </a:r>
          </a:p>
        </p:txBody>
      </p:sp>
      <p:sp>
        <p:nvSpPr>
          <p:cNvPr id="145" name="TextBox 144"/>
          <p:cNvSpPr txBox="1"/>
          <p:nvPr/>
        </p:nvSpPr>
        <p:spPr>
          <a:xfrm>
            <a:off x="2267744" y="4926707"/>
            <a:ext cx="656629" cy="415498"/>
          </a:xfrm>
          <a:prstGeom prst="rect">
            <a:avLst/>
          </a:prstGeom>
          <a:noFill/>
        </p:spPr>
        <p:txBody>
          <a:bodyPr wrap="square" rtlCol="0">
            <a:spAutoFit/>
          </a:bodyPr>
          <a:lstStyle/>
          <a:p>
            <a:r>
              <a:rPr lang="en-CA" sz="1400" b="1" dirty="0">
                <a:solidFill>
                  <a:srgbClr val="990000"/>
                </a:solidFill>
                <a:latin typeface="Calibri" panose="020F0502020204030204" pitchFamily="34" charset="0"/>
                <a:cs typeface="Calibri" panose="020F0502020204030204" pitchFamily="34" charset="0"/>
              </a:rPr>
              <a:t>= BBB</a:t>
            </a:r>
          </a:p>
          <a:p>
            <a:pPr algn="ctr"/>
            <a:r>
              <a:rPr lang="en-CA" sz="700" b="1" dirty="0">
                <a:solidFill>
                  <a:srgbClr val="990000"/>
                </a:solidFill>
                <a:latin typeface="Calibri" panose="020F0502020204030204" pitchFamily="34" charset="0"/>
                <a:cs typeface="Calibri" panose="020F0502020204030204" pitchFamily="34" charset="0"/>
              </a:rPr>
              <a:t>or higher</a:t>
            </a:r>
          </a:p>
        </p:txBody>
      </p:sp>
      <p:pic>
        <p:nvPicPr>
          <p:cNvPr id="1026" name="Picture 2" descr="C:\Users\mym084\Desktop\k7765503.jpg"/>
          <p:cNvPicPr>
            <a:picLocks noChangeAspect="1" noChangeArrowheads="1"/>
          </p:cNvPicPr>
          <p:nvPr/>
        </p:nvPicPr>
        <p:blipFill>
          <a:blip r:embed="rId3" cstate="print">
            <a:clrChange>
              <a:clrFrom>
                <a:srgbClr val="FFFFFF"/>
              </a:clrFrom>
              <a:clrTo>
                <a:srgbClr val="FFFFFF">
                  <a:alpha val="0"/>
                </a:srgbClr>
              </a:clrTo>
            </a:clrChange>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528397" y="3417458"/>
            <a:ext cx="226517" cy="31824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ym084\Desktop\images92H9K04X.png"/>
          <p:cNvPicPr>
            <a:picLocks noChangeAspect="1" noChangeArrowheads="1"/>
          </p:cNvPicPr>
          <p:nvPr/>
        </p:nvPicPr>
        <p:blipFill>
          <a:blip r:embed="rId4" cstate="print">
            <a:clrChange>
              <a:clrFrom>
                <a:srgbClr val="FFFFFF"/>
              </a:clrFrom>
              <a:clrTo>
                <a:srgbClr val="FFFFFF">
                  <a:alpha val="0"/>
                </a:srgbClr>
              </a:clrTo>
            </a:clrChange>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593829" y="4167539"/>
            <a:ext cx="313888" cy="31388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mym084\Desktop\imagesRPHI83IE.jpg"/>
          <p:cNvPicPr>
            <a:picLocks noChangeAspect="1" noChangeArrowheads="1"/>
          </p:cNvPicPr>
          <p:nvPr/>
        </p:nvPicPr>
        <p:blipFill>
          <a:blip r:embed="rId5" cstate="print">
            <a:clrChange>
              <a:clrFrom>
                <a:srgbClr val="FFFFFF"/>
              </a:clrFrom>
              <a:clrTo>
                <a:srgbClr val="FFFFFF">
                  <a:alpha val="0"/>
                </a:srgbClr>
              </a:clrTo>
            </a:clrChange>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598088" y="2608178"/>
            <a:ext cx="192112" cy="251901"/>
          </a:xfrm>
          <a:prstGeom prst="rect">
            <a:avLst/>
          </a:prstGeom>
          <a:noFill/>
          <a:extLst>
            <a:ext uri="{909E8E84-426E-40DD-AFC4-6F175D3DCCD1}">
              <a14:hiddenFill xmlns:a14="http://schemas.microsoft.com/office/drawing/2010/main">
                <a:solidFill>
                  <a:srgbClr val="FFFFFF"/>
                </a:solidFill>
              </a14:hiddenFill>
            </a:ext>
          </a:extLst>
        </p:spPr>
      </p:pic>
      <p:sp>
        <p:nvSpPr>
          <p:cNvPr id="150" name="TextBox 149"/>
          <p:cNvSpPr txBox="1"/>
          <p:nvPr/>
        </p:nvSpPr>
        <p:spPr>
          <a:xfrm>
            <a:off x="204716" y="2030368"/>
            <a:ext cx="3055768" cy="276999"/>
          </a:xfrm>
          <a:prstGeom prst="rect">
            <a:avLst/>
          </a:prstGeom>
          <a:noFill/>
        </p:spPr>
        <p:txBody>
          <a:bodyPr wrap="square" rtlCol="0">
            <a:spAutoFit/>
          </a:bodyPr>
          <a:lstStyle/>
          <a:p>
            <a:pPr algn="ctr"/>
            <a:r>
              <a:rPr lang="en-CA" sz="1200" b="1" i="1" dirty="0">
                <a:solidFill>
                  <a:srgbClr val="990000"/>
                </a:solidFill>
                <a:latin typeface="Calibri" panose="020F0502020204030204" pitchFamily="34" charset="0"/>
                <a:cs typeface="Calibri" panose="020F0502020204030204" pitchFamily="34" charset="0"/>
              </a:rPr>
              <a:t>Minimum Standards Set by the OL Directive</a:t>
            </a:r>
          </a:p>
        </p:txBody>
      </p:sp>
      <p:sp>
        <p:nvSpPr>
          <p:cNvPr id="7" name="Rectangle 6"/>
          <p:cNvSpPr/>
          <p:nvPr/>
        </p:nvSpPr>
        <p:spPr>
          <a:xfrm>
            <a:off x="395536" y="2262410"/>
            <a:ext cx="2664296" cy="3326829"/>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7" name="Rectangle 216"/>
          <p:cNvSpPr/>
          <p:nvPr/>
        </p:nvSpPr>
        <p:spPr>
          <a:xfrm>
            <a:off x="3628510" y="2262410"/>
            <a:ext cx="5191962" cy="3326829"/>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8" name="Plus 217"/>
          <p:cNvSpPr/>
          <p:nvPr/>
        </p:nvSpPr>
        <p:spPr>
          <a:xfrm>
            <a:off x="3131840" y="3689671"/>
            <a:ext cx="386518" cy="410738"/>
          </a:xfrm>
          <a:prstGeom prst="mathPlus">
            <a:avLst/>
          </a:prstGeom>
          <a:solidFill>
            <a:srgbClr val="0070C0"/>
          </a:solidFill>
          <a:ln>
            <a:solidFill>
              <a:schemeClr val="bg1"/>
            </a:solidFill>
          </a:ln>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219" name="TextBox 218"/>
          <p:cNvSpPr txBox="1"/>
          <p:nvPr/>
        </p:nvSpPr>
        <p:spPr>
          <a:xfrm>
            <a:off x="3628510" y="2030368"/>
            <a:ext cx="5191962" cy="276999"/>
          </a:xfrm>
          <a:prstGeom prst="rect">
            <a:avLst/>
          </a:prstGeom>
          <a:noFill/>
        </p:spPr>
        <p:txBody>
          <a:bodyPr wrap="square" rtlCol="0">
            <a:spAutoFit/>
          </a:bodyPr>
          <a:lstStyle/>
          <a:p>
            <a:pPr algn="ctr"/>
            <a:r>
              <a:rPr lang="en-CA" sz="1200" b="1" i="1" dirty="0">
                <a:solidFill>
                  <a:srgbClr val="990000"/>
                </a:solidFill>
                <a:latin typeface="Calibri" panose="020F0502020204030204" pitchFamily="34" charset="0"/>
                <a:cs typeface="Calibri" panose="020F0502020204030204" pitchFamily="34" charset="0"/>
              </a:rPr>
              <a:t>Discretion that must be used by Managers: </a:t>
            </a:r>
          </a:p>
        </p:txBody>
      </p:sp>
      <p:sp>
        <p:nvSpPr>
          <p:cNvPr id="220" name="TextBox 219"/>
          <p:cNvSpPr txBox="1"/>
          <p:nvPr/>
        </p:nvSpPr>
        <p:spPr>
          <a:xfrm>
            <a:off x="3617855" y="2262411"/>
            <a:ext cx="4554892" cy="900246"/>
          </a:xfrm>
          <a:prstGeom prst="roundRect">
            <a:avLst>
              <a:gd name="adj" fmla="val 0"/>
            </a:avLst>
          </a:prstGeom>
          <a:noFill/>
          <a:ln>
            <a:noFill/>
          </a:ln>
        </p:spPr>
        <p:txBody>
          <a:bodyPr wrap="square" rtlCol="0">
            <a:spAutoFit/>
          </a:bodyPr>
          <a:lstStyle/>
          <a:p>
            <a:pPr marL="285750" indent="-285750">
              <a:buFont typeface="Arial" panose="020B0604020202020204" pitchFamily="34" charset="0"/>
              <a:buChar char="•"/>
            </a:pPr>
            <a:r>
              <a:rPr lang="en-CA" sz="1050" dirty="0">
                <a:latin typeface="Calibri" panose="020F0502020204030204" pitchFamily="34" charset="0"/>
                <a:cs typeface="Calibri" panose="020F0502020204030204" pitchFamily="34" charset="0"/>
              </a:rPr>
              <a:t>An analysis must be done when determining the linguistic profile of positions that provide: </a:t>
            </a:r>
            <a:r>
              <a:rPr lang="en-CA" sz="1050" i="1" dirty="0">
                <a:latin typeface="Calibri" panose="020F0502020204030204" pitchFamily="34" charset="0"/>
                <a:cs typeface="Calibri" panose="020F0502020204030204" pitchFamily="34" charset="0"/>
              </a:rPr>
              <a:t>Delivery of personal services; Delivery of central services; Communication of information or an advisory role with employees or other regions;  Delivery of services to the public in offices required to provide service in both official languages.</a:t>
            </a:r>
          </a:p>
        </p:txBody>
      </p:sp>
      <p:graphicFrame>
        <p:nvGraphicFramePr>
          <p:cNvPr id="232" name="Table 231"/>
          <p:cNvGraphicFramePr>
            <a:graphicFrameLocks noGrp="1"/>
          </p:cNvGraphicFramePr>
          <p:nvPr>
            <p:extLst>
              <p:ext uri="{D42A27DB-BD31-4B8C-83A1-F6EECF244321}">
                <p14:modId xmlns:p14="http://schemas.microsoft.com/office/powerpoint/2010/main" val="3938628656"/>
              </p:ext>
            </p:extLst>
          </p:nvPr>
        </p:nvGraphicFramePr>
        <p:xfrm>
          <a:off x="4500339" y="3177312"/>
          <a:ext cx="3672408" cy="1763856"/>
        </p:xfrm>
        <a:graphic>
          <a:graphicData uri="http://schemas.openxmlformats.org/drawingml/2006/table">
            <a:tbl>
              <a:tblPr firstRow="1" bandRow="1">
                <a:tableStyleId>{5940675A-B579-460E-94D1-54222C63F5DA}</a:tableStyleId>
              </a:tblPr>
              <a:tblGrid>
                <a:gridCol w="1836204">
                  <a:extLst>
                    <a:ext uri="{9D8B030D-6E8A-4147-A177-3AD203B41FA5}">
                      <a16:colId xmlns:a16="http://schemas.microsoft.com/office/drawing/2014/main" val="20000"/>
                    </a:ext>
                  </a:extLst>
                </a:gridCol>
                <a:gridCol w="1836204">
                  <a:extLst>
                    <a:ext uri="{9D8B030D-6E8A-4147-A177-3AD203B41FA5}">
                      <a16:colId xmlns:a16="http://schemas.microsoft.com/office/drawing/2014/main" val="20001"/>
                    </a:ext>
                  </a:extLst>
                </a:gridCol>
              </a:tblGrid>
              <a:tr h="881928">
                <a:tc>
                  <a:txBody>
                    <a:bodyPr/>
                    <a:lstStyle/>
                    <a:p>
                      <a:pPr algn="ctr"/>
                      <a:r>
                        <a:rPr lang="en-CA" sz="1400" b="1" dirty="0">
                          <a:solidFill>
                            <a:srgbClr val="990000"/>
                          </a:solidFill>
                          <a:latin typeface="Calibri" panose="020F0502020204030204" pitchFamily="34" charset="0"/>
                          <a:cs typeface="Calibri" panose="020F0502020204030204" pitchFamily="34" charset="0"/>
                        </a:rPr>
                        <a:t>Position</a:t>
                      </a:r>
                      <a:r>
                        <a:rPr lang="en-CA" sz="1400" b="1" baseline="0" dirty="0">
                          <a:solidFill>
                            <a:srgbClr val="990000"/>
                          </a:solidFill>
                          <a:latin typeface="Calibri" panose="020F0502020204030204" pitchFamily="34" charset="0"/>
                          <a:cs typeface="Calibri" panose="020F0502020204030204" pitchFamily="34" charset="0"/>
                        </a:rPr>
                        <a:t> is likely </a:t>
                      </a:r>
                    </a:p>
                    <a:p>
                      <a:pPr algn="ctr"/>
                      <a:r>
                        <a:rPr lang="en-CA" sz="1400" b="1" dirty="0">
                          <a:solidFill>
                            <a:srgbClr val="990000"/>
                          </a:solidFill>
                          <a:latin typeface="Calibri" panose="020F0502020204030204" pitchFamily="34" charset="0"/>
                          <a:cs typeface="Calibri" panose="020F0502020204030204" pitchFamily="34" charset="0"/>
                        </a:rPr>
                        <a:t>CBC</a:t>
                      </a:r>
                    </a:p>
                  </a:txBody>
                  <a:tcPr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tcPr>
                </a:tc>
                <a:tc>
                  <a:txBody>
                    <a:bodyPr/>
                    <a:lstStyle/>
                    <a:p>
                      <a:pPr algn="ctr"/>
                      <a:r>
                        <a:rPr lang="en-CA" sz="1400" b="1" dirty="0">
                          <a:solidFill>
                            <a:srgbClr val="990000"/>
                          </a:solidFill>
                          <a:latin typeface="Calibri" panose="020F0502020204030204" pitchFamily="34" charset="0"/>
                          <a:cs typeface="Calibri" panose="020F0502020204030204" pitchFamily="34" charset="0"/>
                        </a:rPr>
                        <a:t>Appropriate</a:t>
                      </a:r>
                      <a:r>
                        <a:rPr lang="en-CA" sz="1400" b="1" baseline="0" dirty="0">
                          <a:solidFill>
                            <a:srgbClr val="990000"/>
                          </a:solidFill>
                          <a:latin typeface="Calibri" panose="020F0502020204030204" pitchFamily="34" charset="0"/>
                          <a:cs typeface="Calibri" panose="020F0502020204030204" pitchFamily="34" charset="0"/>
                        </a:rPr>
                        <a:t> CBC Coverage Required</a:t>
                      </a:r>
                    </a:p>
                    <a:p>
                      <a:pPr algn="ctr"/>
                      <a:r>
                        <a:rPr lang="en-CA" sz="700" b="1" dirty="0">
                          <a:solidFill>
                            <a:srgbClr val="990000"/>
                          </a:solidFill>
                          <a:latin typeface="Calibri" panose="020F0502020204030204" pitchFamily="34" charset="0"/>
                          <a:cs typeface="Calibri" panose="020F0502020204030204" pitchFamily="34" charset="0"/>
                        </a:rPr>
                        <a:t>(Can be supplemented</a:t>
                      </a:r>
                      <a:r>
                        <a:rPr lang="en-CA" sz="700" b="1" baseline="0" dirty="0">
                          <a:solidFill>
                            <a:srgbClr val="990000"/>
                          </a:solidFill>
                          <a:latin typeface="Calibri" panose="020F0502020204030204" pitchFamily="34" charset="0"/>
                          <a:cs typeface="Calibri" panose="020F0502020204030204" pitchFamily="34" charset="0"/>
                        </a:rPr>
                        <a:t> with English/French </a:t>
                      </a:r>
                      <a:r>
                        <a:rPr lang="en-CA" sz="700" b="1" strike="noStrike" baseline="0" dirty="0">
                          <a:solidFill>
                            <a:srgbClr val="990000"/>
                          </a:solidFill>
                          <a:latin typeface="Calibri" panose="020F0502020204030204" pitchFamily="34" charset="0"/>
                          <a:cs typeface="Calibri" panose="020F0502020204030204" pitchFamily="34" charset="0"/>
                        </a:rPr>
                        <a:t>Essential and BBB at </a:t>
                      </a:r>
                      <a:r>
                        <a:rPr lang="en-CA" sz="700" b="1" baseline="0" dirty="0">
                          <a:solidFill>
                            <a:srgbClr val="990000"/>
                          </a:solidFill>
                          <a:latin typeface="Calibri" panose="020F0502020204030204" pitchFamily="34" charset="0"/>
                          <a:cs typeface="Calibri" panose="020F0502020204030204" pitchFamily="34" charset="0"/>
                        </a:rPr>
                        <a:t>the same level)</a:t>
                      </a:r>
                      <a:endParaRPr lang="en-CA" sz="700" b="1" dirty="0">
                        <a:solidFill>
                          <a:srgbClr val="990000"/>
                        </a:solidFill>
                        <a:latin typeface="Calibri" panose="020F0502020204030204" pitchFamily="34" charset="0"/>
                        <a:cs typeface="Calibri" panose="020F0502020204030204" pitchFamily="34" charset="0"/>
                      </a:endParaRPr>
                    </a:p>
                  </a:txBody>
                  <a:tcPr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tcPr>
                </a:tc>
                <a:extLst>
                  <a:ext uri="{0D108BD9-81ED-4DB2-BD59-A6C34878D82A}">
                    <a16:rowId xmlns:a16="http://schemas.microsoft.com/office/drawing/2014/main" val="10000"/>
                  </a:ext>
                </a:extLst>
              </a:tr>
              <a:tr h="881928">
                <a:tc>
                  <a:txBody>
                    <a:bodyPr/>
                    <a:lstStyle/>
                    <a:p>
                      <a:pPr algn="ctr"/>
                      <a:r>
                        <a:rPr lang="en-CA" sz="1400" b="1" dirty="0">
                          <a:solidFill>
                            <a:srgbClr val="990000"/>
                          </a:solidFill>
                          <a:latin typeface="Calibri" panose="020F0502020204030204" pitchFamily="34" charset="0"/>
                          <a:cs typeface="Calibri" panose="020F0502020204030204" pitchFamily="34" charset="0"/>
                        </a:rPr>
                        <a:t>Position</a:t>
                      </a:r>
                      <a:r>
                        <a:rPr lang="en-CA" sz="1400" b="1" baseline="0" dirty="0">
                          <a:solidFill>
                            <a:srgbClr val="990000"/>
                          </a:solidFill>
                          <a:latin typeface="Calibri" panose="020F0502020204030204" pitchFamily="34" charset="0"/>
                          <a:cs typeface="Calibri" panose="020F0502020204030204" pitchFamily="34" charset="0"/>
                        </a:rPr>
                        <a:t> is likely</a:t>
                      </a:r>
                    </a:p>
                    <a:p>
                      <a:pPr algn="ctr"/>
                      <a:r>
                        <a:rPr lang="en-CA" sz="1400" b="1" dirty="0">
                          <a:solidFill>
                            <a:srgbClr val="990000"/>
                          </a:solidFill>
                          <a:latin typeface="Calibri" panose="020F0502020204030204" pitchFamily="34" charset="0"/>
                          <a:cs typeface="Calibri" panose="020F0502020204030204" pitchFamily="34" charset="0"/>
                        </a:rPr>
                        <a:t>BBB</a:t>
                      </a:r>
                    </a:p>
                  </a:txBody>
                  <a:tcPr anchor="ct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tcPr>
                </a:tc>
                <a:tc>
                  <a:txBody>
                    <a:bodyPr/>
                    <a:lstStyle/>
                    <a:p>
                      <a:pPr marL="0" marR="0" lvl="0" indent="0" algn="ctr" defTabSz="914269" rtl="0" eaLnBrk="1" fontAlgn="auto" latinLnBrk="0" hangingPunct="1">
                        <a:lnSpc>
                          <a:spcPct val="100000"/>
                        </a:lnSpc>
                        <a:spcBef>
                          <a:spcPts val="0"/>
                        </a:spcBef>
                        <a:spcAft>
                          <a:spcPts val="0"/>
                        </a:spcAft>
                        <a:buClrTx/>
                        <a:buSzTx/>
                        <a:buFontTx/>
                        <a:buNone/>
                        <a:tabLst/>
                        <a:defRPr/>
                      </a:pPr>
                      <a:r>
                        <a:rPr kumimoji="0" lang="en-CA" sz="1400" b="1" i="0" u="none" strike="noStrike" kern="1200" cap="none" spc="0" normalizeH="0" baseline="0" noProof="0" dirty="0">
                          <a:ln>
                            <a:noFill/>
                          </a:ln>
                          <a:solidFill>
                            <a:srgbClr val="990000"/>
                          </a:solidFill>
                          <a:effectLst/>
                          <a:uLnTx/>
                          <a:uFillTx/>
                          <a:latin typeface="Calibri" panose="020F0502020204030204" pitchFamily="34" charset="0"/>
                          <a:ea typeface="+mn-ea"/>
                          <a:cs typeface="Calibri" panose="020F0502020204030204" pitchFamily="34" charset="0"/>
                        </a:rPr>
                        <a:t>Appropriate BBB Coverage Required</a:t>
                      </a:r>
                    </a:p>
                    <a:p>
                      <a:pPr marL="0" marR="0" lvl="0" indent="0" algn="ctr" defTabSz="914269" rtl="0" eaLnBrk="1" fontAlgn="auto" latinLnBrk="0" hangingPunct="1">
                        <a:lnSpc>
                          <a:spcPct val="100000"/>
                        </a:lnSpc>
                        <a:spcBef>
                          <a:spcPts val="0"/>
                        </a:spcBef>
                        <a:spcAft>
                          <a:spcPts val="0"/>
                        </a:spcAft>
                        <a:buClrTx/>
                        <a:buSzTx/>
                        <a:buFontTx/>
                        <a:buNone/>
                        <a:tabLst/>
                        <a:defRPr/>
                      </a:pPr>
                      <a:r>
                        <a:rPr kumimoji="0" lang="en-CA" sz="700" b="1" i="0" u="none" strike="noStrike" kern="1200" cap="none" spc="0" normalizeH="0" baseline="0" noProof="0" dirty="0">
                          <a:ln>
                            <a:noFill/>
                          </a:ln>
                          <a:solidFill>
                            <a:srgbClr val="990000"/>
                          </a:solidFill>
                          <a:effectLst/>
                          <a:uLnTx/>
                          <a:uFillTx/>
                          <a:latin typeface="Calibri" panose="020F0502020204030204" pitchFamily="34" charset="0"/>
                          <a:ea typeface="+mn-ea"/>
                          <a:cs typeface="Calibri" panose="020F0502020204030204" pitchFamily="34" charset="0"/>
                        </a:rPr>
                        <a:t>(Can be supplemented with English/French Essential </a:t>
                      </a:r>
                      <a:r>
                        <a:rPr lang="en-CA" sz="700" b="1" baseline="0" dirty="0">
                          <a:solidFill>
                            <a:srgbClr val="990000"/>
                          </a:solidFill>
                          <a:latin typeface="Calibri" panose="020F0502020204030204" pitchFamily="34" charset="0"/>
                          <a:cs typeface="Calibri" panose="020F0502020204030204" pitchFamily="34" charset="0"/>
                        </a:rPr>
                        <a:t>at the same level</a:t>
                      </a:r>
                      <a:r>
                        <a:rPr kumimoji="0" lang="en-CA" sz="700" b="1" i="0" u="none" strike="noStrike" kern="1200" cap="none" spc="0" normalizeH="0" baseline="0" noProof="0" dirty="0">
                          <a:ln>
                            <a:noFill/>
                          </a:ln>
                          <a:solidFill>
                            <a:srgbClr val="990000"/>
                          </a:solidFill>
                          <a:effectLst/>
                          <a:uLnTx/>
                          <a:uFillTx/>
                          <a:latin typeface="Calibri" panose="020F0502020204030204" pitchFamily="34" charset="0"/>
                          <a:ea typeface="+mn-ea"/>
                          <a:cs typeface="Calibri" panose="020F0502020204030204" pitchFamily="34" charset="0"/>
                        </a:rPr>
                        <a:t>)</a:t>
                      </a:r>
                      <a:endParaRPr lang="en-CA" sz="1400" b="1" dirty="0">
                        <a:solidFill>
                          <a:srgbClr val="990000"/>
                        </a:solidFill>
                        <a:latin typeface="Calibri" panose="020F0502020204030204" pitchFamily="34" charset="0"/>
                        <a:cs typeface="Calibri" panose="020F0502020204030204" pitchFamily="34" charset="0"/>
                      </a:endParaRPr>
                    </a:p>
                  </a:txBody>
                  <a:tcPr anchor="ct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36" name="TextBox 235"/>
          <p:cNvSpPr txBox="1"/>
          <p:nvPr/>
        </p:nvSpPr>
        <p:spPr>
          <a:xfrm>
            <a:off x="4499413" y="4931643"/>
            <a:ext cx="1801126" cy="461665"/>
          </a:xfrm>
          <a:prstGeom prst="rect">
            <a:avLst/>
          </a:prstGeom>
          <a:noFill/>
        </p:spPr>
        <p:txBody>
          <a:bodyPr wrap="square" rtlCol="0">
            <a:spAutoFit/>
          </a:bodyPr>
          <a:lstStyle/>
          <a:p>
            <a:pPr algn="ctr"/>
            <a:r>
              <a:rPr lang="en-CA" sz="800" b="1" dirty="0">
                <a:latin typeface="Calibri" panose="020F0502020204030204" pitchFamily="34" charset="0"/>
                <a:cs typeface="Calibri" panose="020F0502020204030204" pitchFamily="34" charset="0"/>
              </a:rPr>
              <a:t>Only person that performs that function / works on that file </a:t>
            </a:r>
            <a:r>
              <a:rPr lang="en-CA" sz="800" b="1" i="1" dirty="0">
                <a:latin typeface="Calibri" panose="020F0502020204030204" pitchFamily="34" charset="0"/>
                <a:cs typeface="Calibri" panose="020F0502020204030204" pitchFamily="34" charset="0"/>
              </a:rPr>
              <a:t>at level </a:t>
            </a:r>
            <a:r>
              <a:rPr lang="en-CA" sz="800" b="1" dirty="0">
                <a:latin typeface="Calibri" panose="020F0502020204030204" pitchFamily="34" charset="0"/>
                <a:cs typeface="Calibri" panose="020F0502020204030204" pitchFamily="34" charset="0"/>
              </a:rPr>
              <a:t>within the team </a:t>
            </a:r>
          </a:p>
        </p:txBody>
      </p:sp>
      <p:sp>
        <p:nvSpPr>
          <p:cNvPr id="237" name="TextBox 236"/>
          <p:cNvSpPr txBox="1"/>
          <p:nvPr/>
        </p:nvSpPr>
        <p:spPr>
          <a:xfrm>
            <a:off x="6372547" y="4931643"/>
            <a:ext cx="1800200" cy="461665"/>
          </a:xfrm>
          <a:prstGeom prst="rect">
            <a:avLst/>
          </a:prstGeom>
          <a:noFill/>
        </p:spPr>
        <p:txBody>
          <a:bodyPr wrap="square" rtlCol="0">
            <a:spAutoFit/>
          </a:bodyPr>
          <a:lstStyle/>
          <a:p>
            <a:pPr algn="ctr"/>
            <a:r>
              <a:rPr lang="en-CA" sz="800" b="1" dirty="0">
                <a:latin typeface="Calibri" panose="020F0502020204030204" pitchFamily="34" charset="0"/>
                <a:cs typeface="Calibri" panose="020F0502020204030204" pitchFamily="34" charset="0"/>
              </a:rPr>
              <a:t>Several within a team </a:t>
            </a:r>
            <a:r>
              <a:rPr lang="en-CA" sz="800" b="1" i="1" dirty="0">
                <a:latin typeface="Calibri" panose="020F0502020204030204" pitchFamily="34" charset="0"/>
                <a:cs typeface="Calibri" panose="020F0502020204030204" pitchFamily="34" charset="0"/>
              </a:rPr>
              <a:t>at </a:t>
            </a:r>
            <a:r>
              <a:rPr lang="en-CA" sz="800" b="1" dirty="0">
                <a:latin typeface="Calibri" panose="020F0502020204030204" pitchFamily="34" charset="0"/>
                <a:cs typeface="Calibri" panose="020F0502020204030204" pitchFamily="34" charset="0"/>
              </a:rPr>
              <a:t>level that perform the same functions / work on the same file</a:t>
            </a:r>
          </a:p>
        </p:txBody>
      </p:sp>
      <p:sp>
        <p:nvSpPr>
          <p:cNvPr id="240" name="TextBox 239"/>
          <p:cNvSpPr txBox="1"/>
          <p:nvPr/>
        </p:nvSpPr>
        <p:spPr>
          <a:xfrm rot="16200000">
            <a:off x="3792701" y="4352316"/>
            <a:ext cx="1197979" cy="215444"/>
          </a:xfrm>
          <a:prstGeom prst="rect">
            <a:avLst/>
          </a:prstGeom>
          <a:noFill/>
        </p:spPr>
        <p:txBody>
          <a:bodyPr wrap="square" rtlCol="0">
            <a:spAutoFit/>
          </a:bodyPr>
          <a:lstStyle/>
          <a:p>
            <a:pPr algn="ctr"/>
            <a:r>
              <a:rPr lang="en-CA" sz="800" b="1" dirty="0">
                <a:latin typeface="Calibri" panose="020F0502020204030204" pitchFamily="34" charset="0"/>
                <a:cs typeface="Calibri" panose="020F0502020204030204" pitchFamily="34" charset="0"/>
              </a:rPr>
              <a:t>Low Complexity</a:t>
            </a:r>
          </a:p>
        </p:txBody>
      </p:sp>
      <p:sp>
        <p:nvSpPr>
          <p:cNvPr id="241" name="TextBox 240"/>
          <p:cNvSpPr txBox="1"/>
          <p:nvPr/>
        </p:nvSpPr>
        <p:spPr>
          <a:xfrm rot="16200000">
            <a:off x="3928714" y="3496223"/>
            <a:ext cx="925954" cy="215444"/>
          </a:xfrm>
          <a:prstGeom prst="rect">
            <a:avLst/>
          </a:prstGeom>
          <a:noFill/>
        </p:spPr>
        <p:txBody>
          <a:bodyPr wrap="square" rtlCol="0">
            <a:spAutoFit/>
          </a:bodyPr>
          <a:lstStyle/>
          <a:p>
            <a:pPr algn="ctr"/>
            <a:r>
              <a:rPr lang="en-CA" sz="800" b="1" dirty="0">
                <a:latin typeface="Calibri" panose="020F0502020204030204" pitchFamily="34" charset="0"/>
                <a:cs typeface="Calibri" panose="020F0502020204030204" pitchFamily="34" charset="0"/>
              </a:rPr>
              <a:t>High Complexity</a:t>
            </a:r>
          </a:p>
        </p:txBody>
      </p:sp>
      <p:sp>
        <p:nvSpPr>
          <p:cNvPr id="243" name="TextBox 242"/>
          <p:cNvSpPr txBox="1"/>
          <p:nvPr/>
        </p:nvSpPr>
        <p:spPr>
          <a:xfrm>
            <a:off x="2267744" y="5714821"/>
            <a:ext cx="3384376" cy="306467"/>
          </a:xfrm>
          <a:prstGeom prst="roundRect">
            <a:avLst/>
          </a:prstGeom>
          <a:ln>
            <a:solidFill>
              <a:schemeClr val="bg2"/>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CA" sz="1200" b="1" i="1" dirty="0">
                <a:solidFill>
                  <a:srgbClr val="990000"/>
                </a:solidFill>
                <a:latin typeface="Calibri" panose="020F0502020204030204" pitchFamily="34" charset="0"/>
                <a:cs typeface="Calibri" panose="020F0502020204030204" pitchFamily="34" charset="0"/>
              </a:rPr>
              <a:t>Step 1 + Step 2 = Linguistic Profile of Position</a:t>
            </a:r>
          </a:p>
        </p:txBody>
      </p:sp>
      <p:cxnSp>
        <p:nvCxnSpPr>
          <p:cNvPr id="9" name="Elbow Connector 8"/>
          <p:cNvCxnSpPr>
            <a:stCxn id="7" idx="2"/>
            <a:endCxn id="243" idx="1"/>
          </p:cNvCxnSpPr>
          <p:nvPr/>
        </p:nvCxnSpPr>
        <p:spPr>
          <a:xfrm rot="16200000" flipH="1">
            <a:off x="1858306" y="5458617"/>
            <a:ext cx="278816" cy="540060"/>
          </a:xfrm>
          <a:prstGeom prst="bentConnector2">
            <a:avLst/>
          </a:prstGeom>
          <a:ln w="19050">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244" name="Elbow Connector 243"/>
          <p:cNvCxnSpPr>
            <a:stCxn id="217" idx="2"/>
            <a:endCxn id="243" idx="3"/>
          </p:cNvCxnSpPr>
          <p:nvPr/>
        </p:nvCxnSpPr>
        <p:spPr>
          <a:xfrm rot="5400000">
            <a:off x="5798898" y="5442462"/>
            <a:ext cx="278816" cy="572371"/>
          </a:xfrm>
          <a:prstGeom prst="bentConnector2">
            <a:avLst/>
          </a:prstGeom>
          <a:ln w="19050">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246" name="TextBox 245"/>
          <p:cNvSpPr txBox="1"/>
          <p:nvPr/>
        </p:nvSpPr>
        <p:spPr>
          <a:xfrm>
            <a:off x="415523" y="5973583"/>
            <a:ext cx="8397009" cy="430887"/>
          </a:xfrm>
          <a:prstGeom prst="roundRect">
            <a:avLst>
              <a:gd name="adj" fmla="val 0"/>
            </a:avLst>
          </a:prstGeom>
          <a:noFill/>
          <a:ln>
            <a:noFill/>
          </a:ln>
        </p:spPr>
        <p:txBody>
          <a:bodyPr wrap="square" rtlCol="0">
            <a:spAutoFit/>
          </a:bodyPr>
          <a:lstStyle/>
          <a:p>
            <a:pPr algn="ctr"/>
            <a:endParaRPr lang="en-CA" sz="1100" i="1" dirty="0">
              <a:latin typeface="Calibri" panose="020F0502020204030204" pitchFamily="34" charset="0"/>
              <a:cs typeface="Calibri" panose="020F0502020204030204" pitchFamily="34" charset="0"/>
            </a:endParaRPr>
          </a:p>
          <a:p>
            <a:pPr algn="ctr"/>
            <a:endParaRPr lang="en-CA" sz="1100" i="1" dirty="0">
              <a:latin typeface="Calibri" panose="020F0502020204030204" pitchFamily="34" charset="0"/>
              <a:cs typeface="Calibri" panose="020F0502020204030204" pitchFamily="34" charset="0"/>
            </a:endParaRPr>
          </a:p>
        </p:txBody>
      </p:sp>
      <p:sp>
        <p:nvSpPr>
          <p:cNvPr id="247" name="TextBox 246"/>
          <p:cNvSpPr txBox="1"/>
          <p:nvPr/>
        </p:nvSpPr>
        <p:spPr>
          <a:xfrm rot="16200000">
            <a:off x="2915236" y="3776991"/>
            <a:ext cx="2160241" cy="600164"/>
          </a:xfrm>
          <a:prstGeom prst="rect">
            <a:avLst/>
          </a:prstGeom>
          <a:noFill/>
        </p:spPr>
        <p:txBody>
          <a:bodyPr wrap="square" rtlCol="0">
            <a:spAutoFit/>
          </a:bodyPr>
          <a:lstStyle/>
          <a:p>
            <a:pPr algn="ctr"/>
            <a:r>
              <a:rPr lang="en-CA" sz="1100" dirty="0">
                <a:solidFill>
                  <a:srgbClr val="0070C0"/>
                </a:solidFill>
                <a:latin typeface="Calibri" panose="020F0502020204030204" pitchFamily="34" charset="0"/>
                <a:cs typeface="Calibri" panose="020F0502020204030204" pitchFamily="34" charset="0"/>
              </a:rPr>
              <a:t>Complexity of the </a:t>
            </a:r>
          </a:p>
          <a:p>
            <a:pPr algn="ctr"/>
            <a:r>
              <a:rPr lang="en-CA" sz="1100" dirty="0">
                <a:solidFill>
                  <a:srgbClr val="0070C0"/>
                </a:solidFill>
                <a:latin typeface="Calibri" panose="020F0502020204030204" pitchFamily="34" charset="0"/>
                <a:cs typeface="Calibri" panose="020F0502020204030204" pitchFamily="34" charset="0"/>
              </a:rPr>
              <a:t>Function / Communication </a:t>
            </a:r>
            <a:r>
              <a:rPr lang="en-CA" sz="1100">
                <a:solidFill>
                  <a:srgbClr val="FF0000"/>
                </a:solidFill>
                <a:latin typeface="Calibri" panose="020F0502020204030204" pitchFamily="34" charset="0"/>
                <a:cs typeface="Calibri" panose="020F0502020204030204" pitchFamily="34" charset="0"/>
              </a:rPr>
              <a:t>*</a:t>
            </a:r>
            <a:r>
              <a:rPr lang="en-CA" sz="1100">
                <a:solidFill>
                  <a:srgbClr val="0070C0"/>
                </a:solidFill>
                <a:latin typeface="Calibri" panose="020F0502020204030204" pitchFamily="34" charset="0"/>
                <a:cs typeface="Calibri" panose="020F0502020204030204" pitchFamily="34" charset="0"/>
              </a:rPr>
              <a:t> </a:t>
            </a:r>
          </a:p>
          <a:p>
            <a:pPr algn="ctr"/>
            <a:r>
              <a:rPr lang="en-CA" sz="1100">
                <a:solidFill>
                  <a:srgbClr val="0070C0"/>
                </a:solidFill>
                <a:latin typeface="Calibri" panose="020F0502020204030204" pitchFamily="34" charset="0"/>
                <a:cs typeface="Calibri" panose="020F0502020204030204" pitchFamily="34" charset="0"/>
              </a:rPr>
              <a:t>As per WD</a:t>
            </a:r>
            <a:endParaRPr lang="en-CA" sz="1100" dirty="0">
              <a:solidFill>
                <a:srgbClr val="0070C0"/>
              </a:solidFill>
              <a:latin typeface="Calibri" panose="020F0502020204030204" pitchFamily="34" charset="0"/>
              <a:cs typeface="Calibri" panose="020F0502020204030204" pitchFamily="34" charset="0"/>
            </a:endParaRPr>
          </a:p>
        </p:txBody>
      </p:sp>
      <p:sp>
        <p:nvSpPr>
          <p:cNvPr id="249" name="TextBox 248"/>
          <p:cNvSpPr txBox="1"/>
          <p:nvPr/>
        </p:nvSpPr>
        <p:spPr>
          <a:xfrm>
            <a:off x="5076056" y="5327630"/>
            <a:ext cx="2520280" cy="261610"/>
          </a:xfrm>
          <a:prstGeom prst="rect">
            <a:avLst/>
          </a:prstGeom>
          <a:noFill/>
        </p:spPr>
        <p:txBody>
          <a:bodyPr wrap="square" rtlCol="0">
            <a:spAutoFit/>
          </a:bodyPr>
          <a:lstStyle/>
          <a:p>
            <a:pPr algn="ctr"/>
            <a:r>
              <a:rPr lang="en-CA" sz="1100" dirty="0">
                <a:solidFill>
                  <a:srgbClr val="0070C0"/>
                </a:solidFill>
                <a:latin typeface="Calibri" panose="020F0502020204030204" pitchFamily="34" charset="0"/>
                <a:cs typeface="Calibri" panose="020F0502020204030204" pitchFamily="34" charset="0"/>
              </a:rPr>
              <a:t>Capacity and Processes</a:t>
            </a:r>
          </a:p>
        </p:txBody>
      </p:sp>
      <p:pic>
        <p:nvPicPr>
          <p:cNvPr id="1030" name="Picture 6" descr="C:\Users\mym084\Desktop\People.png"/>
          <p:cNvPicPr>
            <a:picLocks noChangeAspect="1" noChangeArrowheads="1"/>
          </p:cNvPicPr>
          <p:nvPr/>
        </p:nvPicPr>
        <p:blipFill>
          <a:blip r:embed="rId6" cstate="print">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8233696" y="2478435"/>
            <a:ext cx="460835" cy="460835"/>
          </a:xfrm>
          <a:prstGeom prst="rect">
            <a:avLst/>
          </a:prstGeom>
          <a:noFill/>
          <a:extLst>
            <a:ext uri="{909E8E84-426E-40DD-AFC4-6F175D3DCCD1}">
              <a14:hiddenFill xmlns:a14="http://schemas.microsoft.com/office/drawing/2010/main">
                <a:solidFill>
                  <a:srgbClr val="FFFFFF"/>
                </a:solidFill>
              </a14:hiddenFill>
            </a:ext>
          </a:extLst>
        </p:spPr>
      </p:pic>
      <p:sp>
        <p:nvSpPr>
          <p:cNvPr id="17" name="ZoneTexte 16"/>
          <p:cNvSpPr txBox="1"/>
          <p:nvPr/>
        </p:nvSpPr>
        <p:spPr>
          <a:xfrm>
            <a:off x="6364607" y="5604251"/>
            <a:ext cx="2447925" cy="369332"/>
          </a:xfrm>
          <a:prstGeom prst="rect">
            <a:avLst/>
          </a:prstGeom>
          <a:noFill/>
        </p:spPr>
        <p:txBody>
          <a:bodyPr wrap="square" rtlCol="0">
            <a:spAutoFit/>
          </a:bodyPr>
          <a:lstStyle/>
          <a:p>
            <a:endParaRPr lang="fr-CA" dirty="0"/>
          </a:p>
        </p:txBody>
      </p:sp>
      <p:sp>
        <p:nvSpPr>
          <p:cNvPr id="4" name="ZoneTexte 3"/>
          <p:cNvSpPr txBox="1"/>
          <p:nvPr/>
        </p:nvSpPr>
        <p:spPr>
          <a:xfrm>
            <a:off x="4119296" y="6404470"/>
            <a:ext cx="4744588" cy="276999"/>
          </a:xfrm>
          <a:prstGeom prst="rect">
            <a:avLst/>
          </a:prstGeom>
          <a:noFill/>
        </p:spPr>
        <p:txBody>
          <a:bodyPr wrap="square" rtlCol="0">
            <a:spAutoFit/>
          </a:bodyPr>
          <a:lstStyle/>
          <a:p>
            <a:pPr algn="ctr"/>
            <a:r>
              <a:rPr lang="fr-CA" sz="1200" b="1" i="1" dirty="0">
                <a:latin typeface="Calibri" panose="020F0502020204030204" pitchFamily="34" charset="0"/>
                <a:cs typeface="Calibri" panose="020F0502020204030204" pitchFamily="34" charset="0"/>
              </a:rPr>
              <a:t>*</a:t>
            </a:r>
            <a:r>
              <a:rPr lang="fr-CA" sz="1200" i="1" dirty="0">
                <a:latin typeface="Calibri" panose="020F0502020204030204" pitchFamily="34" charset="0"/>
                <a:cs typeface="Calibri" panose="020F0502020204030204" pitchFamily="34" charset="0"/>
              </a:rPr>
              <a:t> </a:t>
            </a:r>
            <a:r>
              <a:rPr lang="fr-CA" sz="1200" i="1" dirty="0" err="1">
                <a:latin typeface="Calibri" panose="020F0502020204030204" pitchFamily="34" charset="0"/>
                <a:cs typeface="Calibri" panose="020F0502020204030204" pitchFamily="34" charset="0"/>
              </a:rPr>
              <a:t>Definitions</a:t>
            </a:r>
            <a:r>
              <a:rPr lang="fr-CA" sz="1200" i="1" dirty="0">
                <a:latin typeface="Calibri" panose="020F0502020204030204" pitchFamily="34" charset="0"/>
                <a:cs typeface="Calibri" panose="020F0502020204030204" pitchFamily="34" charset="0"/>
              </a:rPr>
              <a:t> </a:t>
            </a:r>
            <a:r>
              <a:rPr lang="fr-CA" sz="1200" i="1" dirty="0" err="1">
                <a:latin typeface="Calibri" panose="020F0502020204030204" pitchFamily="34" charset="0"/>
                <a:cs typeface="Calibri" panose="020F0502020204030204" pitchFamily="34" charset="0"/>
              </a:rPr>
              <a:t>can</a:t>
            </a:r>
            <a:r>
              <a:rPr lang="fr-CA" sz="1200" i="1" dirty="0">
                <a:latin typeface="Calibri" panose="020F0502020204030204" pitchFamily="34" charset="0"/>
                <a:cs typeface="Calibri" panose="020F0502020204030204" pitchFamily="34" charset="0"/>
              </a:rPr>
              <a:t> </a:t>
            </a:r>
            <a:r>
              <a:rPr lang="fr-CA" sz="1200" i="1" dirty="0" err="1">
                <a:latin typeface="Calibri" panose="020F0502020204030204" pitchFamily="34" charset="0"/>
                <a:cs typeface="Calibri" panose="020F0502020204030204" pitchFamily="34" charset="0"/>
              </a:rPr>
              <a:t>be</a:t>
            </a:r>
            <a:r>
              <a:rPr lang="fr-CA" sz="1200" i="1" dirty="0">
                <a:latin typeface="Calibri" panose="020F0502020204030204" pitchFamily="34" charset="0"/>
                <a:cs typeface="Calibri" panose="020F0502020204030204" pitchFamily="34" charset="0"/>
              </a:rPr>
              <a:t> </a:t>
            </a:r>
            <a:r>
              <a:rPr lang="fr-CA" sz="1200" i="1" dirty="0" err="1">
                <a:latin typeface="Calibri" panose="020F0502020204030204" pitchFamily="34" charset="0"/>
                <a:cs typeface="Calibri" panose="020F0502020204030204" pitchFamily="34" charset="0"/>
              </a:rPr>
              <a:t>found</a:t>
            </a:r>
            <a:r>
              <a:rPr lang="fr-CA" sz="1200" i="1" dirty="0">
                <a:latin typeface="Calibri" panose="020F0502020204030204" pitchFamily="34" charset="0"/>
                <a:cs typeface="Calibri" panose="020F0502020204030204" pitchFamily="34" charset="0"/>
              </a:rPr>
              <a:t> in the CBSA Directive.</a:t>
            </a:r>
            <a:r>
              <a:rPr lang="en-CA" sz="1200" i="1"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97035192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OG_x002f_GP xmlns="eca75663-3d7c-4072-8b9a-c9c44c961132" xsi:nil="true"/>
    <TaxCatchAll xmlns="ee5a1490-a780-4a4e-b617-2a7b7d300ac2" xsi:nil="true"/>
    <Purpose xmlns="eca75663-3d7c-4072-8b9a-c9c44c961132" xsi:nil="true"/>
    <GCdocsFolderNames xmlns="eca75663-3d7c-4072-8b9a-c9c44c961132" xsi:nil="true"/>
    <DocType xmlns="eca75663-3d7c-4072-8b9a-c9c44c961132" xsi:nil="true"/>
    <Associatedto_x002f_Associ_x00e9__x00e0_ xmlns="eca75663-3d7c-4072-8b9a-c9c44c961132">
      <Url xsi:nil="true"/>
      <Description xsi:nil="true"/>
    </Associatedto_x002f_Associ_x00e9__x00e0_>
    <Status_x002f_Statut xmlns="eca75663-3d7c-4072-8b9a-c9c44c961132">Draft/Ébauche</Status_x002f_Statut>
    <GCdocsListofFiles xmlns="eca75663-3d7c-4072-8b9a-c9c44c961132" xsi:nil="true"/>
    <EXPMP2021_x002d_2022 xmlns="eca75663-3d7c-4072-8b9a-c9c44c961132" xsi:nil="true"/>
    <Year xmlns="eca75663-3d7c-4072-8b9a-c9c44c961132" xsi:nil="true"/>
    <lcf76f155ced4ddcb4097134ff3c332f xmlns="eca75663-3d7c-4072-8b9a-c9c44c961132">
      <Terms xmlns="http://schemas.microsoft.com/office/infopath/2007/PartnerControls"/>
    </lcf76f155ced4ddcb4097134ff3c332f>
    <_dlc_DocId xmlns="ee5a1490-a780-4a4e-b617-2a7b7d300ac2">HXSNVVFFSQX6-1073597720-480161</_dlc_DocId>
    <_dlc_DocIdUrl xmlns="ee5a1490-a780-4a4e-b617-2a7b7d300ac2">
      <Url>https://056gc.sharepoint.com/sites/Pol-PMP_Pol-PGP/_layouts/15/DocIdRedir.aspx?ID=HXSNVVFFSQX6-1073597720-480161</Url>
      <Description>HXSNVVFFSQX6-1073597720-480161</Description>
    </_dlc_DocIdUrl>
    <Status_x002f__x00c9_tats xmlns="eca75663-3d7c-4072-8b9a-c9c44c961132" xsi:nil="true"/>
    <PIMARTCode xmlns="eca75663-3d7c-4072-8b9a-c9c44c961132" xsi:nil="true"/>
    <Stakeholder xmlns="eca75663-3d7c-4072-8b9a-c9c44c961132" xsi:nil="true"/>
    <DocumentType xmlns="eca75663-3d7c-4072-8b9a-c9c44c96113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B2EE0DB5371CA4A85C3290B7E17C0D3" ma:contentTypeVersion="46" ma:contentTypeDescription="Create a new document." ma:contentTypeScope="" ma:versionID="c8ec949e0794515441cb78877e9064e9">
  <xsd:schema xmlns:xsd="http://www.w3.org/2001/XMLSchema" xmlns:xs="http://www.w3.org/2001/XMLSchema" xmlns:p="http://schemas.microsoft.com/office/2006/metadata/properties" xmlns:ns2="ee5a1490-a780-4a4e-b617-2a7b7d300ac2" xmlns:ns3="eca75663-3d7c-4072-8b9a-c9c44c961132" targetNamespace="http://schemas.microsoft.com/office/2006/metadata/properties" ma:root="true" ma:fieldsID="e9eb7787576e5d66fa0ce686e232a479" ns2:_="" ns3:_="">
    <xsd:import namespace="ee5a1490-a780-4a4e-b617-2a7b7d300ac2"/>
    <xsd:import namespace="eca75663-3d7c-4072-8b9a-c9c44c96113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LengthInSeconds" minOccurs="0"/>
                <xsd:element ref="ns3:MediaServiceDateTaken"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element ref="ns2:SharedWithUsers" minOccurs="0"/>
                <xsd:element ref="ns2:SharedWithDetails" minOccurs="0"/>
                <xsd:element ref="ns3:GCdocsFolderNames" minOccurs="0"/>
                <xsd:element ref="ns3:Status_x002f_Statut" minOccurs="0"/>
                <xsd:element ref="ns3:GCdocsListofFiles" minOccurs="0"/>
                <xsd:element ref="ns3:EXPMP2021_x002d_2022" minOccurs="0"/>
                <xsd:element ref="ns3:Purpose" minOccurs="0"/>
                <xsd:element ref="ns3:OG_x002f_GP" minOccurs="0"/>
                <xsd:element ref="ns3:DocType" minOccurs="0"/>
                <xsd:element ref="ns3:MediaServiceObjectDetectorVersions" minOccurs="0"/>
                <xsd:element ref="ns3:Year" minOccurs="0"/>
                <xsd:element ref="ns3:Associatedto_x002f_Associ_x00e9__x00e0_" minOccurs="0"/>
                <xsd:element ref="ns3:MediaServiceSearchProperties" minOccurs="0"/>
                <xsd:element ref="ns3:Status_x002f__x00c9_tats" minOccurs="0"/>
                <xsd:element ref="ns3:DocumentType" minOccurs="0"/>
                <xsd:element ref="ns3:PIMARTCode" minOccurs="0"/>
                <xsd:element ref="ns3:Stakehol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a1490-a780-4a4e-b617-2a7b7d300ac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7" nillable="true" ma:displayName="Taxonomy Catch All Column" ma:hidden="true" ma:list="{ec03bd97-9e13-4cb2-9ce1-c5da618efc7d}" ma:internalName="TaxCatchAll" ma:showField="CatchAllData" ma:web="ee5a1490-a780-4a4e-b617-2a7b7d300ac2">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a75663-3d7c-4072-8b9a-c9c44c96113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description="" ma:indexed="true" ma:internalName="MediaServiceLocation" ma:readOnly="true">
      <xsd:simpleType>
        <xsd:restriction base="dms:Text"/>
      </xsd:simpleType>
    </xsd:element>
    <xsd:element name="GCdocsFolderNames" ma:index="24" nillable="true" ma:displayName="GCdocs Folder Names" ma:format="Dropdown" ma:internalName="GCdocsFolderNames">
      <xsd:simpleType>
        <xsd:restriction base="dms:Choice">
          <xsd:enumeration value="Governance"/>
          <xsd:enumeration value="-CT- Job Evaluation Reports"/>
          <xsd:enumeration value="-PA- Job Evaluation Reports"/>
          <xsd:enumeration value="Onboarding for New Team Members"/>
          <xsd:enumeration value="PA-CT Automation Research"/>
          <xsd:enumeration value="PA-CT Conversion Phase 1 - Planning Workshops"/>
          <xsd:enumeration value="Change Control"/>
          <xsd:enumeration value="CT Conversion"/>
          <xsd:enumeration value="Executive Presentations"/>
          <xsd:enumeration value="Gartner Review"/>
          <xsd:enumeration value="PA-CT Engagement Group Activity Tracking"/>
          <xsd:enumeration value="Choice 12"/>
          <xsd:enumeration value="Steering Committee"/>
          <xsd:enumeration value="Project Charter"/>
          <xsd:enumeration value="Project Office Processes"/>
          <xsd:enumeration value="Risk and Issue Management"/>
          <xsd:enumeration value="PSAC-ACFO Dues Transfer"/>
        </xsd:restriction>
      </xsd:simpleType>
    </xsd:element>
    <xsd:element name="Status_x002f_Statut" ma:index="25" nillable="true" ma:displayName="Status/Statut" ma:default="DRAFT" ma:format="RadioButtons" ma:internalName="Status_x002f_Statut">
      <xsd:simpleType>
        <xsd:restriction base="dms:Choice">
          <xsd:enumeration value="1)Pending colleagues"/>
          <xsd:enumeration value="2)Pending analysis"/>
          <xsd:enumeration value="3) Pending approval"/>
          <xsd:enumeration value="4) Sent"/>
          <xsd:enumeration value="FINAL"/>
          <xsd:enumeration value="DRAFT"/>
        </xsd:restriction>
      </xsd:simpleType>
    </xsd:element>
    <xsd:element name="GCdocsListofFiles" ma:index="26" nillable="true" ma:displayName="GCdocs List of Files" ma:format="Dropdown" ma:internalName="GCdocsListofFiles">
      <xsd:simpleType>
        <xsd:restriction base="dms:Choice">
          <xsd:enumeration value="PA-CT Automation Research"/>
          <xsd:enumeration value="Change Control"/>
          <xsd:enumeration value="CT Conversion"/>
        </xsd:restriction>
      </xsd:simpleType>
    </xsd:element>
    <xsd:element name="EXPMP2021_x002d_2022" ma:index="27" nillable="true" ma:displayName="Cycle" ma:description="EXPMP results for 2021-2022 &amp; publication." ma:format="Dropdown" ma:internalName="EXPMP2021_x002d_2022">
      <xsd:simpleType>
        <xsd:restriction base="dms:Text">
          <xsd:maxLength value="255"/>
        </xsd:restriction>
      </xsd:simpleType>
    </xsd:element>
    <xsd:element name="Purpose" ma:index="28" nillable="true" ma:displayName="Purpose" ma:description="use instead of addgin additional directory" ma:format="Dropdown" ma:internalName="Purpose">
      <xsd:simpleType>
        <xsd:restriction base="dms:Choice">
          <xsd:enumeration value="Advisory Committee"/>
          <xsd:enumeration value="EXPMP"/>
          <xsd:enumeration value="Compensation"/>
          <xsd:enumeration value="Market Comparison"/>
          <xsd:enumeration value="Coms/QPCards/OGGO"/>
          <xsd:enumeration value="Briefing"/>
        </xsd:restriction>
      </xsd:simpleType>
    </xsd:element>
    <xsd:element name="OG_x002f_GP" ma:index="29" nillable="true" ma:displayName="OG / GP" ma:description="occupational group / groupe professionnel" ma:format="Dropdown" ma:internalName="OG_x002f_GP">
      <xsd:simpleType>
        <xsd:restriction base="dms:Choice">
          <xsd:enumeration value="AI"/>
          <xsd:enumeration value="AO"/>
          <xsd:enumeration value="AV"/>
          <xsd:enumeration value="CX"/>
          <xsd:enumeration value="EB"/>
          <xsd:enumeration value="EC"/>
          <xsd:enumeration value="EL"/>
          <xsd:enumeration value="EX"/>
          <xsd:enumeration value="FB"/>
          <xsd:enumeration value="FI"/>
          <xsd:enumeration value="FS"/>
          <xsd:enumeration value="HM"/>
          <xsd:enumeration value="IT"/>
          <xsd:enumeration value="LC"/>
          <xsd:enumeration value="LP"/>
          <xsd:enumeration value="NR"/>
          <xsd:enumeration value="PA"/>
          <xsd:enumeration value="PO"/>
          <xsd:enumeration value="PR"/>
          <xsd:enumeration value="RE"/>
          <xsd:enumeration value="RO"/>
          <xsd:enumeration value="SH"/>
          <xsd:enumeration value="SP"/>
          <xsd:enumeration value="SRC"/>
          <xsd:enumeration value="SRE"/>
          <xsd:enumeration value="SRW"/>
          <xsd:enumeration value="SV"/>
          <xsd:enumeration value="TC"/>
          <xsd:enumeration value="TR"/>
          <xsd:enumeration value="UT"/>
        </xsd:restriction>
      </xsd:simpleType>
    </xsd:element>
    <xsd:element name="DocType" ma:index="30" nillable="true" ma:displayName="Doc Type" ma:format="Dropdown" ma:indexed="true" ma:internalName="DocType">
      <xsd:simpleType>
        <xsd:restriction base="dms:Choice">
          <xsd:enumeration value="analysis/analyse"/>
          <xsd:enumeration value="background/contexte"/>
          <xsd:enumeration value="briefing/breffage"/>
          <xsd:enumeration value="business case/bilan de rentabilite"/>
          <xsd:enumeration value="correspondence"/>
          <xsd:enumeration value="dataset/ensemble de donnees"/>
          <xsd:enumeration value="deck/présentation"/>
          <xsd:enumeration value="JD/DE"/>
          <xsd:enumeration value="JES/NEE"/>
          <xsd:enumeration value="log"/>
          <xsd:enumeration value="policy/politique"/>
          <xsd:enumeration value="report/rapport"/>
          <xsd:enumeration value="speaking points/notes d'allocution"/>
        </xsd:restriction>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Year" ma:index="32" nillable="true" ma:displayName="Year" ma:description="Applicable year for salary increase / updated T&amp;Cs" ma:format="Dropdown" ma:internalName="Year">
      <xsd:simpleType>
        <xsd:restriction base="dms:Text">
          <xsd:maxLength value="255"/>
        </xsd:restriction>
      </xsd:simpleType>
    </xsd:element>
    <xsd:element name="Associatedto_x002f_Associ_x00e9__x00e0_" ma:index="33" nillable="true" ma:displayName="Associated to/Associé à" ma:format="Hyperlink" ma:internalName="Associatedto_x002f_Associ_x00e9__x00e0_">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34" nillable="true" ma:displayName="MediaServiceSearchProperties" ma:hidden="true" ma:internalName="MediaServiceSearchProperties" ma:readOnly="true">
      <xsd:simpleType>
        <xsd:restriction base="dms:Note"/>
      </xsd:simpleType>
    </xsd:element>
    <xsd:element name="Status_x002f__x00c9_tats" ma:index="35" nillable="true" ma:displayName="Status / États" ma:default="Draft" ma:format="Dropdown" ma:internalName="Status_x002f__x00c9_tats">
      <xsd:simpleType>
        <xsd:union memberTypes="dms:Text">
          <xsd:simpleType>
            <xsd:restriction base="dms:Choice">
              <xsd:enumeration value="Final"/>
              <xsd:enumeration value="Draft"/>
              <xsd:enumeration value="Absolete / désuet"/>
            </xsd:restriction>
          </xsd:simpleType>
        </xsd:union>
      </xsd:simpleType>
    </xsd:element>
    <xsd:element name="DocumentType" ma:index="36" nillable="true" ma:displayName="Document Type" ma:description="Type of document" ma:format="Dropdown" ma:internalName="DocumentType">
      <xsd:simpleType>
        <xsd:restriction base="dms:Choice">
          <xsd:enumeration value="Spreadsheet"/>
          <xsd:enumeration value="Correspondence"/>
          <xsd:enumeration value="Choice 3"/>
        </xsd:restriction>
      </xsd:simpleType>
    </xsd:element>
    <xsd:element name="PIMARTCode" ma:index="37" nillable="true" ma:displayName="PIMART Code" ma:format="Dropdown" ma:internalName="PIMARTCode">
      <xsd:simpleType>
        <xsd:restriction base="dms:Text">
          <xsd:maxLength value="255"/>
        </xsd:restriction>
      </xsd:simpleType>
    </xsd:element>
    <xsd:element name="Stakeholder" ma:index="38" nillable="true" ma:displayName="Stakeholder" ma:format="Dropdown" ma:internalName="Stakehold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8491BEF-C112-4FC6-A317-052BF1A182D6}">
  <ds:schemaRefs>
    <ds:schemaRef ds:uri="http://schemas.microsoft.com/sharepoint/v3/contenttype/forms"/>
  </ds:schemaRefs>
</ds:datastoreItem>
</file>

<file path=customXml/itemProps2.xml><?xml version="1.0" encoding="utf-8"?>
<ds:datastoreItem xmlns:ds="http://schemas.openxmlformats.org/officeDocument/2006/customXml" ds:itemID="{E0A41DDC-FA51-4332-99D6-3277C35D7210}">
  <ds:schemaRefs>
    <ds:schemaRef ds:uri="http://schemas.microsoft.com/office/2006/metadata/properties"/>
    <ds:schemaRef ds:uri="http://schemas.microsoft.com/office/infopath/2007/PartnerControls"/>
    <ds:schemaRef ds:uri="eca75663-3d7c-4072-8b9a-c9c44c961132"/>
    <ds:schemaRef ds:uri="ee5a1490-a780-4a4e-b617-2a7b7d300ac2"/>
  </ds:schemaRefs>
</ds:datastoreItem>
</file>

<file path=customXml/itemProps3.xml><?xml version="1.0" encoding="utf-8"?>
<ds:datastoreItem xmlns:ds="http://schemas.openxmlformats.org/officeDocument/2006/customXml" ds:itemID="{ED7CF149-C765-45FA-BD88-6DD289DB7E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5a1490-a780-4a4e-b617-2a7b7d300ac2"/>
    <ds:schemaRef ds:uri="eca75663-3d7c-4072-8b9a-c9c44c9611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F288A7F-4563-4DCC-88BA-769A59B1260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1305</TotalTime>
  <Words>804</Words>
  <Application>Microsoft Office PowerPoint</Application>
  <PresentationFormat>On-screen Show (4:3)</PresentationFormat>
  <Paragraphs>112</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Thème Office</vt:lpstr>
      <vt:lpstr>PowerPoint Presentation</vt:lpstr>
      <vt:lpstr>PowerPoint Presentation</vt:lpstr>
      <vt:lpstr>PowerPoint Presentation</vt:lpstr>
      <vt:lpstr>PowerPoint Presentation</vt:lpstr>
    </vt:vector>
  </TitlesOfParts>
  <Company>Government of Canada / Gouvernement du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Lemieux, Isabelle</dc:creator>
  <cp:lastModifiedBy>Boisvert, Paul</cp:lastModifiedBy>
  <cp:revision>16</cp:revision>
  <dcterms:created xsi:type="dcterms:W3CDTF">2016-09-07T18:27:02Z</dcterms:created>
  <dcterms:modified xsi:type="dcterms:W3CDTF">2024-09-04T13:08:10Z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0x010100DB2EE0DB5371CA4A85C3290B7E17C0D3</vt:lpwstr>
  </property>
  <property fmtid="{D5CDD505-2E9C-101B-9397-08002B2CF9AE}" pid="3" name="_dlc_DocIdItemGuid">
    <vt:lpwstr>c40625bc-309d-4377-a10b-7ce6547243bc</vt:lpwstr>
  </property>
  <property fmtid="{D5CDD505-2E9C-101B-9397-08002B2CF9AE}" pid="4" name="MediaServiceImageTags">
    <vt:lpwstr/>
  </property>
  <property fmtid="{D5CDD505-2E9C-101B-9397-08002B2CF9AE}" pid="5" name="MSIP_Label_3515d617-256d-4284-aedb-1064be1c4b48_Enabled">
    <vt:lpwstr>true</vt:lpwstr>
  </property>
  <property fmtid="{D5CDD505-2E9C-101B-9397-08002B2CF9AE}" pid="6" name="MSIP_Label_3515d617-256d-4284-aedb-1064be1c4b48_SetDate">
    <vt:lpwstr>2024-09-04T13:07:41Z</vt:lpwstr>
  </property>
  <property fmtid="{D5CDD505-2E9C-101B-9397-08002B2CF9AE}" pid="7" name="MSIP_Label_3515d617-256d-4284-aedb-1064be1c4b48_Method">
    <vt:lpwstr>Privileged</vt:lpwstr>
  </property>
  <property fmtid="{D5CDD505-2E9C-101B-9397-08002B2CF9AE}" pid="8" name="MSIP_Label_3515d617-256d-4284-aedb-1064be1c4b48_Name">
    <vt:lpwstr>3515d617-256d-4284-aedb-1064be1c4b48</vt:lpwstr>
  </property>
  <property fmtid="{D5CDD505-2E9C-101B-9397-08002B2CF9AE}" pid="9" name="MSIP_Label_3515d617-256d-4284-aedb-1064be1c4b48_SiteId">
    <vt:lpwstr>6397df10-4595-4047-9c4f-03311282152b</vt:lpwstr>
  </property>
  <property fmtid="{D5CDD505-2E9C-101B-9397-08002B2CF9AE}" pid="10" name="MSIP_Label_3515d617-256d-4284-aedb-1064be1c4b48_ActionId">
    <vt:lpwstr>a718362d-639c-435d-a11d-205b4667119d</vt:lpwstr>
  </property>
  <property fmtid="{D5CDD505-2E9C-101B-9397-08002B2CF9AE}" pid="11" name="MSIP_Label_3515d617-256d-4284-aedb-1064be1c4b48_ContentBits">
    <vt:lpwstr>0</vt:lpwstr>
  </property>
</Properties>
</file>