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arriecito" pitchFamily="2" charset="77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Kollektif" panose="020B0604020101010102" pitchFamily="34" charset="77"/>
      <p:regular r:id="rId13"/>
    </p:embeddedFont>
    <p:embeddedFont>
      <p:font typeface="Open Sans Light" panose="020B0306030504020204" pitchFamily="3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71" d="100"/>
          <a:sy n="71" d="100"/>
        </p:scale>
        <p:origin x="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hrSlideMaster.Title SlideHeader" descr="UNCLASSIFIED">
            <a:extLst>
              <a:ext uri="{FF2B5EF4-FFF2-40B4-BE49-F238E27FC236}">
                <a16:creationId xmlns:a16="http://schemas.microsoft.com/office/drawing/2014/main" id="{2B472EFC-9298-4874-943C-948402E274FB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hrSlideMaster.Title and Vertical TextHeader" descr="UNCLASSIFIED">
            <a:extLst>
              <a:ext uri="{FF2B5EF4-FFF2-40B4-BE49-F238E27FC236}">
                <a16:creationId xmlns:a16="http://schemas.microsoft.com/office/drawing/2014/main" id="{EC7B10CC-E464-42D0-849E-95249D531E64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hrSlideMaster.Title and ContentHeader" descr="UNCLASSIFIED">
            <a:extLst>
              <a:ext uri="{FF2B5EF4-FFF2-40B4-BE49-F238E27FC236}">
                <a16:creationId xmlns:a16="http://schemas.microsoft.com/office/drawing/2014/main" id="{04342388-6000-46DE-89ED-ECFA0661B681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hrSlideMaster.Section HeaderHeader" descr="UNCLASSIFIED">
            <a:extLst>
              <a:ext uri="{FF2B5EF4-FFF2-40B4-BE49-F238E27FC236}">
                <a16:creationId xmlns:a16="http://schemas.microsoft.com/office/drawing/2014/main" id="{40254E9B-988C-428B-9173-D6B05EF7722E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hrSlideMaster.Two ContentHeader" descr="UNCLASSIFIED">
            <a:extLst>
              <a:ext uri="{FF2B5EF4-FFF2-40B4-BE49-F238E27FC236}">
                <a16:creationId xmlns:a16="http://schemas.microsoft.com/office/drawing/2014/main" id="{0C8E0929-1C78-4E06-8EF9-6AC61CABC32B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hrSlideMaster.ComparisonHeader" descr="UNCLASSIFIED">
            <a:extLst>
              <a:ext uri="{FF2B5EF4-FFF2-40B4-BE49-F238E27FC236}">
                <a16:creationId xmlns:a16="http://schemas.microsoft.com/office/drawing/2014/main" id="{5A6DF767-99DB-455F-8C16-C127041ADEAC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hrSlideMaster.Title OnlyHeader" descr="UNCLASSIFIED">
            <a:extLst>
              <a:ext uri="{FF2B5EF4-FFF2-40B4-BE49-F238E27FC236}">
                <a16:creationId xmlns:a16="http://schemas.microsoft.com/office/drawing/2014/main" id="{54433F7E-A2EC-4A5B-A929-988A2778B01C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hrSlideMaster.BlankHeader" descr="UNCLASSIFIED">
            <a:extLst>
              <a:ext uri="{FF2B5EF4-FFF2-40B4-BE49-F238E27FC236}">
                <a16:creationId xmlns:a16="http://schemas.microsoft.com/office/drawing/2014/main" id="{E5481BFD-8169-4550-AF27-B7909B5317E7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hrSlideMaster.Content with CaptionHeader" descr="UNCLASSIFIED">
            <a:extLst>
              <a:ext uri="{FF2B5EF4-FFF2-40B4-BE49-F238E27FC236}">
                <a16:creationId xmlns:a16="http://schemas.microsoft.com/office/drawing/2014/main" id="{64BF856E-9FBF-4605-9880-26291FC364ED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hrSlideMaster.Picture with CaptionHeader" descr="UNCLASSIFIED">
            <a:extLst>
              <a:ext uri="{FF2B5EF4-FFF2-40B4-BE49-F238E27FC236}">
                <a16:creationId xmlns:a16="http://schemas.microsoft.com/office/drawing/2014/main" id="{F451CF44-C30F-4DA6-89B8-DB97B146CFD5}"/>
              </a:ext>
            </a:extLst>
          </p:cNvPr>
          <p:cNvSpPr txBox="1"/>
          <p:nvPr userDrawn="1"/>
        </p:nvSpPr>
        <p:spPr>
          <a:xfrm>
            <a:off x="0" y="0"/>
            <a:ext cx="1828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5.png"/><Relationship Id="rId3" Type="http://schemas.openxmlformats.org/officeDocument/2006/relationships/image" Target="../media/image14.svg"/><Relationship Id="rId21" Type="http://schemas.openxmlformats.org/officeDocument/2006/relationships/image" Target="../media/image30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svg"/><Relationship Id="rId3" Type="http://schemas.openxmlformats.org/officeDocument/2006/relationships/image" Target="../media/image32.svg"/><Relationship Id="rId7" Type="http://schemas.openxmlformats.org/officeDocument/2006/relationships/image" Target="../media/image28.svg"/><Relationship Id="rId12" Type="http://schemas.openxmlformats.org/officeDocument/2006/relationships/image" Target="../media/image37.png"/><Relationship Id="rId17" Type="http://schemas.openxmlformats.org/officeDocument/2006/relationships/image" Target="../media/image40.svg"/><Relationship Id="rId2" Type="http://schemas.openxmlformats.org/officeDocument/2006/relationships/image" Target="../media/image3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12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30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2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60.svg"/><Relationship Id="rId7" Type="http://schemas.openxmlformats.org/officeDocument/2006/relationships/image" Target="../media/image8.sv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40.sv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sv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2.svg"/><Relationship Id="rId3" Type="http://schemas.openxmlformats.org/officeDocument/2006/relationships/image" Target="../media/image70.svg"/><Relationship Id="rId7" Type="http://schemas.openxmlformats.org/officeDocument/2006/relationships/image" Target="../media/image8.svg"/><Relationship Id="rId12" Type="http://schemas.openxmlformats.org/officeDocument/2006/relationships/image" Target="../media/image6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6.svg"/><Relationship Id="rId5" Type="http://schemas.openxmlformats.org/officeDocument/2006/relationships/image" Target="../media/image72.svg"/><Relationship Id="rId15" Type="http://schemas.openxmlformats.org/officeDocument/2006/relationships/image" Target="../media/image78.sv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sv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37914" y="1433797"/>
            <a:ext cx="13212172" cy="7419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84640" y="2309702"/>
            <a:ext cx="10318721" cy="5667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9797" y="1184092"/>
            <a:ext cx="1327667" cy="1375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16404" y="7812503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518250">
            <a:off x="16170753" y="7723894"/>
            <a:ext cx="1112150" cy="14358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48809" y="900860"/>
            <a:ext cx="1104514" cy="14852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21179" y="3432493"/>
            <a:ext cx="9245642" cy="3022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9"/>
              </a:lnSpc>
            </a:pPr>
            <a:r>
              <a:rPr lang="en-US" sz="11500" dirty="0" err="1">
                <a:solidFill>
                  <a:srgbClr val="333034"/>
                </a:solidFill>
                <a:latin typeface="Barriecito"/>
              </a:rPr>
              <a:t>L’écosystème</a:t>
            </a:r>
            <a:r>
              <a:rPr lang="en-US" sz="11500" dirty="0">
                <a:solidFill>
                  <a:srgbClr val="333034"/>
                </a:solidFill>
                <a:latin typeface="Barriecito"/>
              </a:rPr>
              <a:t> du RJFF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03602" y="6729729"/>
            <a:ext cx="9280796" cy="45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333034"/>
                </a:solidFill>
                <a:latin typeface="Kollektif"/>
              </a:rPr>
              <a:t>Un </a:t>
            </a:r>
            <a:r>
              <a:rPr lang="en-US" sz="2799" dirty="0" err="1">
                <a:solidFill>
                  <a:srgbClr val="333034"/>
                </a:solidFill>
                <a:latin typeface="Kollektif"/>
              </a:rPr>
              <a:t>outil</a:t>
            </a:r>
            <a:r>
              <a:rPr lang="en-US" sz="2799" dirty="0">
                <a:solidFill>
                  <a:srgbClr val="333034"/>
                </a:solidFill>
                <a:latin typeface="Kollektif"/>
              </a:rPr>
              <a:t> </a:t>
            </a:r>
            <a:r>
              <a:rPr lang="en-US" sz="2799" dirty="0" err="1">
                <a:solidFill>
                  <a:srgbClr val="333034"/>
                </a:solidFill>
                <a:latin typeface="Kollektif"/>
              </a:rPr>
              <a:t>d'apprentissage</a:t>
            </a:r>
            <a:r>
              <a:rPr lang="en-US" sz="2799" dirty="0">
                <a:solidFill>
                  <a:srgbClr val="333034"/>
                </a:solidFill>
                <a:latin typeface="Kollektif"/>
              </a:rPr>
              <a:t> pour </a:t>
            </a:r>
            <a:r>
              <a:rPr lang="en-US" sz="2799" dirty="0" err="1">
                <a:solidFill>
                  <a:srgbClr val="333034"/>
                </a:solidFill>
                <a:latin typeface="Kollektif"/>
              </a:rPr>
              <a:t>vous</a:t>
            </a:r>
            <a:r>
              <a:rPr lang="en-US" sz="2799" dirty="0">
                <a:solidFill>
                  <a:srgbClr val="333034"/>
                </a:solidFill>
                <a:latin typeface="Kollektif"/>
              </a:rPr>
              <a:t>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B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135" y="2862980"/>
            <a:ext cx="4073922" cy="55324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86837" y="2862980"/>
            <a:ext cx="4073922" cy="55324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93723" y="2789373"/>
            <a:ext cx="4073922" cy="5532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7938" y="2539942"/>
            <a:ext cx="1491168" cy="4988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28272" y="2539942"/>
            <a:ext cx="1312798" cy="4988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48916">
            <a:off x="12789324" y="3951254"/>
            <a:ext cx="1414035" cy="10540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59860" y="2643394"/>
            <a:ext cx="1420848" cy="4391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73553" y="582775"/>
            <a:ext cx="851164" cy="15709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238733" y="8497685"/>
            <a:ext cx="1327667" cy="13751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754899" y="-421299"/>
            <a:ext cx="2125809" cy="178954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73553" y="1911781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333034"/>
                </a:solidFill>
                <a:latin typeface="Kollektif"/>
              </a:rPr>
              <a:t>Objectif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78227" y="2027497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333034"/>
                </a:solidFill>
                <a:latin typeface="Kollektif"/>
              </a:rPr>
              <a:t>Objectif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4718" y="3431859"/>
            <a:ext cx="3439771" cy="303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Énumérer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les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différents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types de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ressources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dont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dispose le RJFF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03885" y="3290773"/>
            <a:ext cx="3092457" cy="4883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Utiliser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les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ressources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existantes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pour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élaborer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des plans/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programmes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d'apprentissage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individuels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0007" y="2789373"/>
            <a:ext cx="4128123" cy="560609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632262" y="3175001"/>
            <a:ext cx="2995581" cy="4885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Améliorer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les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ressources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existantes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avec des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ressources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internes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à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partager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au sein de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leur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réseau</a:t>
            </a:r>
            <a:endParaRPr lang="en-US" sz="3399" dirty="0">
              <a:solidFill>
                <a:srgbClr val="333034"/>
              </a:solidFill>
              <a:latin typeface="Open Sans Light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67669" y="2539942"/>
            <a:ext cx="1312798" cy="49886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086375" y="3431859"/>
            <a:ext cx="3164127" cy="303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Accéder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aux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ressources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à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partir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de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plusieurs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plateformes</a:t>
            </a:r>
            <a:endParaRPr lang="en-US" sz="3399" dirty="0">
              <a:solidFill>
                <a:srgbClr val="333034"/>
              </a:solidFill>
              <a:latin typeface="Open Sa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085114" y="2027497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333034"/>
                </a:solidFill>
                <a:latin typeface="Kollektif"/>
              </a:rPr>
              <a:t>Objectif 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96860" y="2027497"/>
            <a:ext cx="509114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333034"/>
                </a:solidFill>
                <a:latin typeface="Kollektif"/>
              </a:rPr>
              <a:t>Objectif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5697" y="1935864"/>
            <a:ext cx="6959368" cy="6415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42356" y="817767"/>
            <a:ext cx="5444619" cy="5246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56436" y="1500530"/>
            <a:ext cx="851164" cy="15709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5694" y="442069"/>
            <a:ext cx="973224" cy="1308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4627" y="1935864"/>
            <a:ext cx="1765794" cy="6260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5172" y="1096437"/>
            <a:ext cx="1167056" cy="14654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63323" y="535215"/>
            <a:ext cx="2125809" cy="17895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794437" y="-352737"/>
            <a:ext cx="1861256" cy="17225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717462" y="1602800"/>
            <a:ext cx="3940642" cy="4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dirty="0">
                <a:solidFill>
                  <a:srgbClr val="333034"/>
                </a:solidFill>
                <a:latin typeface="Kollektif"/>
              </a:rPr>
              <a:t>RESSOURCES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83220" y="2565871"/>
            <a:ext cx="6068607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333034"/>
                </a:solidFill>
                <a:latin typeface="Barriecito"/>
              </a:rPr>
              <a:t>Types de </a:t>
            </a:r>
            <a:r>
              <a:rPr lang="en-US" sz="5600" dirty="0" err="1">
                <a:solidFill>
                  <a:srgbClr val="333034"/>
                </a:solidFill>
                <a:latin typeface="Barriecito"/>
              </a:rPr>
              <a:t>ressources</a:t>
            </a:r>
            <a:r>
              <a:rPr lang="en-US" sz="5600" dirty="0">
                <a:solidFill>
                  <a:srgbClr val="333034"/>
                </a:solidFill>
                <a:latin typeface="Barriecito"/>
              </a:rPr>
              <a:t> </a:t>
            </a:r>
            <a:r>
              <a:rPr lang="en-US" sz="5600" dirty="0" err="1">
                <a:solidFill>
                  <a:srgbClr val="333034"/>
                </a:solidFill>
                <a:latin typeface="Barriecito"/>
              </a:rPr>
              <a:t>disponibles</a:t>
            </a:r>
            <a:r>
              <a:rPr lang="en-US" sz="5600" dirty="0">
                <a:solidFill>
                  <a:srgbClr val="333034"/>
                </a:solidFill>
                <a:latin typeface="Barriecito"/>
              </a:rPr>
              <a:t> sur </a:t>
            </a:r>
            <a:r>
              <a:rPr lang="en-US" sz="5600" dirty="0" err="1">
                <a:solidFill>
                  <a:srgbClr val="333034"/>
                </a:solidFill>
                <a:latin typeface="Barriecito"/>
              </a:rPr>
              <a:t>plusieurs</a:t>
            </a:r>
            <a:r>
              <a:rPr lang="en-US" sz="5600" dirty="0">
                <a:solidFill>
                  <a:srgbClr val="333034"/>
                </a:solidFill>
                <a:latin typeface="Barriecito"/>
              </a:rPr>
              <a:t> plates-</a:t>
            </a:r>
            <a:r>
              <a:rPr lang="en-US" sz="5600" dirty="0" err="1">
                <a:solidFill>
                  <a:srgbClr val="333034"/>
                </a:solidFill>
                <a:latin typeface="Barriecito"/>
              </a:rPr>
              <a:t>formes</a:t>
            </a:r>
            <a:r>
              <a:rPr lang="en-US" sz="5600" dirty="0">
                <a:solidFill>
                  <a:srgbClr val="333034"/>
                </a:solidFill>
                <a:latin typeface="Barriecito"/>
              </a:rPr>
              <a:t> - </a:t>
            </a:r>
            <a:r>
              <a:rPr lang="en-US" sz="5600" dirty="0" err="1">
                <a:solidFill>
                  <a:srgbClr val="333034"/>
                </a:solidFill>
                <a:latin typeface="Barriecito"/>
              </a:rPr>
              <a:t>Démonstration</a:t>
            </a:r>
            <a:endParaRPr lang="en-US" sz="5600" dirty="0">
              <a:solidFill>
                <a:srgbClr val="333034"/>
              </a:solidFill>
              <a:latin typeface="Barrieci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69273" y="2134182"/>
            <a:ext cx="3610138" cy="3009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000" dirty="0">
                <a:solidFill>
                  <a:srgbClr val="333034"/>
                </a:solidFill>
                <a:latin typeface="Open Sans Light"/>
              </a:rPr>
              <a:t>Série </a:t>
            </a: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d'apprentissage</a:t>
            </a:r>
            <a:r>
              <a:rPr lang="en-US" sz="20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virtuel</a:t>
            </a:r>
            <a:endParaRPr lang="en-US" sz="2000" dirty="0">
              <a:solidFill>
                <a:srgbClr val="333034"/>
              </a:solidFill>
              <a:latin typeface="Open Sans Light"/>
            </a:endParaRP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000" dirty="0">
                <a:solidFill>
                  <a:srgbClr val="333034"/>
                </a:solidFill>
                <a:latin typeface="Open Sans Light"/>
              </a:rPr>
              <a:t>Camp </a:t>
            </a: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d'entraînement</a:t>
            </a:r>
            <a:r>
              <a:rPr lang="en-US" sz="20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à</a:t>
            </a:r>
            <a:r>
              <a:rPr lang="en-US" sz="2000" dirty="0">
                <a:solidFill>
                  <a:srgbClr val="333034"/>
                </a:solidFill>
                <a:latin typeface="Open Sans Light"/>
              </a:rPr>
              <a:t> la </a:t>
            </a: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carrière</a:t>
            </a:r>
            <a:endParaRPr lang="en-US" sz="2000" dirty="0">
              <a:solidFill>
                <a:srgbClr val="333034"/>
              </a:solidFill>
              <a:latin typeface="Open Sans Light"/>
            </a:endParaRP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Étudiants</a:t>
            </a:r>
            <a:r>
              <a:rPr lang="en-US" sz="2000" dirty="0">
                <a:solidFill>
                  <a:srgbClr val="333034"/>
                </a:solidFill>
                <a:latin typeface="Open Sans Light"/>
              </a:rPr>
              <a:t> du GC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Mentorat</a:t>
            </a:r>
            <a:endParaRPr lang="en-US" sz="2000" dirty="0">
              <a:solidFill>
                <a:srgbClr val="333034"/>
              </a:solidFill>
              <a:latin typeface="Open Sans Light"/>
            </a:endParaRP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000" dirty="0" err="1">
                <a:solidFill>
                  <a:srgbClr val="333034"/>
                </a:solidFill>
                <a:latin typeface="Open Sans Light"/>
              </a:rPr>
              <a:t>Programmation</a:t>
            </a:r>
            <a:r>
              <a:rPr lang="en-US" sz="2000" dirty="0">
                <a:solidFill>
                  <a:srgbClr val="333034"/>
                </a:solidFill>
                <a:latin typeface="Open Sans Light"/>
              </a:rPr>
              <a:t> EDI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44513" y="4713492"/>
            <a:ext cx="5444619" cy="5246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66822" y="3834763"/>
            <a:ext cx="973224" cy="130873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196501" y="5531062"/>
            <a:ext cx="3940642" cy="4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dirty="0">
                <a:solidFill>
                  <a:srgbClr val="333034"/>
                </a:solidFill>
                <a:latin typeface="Kollektif"/>
              </a:rPr>
              <a:t>PLATFORMES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75194" y="6029906"/>
            <a:ext cx="3383256" cy="300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 dirty="0">
                <a:solidFill>
                  <a:srgbClr val="333034"/>
                </a:solidFill>
                <a:latin typeface="Open Sans Light"/>
              </a:rPr>
              <a:t>GC (wiki, </a:t>
            </a:r>
            <a:r>
              <a:rPr lang="en-US" sz="2455" dirty="0" err="1">
                <a:solidFill>
                  <a:srgbClr val="333034"/>
                </a:solidFill>
                <a:latin typeface="Open Sans Light"/>
              </a:rPr>
              <a:t>collab</a:t>
            </a:r>
            <a:r>
              <a:rPr lang="en-US" sz="2455" dirty="0">
                <a:solidFill>
                  <a:srgbClr val="333034"/>
                </a:solidFill>
                <a:latin typeface="Open Sans Light"/>
              </a:rPr>
              <a:t>)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 dirty="0">
                <a:solidFill>
                  <a:srgbClr val="333034"/>
                </a:solidFill>
                <a:latin typeface="Open Sans Light"/>
              </a:rPr>
              <a:t>Facebook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 dirty="0">
                <a:solidFill>
                  <a:srgbClr val="333034"/>
                </a:solidFill>
                <a:latin typeface="Open Sans Light"/>
              </a:rPr>
              <a:t>Twitter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 dirty="0">
                <a:solidFill>
                  <a:srgbClr val="333034"/>
                </a:solidFill>
                <a:latin typeface="Open Sans Light"/>
              </a:rPr>
              <a:t>LinkedIn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 dirty="0">
                <a:solidFill>
                  <a:srgbClr val="333034"/>
                </a:solidFill>
                <a:latin typeface="Open Sans Light"/>
              </a:rPr>
              <a:t>Instagram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 dirty="0">
                <a:solidFill>
                  <a:srgbClr val="333034"/>
                </a:solidFill>
                <a:latin typeface="Open Sans Light"/>
              </a:rPr>
              <a:t>YouTube</a:t>
            </a:r>
          </a:p>
          <a:p>
            <a:pPr marL="530081" lvl="1" indent="-265040">
              <a:lnSpc>
                <a:spcPts val="3437"/>
              </a:lnSpc>
              <a:buFont typeface="Arial"/>
              <a:buChar char="•"/>
            </a:pPr>
            <a:r>
              <a:rPr lang="en-US" sz="2455" dirty="0">
                <a:solidFill>
                  <a:srgbClr val="333034"/>
                </a:solidFill>
                <a:latin typeface="Open Sans Light"/>
              </a:rPr>
              <a:t>Et TIK TOK!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B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2756" y="5433332"/>
            <a:ext cx="2125809" cy="17895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2554">
            <a:off x="1037934" y="2523098"/>
            <a:ext cx="5138710" cy="7209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0925">
            <a:off x="6703367" y="2495991"/>
            <a:ext cx="5187977" cy="72790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9338" b="4978"/>
          <a:stretch>
            <a:fillRect/>
          </a:stretch>
        </p:blipFill>
        <p:spPr>
          <a:xfrm>
            <a:off x="12488854" y="469446"/>
            <a:ext cx="4642097" cy="169408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22090">
            <a:off x="13162951" y="1262346"/>
            <a:ext cx="3705709" cy="0"/>
          </a:xfrm>
          <a:prstGeom prst="line">
            <a:avLst/>
          </a:prstGeom>
          <a:ln w="4762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64996" y="1549614"/>
            <a:ext cx="405871" cy="422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89722" y="1549614"/>
            <a:ext cx="495664" cy="422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1823">
            <a:off x="12370053" y="2515833"/>
            <a:ext cx="5161208" cy="72414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6598" b="30794"/>
          <a:stretch>
            <a:fillRect/>
          </a:stretch>
        </p:blipFill>
        <p:spPr>
          <a:xfrm>
            <a:off x="13160688" y="3488387"/>
            <a:ext cx="3298428" cy="780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7619" t="34623"/>
          <a:stretch>
            <a:fillRect/>
          </a:stretch>
        </p:blipFill>
        <p:spPr>
          <a:xfrm rot="-4885148">
            <a:off x="6887432" y="621484"/>
            <a:ext cx="895258" cy="900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881521" y="698055"/>
            <a:ext cx="1167056" cy="14654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26598" b="30794"/>
          <a:stretch>
            <a:fillRect/>
          </a:stretch>
        </p:blipFill>
        <p:spPr>
          <a:xfrm>
            <a:off x="1828883" y="3488387"/>
            <a:ext cx="3298428" cy="7808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26598" b="30794"/>
          <a:stretch>
            <a:fillRect/>
          </a:stretch>
        </p:blipFill>
        <p:spPr>
          <a:xfrm>
            <a:off x="7583093" y="3488387"/>
            <a:ext cx="3298428" cy="78082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162836" y="640905"/>
            <a:ext cx="122747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333034"/>
                </a:solidFill>
                <a:latin typeface="Kollektif"/>
              </a:rPr>
              <a:t>Date: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62836" y="1524511"/>
            <a:ext cx="122747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333034"/>
                </a:solidFill>
                <a:latin typeface="Kollektif"/>
              </a:rPr>
              <a:t>Status: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92497" y="640905"/>
            <a:ext cx="237627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333034"/>
                </a:solidFill>
                <a:latin typeface="Kollektif"/>
              </a:rPr>
              <a:t>5 Avril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184824"/>
            <a:ext cx="930839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dirty="0">
                <a:solidFill>
                  <a:srgbClr val="333034"/>
                </a:solidFill>
                <a:latin typeface="Barriecito"/>
              </a:rPr>
              <a:t>PLAN D'APPRENTISSAGE INDIVIDUEL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7049" y="3684809"/>
            <a:ext cx="4642097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 dirty="0" err="1">
                <a:solidFill>
                  <a:srgbClr val="333034"/>
                </a:solidFill>
                <a:latin typeface="Kollektif"/>
              </a:rPr>
              <a:t>Réflexion</a:t>
            </a:r>
            <a:r>
              <a:rPr lang="en-US" sz="2799" dirty="0">
                <a:solidFill>
                  <a:srgbClr val="333034"/>
                </a:solidFill>
                <a:latin typeface="Kollektif"/>
              </a:rPr>
              <a:t> </a:t>
            </a:r>
            <a:r>
              <a:rPr lang="en-US" sz="2799" dirty="0" err="1">
                <a:solidFill>
                  <a:srgbClr val="333034"/>
                </a:solidFill>
                <a:latin typeface="Kollektif"/>
              </a:rPr>
              <a:t>personnelle</a:t>
            </a:r>
            <a:endParaRPr lang="en-US" sz="2799" dirty="0">
              <a:solidFill>
                <a:srgbClr val="333034"/>
              </a:solidFill>
              <a:latin typeface="Kollektif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22951" y="3684809"/>
            <a:ext cx="4642097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 dirty="0">
                <a:solidFill>
                  <a:srgbClr val="333034"/>
                </a:solidFill>
                <a:latin typeface="Kollektif"/>
              </a:rPr>
              <a:t>Involve others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88854" y="3684809"/>
            <a:ext cx="4642097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 dirty="0">
                <a:solidFill>
                  <a:srgbClr val="333034"/>
                </a:solidFill>
                <a:latin typeface="Kollektif"/>
              </a:rPr>
              <a:t>Recherche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7049" y="4202541"/>
            <a:ext cx="4805558" cy="466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où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en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êtes-vous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dans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votre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carrière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où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voulez-vous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aller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ou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que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voulez-vous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être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800" dirty="0">
                <a:solidFill>
                  <a:srgbClr val="333034"/>
                </a:solidFill>
                <a:latin typeface="Open Sans Light"/>
              </a:rPr>
              <a:t>de quoi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avez-vous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besoin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pour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vous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développer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Ressources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du plan </a:t>
            </a:r>
            <a:r>
              <a:rPr lang="en-US" sz="2800" dirty="0" err="1">
                <a:solidFill>
                  <a:srgbClr val="333034"/>
                </a:solidFill>
                <a:latin typeface="Open Sans Light"/>
              </a:rPr>
              <a:t>d'apprentissage</a:t>
            </a:r>
            <a:r>
              <a:rPr lang="en-US" sz="2800" dirty="0">
                <a:solidFill>
                  <a:srgbClr val="333034"/>
                </a:solidFill>
                <a:latin typeface="Open Sans Light"/>
              </a:rPr>
              <a:t> RJFF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39200" y="4202541"/>
            <a:ext cx="4707775" cy="465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parlez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à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vos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collègues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pour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obtenir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un feedback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honnête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(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soyez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ouvert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)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parlez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à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votre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responsable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(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gratuit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ou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payant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)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contactez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quelqu'un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que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vous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voyez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sur la SAV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>
                <a:solidFill>
                  <a:srgbClr val="333034"/>
                </a:solidFill>
                <a:latin typeface="Open Sans Light"/>
              </a:rPr>
              <a:t>mentor/coach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52881" y="4328536"/>
            <a:ext cx="4525849" cy="406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consultez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la page sur le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mentorat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du RJFF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consultez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la page des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ressources</a:t>
            </a:r>
            <a:endParaRPr lang="en-US" sz="2400" dirty="0">
              <a:solidFill>
                <a:srgbClr val="333034"/>
              </a:solidFill>
              <a:latin typeface="Open Sans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regarder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les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enregistrements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pertinents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2400" dirty="0">
                <a:solidFill>
                  <a:srgbClr val="333034"/>
                </a:solidFill>
                <a:latin typeface="Open Sans Light"/>
              </a:rPr>
              <a:t>beaucoup de </a:t>
            </a:r>
            <a:r>
              <a:rPr lang="en-US" sz="2400" dirty="0" err="1">
                <a:solidFill>
                  <a:srgbClr val="333034"/>
                </a:solidFill>
                <a:latin typeface="Open Sans Light"/>
              </a:rPr>
              <a:t>ressources</a:t>
            </a:r>
            <a:r>
              <a:rPr lang="en-US" sz="2400" dirty="0">
                <a:solidFill>
                  <a:srgbClr val="333034"/>
                </a:solidFill>
                <a:latin typeface="Open Sans Light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2989" y="1327860"/>
            <a:ext cx="6309647" cy="63326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46783" y="917282"/>
            <a:ext cx="1035797" cy="193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2943" y="8358310"/>
            <a:ext cx="2244649" cy="1040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1824512"/>
            <a:ext cx="7447315" cy="54179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11542">
            <a:off x="905512" y="854563"/>
            <a:ext cx="1419249" cy="13857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216536">
            <a:off x="9955585" y="2863918"/>
            <a:ext cx="612321" cy="61232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DF7"/>
            </a:solidFill>
          </p:spPr>
        </p:sp>
      </p:grpSp>
      <p:grpSp>
        <p:nvGrpSpPr>
          <p:cNvPr id="9" name="Group 9"/>
          <p:cNvGrpSpPr/>
          <p:nvPr/>
        </p:nvGrpSpPr>
        <p:grpSpPr>
          <a:xfrm rot="-216536">
            <a:off x="9955585" y="3902487"/>
            <a:ext cx="612321" cy="61232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FA7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216536">
            <a:off x="9955585" y="4945678"/>
            <a:ext cx="612321" cy="61232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5FD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216536">
            <a:off x="9955585" y="5986358"/>
            <a:ext cx="612321" cy="61232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956557">
            <a:off x="5182898" y="5906244"/>
            <a:ext cx="2581366" cy="339653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4640" y="2535378"/>
            <a:ext cx="1861256" cy="172250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216536">
            <a:off x="9984769" y="2951011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 rot="-216536">
            <a:off x="9984769" y="3989579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 rot="-216536">
            <a:off x="9984769" y="5032771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 rot="-216536">
            <a:off x="9984769" y="6073450"/>
            <a:ext cx="553456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37354" y="3562711"/>
            <a:ext cx="6473463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333034"/>
                </a:solidFill>
                <a:latin typeface="Barriecito"/>
              </a:rPr>
              <a:t>LE DÉFI D'AUJOURD'HUI !</a:t>
            </a:r>
          </a:p>
        </p:txBody>
      </p:sp>
      <p:sp>
        <p:nvSpPr>
          <p:cNvPr id="22" name="TextBox 22"/>
          <p:cNvSpPr txBox="1"/>
          <p:nvPr/>
        </p:nvSpPr>
        <p:spPr>
          <a:xfrm rot="-69158">
            <a:off x="10756028" y="2764990"/>
            <a:ext cx="51013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Partager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! </a:t>
            </a:r>
          </a:p>
        </p:txBody>
      </p:sp>
      <p:sp>
        <p:nvSpPr>
          <p:cNvPr id="23" name="TextBox 23"/>
          <p:cNvSpPr txBox="1"/>
          <p:nvPr/>
        </p:nvSpPr>
        <p:spPr>
          <a:xfrm rot="-69158">
            <a:off x="10756028" y="3815420"/>
            <a:ext cx="5101375" cy="57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333034"/>
                </a:solidFill>
                <a:latin typeface="Open Sans Light"/>
              </a:rPr>
              <a:t>Domaine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d'amélioration</a:t>
            </a:r>
            <a:endParaRPr lang="en-US" sz="3399" dirty="0">
              <a:solidFill>
                <a:srgbClr val="333034"/>
              </a:solidFill>
              <a:latin typeface="Open Sans Light"/>
            </a:endParaRPr>
          </a:p>
        </p:txBody>
      </p:sp>
      <p:sp>
        <p:nvSpPr>
          <p:cNvPr id="24" name="TextBox 24"/>
          <p:cNvSpPr txBox="1"/>
          <p:nvPr/>
        </p:nvSpPr>
        <p:spPr>
          <a:xfrm rot="-69158">
            <a:off x="10911727" y="4819972"/>
            <a:ext cx="51013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Choisir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une</a:t>
            </a:r>
            <a:r>
              <a:rPr lang="en-US" sz="3399" dirty="0">
                <a:solidFill>
                  <a:srgbClr val="333034"/>
                </a:solidFill>
                <a:latin typeface="Open Sans Light"/>
              </a:rPr>
              <a:t> date</a:t>
            </a:r>
          </a:p>
        </p:txBody>
      </p:sp>
      <p:sp>
        <p:nvSpPr>
          <p:cNvPr id="25" name="TextBox 25"/>
          <p:cNvSpPr txBox="1"/>
          <p:nvPr/>
        </p:nvSpPr>
        <p:spPr>
          <a:xfrm rot="-69158">
            <a:off x="10911727" y="5581756"/>
            <a:ext cx="5101375" cy="119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333034"/>
                </a:solidFill>
                <a:latin typeface="Open Sans Light"/>
              </a:rPr>
              <a:t>Demander de la </a:t>
            </a:r>
            <a:r>
              <a:rPr lang="en-US" sz="3399" dirty="0" err="1">
                <a:solidFill>
                  <a:srgbClr val="333034"/>
                </a:solidFill>
                <a:latin typeface="Open Sans Light"/>
              </a:rPr>
              <a:t>rétroaction</a:t>
            </a:r>
            <a:endParaRPr lang="en-US" sz="3399" dirty="0">
              <a:solidFill>
                <a:srgbClr val="333034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B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41879" y="1710610"/>
            <a:ext cx="12004242" cy="6865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54364" y="2922814"/>
            <a:ext cx="2443668" cy="15595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33636" y="4276725"/>
            <a:ext cx="1402072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333034"/>
                </a:solidFill>
                <a:latin typeface="Barriecito"/>
              </a:rPr>
              <a:t>Merci!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30414" y="5766150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10027" y="1194092"/>
            <a:ext cx="1556489" cy="1681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91243" y="2191436"/>
            <a:ext cx="1845984" cy="1809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1084" y="938241"/>
            <a:ext cx="1035797" cy="19377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618029" y="5717088"/>
            <a:ext cx="2339068" cy="2339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219</Words>
  <Application>Microsoft Macintosh PowerPoint</Application>
  <PresentationFormat>Personnalisé</PresentationFormat>
  <Paragraphs>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Open Sans Light</vt:lpstr>
      <vt:lpstr>Barriecito</vt:lpstr>
      <vt:lpstr>Kollektif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FYN Ecosystem</dc:title>
  <dc:creator>Popowich, Marcela</dc:creator>
  <cp:keywords>SecurityClassificationLevel - UNCLASSIFIED, Creator - Popowich, Marcela, EventDateandTime - 2022-04-05 at 09:50:31 AM</cp:keywords>
  <cp:lastModifiedBy>Marc-André LeBlanc</cp:lastModifiedBy>
  <cp:revision>3</cp:revision>
  <dcterms:created xsi:type="dcterms:W3CDTF">2006-08-16T00:00:00Z</dcterms:created>
  <dcterms:modified xsi:type="dcterms:W3CDTF">2022-04-05T15:43:57Z</dcterms:modified>
  <dc:identifier>DAE9BofzO10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eed496a8-620e-4e6b-97b7-179d51ccc286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YES</vt:lpwstr>
  </property>
</Properties>
</file>