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7" r:id="rId1"/>
  </p:sldMasterIdLst>
  <p:notesMasterIdLst>
    <p:notesMasterId r:id="rId7"/>
  </p:notesMasterIdLst>
  <p:sldIdLst>
    <p:sldId id="256" r:id="rId2"/>
    <p:sldId id="534" r:id="rId3"/>
    <p:sldId id="535" r:id="rId4"/>
    <p:sldId id="536" r:id="rId5"/>
    <p:sldId id="377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285F"/>
    <a:srgbClr val="5E6A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04"/>
    <p:restoredTop sz="95482"/>
  </p:normalViewPr>
  <p:slideViewPr>
    <p:cSldViewPr snapToGrid="0" snapToObjects="1">
      <p:cViewPr varScale="1">
        <p:scale>
          <a:sx n="177" d="100"/>
          <a:sy n="177" d="100"/>
        </p:scale>
        <p:origin x="9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085566-6075-ED4C-9391-11CEF05D956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5544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311700" y="74457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ubTitle" idx="1"/>
          </p:nvPr>
        </p:nvSpPr>
        <p:spPr>
          <a:xfrm>
            <a:off x="311700" y="1537175"/>
            <a:ext cx="8520600" cy="6303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  <a:defRPr sz="2400">
                <a:solidFill>
                  <a:srgbClr val="000000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  <a:defRPr sz="2400">
                <a:solidFill>
                  <a:srgbClr val="000000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  <a:defRPr sz="2400">
                <a:solidFill>
                  <a:srgbClr val="000000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  <a:defRPr sz="2400">
                <a:solidFill>
                  <a:srgbClr val="000000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  <a:defRPr sz="2400">
                <a:solidFill>
                  <a:srgbClr val="000000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  <a:defRPr sz="2400">
                <a:solidFill>
                  <a:srgbClr val="000000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  <a:defRPr sz="2400">
                <a:solidFill>
                  <a:srgbClr val="000000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  <a:defRPr sz="2400">
                <a:solidFill>
                  <a:srgbClr val="000000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  <a:defRPr sz="24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3" name="Picture 2" descr="A black and white background with white text&#10;&#10;AI-generated content may be incorrect.">
            <a:extLst>
              <a:ext uri="{FF2B5EF4-FFF2-40B4-BE49-F238E27FC236}">
                <a16:creationId xmlns:a16="http://schemas.microsoft.com/office/drawing/2014/main" id="{A2B1491A-8928-86A3-E86D-1A419410281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2842" y="4426515"/>
            <a:ext cx="3001434" cy="630301"/>
          </a:xfrm>
          <a:prstGeom prst="rect">
            <a:avLst/>
          </a:prstGeom>
          <a:solidFill>
            <a:srgbClr val="C0285F"/>
          </a:solidFill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657513"/>
            <a:ext cx="3086100" cy="274637"/>
          </a:xfrm>
        </p:spPr>
        <p:txBody>
          <a:bodyPr/>
          <a:lstStyle/>
          <a:p>
            <a:r>
              <a:rPr lang="en-US"/>
              <a:t>PUBPOL 713 (Housing)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A24D9-7FB6-3546-BF8E-621954793FC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859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Shape 2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311700" y="79100"/>
            <a:ext cx="8520600" cy="79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>
                <a:solidFill>
                  <a:srgbClr val="FFFFFF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>
                <a:solidFill>
                  <a:srgbClr val="FFFFFF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>
                <a:solidFill>
                  <a:srgbClr val="FFFFFF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>
                <a:solidFill>
                  <a:srgbClr val="FFFFFF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>
                <a:solidFill>
                  <a:srgbClr val="FFFFFF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>
                <a:solidFill>
                  <a:srgbClr val="FFFFFF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>
                <a:solidFill>
                  <a:srgbClr val="FFFFFF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0240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  <a:defRPr sz="1400">
                <a:solidFill>
                  <a:srgbClr val="000000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○"/>
              <a:defRPr>
                <a:solidFill>
                  <a:srgbClr val="000000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■"/>
              <a:defRPr>
                <a:solidFill>
                  <a:srgbClr val="000000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  <a:defRPr>
                <a:solidFill>
                  <a:srgbClr val="000000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○"/>
              <a:defRPr>
                <a:solidFill>
                  <a:srgbClr val="000000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■"/>
              <a:defRPr>
                <a:solidFill>
                  <a:srgbClr val="000000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  <a:defRPr>
                <a:solidFill>
                  <a:srgbClr val="000000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○"/>
              <a:defRPr>
                <a:solidFill>
                  <a:srgbClr val="000000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■"/>
              <a:defRPr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rgbClr val="4C4C4C"/>
                </a:solidFill>
              </a:defRPr>
            </a:lvl1pPr>
            <a:lvl2pPr lvl="1">
              <a:buNone/>
              <a:defRPr>
                <a:solidFill>
                  <a:srgbClr val="4C4C4C"/>
                </a:solidFill>
              </a:defRPr>
            </a:lvl2pPr>
            <a:lvl3pPr lvl="2">
              <a:buNone/>
              <a:defRPr>
                <a:solidFill>
                  <a:srgbClr val="4C4C4C"/>
                </a:solidFill>
              </a:defRPr>
            </a:lvl3pPr>
            <a:lvl4pPr lvl="3">
              <a:buNone/>
              <a:defRPr>
                <a:solidFill>
                  <a:srgbClr val="4C4C4C"/>
                </a:solidFill>
              </a:defRPr>
            </a:lvl4pPr>
            <a:lvl5pPr lvl="4">
              <a:buNone/>
              <a:defRPr>
                <a:solidFill>
                  <a:srgbClr val="4C4C4C"/>
                </a:solidFill>
              </a:defRPr>
            </a:lvl5pPr>
            <a:lvl6pPr lvl="5">
              <a:buNone/>
              <a:defRPr>
                <a:solidFill>
                  <a:srgbClr val="4C4C4C"/>
                </a:solidFill>
              </a:defRPr>
            </a:lvl6pPr>
            <a:lvl7pPr lvl="6">
              <a:buNone/>
              <a:defRPr>
                <a:solidFill>
                  <a:srgbClr val="4C4C4C"/>
                </a:solidFill>
              </a:defRPr>
            </a:lvl7pPr>
            <a:lvl8pPr lvl="7">
              <a:buNone/>
              <a:defRPr>
                <a:solidFill>
                  <a:srgbClr val="4C4C4C"/>
                </a:solidFill>
              </a:defRPr>
            </a:lvl8pPr>
            <a:lvl9pPr lvl="8">
              <a:buNone/>
              <a:defRPr>
                <a:solidFill>
                  <a:srgbClr val="4C4C4C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33653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 dirty="0"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  <p:pic>
        <p:nvPicPr>
          <p:cNvPr id="2" name="Picture 1" descr="A black and white background with white text&#10;&#10;AI-generated content may be incorrect.">
            <a:extLst>
              <a:ext uri="{FF2B5EF4-FFF2-40B4-BE49-F238E27FC236}">
                <a16:creationId xmlns:a16="http://schemas.microsoft.com/office/drawing/2014/main" id="{30A1872B-467B-6224-54A7-5844DA817FE7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311700" y="4568875"/>
            <a:ext cx="2339004" cy="491191"/>
          </a:xfrm>
          <a:prstGeom prst="rect">
            <a:avLst/>
          </a:prstGeom>
          <a:solidFill>
            <a:srgbClr val="C0285F"/>
          </a:solidFill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1A901F-65DA-B8AC-EE51-88B1D6FDCD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PUBPOL 713 (Housing)</a:t>
            </a:r>
            <a:endParaRPr lang="en-US"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6" r:id="rId2"/>
    <p:sldLayoutId id="2147483658" r:id="rId3"/>
    <p:sldLayoutId id="2147483660" r:id="rId4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teve@focus-consult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ctrTitle"/>
          </p:nvPr>
        </p:nvSpPr>
        <p:spPr>
          <a:xfrm>
            <a:off x="311700" y="1598628"/>
            <a:ext cx="8520600" cy="120898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2400" dirty="0"/>
              <a:t>How do we know if the NHS is achieving its objectives?</a:t>
            </a:r>
            <a:br>
              <a:rPr lang="en-US" sz="2400" dirty="0"/>
            </a:br>
            <a:r>
              <a:rPr lang="en-US" sz="2400" dirty="0"/>
              <a:t>Do existing sources provided necessary data for detailed analysis and assessment? </a:t>
            </a:r>
          </a:p>
        </p:txBody>
      </p:sp>
      <p:sp>
        <p:nvSpPr>
          <p:cNvPr id="52" name="Shape 52"/>
          <p:cNvSpPr txBox="1">
            <a:spLocks noGrp="1"/>
          </p:cNvSpPr>
          <p:nvPr>
            <p:ph type="subTitle" idx="1"/>
          </p:nvPr>
        </p:nvSpPr>
        <p:spPr>
          <a:xfrm>
            <a:off x="4005127" y="3354415"/>
            <a:ext cx="4646555" cy="119008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 lang="en-US" sz="1400" b="1" dirty="0"/>
          </a:p>
          <a:p>
            <a:r>
              <a:rPr lang="en-US" sz="1400" b="1" dirty="0"/>
              <a:t>Steve Pomeroy</a:t>
            </a:r>
          </a:p>
          <a:p>
            <a:r>
              <a:rPr lang="en-US" sz="1400" b="1" dirty="0">
                <a:hlinkClick r:id="rId3"/>
              </a:rPr>
              <a:t>steve@focus-consult.com</a:t>
            </a:r>
            <a:endParaRPr lang="en-US" sz="1400" b="1" dirty="0"/>
          </a:p>
          <a:p>
            <a:r>
              <a:rPr lang="en-US" sz="1400" dirty="0" err="1"/>
              <a:t>pomeros@mcmaster.ca</a:t>
            </a:r>
            <a:endParaRPr lang="en-US" sz="1400" dirty="0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7F97BDC-A5E9-D85C-72CA-A46EFA45F1F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</a:t>
            </a:fld>
            <a:endParaRPr lang="en"/>
          </a:p>
        </p:txBody>
      </p:sp>
      <p:sp>
        <p:nvSpPr>
          <p:cNvPr id="3" name="Shape 51">
            <a:extLst>
              <a:ext uri="{FF2B5EF4-FFF2-40B4-BE49-F238E27FC236}">
                <a16:creationId xmlns:a16="http://schemas.microsoft.com/office/drawing/2014/main" id="{2528DBE3-1DF7-9505-5B50-A467E8540F1F}"/>
              </a:ext>
            </a:extLst>
          </p:cNvPr>
          <p:cNvSpPr txBox="1">
            <a:spLocks/>
          </p:cNvSpPr>
          <p:nvPr/>
        </p:nvSpPr>
        <p:spPr>
          <a:xfrm>
            <a:off x="356776" y="2592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800" dirty="0"/>
              <a:t>Housing need and response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E186210-75E7-31C2-C105-B67B15C01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promise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72ED08A-3F04-89F6-1A7C-1A17CD56DD3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</a:t>
            </a:fld>
            <a:endParaRPr lang="en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EFD1803-1B0A-C434-934D-B549C68E32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153" y="985055"/>
            <a:ext cx="5855980" cy="249868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F62E1DB-AA52-4BED-5BAE-E35403AA1D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7755" y="3316265"/>
            <a:ext cx="3241598" cy="1684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693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9EEAD-09FE-5674-735C-12D9DEFC5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Extract from June 2025 quarterly “progress on the NHS”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7C0789-0470-9E26-629D-32CC0492148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3</a:t>
            </a:fld>
            <a:endParaRPr lang="en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15642EE-5DEA-35B6-76BA-9ADBDCC4D1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447" y="1114022"/>
            <a:ext cx="3395990" cy="408099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553916A-5541-29B2-B0C3-6E6B12C1249F}"/>
              </a:ext>
            </a:extLst>
          </p:cNvPr>
          <p:cNvSpPr txBox="1"/>
          <p:nvPr/>
        </p:nvSpPr>
        <p:spPr>
          <a:xfrm>
            <a:off x="4462530" y="1925392"/>
            <a:ext cx="284623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Very high-level summary data, conflating commitments, approvals, and actual completions devoid of geographic details</a:t>
            </a:r>
          </a:p>
        </p:txBody>
      </p:sp>
    </p:spTree>
    <p:extLst>
      <p:ext uri="{BB962C8B-B14F-4D97-AF65-F5344CB8AC3E}">
        <p14:creationId xmlns:p14="http://schemas.microsoft.com/office/powerpoint/2010/main" val="2707273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478BC-1EB8-51B4-D53C-21E8A04AC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Extract from Canadian Housing Statistics (1991)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C1ECF5-F508-8F41-361E-609716138E6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4</a:t>
            </a:fld>
            <a:endParaRPr lang="en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65F21D7-5E3B-82ED-A3F2-72AB981D78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0462" y="1043846"/>
            <a:ext cx="6082048" cy="3964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977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7FEE4-CBE2-FD45-9C20-CD13BB31C4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880" y="600294"/>
            <a:ext cx="7698523" cy="909077"/>
          </a:xfrm>
        </p:spPr>
        <p:txBody>
          <a:bodyPr>
            <a:normAutofit fontScale="90000"/>
          </a:bodyPr>
          <a:lstStyle/>
          <a:p>
            <a:r>
              <a:rPr lang="en-US" sz="3000" dirty="0"/>
              <a:t>About the McMaster Canadian Housing Evidence Collaborative (CHEC)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37D30B-EC22-2743-88D3-499F11B3AC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7801" y="1686852"/>
            <a:ext cx="6878714" cy="2675380"/>
          </a:xfrm>
        </p:spPr>
        <p:txBody>
          <a:bodyPr anchor="ctr">
            <a:normAutofit fontScale="92500" lnSpcReduction="20000"/>
          </a:bodyPr>
          <a:lstStyle/>
          <a:p>
            <a:r>
              <a:rPr lang="en-US" sz="1275" dirty="0"/>
              <a:t>CHEC is the lead central coordinating hub of a joint initiative between CMHC and the Social Sciences and Humanities Research Council or SSHRC  - the Collaborative Housing Research Network (CHRN)</a:t>
            </a:r>
          </a:p>
          <a:p>
            <a:r>
              <a:rPr lang="en-US" sz="1275" dirty="0"/>
              <a:t>The Collaborative Housing Research Network is an independent, Canada-wide collaboration of academics and community partners. It’s focused on holistic research of housing conditions, needs and outcomes in support of the priority areas of the National Housing Strategy.</a:t>
            </a:r>
          </a:p>
          <a:p>
            <a:r>
              <a:rPr lang="en-US" sz="1275" dirty="0"/>
              <a:t>The Collaborative Housing Research Network provides objective, recognized, and high-quality research that can support housing policy decision-making and inform future program development. </a:t>
            </a:r>
          </a:p>
          <a:p>
            <a:r>
              <a:rPr lang="en-CA" sz="1275" b="1" dirty="0"/>
              <a:t>CHEC’s mission is to accelerate evidence-based solutions that advance Canada’s National Housing Strategy to ensure every Canadian has “housing that meets their needs and that they can afford”.</a:t>
            </a:r>
          </a:p>
          <a:p>
            <a:endParaRPr lang="en-US" sz="1275" dirty="0"/>
          </a:p>
        </p:txBody>
      </p:sp>
      <p:pic>
        <p:nvPicPr>
          <p:cNvPr id="11" name="Picture 10" descr="A picture containing logo&#10;&#10;Description automatically generated">
            <a:extLst>
              <a:ext uri="{FF2B5EF4-FFF2-40B4-BE49-F238E27FC236}">
                <a16:creationId xmlns:a16="http://schemas.microsoft.com/office/drawing/2014/main" id="{E9D52DAB-B2BF-7247-940C-B28A333963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614" y="3988867"/>
            <a:ext cx="1842077" cy="909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563506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14938</TotalTime>
  <Words>222</Words>
  <Application>Microsoft Macintosh PowerPoint</Application>
  <PresentationFormat>On-screen Show (16:9)</PresentationFormat>
  <Paragraphs>20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Arial</vt:lpstr>
      <vt:lpstr>Simple Light</vt:lpstr>
      <vt:lpstr>How do we know if the NHS is achieving its objectives? Do existing sources provided necessary data for detailed analysis and assessment? </vt:lpstr>
      <vt:lpstr>The promise</vt:lpstr>
      <vt:lpstr>Extract from June 2025 quarterly “progress on the NHS”</vt:lpstr>
      <vt:lpstr>Extract from Canadian Housing Statistics (1991)</vt:lpstr>
      <vt:lpstr>About the McMaster Canadian Housing Evidence Collaborative (CHEC)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Slide</dc:title>
  <dc:creator>Savage, Katey</dc:creator>
  <cp:lastModifiedBy>Steve Pomeroy</cp:lastModifiedBy>
  <cp:revision>44</cp:revision>
  <cp:lastPrinted>2025-10-22T15:50:50Z</cp:lastPrinted>
  <dcterms:modified xsi:type="dcterms:W3CDTF">2025-10-24T17:40:57Z</dcterms:modified>
</cp:coreProperties>
</file>