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16"/>
  </p:notesMasterIdLst>
  <p:handoutMasterIdLst>
    <p:handoutMasterId r:id="rId17"/>
  </p:handoutMasterIdLst>
  <p:sldIdLst>
    <p:sldId id="359" r:id="rId7"/>
    <p:sldId id="360" r:id="rId8"/>
    <p:sldId id="361" r:id="rId9"/>
    <p:sldId id="364" r:id="rId10"/>
    <p:sldId id="365" r:id="rId11"/>
    <p:sldId id="366" r:id="rId12"/>
    <p:sldId id="367" r:id="rId13"/>
    <p:sldId id="368" r:id="rId14"/>
    <p:sldId id="369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4C4A4E86-E140-42FF-AB96-5BB415D9AC36}">
          <p14:sldIdLst>
            <p14:sldId id="359"/>
            <p14:sldId id="360"/>
            <p14:sldId id="361"/>
            <p14:sldId id="364"/>
            <p14:sldId id="365"/>
            <p14:sldId id="366"/>
            <p14:sldId id="367"/>
            <p14:sldId id="368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y, Alison" initials="SA" lastIdx="37" clrIdx="0">
    <p:extLst>
      <p:ext uri="{19B8F6BF-5375-455C-9EA6-DF929625EA0E}">
        <p15:presenceInfo xmlns:p15="http://schemas.microsoft.com/office/powerpoint/2012/main" userId="S-1-5-21-1287501387-3249052258-898514827-1444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77"/>
    <a:srgbClr val="006E9A"/>
    <a:srgbClr val="0082B0"/>
    <a:srgbClr val="5AA5DC"/>
    <a:srgbClr val="58595B"/>
    <a:srgbClr val="6E2B61"/>
    <a:srgbClr val="235733"/>
    <a:srgbClr val="B7B4B5"/>
    <a:srgbClr val="444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B31BB-F373-4C48-99C0-43CFB13E29F0}" v="1" dt="2025-11-14T21:08:14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83990" autoAdjust="0"/>
  </p:normalViewPr>
  <p:slideViewPr>
    <p:cSldViewPr snapToGrid="0">
      <p:cViewPr varScale="1">
        <p:scale>
          <a:sx n="62" d="100"/>
          <a:sy n="62" d="100"/>
        </p:scale>
        <p:origin x="60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BE83E-D817-4BA6-9E14-93B566A9D8F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53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1006B-49E7-4825-9A13-928FF7111DE5}" type="datetimeFigureOut">
              <a:rPr lang="en-CA" smtClean="0"/>
              <a:t>2025-11-18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2CA38-CC02-4FC8-82C1-01A546D5D593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55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8740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9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A87C6-550C-F18E-CACB-BEAD96646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B1ACF9-01CE-2086-A3BD-AB70CF4E0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87A21-14F1-667E-1136-091ACD7CD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58514-9775-5BA1-E09D-C688AEFF4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297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986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60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825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060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1F055-7A99-09A6-EBD2-E53EFE44F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9D1FA-D683-34F8-69D0-B3861EF2B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C9770-FB51-0C5F-AA09-E18E2C38B8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8196C-D975-0B1F-C010-1CA59338CD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599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2CA38-CC02-4FC8-82C1-01A546D5D59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07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7915A70-A51D-4793-9DF8-1A518C49F4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435" y="1153173"/>
            <a:ext cx="5262391" cy="837676"/>
          </a:xfrm>
          <a:prstGeom prst="round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6876" y="2889136"/>
            <a:ext cx="5418762" cy="3970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CA" noProof="0" dirty="0"/>
              <a:t>Subheading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6876" y="3462772"/>
            <a:ext cx="541876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  <a:endParaRPr lang="en-CA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E568F80-9CA9-7799-CF37-6F4E55CF53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876" y="3994858"/>
            <a:ext cx="541876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Categorization level</a:t>
            </a:r>
            <a:endParaRPr lang="en-CA" dirty="0"/>
          </a:p>
        </p:txBody>
      </p:sp>
      <p:pic>
        <p:nvPicPr>
          <p:cNvPr id="9" name="Picture 11" descr="Corporate signature of the Canada Revenue Agency and The Canada Wordmark">
            <a:extLst>
              <a:ext uri="{FF2B5EF4-FFF2-40B4-BE49-F238E27FC236}">
                <a16:creationId xmlns:a16="http://schemas.microsoft.com/office/drawing/2014/main" id="{333BB3CC-7AA0-4016-B1B4-E0A15305E6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34003"/>
            <a:ext cx="12192000" cy="725242"/>
          </a:xfrm>
          <a:prstGeom prst="rect">
            <a:avLst/>
          </a:prstGeom>
        </p:spPr>
      </p:pic>
      <p:sp>
        <p:nvSpPr>
          <p:cNvPr id="2" name="Picture Placeholder 32" descr="Image placeholder">
            <a:extLst>
              <a:ext uri="{FF2B5EF4-FFF2-40B4-BE49-F238E27FC236}">
                <a16:creationId xmlns:a16="http://schemas.microsoft.com/office/drawing/2014/main" id="{D118D823-32D7-A981-FA0C-203924A762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2674" y="242860"/>
            <a:ext cx="5848035" cy="5891143"/>
          </a:xfrm>
          <a:custGeom>
            <a:avLst/>
            <a:gdLst>
              <a:gd name="connsiteX0" fmla="*/ 1988130 w 4963462"/>
              <a:gd name="connsiteY0" fmla="*/ 1 h 6279849"/>
              <a:gd name="connsiteX1" fmla="*/ 4862589 w 4963462"/>
              <a:gd name="connsiteY1" fmla="*/ 12563 h 6279849"/>
              <a:gd name="connsiteX2" fmla="*/ 4963462 w 4963462"/>
              <a:gd name="connsiteY2" fmla="*/ 13169 h 6279849"/>
              <a:gd name="connsiteX3" fmla="*/ 4963462 w 4963462"/>
              <a:gd name="connsiteY3" fmla="*/ 6279849 h 6279849"/>
              <a:gd name="connsiteX4" fmla="*/ 2724464 w 4963462"/>
              <a:gd name="connsiteY4" fmla="*/ 6279849 h 6279849"/>
              <a:gd name="connsiteX5" fmla="*/ 754792 w 4963462"/>
              <a:gd name="connsiteY5" fmla="*/ 4372850 h 6279849"/>
              <a:gd name="connsiteX6" fmla="*/ 611185 w 4963462"/>
              <a:gd name="connsiteY6" fmla="*/ 1215791 h 6279849"/>
              <a:gd name="connsiteX7" fmla="*/ 1823922 w 4963462"/>
              <a:gd name="connsiteY7" fmla="*/ 1087 h 6279849"/>
              <a:gd name="connsiteX8" fmla="*/ 1988130 w 4963462"/>
              <a:gd name="connsiteY8" fmla="*/ 1 h 6279849"/>
              <a:gd name="connsiteX0" fmla="*/ 1988130 w 4963462"/>
              <a:gd name="connsiteY0" fmla="*/ 0 h 6279848"/>
              <a:gd name="connsiteX1" fmla="*/ 4862589 w 4963462"/>
              <a:gd name="connsiteY1" fmla="*/ 12562 h 6279848"/>
              <a:gd name="connsiteX2" fmla="*/ 4963462 w 4963462"/>
              <a:gd name="connsiteY2" fmla="*/ 13168 h 6279848"/>
              <a:gd name="connsiteX3" fmla="*/ 4963462 w 4963462"/>
              <a:gd name="connsiteY3" fmla="*/ 6279848 h 6279848"/>
              <a:gd name="connsiteX4" fmla="*/ 2724464 w 4963462"/>
              <a:gd name="connsiteY4" fmla="*/ 6279848 h 6279848"/>
              <a:gd name="connsiteX5" fmla="*/ 1943308 w 4963462"/>
              <a:gd name="connsiteY5" fmla="*/ 5511168 h 6279848"/>
              <a:gd name="connsiteX6" fmla="*/ 754792 w 4963462"/>
              <a:gd name="connsiteY6" fmla="*/ 4372849 h 6279848"/>
              <a:gd name="connsiteX7" fmla="*/ 611185 w 4963462"/>
              <a:gd name="connsiteY7" fmla="*/ 1215790 h 6279848"/>
              <a:gd name="connsiteX8" fmla="*/ 1823922 w 4963462"/>
              <a:gd name="connsiteY8" fmla="*/ 1086 h 6279848"/>
              <a:gd name="connsiteX9" fmla="*/ 1988130 w 4963462"/>
              <a:gd name="connsiteY9" fmla="*/ 0 h 6279848"/>
              <a:gd name="connsiteX0" fmla="*/ 1988130 w 4963462"/>
              <a:gd name="connsiteY0" fmla="*/ 0 h 6279848"/>
              <a:gd name="connsiteX1" fmla="*/ 4862589 w 4963462"/>
              <a:gd name="connsiteY1" fmla="*/ 12562 h 6279848"/>
              <a:gd name="connsiteX2" fmla="*/ 4963462 w 4963462"/>
              <a:gd name="connsiteY2" fmla="*/ 13168 h 6279848"/>
              <a:gd name="connsiteX3" fmla="*/ 4963462 w 4963462"/>
              <a:gd name="connsiteY3" fmla="*/ 6279848 h 6279848"/>
              <a:gd name="connsiteX4" fmla="*/ 2724464 w 4963462"/>
              <a:gd name="connsiteY4" fmla="*/ 6279848 h 6279848"/>
              <a:gd name="connsiteX5" fmla="*/ 2032136 w 4963462"/>
              <a:gd name="connsiteY5" fmla="*/ 5585959 h 6279848"/>
              <a:gd name="connsiteX6" fmla="*/ 754792 w 4963462"/>
              <a:gd name="connsiteY6" fmla="*/ 4372849 h 6279848"/>
              <a:gd name="connsiteX7" fmla="*/ 611185 w 4963462"/>
              <a:gd name="connsiteY7" fmla="*/ 1215790 h 6279848"/>
              <a:gd name="connsiteX8" fmla="*/ 1823922 w 4963462"/>
              <a:gd name="connsiteY8" fmla="*/ 1086 h 6279848"/>
              <a:gd name="connsiteX9" fmla="*/ 1988130 w 4963462"/>
              <a:gd name="connsiteY9" fmla="*/ 0 h 6279848"/>
              <a:gd name="connsiteX0" fmla="*/ 1988130 w 4970865"/>
              <a:gd name="connsiteY0" fmla="*/ 0 h 6279848"/>
              <a:gd name="connsiteX1" fmla="*/ 4862589 w 4970865"/>
              <a:gd name="connsiteY1" fmla="*/ 12562 h 6279848"/>
              <a:gd name="connsiteX2" fmla="*/ 4963462 w 4970865"/>
              <a:gd name="connsiteY2" fmla="*/ 13168 h 6279848"/>
              <a:gd name="connsiteX3" fmla="*/ 4970865 w 4970865"/>
              <a:gd name="connsiteY3" fmla="*/ 5581803 h 6279848"/>
              <a:gd name="connsiteX4" fmla="*/ 2724464 w 4970865"/>
              <a:gd name="connsiteY4" fmla="*/ 6279848 h 6279848"/>
              <a:gd name="connsiteX5" fmla="*/ 2032136 w 4970865"/>
              <a:gd name="connsiteY5" fmla="*/ 5585959 h 6279848"/>
              <a:gd name="connsiteX6" fmla="*/ 754792 w 4970865"/>
              <a:gd name="connsiteY6" fmla="*/ 4372849 h 6279848"/>
              <a:gd name="connsiteX7" fmla="*/ 611185 w 4970865"/>
              <a:gd name="connsiteY7" fmla="*/ 1215790 h 6279848"/>
              <a:gd name="connsiteX8" fmla="*/ 1823922 w 4970865"/>
              <a:gd name="connsiteY8" fmla="*/ 1086 h 6279848"/>
              <a:gd name="connsiteX9" fmla="*/ 1988130 w 4970865"/>
              <a:gd name="connsiteY9" fmla="*/ 0 h 6279848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581803 h 5585959"/>
              <a:gd name="connsiteX4" fmla="*/ 2032136 w 4970865"/>
              <a:gd name="connsiteY4" fmla="*/ 5585959 h 5585959"/>
              <a:gd name="connsiteX5" fmla="*/ 754792 w 4970865"/>
              <a:gd name="connsiteY5" fmla="*/ 4372849 h 5585959"/>
              <a:gd name="connsiteX6" fmla="*/ 611185 w 4970865"/>
              <a:gd name="connsiteY6" fmla="*/ 1215790 h 5585959"/>
              <a:gd name="connsiteX7" fmla="*/ 1823922 w 4970865"/>
              <a:gd name="connsiteY7" fmla="*/ 1086 h 5585959"/>
              <a:gd name="connsiteX8" fmla="*/ 1988130 w 4970865"/>
              <a:gd name="connsiteY8" fmla="*/ 0 h 5585959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581803 h 5585959"/>
              <a:gd name="connsiteX4" fmla="*/ 2032136 w 4970865"/>
              <a:gd name="connsiteY4" fmla="*/ 5585959 h 5585959"/>
              <a:gd name="connsiteX5" fmla="*/ 754792 w 4970865"/>
              <a:gd name="connsiteY5" fmla="*/ 4372849 h 5585959"/>
              <a:gd name="connsiteX6" fmla="*/ 611185 w 4970865"/>
              <a:gd name="connsiteY6" fmla="*/ 1215790 h 5585959"/>
              <a:gd name="connsiteX7" fmla="*/ 1823922 w 4970865"/>
              <a:gd name="connsiteY7" fmla="*/ 1086 h 5585959"/>
              <a:gd name="connsiteX8" fmla="*/ 1988130 w 4970865"/>
              <a:gd name="connsiteY8" fmla="*/ 0 h 5585959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581803 h 5585959"/>
              <a:gd name="connsiteX4" fmla="*/ 2032136 w 4970865"/>
              <a:gd name="connsiteY4" fmla="*/ 5585959 h 5585959"/>
              <a:gd name="connsiteX5" fmla="*/ 1743445 w 4970865"/>
              <a:gd name="connsiteY5" fmla="*/ 5332943 h 5585959"/>
              <a:gd name="connsiteX6" fmla="*/ 754792 w 4970865"/>
              <a:gd name="connsiteY6" fmla="*/ 4372849 h 5585959"/>
              <a:gd name="connsiteX7" fmla="*/ 611185 w 4970865"/>
              <a:gd name="connsiteY7" fmla="*/ 1215790 h 5585959"/>
              <a:gd name="connsiteX8" fmla="*/ 1823922 w 4970865"/>
              <a:gd name="connsiteY8" fmla="*/ 1086 h 5585959"/>
              <a:gd name="connsiteX9" fmla="*/ 1988130 w 4970865"/>
              <a:gd name="connsiteY9" fmla="*/ 0 h 5585959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581803 h 5585959"/>
              <a:gd name="connsiteX4" fmla="*/ 2032136 w 4970865"/>
              <a:gd name="connsiteY4" fmla="*/ 5585959 h 5585959"/>
              <a:gd name="connsiteX5" fmla="*/ 1780456 w 4970865"/>
              <a:gd name="connsiteY5" fmla="*/ 5356747 h 5585959"/>
              <a:gd name="connsiteX6" fmla="*/ 754792 w 4970865"/>
              <a:gd name="connsiteY6" fmla="*/ 4372849 h 5585959"/>
              <a:gd name="connsiteX7" fmla="*/ 611185 w 4970865"/>
              <a:gd name="connsiteY7" fmla="*/ 1215790 h 5585959"/>
              <a:gd name="connsiteX8" fmla="*/ 1823922 w 4970865"/>
              <a:gd name="connsiteY8" fmla="*/ 1086 h 5585959"/>
              <a:gd name="connsiteX9" fmla="*/ 1988130 w 4970865"/>
              <a:gd name="connsiteY9" fmla="*/ 0 h 5585959"/>
              <a:gd name="connsiteX0" fmla="*/ 1988130 w 4970865"/>
              <a:gd name="connsiteY0" fmla="*/ 0 h 5585959"/>
              <a:gd name="connsiteX1" fmla="*/ 4862589 w 4970865"/>
              <a:gd name="connsiteY1" fmla="*/ 12562 h 5585959"/>
              <a:gd name="connsiteX2" fmla="*/ 4963462 w 4970865"/>
              <a:gd name="connsiteY2" fmla="*/ 13168 h 5585959"/>
              <a:gd name="connsiteX3" fmla="*/ 4970865 w 4970865"/>
              <a:gd name="connsiteY3" fmla="*/ 5359635 h 5585959"/>
              <a:gd name="connsiteX4" fmla="*/ 2032136 w 4970865"/>
              <a:gd name="connsiteY4" fmla="*/ 5585959 h 5585959"/>
              <a:gd name="connsiteX5" fmla="*/ 1780456 w 4970865"/>
              <a:gd name="connsiteY5" fmla="*/ 5356747 h 5585959"/>
              <a:gd name="connsiteX6" fmla="*/ 754792 w 4970865"/>
              <a:gd name="connsiteY6" fmla="*/ 4372849 h 5585959"/>
              <a:gd name="connsiteX7" fmla="*/ 611185 w 4970865"/>
              <a:gd name="connsiteY7" fmla="*/ 1215790 h 5585959"/>
              <a:gd name="connsiteX8" fmla="*/ 1823922 w 4970865"/>
              <a:gd name="connsiteY8" fmla="*/ 1086 h 5585959"/>
              <a:gd name="connsiteX9" fmla="*/ 1988130 w 4970865"/>
              <a:gd name="connsiteY9" fmla="*/ 0 h 5585959"/>
              <a:gd name="connsiteX0" fmla="*/ 1988130 w 4970865"/>
              <a:gd name="connsiteY0" fmla="*/ 0 h 5359635"/>
              <a:gd name="connsiteX1" fmla="*/ 4862589 w 4970865"/>
              <a:gd name="connsiteY1" fmla="*/ 12562 h 5359635"/>
              <a:gd name="connsiteX2" fmla="*/ 4963462 w 4970865"/>
              <a:gd name="connsiteY2" fmla="*/ 13168 h 5359635"/>
              <a:gd name="connsiteX3" fmla="*/ 4970865 w 4970865"/>
              <a:gd name="connsiteY3" fmla="*/ 5359635 h 5359635"/>
              <a:gd name="connsiteX4" fmla="*/ 1780456 w 4970865"/>
              <a:gd name="connsiteY4" fmla="*/ 5356747 h 5359635"/>
              <a:gd name="connsiteX5" fmla="*/ 754792 w 4970865"/>
              <a:gd name="connsiteY5" fmla="*/ 4372849 h 5359635"/>
              <a:gd name="connsiteX6" fmla="*/ 611185 w 4970865"/>
              <a:gd name="connsiteY6" fmla="*/ 1215790 h 5359635"/>
              <a:gd name="connsiteX7" fmla="*/ 1823922 w 4970865"/>
              <a:gd name="connsiteY7" fmla="*/ 1086 h 5359635"/>
              <a:gd name="connsiteX8" fmla="*/ 1988130 w 4970865"/>
              <a:gd name="connsiteY8" fmla="*/ 0 h 5359635"/>
              <a:gd name="connsiteX0" fmla="*/ 1988130 w 4970865"/>
              <a:gd name="connsiteY0" fmla="*/ 0 h 5383439"/>
              <a:gd name="connsiteX1" fmla="*/ 4862589 w 4970865"/>
              <a:gd name="connsiteY1" fmla="*/ 12562 h 5383439"/>
              <a:gd name="connsiteX2" fmla="*/ 4963462 w 4970865"/>
              <a:gd name="connsiteY2" fmla="*/ 13168 h 5383439"/>
              <a:gd name="connsiteX3" fmla="*/ 4970865 w 4970865"/>
              <a:gd name="connsiteY3" fmla="*/ 5383439 h 5383439"/>
              <a:gd name="connsiteX4" fmla="*/ 1780456 w 4970865"/>
              <a:gd name="connsiteY4" fmla="*/ 5356747 h 5383439"/>
              <a:gd name="connsiteX5" fmla="*/ 754792 w 4970865"/>
              <a:gd name="connsiteY5" fmla="*/ 4372849 h 5383439"/>
              <a:gd name="connsiteX6" fmla="*/ 611185 w 4970865"/>
              <a:gd name="connsiteY6" fmla="*/ 1215790 h 5383439"/>
              <a:gd name="connsiteX7" fmla="*/ 1823922 w 4970865"/>
              <a:gd name="connsiteY7" fmla="*/ 1086 h 5383439"/>
              <a:gd name="connsiteX8" fmla="*/ 1988130 w 4970865"/>
              <a:gd name="connsiteY8" fmla="*/ 0 h 5383439"/>
              <a:gd name="connsiteX0" fmla="*/ 1988130 w 4970865"/>
              <a:gd name="connsiteY0" fmla="*/ 0 h 5367570"/>
              <a:gd name="connsiteX1" fmla="*/ 4862589 w 4970865"/>
              <a:gd name="connsiteY1" fmla="*/ 12562 h 5367570"/>
              <a:gd name="connsiteX2" fmla="*/ 4963462 w 4970865"/>
              <a:gd name="connsiteY2" fmla="*/ 13168 h 5367570"/>
              <a:gd name="connsiteX3" fmla="*/ 4970865 w 4970865"/>
              <a:gd name="connsiteY3" fmla="*/ 5367570 h 5367570"/>
              <a:gd name="connsiteX4" fmla="*/ 1780456 w 4970865"/>
              <a:gd name="connsiteY4" fmla="*/ 5356747 h 5367570"/>
              <a:gd name="connsiteX5" fmla="*/ 754792 w 4970865"/>
              <a:gd name="connsiteY5" fmla="*/ 4372849 h 5367570"/>
              <a:gd name="connsiteX6" fmla="*/ 611185 w 4970865"/>
              <a:gd name="connsiteY6" fmla="*/ 1215790 h 5367570"/>
              <a:gd name="connsiteX7" fmla="*/ 1823922 w 4970865"/>
              <a:gd name="connsiteY7" fmla="*/ 1086 h 5367570"/>
              <a:gd name="connsiteX8" fmla="*/ 1988130 w 4970865"/>
              <a:gd name="connsiteY8" fmla="*/ 0 h 536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70865" h="5367570">
                <a:moveTo>
                  <a:pt x="1988130" y="0"/>
                </a:moveTo>
                <a:lnTo>
                  <a:pt x="4862589" y="12562"/>
                </a:lnTo>
                <a:lnTo>
                  <a:pt x="4963462" y="13168"/>
                </a:lnTo>
                <a:cubicBezTo>
                  <a:pt x="4965930" y="1869380"/>
                  <a:pt x="4968397" y="3511358"/>
                  <a:pt x="4970865" y="5367570"/>
                </a:cubicBezTo>
                <a:lnTo>
                  <a:pt x="1780456" y="5356747"/>
                </a:lnTo>
                <a:lnTo>
                  <a:pt x="754792" y="4372849"/>
                </a:lnTo>
                <a:cubicBezTo>
                  <a:pt x="-81341" y="3680326"/>
                  <a:pt x="-350605" y="2231439"/>
                  <a:pt x="611185" y="1215790"/>
                </a:cubicBezTo>
                <a:cubicBezTo>
                  <a:pt x="1806331" y="20644"/>
                  <a:pt x="628775" y="1196233"/>
                  <a:pt x="1823922" y="1086"/>
                </a:cubicBezTo>
                <a:cubicBezTo>
                  <a:pt x="1827854" y="353"/>
                  <a:pt x="1887255" y="20"/>
                  <a:pt x="19881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hrSlideMaster.Cover slideHeader" descr="UNCLASSIFIED">
            <a:extLst>
              <a:ext uri="{FF2B5EF4-FFF2-40B4-BE49-F238E27FC236}">
                <a16:creationId xmlns:a16="http://schemas.microsoft.com/office/drawing/2014/main" id="{FEA255EF-A074-43A6-95FB-FA8B709CD167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7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392BAE5D-62D9-420B-AB9D-57316C5F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9AF98266-1632-4C71-8377-51A93634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8C0A84A-D187-7243-7D5B-5E2EA021A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hrSlideMaster.BlankHeader" descr="UNCLASSIFIED">
            <a:extLst>
              <a:ext uri="{FF2B5EF4-FFF2-40B4-BE49-F238E27FC236}">
                <a16:creationId xmlns:a16="http://schemas.microsoft.com/office/drawing/2014/main" id="{157C8FBA-B856-3D18-E0A7-28C4CE7AB876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fr-CA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fr-CA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9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10674851" cy="124791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175" y="1685926"/>
            <a:ext cx="539140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75" y="2505075"/>
            <a:ext cx="5391400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D58DE810-6683-481C-A3C8-7EEC41B1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89ACA5BB-FE2D-4063-B03C-6F44B022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5895C24-EA4A-972E-7F53-DB4AE55DB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hrSlideMaster.Title &amp; contentHeader" descr="UNCLASSIFIED">
            <a:extLst>
              <a:ext uri="{FF2B5EF4-FFF2-40B4-BE49-F238E27FC236}">
                <a16:creationId xmlns:a16="http://schemas.microsoft.com/office/drawing/2014/main" id="{61BA7725-C470-4EA6-AE36-C327A7B9285F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10674851" cy="124791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175" y="1685926"/>
            <a:ext cx="10674853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74" y="2505075"/>
            <a:ext cx="10674851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CBC80610-CB94-4B27-BC3D-2143AE6B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F0967FC-1CDF-4787-BD65-8D7C02C5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04785C4-E885-A3D5-4847-FF4C3EE0A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hrSlideMaster.Title &amp; content 2Header" descr="UNCLASSIFIED">
            <a:extLst>
              <a:ext uri="{FF2B5EF4-FFF2-40B4-BE49-F238E27FC236}">
                <a16:creationId xmlns:a16="http://schemas.microsoft.com/office/drawing/2014/main" id="{B47F2EE9-5F84-42F8-BE1A-BE0C48CCA674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5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10674851" cy="47089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174" y="924150"/>
            <a:ext cx="10674853" cy="3734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74" y="1297577"/>
            <a:ext cx="10674851" cy="48920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8C1FD860-7595-40EC-9D4C-A7EE257B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ABA3778B-6F2D-40B2-B75A-7776FBB9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AB48846-BE14-6F18-C239-8B78C9A26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7" name="hrSlideMaster.Title &amp; content 3Header" descr="UNCLASSIFIED">
            <a:extLst>
              <a:ext uri="{FF2B5EF4-FFF2-40B4-BE49-F238E27FC236}">
                <a16:creationId xmlns:a16="http://schemas.microsoft.com/office/drawing/2014/main" id="{64ADFC8C-5351-4F2F-A41E-A3DD36AF23B0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0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right-align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D42847-3A50-4831-B1B2-EA70BC29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r="55618" b="45406"/>
          <a:stretch/>
        </p:blipFill>
        <p:spPr>
          <a:xfrm>
            <a:off x="11781559" y="6353926"/>
            <a:ext cx="410441" cy="504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583AAA-70A5-D0F2-9349-E6CF570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2928" y="6160833"/>
            <a:ext cx="548640" cy="5486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5391401" cy="1247917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6175" y="1685926"/>
            <a:ext cx="539140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6175" y="2505075"/>
            <a:ext cx="5391401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6F0BB4D-EDFE-4EAA-B186-164F4ED507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06175" y="6221481"/>
            <a:ext cx="4382852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26E81567-21E5-4B2C-9CE1-319019C0F0D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2" name="Picture Placeholder 1" descr="Image placeholder">
            <a:extLst>
              <a:ext uri="{FF2B5EF4-FFF2-40B4-BE49-F238E27FC236}">
                <a16:creationId xmlns:a16="http://schemas.microsoft.com/office/drawing/2014/main" id="{EDCC7E44-D147-4142-0CDF-C4BC24D3DD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2675" y="277000"/>
            <a:ext cx="5839325" cy="6581000"/>
          </a:xfrm>
          <a:custGeom>
            <a:avLst/>
            <a:gdLst>
              <a:gd name="connsiteX0" fmla="*/ 5280124 w 5839325"/>
              <a:gd name="connsiteY0" fmla="*/ 5895097 h 6581000"/>
              <a:gd name="connsiteX1" fmla="*/ 5182593 w 5839325"/>
              <a:gd name="connsiteY1" fmla="*/ 5948372 h 6581000"/>
              <a:gd name="connsiteX2" fmla="*/ 5080144 w 5839325"/>
              <a:gd name="connsiteY2" fmla="*/ 6044324 h 6581000"/>
              <a:gd name="connsiteX3" fmla="*/ 5032044 w 5839325"/>
              <a:gd name="connsiteY3" fmla="*/ 6139574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5280124 w 5839325"/>
              <a:gd name="connsiteY8" fmla="*/ 5895097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280124 w 5839325"/>
              <a:gd name="connsiteY0" fmla="*/ 5895097 h 6581000"/>
              <a:gd name="connsiteX1" fmla="*/ 5182593 w 5839325"/>
              <a:gd name="connsiteY1" fmla="*/ 5948372 h 6581000"/>
              <a:gd name="connsiteX2" fmla="*/ 5080144 w 5839325"/>
              <a:gd name="connsiteY2" fmla="*/ 6044324 h 6581000"/>
              <a:gd name="connsiteX3" fmla="*/ 5032044 w 5839325"/>
              <a:gd name="connsiteY3" fmla="*/ 6139574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5280124 w 5839325"/>
              <a:gd name="connsiteY8" fmla="*/ 5895097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280124 w 5839325"/>
              <a:gd name="connsiteY0" fmla="*/ 5895097 h 6581000"/>
              <a:gd name="connsiteX1" fmla="*/ 5182593 w 5839325"/>
              <a:gd name="connsiteY1" fmla="*/ 5948372 h 6581000"/>
              <a:gd name="connsiteX2" fmla="*/ 5080144 w 5839325"/>
              <a:gd name="connsiteY2" fmla="*/ 6044324 h 6581000"/>
              <a:gd name="connsiteX3" fmla="*/ 5032044 w 5839325"/>
              <a:gd name="connsiteY3" fmla="*/ 6139574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5280124 w 5839325"/>
              <a:gd name="connsiteY8" fmla="*/ 5895097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80144 w 5839325"/>
              <a:gd name="connsiteY2" fmla="*/ 6044324 h 6581000"/>
              <a:gd name="connsiteX3" fmla="*/ 5032044 w 5839325"/>
              <a:gd name="connsiteY3" fmla="*/ 6139574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2338959 w 5839325"/>
              <a:gd name="connsiteY8" fmla="*/ 0 h 6581000"/>
              <a:gd name="connsiteX9" fmla="*/ 5720651 w 5839325"/>
              <a:gd name="connsiteY9" fmla="*/ 13165 h 6581000"/>
              <a:gd name="connsiteX10" fmla="*/ 5839325 w 5839325"/>
              <a:gd name="connsiteY10" fmla="*/ 13800 h 6581000"/>
              <a:gd name="connsiteX11" fmla="*/ 5839325 w 5839325"/>
              <a:gd name="connsiteY11" fmla="*/ 6581000 h 6581000"/>
              <a:gd name="connsiteX12" fmla="*/ 3205228 w 5839325"/>
              <a:gd name="connsiteY12" fmla="*/ 6581000 h 6581000"/>
              <a:gd name="connsiteX13" fmla="*/ 887983 w 5839325"/>
              <a:gd name="connsiteY13" fmla="*/ 4582550 h 6581000"/>
              <a:gd name="connsiteX14" fmla="*/ 719035 w 5839325"/>
              <a:gd name="connsiteY14" fmla="*/ 1274094 h 6581000"/>
              <a:gd name="connsiteX15" fmla="*/ 2145775 w 5839325"/>
              <a:gd name="connsiteY15" fmla="*/ 1138 h 6581000"/>
              <a:gd name="connsiteX16" fmla="*/ 2338959 w 5839325"/>
              <a:gd name="connsiteY16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80144 w 5839325"/>
              <a:gd name="connsiteY2" fmla="*/ 6044324 h 6581000"/>
              <a:gd name="connsiteX3" fmla="*/ 5060619 w 5839325"/>
              <a:gd name="connsiteY3" fmla="*/ 6225299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2338959 w 5839325"/>
              <a:gd name="connsiteY8" fmla="*/ 0 h 6581000"/>
              <a:gd name="connsiteX9" fmla="*/ 5720651 w 5839325"/>
              <a:gd name="connsiteY9" fmla="*/ 13165 h 6581000"/>
              <a:gd name="connsiteX10" fmla="*/ 5839325 w 5839325"/>
              <a:gd name="connsiteY10" fmla="*/ 13800 h 6581000"/>
              <a:gd name="connsiteX11" fmla="*/ 5839325 w 5839325"/>
              <a:gd name="connsiteY11" fmla="*/ 6581000 h 6581000"/>
              <a:gd name="connsiteX12" fmla="*/ 3205228 w 5839325"/>
              <a:gd name="connsiteY12" fmla="*/ 6581000 h 6581000"/>
              <a:gd name="connsiteX13" fmla="*/ 887983 w 5839325"/>
              <a:gd name="connsiteY13" fmla="*/ 4582550 h 6581000"/>
              <a:gd name="connsiteX14" fmla="*/ 719035 w 5839325"/>
              <a:gd name="connsiteY14" fmla="*/ 1274094 h 6581000"/>
              <a:gd name="connsiteX15" fmla="*/ 2145775 w 5839325"/>
              <a:gd name="connsiteY15" fmla="*/ 1138 h 6581000"/>
              <a:gd name="connsiteX16" fmla="*/ 2338959 w 5839325"/>
              <a:gd name="connsiteY16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8713 w 5839325"/>
              <a:gd name="connsiteY2" fmla="*/ 6075280 h 6581000"/>
              <a:gd name="connsiteX3" fmla="*/ 5060619 w 5839325"/>
              <a:gd name="connsiteY3" fmla="*/ 6225299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2338959 w 5839325"/>
              <a:gd name="connsiteY8" fmla="*/ 0 h 6581000"/>
              <a:gd name="connsiteX9" fmla="*/ 5720651 w 5839325"/>
              <a:gd name="connsiteY9" fmla="*/ 13165 h 6581000"/>
              <a:gd name="connsiteX10" fmla="*/ 5839325 w 5839325"/>
              <a:gd name="connsiteY10" fmla="*/ 13800 h 6581000"/>
              <a:gd name="connsiteX11" fmla="*/ 5839325 w 5839325"/>
              <a:gd name="connsiteY11" fmla="*/ 6581000 h 6581000"/>
              <a:gd name="connsiteX12" fmla="*/ 3205228 w 5839325"/>
              <a:gd name="connsiteY12" fmla="*/ 6581000 h 6581000"/>
              <a:gd name="connsiteX13" fmla="*/ 887983 w 5839325"/>
              <a:gd name="connsiteY13" fmla="*/ 4582550 h 6581000"/>
              <a:gd name="connsiteX14" fmla="*/ 719035 w 5839325"/>
              <a:gd name="connsiteY14" fmla="*/ 1274094 h 6581000"/>
              <a:gd name="connsiteX15" fmla="*/ 2145775 w 5839325"/>
              <a:gd name="connsiteY15" fmla="*/ 1138 h 6581000"/>
              <a:gd name="connsiteX16" fmla="*/ 2338959 w 5839325"/>
              <a:gd name="connsiteY16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5299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2338959 w 5839325"/>
              <a:gd name="connsiteY8" fmla="*/ 0 h 6581000"/>
              <a:gd name="connsiteX9" fmla="*/ 5720651 w 5839325"/>
              <a:gd name="connsiteY9" fmla="*/ 13165 h 6581000"/>
              <a:gd name="connsiteX10" fmla="*/ 5839325 w 5839325"/>
              <a:gd name="connsiteY10" fmla="*/ 13800 h 6581000"/>
              <a:gd name="connsiteX11" fmla="*/ 5839325 w 5839325"/>
              <a:gd name="connsiteY11" fmla="*/ 6581000 h 6581000"/>
              <a:gd name="connsiteX12" fmla="*/ 3205228 w 5839325"/>
              <a:gd name="connsiteY12" fmla="*/ 6581000 h 6581000"/>
              <a:gd name="connsiteX13" fmla="*/ 887983 w 5839325"/>
              <a:gd name="connsiteY13" fmla="*/ 4582550 h 6581000"/>
              <a:gd name="connsiteX14" fmla="*/ 719035 w 5839325"/>
              <a:gd name="connsiteY14" fmla="*/ 1274094 h 6581000"/>
              <a:gd name="connsiteX15" fmla="*/ 2145775 w 5839325"/>
              <a:gd name="connsiteY15" fmla="*/ 1138 h 6581000"/>
              <a:gd name="connsiteX16" fmla="*/ 2338959 w 5839325"/>
              <a:gd name="connsiteY16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38835 w 5839325"/>
              <a:gd name="connsiteY6" fmla="*/ 6160359 h 6581000"/>
              <a:gd name="connsiteX7" fmla="*/ 5381617 w 5839325"/>
              <a:gd name="connsiteY7" fmla="*/ 5943610 h 6581000"/>
              <a:gd name="connsiteX8" fmla="*/ 2338959 w 5839325"/>
              <a:gd name="connsiteY8" fmla="*/ 0 h 6581000"/>
              <a:gd name="connsiteX9" fmla="*/ 5720651 w 5839325"/>
              <a:gd name="connsiteY9" fmla="*/ 13165 h 6581000"/>
              <a:gd name="connsiteX10" fmla="*/ 5839325 w 5839325"/>
              <a:gd name="connsiteY10" fmla="*/ 13800 h 6581000"/>
              <a:gd name="connsiteX11" fmla="*/ 5839325 w 5839325"/>
              <a:gd name="connsiteY11" fmla="*/ 6581000 h 6581000"/>
              <a:gd name="connsiteX12" fmla="*/ 3205228 w 5839325"/>
              <a:gd name="connsiteY12" fmla="*/ 6581000 h 6581000"/>
              <a:gd name="connsiteX13" fmla="*/ 887983 w 5839325"/>
              <a:gd name="connsiteY13" fmla="*/ 4582550 h 6581000"/>
              <a:gd name="connsiteX14" fmla="*/ 719035 w 5839325"/>
              <a:gd name="connsiteY14" fmla="*/ 1274094 h 6581000"/>
              <a:gd name="connsiteX15" fmla="*/ 2145775 w 5839325"/>
              <a:gd name="connsiteY15" fmla="*/ 1138 h 6581000"/>
              <a:gd name="connsiteX16" fmla="*/ 2338959 w 5839325"/>
              <a:gd name="connsiteY16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381617 w 5839325"/>
              <a:gd name="connsiteY7" fmla="*/ 5943610 h 6581000"/>
              <a:gd name="connsiteX8" fmla="*/ 2338959 w 5839325"/>
              <a:gd name="connsiteY8" fmla="*/ 0 h 6581000"/>
              <a:gd name="connsiteX9" fmla="*/ 5720651 w 5839325"/>
              <a:gd name="connsiteY9" fmla="*/ 13165 h 6581000"/>
              <a:gd name="connsiteX10" fmla="*/ 5839325 w 5839325"/>
              <a:gd name="connsiteY10" fmla="*/ 13800 h 6581000"/>
              <a:gd name="connsiteX11" fmla="*/ 5839325 w 5839325"/>
              <a:gd name="connsiteY11" fmla="*/ 6581000 h 6581000"/>
              <a:gd name="connsiteX12" fmla="*/ 3205228 w 5839325"/>
              <a:gd name="connsiteY12" fmla="*/ 6581000 h 6581000"/>
              <a:gd name="connsiteX13" fmla="*/ 887983 w 5839325"/>
              <a:gd name="connsiteY13" fmla="*/ 4582550 h 6581000"/>
              <a:gd name="connsiteX14" fmla="*/ 719035 w 5839325"/>
              <a:gd name="connsiteY14" fmla="*/ 1274094 h 6581000"/>
              <a:gd name="connsiteX15" fmla="*/ 2145775 w 5839325"/>
              <a:gd name="connsiteY15" fmla="*/ 1138 h 6581000"/>
              <a:gd name="connsiteX16" fmla="*/ 2338959 w 5839325"/>
              <a:gd name="connsiteY16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463088 w 5839325"/>
              <a:gd name="connsiteY7" fmla="*/ 6066651 h 6581000"/>
              <a:gd name="connsiteX8" fmla="*/ 5381617 w 5839325"/>
              <a:gd name="connsiteY8" fmla="*/ 5943610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477376 w 5839325"/>
              <a:gd name="connsiteY7" fmla="*/ 6023788 h 6581000"/>
              <a:gd name="connsiteX8" fmla="*/ 5381617 w 5839325"/>
              <a:gd name="connsiteY8" fmla="*/ 5943610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55958 w 5839325"/>
              <a:gd name="connsiteY7" fmla="*/ 5978544 h 6581000"/>
              <a:gd name="connsiteX8" fmla="*/ 5381617 w 5839325"/>
              <a:gd name="connsiteY8" fmla="*/ 5943610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1617 w 5845282"/>
              <a:gd name="connsiteY0" fmla="*/ 5943610 h 6581000"/>
              <a:gd name="connsiteX1" fmla="*/ 5182593 w 5845282"/>
              <a:gd name="connsiteY1" fmla="*/ 5948372 h 6581000"/>
              <a:gd name="connsiteX2" fmla="*/ 5053950 w 5845282"/>
              <a:gd name="connsiteY2" fmla="*/ 6077661 h 6581000"/>
              <a:gd name="connsiteX3" fmla="*/ 5060619 w 5845282"/>
              <a:gd name="connsiteY3" fmla="*/ 6220537 h 6581000"/>
              <a:gd name="connsiteX4" fmla="*/ 5204025 w 5845282"/>
              <a:gd name="connsiteY4" fmla="*/ 6365110 h 6581000"/>
              <a:gd name="connsiteX5" fmla="*/ 5353042 w 5845282"/>
              <a:gd name="connsiteY5" fmla="*/ 6377015 h 6581000"/>
              <a:gd name="connsiteX6" fmla="*/ 5512641 w 5845282"/>
              <a:gd name="connsiteY6" fmla="*/ 6207984 h 6581000"/>
              <a:gd name="connsiteX7" fmla="*/ 5598820 w 5845282"/>
              <a:gd name="connsiteY7" fmla="*/ 6292869 h 6581000"/>
              <a:gd name="connsiteX8" fmla="*/ 5381617 w 5845282"/>
              <a:gd name="connsiteY8" fmla="*/ 5943610 h 6581000"/>
              <a:gd name="connsiteX9" fmla="*/ 2338959 w 5845282"/>
              <a:gd name="connsiteY9" fmla="*/ 0 h 6581000"/>
              <a:gd name="connsiteX10" fmla="*/ 5720651 w 5845282"/>
              <a:gd name="connsiteY10" fmla="*/ 13165 h 6581000"/>
              <a:gd name="connsiteX11" fmla="*/ 5839325 w 5845282"/>
              <a:gd name="connsiteY11" fmla="*/ 13800 h 6581000"/>
              <a:gd name="connsiteX12" fmla="*/ 5839325 w 5845282"/>
              <a:gd name="connsiteY12" fmla="*/ 6581000 h 6581000"/>
              <a:gd name="connsiteX13" fmla="*/ 3205228 w 5845282"/>
              <a:gd name="connsiteY13" fmla="*/ 6581000 h 6581000"/>
              <a:gd name="connsiteX14" fmla="*/ 887983 w 5845282"/>
              <a:gd name="connsiteY14" fmla="*/ 4582550 h 6581000"/>
              <a:gd name="connsiteX15" fmla="*/ 719035 w 5845282"/>
              <a:gd name="connsiteY15" fmla="*/ 1274094 h 6581000"/>
              <a:gd name="connsiteX16" fmla="*/ 2145775 w 5845282"/>
              <a:gd name="connsiteY16" fmla="*/ 1138 h 6581000"/>
              <a:gd name="connsiteX17" fmla="*/ 2338959 w 5845282"/>
              <a:gd name="connsiteY17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81617 w 5839325"/>
              <a:gd name="connsiteY8" fmla="*/ 5943610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1617 w 5839325"/>
              <a:gd name="connsiteY0" fmla="*/ 5943610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81617 w 5839325"/>
              <a:gd name="connsiteY8" fmla="*/ 5943610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3950 w 5839325"/>
              <a:gd name="connsiteY2" fmla="*/ 6077661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12641 w 5839325"/>
              <a:gd name="connsiteY6" fmla="*/ 6207984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22620 w 5839325"/>
              <a:gd name="connsiteY7" fmla="*/ 6126182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85700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85700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85700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2567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05951 w 5839325"/>
              <a:gd name="connsiteY7" fmla="*/ 6090463 h 6581000"/>
              <a:gd name="connsiteX8" fmla="*/ 5362567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53042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05951 w 5839325"/>
              <a:gd name="connsiteY7" fmla="*/ 6090463 h 6581000"/>
              <a:gd name="connsiteX8" fmla="*/ 5353042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53042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08332 w 5839325"/>
              <a:gd name="connsiteY7" fmla="*/ 6080938 h 6581000"/>
              <a:gd name="connsiteX8" fmla="*/ 5353042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53042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08332 w 5839325"/>
              <a:gd name="connsiteY7" fmla="*/ 6080938 h 6581000"/>
              <a:gd name="connsiteX8" fmla="*/ 5353042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08332 w 5839325"/>
              <a:gd name="connsiteY7" fmla="*/ 6080938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3095 w 5839325"/>
              <a:gd name="connsiteY7" fmla="*/ 6080938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58712 w 5839325"/>
              <a:gd name="connsiteY2" fmla="*/ 608004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0619 w 5839325"/>
              <a:gd name="connsiteY3" fmla="*/ 6220537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4025 w 5839325"/>
              <a:gd name="connsiteY4" fmla="*/ 6365110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19890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60186 w 5839325"/>
              <a:gd name="connsiteY0" fmla="*/ 59269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60186 w 5839325"/>
              <a:gd name="connsiteY8" fmla="*/ 59269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62728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53042 w 5839325"/>
              <a:gd name="connsiteY5" fmla="*/ 6377015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7878 w 5839325"/>
              <a:gd name="connsiteY6" fmla="*/ 6224653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7878 w 5839325"/>
              <a:gd name="connsiteY6" fmla="*/ 6217509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7878 w 5839325"/>
              <a:gd name="connsiteY6" fmla="*/ 6217509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76855 w 5839325"/>
              <a:gd name="connsiteY0" fmla="*/ 5938848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78557 h 6581000"/>
              <a:gd name="connsiteX8" fmla="*/ 5376855 w 5839325"/>
              <a:gd name="connsiteY8" fmla="*/ 5938848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78557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78557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78557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3116 w 5839325"/>
              <a:gd name="connsiteY6" fmla="*/ 6222272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5497 w 5839325"/>
              <a:gd name="connsiteY6" fmla="*/ 6227034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5497 w 5839325"/>
              <a:gd name="connsiteY6" fmla="*/ 6227034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5497 w 5839325"/>
              <a:gd name="connsiteY6" fmla="*/ 6219890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5497 w 5839325"/>
              <a:gd name="connsiteY6" fmla="*/ 6219890 h 6581000"/>
              <a:gd name="connsiteX7" fmla="*/ 5515476 w 5839325"/>
              <a:gd name="connsiteY7" fmla="*/ 6083319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5497 w 5839325"/>
              <a:gd name="connsiteY6" fmla="*/ 6219890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505497 w 5839325"/>
              <a:gd name="connsiteY6" fmla="*/ 6219890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493590 w 5839325"/>
              <a:gd name="connsiteY6" fmla="*/ 6234177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493590 w 5839325"/>
              <a:gd name="connsiteY6" fmla="*/ 6234177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62567 w 5839325"/>
              <a:gd name="connsiteY5" fmla="*/ 6365109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67491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2 w 5839325"/>
              <a:gd name="connsiteY4" fmla="*/ 6357966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2 w 5839325"/>
              <a:gd name="connsiteY4" fmla="*/ 6357966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88761 w 5839325"/>
              <a:gd name="connsiteY0" fmla="*/ 5953135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55585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88761 w 5839325"/>
              <a:gd name="connsiteY8" fmla="*/ 5953135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55585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2119 w 5839325"/>
              <a:gd name="connsiteY4" fmla="*/ 6355585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54032 w 5839325"/>
              <a:gd name="connsiteY4" fmla="*/ 6329391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08788 w 5839325"/>
              <a:gd name="connsiteY4" fmla="*/ 6338916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82594 w 5839325"/>
              <a:gd name="connsiteY4" fmla="*/ 6329391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4500 w 5839325"/>
              <a:gd name="connsiteY4" fmla="*/ 6357966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13550 w 5839325"/>
              <a:gd name="connsiteY4" fmla="*/ 634129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80212 w 5839325"/>
              <a:gd name="connsiteY4" fmla="*/ 6331772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13549 w 5839325"/>
              <a:gd name="connsiteY4" fmla="*/ 6357966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2728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2728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65924 w 5839325"/>
              <a:gd name="connsiteY4" fmla="*/ 6372253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01630 w 5839325"/>
              <a:gd name="connsiteY4" fmla="*/ 6353203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01630 w 5839325"/>
              <a:gd name="connsiteY4" fmla="*/ 6353203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15930 w 5839325"/>
              <a:gd name="connsiteY4" fmla="*/ 6369872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215930 w 5839325"/>
              <a:gd name="connsiteY4" fmla="*/ 6369872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1142 w 5839325"/>
              <a:gd name="connsiteY0" fmla="*/ 5950754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1142 w 5839325"/>
              <a:gd name="connsiteY8" fmla="*/ 5950754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398286 w 5839325"/>
              <a:gd name="connsiteY0" fmla="*/ 5955516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398286 w 5839325"/>
              <a:gd name="connsiteY8" fmla="*/ 5955516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1888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6558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6558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6558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6558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6558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6558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1 w 5839325"/>
              <a:gd name="connsiteY6" fmla="*/ 6234177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8352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8352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8352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8352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3893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6446 w 5839325"/>
              <a:gd name="connsiteY6" fmla="*/ 6246082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6446 w 5839325"/>
              <a:gd name="connsiteY6" fmla="*/ 6246082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6446 w 5839325"/>
              <a:gd name="connsiteY6" fmla="*/ 6246082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6446 w 5839325"/>
              <a:gd name="connsiteY6" fmla="*/ 6246082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6446 w 5839325"/>
              <a:gd name="connsiteY6" fmla="*/ 6246082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6446 w 5839325"/>
              <a:gd name="connsiteY6" fmla="*/ 6246082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74540 w 5839325"/>
              <a:gd name="connsiteY6" fmla="*/ 626275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74540 w 5839325"/>
              <a:gd name="connsiteY6" fmla="*/ 626275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74540 w 5839325"/>
              <a:gd name="connsiteY6" fmla="*/ 626275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74540 w 5839325"/>
              <a:gd name="connsiteY6" fmla="*/ 626275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74540 w 5839325"/>
              <a:gd name="connsiteY6" fmla="*/ 626275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1209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2 w 5839325"/>
              <a:gd name="connsiteY6" fmla="*/ 624131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5972 w 5839325"/>
              <a:gd name="connsiteY6" fmla="*/ 624131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4131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4131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88828 w 5839325"/>
              <a:gd name="connsiteY6" fmla="*/ 6241319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  <a:gd name="connsiteX0" fmla="*/ 5405430 w 5839325"/>
              <a:gd name="connsiteY0" fmla="*/ 5965041 h 6581000"/>
              <a:gd name="connsiteX1" fmla="*/ 5182593 w 5839325"/>
              <a:gd name="connsiteY1" fmla="*/ 5948372 h 6581000"/>
              <a:gd name="connsiteX2" fmla="*/ 5068237 w 5839325"/>
              <a:gd name="connsiteY2" fmla="*/ 6060993 h 6581000"/>
              <a:gd name="connsiteX3" fmla="*/ 5063000 w 5839325"/>
              <a:gd name="connsiteY3" fmla="*/ 6222918 h 6581000"/>
              <a:gd name="connsiteX4" fmla="*/ 5196880 w 5839325"/>
              <a:gd name="connsiteY4" fmla="*/ 6360347 h 6581000"/>
              <a:gd name="connsiteX5" fmla="*/ 5374473 w 5839325"/>
              <a:gd name="connsiteY5" fmla="*/ 6362727 h 6581000"/>
              <a:gd name="connsiteX6" fmla="*/ 5493590 w 5839325"/>
              <a:gd name="connsiteY6" fmla="*/ 6243700 h 6581000"/>
              <a:gd name="connsiteX7" fmla="*/ 5505951 w 5839325"/>
              <a:gd name="connsiteY7" fmla="*/ 6069032 h 6581000"/>
              <a:gd name="connsiteX8" fmla="*/ 5405430 w 5839325"/>
              <a:gd name="connsiteY8" fmla="*/ 5965041 h 6581000"/>
              <a:gd name="connsiteX9" fmla="*/ 2338959 w 5839325"/>
              <a:gd name="connsiteY9" fmla="*/ 0 h 6581000"/>
              <a:gd name="connsiteX10" fmla="*/ 5720651 w 5839325"/>
              <a:gd name="connsiteY10" fmla="*/ 13165 h 6581000"/>
              <a:gd name="connsiteX11" fmla="*/ 5839325 w 5839325"/>
              <a:gd name="connsiteY11" fmla="*/ 13800 h 6581000"/>
              <a:gd name="connsiteX12" fmla="*/ 5839325 w 5839325"/>
              <a:gd name="connsiteY12" fmla="*/ 6581000 h 6581000"/>
              <a:gd name="connsiteX13" fmla="*/ 3205228 w 5839325"/>
              <a:gd name="connsiteY13" fmla="*/ 6581000 h 6581000"/>
              <a:gd name="connsiteX14" fmla="*/ 887983 w 5839325"/>
              <a:gd name="connsiteY14" fmla="*/ 4582550 h 6581000"/>
              <a:gd name="connsiteX15" fmla="*/ 719035 w 5839325"/>
              <a:gd name="connsiteY15" fmla="*/ 1274094 h 6581000"/>
              <a:gd name="connsiteX16" fmla="*/ 2145775 w 5839325"/>
              <a:gd name="connsiteY16" fmla="*/ 1138 h 6581000"/>
              <a:gd name="connsiteX17" fmla="*/ 2338959 w 5839325"/>
              <a:gd name="connsiteY17" fmla="*/ 0 h 65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839325" h="6581000">
                <a:moveTo>
                  <a:pt x="5405430" y="5965041"/>
                </a:moveTo>
                <a:cubicBezTo>
                  <a:pt x="5293665" y="5858274"/>
                  <a:pt x="5223314" y="5914917"/>
                  <a:pt x="5182593" y="5948372"/>
                </a:cubicBezTo>
                <a:cubicBezTo>
                  <a:pt x="5180601" y="5950753"/>
                  <a:pt x="5070444" y="6058612"/>
                  <a:pt x="5068237" y="6060993"/>
                </a:cubicBezTo>
                <a:cubicBezTo>
                  <a:pt x="5019659" y="6106237"/>
                  <a:pt x="5023471" y="6182437"/>
                  <a:pt x="5063000" y="6222918"/>
                </a:cubicBezTo>
                <a:cubicBezTo>
                  <a:pt x="5063000" y="6222529"/>
                  <a:pt x="5132977" y="6303196"/>
                  <a:pt x="5196880" y="6360347"/>
                </a:cubicBezTo>
                <a:cubicBezTo>
                  <a:pt x="5275127" y="6422260"/>
                  <a:pt x="5341470" y="6393683"/>
                  <a:pt x="5374473" y="6362727"/>
                </a:cubicBezTo>
                <a:cubicBezTo>
                  <a:pt x="5440373" y="6296859"/>
                  <a:pt x="5451502" y="6292901"/>
                  <a:pt x="5493590" y="6243700"/>
                </a:cubicBezTo>
                <a:cubicBezTo>
                  <a:pt x="5554795" y="6172923"/>
                  <a:pt x="5544456" y="6113094"/>
                  <a:pt x="5505951" y="6069032"/>
                </a:cubicBezTo>
                <a:cubicBezTo>
                  <a:pt x="5462683" y="6024971"/>
                  <a:pt x="5449172" y="6009361"/>
                  <a:pt x="5405430" y="5965041"/>
                </a:cubicBezTo>
                <a:close/>
                <a:moveTo>
                  <a:pt x="2338959" y="0"/>
                </a:moveTo>
                <a:lnTo>
                  <a:pt x="5720651" y="13165"/>
                </a:lnTo>
                <a:lnTo>
                  <a:pt x="5839325" y="13800"/>
                </a:lnTo>
                <a:lnTo>
                  <a:pt x="5839325" y="6581000"/>
                </a:lnTo>
                <a:lnTo>
                  <a:pt x="3205228" y="6581000"/>
                </a:lnTo>
                <a:lnTo>
                  <a:pt x="887983" y="4582550"/>
                </a:lnTo>
                <a:cubicBezTo>
                  <a:pt x="-95696" y="3856817"/>
                  <a:pt x="-412475" y="2338448"/>
                  <a:pt x="719035" y="1274094"/>
                </a:cubicBezTo>
                <a:cubicBezTo>
                  <a:pt x="2125079" y="21634"/>
                  <a:pt x="739729" y="1253599"/>
                  <a:pt x="2145775" y="1138"/>
                </a:cubicBezTo>
                <a:cubicBezTo>
                  <a:pt x="2150400" y="370"/>
                  <a:pt x="2220283" y="21"/>
                  <a:pt x="23389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558C169-123E-A283-C596-2522474A4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4" name="hrSlideMaster.Content &amp; right-aligned imageHeader" descr="UNCLASSIFIED">
            <a:extLst>
              <a:ext uri="{FF2B5EF4-FFF2-40B4-BE49-F238E27FC236}">
                <a16:creationId xmlns:a16="http://schemas.microsoft.com/office/drawing/2014/main" id="{CB3481B8-EA2D-4C56-82F6-A648384E5E07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5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5" y="365126"/>
            <a:ext cx="10674851" cy="124791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175" y="1685926"/>
            <a:ext cx="539140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175" y="2505075"/>
            <a:ext cx="5391400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6196014" y="1685926"/>
            <a:ext cx="5085012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196014" y="2505075"/>
            <a:ext cx="5085012" cy="368458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9D3BF54-2B71-468B-950F-9355E248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F117F416-1B51-48C3-B41D-DBDD06F2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2BE2A5E-F1B8-F9CD-032D-447984B4D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6" name="hrSlideMaster.ComparisonHeader" descr="UNCLASSIFIED">
            <a:extLst>
              <a:ext uri="{FF2B5EF4-FFF2-40B4-BE49-F238E27FC236}">
                <a16:creationId xmlns:a16="http://schemas.microsoft.com/office/drawing/2014/main" id="{2256B3B8-FC83-4486-92EF-98B25532DBE8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1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6" y="365126"/>
            <a:ext cx="10747624" cy="49800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59CB0-4A9C-42F5-BEF2-86DDB618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AFC71EA4-1BC7-4F08-8E49-556A0A1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FFACF20-B6CC-B42D-C35F-132BDD5EE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hrSlideMaster.Title &amp; blank contentHeader" descr="UNCLASSIFIED">
            <a:extLst>
              <a:ext uri="{FF2B5EF4-FFF2-40B4-BE49-F238E27FC236}">
                <a16:creationId xmlns:a16="http://schemas.microsoft.com/office/drawing/2014/main" id="{86D70E5E-001F-4C4D-8D51-BBB7E3CACC15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3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76" y="365126"/>
            <a:ext cx="10747624" cy="49800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5" name="Picture Placeholder 24" descr="Icon placeholder"/>
          <p:cNvSpPr>
            <a:spLocks noGrp="1"/>
          </p:cNvSpPr>
          <p:nvPr>
            <p:ph type="pic" sz="quarter" idx="12"/>
          </p:nvPr>
        </p:nvSpPr>
        <p:spPr>
          <a:xfrm>
            <a:off x="1058992" y="2018257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EA8B297-1EA9-4B75-9011-ECE77E35F7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314" y="3888661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28" name="Picture Placeholder 27" descr="Icon placeholder"/>
          <p:cNvSpPr>
            <a:spLocks noGrp="1"/>
          </p:cNvSpPr>
          <p:nvPr>
            <p:ph type="pic" sz="quarter" idx="13"/>
          </p:nvPr>
        </p:nvSpPr>
        <p:spPr>
          <a:xfrm>
            <a:off x="3510278" y="2018257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16C17AB-0CE3-4CF1-8AB9-33486397A3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8600" y="3888661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29" name="Picture Placeholder 28" descr="Icon placeholder"/>
          <p:cNvSpPr>
            <a:spLocks noGrp="1"/>
          </p:cNvSpPr>
          <p:nvPr>
            <p:ph type="pic" sz="quarter" idx="14"/>
          </p:nvPr>
        </p:nvSpPr>
        <p:spPr>
          <a:xfrm>
            <a:off x="5961564" y="2018257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CE91ED-E4E1-48A1-BE96-588F991655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9886" y="3888661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30" name="Picture Placeholder 29" descr="Icon placeholder"/>
          <p:cNvSpPr>
            <a:spLocks noGrp="1"/>
          </p:cNvSpPr>
          <p:nvPr>
            <p:ph type="pic" sz="quarter" idx="15"/>
          </p:nvPr>
        </p:nvSpPr>
        <p:spPr>
          <a:xfrm>
            <a:off x="8412851" y="2018257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96E0680-57FE-4921-BFC7-B04C3E3F70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1173" y="3888661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56A29FEB-E92A-4CEF-BCA9-1541DF2F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043C905-7AA9-4877-B168-91755CC4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B32DFEAC-BBF5-C35D-9624-EA5133EC1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hrSlideMaster.Information 1Header" descr="UNCLASSIFIED">
            <a:extLst>
              <a:ext uri="{FF2B5EF4-FFF2-40B4-BE49-F238E27FC236}">
                <a16:creationId xmlns:a16="http://schemas.microsoft.com/office/drawing/2014/main" id="{49EB42C9-001C-43D5-A07B-4FAC69027ED8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8A0652A-CEF3-443B-A302-A367B717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76" y="365126"/>
            <a:ext cx="10747624" cy="498000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8578BE2A-5A8E-4E94-9D47-27922F4EB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175" y="1028207"/>
            <a:ext cx="10747624" cy="156536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7" name="Picture Placeholder 24" descr="Icon placeholder">
            <a:extLst>
              <a:ext uri="{FF2B5EF4-FFF2-40B4-BE49-F238E27FC236}">
                <a16:creationId xmlns:a16="http://schemas.microsoft.com/office/drawing/2014/main" id="{C5ED0B73-535A-4A5E-B9A5-63793C3374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8992" y="3140476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5AD65DF-4FE8-4E16-A5E6-9850DC0BBB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314" y="5010880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18" name="Picture Placeholder 27" descr="Icon placeholder">
            <a:extLst>
              <a:ext uri="{FF2B5EF4-FFF2-40B4-BE49-F238E27FC236}">
                <a16:creationId xmlns:a16="http://schemas.microsoft.com/office/drawing/2014/main" id="{F5B7D2D7-D23A-4A75-A8CE-49A3C9FA55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10278" y="3140476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3866DAA-C44F-4D58-BD68-DCFBFBFF5D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78600" y="5010880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19" name="Picture Placeholder 28" descr="Icon placeholder">
            <a:extLst>
              <a:ext uri="{FF2B5EF4-FFF2-40B4-BE49-F238E27FC236}">
                <a16:creationId xmlns:a16="http://schemas.microsoft.com/office/drawing/2014/main" id="{11F670D0-049C-4203-87C3-5351081AF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61564" y="3140476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1A51B6FD-5ED1-4A8D-A288-5967EF3137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9886" y="5010880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20" name="Picture Placeholder 29" descr="Icon placeholder">
            <a:extLst>
              <a:ext uri="{FF2B5EF4-FFF2-40B4-BE49-F238E27FC236}">
                <a16:creationId xmlns:a16="http://schemas.microsoft.com/office/drawing/2014/main" id="{BF42289B-93F8-45D4-AA5B-CBED81234F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2851" y="3140476"/>
            <a:ext cx="1649021" cy="1649617"/>
          </a:xfrm>
          <a:custGeom>
            <a:avLst/>
            <a:gdLst>
              <a:gd name="connsiteX0" fmla="*/ 1035170 w 2069592"/>
              <a:gd name="connsiteY0" fmla="*/ 0 h 2070340"/>
              <a:gd name="connsiteX1" fmla="*/ 2064996 w 2069592"/>
              <a:gd name="connsiteY1" fmla="*/ 929330 h 2070340"/>
              <a:gd name="connsiteX2" fmla="*/ 2069592 w 2069592"/>
              <a:gd name="connsiteY2" fmla="*/ 1020357 h 2070340"/>
              <a:gd name="connsiteX3" fmla="*/ 2069592 w 2069592"/>
              <a:gd name="connsiteY3" fmla="*/ 1049984 h 2070340"/>
              <a:gd name="connsiteX4" fmla="*/ 2064996 w 2069592"/>
              <a:gd name="connsiteY4" fmla="*/ 1141010 h 2070340"/>
              <a:gd name="connsiteX5" fmla="*/ 1035170 w 2069592"/>
              <a:gd name="connsiteY5" fmla="*/ 2070340 h 2070340"/>
              <a:gd name="connsiteX6" fmla="*/ 0 w 2069592"/>
              <a:gd name="connsiteY6" fmla="*/ 1035170 h 2070340"/>
              <a:gd name="connsiteX7" fmla="*/ 1035170 w 2069592"/>
              <a:gd name="connsiteY7" fmla="*/ 0 h 20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592" h="2070340">
                <a:moveTo>
                  <a:pt x="1035170" y="0"/>
                </a:moveTo>
                <a:cubicBezTo>
                  <a:pt x="1571147" y="0"/>
                  <a:pt x="2011985" y="407339"/>
                  <a:pt x="2064996" y="929330"/>
                </a:cubicBezTo>
                <a:lnTo>
                  <a:pt x="2069592" y="1020357"/>
                </a:lnTo>
                <a:lnTo>
                  <a:pt x="2069592" y="1049984"/>
                </a:lnTo>
                <a:lnTo>
                  <a:pt x="2064996" y="1141010"/>
                </a:lnTo>
                <a:cubicBezTo>
                  <a:pt x="2011985" y="1663001"/>
                  <a:pt x="1571147" y="2070340"/>
                  <a:pt x="1035170" y="2070340"/>
                </a:cubicBezTo>
                <a:cubicBezTo>
                  <a:pt x="463461" y="2070340"/>
                  <a:pt x="0" y="1606879"/>
                  <a:pt x="0" y="1035170"/>
                </a:cubicBezTo>
                <a:cubicBezTo>
                  <a:pt x="0" y="463461"/>
                  <a:pt x="463461" y="0"/>
                  <a:pt x="10351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F40F451-14AE-4DCD-B323-BB2A01C82A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1173" y="5010880"/>
            <a:ext cx="2112376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Text</a:t>
            </a:r>
            <a:endParaRPr lang="en-CA" dirty="0"/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56A29FEB-E92A-4CEF-BCA9-1541DF2F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57799" y="6221480"/>
            <a:ext cx="1371602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043C905-7AA9-4877-B168-91755CC4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29400" y="6221481"/>
            <a:ext cx="4751647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fr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28FE50-ED7B-FA1E-7543-1E24BFC62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fld id="{40B7EE68-739C-4AF8-A6C8-65348AE622E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4" name="hrSlideMaster.Information 2Header" descr="UNCLASSIFIED">
            <a:extLst>
              <a:ext uri="{FF2B5EF4-FFF2-40B4-BE49-F238E27FC236}">
                <a16:creationId xmlns:a16="http://schemas.microsoft.com/office/drawing/2014/main" id="{1CB1A2CA-6878-4CF5-86BB-BC2C85DE8B79}"/>
              </a:ext>
            </a:extLst>
          </p:cNvPr>
          <p:cNvSpPr txBox="1"/>
          <p:nvPr userDrawn="1"/>
        </p:nvSpPr>
        <p:spPr>
          <a:xfrm>
            <a:off x="0" y="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sz="12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UNCLASSIFIED</a:t>
            </a:r>
            <a:endParaRPr lang="en-US" sz="1200" b="0" i="0" u="none" baseline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6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98F1A7-3CBA-4D21-A857-763AC141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r="55618" b="45406"/>
          <a:stretch/>
        </p:blipFill>
        <p:spPr>
          <a:xfrm>
            <a:off x="11781559" y="6353926"/>
            <a:ext cx="410441" cy="504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64CDC-B209-4E19-B573-693BB3427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5153" y="6154483"/>
            <a:ext cx="521208" cy="521208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7B639AB-F336-4A63-9D44-3F05CBE4B4B0}"/>
              </a:ext>
            </a:extLst>
          </p:cNvPr>
          <p:cNvSpPr txBox="1">
            <a:spLocks/>
          </p:cNvSpPr>
          <p:nvPr userDrawn="1"/>
        </p:nvSpPr>
        <p:spPr>
          <a:xfrm>
            <a:off x="11385153" y="6235267"/>
            <a:ext cx="4953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3F793-E8D8-81F2-36D7-86078BEA3D9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604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02223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707" r:id="rId4"/>
    <p:sldLayoutId id="2147483695" r:id="rId5"/>
    <p:sldLayoutId id="2147483696" r:id="rId6"/>
    <p:sldLayoutId id="2147483700" r:id="rId7"/>
    <p:sldLayoutId id="2147483701" r:id="rId8"/>
    <p:sldLayoutId id="2147483708" r:id="rId9"/>
    <p:sldLayoutId id="214748370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49BDD3E-AC0D-44F6-BD0A-43A855261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22" y="1153175"/>
            <a:ext cx="5262391" cy="2308717"/>
          </a:xfrm>
          <a:solidFill>
            <a:srgbClr val="005477"/>
          </a:solidFill>
        </p:spPr>
        <p:txBody>
          <a:bodyPr/>
          <a:lstStyle/>
          <a:p>
            <a:r>
              <a:rPr lang="en-CA" dirty="0"/>
              <a:t>A-LAN-A</a:t>
            </a:r>
            <a:br>
              <a:rPr lang="en-CA" dirty="0"/>
            </a:br>
            <a:r>
              <a:rPr lang="fr-CA" sz="2400" dirty="0"/>
              <a:t>expérimentation d’une approche innovante pour la formation linguistique </a:t>
            </a:r>
            <a:br>
              <a:rPr lang="en-CA" sz="2400" dirty="0"/>
            </a:br>
            <a:endParaRPr lang="en-US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46F34C-D53A-0004-D48E-CC60C98A85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122" y="5008918"/>
            <a:ext cx="5418762" cy="663771"/>
          </a:xfrm>
        </p:spPr>
        <p:txBody>
          <a:bodyPr/>
          <a:lstStyle/>
          <a:p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Symposium des Langues Officielles</a:t>
            </a:r>
          </a:p>
          <a:p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19 </a:t>
            </a:r>
            <a:r>
              <a:rPr lang="en-CA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novembre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2025</a:t>
            </a:r>
          </a:p>
        </p:txBody>
      </p:sp>
      <p:sp>
        <p:nvSpPr>
          <p:cNvPr id="7" name="Rectangle 6" descr="Corporate signature of the Canada Revenue Agency and The Canada Wordmark">
            <a:extLst>
              <a:ext uri="{FF2B5EF4-FFF2-40B4-BE49-F238E27FC236}">
                <a16:creationId xmlns:a16="http://schemas.microsoft.com/office/drawing/2014/main" id="{3F7910AD-3A8F-C146-12A7-1920B64A67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29752" y="6217920"/>
            <a:ext cx="2387065" cy="567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05B5364-FE40-22D8-4B47-63A8D1E861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122" y="3495384"/>
            <a:ext cx="5418762" cy="9233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Allier l’intelligence artificielle et l’expertise  humaine pour favoriser l’apprentissage de la seconde langue officielle</a:t>
            </a:r>
            <a:endParaRPr lang="en-CA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" name="Picture Placeholder 2" descr="A profile of a person with a blue light thinking about cultural intelligence.">
            <a:extLst>
              <a:ext uri="{FF2B5EF4-FFF2-40B4-BE49-F238E27FC236}">
                <a16:creationId xmlns:a16="http://schemas.microsoft.com/office/drawing/2014/main" id="{5E51C3EA-B6B3-B1AE-EF95-38426BDF58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 b="27"/>
          <a:stretch>
            <a:fillRect/>
          </a:stretch>
        </p:blipFill>
        <p:spPr>
          <a:xfrm>
            <a:off x="6630104" y="345786"/>
            <a:ext cx="5561896" cy="5602895"/>
          </a:xfrm>
        </p:spPr>
      </p:pic>
    </p:spTree>
    <p:extLst>
      <p:ext uri="{BB962C8B-B14F-4D97-AF65-F5344CB8AC3E}">
        <p14:creationId xmlns:p14="http://schemas.microsoft.com/office/powerpoint/2010/main" val="308017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4620-6ED4-50E2-FF03-3526B87F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21" y="515059"/>
            <a:ext cx="10747624" cy="4980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2400" dirty="0">
                <a:solidFill>
                  <a:srgbClr val="005477"/>
                </a:solidFill>
                <a:latin typeface="+mj-lt"/>
              </a:rPr>
              <a:t>Qui </a:t>
            </a:r>
            <a:r>
              <a:rPr lang="en-CA" sz="2400" dirty="0" err="1">
                <a:solidFill>
                  <a:srgbClr val="005477"/>
                </a:solidFill>
                <a:latin typeface="+mj-lt"/>
              </a:rPr>
              <a:t>sommes</a:t>
            </a:r>
            <a:r>
              <a:rPr lang="en-CA" sz="2400" dirty="0">
                <a:solidFill>
                  <a:srgbClr val="005477"/>
                </a:solidFill>
                <a:latin typeface="+mj-lt"/>
              </a:rPr>
              <a:t>-nous?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B83CB-7FCE-7146-770D-A096288BE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7EE68-739C-4AF8-A6C8-65348AE622E8}" type="slidenum">
              <a:rPr lang="fr-CA" smtClean="0"/>
              <a:pPr/>
              <a:t>2</a:t>
            </a:fld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6B23F-835F-11EE-CFB8-0109A5BDC79E}"/>
              </a:ext>
            </a:extLst>
          </p:cNvPr>
          <p:cNvSpPr txBox="1"/>
          <p:nvPr/>
        </p:nvSpPr>
        <p:spPr>
          <a:xfrm>
            <a:off x="555279" y="1319156"/>
            <a:ext cx="10896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rgbClr val="005477"/>
                </a:solidFill>
                <a:latin typeface="+mj-lt"/>
                <a:ea typeface="+mj-ea"/>
                <a:cs typeface="+mj-cs"/>
              </a:rPr>
              <a:t>Agence du </a:t>
            </a:r>
            <a:r>
              <a:rPr lang="en-CA" sz="2200" dirty="0" err="1">
                <a:solidFill>
                  <a:srgbClr val="005477"/>
                </a:solidFill>
                <a:latin typeface="+mj-lt"/>
                <a:ea typeface="+mj-ea"/>
                <a:cs typeface="+mj-cs"/>
              </a:rPr>
              <a:t>Revenu</a:t>
            </a:r>
            <a:r>
              <a:rPr lang="en-CA" sz="2200" dirty="0">
                <a:solidFill>
                  <a:srgbClr val="005477"/>
                </a:solidFill>
                <a:latin typeface="+mj-lt"/>
                <a:ea typeface="+mj-ea"/>
                <a:cs typeface="+mj-cs"/>
              </a:rPr>
              <a:t> du Canada -  Direction </a:t>
            </a:r>
            <a:r>
              <a:rPr lang="en-CA" sz="2200" dirty="0" err="1">
                <a:solidFill>
                  <a:srgbClr val="005477"/>
                </a:solidFill>
                <a:latin typeface="+mj-lt"/>
                <a:ea typeface="+mj-ea"/>
                <a:cs typeface="+mj-cs"/>
              </a:rPr>
              <a:t>générale</a:t>
            </a:r>
            <a:r>
              <a:rPr lang="en-CA" sz="2200" dirty="0">
                <a:solidFill>
                  <a:srgbClr val="005477"/>
                </a:solidFill>
                <a:latin typeface="+mj-lt"/>
                <a:ea typeface="+mj-ea"/>
                <a:cs typeface="+mj-cs"/>
              </a:rPr>
              <a:t> des Ressources Humaines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1F1F4E-2E0D-DBA8-5191-5AA625BCEC59}"/>
              </a:ext>
            </a:extLst>
          </p:cNvPr>
          <p:cNvSpPr/>
          <p:nvPr/>
        </p:nvSpPr>
        <p:spPr>
          <a:xfrm>
            <a:off x="4887939" y="1984731"/>
            <a:ext cx="6894854" cy="1215320"/>
          </a:xfrm>
          <a:prstGeom prst="rect">
            <a:avLst/>
          </a:prstGeom>
          <a:noFill/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defRPr/>
            </a:pPr>
            <a:endParaRPr lang="fr-CA" sz="1600" b="1" dirty="0">
              <a:solidFill>
                <a:srgbClr val="046A38"/>
              </a:solidFill>
              <a:latin typeface="+mj-lt"/>
            </a:endParaRPr>
          </a:p>
          <a:p>
            <a:pPr lvl="1">
              <a:defRPr/>
            </a:pPr>
            <a:r>
              <a:rPr lang="fr-CA" sz="1600" b="1" dirty="0">
                <a:solidFill>
                  <a:srgbClr val="005477"/>
                </a:solidFill>
                <a:latin typeface="+mj-lt"/>
              </a:rPr>
              <a:t>Sylvie Bolduc </a:t>
            </a:r>
            <a:r>
              <a:rPr lang="fr-CA" sz="1600" b="1" dirty="0">
                <a:solidFill>
                  <a:srgbClr val="046A38"/>
                </a:solidFill>
                <a:latin typeface="+mj-lt"/>
              </a:rPr>
              <a:t>: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Directrice du programme des langues officielles</a:t>
            </a:r>
          </a:p>
          <a:p>
            <a:pPr lvl="1">
              <a:lnSpc>
                <a:spcPct val="200000"/>
              </a:lnSpc>
              <a:defRPr/>
            </a:pPr>
            <a:r>
              <a:rPr lang="fr-CA" sz="1600" b="1" dirty="0">
                <a:solidFill>
                  <a:srgbClr val="005477"/>
                </a:solidFill>
                <a:latin typeface="+mj-lt"/>
              </a:rPr>
              <a:t>Abdi Aden Chil </a:t>
            </a:r>
            <a:r>
              <a:rPr lang="fr-CA" sz="1600" b="1" dirty="0">
                <a:solidFill>
                  <a:srgbClr val="046A38"/>
                </a:solidFill>
                <a:latin typeface="+mj-lt"/>
              </a:rPr>
              <a:t>: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Conseiller en apprentissage et coordonnateur 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C0DD1-44C1-035A-3A75-DC4DDED88FBA}"/>
              </a:ext>
            </a:extLst>
          </p:cNvPr>
          <p:cNvSpPr txBox="1"/>
          <p:nvPr/>
        </p:nvSpPr>
        <p:spPr>
          <a:xfrm>
            <a:off x="589662" y="2129435"/>
            <a:ext cx="4016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Direction de programmes de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l’emploi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– Division des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langues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officielles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et de la reconnaissance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00B8B-7120-D9FE-3AEF-12950CF8E1DB}"/>
              </a:ext>
            </a:extLst>
          </p:cNvPr>
          <p:cNvSpPr txBox="1"/>
          <p:nvPr/>
        </p:nvSpPr>
        <p:spPr>
          <a:xfrm>
            <a:off x="555279" y="3758454"/>
            <a:ext cx="463252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Direction du leadership et de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l’apprentissage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Division des solutions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horizontales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et </a:t>
            </a:r>
            <a:r>
              <a:rPr lang="en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technologiques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CA" sz="1400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54B165-8B7A-0E31-C361-59D3A45A66C6}"/>
              </a:ext>
            </a:extLst>
          </p:cNvPr>
          <p:cNvSpPr txBox="1"/>
          <p:nvPr/>
        </p:nvSpPr>
        <p:spPr>
          <a:xfrm>
            <a:off x="170668" y="5295139"/>
            <a:ext cx="94345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Collaboration réussie d’une équipe interfonctionnelle </a:t>
            </a:r>
            <a:endParaRPr lang="en-CA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en-CA" sz="1400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F879B-C4DE-1E8F-5A36-41B985089DB1}"/>
              </a:ext>
            </a:extLst>
          </p:cNvPr>
          <p:cNvSpPr txBox="1"/>
          <p:nvPr/>
        </p:nvSpPr>
        <p:spPr>
          <a:xfrm>
            <a:off x="4887939" y="3884693"/>
            <a:ext cx="6472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1600" b="1" dirty="0">
                <a:solidFill>
                  <a:srgbClr val="005477"/>
                </a:solidFill>
                <a:latin typeface="+mj-lt"/>
              </a:rPr>
              <a:t>Michael Ellison </a:t>
            </a:r>
            <a:r>
              <a:rPr lang="fr-FR" sz="1600" b="1" dirty="0">
                <a:solidFill>
                  <a:srgbClr val="046A38"/>
                </a:solidFill>
                <a:latin typeface="+mj-lt"/>
              </a:rPr>
              <a:t>: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Directeur, IA et innovation des RH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3B71B7-6D48-30B4-0B38-D4954FAAD142}"/>
              </a:ext>
            </a:extLst>
          </p:cNvPr>
          <p:cNvCxnSpPr>
            <a:cxnSpLocks/>
          </p:cNvCxnSpPr>
          <p:nvPr/>
        </p:nvCxnSpPr>
        <p:spPr>
          <a:xfrm>
            <a:off x="5242180" y="2129435"/>
            <a:ext cx="0" cy="81950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9B37D3-4D0E-0714-FB20-0A9A4B0E5374}"/>
              </a:ext>
            </a:extLst>
          </p:cNvPr>
          <p:cNvCxnSpPr>
            <a:cxnSpLocks/>
          </p:cNvCxnSpPr>
          <p:nvPr/>
        </p:nvCxnSpPr>
        <p:spPr>
          <a:xfrm>
            <a:off x="5222188" y="3730728"/>
            <a:ext cx="0" cy="81950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697B93-5D43-7EBB-775E-E8921F4287F3}"/>
              </a:ext>
            </a:extLst>
          </p:cNvPr>
          <p:cNvCxnSpPr/>
          <p:nvPr/>
        </p:nvCxnSpPr>
        <p:spPr>
          <a:xfrm>
            <a:off x="692439" y="3337560"/>
            <a:ext cx="1044038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76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F57CB-917A-B568-700E-3BBBB21E6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11829C-4035-93B0-785F-A431A827C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54" y="1335781"/>
            <a:ext cx="4819394" cy="5433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00494-3607-F82F-BE63-3309670C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24" y="744889"/>
            <a:ext cx="10747624" cy="4980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CA" sz="2400" dirty="0">
                <a:solidFill>
                  <a:srgbClr val="005477"/>
                </a:solidFill>
                <a:latin typeface="+mj-lt"/>
              </a:rPr>
              <a:t>Quelle problématique cherchons nous à étudier?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10F06-B2E6-8909-3BD1-FEAD864F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7EE68-739C-4AF8-A6C8-65348AE622E8}" type="slidenum">
              <a:rPr lang="fr-CA" smtClean="0"/>
              <a:pPr/>
              <a:t>3</a:t>
            </a:fld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B900D0-9F29-C8D8-F123-6878D1A1A83C}"/>
              </a:ext>
            </a:extLst>
          </p:cNvPr>
          <p:cNvSpPr txBox="1"/>
          <p:nvPr/>
        </p:nvSpPr>
        <p:spPr>
          <a:xfrm>
            <a:off x="646811" y="1681609"/>
            <a:ext cx="113344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endParaRPr lang="en-CA" sz="1400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A2F4A19-7E6F-47AC-410F-85E4C81AB9D1}"/>
              </a:ext>
            </a:extLst>
          </p:cNvPr>
          <p:cNvSpPr txBox="1">
            <a:spLocks/>
          </p:cNvSpPr>
          <p:nvPr/>
        </p:nvSpPr>
        <p:spPr>
          <a:xfrm>
            <a:off x="530431" y="1418681"/>
            <a:ext cx="8101333" cy="677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0" dirty="0">
                <a:solidFill>
                  <a:srgbClr val="005477"/>
                </a:solidFill>
              </a:rPr>
              <a:t>Un écart grandissant entre les besoins en formation linguistique et l’offre actuelle   </a:t>
            </a:r>
            <a:br>
              <a:rPr lang="en-CA" sz="2000" dirty="0"/>
            </a:br>
            <a:endParaRPr lang="en-CA" sz="2000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65A4FD32-1D20-7F55-CEB7-8829660874EC}"/>
              </a:ext>
            </a:extLst>
          </p:cNvPr>
          <p:cNvSpPr txBox="1">
            <a:spLocks/>
          </p:cNvSpPr>
          <p:nvPr/>
        </p:nvSpPr>
        <p:spPr>
          <a:xfrm>
            <a:off x="646811" y="2403482"/>
            <a:ext cx="6211189" cy="16488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Problématique: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Besoins linguistiques croissants et diversifiés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↗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Besoins de flexibilité dans les approches de formation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↗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Manque de fonds publics et contraintes administratives  </a:t>
            </a:r>
            <a:r>
              <a:rPr lang="fr-F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↘</a:t>
            </a:r>
            <a:endParaRPr lang="fr-FR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8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8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8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1D8B2-304F-8F14-022B-4E4FDEFEA92D}"/>
              </a:ext>
            </a:extLst>
          </p:cNvPr>
          <p:cNvSpPr txBox="1"/>
          <p:nvPr/>
        </p:nvSpPr>
        <p:spPr>
          <a:xfrm>
            <a:off x="646811" y="4823766"/>
            <a:ext cx="67464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5477"/>
                </a:solidFill>
                <a:latin typeface="+mj-lt"/>
              </a:rPr>
              <a:t>Comment favoriser l’accès à la formation linguistique</a:t>
            </a:r>
            <a:r>
              <a:rPr lang="en-CA" sz="2000" b="1" dirty="0">
                <a:solidFill>
                  <a:srgbClr val="005477"/>
                </a:solidFill>
                <a:latin typeface="+mj-lt"/>
              </a:rPr>
              <a:t> à plus de </a:t>
            </a:r>
            <a:r>
              <a:rPr lang="en-CA" sz="2000" b="1" dirty="0" err="1">
                <a:solidFill>
                  <a:srgbClr val="005477"/>
                </a:solidFill>
                <a:latin typeface="+mj-lt"/>
              </a:rPr>
              <a:t>personnes</a:t>
            </a:r>
            <a:r>
              <a:rPr lang="en-CA" sz="2000" b="1" dirty="0">
                <a:solidFill>
                  <a:srgbClr val="005477"/>
                </a:solidFill>
                <a:latin typeface="+mj-lt"/>
              </a:rPr>
              <a:t> et à </a:t>
            </a:r>
            <a:r>
              <a:rPr lang="en-CA" sz="2000" b="1" dirty="0" err="1">
                <a:solidFill>
                  <a:srgbClr val="005477"/>
                </a:solidFill>
                <a:latin typeface="+mj-lt"/>
              </a:rPr>
              <a:t>moindre</a:t>
            </a:r>
            <a:r>
              <a:rPr lang="en-CA" sz="2000" b="1" dirty="0">
                <a:solidFill>
                  <a:srgbClr val="005477"/>
                </a:solidFill>
                <a:latin typeface="+mj-lt"/>
              </a:rPr>
              <a:t> coûts grâce à </a:t>
            </a:r>
            <a:r>
              <a:rPr lang="en-CA" sz="2000" b="1" dirty="0" err="1">
                <a:solidFill>
                  <a:srgbClr val="005477"/>
                </a:solidFill>
                <a:latin typeface="+mj-lt"/>
              </a:rPr>
              <a:t>une</a:t>
            </a:r>
            <a:r>
              <a:rPr lang="en-CA" sz="2000" b="1" dirty="0">
                <a:solidFill>
                  <a:srgbClr val="005477"/>
                </a:solidFill>
                <a:latin typeface="+mj-lt"/>
              </a:rPr>
              <a:t> </a:t>
            </a:r>
            <a:r>
              <a:rPr lang="fr-CA" sz="2000" b="1" dirty="0">
                <a:solidFill>
                  <a:srgbClr val="005477"/>
                </a:solidFill>
                <a:latin typeface="+mj-lt"/>
              </a:rPr>
              <a:t>approche innovante appuyée par l’intelligence artificielle?</a:t>
            </a:r>
          </a:p>
          <a:p>
            <a:endParaRPr lang="en-CA" sz="1400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4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2435" y="1375987"/>
            <a:ext cx="10674851" cy="702631"/>
          </a:xfrm>
        </p:spPr>
        <p:txBody>
          <a:bodyPr/>
          <a:lstStyle/>
          <a:p>
            <a:r>
              <a:rPr lang="fr-CA" dirty="0">
                <a:solidFill>
                  <a:srgbClr val="005477"/>
                </a:solidFill>
                <a:latin typeface="+mj-lt"/>
              </a:rPr>
              <a:t>A-LAN-A</a:t>
            </a:r>
            <a:r>
              <a:rPr lang="fr-CA" b="0" dirty="0">
                <a:solidFill>
                  <a:srgbClr val="005477"/>
                </a:solidFill>
                <a:latin typeface="+mj-lt"/>
              </a:rPr>
              <a:t> : un outil IA au service de l’apprentissage linguistique adapté aux besoins des employés dans un cadre financier restreint</a:t>
            </a:r>
            <a:br>
              <a:rPr lang="en-CA" dirty="0">
                <a:solidFill>
                  <a:srgbClr val="005477"/>
                </a:solidFill>
                <a:latin typeface="+mj-lt"/>
              </a:rPr>
            </a:br>
            <a:endParaRPr lang="en-CA" dirty="0">
              <a:solidFill>
                <a:srgbClr val="005477"/>
              </a:solidFill>
              <a:latin typeface="+mj-lt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141E90D-A23C-E33E-DB0A-4415384B0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433" y="446601"/>
            <a:ext cx="10674853" cy="702631"/>
          </a:xfrm>
        </p:spPr>
        <p:txBody>
          <a:bodyPr/>
          <a:lstStyle/>
          <a:p>
            <a:r>
              <a:rPr lang="fr-CA" sz="2400" dirty="0">
                <a:solidFill>
                  <a:srgbClr val="005477"/>
                </a:solidFill>
                <a:latin typeface="+mj-lt"/>
                <a:ea typeface="+mj-ea"/>
                <a:cs typeface="+mj-cs"/>
              </a:rPr>
              <a:t>Notre vision et hypothèse </a:t>
            </a:r>
            <a:endParaRPr lang="en-CA" sz="2400" dirty="0">
              <a:solidFill>
                <a:srgbClr val="00547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3955AA76-481E-60BF-E09A-9CEA7B2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433" y="2469835"/>
            <a:ext cx="10185135" cy="3309889"/>
          </a:xfrm>
        </p:spPr>
        <p:txBody>
          <a:bodyPr/>
          <a:lstStyle/>
          <a:p>
            <a:pPr marL="0" indent="0">
              <a:buNone/>
            </a:pP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Notre hypothèse - </a:t>
            </a: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A-LAN-A bien encadrée peut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améliorer, développer et maintenir les progrès linguistiques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renforcer l’autonomie et la motivation des apprenants (principes andragogiques)</a:t>
            </a:r>
          </a:p>
          <a:p>
            <a:pPr marL="0" lvl="0" indent="0">
              <a:spcBef>
                <a:spcPts val="2400"/>
              </a:spcBef>
              <a:buNone/>
            </a:pPr>
            <a:r>
              <a:rPr lang="fr-CA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Explorer le potentiel de cette approche pour :</a:t>
            </a:r>
            <a:endParaRPr lang="en-CA" sz="1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Accroître l’accessibilité et la flexibilité de la formation linguistique à un grand groupe d’apprenants</a:t>
            </a:r>
            <a:endParaRPr lang="en-CA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Réduire les contraintes logistiques et financières de la formation linguistique</a:t>
            </a:r>
            <a:endParaRPr lang="en-CA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r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Contribuer au bilinguisme institutionnel et à la modernisation numérique de l’Agence</a:t>
            </a:r>
            <a:endParaRPr lang="en-CA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FEF7E238-2B24-05C8-CDDD-F1143748A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40B7EE68-739C-4AF8-A6C8-65348AE622E8}" type="slidenum">
              <a:rPr lang="fr-CA" smtClean="0"/>
              <a:pPr/>
              <a:t>4</a:t>
            </a:fld>
            <a:endParaRPr lang="fr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CE4849-DE32-4168-1AAA-907B064C3A8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39130" y="5654097"/>
            <a:ext cx="98379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F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</a:rPr>
              <a:t>ormation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</a:rPr>
              <a:t> linguistique plus flexible, personnalisée, efficace et </a:t>
            </a:r>
            <a:r>
              <a:rPr lang="fr-FR" sz="20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inno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</a:rPr>
              <a:t>vante</a:t>
            </a:r>
            <a:endParaRPr lang="en-CA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FA8930-30EE-6B78-845C-07AD6144C28E}"/>
              </a:ext>
            </a:extLst>
          </p:cNvPr>
          <p:cNvSpPr/>
          <p:nvPr/>
        </p:nvSpPr>
        <p:spPr>
          <a:xfrm>
            <a:off x="8378458" y="1552352"/>
            <a:ext cx="2892208" cy="419173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00036-1761-9FD4-B122-B678C15F7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782" y="1748369"/>
            <a:ext cx="2679404" cy="3799704"/>
          </a:xfrm>
          <a:custGeom>
            <a:avLst/>
            <a:gdLst>
              <a:gd name="connsiteX0" fmla="*/ 0 w 2679404"/>
              <a:gd name="connsiteY0" fmla="*/ 0 h 3799704"/>
              <a:gd name="connsiteX1" fmla="*/ 2679404 w 2679404"/>
              <a:gd name="connsiteY1" fmla="*/ 0 h 3799704"/>
              <a:gd name="connsiteX2" fmla="*/ 2679404 w 2679404"/>
              <a:gd name="connsiteY2" fmla="*/ 3799704 h 3799704"/>
              <a:gd name="connsiteX3" fmla="*/ 0 w 2679404"/>
              <a:gd name="connsiteY3" fmla="*/ 3799704 h 3799704"/>
              <a:gd name="connsiteX4" fmla="*/ 0 w 2679404"/>
              <a:gd name="connsiteY4" fmla="*/ 0 h 379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9404" h="3799704" extrusionOk="0">
                <a:moveTo>
                  <a:pt x="0" y="0"/>
                </a:moveTo>
                <a:cubicBezTo>
                  <a:pt x="1056825" y="-5264"/>
                  <a:pt x="1685306" y="84467"/>
                  <a:pt x="2679404" y="0"/>
                </a:cubicBezTo>
                <a:cubicBezTo>
                  <a:pt x="2551231" y="1069256"/>
                  <a:pt x="2808554" y="2366140"/>
                  <a:pt x="2679404" y="3799704"/>
                </a:cubicBezTo>
                <a:cubicBezTo>
                  <a:pt x="2259113" y="3906024"/>
                  <a:pt x="798858" y="3792055"/>
                  <a:pt x="0" y="3799704"/>
                </a:cubicBezTo>
                <a:cubicBezTo>
                  <a:pt x="160128" y="2102411"/>
                  <a:pt x="25049" y="825006"/>
                  <a:pt x="0" y="0"/>
                </a:cubicBezTo>
                <a:close/>
              </a:path>
            </a:pathLst>
          </a:custGeom>
          <a:noFill/>
          <a:ln w="12700"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3283" y="480474"/>
            <a:ext cx="10674851" cy="456786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CA" sz="2400" dirty="0">
                <a:latin typeface="+mj-lt"/>
              </a:rPr>
              <a:t>Notre cadre expérimental</a:t>
            </a:r>
            <a:endParaRPr lang="en-CA" sz="2400" dirty="0">
              <a:latin typeface="+mj-l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825391-AD6E-7138-F1F4-3CF03889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75" y="841519"/>
            <a:ext cx="10788260" cy="823912"/>
          </a:xfrm>
        </p:spPr>
        <p:txBody>
          <a:bodyPr anchor="ctr">
            <a:normAutofit/>
          </a:bodyPr>
          <a:lstStyle/>
          <a:p>
            <a:r>
              <a:rPr lang="fr-CA" sz="2200" dirty="0">
                <a:latin typeface="+mj-lt"/>
                <a:ea typeface="+mj-ea"/>
                <a:cs typeface="+mj-cs"/>
              </a:rPr>
              <a:t>A-LAN-A</a:t>
            </a:r>
            <a:r>
              <a:rPr lang="fr-CA" sz="2200" b="0" dirty="0">
                <a:latin typeface="+mj-lt"/>
                <a:ea typeface="+mj-ea"/>
                <a:cs typeface="+mj-cs"/>
              </a:rPr>
              <a:t> : une expérimentation concrète et accessible de l’outil IA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7001E36-ECB1-CD52-737F-44495B9E1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715" y="1756496"/>
            <a:ext cx="6535045" cy="438770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Technologie utilisée :  </a:t>
            </a:r>
            <a:r>
              <a:rPr lang="fr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ChatGpt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version gratuite</a:t>
            </a:r>
          </a:p>
          <a:p>
            <a:pPr marL="0" lvl="0" indent="0">
              <a:buNone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	      commande vocale avec microphone </a:t>
            </a:r>
          </a:p>
          <a:p>
            <a:pPr marL="0" lvl="0" indent="0">
              <a:buNone/>
            </a:pPr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Contenu du programme de formation : 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Produits de formation linguistique de l’École de la fonction publique du Canada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Programme de français langue seconde (PFL2 A-B-C)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Formation en anglais langue seconde – Niveau avancé</a:t>
            </a:r>
          </a:p>
          <a:p>
            <a:pPr marL="0" lvl="0" indent="0">
              <a:buNone/>
            </a:pPr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Période d’expérimentation :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 mois </a:t>
            </a:r>
          </a:p>
          <a:p>
            <a:pPr marL="0" lvl="0" indent="0">
              <a:buNone/>
            </a:pPr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Participants :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67 participants répartis en 3 groupes </a:t>
            </a:r>
          </a:p>
          <a:p>
            <a:pPr marL="0" lvl="0" indent="0">
              <a:buNone/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Appui d’un coach linguistique à divers niveaux d’accompagnement selon le groupe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lvl="0" indent="0">
              <a:buNone/>
            </a:pPr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Méthodes d’évaluation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(avant et après) et suivis réguliers des progrès 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fr-CA" sz="13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7357DC3-3302-F961-FFEB-66C65B605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0B7EE68-739C-4AF8-A6C8-65348AE622E8}" type="slidenum">
              <a:rPr lang="fr-CA" smtClean="0"/>
              <a:pPr>
                <a:spcAft>
                  <a:spcPts val="600"/>
                </a:spcAft>
              </a:pPr>
              <a:t>5</a:t>
            </a:fld>
            <a:endParaRPr lang="fr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28875-7A00-4B50-6006-32EACE00DAB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6037" y="5835157"/>
            <a:ext cx="67709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</a:rPr>
              <a:t>n suivi rigoureux, mesurable et humain à la fois</a:t>
            </a:r>
          </a:p>
        </p:txBody>
      </p:sp>
    </p:spTree>
    <p:extLst>
      <p:ext uri="{BB962C8B-B14F-4D97-AF65-F5344CB8AC3E}">
        <p14:creationId xmlns:p14="http://schemas.microsoft.com/office/powerpoint/2010/main" val="140997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9E55F1D8-CD37-EDAC-8692-F7D314B115CA}"/>
              </a:ext>
            </a:extLst>
          </p:cNvPr>
          <p:cNvSpPr txBox="1">
            <a:spLocks/>
          </p:cNvSpPr>
          <p:nvPr/>
        </p:nvSpPr>
        <p:spPr>
          <a:xfrm>
            <a:off x="606175" y="365126"/>
            <a:ext cx="7378876" cy="12479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5477"/>
                </a:solidFill>
              </a:rPr>
              <a:t>Ce que nous avons observé et appris</a:t>
            </a:r>
          </a:p>
          <a:p>
            <a:pPr lvl="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200" b="1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</a:br>
            <a:endParaRPr lang="en-US" sz="2200" b="1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1C7377-F0AD-4D4F-BCFB-50E1C0685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09" y="1030805"/>
            <a:ext cx="8934097" cy="823912"/>
          </a:xfrm>
        </p:spPr>
        <p:txBody>
          <a:bodyPr anchor="ctr">
            <a:noAutofit/>
          </a:bodyPr>
          <a:lstStyle/>
          <a:p>
            <a:r>
              <a:rPr lang="en-US" sz="2000" kern="1200" dirty="0">
                <a:solidFill>
                  <a:srgbClr val="005477"/>
                </a:solidFill>
                <a:latin typeface="+mj-lt"/>
                <a:ea typeface="+mn-ea"/>
                <a:cs typeface="+mn-cs"/>
              </a:rPr>
              <a:t>A-LAN-A</a:t>
            </a:r>
            <a:r>
              <a:rPr lang="en-US" sz="2000" b="0" kern="1200" dirty="0">
                <a:latin typeface="+mj-lt"/>
                <a:ea typeface="+mn-ea"/>
                <a:cs typeface="+mn-cs"/>
              </a:rPr>
              <a:t> :  quand </a:t>
            </a:r>
            <a:r>
              <a:rPr lang="en-US" sz="2000" b="0" kern="1200" dirty="0" err="1">
                <a:latin typeface="+mj-lt"/>
                <a:ea typeface="+mn-ea"/>
                <a:cs typeface="+mn-cs"/>
              </a:rPr>
              <a:t>l’IA</a:t>
            </a:r>
            <a:r>
              <a:rPr lang="en-US" sz="2000" b="0" kern="1200" dirty="0">
                <a:latin typeface="+mj-lt"/>
                <a:ea typeface="+mn-ea"/>
                <a:cs typeface="+mn-cs"/>
              </a:rPr>
              <a:t> </a:t>
            </a:r>
            <a:r>
              <a:rPr lang="en-US" sz="2000" b="0" kern="1200" dirty="0" err="1">
                <a:latin typeface="+mj-lt"/>
                <a:ea typeface="+mn-ea"/>
                <a:cs typeface="+mn-cs"/>
              </a:rPr>
              <a:t>devient</a:t>
            </a:r>
            <a:r>
              <a:rPr lang="en-US" sz="2000" b="0" kern="1200" dirty="0">
                <a:latin typeface="+mj-lt"/>
                <a:ea typeface="+mn-ea"/>
                <a:cs typeface="+mn-cs"/>
              </a:rPr>
              <a:t> </a:t>
            </a:r>
            <a:r>
              <a:rPr lang="en-US" sz="2000" b="0" kern="1200" dirty="0" err="1">
                <a:latin typeface="+mj-lt"/>
                <a:ea typeface="+mn-ea"/>
                <a:cs typeface="+mn-cs"/>
              </a:rPr>
              <a:t>moteur</a:t>
            </a:r>
            <a:r>
              <a:rPr lang="en-US" sz="2000" b="0" kern="1200" dirty="0">
                <a:latin typeface="+mj-lt"/>
                <a:ea typeface="+mn-ea"/>
                <a:cs typeface="+mn-cs"/>
              </a:rPr>
              <a:t> </a:t>
            </a:r>
            <a:r>
              <a:rPr lang="en-US" sz="2000" b="0" kern="1200" dirty="0" err="1">
                <a:latin typeface="+mj-lt"/>
                <a:ea typeface="+mn-ea"/>
                <a:cs typeface="+mn-cs"/>
              </a:rPr>
              <a:t>d’autonomie</a:t>
            </a:r>
            <a:r>
              <a:rPr lang="en-US" sz="2000" b="0" kern="1200" dirty="0">
                <a:latin typeface="+mj-lt"/>
                <a:ea typeface="+mn-ea"/>
                <a:cs typeface="+mn-cs"/>
              </a:rPr>
              <a:t> et de progression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0" dirty="0">
                <a:latin typeface="+mj-lt"/>
              </a:rPr>
              <a:t>                   </a:t>
            </a:r>
            <a:r>
              <a:rPr lang="en-US" sz="2000" b="0" kern="1200" dirty="0">
                <a:latin typeface="+mj-lt"/>
                <a:ea typeface="+mn-ea"/>
                <a:cs typeface="+mn-cs"/>
              </a:rPr>
              <a:t>des </a:t>
            </a:r>
            <a:r>
              <a:rPr lang="en-US" sz="2000" b="0" kern="1200" dirty="0" err="1">
                <a:latin typeface="+mj-lt"/>
                <a:ea typeface="+mn-ea"/>
                <a:cs typeface="+mn-cs"/>
              </a:rPr>
              <a:t>compétences</a:t>
            </a:r>
            <a:r>
              <a:rPr lang="en-US" sz="2000" b="0" kern="1200" dirty="0">
                <a:latin typeface="+mj-lt"/>
                <a:ea typeface="+mn-ea"/>
                <a:cs typeface="+mn-cs"/>
              </a:rPr>
              <a:t> </a:t>
            </a:r>
            <a:r>
              <a:rPr lang="en-US" sz="2000" b="0" kern="1200" dirty="0" err="1">
                <a:latin typeface="+mj-lt"/>
                <a:ea typeface="+mn-ea"/>
                <a:cs typeface="+mn-cs"/>
              </a:rPr>
              <a:t>linguistiques</a:t>
            </a:r>
            <a:endParaRPr lang="en-US" sz="2000" b="0" kern="1200" dirty="0">
              <a:latin typeface="+mj-lt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09A93D2-CF90-4F27-BB76-06A921484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050" y="2191859"/>
            <a:ext cx="7158308" cy="40434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C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Points forts de l’IA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Amélioration notable des compétences linguistiques 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Auto</a:t>
            </a:r>
            <a:r>
              <a:rPr lang="fr-CA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nomie</a:t>
            </a:r>
            <a:r>
              <a:rPr lang="fr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d’autoapprentissage renforcée 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Adaption aux </a:t>
            </a:r>
            <a:r>
              <a:rPr lang="en-CA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profils</a:t>
            </a:r>
            <a:r>
              <a:rPr lang="en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et </a:t>
            </a:r>
            <a:r>
              <a:rPr lang="en-CA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besoins</a:t>
            </a:r>
            <a:r>
              <a:rPr lang="en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spécifiques</a:t>
            </a:r>
            <a:r>
              <a:rPr lang="en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Sécurité linguistique – due à l’absence de jugement humain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CA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Lacunes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Limites de la technologie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CA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Manque de structure si aucun accompagnement humain </a:t>
            </a:r>
          </a:p>
          <a:p>
            <a:pPr marL="457200" lvl="1" indent="0">
              <a:buNone/>
            </a:pPr>
            <a:endParaRPr lang="en-CA" sz="2000" dirty="0">
              <a:solidFill>
                <a:srgbClr val="005477"/>
              </a:solidFill>
              <a:latin typeface="Century Gothic" panose="020B0502020202020204" pitchFamily="34" charset="0"/>
            </a:endParaRPr>
          </a:p>
          <a:p>
            <a:pPr marL="457200" lvl="1"/>
            <a:endParaRPr lang="en-CA" dirty="0">
              <a:highlight>
                <a:srgbClr val="00FFFF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0EAA0C-F0A7-555B-4E6F-4C8FB0D8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435" y="6235267"/>
            <a:ext cx="495300" cy="3511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0B7EE68-739C-4AF8-A6C8-65348AE622E8}" type="slidenum">
              <a:rPr lang="fr-CA" smtClean="0"/>
              <a:pPr>
                <a:spcAft>
                  <a:spcPts val="600"/>
                </a:spcAft>
              </a:pPr>
              <a:t>6</a:t>
            </a:fld>
            <a:endParaRPr lang="fr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928C2-EE28-5B9F-271B-F00FAFE65DD5}"/>
              </a:ext>
            </a:extLst>
          </p:cNvPr>
          <p:cNvSpPr txBox="1"/>
          <p:nvPr/>
        </p:nvSpPr>
        <p:spPr>
          <a:xfrm>
            <a:off x="1943264" y="5427085"/>
            <a:ext cx="89340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Clr>
                <a:schemeClr val="accent3"/>
              </a:buClr>
              <a:buNone/>
            </a:pPr>
            <a:r>
              <a:rPr lang="fr-CA" sz="2000" b="1" dirty="0">
                <a:solidFill>
                  <a:srgbClr val="005477"/>
                </a:solidFill>
                <a:latin typeface="Century Gothic" panose="020B0502020202020204" pitchFamily="34" charset="0"/>
              </a:rPr>
              <a:t>Synergie IA + coach linguistique produit les meilleurs résultats </a:t>
            </a:r>
            <a:endParaRPr lang="en-CA" sz="2000" b="1" dirty="0">
              <a:solidFill>
                <a:srgbClr val="005477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6439C2-CE09-6570-E98D-17766F9CF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65975"/>
              </p:ext>
            </p:extLst>
          </p:nvPr>
        </p:nvGraphicFramePr>
        <p:xfrm>
          <a:off x="8321626" y="2520396"/>
          <a:ext cx="2785730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125">
                  <a:extLst>
                    <a:ext uri="{9D8B030D-6E8A-4147-A177-3AD203B41FA5}">
                      <a16:colId xmlns:a16="http://schemas.microsoft.com/office/drawing/2014/main" val="274872555"/>
                    </a:ext>
                  </a:extLst>
                </a:gridCol>
                <a:gridCol w="1388605">
                  <a:extLst>
                    <a:ext uri="{9D8B030D-6E8A-4147-A177-3AD203B41FA5}">
                      <a16:colId xmlns:a16="http://schemas.microsoft.com/office/drawing/2014/main" val="44967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Groupe A</a:t>
                      </a:r>
                    </a:p>
                    <a:p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2x </a:t>
                      </a:r>
                      <a:r>
                        <a:rPr lang="en-CA" sz="1600" b="0" dirty="0" err="1">
                          <a:solidFill>
                            <a:schemeClr val="bg1"/>
                          </a:solidFill>
                          <a:latin typeface="+mj-lt"/>
                        </a:rPr>
                        <a:t>mois</a:t>
                      </a:r>
                      <a:endParaRPr lang="en-C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E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Groupe B</a:t>
                      </a:r>
                    </a:p>
                    <a:p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2x </a:t>
                      </a:r>
                      <a:r>
                        <a:rPr lang="en-CA" sz="1600" b="0" dirty="0" err="1">
                          <a:solidFill>
                            <a:schemeClr val="bg1"/>
                          </a:solidFill>
                          <a:latin typeface="+mj-lt"/>
                        </a:rPr>
                        <a:t>semaine</a:t>
                      </a:r>
                      <a:endParaRPr lang="en-CA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6E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20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 participants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16 participants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8573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45% progrès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75% progrès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3230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82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6173" y="496161"/>
            <a:ext cx="10674851" cy="6556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r-CA" sz="2400" dirty="0">
                <a:latin typeface="+mj-lt"/>
              </a:rPr>
              <a:t>L’IA et </a:t>
            </a:r>
            <a:r>
              <a:rPr lang="fr-CA" sz="2400" dirty="0">
                <a:solidFill>
                  <a:srgbClr val="005477"/>
                </a:solidFill>
                <a:latin typeface="+mj-lt"/>
              </a:rPr>
              <a:t>le coach humain </a:t>
            </a:r>
            <a:r>
              <a:rPr lang="fr-CA" sz="2400" dirty="0">
                <a:latin typeface="+mj-lt"/>
              </a:rPr>
              <a:t>– une synergie gagnante</a:t>
            </a:r>
            <a:endParaRPr lang="en-CA" sz="2400" dirty="0">
              <a:latin typeface="+mj-l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2825391-AD6E-7138-F1F4-3CF03889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74" y="1096294"/>
            <a:ext cx="8665418" cy="823912"/>
          </a:xfrm>
        </p:spPr>
        <p:txBody>
          <a:bodyPr/>
          <a:lstStyle/>
          <a:p>
            <a:r>
              <a:rPr lang="fr-CA" sz="2200" b="0" dirty="0">
                <a:latin typeface="+mj-lt"/>
                <a:ea typeface="+mj-ea"/>
                <a:cs typeface="+mj-cs"/>
              </a:rPr>
              <a:t>L’IA offre la pratique illimitée et le suivi objectif, le coach humain apporte orientation, motivation et personnalisation.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7357DC3-3302-F961-FFEB-66C65B605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3223" y="6235267"/>
            <a:ext cx="495300" cy="351117"/>
          </a:xfrm>
        </p:spPr>
        <p:txBody>
          <a:bodyPr/>
          <a:lstStyle/>
          <a:p>
            <a:fld id="{40B7EE68-739C-4AF8-A6C8-65348AE622E8}" type="slidenum">
              <a:rPr lang="fr-CA" smtClean="0"/>
              <a:pPr/>
              <a:t>7</a:t>
            </a:fld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E2188-7081-C981-9BF3-44181779AD55}"/>
              </a:ext>
            </a:extLst>
          </p:cNvPr>
          <p:cNvSpPr txBox="1"/>
          <p:nvPr/>
        </p:nvSpPr>
        <p:spPr>
          <a:xfrm>
            <a:off x="1271315" y="2063546"/>
            <a:ext cx="573852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Tuteur IA :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pratique illimitée, feedback immédiat, suivi des progrès, accessibilité 24/7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A" dirty="0">
                <a:solidFill>
                  <a:srgbClr val="005477"/>
                </a:solidFill>
                <a:latin typeface="+mj-lt"/>
              </a:rPr>
              <a:t>81% plus motivés et engagés</a:t>
            </a:r>
            <a:endParaRPr lang="en-CA" dirty="0">
              <a:solidFill>
                <a:srgbClr val="005477"/>
              </a:solidFill>
              <a:latin typeface="+mj-lt"/>
            </a:endParaRPr>
          </a:p>
          <a:p>
            <a:pPr lvl="0"/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/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Coach humain :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accompagnement personnalisé, stratégies d’apprentissage,  soutien émotionnel et contextualisé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CA" dirty="0">
                <a:solidFill>
                  <a:srgbClr val="005477"/>
                </a:solidFill>
                <a:latin typeface="+mj-lt"/>
              </a:rPr>
              <a:t>89% satisfaits ou très satisfaits</a:t>
            </a:r>
            <a:endParaRPr lang="en-CA" dirty="0">
              <a:solidFill>
                <a:srgbClr val="005477"/>
              </a:solidFill>
              <a:latin typeface="+mj-lt"/>
            </a:endParaRPr>
          </a:p>
          <a:p>
            <a:pPr lvl="0"/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/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Complémentarité :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combinaison efficace pour un apprentissage durable, motivant et flexible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en-CA" sz="1400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4CE10-F882-1FFA-60EC-23969C64B72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9700" y="5687392"/>
            <a:ext cx="112535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5477"/>
                </a:solidFill>
                <a:latin typeface="+mj-lt"/>
              </a:rPr>
              <a:t>Complémentarité qui rend l’apprentissage de la seconde langue officielle optimal</a:t>
            </a:r>
            <a:endParaRPr lang="en-CA" sz="2000" b="1" dirty="0">
              <a:solidFill>
                <a:srgbClr val="005477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1E60B8-734C-801B-1FE8-12BD3A05B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380" y="1357732"/>
            <a:ext cx="4112620" cy="46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5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BEC72-4EA7-83C0-79DB-184464681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19B95A-CCB0-6766-40CA-CE5F424C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47" y="1454412"/>
            <a:ext cx="8829908" cy="373427"/>
          </a:xfrm>
        </p:spPr>
        <p:txBody>
          <a:bodyPr/>
          <a:lstStyle/>
          <a:p>
            <a:r>
              <a:rPr lang="fr-CA" b="0" dirty="0">
                <a:latin typeface="+mj-lt"/>
              </a:rPr>
              <a:t>A-LAN-A + Coach humain : des gains d’efficacité concrets   </a:t>
            </a:r>
            <a:br>
              <a:rPr lang="fr-CA" dirty="0"/>
            </a:br>
            <a:br>
              <a:rPr lang="en-CA" dirty="0"/>
            </a:b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B6E1FB-AF56-52BD-10D6-CBC61F016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705" y="519896"/>
            <a:ext cx="10674853" cy="373427"/>
          </a:xfrm>
        </p:spPr>
        <p:txBody>
          <a:bodyPr/>
          <a:lstStyle/>
          <a:p>
            <a:r>
              <a:rPr lang="en-US" sz="2400" dirty="0">
                <a:latin typeface="+mj-lt"/>
                <a:ea typeface="+mj-ea"/>
                <a:cs typeface="+mj-cs"/>
              </a:rPr>
              <a:t>Ce que nous </a:t>
            </a:r>
            <a:r>
              <a:rPr lang="en-US" sz="2400" dirty="0" err="1">
                <a:latin typeface="+mj-lt"/>
                <a:ea typeface="+mj-ea"/>
                <a:cs typeface="+mj-cs"/>
              </a:rPr>
              <a:t>recommandons</a:t>
            </a:r>
            <a:r>
              <a:rPr lang="en-US" sz="24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A638A0-CCF7-5FE8-27CC-BEB78C7BD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7EE68-739C-4AF8-A6C8-65348AE622E8}" type="slidenum">
              <a:rPr lang="fr-CA" smtClean="0"/>
              <a:pPr/>
              <a:t>8</a:t>
            </a:fld>
            <a:endParaRPr lang="fr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9DE80-CC2D-9E0A-E91D-075973BD3252}"/>
              </a:ext>
            </a:extLst>
          </p:cNvPr>
          <p:cNvSpPr txBox="1"/>
          <p:nvPr/>
        </p:nvSpPr>
        <p:spPr>
          <a:xfrm>
            <a:off x="1366010" y="2134014"/>
            <a:ext cx="984554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⏱️      Optimisation du temps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↗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: pratique autonome et flexible, sans contrainte horaire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💰      Réduction des Coûts 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↘ 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 Plus d’apprenants formés simultanément à moindre coût </a:t>
            </a:r>
          </a:p>
          <a:p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Intervention ciblée des coachs humains pour un impact maximal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📈      Économies d’échelle: un coach peut suivre plus d’apprenants grâce au tuteur IA qui prend</a:t>
            </a:r>
          </a:p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en charge la pratique</a:t>
            </a:r>
          </a:p>
          <a:p>
            <a:endParaRPr lang="en-CA" sz="1400" dirty="0" err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30FF6-F4F2-3649-A97D-AB7153EC1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95" y="3405760"/>
            <a:ext cx="296445" cy="228979"/>
          </a:xfrm>
          <a:prstGeom prst="rect">
            <a:avLst/>
          </a:prstGeom>
          <a:ln w="7620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03909-5948-0D65-F523-693E1CD1394C}"/>
              </a:ext>
            </a:extLst>
          </p:cNvPr>
          <p:cNvSpPr txBox="1"/>
          <p:nvPr/>
        </p:nvSpPr>
        <p:spPr>
          <a:xfrm>
            <a:off x="712408" y="5025705"/>
            <a:ext cx="11770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Plus d’employés formés, à moindre coût, sans compromettre la qualité pédagogique</a:t>
            </a:r>
            <a:endParaRPr lang="en-CA" sz="2000" dirty="0">
              <a:solidFill>
                <a:schemeClr val="accent2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4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0B9A32D-8C96-4600-BA0F-4E821832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11" y="1354122"/>
            <a:ext cx="10747624" cy="498000"/>
          </a:xfrm>
        </p:spPr>
        <p:txBody>
          <a:bodyPr/>
          <a:lstStyle/>
          <a:p>
            <a:r>
              <a:rPr lang="en-CA" b="0" dirty="0">
                <a:latin typeface="+mj-lt"/>
              </a:rPr>
              <a:t>Étapes critiques pour une mise en oeuvre </a:t>
            </a:r>
            <a:r>
              <a:rPr lang="en-CA" b="0" dirty="0" err="1">
                <a:latin typeface="+mj-lt"/>
              </a:rPr>
              <a:t>élargie</a:t>
            </a:r>
            <a:endParaRPr lang="en-US" b="0" dirty="0">
              <a:latin typeface="+mj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9CEC23-5591-6B95-09E3-013005B33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73778" y="3785690"/>
            <a:ext cx="2186777" cy="983046"/>
          </a:xfrm>
        </p:spPr>
        <p:txBody>
          <a:bodyPr/>
          <a:lstStyle/>
          <a:p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Tester la </a:t>
            </a:r>
            <a:r>
              <a:rPr lang="en-CA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capacité</a:t>
            </a:r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d’adaption</a:t>
            </a:r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pour les besoins en </a:t>
            </a:r>
            <a:r>
              <a:rPr lang="en-CA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diversité</a:t>
            </a:r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et </a:t>
            </a:r>
            <a:r>
              <a:rPr lang="en-CA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accessibilité</a:t>
            </a:r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endParaRPr lang="fr-CA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1ABE3C-9826-289B-8CA8-741BD110B3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0015" y="3674891"/>
            <a:ext cx="2112376" cy="978729"/>
          </a:xfrm>
        </p:spPr>
        <p:txBody>
          <a:bodyPr/>
          <a:lstStyle/>
          <a:p>
            <a:r>
              <a:rPr lang="fr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Analyse de coûts et choix du meilleur outil pour un retour sur investissement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4A2C40-73A5-7393-CFF6-F5B0EA7B79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89629" y="3791157"/>
            <a:ext cx="2299273" cy="978729"/>
          </a:xfrm>
        </p:spPr>
        <p:txBody>
          <a:bodyPr/>
          <a:lstStyle/>
          <a:p>
            <a:r>
              <a:rPr lang="en-CA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Adresser</a:t>
            </a:r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les aspects </a:t>
            </a:r>
            <a:r>
              <a:rPr lang="en-CA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technologiques</a:t>
            </a:r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sécurité et protection des données</a:t>
            </a:r>
            <a:endParaRPr lang="fr-CA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735FC-4C3A-C533-183F-217C3B0470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57267" y="3792307"/>
            <a:ext cx="2478073" cy="1200329"/>
          </a:xfrm>
        </p:spPr>
        <p:txBody>
          <a:bodyPr/>
          <a:lstStyle/>
          <a:p>
            <a:r>
              <a:rPr lang="en-CA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Déveloper</a:t>
            </a:r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la </a:t>
            </a:r>
            <a:r>
              <a:rPr lang="en-CA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capacité</a:t>
            </a:r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coaching et </a:t>
            </a:r>
            <a:r>
              <a:rPr lang="en-CA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intégration</a:t>
            </a:r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</a:t>
            </a:r>
            <a:r>
              <a:rPr lang="en-CA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stratégies</a:t>
            </a:r>
            <a:r>
              <a:rPr lang="en-CA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CA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d’apprentissage</a:t>
            </a:r>
            <a:endParaRPr lang="fr-CA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849FF2-AD7C-DF53-74AD-41BA4F05F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7EE68-739C-4AF8-A6C8-65348AE622E8}" type="slidenum">
              <a:rPr lang="fr-CA" smtClean="0"/>
              <a:pPr/>
              <a:t>9</a:t>
            </a:fld>
            <a:endParaRPr lang="fr-CA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122DAD9-8EC3-9559-436C-02E576050D29}"/>
              </a:ext>
            </a:extLst>
          </p:cNvPr>
          <p:cNvSpPr txBox="1">
            <a:spLocks/>
          </p:cNvSpPr>
          <p:nvPr/>
        </p:nvSpPr>
        <p:spPr>
          <a:xfrm>
            <a:off x="575274" y="496043"/>
            <a:ext cx="10674851" cy="470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400" dirty="0">
                <a:solidFill>
                  <a:srgbClr val="005477"/>
                </a:solidFill>
              </a:rPr>
              <a:t>Ce que nous demandons pour la suite </a:t>
            </a:r>
            <a:br>
              <a:rPr lang="en-CA" dirty="0"/>
            </a:br>
            <a:endParaRPr lang="en-CA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75F9855-58D9-A3F6-718B-2A3E97EC3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985" y="2255668"/>
            <a:ext cx="1570565" cy="1192466"/>
          </a:xfrm>
          <a:prstGeom prst="rect">
            <a:avLst/>
          </a:prstGeom>
          <a:solidFill>
            <a:srgbClr val="046A38"/>
          </a:solidFill>
          <a:ln w="38100">
            <a:solidFill>
              <a:srgbClr val="005477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5EE4CFD-50EA-5CBD-12BD-B9BA71AD6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61" y="2248773"/>
            <a:ext cx="1594046" cy="1198073"/>
          </a:xfrm>
          <a:prstGeom prst="rect">
            <a:avLst/>
          </a:prstGeom>
          <a:ln w="38100">
            <a:solidFill>
              <a:srgbClr val="005477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ED5FC2-1886-CFD0-3C88-1BE2705B5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528" y="2247486"/>
            <a:ext cx="1543815" cy="1192466"/>
          </a:xfrm>
          <a:prstGeom prst="rect">
            <a:avLst/>
          </a:prstGeom>
          <a:ln w="38100">
            <a:solidFill>
              <a:srgbClr val="005477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A0ECC6-0DFC-1955-C97C-2A8FBD630A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3320" y="2255668"/>
            <a:ext cx="1503623" cy="1182997"/>
          </a:xfrm>
          <a:prstGeom prst="rect">
            <a:avLst/>
          </a:prstGeom>
          <a:ln w="38100">
            <a:solidFill>
              <a:srgbClr val="005477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0F19DB-3450-3E75-C366-0A32F161746C}"/>
              </a:ext>
            </a:extLst>
          </p:cNvPr>
          <p:cNvSpPr txBox="1"/>
          <p:nvPr/>
        </p:nvSpPr>
        <p:spPr>
          <a:xfrm>
            <a:off x="960015" y="5332533"/>
            <a:ext cx="105948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chemeClr val="accent2"/>
                </a:solidFill>
                <a:latin typeface="+mj-lt"/>
              </a:rPr>
              <a:t>Nous tendons la main aux ministères qui voudraient agir en partenariat avec nous </a:t>
            </a:r>
            <a:endParaRPr lang="en-CA" sz="20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0413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39630|-9193934|-6745308|-1804765|-15310181|CRA&quot;,&quot;Id&quot;:&quot;66cf46ed3939333e78089a56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CorpLook">
  <a:themeElements>
    <a:clrScheme name="Corporate Look - Yellow">
      <a:dk1>
        <a:sysClr val="windowText" lastClr="000000"/>
      </a:dk1>
      <a:lt1>
        <a:sysClr val="window" lastClr="FFFFFF"/>
      </a:lt1>
      <a:dk2>
        <a:srgbClr val="A66318"/>
      </a:dk2>
      <a:lt2>
        <a:srgbClr val="FFB549"/>
      </a:lt2>
      <a:accent1>
        <a:srgbClr val="58A6DC"/>
      </a:accent1>
      <a:accent2>
        <a:srgbClr val="005776"/>
      </a:accent2>
      <a:accent3>
        <a:srgbClr val="70C169"/>
      </a:accent3>
      <a:accent4>
        <a:srgbClr val="046A38"/>
      </a:accent4>
      <a:accent5>
        <a:srgbClr val="B565A7"/>
      </a:accent5>
      <a:accent6>
        <a:srgbClr val="6E2B62"/>
      </a:accent6>
      <a:hlink>
        <a:srgbClr val="0000FF"/>
      </a:hlink>
      <a:folHlink>
        <a:srgbClr val="800080"/>
      </a:folHlink>
    </a:clrScheme>
    <a:fontScheme name="CorpLook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rpLook" id="{A673D03D-3032-4B5F-B15D-3500CA26FCBD}" vid="{55482A6F-3BC3-4C45-94CB-1E99CB8E81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860D1223E984692003B2F8D34E609" ma:contentTypeVersion="26" ma:contentTypeDescription="Create a new document." ma:contentTypeScope="" ma:versionID="02f4026562f3793eeccb9c3a7cf36529">
  <xsd:schema xmlns:xsd="http://www.w3.org/2001/XMLSchema" xmlns:xs="http://www.w3.org/2001/XMLSchema" xmlns:p="http://schemas.microsoft.com/office/2006/metadata/properties" xmlns:ns2="f4760878-658a-4717-bbd4-0fd9c09fbb13" xmlns:ns3="0406129d-7949-4012-aa34-bff85346a4cf" targetNamespace="http://schemas.microsoft.com/office/2006/metadata/properties" ma:root="true" ma:fieldsID="e7854a022229cb93be0b4ee36a5e1697" ns2:_="" ns3:_="">
    <xsd:import namespace="f4760878-658a-4717-bbd4-0fd9c09fbb13"/>
    <xsd:import namespace="0406129d-7949-4012-aa34-bff85346a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Provisionamended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Sujets" minOccurs="0"/>
                <xsd:element ref="ns3:Status" minOccurs="0"/>
                <xsd:element ref="ns3:InstitutionalCode" minOccurs="0"/>
                <xsd:element ref="ns3:ReviewCompleted" minOccurs="0"/>
                <xsd:element ref="ns3:Plannercardnumber_x002d_num_x00e9_rodefich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60878-658a-4717-bbd4-0fd9c09fbb1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1cd2e2e-3050-48af-9cbe-e64569e098d5}" ma:internalName="TaxCatchAll" ma:showField="CatchAllData" ma:web="f4760878-658a-4717-bbd4-0fd9c09fbb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6129d-7949-4012-aa34-bff85346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Provisionamended" ma:index="21" nillable="true" ma:displayName="Provision amended" ma:description="indicates what provision of the directive is being amended" ma:format="Dropdown" ma:internalName="Provisionamended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bf3204f-aabd-4e28-9088-5d29a8bce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ujets" ma:index="26" nillable="true" ma:displayName="Sujets" ma:format="Dropdown" ma:internalName="Sujets">
      <xsd:simpleType>
        <xsd:restriction base="dms:Text">
          <xsd:maxLength value="255"/>
        </xsd:restriction>
      </xsd:simpleType>
    </xsd:element>
    <xsd:element name="Status" ma:index="27" nillable="true" ma:displayName="Status" ma:format="Dropdown" ma:internalName="Status">
      <xsd:simpleType>
        <xsd:restriction base="dms:Choice">
          <xsd:enumeration value="Draft"/>
          <xsd:enumeration value="Final"/>
          <xsd:enumeration value="To be approved"/>
          <xsd:enumeration value="Archived"/>
        </xsd:restriction>
      </xsd:simpleType>
    </xsd:element>
    <xsd:element name="InstitutionalCode" ma:index="28" nillable="true" ma:displayName="Institutional Code" ma:format="Dropdown" ma:internalName="InstitutionalCode">
      <xsd:simpleType>
        <xsd:restriction base="dms:Text">
          <xsd:maxLength value="255"/>
        </xsd:restriction>
      </xsd:simpleType>
    </xsd:element>
    <xsd:element name="ReviewCompleted" ma:index="29" nillable="true" ma:displayName="Review Completed" ma:format="Dropdown" ma:internalName="ReviewCompleted">
      <xsd:simpleType>
        <xsd:restriction base="dms:Text">
          <xsd:maxLength value="255"/>
        </xsd:restriction>
      </xsd:simpleType>
    </xsd:element>
    <xsd:element name="Plannercardnumber_x002d_num_x00e9_rodefiche" ma:index="30" nillable="true" ma:displayName="Planner card number -numéro de fiche" ma:format="Dropdown" ma:internalName="Plannercardnumber_x002d_num_x00e9_rodefiche">
      <xsd:simpleType>
        <xsd:restriction base="dms:Text">
          <xsd:maxLength value="255"/>
        </xsd:restriction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itus xmlns="http://schemas.titus.com/TitusProperties/">
  <TitusGUID xmlns="">8f3b2bf3-0a53-4b4a-be87-9ac3a39841dd</TitusGUID>
  <TitusMetadata xmlns="">eyJucyI6Imh0dHA6XC9cL3d3dy50aXR1cy5jb21cL25zXC9DYW5hZGEgUmV2ZW51ZSBBZ2VuY3kiLCJwcm9wcyI6W3sibiI6IlNlY3VyaXR5Q2xhc3NpZmljYXRpb25MZXZlbCIsInZhbHMiOlt7InZhbHVlIjoiVU5DTEFTU0lGSUVEIn1dfSx7Im4iOiJMYW5ndWFnZVNlbGVjdGlvbiIsInZhbHMiOlt7InZhbHVlIjoiRU5HTElTSCJ9XX0seyJuIjoiVklTVUFMTUFSS0lOR1MiLCJ2YWxzIjpbeyJ2YWx1ZSI6IllFUyJ9XX1dfQ==</TitusMetadata>
</titu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60878-658a-4717-bbd4-0fd9c09fbb13" xsi:nil="true"/>
    <Sujets xmlns="0406129d-7949-4012-aa34-bff85346a4cf" xsi:nil="true"/>
    <Status xmlns="0406129d-7949-4012-aa34-bff85346a4cf" xsi:nil="true"/>
    <ReviewCompleted xmlns="0406129d-7949-4012-aa34-bff85346a4cf" xsi:nil="true"/>
    <lcf76f155ced4ddcb4097134ff3c332f xmlns="0406129d-7949-4012-aa34-bff85346a4cf">
      <Terms xmlns="http://schemas.microsoft.com/office/infopath/2007/PartnerControls"/>
    </lcf76f155ced4ddcb4097134ff3c332f>
    <InstitutionalCode xmlns="0406129d-7949-4012-aa34-bff85346a4cf" xsi:nil="true"/>
    <Provisionamended xmlns="0406129d-7949-4012-aa34-bff85346a4cf" xsi:nil="true"/>
    <Plannercardnumber_x002d_num_x00e9_rodefiche xmlns="0406129d-7949-4012-aa34-bff85346a4cf" xsi:nil="true"/>
    <_dlc_DocId xmlns="f4760878-658a-4717-bbd4-0fd9c09fbb13">RN4WT4KUCRMT-543564755-25049</_dlc_DocId>
    <_dlc_DocIdUrl xmlns="f4760878-658a-4717-bbd4-0fd9c09fbb13">
      <Url>https://056gc.sharepoint.com/sites/OCHRO-PC-OLCE_BDPRH-PC-CELO/_layouts/15/DocIdRedir.aspx?ID=RN4WT4KUCRMT-543564755-25049</Url>
      <Description>RN4WT4KUCRMT-543564755-25049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C8D4F60-ABBA-4BD0-A731-F90D6941FF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60878-658a-4717-bbd4-0fd9c09fbb13"/>
    <ds:schemaRef ds:uri="0406129d-7949-4012-aa34-bff85346a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A91E7F-AE22-43DF-981E-0D26C9369377}">
  <ds:schemaRefs>
    <ds:schemaRef ds:uri="http://schemas.titus.com/TitusProperties/"/>
    <ds:schemaRef ds:uri=""/>
  </ds:schemaRefs>
</ds:datastoreItem>
</file>

<file path=customXml/itemProps3.xml><?xml version="1.0" encoding="utf-8"?>
<ds:datastoreItem xmlns:ds="http://schemas.openxmlformats.org/officeDocument/2006/customXml" ds:itemID="{EDC17B84-D1BD-430E-AC4F-D1044795EC13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0406129d-7949-4012-aa34-bff85346a4cf"/>
    <ds:schemaRef ds:uri="http://schemas.microsoft.com/office/2006/metadata/properties"/>
    <ds:schemaRef ds:uri="http://schemas.openxmlformats.org/package/2006/metadata/core-properties"/>
    <ds:schemaRef ds:uri="f4760878-658a-4717-bbd4-0fd9c09fbb1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2FD8A41-61D3-4561-ACA6-7C8E1A8A03F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6493315-5C50-4AFF-99FA-EEF8558FABD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CorpLook</Template>
  <TotalTime>21277</TotalTime>
  <Words>745</Words>
  <Application>Microsoft Office PowerPoint</Application>
  <PresentationFormat>Grand écran</PresentationFormat>
  <Paragraphs>115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Century Gothic</vt:lpstr>
      <vt:lpstr>Wingdings</vt:lpstr>
      <vt:lpstr>CorpLook</vt:lpstr>
      <vt:lpstr>A-LAN-A expérimentation d’une approche innovante pour la formation linguistique  </vt:lpstr>
      <vt:lpstr>Qui sommes-nous?  </vt:lpstr>
      <vt:lpstr>Quelle problématique cherchons nous à étudier?  </vt:lpstr>
      <vt:lpstr>A-LAN-A : un outil IA au service de l’apprentissage linguistique adapté aux besoins des employés dans un cadre financier restreint </vt:lpstr>
      <vt:lpstr>Notre cadre expérimental</vt:lpstr>
      <vt:lpstr>Présentation PowerPoint</vt:lpstr>
      <vt:lpstr>L’IA et le coach humain – une synergie gagnante</vt:lpstr>
      <vt:lpstr>A-LAN-A + Coach humain : des gains d’efficacité concrets     </vt:lpstr>
      <vt:lpstr>Étapes critiques pour une mise en oeuvre élargie</vt:lpstr>
    </vt:vector>
  </TitlesOfParts>
  <Company>Government of Canada / 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Mansour, Marwan</dc:creator>
  <cp:keywords>SecurityClassificationLevel - UNCLASSIFIED, Creator - Mansour, Marwan, EventDateandTime - 2021-09-28 at 01:32:14 PM, EventDateandTime - 2021-09-28 at 01:41:41 PM, Creator - Watson, Linda, EventDateandTime - 2021-10-04 at 03:54:39 PM, EventDateandTime - 2021-10-06 at 09:26:27 AM, Creator - Seay, Alison, EventDateandTime - 2021-10-08 at 01:30:21 PM, EventDateandTime - 2021-10-08 at 01:34:31 PM, EventDateandTime - 2021-10-08 at 01:37:17 PM, EventDateandTime - 2021-10-08 at 01:46:48 PM, EventDateandTime - 2021-10-08 at 02:11:51 PM, EventDateandTime - 2021-10-08 at 02:24:24 PM, EventDateandTime - 2021-10-08 at 02:30:48 PM, EventDateandTime - 2021-10-08 at 02:34:50 PM, EventDateandTime - 2021-10-08 at 03:13:26 PM, EventDateandTime - 2021-10-08 at 03:17:28 PM, EventDateandTime - 2021-10-08 at 03:18:55 PM, EventDateandTime - 2021-10-08 at 03:30:46 PM, EventDateandTime - 2021-10-08 at 03:42:10 PM, EventDateandTime - 2021-10-08 at 03:50:24 PM, EventDateandTime - 2021-10-08 at 03:59:29 PM, EventDateandTime - 2021-10-08 at 04:18:00 PM, EventDateandTime - 2021-10-12 at 03:22:37 PM, EventDateandTime - 2021-10-12 at 03:26:09 PM, EventDateandTime - 2021-10-12 at 03:29:33 PM, EventDateandTime - 2021-10-12 at 03:33:10 PM, EventDateandTime - 2021-10-12 at 03:40:47 PM, EventDateandTime - 2021-10-12 at 03:42:39 PM, EventDateandTime - 2021-10-12 at 04:01:15 PM, EventDateandTime - 2021-10-12 at 04:05:26 PM, EventDateandTime - 2021-10-12 at 04:09:31 PM, EventDateandTime - 2021-10-12 at 04:20:33 PM, EventDateandTime - 2021-10-12 at 04:36:55 PM, EventDateandTime - 2021-10-12 at 04:45:49 PM, EventDateandTime - 2021-10-12 at 04:47:13 PM, EventDateandTime - 2021-10-12 at 04:49:25 PM, EventDateandTime - 2021-10-12 at 04:57:56 PM, EventDateandTime - 2021-10-12 at 05:06:39 PM, EventDateandTime - 2021-10-13 at 11:01:14 AM, EventDateandTime - 2021-10-13 at 11:10:41 AM, EventDateandTime - 2021-10-13 at 11:20:24 AM, EventDateandTime - 2021-10-13 at 11:21:37 AM, EventDateandTime - 2021-10-13 at 11:28:02 AM, EventDateandTime - 2021-10-13 at 11:39:19 AM, EventDateandTime - 2021-10-13 at 11:42:10 AM, EventDateandTime - 2021-10-13 at 11:50:59 AM, EventDateandTime - 2021-10-13 at 12:59:48 PM, EventDateandTime - 2021-10-13 at 01:10:09 PM, EventDateandTime - 2021-10-13 at 01:32:20 PM, EventDateandTime - 2021-10-13 at 01:42:30 PM, EventDateandTime - 2021-10-13 at 01:49:56 PM, EventDateandTime - 2021-10-13 at 02:03:51 PM, EventDateandTime - 2021-10-13 at 02:05:23 PM, EventDateandTime - 2021-10-13 at 02:06:01 PM, EventDateandTime - 2021-10-13 at 02:19:38 PM, EventDateandTime - 2021-10-13 at 02:24:33 PM, EventDateandTime - 2021-10-13 at 02:39:44 PM, EventDateandTime - 2021-10-13 at 02:56:35 PM, EventDateandTime - 2021-10-13 at 03:01:28 PM, EventDateandTime - 2021-10-13 at 03:10:37 PM, EventDateandTime - 2021-10-13 at 03:12:21 PM, EventDateandTime - 2021-10-13 at 03:45:34 PM, EventDateandTime - 2021-10-13 at 03:52:56 PM, EventDateandTime - 2021-10-20 at 01:50:42 PM, EventDateandTime - 2021-10-20 at 01:54:26 PM, EventDateandTime - 2021-11-03 at 10:20:57 AM, EventDateandTime - 2021-11-03 at 11:29:08 AM, EventDateandTime - 2021-11-03 at 11:32:44 AM, EventDateandTime - 2021-11-03 at 11:35:32 AM, EventDateandTime - 2021-11-03 at 11:57:03 AM, EventDateandTime - 2021-11-03 at 12:00:11 PM, EventDateandTime - 2021-11-03 at 12:03:20 PM, EventDateandTime - 2021-11-03 at 12:05:52 PM, EventDateandTime - 2021-11-16 at 05:11:17 PM, EventDateandTime - 2021-11-16 at 05:35:49 PM, EventDateandTime - 2021-11-18 at 09:01:23 AM, Creator - Dolan, Christine, EventDateandTime - 2022-05-05 at 01:37:57 PM, EventDateandTime - 2022-05-05 at 01:39:30 PM, EventDateandTime - 2022-05-05 at 01:40:23 PM, EventDateandTime - 2022-05-06 at 11:11:05 AM, EventDateandTime - 2022-05-06 at 11:42:43 AM, EventDateandTime - 2022-05-06 at 12:54:44 PM, EventDateandTime - 2022-05-06 at 01:59:03 PM, EventDateandTime - 2022-05-06 at 02:10:39 PM, EventDateandTime - 2022-05-06 at 04:23:43 PM, EventDateandTime - 2022-05-06 at 04:31:17 PM, EventDateandTime - 2022-05-06 at 07:17:36 PM, EventDateandTime - 2022-05-06 at 07:22:29 PM, EventDateandTime - 2022-05-06 at 07:26:17 PM, EventDateandTime - 2022-05-06 at 08:16:07 PM, EventDateandTime - 2022-05-06 at 08:22:34 PM, EventDateandTime - 2022-05-06 at 08:34:09 PM, EventDateandTime - 2022-05-06 at 08:40:14 PM, EventDateandTime - 2022-05-06 at 08:40:29 PM, EventDateandTime - 2022-05-06 at 08:42:29 PM, EventDateandTime - 2022-05-06 at 08:51:09 PM, EventDateandTime - 2022-05-06 at 08:52:26 PM, EventDateandTime - 2022-05-06 at 08:53:07 PM, EventDateandTime - 2022-05-06 at 08:59:55 PM, EventDateandTime - 2022-05-06 at 09:01:27 PM, EventDateandTime - 2022-05-06 at 09:02:45 PM, EventDateandTime - 2022-05-06 at 09:03:25 PM, EventDateandTime - 2022-05-06 at 09:04:41 PM, EventDateandTime - 2022-05-09 at 10:07:05 AM, EventDateandTime - 2022-05-27 at 01:41:24 PM, Creator - McIntyre, Kevin, EventDateandTime - 2022-08-24 at 11:02:41 AM, EventDateandTime - 2022-08-24 at 11:53:00, EventDateandTime - 2022-08-24 at 3:51:03 PM, EventDateandTime - 2022-08-24 at 3:53:33 PM, EventDateandTime - 2022-08-24 at 4:30:06 PM, EventDateandTime - 2022-08-24 at 4:34:49 PM, EventDateandTime - 2022-08-25 at 2:52:15 PM, EventDateandTime - 2022-08-25 at 2:59:53 PM, EventDateandTime - 2022-08-25 at 3:00:23 PM, EventDateandTime - 2022-08-25 at 3:01:06 PM, EventDateandTime - 2022-08-25 at 3:02:56 PM, EventDateandTime - 2022-08-25 at 3:15:02 PM, EventDateandTime - 2022-09-07 at 11:12:33 AM, EventDateandTime - 2022-09-07 at 11:29:14 AM, EventDateandTime - 2022-09-07 at 12:28:46 PM, EventDateandTime - 2022-10-03 at 3:36:27 PM, EventDateandTime - 2022-10-03 at 3:45:30 PM, EventDateandTime - 2022-10-11 at 2:01:45 PM, EventDateandTime - 2022-10-18 at 10:53:24 AM, EventDateandTime - 2022-10-18 at 11:36:38 AM, EventDateandTime - 2022-10-18 at 11:46:14 AM, EventDateandTime - 2022-10-18 at 1:30:00 PM, EventDateandTime - 2022-10-18 at 1:51:19 PM, EventDateandTime - 2022-10-18 at 1:56:09 PM, EventDateandTime - 2022-10-18 at 3:09:32 PM, EventDateandTime - 2022-10-18 at 3:52:38 PM, EventDateandTime - 2022-10-18 at 3:58:44 PM, EventDateandTime - 2022-10-19 at 3:42:43 PM, EventDateandTime - 2022-10-19 at 3:45:10 PM, EventDateandTime - 2022-10-19 at 3:54:09 PM, EventDateandTime - 2022-10-19 at 4:01:11 PM, EventDateandTime - 2022-10-19 at 4:11:15 PM, EventDateandTime - 2022-10-19 at 4:12:15 PM, EventDateandTime - 2022-10-19 at 4:45:22 PM, EventDateandTime - 2022-10-20 at 8:57:45 AM, EventDateandTime - 2022-10-20 at 9:37:39 AM, EventDateandTime - 2022-10-20 at 9:50:04 AM, EventDateandTime - 2022-10-20 at 9:50:24 AM, EventDateandTime - 2022-10-20 at 10:24:15 AM, EventDateandTime - 2022-10-20 at 10:33:29 AM, EventDateandTime - 2022-10-20 at 10:36:05 AM, EventDateandTime - 2022-10-20 at 10:36:22 AM, EventDateandTime - 2022-10-20 at 10:43:29 AM, EventDateandTime - 2022-10-20 at 10:50:54 AM, EventDateandTime - 2022-10-20 at 10:54:41 AM, EventDateandTime - 2022-10-20 at 1:50:39 PM, EventDateandTime - 2022-10-20 at 1:50:49 PM, EventDateandTime - 2022-10-20 at 1:51:16 PM, EventDateandTime - 2022-10-20 at 1:51:23 PM, EventDateandTime - 2022-10-20 at 1:52:14 PM, Kevin (he/him), EventDateandTime - 2023-12-04 at 3:19:13 PM, EventDateandTime - 2023-12-04 at 3:19:53 PM, EventDateandTime - 2023-12-04 at 3:23:18 PM, EventDateandTime - 2023-12-04 at 3:40:23 PM, EventDateandTime - 2024-02-05 at 8:23:01 AM, EventDateandTime - 2024-02-05 at 8:32:40 AM, EventDateandTime - 2024-02-05 at 8:33:12 AM, EventDateandTime - 2024-02-05 at 8:41:05 AM, EventDateandTime - 2024-02-05 at 10:17:21 AM, EventDateandTime - 2024-02-05 at 10:36:24 AM, EventDateandTime - 2024-02-05 at 10:41:53 AM, EventDateandTime - 2024-03-06 at 3:58:55 PM, EventDateandTime - 2024-03-06 at 4:02:17 PM, EventDateandTime - 2024-03-06 at 4:07:01 PM, EventDateandTime - 2024-03-06 at 4:15:23 PM, EventDateandTime - 2024-03-13 at 11:41:59 AM, EventDateandTime - 2024-03-13 at 2:27:49 PM, EventDateandTime - 2024-03-18 at 2:21:47 PM, EventDateandTime - 2024-03-18 at 2:38:18 PM, EventDateandTime - 2024-03-18 at 2:57:46 PM, EventDateandTime - 2024-03-18 at 3:18:03 PM, EventDateandTime - 2024-03-18 at 3:51:23 PM, EventDateandTime - 2024-04-12 at 3:16:57 PM, EventDateandTime - 2024-04-12 at 3:17:38 PM, EventDateandTime - 2024-04-12 at 3:27:36 PM, EventDateandTime - 2024-08-23 at 8:14:03 AM, EventDateandTime - 2024-08-23 at 8:24:07 AM, EventDateandTime - 2024-08-23 at 8:27:27 AM, EventDateandTime - 2024-08-23 at 9:09:57 AM, EventDateandTime - 2024-08-23 at 9:19:33 AM, EventDateandTime - 2024-08-23 at 10:07:04 AM, EventDateandTime - 2024-08-23 at 10:17:21 AM, EventDateandTime - 2024-08-23 at 10:20:46 AM, EventDateandTime - 2024-08-23 at 10:23:47 AM, EventDateandTime - 2024-08-23 at 10:30:39 AM, EventDateandTime - 2024-08-23 at 1:29:16 PM, EventDateandTime - 2024-08-23 at 1:41:40 PM, EventDateandTime - 2024-08-23 at 3:50:54 PM, EventDateandTime - 2024-08-26 at 2:56:02 PM, EventDateandTime - 2024-08-27 at 1:37:20 PM, EventDateandTime - 2024-08-28 at 11:33:46 AM, EventDateandTime - 2024-08-28 at 11:47:54 AM, EventDateandTime - 2024-08-28 at 11:49:01 AM</cp:keywords>
  <cp:lastModifiedBy>Gauthier, Jean-Guy</cp:lastModifiedBy>
  <cp:revision>348</cp:revision>
  <dcterms:created xsi:type="dcterms:W3CDTF">2021-09-28T16:32:40Z</dcterms:created>
  <dcterms:modified xsi:type="dcterms:W3CDTF">2025-11-18T18:07:51Z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8f3b2bf3-0a53-4b4a-be87-9ac3a39841dd</vt:lpwstr>
  </property>
  <property fmtid="{D5CDD505-2E9C-101B-9397-08002B2CF9AE}" pid="3" name="SecurityClassificationLevel">
    <vt:lpwstr>UNCLASSIFIED</vt:lpwstr>
  </property>
  <property fmtid="{D5CDD505-2E9C-101B-9397-08002B2CF9AE}" pid="4" name="LanguageSelection">
    <vt:lpwstr>ENGLISH</vt:lpwstr>
  </property>
  <property fmtid="{D5CDD505-2E9C-101B-9397-08002B2CF9AE}" pid="5" name="VISUALMARKINGS">
    <vt:lpwstr>YES</vt:lpwstr>
  </property>
  <property fmtid="{D5CDD505-2E9C-101B-9397-08002B2CF9AE}" pid="6" name="MSIP_Label_7e70799d-2fea-4815-9e6e-cf56fe0bb8fd_Enabled">
    <vt:lpwstr>true</vt:lpwstr>
  </property>
  <property fmtid="{D5CDD505-2E9C-101B-9397-08002B2CF9AE}" pid="7" name="MSIP_Label_7e70799d-2fea-4815-9e6e-cf56fe0bb8fd_SetDate">
    <vt:lpwstr>2024-04-12T19:27:26Z</vt:lpwstr>
  </property>
  <property fmtid="{D5CDD505-2E9C-101B-9397-08002B2CF9AE}" pid="8" name="MSIP_Label_7e70799d-2fea-4815-9e6e-cf56fe0bb8fd_Method">
    <vt:lpwstr>Privileged</vt:lpwstr>
  </property>
  <property fmtid="{D5CDD505-2E9C-101B-9397-08002B2CF9AE}" pid="9" name="MSIP_Label_7e70799d-2fea-4815-9e6e-cf56fe0bb8fd_Name">
    <vt:lpwstr>NMV - UNCLASSIFIED</vt:lpwstr>
  </property>
  <property fmtid="{D5CDD505-2E9C-101B-9397-08002B2CF9AE}" pid="10" name="MSIP_Label_7e70799d-2fea-4815-9e6e-cf56fe0bb8fd_SiteId">
    <vt:lpwstr>4ca51fed-92c4-4f54-94c5-dcc41cbf1c9e</vt:lpwstr>
  </property>
  <property fmtid="{D5CDD505-2E9C-101B-9397-08002B2CF9AE}" pid="11" name="MSIP_Label_7e70799d-2fea-4815-9e6e-cf56fe0bb8fd_ActionId">
    <vt:lpwstr>951330fd-6045-48d8-a9c4-cad48dd62b8d</vt:lpwstr>
  </property>
  <property fmtid="{D5CDD505-2E9C-101B-9397-08002B2CF9AE}" pid="12" name="MSIP_Label_7e70799d-2fea-4815-9e6e-cf56fe0bb8fd_ContentBits">
    <vt:lpwstr>0</vt:lpwstr>
  </property>
  <property fmtid="{D5CDD505-2E9C-101B-9397-08002B2CF9AE}" pid="13" name="ContentTypeId">
    <vt:lpwstr>0x010100ADE860D1223E984692003B2F8D34E609</vt:lpwstr>
  </property>
  <property fmtid="{D5CDD505-2E9C-101B-9397-08002B2CF9AE}" pid="14" name="_dlc_DocIdItemGuid">
    <vt:lpwstr>0e7305d5-4101-47b7-bd5d-dc9e79d55b48</vt:lpwstr>
  </property>
  <property fmtid="{D5CDD505-2E9C-101B-9397-08002B2CF9AE}" pid="15" name="MSIP_Label_3d0ca00b-3f0e-465a-aac7-1a6a22fcea40_Enabled">
    <vt:lpwstr>true</vt:lpwstr>
  </property>
  <property fmtid="{D5CDD505-2E9C-101B-9397-08002B2CF9AE}" pid="16" name="MSIP_Label_3d0ca00b-3f0e-465a-aac7-1a6a22fcea40_SetDate">
    <vt:lpwstr>2025-11-13T13:26:16Z</vt:lpwstr>
  </property>
  <property fmtid="{D5CDD505-2E9C-101B-9397-08002B2CF9AE}" pid="17" name="MSIP_Label_3d0ca00b-3f0e-465a-aac7-1a6a22fcea40_Method">
    <vt:lpwstr>Privileged</vt:lpwstr>
  </property>
  <property fmtid="{D5CDD505-2E9C-101B-9397-08002B2CF9AE}" pid="18" name="MSIP_Label_3d0ca00b-3f0e-465a-aac7-1a6a22fcea40_Name">
    <vt:lpwstr>3d0ca00b-3f0e-465a-aac7-1a6a22fcea40</vt:lpwstr>
  </property>
  <property fmtid="{D5CDD505-2E9C-101B-9397-08002B2CF9AE}" pid="19" name="MSIP_Label_3d0ca00b-3f0e-465a-aac7-1a6a22fcea40_SiteId">
    <vt:lpwstr>6397df10-4595-4047-9c4f-03311282152b</vt:lpwstr>
  </property>
  <property fmtid="{D5CDD505-2E9C-101B-9397-08002B2CF9AE}" pid="20" name="MSIP_Label_3d0ca00b-3f0e-465a-aac7-1a6a22fcea40_ActionId">
    <vt:lpwstr>f94311ed-170a-40c9-a313-faba76d44cc7</vt:lpwstr>
  </property>
  <property fmtid="{D5CDD505-2E9C-101B-9397-08002B2CF9AE}" pid="21" name="MSIP_Label_3d0ca00b-3f0e-465a-aac7-1a6a22fcea40_ContentBits">
    <vt:lpwstr>1</vt:lpwstr>
  </property>
  <property fmtid="{D5CDD505-2E9C-101B-9397-08002B2CF9AE}" pid="22" name="MSIP_Label_3d0ca00b-3f0e-465a-aac7-1a6a22fcea40_Tag">
    <vt:lpwstr>10, 0, 1, 1</vt:lpwstr>
  </property>
  <property fmtid="{D5CDD505-2E9C-101B-9397-08002B2CF9AE}" pid="23" name="ClassificationContentMarkingHeaderLocations">
    <vt:lpwstr>CorpLook:4</vt:lpwstr>
  </property>
  <property fmtid="{D5CDD505-2E9C-101B-9397-08002B2CF9AE}" pid="24" name="ClassificationContentMarkingHeaderText">
    <vt:lpwstr>UNCLASSIFIED / NON CLASSIFIÉ</vt:lpwstr>
  </property>
  <property fmtid="{D5CDD505-2E9C-101B-9397-08002B2CF9AE}" pid="25" name="MediaServiceImageTags">
    <vt:lpwstr/>
  </property>
</Properties>
</file>