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  <p:sldMasterId id="2147483672" r:id="rId5"/>
  </p:sldMasterIdLst>
  <p:notesMasterIdLst>
    <p:notesMasterId r:id="rId27"/>
  </p:notesMasterIdLst>
  <p:sldIdLst>
    <p:sldId id="257" r:id="rId6"/>
    <p:sldId id="328" r:id="rId7"/>
    <p:sldId id="330" r:id="rId8"/>
    <p:sldId id="329" r:id="rId9"/>
    <p:sldId id="332" r:id="rId10"/>
    <p:sldId id="331" r:id="rId11"/>
    <p:sldId id="333" r:id="rId12"/>
    <p:sldId id="334" r:id="rId13"/>
    <p:sldId id="335" r:id="rId14"/>
    <p:sldId id="336" r:id="rId15"/>
    <p:sldId id="296" r:id="rId16"/>
    <p:sldId id="321" r:id="rId17"/>
    <p:sldId id="342" r:id="rId18"/>
    <p:sldId id="343" r:id="rId19"/>
    <p:sldId id="322" r:id="rId20"/>
    <p:sldId id="323" r:id="rId21"/>
    <p:sldId id="325" r:id="rId22"/>
    <p:sldId id="338" r:id="rId23"/>
    <p:sldId id="337" r:id="rId24"/>
    <p:sldId id="341" r:id="rId25"/>
    <p:sldId id="305" r:id="rId26"/>
  </p:sldIdLst>
  <p:sldSz cx="9144000" cy="6858000" type="screen4x3"/>
  <p:notesSz cx="7010400" cy="9296400"/>
  <p:embeddedFontLst>
    <p:embeddedFont>
      <p:font typeface="Open Sans" panose="020B0606030504020204" pitchFamily="34" charset="0"/>
      <p:regular r:id="rId28"/>
      <p:bold r:id="rId29"/>
      <p:italic r:id="rId30"/>
      <p:boldItalic r:id="rId31"/>
    </p:embeddedFont>
    <p:embeddedFont>
      <p:font typeface="Skeena" pitchFamily="2" charset="0"/>
      <p:regular r:id="rId32"/>
      <p:bold r:id="rId33"/>
      <p:italic r:id="rId34"/>
      <p:boldItalic r:id="rId3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551F"/>
    <a:srgbClr val="EB6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8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font" Target="fonts/font7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4BAC5A-3025-4F48-B353-A1952333F41E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AE176F-BC3B-42D1-8394-D6C7561D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6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86ADF-BC2D-415B-2ABB-0729A5311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6164FB-DBD6-5F56-12C0-A21BEE6622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E65CEF-41EF-CF8A-4023-DFB9ED0A7F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C2137-348B-47DE-433B-44B66A52E4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3299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86ADF-BC2D-415B-2ABB-0729A5311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6164FB-DBD6-5F56-12C0-A21BEE6622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E65CEF-41EF-CF8A-4023-DFB9ED0A7F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C2137-348B-47DE-433B-44B66A52E4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74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FCFB42-8205-9B47-27B3-B2FC68B3A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C52397-9332-95F4-DE8A-F81D5FE7CB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14016A7-B885-C4A6-7E3A-8FEE4C8E6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D1CC6-19AD-E05A-1576-3902C5C07E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131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9BCE2-C09B-E53A-BCC4-4DB95F31D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4194D9-ADB8-8775-6583-0F8A67F6E4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B3EF82-CAB8-7BF5-4901-DF8A28F2E0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4AD4D-F30E-F2F0-6FAB-CE73F33F91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941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8E348-62A5-234E-4145-3AD47C40F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5E9594-B85F-10B2-E938-CC779FB9D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5AC0D2-EAD1-89BE-FECF-A32723263B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1E60B-C9C7-1F00-6DE2-BFC2A94253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602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2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>
            <a:lvl1pPr>
              <a:defRPr>
                <a:latin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13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878-2583-4F54-A9C6-0BF8218D36D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BFA6-6D56-4C80-861F-EDA251FA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8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1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2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1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5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>
                <a:latin typeface="Open Sans" panose="020B0606030504020204" pitchFamily="34" charset="0"/>
              </a:defRPr>
            </a:lvl1pPr>
            <a:lvl2pPr>
              <a:defRPr sz="2800">
                <a:latin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2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8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6CC25878-2583-4F54-A9C6-0BF8218D36D8}" type="datetimeFigureOut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10D5BFA6-6D56-4C80-861F-EDA251FA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5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25878-2583-4F54-A9C6-0BF8218D36D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5BFA6-6D56-4C80-861F-EDA251FA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ssets.ey.com/content/dam/ey-sites/ey-com/en_ca/topics/consulting/pdf/ey-ncoe-neurodiversity-inclusion-practice-overview-v7-en-final.pdf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2.pn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1.png"/><Relationship Id="rId10" Type="http://schemas.openxmlformats.org/officeDocument/2006/relationships/image" Target="../media/image13.png"/><Relationship Id="rId4" Type="http://schemas.microsoft.com/office/2007/relationships/hdphoto" Target="../media/hdphoto1.wdp"/><Relationship Id="rId9" Type="http://schemas.openxmlformats.org/officeDocument/2006/relationships/image" Target="../media/image12.sv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inity-infinite@tbs-sct.gc.ca" TargetMode="External"/><Relationship Id="rId2" Type="http://schemas.openxmlformats.org/officeDocument/2006/relationships/hyperlink" Target="https://linktr.ee/infinityinfinite" TargetMode="Externa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87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sp>
        <p:nvSpPr>
          <p:cNvPr id="7" name="AutoShape 4" descr="Government-of-Canada-Logo - JFS Ottawa JFS Otta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>
              <a:latin typeface="Open Sans" panose="020B0606030504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23190" y="3982132"/>
            <a:ext cx="8097620" cy="117617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400" b="1" dirty="0">
                <a:solidFill>
                  <a:srgbClr val="333F50"/>
                </a:solidFill>
                <a:latin typeface="Open Sans" panose="020B0606030504020204" pitchFamily="34" charset="0"/>
              </a:rPr>
              <a:t>Introduction to the Government of Canada’s network for neurodivergent employees</a:t>
            </a:r>
          </a:p>
        </p:txBody>
      </p:sp>
      <p:pic>
        <p:nvPicPr>
          <p:cNvPr id="6" name="Picture 5" descr="A rainbow circle with a white symbol in it&#10;&#10;Description automatically generated">
            <a:extLst>
              <a:ext uri="{FF2B5EF4-FFF2-40B4-BE49-F238E27FC236}">
                <a16:creationId xmlns:a16="http://schemas.microsoft.com/office/drawing/2014/main" id="{0F5C881E-E3B1-1C6C-9CF6-F06D1FD4E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59" y="1366248"/>
            <a:ext cx="7770682" cy="252562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8ED4E76-65B2-D78D-FA82-BAB1CE4213D9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69B5CD-4228-45DD-E2EC-140D2BBA792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049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5EC69E-55D7-0676-7D24-477180C46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25742-B559-38B3-5484-3E77F3685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25" y="1705643"/>
            <a:ext cx="6944002" cy="435133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17B06C-8AD0-29C8-98DC-D4E2620B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75" y="603678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The challenge 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93161B-F765-C88A-7143-D07D319A3815}"/>
              </a:ext>
            </a:extLst>
          </p:cNvPr>
          <p:cNvSpPr txBox="1"/>
          <p:nvPr/>
        </p:nvSpPr>
        <p:spPr>
          <a:xfrm>
            <a:off x="696525" y="1744575"/>
            <a:ext cx="75807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</a:rPr>
              <a:t>Neurodivergent people bring extraordinary talents and skills to the workforce, but face unique barriers in entering, staying in, and advancing in the workforce compared to neurotypical people.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8D971-F0C4-C1C3-6761-C9A59BE58614}"/>
              </a:ext>
            </a:extLst>
          </p:cNvPr>
          <p:cNvSpPr txBox="1"/>
          <p:nvPr/>
        </p:nvSpPr>
        <p:spPr>
          <a:xfrm>
            <a:off x="937331" y="3353167"/>
            <a:ext cx="70990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Only 33% of autistic Canadians reported being employed, compared to 79% of Canadians without a disability (Canadian Survey on Disability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56% of autistic employees in Canada feel treated differently once others learn of their autism (Deloitte 2021)</a:t>
            </a:r>
          </a:p>
          <a:p>
            <a:endParaRPr lang="en-US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86% of the neurodivergent people globally are unemployed or underemployed  </a:t>
            </a:r>
            <a:r>
              <a:rPr lang="en-US" dirty="0">
                <a:latin typeface="Open Sans" panose="020B0606030504020204" pitchFamily="34" charset="0"/>
                <a:hlinkClick r:id="rId2"/>
              </a:rPr>
              <a:t>(EY Canada 2022)</a:t>
            </a: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EB7992-A92B-4152-329E-03FF2AB5A0BC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600ACE-D1A0-EE59-89E0-312AECC9A8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64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90E8CC-61E3-3712-C4CF-2148A7D51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4F7C-69F8-EA37-AA0C-759280DC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23" y="1756975"/>
            <a:ext cx="4856084" cy="2859413"/>
          </a:xfrm>
        </p:spPr>
        <p:txBody>
          <a:bodyPr>
            <a:normAutofit/>
          </a:bodyPr>
          <a:lstStyle/>
          <a:p>
            <a:r>
              <a:rPr lang="en-CA" sz="3600" b="1" dirty="0">
                <a:solidFill>
                  <a:schemeClr val="accent1">
                    <a:lumMod val="50000"/>
                  </a:schemeClr>
                </a:solidFill>
              </a:rPr>
              <a:t>Introducing Infinity – The Network for Neurodivergent Public Servants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7146FF-E5D2-4BF6-3B39-7585DFE82C96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3838DF-551F-E8BF-3740-EEE4775F503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pic>
        <p:nvPicPr>
          <p:cNvPr id="6" name="Picture 5" descr="A rainbow colored circle with a white Infinity symbol&#10;">
            <a:extLst>
              <a:ext uri="{FF2B5EF4-FFF2-40B4-BE49-F238E27FC236}">
                <a16:creationId xmlns:a16="http://schemas.microsoft.com/office/drawing/2014/main" id="{6C39329E-AF6F-AD8E-52A3-7967862AE6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607" y="1947844"/>
            <a:ext cx="2487584" cy="247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9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623B98-683D-6BC9-323C-DA978A17BC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5D76E-6E63-3BA1-8768-AA6E910BC01D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A6269-A3F4-D6CE-64DC-09DF1C3D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1F419766-7427-F2C8-3487-8B2A40C28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56843" y="4269418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D79C69-FEBF-2893-25B5-C3C86BC72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8257" y="4287871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D9409A-7997-5129-2709-38FAA90C0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79246" y="2638535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A480D7E-3E9C-8286-0425-19FA9B2C6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6151" y="2666829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06AC31-CD27-2EFE-5446-DEF7D0F5C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22789" y="357836"/>
            <a:ext cx="1182808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5A00F8-00A3-D400-3C81-5EEBE382A8D3}"/>
              </a:ext>
            </a:extLst>
          </p:cNvPr>
          <p:cNvSpPr/>
          <p:nvPr/>
        </p:nvSpPr>
        <p:spPr>
          <a:xfrm>
            <a:off x="612561" y="759591"/>
            <a:ext cx="1086821" cy="1192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111111"/>
                </a:solidFill>
                <a:latin typeface="Open Sans" panose="020B0606030504020204" pitchFamily="34" charset="0"/>
              </a:rPr>
              <a:t>in·fin·i·ty</a:t>
            </a:r>
            <a:endParaRPr lang="en-US" sz="1600" b="1" dirty="0">
              <a:solidFill>
                <a:srgbClr val="111111"/>
              </a:solidFill>
              <a:latin typeface="Open Sans" panose="020B0606030504020204" pitchFamily="34" charset="0"/>
            </a:endParaRPr>
          </a:p>
          <a:p>
            <a:r>
              <a:rPr lang="en-US" sz="900" dirty="0">
                <a:solidFill>
                  <a:srgbClr val="111111"/>
                </a:solidFill>
                <a:latin typeface="Open Sans" panose="020B0606030504020204" pitchFamily="34" charset="0"/>
              </a:rPr>
              <a:t>that which is boundless, endless, or larger than any natural number</a:t>
            </a:r>
            <a:endParaRPr lang="en-US" sz="900" dirty="0">
              <a:latin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6893FD-9FD6-4CFE-80D3-28B3BDF759F6}"/>
              </a:ext>
            </a:extLst>
          </p:cNvPr>
          <p:cNvSpPr txBox="1"/>
          <p:nvPr/>
        </p:nvSpPr>
        <p:spPr>
          <a:xfrm>
            <a:off x="7429656" y="430483"/>
            <a:ext cx="1169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</a:rPr>
              <a:t>The infinity symbol is a common symbol for neurodiversity, celebrating a varied spectrum of experiences</a:t>
            </a:r>
          </a:p>
        </p:txBody>
      </p:sp>
      <p:pic>
        <p:nvPicPr>
          <p:cNvPr id="16" name="Picture 15" descr="Logo for Infinity - The Network for Neurodivergent Public Servants -  Infinité - Le Réseau des fonctionnaires neurodivergents&#10;">
            <a:extLst>
              <a:ext uri="{FF2B5EF4-FFF2-40B4-BE49-F238E27FC236}">
                <a16:creationId xmlns:a16="http://schemas.microsoft.com/office/drawing/2014/main" id="{C87FC7A3-B351-B66A-5B84-E96DBDDE8ED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930277" y="551719"/>
            <a:ext cx="5680544" cy="1846287"/>
          </a:xfrm>
          <a:prstGeom prst="rect">
            <a:avLst/>
          </a:prstGeom>
        </p:spPr>
      </p:pic>
      <p:pic>
        <p:nvPicPr>
          <p:cNvPr id="17" name="Graphic 16" descr="Steering Wheel with solid fill">
            <a:extLst>
              <a:ext uri="{FF2B5EF4-FFF2-40B4-BE49-F238E27FC236}">
                <a16:creationId xmlns:a16="http://schemas.microsoft.com/office/drawing/2014/main" id="{FFBAE819-D2E5-CCDA-A171-61771A4CF6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1239" y="2731936"/>
            <a:ext cx="318778" cy="318778"/>
          </a:xfrm>
          <a:prstGeom prst="rect">
            <a:avLst/>
          </a:prstGeom>
        </p:spPr>
      </p:pic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99EED219-41C3-6ABE-2B5D-5A7E31538B87}"/>
              </a:ext>
            </a:extLst>
          </p:cNvPr>
          <p:cNvSpPr txBox="1">
            <a:spLocks/>
          </p:cNvSpPr>
          <p:nvPr/>
        </p:nvSpPr>
        <p:spPr>
          <a:xfrm>
            <a:off x="285160" y="2708445"/>
            <a:ext cx="3098096" cy="3657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cap="all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MISSION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C5345769-9B6E-F158-1263-2A63AADFB9D2}"/>
              </a:ext>
            </a:extLst>
          </p:cNvPr>
          <p:cNvSpPr txBox="1">
            <a:spLocks/>
          </p:cNvSpPr>
          <p:nvPr/>
        </p:nvSpPr>
        <p:spPr>
          <a:xfrm>
            <a:off x="1162999" y="3074205"/>
            <a:ext cx="2723552" cy="11887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1400" dirty="0">
                <a:latin typeface="Open Sans" panose="020B0606030504020204" pitchFamily="34" charset="0"/>
                <a:cs typeface="Arial" panose="020B0604020202020204" pitchFamily="34" charset="0"/>
              </a:rPr>
              <a:t>To connect, empower, and advance neurodivergent public servants throughout their careers</a:t>
            </a:r>
          </a:p>
        </p:txBody>
      </p:sp>
      <p:pic>
        <p:nvPicPr>
          <p:cNvPr id="20" name="Graphic 19" descr="Eye with solid fill">
            <a:extLst>
              <a:ext uri="{FF2B5EF4-FFF2-40B4-BE49-F238E27FC236}">
                <a16:creationId xmlns:a16="http://schemas.microsoft.com/office/drawing/2014/main" id="{A658AE52-7350-1570-EB34-BF5CC7A9D8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4750366" y="2693346"/>
            <a:ext cx="352044" cy="352044"/>
          </a:xfrm>
          <a:prstGeom prst="rect">
            <a:avLst/>
          </a:prstGeom>
        </p:spPr>
      </p:pic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6479669D-B4F6-44AC-BD94-AFFF514B1830}"/>
              </a:ext>
            </a:extLst>
          </p:cNvPr>
          <p:cNvSpPr txBox="1">
            <a:spLocks/>
          </p:cNvSpPr>
          <p:nvPr/>
        </p:nvSpPr>
        <p:spPr>
          <a:xfrm>
            <a:off x="5250344" y="2693346"/>
            <a:ext cx="3200400" cy="3657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VISION</a:t>
            </a:r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A9A38B57-BFCC-9B19-2A19-5275BC406B2A}"/>
              </a:ext>
            </a:extLst>
          </p:cNvPr>
          <p:cNvSpPr txBox="1">
            <a:spLocks/>
          </p:cNvSpPr>
          <p:nvPr/>
        </p:nvSpPr>
        <p:spPr>
          <a:xfrm>
            <a:off x="5254335" y="3035615"/>
            <a:ext cx="3337676" cy="1286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1400" dirty="0">
                <a:latin typeface="Open Sans" panose="020B0606030504020204" pitchFamily="34" charset="0"/>
              </a:rPr>
              <a:t>An inclusive federal public service that empowers neurodivergent employees with the right tools and support to succeed throughout their careers</a:t>
            </a:r>
          </a:p>
        </p:txBody>
      </p:sp>
      <p:pic>
        <p:nvPicPr>
          <p:cNvPr id="23" name="Graphic 22" descr="Exponential Graph with solid fill">
            <a:extLst>
              <a:ext uri="{FF2B5EF4-FFF2-40B4-BE49-F238E27FC236}">
                <a16:creationId xmlns:a16="http://schemas.microsoft.com/office/drawing/2014/main" id="{5745FD9C-AF15-8E89-7F4D-D62DCF91D8D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74334" y="4357345"/>
            <a:ext cx="319567" cy="319567"/>
          </a:xfrm>
          <a:prstGeom prst="rect">
            <a:avLst/>
          </a:prstGeom>
        </p:spPr>
      </p:pic>
      <p:sp>
        <p:nvSpPr>
          <p:cNvPr id="24" name="Text Placeholder 26">
            <a:extLst>
              <a:ext uri="{FF2B5EF4-FFF2-40B4-BE49-F238E27FC236}">
                <a16:creationId xmlns:a16="http://schemas.microsoft.com/office/drawing/2014/main" id="{4B634871-BCB9-5B75-73C3-F43AB805AB87}"/>
              </a:ext>
            </a:extLst>
          </p:cNvPr>
          <p:cNvSpPr txBox="1">
            <a:spLocks/>
          </p:cNvSpPr>
          <p:nvPr/>
        </p:nvSpPr>
        <p:spPr>
          <a:xfrm>
            <a:off x="1170893" y="4381465"/>
            <a:ext cx="3200400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BY THE NUMBERS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41913E81-4DDF-6051-F9D7-82AE19DD69ED}"/>
              </a:ext>
            </a:extLst>
          </p:cNvPr>
          <p:cNvSpPr txBox="1">
            <a:spLocks/>
          </p:cNvSpPr>
          <p:nvPr/>
        </p:nvSpPr>
        <p:spPr>
          <a:xfrm>
            <a:off x="1170895" y="4728197"/>
            <a:ext cx="3257867" cy="1643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="1" dirty="0">
                <a:latin typeface="Open Sans" panose="020B0606030504020204" pitchFamily="34" charset="0"/>
              </a:rPr>
              <a:t>1,200+ members </a:t>
            </a:r>
            <a:r>
              <a:rPr lang="en-ZA" dirty="0">
                <a:latin typeface="Open Sans" panose="020B0606030504020204" pitchFamily="34" charset="0"/>
              </a:rPr>
              <a:t>as of April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="1" dirty="0">
                <a:latin typeface="Open Sans" panose="020B0606030504020204" pitchFamily="34" charset="0"/>
              </a:rPr>
              <a:t>80+ institutions </a:t>
            </a:r>
            <a:r>
              <a:rPr lang="en-ZA" dirty="0">
                <a:latin typeface="Open Sans" panose="020B0606030504020204" pitchFamily="34" charset="0"/>
              </a:rPr>
              <a:t>represented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>
                <a:latin typeface="Open Sans" panose="020B0606030504020204" pitchFamily="34" charset="0"/>
              </a:rPr>
              <a:t>Members residing in </a:t>
            </a:r>
            <a:r>
              <a:rPr lang="en-ZA" b="1" dirty="0">
                <a:latin typeface="Open Sans" panose="020B0606030504020204" pitchFamily="34" charset="0"/>
              </a:rPr>
              <a:t>every province and territory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200" dirty="0">
              <a:latin typeface="Open Sans" panose="020B0606030504020204" pitchFamily="34" charset="0"/>
            </a:endParaRPr>
          </a:p>
        </p:txBody>
      </p:sp>
      <p:pic>
        <p:nvPicPr>
          <p:cNvPr id="26" name="Graphic 25" descr="Basic Shapes with solid fill">
            <a:extLst>
              <a:ext uri="{FF2B5EF4-FFF2-40B4-BE49-F238E27FC236}">
                <a16:creationId xmlns:a16="http://schemas.microsoft.com/office/drawing/2014/main" id="{22E2F719-5F27-F72D-A283-3D77E35D5D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4723192" y="4331916"/>
            <a:ext cx="352044" cy="352044"/>
          </a:xfrm>
          <a:prstGeom prst="rect">
            <a:avLst/>
          </a:prstGeom>
        </p:spPr>
      </p:pic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9101B2AA-D63F-61F3-C4EB-57B587323B19}"/>
              </a:ext>
            </a:extLst>
          </p:cNvPr>
          <p:cNvSpPr txBox="1">
            <a:spLocks/>
          </p:cNvSpPr>
          <p:nvPr/>
        </p:nvSpPr>
        <p:spPr>
          <a:xfrm>
            <a:off x="5226473" y="4331916"/>
            <a:ext cx="3200400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ACTIVITIES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3DD23C-8385-CF0F-0B28-5A73E7B40133}"/>
              </a:ext>
            </a:extLst>
          </p:cNvPr>
          <p:cNvSpPr txBox="1"/>
          <p:nvPr/>
        </p:nvSpPr>
        <p:spPr>
          <a:xfrm>
            <a:off x="5250344" y="4665389"/>
            <a:ext cx="352912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Virtual and in-person networking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Professional development activities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Mentorship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 err="1">
                <a:solidFill>
                  <a:prstClr val="black"/>
                </a:solidFill>
                <a:latin typeface="Open Sans" panose="020B0606030504020204" pitchFamily="34" charset="0"/>
              </a:rPr>
              <a:t>GCtools</a:t>
            </a: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 groups 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Discord server 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Collaboration with other GC networks and external partners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BA10D6B-F0E0-2874-C92F-537EF5E7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539455" y="658072"/>
            <a:ext cx="18833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F9CE0C8-D679-E04D-1D0C-E733844F5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188037" y="658072"/>
            <a:ext cx="351418" cy="18766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6576DA6-BF87-977D-E644-4A014AA11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710571" y="1131736"/>
            <a:ext cx="333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345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484704-0339-64D1-5B53-9B83DF0BB96B}"/>
              </a:ext>
            </a:extLst>
          </p:cNvPr>
          <p:cNvSpPr/>
          <p:nvPr/>
        </p:nvSpPr>
        <p:spPr>
          <a:xfrm>
            <a:off x="97518" y="1398346"/>
            <a:ext cx="1215616" cy="496492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251991-510A-927C-7591-DEF2E981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" y="-245566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Infinity’s logic model (1 of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4B896-0097-EFAE-7E0A-B018AED70500}"/>
              </a:ext>
            </a:extLst>
          </p:cNvPr>
          <p:cNvSpPr txBox="1"/>
          <p:nvPr/>
        </p:nvSpPr>
        <p:spPr>
          <a:xfrm>
            <a:off x="245156" y="2494020"/>
            <a:ext cx="1257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Steering Committee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3BC7D-AA01-DF40-6262-81357EFD93E5}"/>
              </a:ext>
            </a:extLst>
          </p:cNvPr>
          <p:cNvSpPr txBox="1"/>
          <p:nvPr/>
        </p:nvSpPr>
        <p:spPr>
          <a:xfrm>
            <a:off x="252302" y="3851906"/>
            <a:ext cx="1257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Personnel </a:t>
            </a:r>
            <a:br>
              <a:rPr lang="en-US" sz="1050" dirty="0">
                <a:solidFill>
                  <a:schemeClr val="bg1"/>
                </a:solidFill>
              </a:rPr>
            </a:br>
            <a:r>
              <a:rPr lang="en-US" sz="1050" dirty="0">
                <a:solidFill>
                  <a:schemeClr val="bg1"/>
                </a:solidFill>
              </a:rPr>
              <a:t>(SU-04 x 1)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EAE78A-7776-983A-AD85-6F39E58D8380}"/>
              </a:ext>
            </a:extLst>
          </p:cNvPr>
          <p:cNvSpPr txBox="1"/>
          <p:nvPr/>
        </p:nvSpPr>
        <p:spPr>
          <a:xfrm>
            <a:off x="245156" y="3172963"/>
            <a:ext cx="1257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Infinity community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A1383F-C119-6ED5-D44E-4339B845A866}"/>
              </a:ext>
            </a:extLst>
          </p:cNvPr>
          <p:cNvSpPr txBox="1"/>
          <p:nvPr/>
        </p:nvSpPr>
        <p:spPr>
          <a:xfrm>
            <a:off x="233253" y="4526023"/>
            <a:ext cx="125729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Information technology (IT) resources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6A7814-7278-DE1B-B532-FAA731E80756}"/>
              </a:ext>
            </a:extLst>
          </p:cNvPr>
          <p:cNvSpPr/>
          <p:nvPr/>
        </p:nvSpPr>
        <p:spPr>
          <a:xfrm>
            <a:off x="1550078" y="1420850"/>
            <a:ext cx="1276347" cy="5048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Advocacy to senior management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C26CF7-6BDA-C37E-5A10-7F671623DDFE}"/>
              </a:ext>
            </a:extLst>
          </p:cNvPr>
          <p:cNvSpPr/>
          <p:nvPr/>
        </p:nvSpPr>
        <p:spPr>
          <a:xfrm>
            <a:off x="3135984" y="1423802"/>
            <a:ext cx="1276347" cy="7401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Advice on neurodiversity with program areas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11B32-D1AE-4B5A-9EA6-3E8B35BC83BD}"/>
              </a:ext>
            </a:extLst>
          </p:cNvPr>
          <p:cNvSpPr/>
          <p:nvPr/>
        </p:nvSpPr>
        <p:spPr>
          <a:xfrm>
            <a:off x="1550077" y="2258966"/>
            <a:ext cx="1276347" cy="4450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Communications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8A9177-7F6B-E4C9-56DB-7D98DFBEB819}"/>
              </a:ext>
            </a:extLst>
          </p:cNvPr>
          <p:cNvSpPr/>
          <p:nvPr/>
        </p:nvSpPr>
        <p:spPr>
          <a:xfrm>
            <a:off x="3197877" y="4872069"/>
            <a:ext cx="1276347" cy="445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Information resources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4B37EB-E52D-E1D6-74A0-C080DFE233E2}"/>
              </a:ext>
            </a:extLst>
          </p:cNvPr>
          <p:cNvSpPr/>
          <p:nvPr/>
        </p:nvSpPr>
        <p:spPr>
          <a:xfrm>
            <a:off x="3178820" y="3822668"/>
            <a:ext cx="1276347" cy="445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Social and networking events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AF216C-09B0-3F09-9376-AE97BDB22179}"/>
              </a:ext>
            </a:extLst>
          </p:cNvPr>
          <p:cNvSpPr/>
          <p:nvPr/>
        </p:nvSpPr>
        <p:spPr>
          <a:xfrm>
            <a:off x="3169925" y="2264155"/>
            <a:ext cx="1276347" cy="445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Online communities (e.g. </a:t>
            </a:r>
            <a:r>
              <a:rPr lang="en-US" sz="900" dirty="0" err="1"/>
              <a:t>GCtools</a:t>
            </a:r>
            <a:r>
              <a:rPr lang="en-US" sz="900" dirty="0"/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01D535-8C41-082A-8C50-7883990FF013}"/>
              </a:ext>
            </a:extLst>
          </p:cNvPr>
          <p:cNvSpPr txBox="1"/>
          <p:nvPr/>
        </p:nvSpPr>
        <p:spPr>
          <a:xfrm>
            <a:off x="245156" y="5366517"/>
            <a:ext cx="1257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Network promotion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BB8E76-4601-E075-7B66-A45F83A944BE}"/>
              </a:ext>
            </a:extLst>
          </p:cNvPr>
          <p:cNvSpPr txBox="1"/>
          <p:nvPr/>
        </p:nvSpPr>
        <p:spPr>
          <a:xfrm>
            <a:off x="252302" y="1842981"/>
            <a:ext cx="1257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Executive Champion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3601AD-8B12-FC64-5D0E-EEEA0953A03D}"/>
              </a:ext>
            </a:extLst>
          </p:cNvPr>
          <p:cNvSpPr/>
          <p:nvPr/>
        </p:nvSpPr>
        <p:spPr>
          <a:xfrm>
            <a:off x="3183595" y="3310322"/>
            <a:ext cx="1276347" cy="445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Promotional activities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B67655-3A43-985B-55D1-E78BA4DEF730}"/>
              </a:ext>
            </a:extLst>
          </p:cNvPr>
          <p:cNvSpPr/>
          <p:nvPr/>
        </p:nvSpPr>
        <p:spPr>
          <a:xfrm>
            <a:off x="3193129" y="4332280"/>
            <a:ext cx="1276347" cy="445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Training and awareness workshops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12E7EDF-0A98-653E-34F6-CB6285A85E3F}"/>
              </a:ext>
            </a:extLst>
          </p:cNvPr>
          <p:cNvSpPr/>
          <p:nvPr/>
        </p:nvSpPr>
        <p:spPr>
          <a:xfrm>
            <a:off x="1550077" y="3310323"/>
            <a:ext cx="1276347" cy="4450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Event planning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93D059-5B75-61D1-7998-ED6EB56C6CFD}"/>
              </a:ext>
            </a:extLst>
          </p:cNvPr>
          <p:cNvSpPr/>
          <p:nvPr/>
        </p:nvSpPr>
        <p:spPr>
          <a:xfrm>
            <a:off x="1559600" y="5918257"/>
            <a:ext cx="1276347" cy="4450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Day-to-day operations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7AF40A-FF7F-4901-E7FD-84FD54CE3572}"/>
              </a:ext>
            </a:extLst>
          </p:cNvPr>
          <p:cNvSpPr/>
          <p:nvPr/>
        </p:nvSpPr>
        <p:spPr>
          <a:xfrm>
            <a:off x="1566746" y="4303514"/>
            <a:ext cx="1276347" cy="4450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Professional development activities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A65C07-BB50-3649-F243-784FFDA74E61}"/>
              </a:ext>
            </a:extLst>
          </p:cNvPr>
          <p:cNvSpPr/>
          <p:nvPr/>
        </p:nvSpPr>
        <p:spPr>
          <a:xfrm>
            <a:off x="3164554" y="2768483"/>
            <a:ext cx="1276347" cy="445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Infinity In Sum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061625-348D-CBD3-8034-FDD5AA838F2B}"/>
              </a:ext>
            </a:extLst>
          </p:cNvPr>
          <p:cNvSpPr/>
          <p:nvPr/>
        </p:nvSpPr>
        <p:spPr>
          <a:xfrm>
            <a:off x="3202627" y="5927711"/>
            <a:ext cx="1276347" cy="445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Infinity generic inbox</a:t>
            </a:r>
          </a:p>
        </p:txBody>
      </p: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CDBCE577-1F9F-E57A-BA06-2D7F2C04C7F4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2826425" y="1673263"/>
            <a:ext cx="309559" cy="120602"/>
          </a:xfrm>
          <a:prstGeom prst="bentConnector3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28179A52-AA77-970B-BD0D-519E5C012203}"/>
              </a:ext>
            </a:extLst>
          </p:cNvPr>
          <p:cNvCxnSpPr>
            <a:cxnSpLocks/>
            <a:stCxn id="12" idx="3"/>
            <a:endCxn id="18" idx="1"/>
          </p:cNvCxnSpPr>
          <p:nvPr/>
        </p:nvCxnSpPr>
        <p:spPr>
          <a:xfrm>
            <a:off x="2826425" y="1673263"/>
            <a:ext cx="343500" cy="813401"/>
          </a:xfrm>
          <a:prstGeom prst="bentConnector3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B4CB9972-63DD-BACE-491B-508EE93C3D03}"/>
              </a:ext>
            </a:extLst>
          </p:cNvPr>
          <p:cNvCxnSpPr>
            <a:cxnSpLocks/>
            <a:stCxn id="14" idx="3"/>
            <a:endCxn id="18" idx="1"/>
          </p:cNvCxnSpPr>
          <p:nvPr/>
        </p:nvCxnSpPr>
        <p:spPr>
          <a:xfrm>
            <a:off x="2826424" y="2481475"/>
            <a:ext cx="343501" cy="5189"/>
          </a:xfrm>
          <a:prstGeom prst="bentConnector3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9BDA4431-3985-A31D-F8CE-0BA96531ABAB}"/>
              </a:ext>
            </a:extLst>
          </p:cNvPr>
          <p:cNvCxnSpPr>
            <a:cxnSpLocks/>
            <a:stCxn id="14" idx="3"/>
            <a:endCxn id="36" idx="1"/>
          </p:cNvCxnSpPr>
          <p:nvPr/>
        </p:nvCxnSpPr>
        <p:spPr>
          <a:xfrm>
            <a:off x="2826424" y="2481475"/>
            <a:ext cx="338130" cy="509517"/>
          </a:xfrm>
          <a:prstGeom prst="bentConnector3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DA470062-9273-B233-CAC1-8A7A67532105}"/>
              </a:ext>
            </a:extLst>
          </p:cNvPr>
          <p:cNvCxnSpPr>
            <a:cxnSpLocks/>
            <a:stCxn id="31" idx="3"/>
            <a:endCxn id="17" idx="1"/>
          </p:cNvCxnSpPr>
          <p:nvPr/>
        </p:nvCxnSpPr>
        <p:spPr>
          <a:xfrm>
            <a:off x="2826424" y="3532832"/>
            <a:ext cx="352396" cy="512345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0CC3B69F-0730-91A1-E961-DEBBEBF41DEA}"/>
              </a:ext>
            </a:extLst>
          </p:cNvPr>
          <p:cNvCxnSpPr>
            <a:cxnSpLocks/>
            <a:stCxn id="35" idx="3"/>
            <a:endCxn id="24" idx="1"/>
          </p:cNvCxnSpPr>
          <p:nvPr/>
        </p:nvCxnSpPr>
        <p:spPr>
          <a:xfrm>
            <a:off x="2843093" y="4526023"/>
            <a:ext cx="350036" cy="28766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1911B57B-D8F5-972E-1BE2-25FF78449614}"/>
              </a:ext>
            </a:extLst>
          </p:cNvPr>
          <p:cNvCxnSpPr>
            <a:cxnSpLocks/>
            <a:stCxn id="32" idx="3"/>
            <a:endCxn id="37" idx="1"/>
          </p:cNvCxnSpPr>
          <p:nvPr/>
        </p:nvCxnSpPr>
        <p:spPr>
          <a:xfrm>
            <a:off x="2835947" y="6140766"/>
            <a:ext cx="366680" cy="9454"/>
          </a:xfrm>
          <a:prstGeom prst="bentConnector3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6E41D124-EC83-594F-5D23-8FA8066D0AC9}"/>
              </a:ext>
            </a:extLst>
          </p:cNvPr>
          <p:cNvSpPr/>
          <p:nvPr/>
        </p:nvSpPr>
        <p:spPr>
          <a:xfrm>
            <a:off x="3193129" y="5391544"/>
            <a:ext cx="1276347" cy="445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Governance and strategic documents</a:t>
            </a:r>
          </a:p>
        </p:txBody>
      </p: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D60C4634-66ED-18FB-94C4-0A3E9E15E269}"/>
              </a:ext>
            </a:extLst>
          </p:cNvPr>
          <p:cNvCxnSpPr>
            <a:cxnSpLocks/>
            <a:stCxn id="35" idx="3"/>
            <a:endCxn id="16" idx="1"/>
          </p:cNvCxnSpPr>
          <p:nvPr/>
        </p:nvCxnSpPr>
        <p:spPr>
          <a:xfrm>
            <a:off x="2843093" y="4526023"/>
            <a:ext cx="354784" cy="568555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6DC3FBAF-C057-CA7B-FD62-486FB63C499E}"/>
              </a:ext>
            </a:extLst>
          </p:cNvPr>
          <p:cNvCxnSpPr>
            <a:cxnSpLocks/>
            <a:endCxn id="77" idx="1"/>
          </p:cNvCxnSpPr>
          <p:nvPr/>
        </p:nvCxnSpPr>
        <p:spPr>
          <a:xfrm rot="5400000" flipH="1" flipV="1">
            <a:off x="2831352" y="5823433"/>
            <a:ext cx="571157" cy="152398"/>
          </a:xfrm>
          <a:prstGeom prst="bentConnector2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8BA71F1-EFC4-CF61-7EFE-2030C3121F7E}"/>
              </a:ext>
            </a:extLst>
          </p:cNvPr>
          <p:cNvSpPr/>
          <p:nvPr/>
        </p:nvSpPr>
        <p:spPr>
          <a:xfrm>
            <a:off x="6361389" y="1436980"/>
            <a:ext cx="1319209" cy="10067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Internal programs, policies and initiatives designed to meet needs of neurodivergent employees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C986DD1-F903-B245-EF20-C86337CD6DB3}"/>
              </a:ext>
            </a:extLst>
          </p:cNvPr>
          <p:cNvSpPr/>
          <p:nvPr/>
        </p:nvSpPr>
        <p:spPr>
          <a:xfrm>
            <a:off x="4757614" y="1447198"/>
            <a:ext cx="1319209" cy="1006748"/>
          </a:xfrm>
          <a:prstGeom prst="rect">
            <a:avLst/>
          </a:prstGeom>
          <a:solidFill>
            <a:srgbClr val="B7551F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Program areas more aware</a:t>
            </a:r>
            <a:br>
              <a:rPr lang="en-US" sz="900" dirty="0"/>
            </a:br>
            <a:r>
              <a:rPr lang="en-US" sz="900" dirty="0"/>
              <a:t>needs of neurodivergent employees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B67FF03-CD07-8F42-D7DF-19927766E139}"/>
              </a:ext>
            </a:extLst>
          </p:cNvPr>
          <p:cNvSpPr/>
          <p:nvPr/>
        </p:nvSpPr>
        <p:spPr>
          <a:xfrm>
            <a:off x="4759979" y="4646578"/>
            <a:ext cx="1364504" cy="1014579"/>
          </a:xfrm>
          <a:prstGeom prst="rect">
            <a:avLst/>
          </a:prstGeom>
          <a:solidFill>
            <a:srgbClr val="B7551F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Neurodivergent  employees given guidance, tools, and resources to self-advocate at work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505E52B-7D1D-A6F3-2182-F4B0DE942C6E}"/>
              </a:ext>
            </a:extLst>
          </p:cNvPr>
          <p:cNvSpPr/>
          <p:nvPr/>
        </p:nvSpPr>
        <p:spPr>
          <a:xfrm>
            <a:off x="4778956" y="3672231"/>
            <a:ext cx="1319209" cy="770641"/>
          </a:xfrm>
          <a:prstGeom prst="rect">
            <a:avLst/>
          </a:prstGeom>
          <a:solidFill>
            <a:srgbClr val="B7551F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Awareness of neurodiversity in the workplace increases 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A84395F-AD0B-88E5-871A-694925E587AF}"/>
              </a:ext>
            </a:extLst>
          </p:cNvPr>
          <p:cNvSpPr/>
          <p:nvPr/>
        </p:nvSpPr>
        <p:spPr>
          <a:xfrm>
            <a:off x="4750462" y="2544113"/>
            <a:ext cx="1319209" cy="893757"/>
          </a:xfrm>
          <a:prstGeom prst="rect">
            <a:avLst/>
          </a:prstGeom>
          <a:solidFill>
            <a:srgbClr val="B7551F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Neurodivergent  employees have a community of peers to connect with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A727C6D-E05C-E208-4BF1-8BF039C5301E}"/>
              </a:ext>
            </a:extLst>
          </p:cNvPr>
          <p:cNvSpPr/>
          <p:nvPr/>
        </p:nvSpPr>
        <p:spPr>
          <a:xfrm>
            <a:off x="6366147" y="4312176"/>
            <a:ext cx="1319209" cy="89369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Neurodivergent employees feel better supported in the workplace</a:t>
            </a:r>
          </a:p>
        </p:txBody>
      </p: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A9092828-2CA0-178E-8A4D-45516B577DDF}"/>
              </a:ext>
            </a:extLst>
          </p:cNvPr>
          <p:cNvCxnSpPr>
            <a:cxnSpLocks/>
            <a:endCxn id="94" idx="1"/>
          </p:cNvCxnSpPr>
          <p:nvPr/>
        </p:nvCxnSpPr>
        <p:spPr>
          <a:xfrm>
            <a:off x="4412331" y="1793865"/>
            <a:ext cx="345283" cy="156707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F4E765DA-4541-D8A4-8246-54B30CAF91B8}"/>
              </a:ext>
            </a:extLst>
          </p:cNvPr>
          <p:cNvCxnSpPr>
            <a:cxnSpLocks/>
            <a:stCxn id="18" idx="3"/>
            <a:endCxn id="116" idx="1"/>
          </p:cNvCxnSpPr>
          <p:nvPr/>
        </p:nvCxnSpPr>
        <p:spPr>
          <a:xfrm>
            <a:off x="4446272" y="2486664"/>
            <a:ext cx="304190" cy="504328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376A06E4-D8A6-3E49-2480-B6C7587BA5DB}"/>
              </a:ext>
            </a:extLst>
          </p:cNvPr>
          <p:cNvCxnSpPr>
            <a:cxnSpLocks/>
            <a:stCxn id="36" idx="3"/>
            <a:endCxn id="116" idx="1"/>
          </p:cNvCxnSpPr>
          <p:nvPr/>
        </p:nvCxnSpPr>
        <p:spPr>
          <a:xfrm>
            <a:off x="4440901" y="2990992"/>
            <a:ext cx="309561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EE4FD4D0-3E9F-A790-13F2-403928AF75F8}"/>
              </a:ext>
            </a:extLst>
          </p:cNvPr>
          <p:cNvCxnSpPr>
            <a:cxnSpLocks/>
            <a:stCxn id="31" idx="3"/>
            <a:endCxn id="22" idx="1"/>
          </p:cNvCxnSpPr>
          <p:nvPr/>
        </p:nvCxnSpPr>
        <p:spPr>
          <a:xfrm flipV="1">
            <a:off x="2826424" y="3532831"/>
            <a:ext cx="357171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B4B4D5EC-DF03-6698-4C14-BC3A8C16F954}"/>
              </a:ext>
            </a:extLst>
          </p:cNvPr>
          <p:cNvCxnSpPr>
            <a:cxnSpLocks/>
            <a:stCxn id="37" idx="3"/>
            <a:endCxn id="114" idx="1"/>
          </p:cNvCxnSpPr>
          <p:nvPr/>
        </p:nvCxnSpPr>
        <p:spPr>
          <a:xfrm flipV="1">
            <a:off x="4478974" y="5153868"/>
            <a:ext cx="281005" cy="996352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or: Elbow 143">
            <a:extLst>
              <a:ext uri="{FF2B5EF4-FFF2-40B4-BE49-F238E27FC236}">
                <a16:creationId xmlns:a16="http://schemas.microsoft.com/office/drawing/2014/main" id="{A4B70019-73B0-7E64-1798-F6812C78D19B}"/>
              </a:ext>
            </a:extLst>
          </p:cNvPr>
          <p:cNvCxnSpPr>
            <a:cxnSpLocks/>
          </p:cNvCxnSpPr>
          <p:nvPr/>
        </p:nvCxnSpPr>
        <p:spPr>
          <a:xfrm flipV="1">
            <a:off x="4488472" y="3000984"/>
            <a:ext cx="271488" cy="3159228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Elbow 151">
            <a:extLst>
              <a:ext uri="{FF2B5EF4-FFF2-40B4-BE49-F238E27FC236}">
                <a16:creationId xmlns:a16="http://schemas.microsoft.com/office/drawing/2014/main" id="{6D4A8E70-0BEC-9F42-A77B-FC1561C3F9FB}"/>
              </a:ext>
            </a:extLst>
          </p:cNvPr>
          <p:cNvCxnSpPr>
            <a:cxnSpLocks/>
            <a:stCxn id="77" idx="3"/>
            <a:endCxn id="115" idx="1"/>
          </p:cNvCxnSpPr>
          <p:nvPr/>
        </p:nvCxnSpPr>
        <p:spPr>
          <a:xfrm flipV="1">
            <a:off x="4469476" y="4057552"/>
            <a:ext cx="309480" cy="1556501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or: Elbow 157">
            <a:extLst>
              <a:ext uri="{FF2B5EF4-FFF2-40B4-BE49-F238E27FC236}">
                <a16:creationId xmlns:a16="http://schemas.microsoft.com/office/drawing/2014/main" id="{FF720A2D-0471-925D-C314-84FE255F861D}"/>
              </a:ext>
            </a:extLst>
          </p:cNvPr>
          <p:cNvCxnSpPr>
            <a:cxnSpLocks/>
            <a:stCxn id="16" idx="3"/>
            <a:endCxn id="114" idx="1"/>
          </p:cNvCxnSpPr>
          <p:nvPr/>
        </p:nvCxnSpPr>
        <p:spPr>
          <a:xfrm>
            <a:off x="4474224" y="5094578"/>
            <a:ext cx="285755" cy="59290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or: Elbow 170">
            <a:extLst>
              <a:ext uri="{FF2B5EF4-FFF2-40B4-BE49-F238E27FC236}">
                <a16:creationId xmlns:a16="http://schemas.microsoft.com/office/drawing/2014/main" id="{12079012-8011-579B-A15A-C85591684AD5}"/>
              </a:ext>
            </a:extLst>
          </p:cNvPr>
          <p:cNvCxnSpPr>
            <a:cxnSpLocks/>
            <a:stCxn id="94" idx="3"/>
            <a:endCxn id="93" idx="1"/>
          </p:cNvCxnSpPr>
          <p:nvPr/>
        </p:nvCxnSpPr>
        <p:spPr>
          <a:xfrm flipV="1">
            <a:off x="6076823" y="1940354"/>
            <a:ext cx="284566" cy="10218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7460724-A83D-4761-2F68-E1205E740552}"/>
              </a:ext>
            </a:extLst>
          </p:cNvPr>
          <p:cNvSpPr/>
          <p:nvPr/>
        </p:nvSpPr>
        <p:spPr>
          <a:xfrm>
            <a:off x="6366147" y="2782587"/>
            <a:ext cx="1319209" cy="117507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Senior leaders, managers, and colleagues feel confident in supporting neurodivergent employees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6AFA89C0-009E-6804-4DD8-612C21873C61}"/>
              </a:ext>
            </a:extLst>
          </p:cNvPr>
          <p:cNvSpPr/>
          <p:nvPr/>
        </p:nvSpPr>
        <p:spPr>
          <a:xfrm>
            <a:off x="6370920" y="5491074"/>
            <a:ext cx="1319209" cy="89369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Neurodivergent employees develop and advance in their careers </a:t>
            </a: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0CA26FAC-D764-82DA-9FD2-E8C79EC46490}"/>
              </a:ext>
            </a:extLst>
          </p:cNvPr>
          <p:cNvCxnSpPr>
            <a:stCxn id="179" idx="2"/>
            <a:endCxn id="117" idx="0"/>
          </p:cNvCxnSpPr>
          <p:nvPr/>
        </p:nvCxnSpPr>
        <p:spPr>
          <a:xfrm>
            <a:off x="7025752" y="3957657"/>
            <a:ext cx="0" cy="354519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22BF8474-E6C5-D840-568C-8765D4336095}"/>
              </a:ext>
            </a:extLst>
          </p:cNvPr>
          <p:cNvSpPr/>
          <p:nvPr/>
        </p:nvSpPr>
        <p:spPr>
          <a:xfrm>
            <a:off x="1538122" y="5110885"/>
            <a:ext cx="1276347" cy="4450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Research and development</a:t>
            </a:r>
          </a:p>
        </p:txBody>
      </p:sp>
      <p:cxnSp>
        <p:nvCxnSpPr>
          <p:cNvPr id="186" name="Connector: Elbow 185">
            <a:extLst>
              <a:ext uri="{FF2B5EF4-FFF2-40B4-BE49-F238E27FC236}">
                <a16:creationId xmlns:a16="http://schemas.microsoft.com/office/drawing/2014/main" id="{EBBE975C-D914-332A-B933-E8456B69C0F7}"/>
              </a:ext>
            </a:extLst>
          </p:cNvPr>
          <p:cNvCxnSpPr>
            <a:cxnSpLocks/>
            <a:stCxn id="185" idx="3"/>
            <a:endCxn id="16" idx="1"/>
          </p:cNvCxnSpPr>
          <p:nvPr/>
        </p:nvCxnSpPr>
        <p:spPr>
          <a:xfrm flipV="1">
            <a:off x="2814469" y="5094578"/>
            <a:ext cx="383408" cy="238816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or: Elbow 190">
            <a:extLst>
              <a:ext uri="{FF2B5EF4-FFF2-40B4-BE49-F238E27FC236}">
                <a16:creationId xmlns:a16="http://schemas.microsoft.com/office/drawing/2014/main" id="{F75C6643-8489-60BB-A806-392D9865E3D2}"/>
              </a:ext>
            </a:extLst>
          </p:cNvPr>
          <p:cNvCxnSpPr>
            <a:cxnSpLocks/>
            <a:stCxn id="116" idx="3"/>
            <a:endCxn id="179" idx="1"/>
          </p:cNvCxnSpPr>
          <p:nvPr/>
        </p:nvCxnSpPr>
        <p:spPr>
          <a:xfrm>
            <a:off x="6069671" y="2990992"/>
            <a:ext cx="296476" cy="379130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or: Elbow 194">
            <a:extLst>
              <a:ext uri="{FF2B5EF4-FFF2-40B4-BE49-F238E27FC236}">
                <a16:creationId xmlns:a16="http://schemas.microsoft.com/office/drawing/2014/main" id="{3434AE13-A4DC-7E37-704C-26E26447DBD2}"/>
              </a:ext>
            </a:extLst>
          </p:cNvPr>
          <p:cNvCxnSpPr>
            <a:cxnSpLocks/>
            <a:stCxn id="115" idx="3"/>
            <a:endCxn id="179" idx="1"/>
          </p:cNvCxnSpPr>
          <p:nvPr/>
        </p:nvCxnSpPr>
        <p:spPr>
          <a:xfrm flipV="1">
            <a:off x="6098165" y="3370122"/>
            <a:ext cx="267982" cy="687430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or: Elbow 202">
            <a:extLst>
              <a:ext uri="{FF2B5EF4-FFF2-40B4-BE49-F238E27FC236}">
                <a16:creationId xmlns:a16="http://schemas.microsoft.com/office/drawing/2014/main" id="{2F0C2C59-C9A4-1EBE-1A2F-2D75A52ABB83}"/>
              </a:ext>
            </a:extLst>
          </p:cNvPr>
          <p:cNvCxnSpPr>
            <a:cxnSpLocks/>
            <a:stCxn id="22" idx="3"/>
            <a:endCxn id="115" idx="1"/>
          </p:cNvCxnSpPr>
          <p:nvPr/>
        </p:nvCxnSpPr>
        <p:spPr>
          <a:xfrm>
            <a:off x="4459942" y="3532831"/>
            <a:ext cx="319014" cy="524721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0B25D228-EB86-8296-5F9C-4EC55D5E4A57}"/>
              </a:ext>
            </a:extLst>
          </p:cNvPr>
          <p:cNvCxnSpPr>
            <a:cxnSpLocks/>
            <a:stCxn id="117" idx="2"/>
            <a:endCxn id="180" idx="0"/>
          </p:cNvCxnSpPr>
          <p:nvPr/>
        </p:nvCxnSpPr>
        <p:spPr>
          <a:xfrm>
            <a:off x="7025752" y="5205868"/>
            <a:ext cx="4773" cy="285206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670EE3BA-FA31-B43A-0D2B-DE77A5B27EEC}"/>
              </a:ext>
            </a:extLst>
          </p:cNvPr>
          <p:cNvSpPr/>
          <p:nvPr/>
        </p:nvSpPr>
        <p:spPr>
          <a:xfrm>
            <a:off x="7941365" y="746583"/>
            <a:ext cx="1033465" cy="6023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Ultimate outcomes</a:t>
            </a:r>
          </a:p>
        </p:txBody>
      </p:sp>
      <p:cxnSp>
        <p:nvCxnSpPr>
          <p:cNvPr id="221" name="Connector: Elbow 220">
            <a:extLst>
              <a:ext uri="{FF2B5EF4-FFF2-40B4-BE49-F238E27FC236}">
                <a16:creationId xmlns:a16="http://schemas.microsoft.com/office/drawing/2014/main" id="{287E1384-9D2D-B013-4420-0F677C930F48}"/>
              </a:ext>
            </a:extLst>
          </p:cNvPr>
          <p:cNvCxnSpPr>
            <a:cxnSpLocks/>
            <a:stCxn id="114" idx="3"/>
            <a:endCxn id="117" idx="1"/>
          </p:cNvCxnSpPr>
          <p:nvPr/>
        </p:nvCxnSpPr>
        <p:spPr>
          <a:xfrm flipV="1">
            <a:off x="6124483" y="4759022"/>
            <a:ext cx="241664" cy="394846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ctor: Elbow 227">
            <a:extLst>
              <a:ext uri="{FF2B5EF4-FFF2-40B4-BE49-F238E27FC236}">
                <a16:creationId xmlns:a16="http://schemas.microsoft.com/office/drawing/2014/main" id="{C96B065F-C07D-B96A-C38C-1505106BD3C3}"/>
              </a:ext>
            </a:extLst>
          </p:cNvPr>
          <p:cNvCxnSpPr>
            <a:cxnSpLocks/>
            <a:stCxn id="114" idx="3"/>
            <a:endCxn id="180" idx="1"/>
          </p:cNvCxnSpPr>
          <p:nvPr/>
        </p:nvCxnSpPr>
        <p:spPr>
          <a:xfrm>
            <a:off x="6124483" y="5153868"/>
            <a:ext cx="246437" cy="784052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22E24C89-4086-7AE3-F39A-5B005F04FCA9}"/>
              </a:ext>
            </a:extLst>
          </p:cNvPr>
          <p:cNvSpPr/>
          <p:nvPr/>
        </p:nvSpPr>
        <p:spPr>
          <a:xfrm>
            <a:off x="7927020" y="3327138"/>
            <a:ext cx="1071678" cy="11750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Canada’s federal public service is a global leader for </a:t>
            </a:r>
            <a:r>
              <a:rPr lang="en-US" sz="900" dirty="0" err="1"/>
              <a:t>neuroinclusion</a:t>
            </a:r>
            <a:endParaRPr lang="en-US" sz="900" dirty="0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02500A08-1491-8F22-89BE-DE37757B896E}"/>
              </a:ext>
            </a:extLst>
          </p:cNvPr>
          <p:cNvSpPr/>
          <p:nvPr/>
        </p:nvSpPr>
        <p:spPr>
          <a:xfrm>
            <a:off x="7934210" y="2015805"/>
            <a:ext cx="1071678" cy="11750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/>
              <a:t>Neurodivergentemployees</a:t>
            </a:r>
            <a:r>
              <a:rPr lang="en-US" sz="900" dirty="0"/>
              <a:t> succeed at all stages of their career in the federal public service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B0F04BCC-29EF-01FA-B866-D249DD513EAC}"/>
              </a:ext>
            </a:extLst>
          </p:cNvPr>
          <p:cNvSpPr/>
          <p:nvPr/>
        </p:nvSpPr>
        <p:spPr>
          <a:xfrm>
            <a:off x="7934210" y="4724562"/>
            <a:ext cx="1062038" cy="11750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Federal public service seen as an employer of choice for neurodivergent talent</a:t>
            </a:r>
          </a:p>
        </p:txBody>
      </p:sp>
      <p:cxnSp>
        <p:nvCxnSpPr>
          <p:cNvPr id="234" name="Connector: Elbow 233">
            <a:extLst>
              <a:ext uri="{FF2B5EF4-FFF2-40B4-BE49-F238E27FC236}">
                <a16:creationId xmlns:a16="http://schemas.microsoft.com/office/drawing/2014/main" id="{B80B0F2F-35E7-0D59-A8A0-B0BA34356E86}"/>
              </a:ext>
            </a:extLst>
          </p:cNvPr>
          <p:cNvCxnSpPr>
            <a:cxnSpLocks/>
            <a:stCxn id="93" idx="3"/>
            <a:endCxn id="232" idx="1"/>
          </p:cNvCxnSpPr>
          <p:nvPr/>
        </p:nvCxnSpPr>
        <p:spPr>
          <a:xfrm>
            <a:off x="7680598" y="1940354"/>
            <a:ext cx="253612" cy="662986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ctor: Elbow 237">
            <a:extLst>
              <a:ext uri="{FF2B5EF4-FFF2-40B4-BE49-F238E27FC236}">
                <a16:creationId xmlns:a16="http://schemas.microsoft.com/office/drawing/2014/main" id="{F1355625-FE21-6E62-FCE2-BF313DEAD729}"/>
              </a:ext>
            </a:extLst>
          </p:cNvPr>
          <p:cNvCxnSpPr>
            <a:cxnSpLocks/>
            <a:stCxn id="179" idx="3"/>
            <a:endCxn id="232" idx="1"/>
          </p:cNvCxnSpPr>
          <p:nvPr/>
        </p:nvCxnSpPr>
        <p:spPr>
          <a:xfrm flipV="1">
            <a:off x="7685356" y="2603340"/>
            <a:ext cx="248854" cy="766782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ctor: Elbow 240">
            <a:extLst>
              <a:ext uri="{FF2B5EF4-FFF2-40B4-BE49-F238E27FC236}">
                <a16:creationId xmlns:a16="http://schemas.microsoft.com/office/drawing/2014/main" id="{8A73F4F3-2420-9816-5447-638743673BB5}"/>
              </a:ext>
            </a:extLst>
          </p:cNvPr>
          <p:cNvCxnSpPr>
            <a:cxnSpLocks/>
            <a:stCxn id="180" idx="3"/>
            <a:endCxn id="233" idx="1"/>
          </p:cNvCxnSpPr>
          <p:nvPr/>
        </p:nvCxnSpPr>
        <p:spPr>
          <a:xfrm flipV="1">
            <a:off x="7690129" y="5312097"/>
            <a:ext cx="244081" cy="625823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or: Elbow 243">
            <a:extLst>
              <a:ext uri="{FF2B5EF4-FFF2-40B4-BE49-F238E27FC236}">
                <a16:creationId xmlns:a16="http://schemas.microsoft.com/office/drawing/2014/main" id="{DB4FC146-83E0-FCAB-8312-84BF90E5E55F}"/>
              </a:ext>
            </a:extLst>
          </p:cNvPr>
          <p:cNvCxnSpPr>
            <a:cxnSpLocks/>
            <a:stCxn id="117" idx="3"/>
            <a:endCxn id="233" idx="1"/>
          </p:cNvCxnSpPr>
          <p:nvPr/>
        </p:nvCxnSpPr>
        <p:spPr>
          <a:xfrm>
            <a:off x="7685356" y="4759022"/>
            <a:ext cx="248854" cy="553075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ctor: Elbow 246">
            <a:extLst>
              <a:ext uri="{FF2B5EF4-FFF2-40B4-BE49-F238E27FC236}">
                <a16:creationId xmlns:a16="http://schemas.microsoft.com/office/drawing/2014/main" id="{336B00EF-7524-C0DC-7603-240D49BABB6A}"/>
              </a:ext>
            </a:extLst>
          </p:cNvPr>
          <p:cNvCxnSpPr>
            <a:cxnSpLocks/>
            <a:stCxn id="180" idx="3"/>
            <a:endCxn id="231" idx="1"/>
          </p:cNvCxnSpPr>
          <p:nvPr/>
        </p:nvCxnSpPr>
        <p:spPr>
          <a:xfrm flipV="1">
            <a:off x="7690129" y="3914673"/>
            <a:ext cx="236891" cy="2023247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ctor: Elbow 249">
            <a:extLst>
              <a:ext uri="{FF2B5EF4-FFF2-40B4-BE49-F238E27FC236}">
                <a16:creationId xmlns:a16="http://schemas.microsoft.com/office/drawing/2014/main" id="{AAF4EC40-59AB-ABBC-1D28-BF2E061014BC}"/>
              </a:ext>
            </a:extLst>
          </p:cNvPr>
          <p:cNvCxnSpPr>
            <a:cxnSpLocks/>
            <a:stCxn id="179" idx="3"/>
            <a:endCxn id="231" idx="1"/>
          </p:cNvCxnSpPr>
          <p:nvPr/>
        </p:nvCxnSpPr>
        <p:spPr>
          <a:xfrm>
            <a:off x="7685356" y="3370122"/>
            <a:ext cx="241664" cy="544551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Arrow: Chevron 255">
            <a:extLst>
              <a:ext uri="{FF2B5EF4-FFF2-40B4-BE49-F238E27FC236}">
                <a16:creationId xmlns:a16="http://schemas.microsoft.com/office/drawing/2014/main" id="{C3E74621-CA89-2A5B-BDCC-B2996DF9ADA5}"/>
              </a:ext>
            </a:extLst>
          </p:cNvPr>
          <p:cNvSpPr/>
          <p:nvPr/>
        </p:nvSpPr>
        <p:spPr>
          <a:xfrm>
            <a:off x="87982" y="743879"/>
            <a:ext cx="1351385" cy="602371"/>
          </a:xfrm>
          <a:prstGeom prst="chevron">
            <a:avLst>
              <a:gd name="adj" fmla="val 23119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258" name="Arrow: Chevron 257">
            <a:extLst>
              <a:ext uri="{FF2B5EF4-FFF2-40B4-BE49-F238E27FC236}">
                <a16:creationId xmlns:a16="http://schemas.microsoft.com/office/drawing/2014/main" id="{B5CCF10C-406A-EF8A-D8D6-C1672240D983}"/>
              </a:ext>
            </a:extLst>
          </p:cNvPr>
          <p:cNvSpPr/>
          <p:nvPr/>
        </p:nvSpPr>
        <p:spPr>
          <a:xfrm>
            <a:off x="1559600" y="747516"/>
            <a:ext cx="1351385" cy="602371"/>
          </a:xfrm>
          <a:prstGeom prst="chevron">
            <a:avLst>
              <a:gd name="adj" fmla="val 2311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259" name="Arrow: Chevron 258">
            <a:extLst>
              <a:ext uri="{FF2B5EF4-FFF2-40B4-BE49-F238E27FC236}">
                <a16:creationId xmlns:a16="http://schemas.microsoft.com/office/drawing/2014/main" id="{EA1EC746-D018-A49A-0541-4D2A4278E6F0}"/>
              </a:ext>
            </a:extLst>
          </p:cNvPr>
          <p:cNvSpPr/>
          <p:nvPr/>
        </p:nvSpPr>
        <p:spPr>
          <a:xfrm>
            <a:off x="3141300" y="746583"/>
            <a:ext cx="1351385" cy="602371"/>
          </a:xfrm>
          <a:prstGeom prst="chevron">
            <a:avLst>
              <a:gd name="adj" fmla="val 2311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260" name="Arrow: Chevron 259">
            <a:extLst>
              <a:ext uri="{FF2B5EF4-FFF2-40B4-BE49-F238E27FC236}">
                <a16:creationId xmlns:a16="http://schemas.microsoft.com/office/drawing/2014/main" id="{E81E6FE4-98C3-74A7-89DB-8A65588E2562}"/>
              </a:ext>
            </a:extLst>
          </p:cNvPr>
          <p:cNvSpPr/>
          <p:nvPr/>
        </p:nvSpPr>
        <p:spPr>
          <a:xfrm>
            <a:off x="4760007" y="739254"/>
            <a:ext cx="1351385" cy="602371"/>
          </a:xfrm>
          <a:prstGeom prst="chevron">
            <a:avLst>
              <a:gd name="adj" fmla="val 23119"/>
            </a:avLst>
          </a:prstGeom>
          <a:solidFill>
            <a:srgbClr val="B755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Immediate outcomes</a:t>
            </a:r>
          </a:p>
        </p:txBody>
      </p:sp>
      <p:sp>
        <p:nvSpPr>
          <p:cNvPr id="261" name="Arrow: Chevron 260">
            <a:extLst>
              <a:ext uri="{FF2B5EF4-FFF2-40B4-BE49-F238E27FC236}">
                <a16:creationId xmlns:a16="http://schemas.microsoft.com/office/drawing/2014/main" id="{DA225F29-2F56-5C16-1734-776DC9F25ED3}"/>
              </a:ext>
            </a:extLst>
          </p:cNvPr>
          <p:cNvSpPr/>
          <p:nvPr/>
        </p:nvSpPr>
        <p:spPr>
          <a:xfrm>
            <a:off x="6341707" y="738291"/>
            <a:ext cx="1471618" cy="602371"/>
          </a:xfrm>
          <a:prstGeom prst="chevron">
            <a:avLst>
              <a:gd name="adj" fmla="val 23119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/>
                </a:solidFill>
              </a:rPr>
              <a:t>Intermediateoutcomes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68" name="Connector: Elbow 267">
            <a:extLst>
              <a:ext uri="{FF2B5EF4-FFF2-40B4-BE49-F238E27FC236}">
                <a16:creationId xmlns:a16="http://schemas.microsoft.com/office/drawing/2014/main" id="{E516FBD6-53CF-D881-4638-82082A39CEB7}"/>
              </a:ext>
            </a:extLst>
          </p:cNvPr>
          <p:cNvCxnSpPr>
            <a:cxnSpLocks/>
            <a:stCxn id="185" idx="3"/>
            <a:endCxn id="13" idx="1"/>
          </p:cNvCxnSpPr>
          <p:nvPr/>
        </p:nvCxnSpPr>
        <p:spPr>
          <a:xfrm flipV="1">
            <a:off x="2814469" y="1793865"/>
            <a:ext cx="321515" cy="3539529"/>
          </a:xfrm>
          <a:prstGeom prst="bentConnector3">
            <a:avLst>
              <a:gd name="adj1" fmla="val 58888"/>
            </a:avLst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Rectangle 274">
            <a:extLst>
              <a:ext uri="{FF2B5EF4-FFF2-40B4-BE49-F238E27FC236}">
                <a16:creationId xmlns:a16="http://schemas.microsoft.com/office/drawing/2014/main" id="{B8373380-46B2-25E0-21EA-F4B33EB25F5B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276" name="Picture 275">
            <a:extLst>
              <a:ext uri="{FF2B5EF4-FFF2-40B4-BE49-F238E27FC236}">
                <a16:creationId xmlns:a16="http://schemas.microsoft.com/office/drawing/2014/main" id="{0E57F5EF-A08C-DB2D-7DC1-2F2E9B501FB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93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1991-510A-927C-7591-DEF2E981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4" y="59187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Infinity’s logic model (2 of 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6C8E25-6220-C68C-A820-72AD7A6F9CDC}"/>
              </a:ext>
            </a:extLst>
          </p:cNvPr>
          <p:cNvSpPr txBox="1"/>
          <p:nvPr/>
        </p:nvSpPr>
        <p:spPr>
          <a:xfrm>
            <a:off x="495299" y="1244616"/>
            <a:ext cx="7724775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Governance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Infinity is championed by an Assistant Deputy Minister (ADM) and led by a Steering Committee, who assist with carrying out the network’s day-to-day operations through a team at the Treasury Board of Canada Secretariat</a:t>
            </a:r>
          </a:p>
          <a:p>
            <a:endParaRPr lang="en-US" sz="1200" dirty="0"/>
          </a:p>
          <a:p>
            <a:r>
              <a:rPr lang="en-US" sz="1400" b="1" dirty="0"/>
              <a:t>Assumptions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Neurodivergent people face unique challenges to entering, staying in, and advancing in the workforce compared to their </a:t>
            </a:r>
            <a:r>
              <a:rPr lang="en-US" sz="1100"/>
              <a:t>neurotypical colleagues</a:t>
            </a:r>
            <a:r>
              <a:rPr lang="en-US" sz="11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Neurodivergent people do not always feel supported by existing supports and initiatives for persons with disabilities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Neurodivergent people do not feel that support mechanisms (e.g.,  Ombuds, Informal Conflict Management Systems) will understand their conditions and differences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400" b="1" dirty="0"/>
              <a:t>Risks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Support needs and / or mechanisms may not be the same across federal organizations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Burnout / overextension by Network leaders could impact Network’s operations in the long-term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Changes to Network leaders’ jobs / career paths could take away their ability to contribute to the Network’s 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Program areas may find it difficult to apply cognitive accessibility to their programs, policies, and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Lack of funding and dedicated personnel can make Network more difficult </a:t>
            </a:r>
          </a:p>
          <a:p>
            <a:endParaRPr lang="en-US" sz="1400" dirty="0"/>
          </a:p>
          <a:p>
            <a:r>
              <a:rPr lang="en-US" sz="1400" b="1" dirty="0"/>
              <a:t>External factors</a:t>
            </a:r>
          </a:p>
          <a:p>
            <a:endParaRPr lang="en-US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Use of outside organizations by departments for training on neurodiversity / hiring of neurodivergent candidates could conflict with or duplicate work</a:t>
            </a:r>
            <a:endParaRPr lang="en-US" sz="1200" dirty="0"/>
          </a:p>
          <a:p>
            <a:endParaRPr lang="en-US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049953-1277-0ACE-C476-1D432281B3A2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DFB50B-4B74-3D25-E46B-C7156EA0433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9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1A3700-F238-08FD-40B3-CDBC3A23CD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7E246-5E9C-10C9-F4E8-3B5D7A98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11" y="170892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Our activities (1 of 2)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63E719-BF23-5CDE-5750-FB83E7DBD2ED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0ED349-2255-32B9-9983-19289EBF605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C5B96A-3900-8C60-7B0E-2368849DE91A}"/>
              </a:ext>
            </a:extLst>
          </p:cNvPr>
          <p:cNvSpPr txBox="1"/>
          <p:nvPr/>
        </p:nvSpPr>
        <p:spPr>
          <a:xfrm>
            <a:off x="509934" y="2306513"/>
            <a:ext cx="756225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endParaRPr lang="en-CA" sz="2400" dirty="0">
              <a:latin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3A65F9-1890-0715-8CEE-D384F5A39696}"/>
              </a:ext>
            </a:extLst>
          </p:cNvPr>
          <p:cNvSpPr txBox="1"/>
          <p:nvPr/>
        </p:nvSpPr>
        <p:spPr>
          <a:xfrm>
            <a:off x="402374" y="1345547"/>
            <a:ext cx="4190374" cy="2369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Online communities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Active communities 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GCcollab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GCxchange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, and Discord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06DF26-462C-3C69-9E90-313423D053DE}"/>
              </a:ext>
            </a:extLst>
          </p:cNvPr>
          <p:cNvSpPr txBox="1"/>
          <p:nvPr/>
        </p:nvSpPr>
        <p:spPr>
          <a:xfrm>
            <a:off x="4708404" y="1271563"/>
            <a:ext cx="4190374" cy="24314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Social &amp; networking events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Virtual and in-person opportunities for members to connect, make friends, and share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Examples: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Meet and Greet, Lunch and Game,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NeuroNiche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2AFF4E-2841-95EF-F4F7-A87D421B660A}"/>
              </a:ext>
            </a:extLst>
          </p:cNvPr>
          <p:cNvSpPr txBox="1"/>
          <p:nvPr/>
        </p:nvSpPr>
        <p:spPr>
          <a:xfrm>
            <a:off x="381626" y="3856088"/>
            <a:ext cx="419037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Communications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endParaRPr lang="en-US" sz="2000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Bi-weekly newsletter: 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In Sum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Social media: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LinkedIn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156A76-4A57-33CE-AA24-8B0386413EE4}"/>
              </a:ext>
            </a:extLst>
          </p:cNvPr>
          <p:cNvSpPr txBox="1"/>
          <p:nvPr/>
        </p:nvSpPr>
        <p:spPr>
          <a:xfrm>
            <a:off x="4708404" y="3886867"/>
            <a:ext cx="4190374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Resources for neurodivergent employees</a:t>
            </a:r>
          </a:p>
          <a:p>
            <a:endParaRPr lang="en-US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We are creating resources made by and for neurodivergent employees to support them in hiring, retention, and advancement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388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FF7D9-DDB4-871D-1641-E3652576E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1AB8-45F3-7DE8-234A-D913B960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11" y="170892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Our activities (2 of 2)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4603A8-67BE-E01B-600B-4DDE8185AF33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5F6B19-5497-EF9D-044B-31A18A6E0E5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503DE8-98F9-82E1-53D3-08F7AB343698}"/>
              </a:ext>
            </a:extLst>
          </p:cNvPr>
          <p:cNvSpPr txBox="1"/>
          <p:nvPr/>
        </p:nvSpPr>
        <p:spPr>
          <a:xfrm>
            <a:off x="509934" y="2306513"/>
            <a:ext cx="756225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endParaRPr lang="en-CA" sz="2400" dirty="0">
              <a:latin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5A7A33-3CF0-7DF2-8940-15991ACBFD79}"/>
              </a:ext>
            </a:extLst>
          </p:cNvPr>
          <p:cNvSpPr txBox="1"/>
          <p:nvPr/>
        </p:nvSpPr>
        <p:spPr>
          <a:xfrm>
            <a:off x="402374" y="1345547"/>
            <a:ext cx="4190374" cy="270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Neurodiversity learning resources for the federal public service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is developing resources to help managers and employees know how to better support and empower their neurodivergent colleagues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F62DFE-9A50-6BED-FE26-A44432BE373F}"/>
              </a:ext>
            </a:extLst>
          </p:cNvPr>
          <p:cNvSpPr txBox="1"/>
          <p:nvPr/>
        </p:nvSpPr>
        <p:spPr>
          <a:xfrm>
            <a:off x="4708404" y="1359429"/>
            <a:ext cx="4190374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Engagement with unions and bargaining units 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works with unions and bargaining units to ensure they are positioned to advocate for the needs of neurodivergent public servants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B407FB-2EA4-AAE5-1E20-8053A8F0DFE5}"/>
              </a:ext>
            </a:extLst>
          </p:cNvPr>
          <p:cNvSpPr txBox="1"/>
          <p:nvPr/>
        </p:nvSpPr>
        <p:spPr>
          <a:xfrm>
            <a:off x="381626" y="3856088"/>
            <a:ext cx="4190374" cy="2369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Collaboration with other employee networks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works with other GC employee networks for equity-seeking groups to advance shared goals and promote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neuroinclusion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across the federal public service.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6748FE-3150-56CD-F7E6-259C1E429992}"/>
              </a:ext>
            </a:extLst>
          </p:cNvPr>
          <p:cNvSpPr txBox="1"/>
          <p:nvPr/>
        </p:nvSpPr>
        <p:spPr>
          <a:xfrm>
            <a:off x="4708404" y="3848944"/>
            <a:ext cx="4190374" cy="2400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Advocacy to senior management</a:t>
            </a:r>
            <a:b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</a:br>
            <a:endParaRPr lang="en-US" sz="2000" dirty="0"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We regularly meet with senior leaders in the federal public service to advocate for the needs of neurodivergent public servants.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43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5EC69E-55D7-0676-7D24-477180C46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25742-B559-38B3-5484-3E77F3685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25" y="1705643"/>
            <a:ext cx="6944002" cy="435133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17B06C-8AD0-29C8-98DC-D4E2620B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75" y="375078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Our impact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93161B-F765-C88A-7143-D07D319A3815}"/>
              </a:ext>
            </a:extLst>
          </p:cNvPr>
          <p:cNvSpPr txBox="1"/>
          <p:nvPr/>
        </p:nvSpPr>
        <p:spPr>
          <a:xfrm>
            <a:off x="425303" y="1700641"/>
            <a:ext cx="4896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Our network has hosted a variety of events:  6 network-wide meetings, 2 panel discussions, and 3 learning events with various departments</a:t>
            </a:r>
          </a:p>
          <a:p>
            <a:endParaRPr lang="en-US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Infinity is viewed as a key stakeholder by accessibility units across the federal government </a:t>
            </a:r>
          </a:p>
          <a:p>
            <a:endParaRPr lang="en-US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Infinity has grown into the largest government-wide neurodiversity network in the G7.</a:t>
            </a:r>
          </a:p>
          <a:p>
            <a:endParaRPr lang="en-US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Infinity sparked conversations about neurodiversity across the federal public service, including at executive tables</a:t>
            </a:r>
          </a:p>
        </p:txBody>
      </p:sp>
      <p:pic>
        <p:nvPicPr>
          <p:cNvPr id="5" name="Picture 2" descr="Image">
            <a:extLst>
              <a:ext uri="{FF2B5EF4-FFF2-40B4-BE49-F238E27FC236}">
                <a16:creationId xmlns:a16="http://schemas.microsoft.com/office/drawing/2014/main" id="{A1A2A89E-CAC2-FBFA-E11F-16AB8CC61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940" y="1440711"/>
            <a:ext cx="3587213" cy="478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1D1D56E-E317-FD7E-5AC9-438C1CCF72DB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572195-F0BA-38B9-3CB3-FD16EA3D6A2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529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5EC69E-55D7-0676-7D24-477180C46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17B06C-8AD0-29C8-98DC-D4E2620B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287796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Who we work with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855CEB-2674-DAA5-8E7C-24D31E178AF3}"/>
              </a:ext>
            </a:extLst>
          </p:cNvPr>
          <p:cNvSpPr txBox="1"/>
          <p:nvPr/>
        </p:nvSpPr>
        <p:spPr>
          <a:xfrm>
            <a:off x="704852" y="1512104"/>
            <a:ext cx="81629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Open Sans" panose="020B0606030504020204" pitchFamily="34" charset="0"/>
              </a:rPr>
              <a:t>Infinity has become a valued stakeholder and global leader in advancing </a:t>
            </a:r>
            <a:r>
              <a:rPr lang="en-US" sz="2000" dirty="0" err="1">
                <a:latin typeface="Open Sans" panose="020B0606030504020204" pitchFamily="34" charset="0"/>
              </a:rPr>
              <a:t>neuroinclusion</a:t>
            </a:r>
            <a:r>
              <a:rPr lang="en-US" sz="2000" dirty="0">
                <a:latin typeface="Open Sans" panose="020B0606030504020204" pitchFamily="34" charset="0"/>
              </a:rPr>
              <a:t> in the public sector.  Some of our partners include: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endParaRPr lang="en-US" sz="2000" dirty="0">
              <a:latin typeface="Open Sans" panose="020B0606030504020204" pitchFamily="34" charset="0"/>
            </a:endParaRPr>
          </a:p>
          <a:p>
            <a:endParaRPr lang="en-US" sz="2000" dirty="0"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300AC8-3CC9-3777-428C-9FE1C6A82406}"/>
              </a:ext>
            </a:extLst>
          </p:cNvPr>
          <p:cNvSpPr txBox="1"/>
          <p:nvPr/>
        </p:nvSpPr>
        <p:spPr>
          <a:xfrm>
            <a:off x="704852" y="2628692"/>
            <a:ext cx="4391025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latin typeface="Open Sans" panose="020B0606030504020204" pitchFamily="34" charset="0"/>
              </a:rPr>
              <a:t>International</a:t>
            </a:r>
          </a:p>
          <a:p>
            <a:r>
              <a:rPr lang="en-US" sz="1200" dirty="0">
                <a:latin typeface="Open Sans" panose="020B0606030504020204" pitchFamily="34" charset="0"/>
              </a:rPr>
              <a:t>United States federal government </a:t>
            </a:r>
          </a:p>
          <a:p>
            <a:r>
              <a:rPr lang="en-US" sz="1200" dirty="0">
                <a:latin typeface="Open Sans" panose="020B0606030504020204" pitchFamily="34" charset="0"/>
              </a:rPr>
              <a:t>Australian Public Service</a:t>
            </a:r>
          </a:p>
          <a:p>
            <a:r>
              <a:rPr lang="en-US" sz="1200" dirty="0">
                <a:latin typeface="Open Sans" panose="020B0606030504020204" pitchFamily="34" charset="0"/>
              </a:rPr>
              <a:t>New Zealand Public Service </a:t>
            </a:r>
          </a:p>
          <a:p>
            <a:endParaRPr lang="en-US" sz="1600" dirty="0">
              <a:latin typeface="Open Sans" panose="020B0606030504020204" pitchFamily="34" charset="0"/>
            </a:endParaRPr>
          </a:p>
          <a:p>
            <a:r>
              <a:rPr lang="en-US" sz="1600" b="1" dirty="0">
                <a:latin typeface="Open Sans" panose="020B0606030504020204" pitchFamily="34" charset="0"/>
              </a:rPr>
              <a:t>Non-profits</a:t>
            </a:r>
          </a:p>
          <a:p>
            <a:r>
              <a:rPr lang="en-US" sz="1200" dirty="0">
                <a:latin typeface="Open Sans" panose="020B0606030504020204" pitchFamily="34" charset="0"/>
              </a:rPr>
              <a:t>Apolitical (UK)</a:t>
            </a:r>
          </a:p>
          <a:p>
            <a:r>
              <a:rPr lang="en-US" sz="1200" dirty="0" err="1">
                <a:latin typeface="Open Sans" panose="020B0606030504020204" pitchFamily="34" charset="0"/>
              </a:rPr>
              <a:t>LiveWorkPlay</a:t>
            </a:r>
            <a:endParaRPr lang="en-US" sz="1200" dirty="0">
              <a:latin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</a:rPr>
              <a:t>Canadian Accessibility Network (CAN)</a:t>
            </a:r>
          </a:p>
          <a:p>
            <a:endParaRPr lang="en-US" sz="1600" dirty="0">
              <a:latin typeface="Open Sans" panose="020B0606030504020204" pitchFamily="34" charset="0"/>
            </a:endParaRPr>
          </a:p>
          <a:p>
            <a:r>
              <a:rPr lang="en-US" sz="1600" b="1" dirty="0">
                <a:latin typeface="Open Sans" panose="020B0606030504020204" pitchFamily="34" charset="0"/>
              </a:rPr>
              <a:t>Provincial / territorial</a:t>
            </a:r>
          </a:p>
          <a:p>
            <a:r>
              <a:rPr lang="en-US" sz="1200" dirty="0">
                <a:latin typeface="Open Sans" panose="020B0606030504020204" pitchFamily="34" charset="0"/>
              </a:rPr>
              <a:t>Neurodiverse Employee Resource Discussion (NERD) – Ontario</a:t>
            </a:r>
          </a:p>
          <a:p>
            <a:endParaRPr lang="en-US" sz="1400" dirty="0">
              <a:latin typeface="Open Sans" panose="020B0606030504020204" pitchFamily="34" charset="0"/>
            </a:endParaRPr>
          </a:p>
          <a:p>
            <a:r>
              <a:rPr lang="en-US" sz="1600" b="1" dirty="0">
                <a:latin typeface="Open Sans" panose="020B0606030504020204" pitchFamily="34" charset="0"/>
              </a:rPr>
              <a:t>Unions and bargaining agents</a:t>
            </a:r>
          </a:p>
          <a:p>
            <a:r>
              <a:rPr lang="en-US" sz="1200" dirty="0">
                <a:latin typeface="Open Sans" panose="020B0606030504020204" pitchFamily="34" charset="0"/>
              </a:rPr>
              <a:t>Association of Justice Counsel (AJC)</a:t>
            </a:r>
          </a:p>
          <a:p>
            <a:r>
              <a:rPr lang="en-US" sz="1200" dirty="0">
                <a:latin typeface="Open Sans" panose="020B0606030504020204" pitchFamily="34" charset="0"/>
              </a:rPr>
              <a:t>Canadian Association of Professional Employees (CAPE)</a:t>
            </a:r>
          </a:p>
          <a:p>
            <a:endParaRPr lang="en-US" sz="1600" dirty="0">
              <a:latin typeface="Open Sans" panose="020B0606030504020204" pitchFamily="34" charset="0"/>
            </a:endParaRPr>
          </a:p>
          <a:p>
            <a:endParaRPr lang="en-US" sz="1600" dirty="0">
              <a:latin typeface="Open Sans" panose="020B0606030504020204" pitchFamily="34" charset="0"/>
            </a:endParaRPr>
          </a:p>
          <a:p>
            <a:endParaRPr lang="en-US" sz="1600" dirty="0">
              <a:latin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20D0E5-198C-645A-C791-2FD0C5A8956A}"/>
              </a:ext>
            </a:extLst>
          </p:cNvPr>
          <p:cNvSpPr txBox="1"/>
          <p:nvPr/>
        </p:nvSpPr>
        <p:spPr>
          <a:xfrm>
            <a:off x="5059136" y="2628694"/>
            <a:ext cx="386715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latin typeface="Open Sans" panose="020B0606030504020204" pitchFamily="34" charset="0"/>
              </a:rPr>
              <a:t>Federal </a:t>
            </a:r>
          </a:p>
          <a:p>
            <a:r>
              <a:rPr lang="en-US" sz="1200" dirty="0">
                <a:latin typeface="Open Sans" panose="020B0606030504020204" pitchFamily="34" charset="0"/>
              </a:rPr>
              <a:t>Association of Professional Executives of the Public Service of Canada (APEX)</a:t>
            </a:r>
          </a:p>
          <a:p>
            <a:endParaRPr lang="en-US" sz="1200" dirty="0">
              <a:latin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</a:rPr>
              <a:t>Anti-Racism Ambassadors Network (ARAN)</a:t>
            </a:r>
          </a:p>
          <a:p>
            <a:br>
              <a:rPr lang="en-US" sz="1200" dirty="0">
                <a:latin typeface="Open Sans" panose="020B0606030504020204" pitchFamily="34" charset="0"/>
              </a:rPr>
            </a:br>
            <a:r>
              <a:rPr lang="en-US" sz="1200" dirty="0">
                <a:latin typeface="Open Sans" panose="020B0606030504020204" pitchFamily="34" charset="0"/>
              </a:rPr>
              <a:t>National Managers’ Community (NMC)</a:t>
            </a:r>
          </a:p>
          <a:p>
            <a:endParaRPr lang="en-US" sz="1200" dirty="0">
              <a:latin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</a:rPr>
              <a:t>Public Service Pride Network (PSPN)</a:t>
            </a:r>
          </a:p>
          <a:p>
            <a:endParaRPr lang="en-US" sz="1200" dirty="0">
              <a:latin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</a:rPr>
              <a:t>Various federal departments and agencies</a:t>
            </a:r>
          </a:p>
          <a:p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0FA714-DA94-466F-7B3D-DC97DCAE53AD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CEB5382-12C9-BB56-3127-A8BD8816215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41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F2B51-A7A3-F58F-66C4-C029800F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Our plan (2023-25)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EC5C9-C99F-569C-5BF4-7ABC689C3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0689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900" dirty="0"/>
              <a:t>To set a clear direction for Infinity, and ensure its continued success advocating for neurodivergent employees, Infinity developed Our Plan, an 18-month strategy to lay out the network’s work from 2023-25.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900" b="1" dirty="0">
                <a:solidFill>
                  <a:schemeClr val="accent1">
                    <a:lumMod val="50000"/>
                  </a:schemeClr>
                </a:solidFill>
              </a:rPr>
              <a:t>This plan consists of 3 prongs: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2100" b="1" dirty="0"/>
              <a:t>Building Neurodiversity at Work: Guide for Federal Public Service Managers</a:t>
            </a:r>
          </a:p>
          <a:p>
            <a:pPr marL="457200" lvl="1" indent="0">
              <a:buNone/>
            </a:pPr>
            <a:r>
              <a:rPr lang="en-US" sz="1900" dirty="0"/>
              <a:t>A resource to give managers and colleagues tips and strategies to effectively support neurodivergent people </a:t>
            </a:r>
          </a:p>
          <a:p>
            <a:pPr marL="457200" lvl="1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2100" b="1" dirty="0"/>
              <a:t>Creating a Neurodiversity at Work self-paced online course with the Canada School of Public Service (CSPS)</a:t>
            </a:r>
          </a:p>
          <a:p>
            <a:pPr marL="457200" lvl="1" indent="0">
              <a:buNone/>
            </a:pPr>
            <a:r>
              <a:rPr lang="en-US" sz="1900" dirty="0"/>
              <a:t>A dedicated course that provides public servants with a comprehensive overview of neurodiversity in the workplace</a:t>
            </a:r>
          </a:p>
          <a:p>
            <a:pPr marL="457200" lvl="1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b="1" dirty="0"/>
              <a:t>Strengthening Infinity’s infrastructure </a:t>
            </a:r>
          </a:p>
          <a:p>
            <a:pPr marL="457200" lvl="1" indent="0">
              <a:buNone/>
            </a:pPr>
            <a:r>
              <a:rPr lang="en-US" sz="1900" dirty="0"/>
              <a:t>Ensuring Infinity has the structures, processes, and supports in place to succeed in the long term. </a:t>
            </a:r>
            <a:endParaRPr lang="en-US" sz="2100" dirty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CADFA4-0071-E991-5A40-829260C97FB5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B7D616-782B-4C41-04BE-8AA7FCD4CD3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94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90E8CC-61E3-3712-C4CF-2148A7D51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4F7C-69F8-EA37-AA0C-759280DC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07" y="1766575"/>
            <a:ext cx="4587691" cy="2859413"/>
          </a:xfrm>
        </p:spPr>
        <p:txBody>
          <a:bodyPr>
            <a:normAutofit/>
          </a:bodyPr>
          <a:lstStyle/>
          <a:p>
            <a:r>
              <a:rPr lang="en-CA" sz="3600" b="1" dirty="0">
                <a:solidFill>
                  <a:schemeClr val="accent1">
                    <a:lumMod val="50000"/>
                  </a:schemeClr>
                </a:solidFill>
              </a:rPr>
              <a:t>Neurodivergence in Canada’s federal public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7146FF-E5D2-4BF6-3B39-7585DFE82C96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3838DF-551F-E8BF-3740-EEE4775F503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pic>
        <p:nvPicPr>
          <p:cNvPr id="1028" name="Picture 4" descr="Government Of Canada Jobs In Immigration Are Open &amp; You Can Make Almost  $80,000 With No Degree - Narcity">
            <a:extLst>
              <a:ext uri="{FF2B5EF4-FFF2-40B4-BE49-F238E27FC236}">
                <a16:creationId xmlns:a16="http://schemas.microsoft.com/office/drawing/2014/main" id="{E623E168-BC65-2DA4-0CBC-BCB4CBD6F2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65" r="23804"/>
          <a:stretch/>
        </p:blipFill>
        <p:spPr bwMode="auto">
          <a:xfrm>
            <a:off x="5087165" y="2"/>
            <a:ext cx="4056837" cy="645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865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76A83-6BBA-7E1F-D9F0-567F906BD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64EEF-7E48-09BC-22C6-F3313E173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25" y="1705643"/>
            <a:ext cx="6944002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Infinity membership is open to neurodivergent federal public servants and their allies in the Government of Canada</a:t>
            </a:r>
          </a:p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people outside the Government of Canada, Infinity is open to opportunities for collaboration and engagement</a:t>
            </a:r>
          </a:p>
          <a:p>
            <a:pPr marL="0" indent="0">
              <a:buNone/>
            </a:pP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Skeena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AFEC6E9-3FD1-91F2-672A-FEC52579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75" y="375078"/>
            <a:ext cx="878325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more about our work</a:t>
            </a:r>
            <a:endParaRPr lang="en-CA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B0463E-7E75-4493-AC43-9000B9EC8FC1}"/>
              </a:ext>
            </a:extLst>
          </p:cNvPr>
          <p:cNvSpPr txBox="1"/>
          <p:nvPr/>
        </p:nvSpPr>
        <p:spPr>
          <a:xfrm>
            <a:off x="696527" y="3881312"/>
            <a:ext cx="7343593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Stay in touch with us!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Linktree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https://linktr.ee/infinityinfinite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Email: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infinity-infinite@tbs-sct.gc.ca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5923D9-327E-A4CF-CCDA-2F2F85565DB8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A3264-411E-95B8-08E3-8F6554E6BC5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8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0DFEB-F579-C5F4-F700-A8D7CEF1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304" y="1837109"/>
            <a:ext cx="589404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Thank you for listening to our presentation!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C3DF08-6D56-0F5C-99BD-A8FC605870EA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ADC346-A4CB-E918-7136-070AE7BDA28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pic>
        <p:nvPicPr>
          <p:cNvPr id="7" name="Picture 6" descr="Logo for Infinity - The Network for Neurodivergent Public Servants">
            <a:extLst>
              <a:ext uri="{FF2B5EF4-FFF2-40B4-BE49-F238E27FC236}">
                <a16:creationId xmlns:a16="http://schemas.microsoft.com/office/drawing/2014/main" id="{D731C2C7-2457-BF74-2BAD-F88A863EED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712" y="4343800"/>
            <a:ext cx="4722920" cy="153504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87D78B-D5E1-2138-D8EF-B34D660D8D3B}"/>
              </a:ext>
            </a:extLst>
          </p:cNvPr>
          <p:cNvCxnSpPr/>
          <p:nvPr/>
        </p:nvCxnSpPr>
        <p:spPr>
          <a:xfrm>
            <a:off x="2006355" y="4136994"/>
            <a:ext cx="50336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411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363D77-C0C9-A8D9-B363-710EEFB8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en-US" sz="3500" b="1" dirty="0"/>
              <a:t>Measuring neurodivergence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08B5-23EB-7BCA-4307-CCC737DD8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8" y="2148398"/>
            <a:ext cx="7472823" cy="4028567"/>
          </a:xfrm>
        </p:spPr>
        <p:txBody>
          <a:bodyPr>
            <a:normAutofit lnSpcReduction="10000"/>
          </a:bodyPr>
          <a:lstStyle/>
          <a:p>
            <a:endParaRPr lang="en-US" sz="1800" dirty="0"/>
          </a:p>
          <a:p>
            <a:r>
              <a:rPr lang="en-US" sz="1800" b="1" dirty="0"/>
              <a:t>Government of Canada does not directly collect workforce data on neurodivergence among employees.</a:t>
            </a:r>
          </a:p>
          <a:p>
            <a:r>
              <a:rPr lang="en-US" sz="1800" dirty="0"/>
              <a:t>Neurodivergent people are captured indirectly in data about persons with disabilities.</a:t>
            </a:r>
          </a:p>
          <a:p>
            <a:r>
              <a:rPr lang="en-US" sz="1800" dirty="0"/>
              <a:t>Persons with disabilities are a designated group for employment equity (EE) under Canada’s </a:t>
            </a:r>
            <a:r>
              <a:rPr lang="en-US" sz="1800" i="1" dirty="0"/>
              <a:t>Employment Equity Act.</a:t>
            </a:r>
          </a:p>
          <a:p>
            <a:r>
              <a:rPr lang="en-US" sz="1800" dirty="0"/>
              <a:t>EE data is collected through various sources:</a:t>
            </a:r>
          </a:p>
          <a:p>
            <a:pPr lvl="1">
              <a:buFont typeface="Symbol" panose="05050102010706020507" pitchFamily="18" charset="2"/>
              <a:buChar char=""/>
            </a:pPr>
            <a:r>
              <a:rPr lang="en-US" sz="1800" dirty="0"/>
              <a:t>Employee self-declaration forms (completed upon hiring)</a:t>
            </a:r>
          </a:p>
          <a:p>
            <a:pPr lvl="1">
              <a:buFont typeface="Symbol" panose="05050102010706020507" pitchFamily="18" charset="2"/>
              <a:buChar char=""/>
            </a:pPr>
            <a:r>
              <a:rPr lang="en-US" sz="1800" dirty="0"/>
              <a:t>annual Public Service Employee Survey (PSES)</a:t>
            </a:r>
          </a:p>
          <a:p>
            <a:pPr lvl="2"/>
            <a:r>
              <a:rPr lang="en-US" sz="1800" dirty="0"/>
              <a:t>As of 2020, PSES includes expanded subcategories such as cognitive, mental health, environmental sensitivities, intellectual, and other that closely align with neurodivergence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2C337-E277-E813-2B50-B1543CEB3A35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70B681-EDC1-7634-FB45-E74668063D2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20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F4898-25D1-A54E-6FD5-BFC864A5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latest numbers</a:t>
            </a:r>
            <a:endParaRPr lang="en-US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CC9F08-831B-605F-7FA1-3AF2396F3124}"/>
              </a:ext>
            </a:extLst>
          </p:cNvPr>
          <p:cNvSpPr/>
          <p:nvPr/>
        </p:nvSpPr>
        <p:spPr>
          <a:xfrm>
            <a:off x="1478858" y="2334319"/>
            <a:ext cx="1119138" cy="92294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Open Sans" panose="020B0606030504020204" pitchFamily="34" charset="0"/>
                <a:cs typeface="Posterama" panose="020B0504020200020000" pitchFamily="34" charset="0"/>
              </a:rPr>
              <a:t>5764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D29B4E-663E-7915-C1D4-A373D85F8A56}"/>
              </a:ext>
            </a:extLst>
          </p:cNvPr>
          <p:cNvSpPr txBox="1"/>
          <p:nvPr/>
        </p:nvSpPr>
        <p:spPr>
          <a:xfrm>
            <a:off x="2690863" y="2433475"/>
            <a:ext cx="2044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</a:rPr>
              <a:t>public servants identify as having a cognitive disability (e.g., autism, ADHD)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5D2DBA-1B46-2FA6-4697-58AD616177F7}"/>
              </a:ext>
            </a:extLst>
          </p:cNvPr>
          <p:cNvSpPr/>
          <p:nvPr/>
        </p:nvSpPr>
        <p:spPr>
          <a:xfrm>
            <a:off x="5571206" y="2347585"/>
            <a:ext cx="1232438" cy="92294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Open Sans" panose="020B0606030504020204" pitchFamily="34" charset="0"/>
                <a:cs typeface="Posterama" panose="020B0504020200020000" pitchFamily="34" charset="0"/>
              </a:rPr>
              <a:t>3.03%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492564-FC9C-5503-7EC4-993807B251A0}"/>
              </a:ext>
            </a:extLst>
          </p:cNvPr>
          <p:cNvSpPr txBox="1"/>
          <p:nvPr/>
        </p:nvSpPr>
        <p:spPr>
          <a:xfrm>
            <a:off x="6803646" y="2473122"/>
            <a:ext cx="1858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</a:rPr>
              <a:t>of the federal workforce identifies as having a cognitive disability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8F38B2-295D-C795-9EAD-C7BAFF25F6D3}"/>
              </a:ext>
            </a:extLst>
          </p:cNvPr>
          <p:cNvSpPr/>
          <p:nvPr/>
        </p:nvSpPr>
        <p:spPr>
          <a:xfrm>
            <a:off x="429884" y="3467095"/>
            <a:ext cx="8125356" cy="27942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FE3C30-FDFE-DFC3-598D-1E3B1CCA8B8D}"/>
              </a:ext>
            </a:extLst>
          </p:cNvPr>
          <p:cNvSpPr txBox="1"/>
          <p:nvPr/>
        </p:nvSpPr>
        <p:spPr>
          <a:xfrm>
            <a:off x="2703763" y="3161967"/>
            <a:ext cx="1738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Open Sans" panose="020B0606030504020204" pitchFamily="34" charset="0"/>
              </a:rPr>
              <a:t>Source: Public Service Employee Survey, 2022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AF3320-E17D-4CD5-2CF6-ED934FE309DC}"/>
              </a:ext>
            </a:extLst>
          </p:cNvPr>
          <p:cNvSpPr txBox="1"/>
          <p:nvPr/>
        </p:nvSpPr>
        <p:spPr>
          <a:xfrm>
            <a:off x="6826978" y="3214925"/>
            <a:ext cx="1738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Open Sans" panose="020B0606030504020204" pitchFamily="34" charset="0"/>
              </a:rPr>
              <a:t>Source: Public Service Employee Survey, 2022</a:t>
            </a:r>
          </a:p>
        </p:txBody>
      </p:sp>
      <p:pic>
        <p:nvPicPr>
          <p:cNvPr id="25" name="Graphic 24" descr="Group of men with solid fill">
            <a:extLst>
              <a:ext uri="{FF2B5EF4-FFF2-40B4-BE49-F238E27FC236}">
                <a16:creationId xmlns:a16="http://schemas.microsoft.com/office/drawing/2014/main" id="{2D6ADC89-FAD6-A976-F4B0-11C2E3A46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642" y="2479338"/>
            <a:ext cx="523273" cy="523273"/>
          </a:xfrm>
          <a:prstGeom prst="rect">
            <a:avLst/>
          </a:prstGeom>
        </p:spPr>
      </p:pic>
      <p:pic>
        <p:nvPicPr>
          <p:cNvPr id="27" name="Graphic 26" descr="Pie chart with solid fill">
            <a:extLst>
              <a:ext uri="{FF2B5EF4-FFF2-40B4-BE49-F238E27FC236}">
                <a16:creationId xmlns:a16="http://schemas.microsoft.com/office/drawing/2014/main" id="{44055D9A-F93F-990D-8884-7D040B2EAF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19552" y="2510768"/>
            <a:ext cx="610094" cy="61009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D9753D1-5548-80D8-4A20-29CE0FF0B803}"/>
              </a:ext>
            </a:extLst>
          </p:cNvPr>
          <p:cNvSpPr/>
          <p:nvPr/>
        </p:nvSpPr>
        <p:spPr>
          <a:xfrm>
            <a:off x="875028" y="4422460"/>
            <a:ext cx="588064" cy="28539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65%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715526-4ECC-1DB6-E3FD-B1BE486282B8}"/>
              </a:ext>
            </a:extLst>
          </p:cNvPr>
          <p:cNvSpPr txBox="1"/>
          <p:nvPr/>
        </p:nvSpPr>
        <p:spPr>
          <a:xfrm>
            <a:off x="1906786" y="3540386"/>
            <a:ext cx="6783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Open Sans" panose="020B0606030504020204" pitchFamily="34" charset="0"/>
                <a:cs typeface="Posterama" panose="020B0504020200020000" pitchFamily="34" charset="0"/>
              </a:rPr>
              <a:t>At work, neurodivergent employees are…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22A6268-BFB4-5F3D-0F89-E93EA28EB0CB}"/>
              </a:ext>
            </a:extLst>
          </p:cNvPr>
          <p:cNvSpPr/>
          <p:nvPr/>
        </p:nvSpPr>
        <p:spPr>
          <a:xfrm>
            <a:off x="1880046" y="4414984"/>
            <a:ext cx="588064" cy="285395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75%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27B7A2-2876-D69D-1780-B0F0D4004949}"/>
              </a:ext>
            </a:extLst>
          </p:cNvPr>
          <p:cNvSpPr txBox="1"/>
          <p:nvPr/>
        </p:nvSpPr>
        <p:spPr>
          <a:xfrm>
            <a:off x="2718423" y="4330413"/>
            <a:ext cx="1903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Open Sans" panose="020B0606030504020204" pitchFamily="34" charset="0"/>
              </a:rPr>
              <a:t>Less likely to </a:t>
            </a:r>
            <a:br>
              <a:rPr lang="en-US" sz="1100" dirty="0">
                <a:latin typeface="Open Sans" panose="020B0606030504020204" pitchFamily="34" charset="0"/>
              </a:rPr>
            </a:br>
            <a:r>
              <a:rPr lang="en-US" sz="1100" b="1" dirty="0">
                <a:latin typeface="Open Sans" panose="020B0606030504020204" pitchFamily="34" charset="0"/>
              </a:rPr>
              <a:t>feel valued at work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4628D5-60B6-E66C-6981-84F0F1C096AF}"/>
              </a:ext>
            </a:extLst>
          </p:cNvPr>
          <p:cNvSpPr txBox="1"/>
          <p:nvPr/>
        </p:nvSpPr>
        <p:spPr>
          <a:xfrm>
            <a:off x="1430229" y="4208768"/>
            <a:ext cx="521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Open Sans" panose="020B0606030504020204" pitchFamily="34" charset="0"/>
              </a:rPr>
              <a:t>-</a:t>
            </a:r>
            <a:r>
              <a:rPr lang="en-US" sz="1000" b="1" dirty="0">
                <a:solidFill>
                  <a:srgbClr val="C00000"/>
                </a:solidFill>
                <a:latin typeface="Open Sans" panose="020B0606030504020204" pitchFamily="34" charset="0"/>
              </a:rPr>
              <a:t>10%</a:t>
            </a:r>
            <a:endParaRPr lang="en-US" sz="1100" b="1" dirty="0">
              <a:solidFill>
                <a:srgbClr val="C00000"/>
              </a:solidFill>
              <a:latin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7DE435-183A-5745-FEC5-BB07F7885C92}"/>
              </a:ext>
            </a:extLst>
          </p:cNvPr>
          <p:cNvSpPr/>
          <p:nvPr/>
        </p:nvSpPr>
        <p:spPr>
          <a:xfrm>
            <a:off x="882846" y="4891299"/>
            <a:ext cx="588064" cy="27104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32%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B22B35-995D-006C-BAB1-40F5933F59B2}"/>
              </a:ext>
            </a:extLst>
          </p:cNvPr>
          <p:cNvSpPr/>
          <p:nvPr/>
        </p:nvSpPr>
        <p:spPr>
          <a:xfrm>
            <a:off x="1877811" y="4890050"/>
            <a:ext cx="588064" cy="27645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17%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1F81E5-14E1-1AC9-6857-8C89C2C0398C}"/>
              </a:ext>
            </a:extLst>
          </p:cNvPr>
          <p:cNvSpPr txBox="1"/>
          <p:nvPr/>
        </p:nvSpPr>
        <p:spPr>
          <a:xfrm>
            <a:off x="2714388" y="4796835"/>
            <a:ext cx="20857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Open Sans" panose="020B0606030504020204" pitchFamily="34" charset="0"/>
              </a:rPr>
              <a:t>More likely to report </a:t>
            </a:r>
            <a:r>
              <a:rPr lang="en-US" sz="1100" b="1" dirty="0">
                <a:latin typeface="Open Sans" panose="020B0606030504020204" pitchFamily="34" charset="0"/>
              </a:rPr>
              <a:t>very high / high stress at work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5C9E37-7BA0-CF66-4DE5-C041865DA885}"/>
              </a:ext>
            </a:extLst>
          </p:cNvPr>
          <p:cNvSpPr txBox="1"/>
          <p:nvPr/>
        </p:nvSpPr>
        <p:spPr>
          <a:xfrm>
            <a:off x="1402072" y="4701013"/>
            <a:ext cx="654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Open Sans" panose="020B0606030504020204" pitchFamily="34" charset="0"/>
              </a:rPr>
              <a:t>+</a:t>
            </a:r>
            <a:r>
              <a:rPr lang="en-US" sz="1000" b="1" dirty="0">
                <a:solidFill>
                  <a:srgbClr val="C00000"/>
                </a:solidFill>
                <a:latin typeface="Open Sans" panose="020B0606030504020204" pitchFamily="34" charset="0"/>
              </a:rPr>
              <a:t>15%</a:t>
            </a:r>
            <a:endParaRPr lang="en-US" sz="1100" b="1" dirty="0">
              <a:solidFill>
                <a:srgbClr val="C00000"/>
              </a:solidFill>
              <a:latin typeface="Open Sans" panose="020B06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6126F78-42EE-0467-616A-8A273B19F923}"/>
              </a:ext>
            </a:extLst>
          </p:cNvPr>
          <p:cNvSpPr/>
          <p:nvPr/>
        </p:nvSpPr>
        <p:spPr>
          <a:xfrm>
            <a:off x="866278" y="5413997"/>
            <a:ext cx="588064" cy="2781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46%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3BFABB0-A847-7FA2-EF73-B17FC79F175E}"/>
              </a:ext>
            </a:extLst>
          </p:cNvPr>
          <p:cNvSpPr/>
          <p:nvPr/>
        </p:nvSpPr>
        <p:spPr>
          <a:xfrm>
            <a:off x="1877811" y="5405886"/>
            <a:ext cx="588064" cy="2781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26%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11D5BDA-044F-32C1-4F62-96B84E1C4D50}"/>
              </a:ext>
            </a:extLst>
          </p:cNvPr>
          <p:cNvSpPr txBox="1"/>
          <p:nvPr/>
        </p:nvSpPr>
        <p:spPr>
          <a:xfrm>
            <a:off x="1370649" y="5216876"/>
            <a:ext cx="661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Open Sans" panose="020B0606030504020204" pitchFamily="34" charset="0"/>
              </a:rPr>
              <a:t>+</a:t>
            </a:r>
            <a:r>
              <a:rPr lang="en-US" sz="1000" b="1" dirty="0">
                <a:solidFill>
                  <a:srgbClr val="C00000"/>
                </a:solidFill>
                <a:latin typeface="Open Sans" panose="020B0606030504020204" pitchFamily="34" charset="0"/>
              </a:rPr>
              <a:t>20%</a:t>
            </a:r>
            <a:endParaRPr lang="en-US" sz="1100" b="1" dirty="0">
              <a:solidFill>
                <a:srgbClr val="C00000"/>
              </a:solidFill>
              <a:latin typeface="Open Sans" panose="020B06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5AEEEB-BE42-A209-1EA1-9E0A89E7EEB9}"/>
              </a:ext>
            </a:extLst>
          </p:cNvPr>
          <p:cNvSpPr txBox="1"/>
          <p:nvPr/>
        </p:nvSpPr>
        <p:spPr>
          <a:xfrm>
            <a:off x="2713468" y="5335029"/>
            <a:ext cx="19132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Open Sans" panose="020B0606030504020204" pitchFamily="34" charset="0"/>
              </a:rPr>
              <a:t>More likely to feel </a:t>
            </a:r>
            <a:r>
              <a:rPr lang="en-US" sz="1100" b="1" dirty="0">
                <a:latin typeface="Open Sans" panose="020B0606030504020204" pitchFamily="34" charset="0"/>
              </a:rPr>
              <a:t>emotionally drained after work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D46AFA-A6F2-D128-D50E-61B28EE64251}"/>
              </a:ext>
            </a:extLst>
          </p:cNvPr>
          <p:cNvSpPr/>
          <p:nvPr/>
        </p:nvSpPr>
        <p:spPr>
          <a:xfrm>
            <a:off x="4905124" y="4393715"/>
            <a:ext cx="588064" cy="28539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21%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2B38A81-A6CC-8DAE-CC53-4460E6B525C3}"/>
              </a:ext>
            </a:extLst>
          </p:cNvPr>
          <p:cNvSpPr/>
          <p:nvPr/>
        </p:nvSpPr>
        <p:spPr>
          <a:xfrm>
            <a:off x="5776529" y="4393715"/>
            <a:ext cx="588064" cy="285395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9%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2DB9DCD-82BD-CC00-0BCD-AF34908A72D4}"/>
              </a:ext>
            </a:extLst>
          </p:cNvPr>
          <p:cNvSpPr txBox="1"/>
          <p:nvPr/>
        </p:nvSpPr>
        <p:spPr>
          <a:xfrm>
            <a:off x="6578982" y="4359564"/>
            <a:ext cx="1736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Open Sans" panose="020B0606030504020204" pitchFamily="34" charset="0"/>
              </a:rPr>
              <a:t>More likely to be </a:t>
            </a:r>
            <a:r>
              <a:rPr lang="en-US" sz="1100" b="1" dirty="0">
                <a:latin typeface="Open Sans" panose="020B0606030504020204" pitchFamily="34" charset="0"/>
              </a:rPr>
              <a:t>harassed at work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676B8E1-F5C0-E58B-B649-A7D6FD6A44EF}"/>
              </a:ext>
            </a:extLst>
          </p:cNvPr>
          <p:cNvSpPr txBox="1"/>
          <p:nvPr/>
        </p:nvSpPr>
        <p:spPr>
          <a:xfrm>
            <a:off x="5374241" y="4213630"/>
            <a:ext cx="5212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C00000"/>
                </a:solidFill>
                <a:latin typeface="Open Sans" panose="020B0606030504020204" pitchFamily="34" charset="0"/>
              </a:rPr>
              <a:t>+12</a:t>
            </a:r>
            <a:r>
              <a:rPr lang="en-US" sz="900" b="1" dirty="0">
                <a:solidFill>
                  <a:srgbClr val="C00000"/>
                </a:solidFill>
                <a:latin typeface="Open Sans" panose="020B0606030504020204" pitchFamily="34" charset="0"/>
              </a:rPr>
              <a:t>%</a:t>
            </a:r>
            <a:endParaRPr lang="en-US" sz="1000" b="1" dirty="0">
              <a:solidFill>
                <a:srgbClr val="C00000"/>
              </a:solidFill>
              <a:latin typeface="Open Sans" panose="020B0606030504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43C5E96-79DA-D46C-64EC-6AA7ECA52B75}"/>
              </a:ext>
            </a:extLst>
          </p:cNvPr>
          <p:cNvSpPr/>
          <p:nvPr/>
        </p:nvSpPr>
        <p:spPr>
          <a:xfrm>
            <a:off x="4898129" y="4891281"/>
            <a:ext cx="588064" cy="27104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19%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652E8A-51A6-9125-613F-F108E8204DE0}"/>
              </a:ext>
            </a:extLst>
          </p:cNvPr>
          <p:cNvSpPr/>
          <p:nvPr/>
        </p:nvSpPr>
        <p:spPr>
          <a:xfrm>
            <a:off x="5776529" y="4905549"/>
            <a:ext cx="588064" cy="27645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7%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BF1075D-25EB-0380-166F-E59E912C870A}"/>
              </a:ext>
            </a:extLst>
          </p:cNvPr>
          <p:cNvSpPr txBox="1"/>
          <p:nvPr/>
        </p:nvSpPr>
        <p:spPr>
          <a:xfrm>
            <a:off x="6578982" y="4846502"/>
            <a:ext cx="21522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Open Sans" panose="020B0606030504020204" pitchFamily="34" charset="0"/>
              </a:rPr>
              <a:t>More likely to </a:t>
            </a:r>
            <a:r>
              <a:rPr lang="en-US" sz="1100" b="1" dirty="0">
                <a:latin typeface="Open Sans" panose="020B0606030504020204" pitchFamily="34" charset="0"/>
              </a:rPr>
              <a:t>experience discrimination at work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C1FFD65-BFAB-BB92-6EC4-5F64A483ACE3}"/>
              </a:ext>
            </a:extLst>
          </p:cNvPr>
          <p:cNvSpPr txBox="1"/>
          <p:nvPr/>
        </p:nvSpPr>
        <p:spPr>
          <a:xfrm>
            <a:off x="5332770" y="4692091"/>
            <a:ext cx="588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Open Sans" panose="020B0606030504020204" pitchFamily="34" charset="0"/>
              </a:rPr>
              <a:t>+</a:t>
            </a:r>
            <a:r>
              <a:rPr lang="en-US" sz="1000" b="1" dirty="0">
                <a:solidFill>
                  <a:srgbClr val="C00000"/>
                </a:solidFill>
                <a:latin typeface="Open Sans" panose="020B0606030504020204" pitchFamily="34" charset="0"/>
              </a:rPr>
              <a:t>13%</a:t>
            </a:r>
            <a:endParaRPr lang="en-US" sz="1100" b="1" dirty="0">
              <a:solidFill>
                <a:srgbClr val="C00000"/>
              </a:solidFill>
              <a:latin typeface="Open Sans" panose="020B0606030504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ADE669-2C44-2A32-F86B-71E69F9FE112}"/>
              </a:ext>
            </a:extLst>
          </p:cNvPr>
          <p:cNvSpPr/>
          <p:nvPr/>
        </p:nvSpPr>
        <p:spPr>
          <a:xfrm>
            <a:off x="4898129" y="5413997"/>
            <a:ext cx="588064" cy="2781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56%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5F13904-B4CE-E931-0205-79EF19C62660}"/>
              </a:ext>
            </a:extLst>
          </p:cNvPr>
          <p:cNvSpPr/>
          <p:nvPr/>
        </p:nvSpPr>
        <p:spPr>
          <a:xfrm>
            <a:off x="5756938" y="5405866"/>
            <a:ext cx="588064" cy="2781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Open Sans" panose="020B0606030504020204" pitchFamily="34" charset="0"/>
                <a:cs typeface="Posterama" panose="020B0504020200020000" pitchFamily="34" charset="0"/>
              </a:rPr>
              <a:t>71%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4EA429A-AD64-6BD9-A35D-DD3F0DB2FD44}"/>
              </a:ext>
            </a:extLst>
          </p:cNvPr>
          <p:cNvSpPr txBox="1"/>
          <p:nvPr/>
        </p:nvSpPr>
        <p:spPr>
          <a:xfrm>
            <a:off x="5354079" y="5197602"/>
            <a:ext cx="521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Open Sans" panose="020B0606030504020204" pitchFamily="34" charset="0"/>
              </a:rPr>
              <a:t>-15</a:t>
            </a:r>
            <a:r>
              <a:rPr lang="en-US" sz="1000" b="1" dirty="0">
                <a:solidFill>
                  <a:srgbClr val="C00000"/>
                </a:solidFill>
                <a:latin typeface="Open Sans" panose="020B0606030504020204" pitchFamily="34" charset="0"/>
              </a:rPr>
              <a:t>%</a:t>
            </a:r>
            <a:endParaRPr lang="en-US" sz="1100" b="1" dirty="0">
              <a:solidFill>
                <a:srgbClr val="C00000"/>
              </a:solidFill>
              <a:latin typeface="Open Sans" panose="020B06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A7B52F8-5FCC-1427-9D83-F2A2BE17D89F}"/>
              </a:ext>
            </a:extLst>
          </p:cNvPr>
          <p:cNvSpPr txBox="1"/>
          <p:nvPr/>
        </p:nvSpPr>
        <p:spPr>
          <a:xfrm>
            <a:off x="6553174" y="5335826"/>
            <a:ext cx="19132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Open Sans" panose="020B0606030504020204" pitchFamily="34" charset="0"/>
              </a:rPr>
              <a:t>Less likely to </a:t>
            </a:r>
            <a:r>
              <a:rPr lang="en-US" sz="1100" b="1" dirty="0">
                <a:latin typeface="Open Sans" panose="020B0606030504020204" pitchFamily="34" charset="0"/>
              </a:rPr>
              <a:t>feel their workplace is psychologically safe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F8EF3C5-C4C1-CC07-97CD-038FE4CCF897}"/>
              </a:ext>
            </a:extLst>
          </p:cNvPr>
          <p:cNvSpPr txBox="1"/>
          <p:nvPr/>
        </p:nvSpPr>
        <p:spPr>
          <a:xfrm>
            <a:off x="604750" y="3955156"/>
            <a:ext cx="1084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Open Sans" panose="020B0606030504020204" pitchFamily="34" charset="0"/>
              </a:rPr>
              <a:t>Neurodivergent employees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199976E-E322-A7CE-DE85-D5278990BECD}"/>
              </a:ext>
            </a:extLst>
          </p:cNvPr>
          <p:cNvSpPr txBox="1"/>
          <p:nvPr/>
        </p:nvSpPr>
        <p:spPr>
          <a:xfrm>
            <a:off x="1660147" y="3956236"/>
            <a:ext cx="951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Open Sans" panose="020B0606030504020204" pitchFamily="34" charset="0"/>
              </a:rPr>
              <a:t>Neurotypical</a:t>
            </a:r>
            <a:br>
              <a:rPr lang="en-US" sz="800" b="1" dirty="0">
                <a:latin typeface="Open Sans" panose="020B0606030504020204" pitchFamily="34" charset="0"/>
              </a:rPr>
            </a:br>
            <a:r>
              <a:rPr lang="en-US" sz="800" b="1" dirty="0">
                <a:latin typeface="Open Sans" panose="020B0606030504020204" pitchFamily="34" charset="0"/>
              </a:rPr>
              <a:t>employees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F600A40-A40D-1484-4096-E080E564D0C1}"/>
              </a:ext>
            </a:extLst>
          </p:cNvPr>
          <p:cNvSpPr txBox="1"/>
          <p:nvPr/>
        </p:nvSpPr>
        <p:spPr>
          <a:xfrm>
            <a:off x="4661032" y="3945983"/>
            <a:ext cx="1034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Open Sans" panose="020B0606030504020204" pitchFamily="34" charset="0"/>
              </a:rPr>
              <a:t>Neurodivergent employees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C9EC317-552B-50A4-BFA5-56EB78E0624A}"/>
              </a:ext>
            </a:extLst>
          </p:cNvPr>
          <p:cNvSpPr txBox="1"/>
          <p:nvPr/>
        </p:nvSpPr>
        <p:spPr>
          <a:xfrm>
            <a:off x="5598095" y="3945983"/>
            <a:ext cx="955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Open Sans" panose="020B0606030504020204" pitchFamily="34" charset="0"/>
              </a:rPr>
              <a:t>Neurotypical</a:t>
            </a:r>
            <a:br>
              <a:rPr lang="en-US" sz="800" b="1" dirty="0">
                <a:latin typeface="Open Sans" panose="020B0606030504020204" pitchFamily="34" charset="0"/>
              </a:rPr>
            </a:br>
            <a:r>
              <a:rPr lang="en-US" sz="800" b="1" dirty="0">
                <a:latin typeface="Open Sans" panose="020B0606030504020204" pitchFamily="34" charset="0"/>
              </a:rPr>
              <a:t>employees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0B38C4-1440-42F0-14C1-88ABE3A1A6B9}"/>
              </a:ext>
            </a:extLst>
          </p:cNvPr>
          <p:cNvSpPr txBox="1"/>
          <p:nvPr/>
        </p:nvSpPr>
        <p:spPr>
          <a:xfrm>
            <a:off x="514907" y="1503520"/>
            <a:ext cx="8000445" cy="600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0000"/>
                </a:solidFill>
                <a:latin typeface="Open Sans" panose="020B0606030504020204" pitchFamily="34" charset="0"/>
              </a:rPr>
              <a:t>Note: </a:t>
            </a:r>
            <a:r>
              <a:rPr lang="en-US" sz="1100" dirty="0">
                <a:solidFill>
                  <a:srgbClr val="000000"/>
                </a:solidFill>
                <a:latin typeface="Open Sans" panose="020B0606030504020204" pitchFamily="34" charset="0"/>
              </a:rPr>
              <a:t>Current data on neurodivergent public servants is incomplete but is most align with 'cognitive disability'. This metric may not offer a precise account as not all neurodivergent public servants self-identify as disabled or having a cognitive disability.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1503F4-692F-E577-D3E7-A38AE9CEB3E8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497A46-C45A-4C37-ED46-EF1DFBFB310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333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363D77-C0C9-A8D9-B363-710EEFB8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en-US" sz="3500" b="1" dirty="0"/>
              <a:t>Data gaps on neurodivergence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08B5-23EB-7BCA-4307-CCC737DD8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01" y="2370705"/>
            <a:ext cx="7626096" cy="3695020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Not all neurodivergent people will identify as a person with disabilities</a:t>
            </a:r>
          </a:p>
          <a:p>
            <a:r>
              <a:rPr lang="en-US" sz="1800" b="1" dirty="0"/>
              <a:t>Inconsistency between data sources</a:t>
            </a:r>
          </a:p>
          <a:p>
            <a:pPr lvl="1"/>
            <a:r>
              <a:rPr lang="en-US" sz="1800" dirty="0"/>
              <a:t>Employee self-identification form filters neurodivergence into ‘Other’</a:t>
            </a:r>
          </a:p>
          <a:p>
            <a:pPr lvl="1"/>
            <a:r>
              <a:rPr lang="en-US" sz="1800" dirty="0"/>
              <a:t>PSES uses updated categories aligned with the </a:t>
            </a:r>
            <a:r>
              <a:rPr lang="en-US" sz="1800" i="1" dirty="0"/>
              <a:t>Accessible Canada Act</a:t>
            </a:r>
          </a:p>
          <a:p>
            <a:pPr lvl="1"/>
            <a:endParaRPr lang="en-US" sz="1800" dirty="0"/>
          </a:p>
          <a:p>
            <a:r>
              <a:rPr lang="en-US" sz="1800" b="1" dirty="0"/>
              <a:t>Significant overlap between disability subtypes—up to respondent’s interpretation</a:t>
            </a:r>
          </a:p>
          <a:p>
            <a:pPr lvl="1"/>
            <a:r>
              <a:rPr lang="en-US" sz="1800" dirty="0"/>
              <a:t>e.g.  One autistic may feel they have a ‘cognitive disability’, another may feel they have an ‘intellectual disability’</a:t>
            </a:r>
          </a:p>
          <a:p>
            <a:r>
              <a:rPr lang="en-US" sz="1800" b="1" dirty="0"/>
              <a:t>No data standard for neurodivergence in workforce data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B1D79A-A8C1-AED8-6578-A3944FD5DB06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DD504-CA3F-930E-BECE-24E34E53807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36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3F4898-25D1-A54E-6FD5-BFC864A5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3399"/>
            <a:ext cx="7886700" cy="127323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500" b="1" dirty="0"/>
              <a:t>Challenges faced by neurodivergent employees at work (1 of 4) </a:t>
            </a:r>
            <a:endParaRPr lang="en-US" sz="35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09C2EC-D06D-CD42-203B-03E156F41850}"/>
              </a:ext>
            </a:extLst>
          </p:cNvPr>
          <p:cNvSpPr>
            <a:spLocks/>
          </p:cNvSpPr>
          <p:nvPr/>
        </p:nvSpPr>
        <p:spPr>
          <a:xfrm>
            <a:off x="628650" y="2585401"/>
            <a:ext cx="8134350" cy="4019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Open Sans" panose="020B0606030504020204" pitchFamily="34" charset="0"/>
              </a:rPr>
              <a:t>Job descriptions not easy to understand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Use a lot of ‘jargon’ / terms only used in the federal government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‘Informal’ job posters often use ‘fun’ language but are often unclear.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Open Sans" panose="020B0606030504020204" pitchFamily="34" charset="0"/>
              </a:rPr>
              <a:t>Interviews often designed to measure sociability / culture fit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Neurodivergent people may not easily grasp social cues / non-verbal communications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Vague questions can be difficult for neurodivergent candidates to grasp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Open Sans" panose="020B0606030504020204" pitchFamily="34" charset="0"/>
              </a:rPr>
              <a:t>Focus on ‘experience’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Emphasis on years of experience over skills in hiring processes can sideline neurodivergent candidates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B0FBDF-30AF-0080-9167-F01DD459B789}"/>
              </a:ext>
            </a:extLst>
          </p:cNvPr>
          <p:cNvSpPr txBox="1"/>
          <p:nvPr/>
        </p:nvSpPr>
        <p:spPr>
          <a:xfrm>
            <a:off x="628652" y="1890722"/>
            <a:ext cx="770572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Open Sans" panose="020B0606030504020204" pitchFamily="34" charset="0"/>
              </a:rPr>
              <a:t>Hiring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B296BA-A73A-6CD6-CA0D-161B0951F839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4E9536-2ED2-8D46-9FCB-6E4341C68CB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76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3F4898-25D1-A54E-6FD5-BFC864A5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3399"/>
            <a:ext cx="7886700" cy="127323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500" b="1" dirty="0"/>
              <a:t>Challenges faced by neurodivergent employees at work (2 of 4) </a:t>
            </a:r>
            <a:endParaRPr lang="en-US" sz="35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09C2EC-D06D-CD42-203B-03E156F41850}"/>
              </a:ext>
            </a:extLst>
          </p:cNvPr>
          <p:cNvSpPr>
            <a:spLocks/>
          </p:cNvSpPr>
          <p:nvPr/>
        </p:nvSpPr>
        <p:spPr>
          <a:xfrm>
            <a:off x="628652" y="2152999"/>
            <a:ext cx="7496175" cy="4019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A5DBA-36F5-F7F9-AFC1-2A5E18FBCCFE}"/>
              </a:ext>
            </a:extLst>
          </p:cNvPr>
          <p:cNvSpPr>
            <a:spLocks/>
          </p:cNvSpPr>
          <p:nvPr/>
        </p:nvSpPr>
        <p:spPr>
          <a:xfrm>
            <a:off x="733426" y="2626370"/>
            <a:ext cx="7496175" cy="4019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 panose="020B0606030504020204" pitchFamily="34" charset="0"/>
              </a:rPr>
              <a:t>Neurodivergent candidates may be misread in security interviews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</a:rPr>
              <a:t>In high security environments, security interviewers may view lack of eye contact / fidgeting as signs of ‘shiftiness’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 panose="020B0606030504020204" pitchFamily="34" charset="0"/>
              </a:rPr>
              <a:t>Second language evaluations (SLEs) not designed with neurodivergent employees’ needs in mind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</a:rPr>
              <a:t>In Canada, advanced proficiency in English and French is often needed for certain positions, especially at management and executive levels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</a:rPr>
              <a:t>Candidates tested on reading comprehension, writing, and oral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</a:rPr>
              <a:t>Neurodivergent candidates face challenges with obtaining accommodations for formal assessments.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 panose="020B0606030504020204" pitchFamily="34" charset="0"/>
              </a:rPr>
              <a:t>‘Work culture’ in federal public service can be difficult to adjust to at first </a:t>
            </a:r>
            <a:endParaRPr lang="en-US" dirty="0">
              <a:latin typeface="Open Sans" panose="020B0606030504020204" pitchFamily="34" charset="0"/>
            </a:endParaRP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394DC3-0456-6611-93DA-5D03D97AC150}"/>
              </a:ext>
            </a:extLst>
          </p:cNvPr>
          <p:cNvSpPr txBox="1"/>
          <p:nvPr/>
        </p:nvSpPr>
        <p:spPr>
          <a:xfrm>
            <a:off x="628652" y="1890722"/>
            <a:ext cx="770572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Open Sans" panose="020B0606030504020204" pitchFamily="34" charset="0"/>
              </a:rPr>
              <a:t>Onboarding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5C57D2-B48F-C498-060E-84733A1B116A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4E400F-3366-F404-8DF5-AAF08B3F3CD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946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3F4898-25D1-A54E-6FD5-BFC864A5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3399"/>
            <a:ext cx="7886700" cy="127323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500" b="1" dirty="0"/>
              <a:t>Challenges faced by neurodivergent employees at work (3 of 4) </a:t>
            </a:r>
            <a:endParaRPr lang="en-US" sz="35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09C2EC-D06D-CD42-203B-03E156F41850}"/>
              </a:ext>
            </a:extLst>
          </p:cNvPr>
          <p:cNvSpPr>
            <a:spLocks/>
          </p:cNvSpPr>
          <p:nvPr/>
        </p:nvSpPr>
        <p:spPr>
          <a:xfrm>
            <a:off x="628652" y="2152999"/>
            <a:ext cx="7496175" cy="4019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A5DBA-36F5-F7F9-AFC1-2A5E18FBCCFE}"/>
              </a:ext>
            </a:extLst>
          </p:cNvPr>
          <p:cNvSpPr>
            <a:spLocks/>
          </p:cNvSpPr>
          <p:nvPr/>
        </p:nvSpPr>
        <p:spPr>
          <a:xfrm>
            <a:off x="679894" y="2518259"/>
            <a:ext cx="7953376" cy="4019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 panose="020B0606030504020204" pitchFamily="34" charset="0"/>
              </a:rPr>
              <a:t>Hostile attitudes from managers and co-workers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</a:rPr>
              <a:t>Neurodivergent employees more likely to be harassed / bullied by co-workers.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 panose="020B0606030504020204" pitchFamily="34" charset="0"/>
              </a:rPr>
              <a:t>Lack of access to accommodations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</a:rPr>
              <a:t>Accommodations for neurodivergent people often not treated seriously (e.g., quiet workstations)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</a:rPr>
              <a:t>GC Workplace Accessibility Passport seeks to improve ease and portability of accommodations.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" panose="020B0606030504020204" pitchFamily="34" charset="0"/>
              </a:rPr>
              <a:t>In-person workplaces can be difficult for neurodivergent candidates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</a:rPr>
              <a:t>Workspaces can be crowded, noisy, and sensorily overwhelming for neurodivergent people</a:t>
            </a: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dirty="0">
              <a:latin typeface="Open Sans" panose="020B0606030504020204" pitchFamily="34" charset="0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394DC3-0456-6611-93DA-5D03D97AC150}"/>
              </a:ext>
            </a:extLst>
          </p:cNvPr>
          <p:cNvSpPr txBox="1"/>
          <p:nvPr/>
        </p:nvSpPr>
        <p:spPr>
          <a:xfrm>
            <a:off x="628652" y="1890722"/>
            <a:ext cx="770572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Open Sans" panose="020B0606030504020204" pitchFamily="34" charset="0"/>
              </a:rPr>
              <a:t>On the job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2E2FEC-DFD0-D904-374E-EEED9023A187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D871A2-28BE-25FC-7040-873CBFABDA4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663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3F4898-25D1-A54E-6FD5-BFC864A5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3399"/>
            <a:ext cx="7886700" cy="127323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500" b="1" dirty="0"/>
              <a:t>Challenges faced by neurodivergent employees at work (4 of 4) </a:t>
            </a:r>
            <a:endParaRPr lang="en-US" sz="35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09C2EC-D06D-CD42-203B-03E156F41850}"/>
              </a:ext>
            </a:extLst>
          </p:cNvPr>
          <p:cNvSpPr>
            <a:spLocks/>
          </p:cNvSpPr>
          <p:nvPr/>
        </p:nvSpPr>
        <p:spPr>
          <a:xfrm>
            <a:off x="628652" y="2152999"/>
            <a:ext cx="7496175" cy="4019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A5DBA-36F5-F7F9-AFC1-2A5E18FBCCFE}"/>
              </a:ext>
            </a:extLst>
          </p:cNvPr>
          <p:cNvSpPr>
            <a:spLocks/>
          </p:cNvSpPr>
          <p:nvPr/>
        </p:nvSpPr>
        <p:spPr>
          <a:xfrm>
            <a:off x="733426" y="2626370"/>
            <a:ext cx="7496175" cy="4019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Open Sans" panose="020B0606030504020204" pitchFamily="34" charset="0"/>
              </a:rPr>
              <a:t>Some neurodivergent employees report managers using annual performance evaluations against them for being neurodivergent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Open Sans" panose="020B0606030504020204" pitchFamily="34" charset="0"/>
            </a:endParaRP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Open Sans" panose="020B0606030504020204" pitchFamily="34" charset="0"/>
              </a:rPr>
              <a:t>Neurodivergent employees often less likely to receive talent management plans, or otherwise flagged for progression</a:t>
            </a: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b="1" dirty="0">
              <a:latin typeface="Open Sans" panose="020B0606030504020204" pitchFamily="34" charset="0"/>
            </a:endParaRP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Open Sans" panose="020B0606030504020204" pitchFamily="34" charset="0"/>
              </a:rPr>
              <a:t>Hiring for management and executive positions often use quantitative ‘models’ to determine suitability (e.g.,  Ivey Leader Character Framework).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</a:rPr>
              <a:t>Often designed with neurotypicality in mind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marL="370332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394DC3-0456-6611-93DA-5D03D97AC150}"/>
              </a:ext>
            </a:extLst>
          </p:cNvPr>
          <p:cNvSpPr txBox="1"/>
          <p:nvPr/>
        </p:nvSpPr>
        <p:spPr>
          <a:xfrm>
            <a:off x="628652" y="1890722"/>
            <a:ext cx="7705725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Open Sans" panose="020B0606030504020204" pitchFamily="34" charset="0"/>
              </a:rPr>
              <a:t>Advancement </a:t>
            </a:r>
          </a:p>
        </p:txBody>
      </p:sp>
    </p:spTree>
    <p:extLst>
      <p:ext uri="{BB962C8B-B14F-4D97-AF65-F5344CB8AC3E}">
        <p14:creationId xmlns:p14="http://schemas.microsoft.com/office/powerpoint/2010/main" val="4101008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8C39EDA332BC458F79701F9BE9C24C" ma:contentTypeVersion="15" ma:contentTypeDescription="Create a new document." ma:contentTypeScope="" ma:versionID="0ef011d11fb24900b50d1615497a8bf4">
  <xsd:schema xmlns:xsd="http://www.w3.org/2001/XMLSchema" xmlns:xs="http://www.w3.org/2001/XMLSchema" xmlns:p="http://schemas.microsoft.com/office/2006/metadata/properties" xmlns:ns3="15bfb22d-0d73-4e5a-b2f5-ff4a85a7925a" xmlns:ns4="178b8b78-f5d5-4729-a6d9-31fb804e4c3a" targetNamespace="http://schemas.microsoft.com/office/2006/metadata/properties" ma:root="true" ma:fieldsID="73ee0dc626a8b8e1f5a404f12a8dd0c7" ns3:_="" ns4:_="">
    <xsd:import namespace="15bfb22d-0d73-4e5a-b2f5-ff4a85a7925a"/>
    <xsd:import namespace="178b8b78-f5d5-4729-a6d9-31fb804e4c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fb22d-0d73-4e5a-b2f5-ff4a85a792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b8b78-f5d5-4729-a6d9-31fb804e4c3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5bfb22d-0d73-4e5a-b2f5-ff4a85a7925a" xsi:nil="true"/>
  </documentManagement>
</p:properties>
</file>

<file path=customXml/itemProps1.xml><?xml version="1.0" encoding="utf-8"?>
<ds:datastoreItem xmlns:ds="http://schemas.openxmlformats.org/officeDocument/2006/customXml" ds:itemID="{4D91A892-4D78-4B30-8A21-9E80AF3E73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C06287-9B46-4ADD-A3FA-C0084FDC0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fb22d-0d73-4e5a-b2f5-ff4a85a7925a"/>
    <ds:schemaRef ds:uri="178b8b78-f5d5-4729-a6d9-31fb804e4c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8CDFF1-86FD-4A51-9AC5-C06734423B58}">
  <ds:schemaRefs>
    <ds:schemaRef ds:uri="http://www.w3.org/XML/1998/namespace"/>
    <ds:schemaRef ds:uri="http://purl.org/dc/terms/"/>
    <ds:schemaRef ds:uri="http://schemas.microsoft.com/office/infopath/2007/PartnerControls"/>
    <ds:schemaRef ds:uri="15bfb22d-0d73-4e5a-b2f5-ff4a85a7925a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78b8b78-f5d5-4729-a6d9-31fb804e4c3a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27207</TotalTime>
  <Words>2001</Words>
  <Application>Microsoft Office PowerPoint</Application>
  <PresentationFormat>On-screen Show (4:3)</PresentationFormat>
  <Paragraphs>323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Calibri</vt:lpstr>
      <vt:lpstr>Arial</vt:lpstr>
      <vt:lpstr>Wingdings</vt:lpstr>
      <vt:lpstr>Open Sans</vt:lpstr>
      <vt:lpstr>Calibri Light</vt:lpstr>
      <vt:lpstr>Skeena</vt:lpstr>
      <vt:lpstr>Symbol</vt:lpstr>
      <vt:lpstr>Courier New</vt:lpstr>
      <vt:lpstr>Office Theme</vt:lpstr>
      <vt:lpstr>Office Theme</vt:lpstr>
      <vt:lpstr>PowerPoint Presentation</vt:lpstr>
      <vt:lpstr>Neurodivergence in Canada’s federal public service</vt:lpstr>
      <vt:lpstr>Measuring neurodivergence</vt:lpstr>
      <vt:lpstr>The latest numbers</vt:lpstr>
      <vt:lpstr>Data gaps on neurodivergence</vt:lpstr>
      <vt:lpstr>Challenges faced by neurodivergent employees at work (1 of 4) </vt:lpstr>
      <vt:lpstr>Challenges faced by neurodivergent employees at work (2 of 4) </vt:lpstr>
      <vt:lpstr>Challenges faced by neurodivergent employees at work (3 of 4) </vt:lpstr>
      <vt:lpstr>Challenges faced by neurodivergent employees at work (4 of 4) </vt:lpstr>
      <vt:lpstr>The challenge </vt:lpstr>
      <vt:lpstr>Introducing Infinity – The Network for Neurodivergent Public Servants </vt:lpstr>
      <vt:lpstr>PowerPoint Presentation</vt:lpstr>
      <vt:lpstr>Infinity’s logic model (1 of 2)</vt:lpstr>
      <vt:lpstr>Infinity’s logic model (2 of 2)</vt:lpstr>
      <vt:lpstr>Our activities (1 of 2)</vt:lpstr>
      <vt:lpstr>Our activities (2 of 2)</vt:lpstr>
      <vt:lpstr>Our impact</vt:lpstr>
      <vt:lpstr>Who we work with</vt:lpstr>
      <vt:lpstr>Our plan (2023-25)</vt:lpstr>
      <vt:lpstr>Learn more about our work</vt:lpstr>
      <vt:lpstr>Thank you for listening to our presentation!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Neurodiversity and gender-based analysis+ (GBA+)</dc:title>
  <dc:creator>Angulo, Sancho</dc:creator>
  <cp:lastModifiedBy>Angulo, Sancho</cp:lastModifiedBy>
  <cp:revision>8</cp:revision>
  <cp:lastPrinted>2024-04-30T18:24:21Z</cp:lastPrinted>
  <dcterms:created xsi:type="dcterms:W3CDTF">2024-03-21T13:34:31Z</dcterms:created>
  <dcterms:modified xsi:type="dcterms:W3CDTF">2024-08-08T17:46:45Z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15d617-256d-4284-aedb-1064be1c4b48_Enabled">
    <vt:lpwstr>true</vt:lpwstr>
  </property>
  <property fmtid="{D5CDD505-2E9C-101B-9397-08002B2CF9AE}" pid="3" name="MSIP_Label_3515d617-256d-4284-aedb-1064be1c4b48_SetDate">
    <vt:lpwstr>2024-03-21T15:14:41Z</vt:lpwstr>
  </property>
  <property fmtid="{D5CDD505-2E9C-101B-9397-08002B2CF9AE}" pid="4" name="MSIP_Label_3515d617-256d-4284-aedb-1064be1c4b48_Method">
    <vt:lpwstr>Privileged</vt:lpwstr>
  </property>
  <property fmtid="{D5CDD505-2E9C-101B-9397-08002B2CF9AE}" pid="5" name="MSIP_Label_3515d617-256d-4284-aedb-1064be1c4b48_Name">
    <vt:lpwstr>3515d617-256d-4284-aedb-1064be1c4b48</vt:lpwstr>
  </property>
  <property fmtid="{D5CDD505-2E9C-101B-9397-08002B2CF9AE}" pid="6" name="MSIP_Label_3515d617-256d-4284-aedb-1064be1c4b48_SiteId">
    <vt:lpwstr>6397df10-4595-4047-9c4f-03311282152b</vt:lpwstr>
  </property>
  <property fmtid="{D5CDD505-2E9C-101B-9397-08002B2CF9AE}" pid="7" name="MSIP_Label_3515d617-256d-4284-aedb-1064be1c4b48_ActionId">
    <vt:lpwstr>66b0c95e-27eb-403b-b166-4fbd142a2ab8</vt:lpwstr>
  </property>
  <property fmtid="{D5CDD505-2E9C-101B-9397-08002B2CF9AE}" pid="8" name="MSIP_Label_3515d617-256d-4284-aedb-1064be1c4b48_ContentBits">
    <vt:lpwstr>0</vt:lpwstr>
  </property>
  <property fmtid="{D5CDD505-2E9C-101B-9397-08002B2CF9AE}" pid="9" name="ContentTypeId">
    <vt:lpwstr>0x010100AC8C39EDA332BC458F79701F9BE9C24C</vt:lpwstr>
  </property>
</Properties>
</file>