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1.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notesSlides/notesSlide2.xml" ContentType="application/vnd.openxmlformats-officedocument.presentationml.notesSlid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83" r:id="rId2"/>
    <p:sldId id="384" r:id="rId3"/>
    <p:sldId id="385" r:id="rId4"/>
    <p:sldId id="386" r:id="rId5"/>
    <p:sldId id="387" r:id="rId6"/>
    <p:sldId id="388" r:id="rId7"/>
    <p:sldId id="389" r:id="rId8"/>
    <p:sldId id="390" r:id="rId9"/>
    <p:sldId id="391" r:id="rId10"/>
    <p:sldId id="392" r:id="rId11"/>
    <p:sldId id="393" r:id="rId12"/>
    <p:sldId id="394" r:id="rId13"/>
    <p:sldId id="395" r:id="rId14"/>
    <p:sldId id="396" r:id="rId15"/>
  </p:sldIdLst>
  <p:sldSz cx="12192000" cy="6858000"/>
  <p:notesSz cx="6858000" cy="9144000"/>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4" clrIdx="0">
    <p:extLst/>
  </p:cmAuthor>
  <p:cmAuthor id="2" name="Jeremy N Gooden" initials="JNG" lastIdx="1" clrIdx="1">
    <p:extLst/>
  </p:cmAuthor>
  <p:cmAuthor id="3" name="Microsoft Office User" initials="Office [5]" lastIdx="1" clrIdx="2"/>
  <p:cmAuthor id="4" name="Microsoft Office User" initials="Office [3]" lastIdx="1" clrIdx="3"/>
  <p:cmAuthor id="5" name="Microsoft Office User" initials="Office [4]" lastIdx="1" clrIdx="4"/>
  <p:cmAuthor id="6" name="Microsoft Office User" initials="Office" lastIdx="1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8CF76"/>
    <a:srgbClr val="6D6E71"/>
    <a:srgbClr val="DCDD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29" autoAdjust="0"/>
    <p:restoredTop sz="91945" autoAdjust="0"/>
  </p:normalViewPr>
  <p:slideViewPr>
    <p:cSldViewPr snapToGrid="0" snapToObjects="1">
      <p:cViewPr varScale="1">
        <p:scale>
          <a:sx n="64" d="100"/>
          <a:sy n="64" d="100"/>
        </p:scale>
        <p:origin x="40" y="1036"/>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66" d="100"/>
          <a:sy n="66"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gcdocs.gc.ca/tpsgc_pwgsc_dav/nodes/54765247/mobility3.xlsx" TargetMode="External" /><Relationship Id="rId2" Type="http://schemas.microsoft.com/office/2011/relationships/chartColorStyle" Target="colors1.xml" /><Relationship Id="rId1" Type="http://schemas.microsoft.com/office/2011/relationships/chartStyle" Target="style1.xml" /></Relationships>
</file>

<file path=ppt/charts/_rels/chart2.xml.rels><?xml version="1.0" encoding="UTF-8" standalone="yes"?>
<Relationships xmlns="http://schemas.openxmlformats.org/package/2006/relationships"><Relationship Id="rId1" Type="http://schemas.openxmlformats.org/officeDocument/2006/relationships/oleObject" Target="https://gcdocs.gc.ca/tpsgc_pwgsc_dav/nodes/54765247/mobility3.xlsx" TargetMode="External" /></Relationships>
</file>

<file path=ppt/charts/_rels/chart3.xml.rels><?xml version="1.0" encoding="UTF-8" standalone="yes"?>
<Relationships xmlns="http://schemas.openxmlformats.org/package/2006/relationships"><Relationship Id="rId3" Type="http://schemas.openxmlformats.org/officeDocument/2006/relationships/oleObject" Target="https://gcdocs.gc.ca/tpsgc_pwgsc_dav/nodes/54765247/mobility3.xlsx" TargetMode="External" /><Relationship Id="rId2" Type="http://schemas.microsoft.com/office/2011/relationships/chartColorStyle" Target="colors2.xml" /><Relationship Id="rId1" Type="http://schemas.microsoft.com/office/2011/relationships/chartStyle" Target="style2.xml" /></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sz="1200" b="1">
                <a:latin typeface="Arial" panose="020B0604020202020204" pitchFamily="34" charset="0"/>
                <a:cs typeface="Arial" panose="020B0604020202020204" pitchFamily="34" charset="0"/>
              </a:rPr>
              <a:t>Mon travail pourrait être fait</a:t>
            </a:r>
            <a:r>
              <a:rPr lang="en-CA" sz="1200" b="1" baseline="0">
                <a:latin typeface="Arial" panose="020B0604020202020204" pitchFamily="34" charset="0"/>
                <a:cs typeface="Arial" panose="020B0604020202020204" pitchFamily="34" charset="0"/>
              </a:rPr>
              <a:t> </a:t>
            </a:r>
            <a:r>
              <a:rPr lang="en-CA" sz="1200" b="1">
                <a:latin typeface="Arial" panose="020B0604020202020204" pitchFamily="34" charset="0"/>
                <a:cs typeface="Arial" panose="020B0604020202020204" pitchFamily="34" charset="0"/>
              </a:rPr>
              <a:t>à distance si on me donnait accès aux outils requis </a:t>
            </a:r>
          </a:p>
        </c:rich>
      </c:tx>
      <c:layout>
        <c:manualLayout>
          <c:xMode val="edge"/>
          <c:yMode val="edge"/>
          <c:x val="0.10554259457910883"/>
          <c:y val="5.2347526781239648E-2"/>
        </c:manualLayout>
      </c:layout>
      <c:overlay val="0"/>
      <c:spPr>
        <a:noFill/>
        <a:ln>
          <a:noFill/>
        </a:ln>
        <a:effectLst/>
      </c:spPr>
      <c:txPr>
        <a:bodyPr rot="0" spcFirstLastPara="1" vertOverflow="ellipsis" vert="horz" wrap="square" anchor="ctr" anchorCtr="1"/>
        <a:lstStyle/>
        <a:p>
          <a:pPr>
            <a:defRPr sz="1200" b="1"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220942642267342"/>
          <c:y val="0.19065969508592845"/>
          <c:w val="0.60037750567000348"/>
          <c:h val="0.74331694111862456"/>
        </c:manualLayout>
      </c:layout>
      <c:doughnutChart>
        <c:varyColors val="1"/>
        <c:ser>
          <c:idx val="0"/>
          <c:order val="0"/>
          <c:dPt>
            <c:idx val="0"/>
            <c:bubble3D val="0"/>
            <c:spPr>
              <a:solidFill>
                <a:schemeClr val="accent3"/>
              </a:solidFill>
              <a:ln w="19050">
                <a:solidFill>
                  <a:schemeClr val="lt1"/>
                </a:solidFill>
              </a:ln>
              <a:effectLst/>
            </c:spPr>
          </c:dPt>
          <c:dPt>
            <c:idx val="1"/>
            <c:bubble3D val="0"/>
            <c:spPr>
              <a:solidFill>
                <a:schemeClr val="accent1"/>
              </a:solidFill>
              <a:ln w="19050">
                <a:solidFill>
                  <a:schemeClr val="lt1"/>
                </a:solidFill>
              </a:ln>
              <a:effectLst/>
            </c:spPr>
          </c:dPt>
          <c:dPt>
            <c:idx val="2"/>
            <c:bubble3D val="0"/>
            <c:spPr>
              <a:solidFill>
                <a:schemeClr val="accent2"/>
              </a:solidFill>
              <a:ln w="19050">
                <a:solidFill>
                  <a:schemeClr val="lt1"/>
                </a:solidFill>
              </a:ln>
              <a:effectLst/>
            </c:spPr>
          </c:dPt>
          <c:dLbls>
            <c:dLbl>
              <c:idx val="0"/>
              <c:layout>
                <c:manualLayout>
                  <c:x val="-0.15245483989770775"/>
                  <c:y val="-0.21180357498205024"/>
                </c:manualLayout>
              </c:layout>
              <c:tx>
                <c:rich>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r>
                      <a:rPr lang="en-US" sz="1800">
                        <a:solidFill>
                          <a:schemeClr val="tx2"/>
                        </a:solidFill>
                      </a:rPr>
                      <a:t>Oui</a:t>
                    </a:r>
                  </a:p>
                  <a:p>
                    <a:pPr>
                      <a:defRPr>
                        <a:solidFill>
                          <a:schemeClr val="tx2"/>
                        </a:solidFill>
                        <a:latin typeface="Arial" panose="020B0604020202020204" pitchFamily="34" charset="0"/>
                        <a:cs typeface="Arial" panose="020B0604020202020204" pitchFamily="34" charset="0"/>
                      </a:defRPr>
                    </a:pPr>
                    <a:fld id="{B143FF76-1B0D-4C2A-B274-37B7E272F37F}" type="VALUE">
                      <a:rPr lang="en-US" sz="2800">
                        <a:solidFill>
                          <a:schemeClr val="tx2"/>
                        </a:solidFill>
                      </a:rPr>
                      <a:pPr>
                        <a:defRPr>
                          <a:solidFill>
                            <a:schemeClr val="tx2"/>
                          </a:solidFill>
                          <a:latin typeface="Arial" panose="020B0604020202020204" pitchFamily="34" charset="0"/>
                          <a:cs typeface="Arial" panose="020B0604020202020204" pitchFamily="34" charset="0"/>
                        </a:defRPr>
                      </a:pPr>
                      <a:t>[VALUE]</a:t>
                    </a:fld>
                    <a:endParaRPr lang="en-CA"/>
                  </a:p>
                </c:rich>
              </c:tx>
              <c:numFmt formatCode="##&quot; %&quot;" sourceLinked="0"/>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3317252662085289"/>
                      <c:h val="0.3485061420577879"/>
                    </c:manualLayout>
                  </c15:layout>
                  <c15:dlblFieldTable/>
                  <c15:showDataLabelsRange val="0"/>
                </c:ext>
              </c:extLst>
            </c:dLbl>
            <c:dLbl>
              <c:idx val="1"/>
              <c:numFmt formatCode="##&quot; %&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dLbl>
              <c:idx val="2"/>
              <c:numFmt formatCode="##&quot; %&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dLbl>
            <c:numFmt formatCode="##&quot; %&quot;"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1"/>
            <c:leaderLines>
              <c:spPr>
                <a:ln w="9525" cap="flat" cmpd="sng" algn="ctr">
                  <a:noFill/>
                  <a:round/>
                </a:ln>
                <a:effectLst/>
              </c:spPr>
            </c:leaderLines>
            <c:extLst>
              <c:ext xmlns:c15="http://schemas.microsoft.com/office/drawing/2012/chart" uri="{CE6537A1-D6FC-4f65-9D91-7224C49458BB}"/>
            </c:extLst>
          </c:dLbls>
          <c:cat>
            <c:strRef>
              <c:f>'[1]Mobilité Q11à14 D8'!$B$22:$B$24</c:f>
              <c:strCache>
                <c:ptCount val="3"/>
                <c:pt idx="0">
                  <c:v>Oui</c:v>
                </c:pt>
                <c:pt idx="1">
                  <c:v>Non</c:v>
                </c:pt>
                <c:pt idx="2">
                  <c:v>Je ne sais pas</c:v>
                </c:pt>
              </c:strCache>
            </c:strRef>
          </c:cat>
          <c:val>
            <c:numRef>
              <c:f>[1]mobilitydata!$C$8:$C$10</c:f>
              <c:numCache>
                <c:formatCode>General</c:formatCode>
                <c:ptCount val="3"/>
                <c:pt idx="0">
                  <c:v>79.108635097493035</c:v>
                </c:pt>
                <c:pt idx="1">
                  <c:v>12.256267409470752</c:v>
                </c:pt>
                <c:pt idx="2">
                  <c:v>8.635097493036211</c:v>
                </c:pt>
              </c:numCache>
            </c:numRef>
          </c:val>
        </c:ser>
        <c:dLbls>
          <c:showLegendKey val="0"/>
          <c:showVal val="0"/>
          <c:showCatName val="0"/>
          <c:showSerName val="0"/>
          <c:showPercent val="0"/>
          <c:showBubbleSize val="0"/>
          <c:showLeaderLines val="1"/>
        </c:dLbls>
        <c:firstSliceAng val="0"/>
        <c:holeSize val="67"/>
      </c:doughnut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r>
              <a:rPr lang="en-CA" sz="1200" b="0" i="0" baseline="0">
                <a:solidFill>
                  <a:srgbClr val="595959"/>
                </a:solidFill>
                <a:effectLst/>
              </a:rPr>
              <a:t>Combien de jours par semaine travaillez-vous à distance, en moyenne?</a:t>
            </a:r>
            <a:endParaRPr lang="en-CA" sz="1200" b="0" baseline="0">
              <a:solidFill>
                <a:srgbClr val="595959"/>
              </a:solidFill>
              <a:effectLst/>
            </a:endParaRPr>
          </a:p>
        </c:rich>
      </c:tx>
      <c:overlay val="0"/>
      <c:spPr>
        <a:noFill/>
        <a:ln>
          <a:noFill/>
        </a:ln>
        <a:effectLst/>
      </c:spPr>
    </c:title>
    <c:autoTitleDeleted val="0"/>
    <c:plotArea>
      <c:layout>
        <c:manualLayout>
          <c:layoutTarget val="inner"/>
          <c:xMode val="edge"/>
          <c:yMode val="edge"/>
          <c:x val="0.15519999760145795"/>
          <c:y val="0.13252615136604143"/>
          <c:w val="0.77819848502085487"/>
          <c:h val="0.6517646657804137"/>
        </c:manualLayout>
      </c:layout>
      <c:barChart>
        <c:barDir val="bar"/>
        <c:grouping val="stacked"/>
        <c:varyColors val="0"/>
        <c:ser>
          <c:idx val="0"/>
          <c:order val="0"/>
          <c:tx>
            <c:strRef>
              <c:f>'C:\Users\martint\AppData\Roaming\OpenText\OTEdit\EC_TPSGC-PWGSC\c217340298\[WPS - aggregate results - pre-post FR.xlsx]mobilitydata'!$B$19</c:f>
              <c:strCache>
                <c:ptCount val="1"/>
                <c:pt idx="0">
                  <c:v>Moins d'un jour par semaine</c:v>
                </c:pt>
              </c:strCache>
            </c:strRef>
          </c:tx>
          <c:spPr>
            <a:solidFill>
              <a:schemeClr val="accent1"/>
            </a:solidFill>
            <a:ln>
              <a:noFill/>
            </a:ln>
            <a:effectLst/>
          </c:spPr>
          <c:invertIfNegative val="0"/>
          <c:dLbls>
            <c:dLbl>
              <c:idx val="0"/>
              <c:tx>
                <c:rich>
                  <a:bodyPr/>
                  <a:lstStyle/>
                  <a:p>
                    <a:fld id="{C31ECA80-0030-4AAB-8843-AE054650F5B2}" type="VALUE">
                      <a:rPr lang="en-US">
                        <a:solidFill>
                          <a:schemeClr val="tx2"/>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layout>
                <c:manualLayout>
                  <c:x val="7.7227703024334146E-3"/>
                  <c:y val="0"/>
                </c:manualLayout>
              </c:layout>
              <c:tx>
                <c:rich>
                  <a:bodyPr/>
                  <a:lstStyle/>
                  <a:p>
                    <a:fld id="{D1C25D79-E583-4C74-9950-1EF41850DE72}" type="VALUE">
                      <a:rPr lang="en-US">
                        <a:solidFill>
                          <a:schemeClr val="tx2"/>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quot; %&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[1]labels!$F$2:$F$3</c:f>
              <c:strCache>
                <c:ptCount val="2"/>
                <c:pt idx="0">
                  <c:v>Antérieur à l'occupation</c:v>
                </c:pt>
                <c:pt idx="1">
                  <c:v>Postérieur à l'occupation</c:v>
                </c:pt>
              </c:strCache>
            </c:strRef>
          </c:cat>
          <c:val>
            <c:numRef>
              <c:f>[1]mobilitydata!$C$19:$D$19</c:f>
              <c:numCache>
                <c:formatCode>General</c:formatCode>
                <c:ptCount val="2"/>
                <c:pt idx="0">
                  <c:v>25.665101721439747</c:v>
                </c:pt>
                <c:pt idx="1">
                  <c:v>35.877862595419849</c:v>
                </c:pt>
              </c:numCache>
            </c:numRef>
          </c:val>
        </c:ser>
        <c:ser>
          <c:idx val="1"/>
          <c:order val="1"/>
          <c:tx>
            <c:strRef>
              <c:f>'C:\Users\martint\AppData\Roaming\OpenText\OTEdit\EC_TPSGC-PWGSC\c217340298\[WPS - aggregate results - pre-post FR.xlsx]mobilitydata'!$B$20</c:f>
              <c:strCache>
                <c:ptCount val="1"/>
                <c:pt idx="0">
                  <c:v>1 jour par semaine</c:v>
                </c:pt>
              </c:strCache>
            </c:strRef>
          </c:tx>
          <c:spPr>
            <a:solidFill>
              <a:schemeClr val="accent2"/>
            </a:solidFill>
            <a:ln>
              <a:noFill/>
            </a:ln>
            <a:effectLst/>
          </c:spPr>
          <c:invertIfNegative val="0"/>
          <c:dLbls>
            <c:dLbl>
              <c:idx val="0"/>
              <c:tx>
                <c:rich>
                  <a:bodyPr/>
                  <a:lstStyle/>
                  <a:p>
                    <a:fld id="{5EBDBAFD-1676-49DA-8AAA-F3160F9D1DF0}"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2A472AB7-B1B4-4D41-977B-2BC858D2DAE8}"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quot; %&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[1]labels!$F$2:$F$3</c:f>
              <c:strCache>
                <c:ptCount val="2"/>
                <c:pt idx="0">
                  <c:v>Antérieur à l'occupation</c:v>
                </c:pt>
                <c:pt idx="1">
                  <c:v>Postérieur à l'occupation</c:v>
                </c:pt>
              </c:strCache>
            </c:strRef>
          </c:cat>
          <c:val>
            <c:numRef>
              <c:f>[1]mobilitydata!$C$20:$D$20</c:f>
              <c:numCache>
                <c:formatCode>General</c:formatCode>
                <c:ptCount val="2"/>
                <c:pt idx="0">
                  <c:v>36.776212832550861</c:v>
                </c:pt>
                <c:pt idx="1">
                  <c:v>36.132315521628499</c:v>
                </c:pt>
              </c:numCache>
            </c:numRef>
          </c:val>
        </c:ser>
        <c:ser>
          <c:idx val="2"/>
          <c:order val="2"/>
          <c:tx>
            <c:strRef>
              <c:f>'C:\Users\martint\AppData\Roaming\OpenText\OTEdit\EC_TPSGC-PWGSC\c217340298\[WPS - aggregate results - pre-post FR.xlsx]mobilitydata'!$B$21</c:f>
              <c:strCache>
                <c:ptCount val="1"/>
                <c:pt idx="0">
                  <c:v>2 jours par semaine</c:v>
                </c:pt>
              </c:strCache>
            </c:strRef>
          </c:tx>
          <c:spPr>
            <a:solidFill>
              <a:schemeClr val="accent3"/>
            </a:solidFill>
            <a:ln>
              <a:noFill/>
            </a:ln>
            <a:effectLst/>
          </c:spPr>
          <c:invertIfNegative val="0"/>
          <c:dLbls>
            <c:dLbl>
              <c:idx val="0"/>
              <c:tx>
                <c:rich>
                  <a:bodyPr/>
                  <a:lstStyle/>
                  <a:p>
                    <a:fld id="{B85B9964-5CAD-4216-BA9E-AE6E0DC896F5}"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
              <c:tx>
                <c:rich>
                  <a:bodyPr/>
                  <a:lstStyle/>
                  <a:p>
                    <a:fld id="{99B3C522-6459-4463-A8D3-4C7C06057E33}" type="VALUE">
                      <a:rPr lang="en-US">
                        <a:solidFill>
                          <a:schemeClr val="bg1"/>
                        </a:solidFill>
                      </a:rPr>
                      <a:pPr/>
                      <a:t>[VALUE]</a:t>
                    </a:fld>
                    <a:endParaRPr lang="en-CA"/>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numFmt formatCode="0&quot; %&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[1]labels!$F$2:$F$3</c:f>
              <c:strCache>
                <c:ptCount val="2"/>
                <c:pt idx="0">
                  <c:v>Antérieur à l'occupation</c:v>
                </c:pt>
                <c:pt idx="1">
                  <c:v>Postérieur à l'occupation</c:v>
                </c:pt>
              </c:strCache>
            </c:strRef>
          </c:cat>
          <c:val>
            <c:numRef>
              <c:f>[1]mobilitydata!$C$21:$D$21</c:f>
              <c:numCache>
                <c:formatCode>General</c:formatCode>
                <c:ptCount val="2"/>
                <c:pt idx="0">
                  <c:v>31.455399061032864</c:v>
                </c:pt>
                <c:pt idx="1">
                  <c:v>21.119592875318066</c:v>
                </c:pt>
              </c:numCache>
            </c:numRef>
          </c:val>
        </c:ser>
        <c:ser>
          <c:idx val="3"/>
          <c:order val="3"/>
          <c:tx>
            <c:strRef>
              <c:f>'C:\Users\martint\AppData\Roaming\OpenText\OTEdit\EC_TPSGC-PWGSC\c217340298\[WPS - aggregate results - pre-post FR.xlsx]mobilitydata'!$B$22</c:f>
              <c:strCache>
                <c:ptCount val="1"/>
                <c:pt idx="0">
                  <c:v>3 jours par semaine</c:v>
                </c:pt>
              </c:strCache>
            </c:strRef>
          </c:tx>
          <c:spPr>
            <a:solidFill>
              <a:schemeClr val="accent4"/>
            </a:solidFill>
            <a:ln>
              <a:noFill/>
            </a:ln>
            <a:effectLst/>
          </c:spPr>
          <c:invertIfNegative val="0"/>
          <c:dLbls>
            <c:numFmt formatCode="0&quot; %&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[1]labels!$F$2:$F$3</c:f>
              <c:strCache>
                <c:ptCount val="2"/>
                <c:pt idx="0">
                  <c:v>Antérieur à l'occupation</c:v>
                </c:pt>
                <c:pt idx="1">
                  <c:v>Postérieur à l'occupation</c:v>
                </c:pt>
              </c:strCache>
            </c:strRef>
          </c:cat>
          <c:val>
            <c:numRef>
              <c:f>[1]mobilitydata!$C$22:$D$22</c:f>
              <c:numCache>
                <c:formatCode>General</c:formatCode>
                <c:ptCount val="2"/>
                <c:pt idx="0">
                  <c:v>4.225352112676056</c:v>
                </c:pt>
                <c:pt idx="1">
                  <c:v>3.8167938931297711</c:v>
                </c:pt>
              </c:numCache>
            </c:numRef>
          </c:val>
        </c:ser>
        <c:ser>
          <c:idx val="4"/>
          <c:order val="4"/>
          <c:tx>
            <c:strRef>
              <c:f>'C:\Users\martint\AppData\Roaming\OpenText\OTEdit\EC_TPSGC-PWGSC\c217340298\[WPS - aggregate results - pre-post FR.xlsx]mobilitydata'!$B$23</c:f>
              <c:strCache>
                <c:ptCount val="1"/>
                <c:pt idx="0">
                  <c:v>4 jours par semaine</c:v>
                </c:pt>
              </c:strCache>
            </c:strRef>
          </c:tx>
          <c:spPr>
            <a:solidFill>
              <a:schemeClr val="accent5"/>
            </a:solidFill>
            <a:ln>
              <a:noFill/>
            </a:ln>
            <a:effectLst/>
          </c:spPr>
          <c:invertIfNegative val="0"/>
          <c:dLbls>
            <c:dLbl>
              <c:idx val="0"/>
              <c:layout>
                <c:manualLayout>
                  <c:x val="0"/>
                  <c:y val="0.15367628151800705"/>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
                  <c:y val="-0.15367628151800705"/>
                </c:manualLayout>
              </c:layout>
              <c:numFmt formatCode="0&quot; %&quot;" sourceLinked="0"/>
              <c:spPr>
                <a:noFill/>
                <a:ln>
                  <a:noFill/>
                </a:ln>
                <a:effectLst/>
              </c:spPr>
              <c:txPr>
                <a:bodyPr rot="0" spcFirstLastPara="1" vertOverflow="ellipsis" vert="horz" wrap="square" lIns="38100" tIns="19050" rIns="38100" bIns="19050" anchor="ctr" anchorCtr="1">
                  <a:noAutofit/>
                </a:bodyPr>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numFmt formatCode="0&quot; %&quot;"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[1]labels!$F$2:$F$3</c:f>
              <c:strCache>
                <c:ptCount val="2"/>
                <c:pt idx="0">
                  <c:v>Antérieur à l'occupation</c:v>
                </c:pt>
                <c:pt idx="1">
                  <c:v>Postérieur à l'occupation</c:v>
                </c:pt>
              </c:strCache>
            </c:strRef>
          </c:cat>
          <c:val>
            <c:numRef>
              <c:f>[1]mobilitydata!$C$23:$D$23</c:f>
              <c:numCache>
                <c:formatCode>General</c:formatCode>
                <c:ptCount val="2"/>
                <c:pt idx="0">
                  <c:v>1.2519561815336464</c:v>
                </c:pt>
                <c:pt idx="1">
                  <c:v>1.2722646310432568</c:v>
                </c:pt>
              </c:numCache>
            </c:numRef>
          </c:val>
        </c:ser>
        <c:ser>
          <c:idx val="5"/>
          <c:order val="5"/>
          <c:tx>
            <c:strRef>
              <c:f>'C:\Users\martint\AppData\Roaming\OpenText\OTEdit\EC_TPSGC-PWGSC\c217340298\[WPS - aggregate results - pre-post FR.xlsx]mobilitydata'!$B$24</c:f>
              <c:strCache>
                <c:ptCount val="1"/>
                <c:pt idx="0">
                  <c:v>5 jours par semaine</c:v>
                </c:pt>
              </c:strCache>
            </c:strRef>
          </c:tx>
          <c:spPr>
            <a:solidFill>
              <a:schemeClr val="accent6"/>
            </a:solidFill>
            <a:ln>
              <a:noFill/>
            </a:ln>
            <a:effectLst/>
          </c:spPr>
          <c:invertIfNegative val="0"/>
          <c:dLbls>
            <c:dLbl>
              <c:idx val="0"/>
              <c:layout>
                <c:manualLayout>
                  <c:x val="3.3779566055592167E-2"/>
                  <c:y val="0"/>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3.5890788934066845E-2"/>
                  <c:y val="0"/>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wrap="square" lIns="38100" tIns="19050" rIns="38100" bIns="19050" anchor="ctr">
                <a:spAutoFit/>
              </a:bodyPr>
              <a:lstStyle/>
              <a:p>
                <a:pPr>
                  <a:defRPr sz="1200">
                    <a:solidFill>
                      <a:schemeClr val="tx2"/>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[1]labels!$F$2:$F$3</c:f>
              <c:strCache>
                <c:ptCount val="2"/>
                <c:pt idx="0">
                  <c:v>Antérieur à l'occupation</c:v>
                </c:pt>
                <c:pt idx="1">
                  <c:v>Postérieur à l'occupation</c:v>
                </c:pt>
              </c:strCache>
            </c:strRef>
          </c:cat>
          <c:val>
            <c:numRef>
              <c:f>[1]mobilitydata!$C$24:$D$24</c:f>
              <c:numCache>
                <c:formatCode>General</c:formatCode>
                <c:ptCount val="2"/>
                <c:pt idx="0">
                  <c:v>0.6259780907668232</c:v>
                </c:pt>
                <c:pt idx="1">
                  <c:v>1.7811704834605597</c:v>
                </c:pt>
              </c:numCache>
            </c:numRef>
          </c:val>
        </c:ser>
        <c:dLbls>
          <c:showLegendKey val="0"/>
          <c:showVal val="0"/>
          <c:showCatName val="0"/>
          <c:showSerName val="0"/>
          <c:showPercent val="0"/>
          <c:showBubbleSize val="0"/>
        </c:dLbls>
        <c:gapWidth val="40"/>
        <c:overlap val="100"/>
        <c:axId val="643072800"/>
        <c:axId val="647328680"/>
      </c:barChart>
      <c:catAx>
        <c:axId val="6430728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647328680"/>
        <c:crosses val="autoZero"/>
        <c:auto val="1"/>
        <c:lblAlgn val="ctr"/>
        <c:lblOffset val="100"/>
        <c:noMultiLvlLbl val="0"/>
      </c:catAx>
      <c:valAx>
        <c:axId val="647328680"/>
        <c:scaling>
          <c:orientation val="minMax"/>
          <c:max val="100"/>
        </c:scaling>
        <c:delete val="1"/>
        <c:axPos val="t"/>
        <c:numFmt formatCode="General" sourceLinked="1"/>
        <c:majorTickMark val="out"/>
        <c:minorTickMark val="none"/>
        <c:tickLblPos val="nextTo"/>
        <c:crossAx val="643072800"/>
        <c:crosses val="autoZero"/>
        <c:crossBetween val="between"/>
      </c:valAx>
      <c:spPr>
        <a:noFill/>
        <a:ln>
          <a:noFill/>
        </a:ln>
        <a:effectLst/>
      </c:spPr>
    </c:plotArea>
    <c:legend>
      <c:legendPos val="b"/>
      <c:layout>
        <c:manualLayout>
          <c:xMode val="edge"/>
          <c:yMode val="edge"/>
          <c:x val="0.15579347020236201"/>
          <c:y val="0.82944131983502067"/>
          <c:w val="0.77302812773635754"/>
          <c:h val="0.13159764120394041"/>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solidFill>
      <a:schemeClr val="bg1"/>
    </a:solid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'C:\Users\martint\AppData\Roaming\OpenText\OTEdit\EC_TPSGC-PWGSC\c217340298\[WPS - aggregate results - pre-post FR.xlsx]Mobilité'!$B$1</c:f>
          <c:strCache>
            <c:ptCount val="1"/>
            <c:pt idx="0">
              <c:v>Prévalence du travail à distance</c:v>
            </c:pt>
          </c:strCache>
        </c:strRef>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0.20672799976740003"/>
          <c:y val="0.19984665155809114"/>
          <c:w val="0.74520694129212917"/>
          <c:h val="0.71402336018216683"/>
        </c:manualLayout>
      </c:layout>
      <c:barChart>
        <c:barDir val="bar"/>
        <c:grouping val="clustered"/>
        <c:varyColors val="0"/>
        <c:ser>
          <c:idx val="0"/>
          <c:order val="0"/>
          <c:tx>
            <c:strRef>
              <c:f>'C:\Users\martint\AppData\Roaming\OpenText\OTEdit\EC_TPSGC-PWGSC\c217340298\[WPS - aggregate results - pre-post FR.xlsx]mobilitydata'!$A$3</c:f>
              <c:strCache>
                <c:ptCount val="1"/>
                <c:pt idx="0">
                  <c:v>Yes</c:v>
                </c:pt>
              </c:strCache>
            </c:strRef>
          </c:tx>
          <c:spPr>
            <a:solidFill>
              <a:schemeClr val="accent1"/>
            </a:solidFill>
            <a:ln>
              <a:noFill/>
            </a:ln>
            <a:effectLst/>
          </c:spPr>
          <c:invertIfNegative val="0"/>
          <c:dPt>
            <c:idx val="1"/>
            <c:invertIfNegative val="0"/>
            <c:bubble3D val="0"/>
            <c:spPr>
              <a:solidFill>
                <a:schemeClr val="accent3"/>
              </a:solidFill>
              <a:ln>
                <a:noFill/>
              </a:ln>
              <a:effectLst/>
            </c:spPr>
          </c:dPt>
          <c:dLbls>
            <c:dLbl>
              <c:idx val="1"/>
              <c:numFmt formatCode="0&quot; %&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extLst>
                <c:ext xmlns:c15="http://schemas.microsoft.com/office/drawing/2012/chart" uri="{CE6537A1-D6FC-4f65-9D91-7224C49458BB}"/>
              </c:extLst>
            </c:dLbl>
            <c:numFmt formatCode="0&quot; %&quot;"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dLblPos val="in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[1]labels!$F$2:$F$3</c:f>
              <c:strCache>
                <c:ptCount val="2"/>
                <c:pt idx="0">
                  <c:v>Antérieur à l'occupation</c:v>
                </c:pt>
                <c:pt idx="1">
                  <c:v>Postérieur à l'occupation</c:v>
                </c:pt>
              </c:strCache>
            </c:strRef>
          </c:cat>
          <c:val>
            <c:numRef>
              <c:f>[1]mobilitydata!$C$3:$D$3</c:f>
              <c:numCache>
                <c:formatCode>General</c:formatCode>
                <c:ptCount val="2"/>
                <c:pt idx="0">
                  <c:v>52.116402116402114</c:v>
                </c:pt>
                <c:pt idx="1">
                  <c:v>75.442739079102722</c:v>
                </c:pt>
              </c:numCache>
            </c:numRef>
          </c:val>
        </c:ser>
        <c:dLbls>
          <c:showLegendKey val="0"/>
          <c:showVal val="0"/>
          <c:showCatName val="0"/>
          <c:showSerName val="0"/>
          <c:showPercent val="0"/>
          <c:showBubbleSize val="0"/>
        </c:dLbls>
        <c:gapWidth val="25"/>
        <c:axId val="647328288"/>
        <c:axId val="647332600"/>
      </c:barChart>
      <c:catAx>
        <c:axId val="6473282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647332600"/>
        <c:crosses val="autoZero"/>
        <c:auto val="1"/>
        <c:lblAlgn val="ctr"/>
        <c:lblOffset val="100"/>
        <c:noMultiLvlLbl val="0"/>
      </c:catAx>
      <c:valAx>
        <c:axId val="647332600"/>
        <c:scaling>
          <c:orientation val="minMax"/>
          <c:max val="100"/>
        </c:scaling>
        <c:delete val="1"/>
        <c:axPos val="b"/>
        <c:numFmt formatCode="General" sourceLinked="1"/>
        <c:majorTickMark val="out"/>
        <c:minorTickMark val="none"/>
        <c:tickLblPos val="nextTo"/>
        <c:crossAx val="647328288"/>
        <c:crosses val="autoZero"/>
        <c:crossBetween val="between"/>
      </c:valAx>
      <c:spPr>
        <a:noFill/>
        <a:ln>
          <a:noFill/>
        </a:ln>
        <a:effectLst/>
      </c:spPr>
    </c:plotArea>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FBA0B1-8B5E-6C42-BD6E-E01ECCB0DC63}" type="datetimeFigureOut">
              <a:rPr lang="en-US" smtClean="0"/>
              <a:t>2/5/2020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4F169B-D4BC-2D47-B1AD-909F43E50BA5}" type="slidenum">
              <a:rPr lang="en-US" smtClean="0"/>
              <a:t>‹#›</a:t>
            </a:fld>
            <a:endParaRPr lang="en-US" dirty="0"/>
          </a:p>
        </p:txBody>
      </p:sp>
    </p:spTree>
    <p:extLst>
      <p:ext uri="{BB962C8B-B14F-4D97-AF65-F5344CB8AC3E}">
        <p14:creationId xmlns:p14="http://schemas.microsoft.com/office/powerpoint/2010/main" val="3269476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66F0F-F449-CC4B-B881-E7F614156AC6}" type="datetimeFigureOut">
              <a:rPr lang="en-US" smtClean="0"/>
              <a:t>2/5/2020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1F9BAFD-0AFE-FC47-B839-C833EEBF7ECA}" type="slidenum">
              <a:rPr lang="en-US" smtClean="0"/>
              <a:t>‹#›</a:t>
            </a:fld>
            <a:endParaRPr lang="en-US" dirty="0"/>
          </a:p>
        </p:txBody>
      </p:sp>
    </p:spTree>
    <p:extLst>
      <p:ext uri="{BB962C8B-B14F-4D97-AF65-F5344CB8AC3E}">
        <p14:creationId xmlns:p14="http://schemas.microsoft.com/office/powerpoint/2010/main" val="249455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solidFill>
                <a:schemeClr val="bg1"/>
              </a:solidFill>
            </a:endParaRPr>
          </a:p>
        </p:txBody>
      </p:sp>
      <p:sp>
        <p:nvSpPr>
          <p:cNvPr id="4" name="Slide Number Placeholder 3"/>
          <p:cNvSpPr>
            <a:spLocks noGrp="1"/>
          </p:cNvSpPr>
          <p:nvPr>
            <p:ph type="sldNum" sz="quarter" idx="10"/>
          </p:nvPr>
        </p:nvSpPr>
        <p:spPr/>
        <p:txBody>
          <a:bodyPr/>
          <a:lstStyle/>
          <a:p>
            <a:fld id="{11F9BAFD-0AFE-FC47-B839-C833EEBF7ECA}" type="slidenum">
              <a:rPr lang="en-US" smtClean="0"/>
              <a:t>1</a:t>
            </a:fld>
            <a:endParaRPr lang="en-US" dirty="0"/>
          </a:p>
        </p:txBody>
      </p:sp>
    </p:spTree>
    <p:extLst>
      <p:ext uri="{BB962C8B-B14F-4D97-AF65-F5344CB8AC3E}">
        <p14:creationId xmlns:p14="http://schemas.microsoft.com/office/powerpoint/2010/main" val="3164595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CA" dirty="0" smtClean="0"/>
              <a:t>http://globalworkplaceanalytics.com/resources/costs-benefits</a:t>
            </a:r>
          </a:p>
          <a:p>
            <a:r>
              <a:rPr lang="fr-CA" i="1" dirty="0" smtClean="0"/>
              <a:t>20 à 25 pour cent plus productifs que leurs collègues au bureau. Les employés d’American Express qui travaillaient à domicile étaient 43 pour cent plus productifs que ceux qui travaillaient au bureau.</a:t>
            </a:r>
          </a:p>
          <a:p>
            <a:endParaRPr lang="fr-CA" dirty="0"/>
          </a:p>
        </p:txBody>
      </p:sp>
      <p:sp>
        <p:nvSpPr>
          <p:cNvPr id="4" name="Espace réservé du numéro de diapositive 3"/>
          <p:cNvSpPr>
            <a:spLocks noGrp="1"/>
          </p:cNvSpPr>
          <p:nvPr>
            <p:ph type="sldNum" sz="quarter" idx="10"/>
          </p:nvPr>
        </p:nvSpPr>
        <p:spPr/>
        <p:txBody>
          <a:bodyPr/>
          <a:lstStyle/>
          <a:p>
            <a:fld id="{11F9BAFD-0AFE-FC47-B839-C833EEBF7ECA}" type="slidenum">
              <a:rPr lang="en-US" smtClean="0"/>
              <a:t>4</a:t>
            </a:fld>
            <a:endParaRPr lang="en-US" dirty="0"/>
          </a:p>
        </p:txBody>
      </p:sp>
    </p:spTree>
    <p:extLst>
      <p:ext uri="{BB962C8B-B14F-4D97-AF65-F5344CB8AC3E}">
        <p14:creationId xmlns:p14="http://schemas.microsoft.com/office/powerpoint/2010/main" val="8025240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3029706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3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F5DBF2B2-6E29-804D-BBC2-9BEE5015365B}"/>
              </a:ext>
            </a:extLst>
          </p:cNvPr>
          <p:cNvSpPr>
            <a:spLocks noGrp="1"/>
          </p:cNvSpPr>
          <p:nvPr>
            <p:ph type="ctrTitle"/>
          </p:nvPr>
        </p:nvSpPr>
        <p:spPr>
          <a:xfrm>
            <a:off x="545306" y="2379518"/>
            <a:ext cx="11101387" cy="1295400"/>
          </a:xfrm>
        </p:spPr>
        <p:txBody>
          <a:bodyPr anchor="b">
            <a:normAutofit/>
          </a:bodyPr>
          <a:lstStyle>
            <a:lvl1pPr algn="l">
              <a:lnSpc>
                <a:spcPct val="100000"/>
              </a:lnSpc>
              <a:defRPr sz="4800"/>
            </a:lvl1pPr>
          </a:lstStyle>
          <a:p>
            <a:r>
              <a:rPr lang="en-US" dirty="0"/>
              <a:t>Click to edit Master title style</a:t>
            </a:r>
          </a:p>
        </p:txBody>
      </p:sp>
      <p:sp>
        <p:nvSpPr>
          <p:cNvPr id="3" name="Subtitle 2">
            <a:extLst>
              <a:ext uri="{FF2B5EF4-FFF2-40B4-BE49-F238E27FC236}">
                <a16:creationId xmlns="" xmlns:a16="http://schemas.microsoft.com/office/drawing/2014/main" id="{32033543-1E3F-E44E-9B20-569E29D9DE80}"/>
              </a:ext>
            </a:extLst>
          </p:cNvPr>
          <p:cNvSpPr>
            <a:spLocks noGrp="1"/>
          </p:cNvSpPr>
          <p:nvPr>
            <p:ph type="subTitle" idx="1" hasCustomPrompt="1"/>
          </p:nvPr>
        </p:nvSpPr>
        <p:spPr>
          <a:xfrm>
            <a:off x="545307" y="3816351"/>
            <a:ext cx="3502586" cy="678352"/>
          </a:xfrm>
        </p:spPr>
        <p:txBody>
          <a:bodyPr>
            <a:normAutofit/>
          </a:bodyPr>
          <a:lstStyle>
            <a:lvl1pPr marL="0" indent="0" algn="l">
              <a:lnSpc>
                <a:spcPct val="100000"/>
              </a:lnSpc>
              <a:buNone/>
              <a:defRPr sz="1400" b="1">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Text Placeholder 10">
            <a:extLst>
              <a:ext uri="{FF2B5EF4-FFF2-40B4-BE49-F238E27FC236}">
                <a16:creationId xmlns="" xmlns:a16="http://schemas.microsoft.com/office/drawing/2014/main" id="{AECE7A44-3E45-CD44-B3AE-5AEBA351C863}"/>
              </a:ext>
            </a:extLst>
          </p:cNvPr>
          <p:cNvSpPr>
            <a:spLocks noGrp="1"/>
          </p:cNvSpPr>
          <p:nvPr>
            <p:ph type="body" sz="quarter" idx="13"/>
          </p:nvPr>
        </p:nvSpPr>
        <p:spPr>
          <a:xfrm>
            <a:off x="544513" y="4335679"/>
            <a:ext cx="3494087" cy="526957"/>
          </a:xfrm>
        </p:spPr>
        <p:txBody>
          <a:bodyPr>
            <a:noAutofit/>
          </a:bodyPr>
          <a:lstStyle>
            <a:lvl1pPr marL="0" indent="0">
              <a:lnSpc>
                <a:spcPct val="100000"/>
              </a:lnSpc>
              <a:buNone/>
              <a:defRPr sz="1000"/>
            </a:lvl1pPr>
            <a:lvl2pPr marL="457200" indent="0">
              <a:buNone/>
              <a:defRPr sz="900"/>
            </a:lvl2pPr>
            <a:lvl3pPr marL="914400" indent="0">
              <a:buNone/>
              <a:defRPr sz="800"/>
            </a:lvl3pPr>
            <a:lvl4pPr marL="1371600" indent="0">
              <a:buNone/>
              <a:defRPr sz="700"/>
            </a:lvl4pPr>
            <a:lvl5pPr marL="1828800" indent="0">
              <a:buNone/>
              <a:defRPr sz="700"/>
            </a:lvl5pPr>
          </a:lstStyle>
          <a:p>
            <a:pPr lvl="0"/>
            <a:r>
              <a:rPr lang="en-US" dirty="0"/>
              <a:t>Edit Master text styles</a:t>
            </a:r>
          </a:p>
        </p:txBody>
      </p:sp>
    </p:spTree>
    <p:extLst>
      <p:ext uri="{BB962C8B-B14F-4D97-AF65-F5344CB8AC3E}">
        <p14:creationId xmlns:p14="http://schemas.microsoft.com/office/powerpoint/2010/main" val="280316998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mall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2571751" cy="1085850"/>
          </a:xfrm>
        </p:spPr>
        <p:txBody>
          <a:bodyPr/>
          <a:lstStyle/>
          <a:p>
            <a:endParaRPr lang="en-US" dirty="0"/>
          </a:p>
        </p:txBody>
      </p:sp>
      <p:sp>
        <p:nvSpPr>
          <p:cNvPr id="17" name="Picture Placeholder 6">
            <a:extLst>
              <a:ext uri="{FF2B5EF4-FFF2-40B4-BE49-F238E27FC236}">
                <a16:creationId xmlns="" xmlns:a16="http://schemas.microsoft.com/office/drawing/2014/main" id="{AB5CA4C7-9DA8-9349-A7AE-66A5D6A6F642}"/>
              </a:ext>
            </a:extLst>
          </p:cNvPr>
          <p:cNvSpPr>
            <a:spLocks noGrp="1"/>
          </p:cNvSpPr>
          <p:nvPr>
            <p:ph type="pic" sz="quarter" idx="16"/>
          </p:nvPr>
        </p:nvSpPr>
        <p:spPr>
          <a:xfrm>
            <a:off x="3371849" y="1606538"/>
            <a:ext cx="2571751" cy="1085850"/>
          </a:xfrm>
        </p:spPr>
        <p:txBody>
          <a:bodyPr/>
          <a:lstStyle/>
          <a:p>
            <a:endParaRPr lang="en-US" dirty="0"/>
          </a:p>
        </p:txBody>
      </p:sp>
      <p:sp>
        <p:nvSpPr>
          <p:cNvPr id="20" name="Picture Placeholder 6">
            <a:extLst>
              <a:ext uri="{FF2B5EF4-FFF2-40B4-BE49-F238E27FC236}">
                <a16:creationId xmlns="" xmlns:a16="http://schemas.microsoft.com/office/drawing/2014/main" id="{0BDB9676-2139-3E4A-8902-B788AA4A1430}"/>
              </a:ext>
            </a:extLst>
          </p:cNvPr>
          <p:cNvSpPr>
            <a:spLocks noGrp="1"/>
          </p:cNvSpPr>
          <p:nvPr>
            <p:ph type="pic" sz="quarter" idx="19"/>
          </p:nvPr>
        </p:nvSpPr>
        <p:spPr>
          <a:xfrm>
            <a:off x="6243636" y="1606538"/>
            <a:ext cx="2571751" cy="1085850"/>
          </a:xfrm>
        </p:spPr>
        <p:txBody>
          <a:bodyPr/>
          <a:lstStyle/>
          <a:p>
            <a:endParaRPr lang="en-US" dirty="0"/>
          </a:p>
        </p:txBody>
      </p:sp>
      <p:sp>
        <p:nvSpPr>
          <p:cNvPr id="23" name="Picture Placeholder 6">
            <a:extLst>
              <a:ext uri="{FF2B5EF4-FFF2-40B4-BE49-F238E27FC236}">
                <a16:creationId xmlns="" xmlns:a16="http://schemas.microsoft.com/office/drawing/2014/main" id="{3AAEAB4E-EA57-5D45-ADBA-C01E02C67167}"/>
              </a:ext>
            </a:extLst>
          </p:cNvPr>
          <p:cNvSpPr>
            <a:spLocks noGrp="1"/>
          </p:cNvSpPr>
          <p:nvPr>
            <p:ph type="pic" sz="quarter" idx="22"/>
          </p:nvPr>
        </p:nvSpPr>
        <p:spPr>
          <a:xfrm>
            <a:off x="9086849" y="1606538"/>
            <a:ext cx="2438028" cy="1085850"/>
          </a:xfrm>
        </p:spPr>
        <p:txBody>
          <a:bodyPr/>
          <a:lstStyle/>
          <a:p>
            <a:endParaRPr lang="en-US" dirty="0"/>
          </a:p>
        </p:txBody>
      </p:sp>
      <p:sp>
        <p:nvSpPr>
          <p:cNvPr id="18" name="Text Placeholder 2">
            <a:extLst>
              <a:ext uri="{FF2B5EF4-FFF2-40B4-BE49-F238E27FC236}">
                <a16:creationId xmlns="" xmlns:a16="http://schemas.microsoft.com/office/drawing/2014/main" id="{EDDF9A85-81B8-594C-8E42-376FC3678AA4}"/>
              </a:ext>
            </a:extLst>
          </p:cNvPr>
          <p:cNvSpPr>
            <a:spLocks noGrp="1"/>
          </p:cNvSpPr>
          <p:nvPr>
            <p:ph type="body" idx="1" hasCustomPrompt="1"/>
          </p:nvPr>
        </p:nvSpPr>
        <p:spPr>
          <a:xfrm>
            <a:off x="542925"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D07625D3-4631-D144-A38F-D00BCF2C2126}"/>
              </a:ext>
            </a:extLst>
          </p:cNvPr>
          <p:cNvSpPr>
            <a:spLocks noGrp="1"/>
          </p:cNvSpPr>
          <p:nvPr>
            <p:ph idx="15"/>
          </p:nvPr>
        </p:nvSpPr>
        <p:spPr>
          <a:xfrm>
            <a:off x="538161"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2">
            <a:extLst>
              <a:ext uri="{FF2B5EF4-FFF2-40B4-BE49-F238E27FC236}">
                <a16:creationId xmlns="" xmlns:a16="http://schemas.microsoft.com/office/drawing/2014/main" id="{7A595DD1-B636-EA46-A519-6AA9C65FD62C}"/>
              </a:ext>
            </a:extLst>
          </p:cNvPr>
          <p:cNvSpPr>
            <a:spLocks noGrp="1"/>
          </p:cNvSpPr>
          <p:nvPr>
            <p:ph type="body" idx="23" hasCustomPrompt="1"/>
          </p:nvPr>
        </p:nvSpPr>
        <p:spPr>
          <a:xfrm>
            <a:off x="3373211"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A995848D-37D6-C04D-BDF8-0D8718112883}"/>
              </a:ext>
            </a:extLst>
          </p:cNvPr>
          <p:cNvSpPr>
            <a:spLocks noGrp="1"/>
          </p:cNvSpPr>
          <p:nvPr>
            <p:ph idx="24"/>
          </p:nvPr>
        </p:nvSpPr>
        <p:spPr>
          <a:xfrm>
            <a:off x="3368447"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4" name="Text Placeholder 2">
            <a:extLst>
              <a:ext uri="{FF2B5EF4-FFF2-40B4-BE49-F238E27FC236}">
                <a16:creationId xmlns="" xmlns:a16="http://schemas.microsoft.com/office/drawing/2014/main" id="{BFC0A166-67A0-2340-971A-FD7BAF6FB8CF}"/>
              </a:ext>
            </a:extLst>
          </p:cNvPr>
          <p:cNvSpPr>
            <a:spLocks noGrp="1"/>
          </p:cNvSpPr>
          <p:nvPr>
            <p:ph type="body" idx="25" hasCustomPrompt="1"/>
          </p:nvPr>
        </p:nvSpPr>
        <p:spPr>
          <a:xfrm>
            <a:off x="6225268" y="2878599"/>
            <a:ext cx="2588620"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10E95A27-B41C-7F48-9F77-4204B73512BE}"/>
              </a:ext>
            </a:extLst>
          </p:cNvPr>
          <p:cNvSpPr>
            <a:spLocks noGrp="1"/>
          </p:cNvSpPr>
          <p:nvPr>
            <p:ph idx="26"/>
          </p:nvPr>
        </p:nvSpPr>
        <p:spPr>
          <a:xfrm>
            <a:off x="6220504" y="3194688"/>
            <a:ext cx="2576514"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7D1A0976-12BB-6843-AA08-4891F82E3E12}"/>
              </a:ext>
            </a:extLst>
          </p:cNvPr>
          <p:cNvSpPr>
            <a:spLocks noGrp="1"/>
          </p:cNvSpPr>
          <p:nvPr>
            <p:ph type="body" idx="27" hasCustomPrompt="1"/>
          </p:nvPr>
        </p:nvSpPr>
        <p:spPr>
          <a:xfrm>
            <a:off x="9077325" y="2878599"/>
            <a:ext cx="2437779"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7" name="Content Placeholder 2">
            <a:extLst>
              <a:ext uri="{FF2B5EF4-FFF2-40B4-BE49-F238E27FC236}">
                <a16:creationId xmlns="" xmlns:a16="http://schemas.microsoft.com/office/drawing/2014/main" id="{0CE6D17D-6FF8-034C-B243-541C6CC0C0A7}"/>
              </a:ext>
            </a:extLst>
          </p:cNvPr>
          <p:cNvSpPr>
            <a:spLocks noGrp="1"/>
          </p:cNvSpPr>
          <p:nvPr>
            <p:ph idx="28"/>
          </p:nvPr>
        </p:nvSpPr>
        <p:spPr>
          <a:xfrm>
            <a:off x="9072561" y="3194688"/>
            <a:ext cx="2442543"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3"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4" name="Straight Connector 33">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9651033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rge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30838" cy="25225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2522550"/>
          </a:xfrm>
        </p:spPr>
        <p:txBody>
          <a:bodyPr/>
          <a:lstStyle/>
          <a:p>
            <a:endParaRPr lang="en-US" dirty="0"/>
          </a:p>
        </p:txBody>
      </p:sp>
      <p:sp>
        <p:nvSpPr>
          <p:cNvPr id="15" name="Text Placeholder 2">
            <a:extLst>
              <a:ext uri="{FF2B5EF4-FFF2-40B4-BE49-F238E27FC236}">
                <a16:creationId xmlns="" xmlns:a16="http://schemas.microsoft.com/office/drawing/2014/main" id="{FBD7B9AD-945C-F149-B2DA-39EC98B68E99}"/>
              </a:ext>
            </a:extLst>
          </p:cNvPr>
          <p:cNvSpPr>
            <a:spLocks noGrp="1"/>
          </p:cNvSpPr>
          <p:nvPr>
            <p:ph type="body" idx="1" hasCustomPrompt="1"/>
          </p:nvPr>
        </p:nvSpPr>
        <p:spPr>
          <a:xfrm>
            <a:off x="542925" y="4307350"/>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47D4007-27E8-6B41-B124-3799DE9D3414}"/>
              </a:ext>
            </a:extLst>
          </p:cNvPr>
          <p:cNvSpPr>
            <a:spLocks noGrp="1"/>
          </p:cNvSpPr>
          <p:nvPr>
            <p:ph idx="15"/>
          </p:nvPr>
        </p:nvSpPr>
        <p:spPr>
          <a:xfrm>
            <a:off x="538161" y="4601668"/>
            <a:ext cx="5405440"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BE58BC4C-2568-1D44-AC5F-BB2715C9AD23}"/>
              </a:ext>
            </a:extLst>
          </p:cNvPr>
          <p:cNvSpPr>
            <a:spLocks noGrp="1"/>
          </p:cNvSpPr>
          <p:nvPr>
            <p:ph type="body" idx="16" hasCustomPrompt="1"/>
          </p:nvPr>
        </p:nvSpPr>
        <p:spPr>
          <a:xfrm>
            <a:off x="6247039" y="4307350"/>
            <a:ext cx="526806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8" name="Content Placeholder 2">
            <a:extLst>
              <a:ext uri="{FF2B5EF4-FFF2-40B4-BE49-F238E27FC236}">
                <a16:creationId xmlns="" xmlns:a16="http://schemas.microsoft.com/office/drawing/2014/main" id="{3961F923-F71F-6342-AF54-96059A451659}"/>
              </a:ext>
            </a:extLst>
          </p:cNvPr>
          <p:cNvSpPr>
            <a:spLocks noGrp="1"/>
          </p:cNvSpPr>
          <p:nvPr>
            <p:ph idx="17"/>
          </p:nvPr>
        </p:nvSpPr>
        <p:spPr>
          <a:xfrm>
            <a:off x="6242275" y="4601668"/>
            <a:ext cx="5246813" cy="1528678"/>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2" name="Straight Connector 2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74525750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rge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3495675" cy="2522550"/>
          </a:xfrm>
        </p:spPr>
        <p:txBody>
          <a:bodyPr/>
          <a:lstStyle/>
          <a:p>
            <a:endParaRPr lang="en-US" dirty="0"/>
          </a:p>
        </p:txBody>
      </p:sp>
      <p:sp>
        <p:nvSpPr>
          <p:cNvPr id="15" name="Picture Placeholder 6">
            <a:extLst>
              <a:ext uri="{FF2B5EF4-FFF2-40B4-BE49-F238E27FC236}">
                <a16:creationId xmlns="" xmlns:a16="http://schemas.microsoft.com/office/drawing/2014/main" id="{F5A1D93D-18EA-B646-9C69-64B68DA74652}"/>
              </a:ext>
            </a:extLst>
          </p:cNvPr>
          <p:cNvSpPr>
            <a:spLocks noGrp="1"/>
          </p:cNvSpPr>
          <p:nvPr>
            <p:ph type="pic" sz="quarter" idx="20"/>
          </p:nvPr>
        </p:nvSpPr>
        <p:spPr>
          <a:xfrm>
            <a:off x="4343400" y="1606538"/>
            <a:ext cx="3495675" cy="2522550"/>
          </a:xfrm>
        </p:spPr>
        <p:txBody>
          <a:bodyPr/>
          <a:lstStyle/>
          <a:p>
            <a:endParaRPr lang="en-US" dirty="0"/>
          </a:p>
        </p:txBody>
      </p:sp>
      <p:sp>
        <p:nvSpPr>
          <p:cNvPr id="18" name="Picture Placeholder 6">
            <a:extLst>
              <a:ext uri="{FF2B5EF4-FFF2-40B4-BE49-F238E27FC236}">
                <a16:creationId xmlns="" xmlns:a16="http://schemas.microsoft.com/office/drawing/2014/main" id="{B818FFBC-FCFC-9842-8A48-4D05E54A6C5A}"/>
              </a:ext>
            </a:extLst>
          </p:cNvPr>
          <p:cNvSpPr>
            <a:spLocks noGrp="1"/>
          </p:cNvSpPr>
          <p:nvPr>
            <p:ph type="pic" sz="quarter" idx="23"/>
          </p:nvPr>
        </p:nvSpPr>
        <p:spPr>
          <a:xfrm>
            <a:off x="8129589" y="1606538"/>
            <a:ext cx="3385516" cy="2522550"/>
          </a:xfrm>
        </p:spPr>
        <p:txBody>
          <a:bodyPr/>
          <a:lstStyle/>
          <a:p>
            <a:endParaRPr lang="en-US" dirty="0"/>
          </a:p>
        </p:txBody>
      </p:sp>
      <p:sp>
        <p:nvSpPr>
          <p:cNvPr id="16" name="Text Placeholder 2">
            <a:extLst>
              <a:ext uri="{FF2B5EF4-FFF2-40B4-BE49-F238E27FC236}">
                <a16:creationId xmlns="" xmlns:a16="http://schemas.microsoft.com/office/drawing/2014/main" id="{B12EB366-A3C6-464A-BD08-014B0A3C9D0D}"/>
              </a:ext>
            </a:extLst>
          </p:cNvPr>
          <p:cNvSpPr>
            <a:spLocks noGrp="1"/>
          </p:cNvSpPr>
          <p:nvPr>
            <p:ph type="body" idx="1" hasCustomPrompt="1"/>
          </p:nvPr>
        </p:nvSpPr>
        <p:spPr>
          <a:xfrm>
            <a:off x="542925"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0F62171F-0172-564D-A50B-45829D68B82F}"/>
              </a:ext>
            </a:extLst>
          </p:cNvPr>
          <p:cNvSpPr>
            <a:spLocks noGrp="1"/>
          </p:cNvSpPr>
          <p:nvPr>
            <p:ph idx="15"/>
          </p:nvPr>
        </p:nvSpPr>
        <p:spPr>
          <a:xfrm>
            <a:off x="538161"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ext Placeholder 2">
            <a:extLst>
              <a:ext uri="{FF2B5EF4-FFF2-40B4-BE49-F238E27FC236}">
                <a16:creationId xmlns="" xmlns:a16="http://schemas.microsoft.com/office/drawing/2014/main" id="{599FE3A4-484C-7240-9A03-C0D58B29988D}"/>
              </a:ext>
            </a:extLst>
          </p:cNvPr>
          <p:cNvSpPr>
            <a:spLocks noGrp="1"/>
          </p:cNvSpPr>
          <p:nvPr>
            <p:ph type="body" idx="24" hasCustomPrompt="1"/>
          </p:nvPr>
        </p:nvSpPr>
        <p:spPr>
          <a:xfrm>
            <a:off x="4342039" y="4307350"/>
            <a:ext cx="351688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30028FF-B82F-EC4C-999B-C024355F8F2F}"/>
              </a:ext>
            </a:extLst>
          </p:cNvPr>
          <p:cNvSpPr>
            <a:spLocks noGrp="1"/>
          </p:cNvSpPr>
          <p:nvPr>
            <p:ph idx="25"/>
          </p:nvPr>
        </p:nvSpPr>
        <p:spPr>
          <a:xfrm>
            <a:off x="4337275" y="4601668"/>
            <a:ext cx="3500439"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2">
            <a:extLst>
              <a:ext uri="{FF2B5EF4-FFF2-40B4-BE49-F238E27FC236}">
                <a16:creationId xmlns="" xmlns:a16="http://schemas.microsoft.com/office/drawing/2014/main" id="{30311FA8-9690-B047-B085-60DB7E39A20E}"/>
              </a:ext>
            </a:extLst>
          </p:cNvPr>
          <p:cNvSpPr>
            <a:spLocks noGrp="1"/>
          </p:cNvSpPr>
          <p:nvPr>
            <p:ph type="body" idx="26" hasCustomPrompt="1"/>
          </p:nvPr>
        </p:nvSpPr>
        <p:spPr>
          <a:xfrm>
            <a:off x="8141153" y="4307350"/>
            <a:ext cx="337395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3" name="Content Placeholder 2">
            <a:extLst>
              <a:ext uri="{FF2B5EF4-FFF2-40B4-BE49-F238E27FC236}">
                <a16:creationId xmlns="" xmlns:a16="http://schemas.microsoft.com/office/drawing/2014/main" id="{319F1970-3114-824F-93E4-D6E3FA50D6C5}"/>
              </a:ext>
            </a:extLst>
          </p:cNvPr>
          <p:cNvSpPr>
            <a:spLocks noGrp="1"/>
          </p:cNvSpPr>
          <p:nvPr>
            <p:ph idx="27"/>
          </p:nvPr>
        </p:nvSpPr>
        <p:spPr>
          <a:xfrm>
            <a:off x="8136389" y="4601668"/>
            <a:ext cx="33787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9" name="Straight Connector 28">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28849392"/>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Four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6" y="1606538"/>
            <a:ext cx="2571750" cy="2522550"/>
          </a:xfrm>
        </p:spPr>
        <p:txBody>
          <a:bodyPr/>
          <a:lstStyle/>
          <a:p>
            <a:endParaRPr lang="en-US" dirty="0"/>
          </a:p>
        </p:txBody>
      </p:sp>
      <p:sp>
        <p:nvSpPr>
          <p:cNvPr id="21" name="Picture Placeholder 6">
            <a:extLst>
              <a:ext uri="{FF2B5EF4-FFF2-40B4-BE49-F238E27FC236}">
                <a16:creationId xmlns="" xmlns:a16="http://schemas.microsoft.com/office/drawing/2014/main" id="{F954EBDC-0C0D-8C42-BD84-62A045BA7F66}"/>
              </a:ext>
            </a:extLst>
          </p:cNvPr>
          <p:cNvSpPr>
            <a:spLocks noGrp="1"/>
          </p:cNvSpPr>
          <p:nvPr>
            <p:ph type="pic" sz="quarter" idx="20"/>
          </p:nvPr>
        </p:nvSpPr>
        <p:spPr>
          <a:xfrm>
            <a:off x="3400426" y="1606538"/>
            <a:ext cx="2571750" cy="2522550"/>
          </a:xfrm>
        </p:spPr>
        <p:txBody>
          <a:bodyPr/>
          <a:lstStyle/>
          <a:p>
            <a:endParaRPr lang="en-US" dirty="0"/>
          </a:p>
        </p:txBody>
      </p:sp>
      <p:sp>
        <p:nvSpPr>
          <p:cNvPr id="24" name="Picture Placeholder 6">
            <a:extLst>
              <a:ext uri="{FF2B5EF4-FFF2-40B4-BE49-F238E27FC236}">
                <a16:creationId xmlns="" xmlns:a16="http://schemas.microsoft.com/office/drawing/2014/main" id="{0D95A988-ADA4-2846-979A-FD44F1A4FBEB}"/>
              </a:ext>
            </a:extLst>
          </p:cNvPr>
          <p:cNvSpPr>
            <a:spLocks noGrp="1"/>
          </p:cNvSpPr>
          <p:nvPr>
            <p:ph type="pic" sz="quarter" idx="23"/>
          </p:nvPr>
        </p:nvSpPr>
        <p:spPr>
          <a:xfrm>
            <a:off x="6243639" y="1606538"/>
            <a:ext cx="2571750" cy="2522550"/>
          </a:xfrm>
        </p:spPr>
        <p:txBody>
          <a:bodyPr/>
          <a:lstStyle/>
          <a:p>
            <a:endParaRPr lang="en-US" dirty="0"/>
          </a:p>
        </p:txBody>
      </p:sp>
      <p:sp>
        <p:nvSpPr>
          <p:cNvPr id="27" name="Picture Placeholder 6">
            <a:extLst>
              <a:ext uri="{FF2B5EF4-FFF2-40B4-BE49-F238E27FC236}">
                <a16:creationId xmlns="" xmlns:a16="http://schemas.microsoft.com/office/drawing/2014/main" id="{6839EE6C-2C09-9949-AA2C-88119F234581}"/>
              </a:ext>
            </a:extLst>
          </p:cNvPr>
          <p:cNvSpPr>
            <a:spLocks noGrp="1"/>
          </p:cNvSpPr>
          <p:nvPr>
            <p:ph type="pic" sz="quarter" idx="26"/>
          </p:nvPr>
        </p:nvSpPr>
        <p:spPr>
          <a:xfrm>
            <a:off x="9058276" y="1606538"/>
            <a:ext cx="2459757" cy="2522550"/>
          </a:xfrm>
        </p:spPr>
        <p:txBody>
          <a:bodyPr/>
          <a:lstStyle/>
          <a:p>
            <a:endParaRPr lang="en-US" dirty="0"/>
          </a:p>
        </p:txBody>
      </p:sp>
      <p:sp>
        <p:nvSpPr>
          <p:cNvPr id="18" name="Text Placeholder 2">
            <a:extLst>
              <a:ext uri="{FF2B5EF4-FFF2-40B4-BE49-F238E27FC236}">
                <a16:creationId xmlns="" xmlns:a16="http://schemas.microsoft.com/office/drawing/2014/main" id="{E079E8AD-12D3-6546-968E-72EB672317AA}"/>
              </a:ext>
            </a:extLst>
          </p:cNvPr>
          <p:cNvSpPr>
            <a:spLocks noGrp="1"/>
          </p:cNvSpPr>
          <p:nvPr>
            <p:ph type="body" idx="1" hasCustomPrompt="1"/>
          </p:nvPr>
        </p:nvSpPr>
        <p:spPr>
          <a:xfrm>
            <a:off x="542925"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A296A8EA-86DB-FC4D-BC77-160A57D989AF}"/>
              </a:ext>
            </a:extLst>
          </p:cNvPr>
          <p:cNvSpPr>
            <a:spLocks noGrp="1"/>
          </p:cNvSpPr>
          <p:nvPr>
            <p:ph idx="15"/>
          </p:nvPr>
        </p:nvSpPr>
        <p:spPr>
          <a:xfrm>
            <a:off x="538161"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2705B1A4-0935-A54C-982E-3DA340F87D4A}"/>
              </a:ext>
            </a:extLst>
          </p:cNvPr>
          <p:cNvSpPr>
            <a:spLocks noGrp="1"/>
          </p:cNvSpPr>
          <p:nvPr>
            <p:ph type="body" idx="27" hasCustomPrompt="1"/>
          </p:nvPr>
        </p:nvSpPr>
        <p:spPr>
          <a:xfrm>
            <a:off x="3405868"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2" name="Content Placeholder 2">
            <a:extLst>
              <a:ext uri="{FF2B5EF4-FFF2-40B4-BE49-F238E27FC236}">
                <a16:creationId xmlns="" xmlns:a16="http://schemas.microsoft.com/office/drawing/2014/main" id="{CAB80D97-AAE2-2D40-9CC8-0D12B6BEFD34}"/>
              </a:ext>
            </a:extLst>
          </p:cNvPr>
          <p:cNvSpPr>
            <a:spLocks noGrp="1"/>
          </p:cNvSpPr>
          <p:nvPr>
            <p:ph idx="28"/>
          </p:nvPr>
        </p:nvSpPr>
        <p:spPr>
          <a:xfrm>
            <a:off x="3401104"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ext Placeholder 2">
            <a:extLst>
              <a:ext uri="{FF2B5EF4-FFF2-40B4-BE49-F238E27FC236}">
                <a16:creationId xmlns="" xmlns:a16="http://schemas.microsoft.com/office/drawing/2014/main" id="{C46255BB-B53E-F143-8DCC-368B651E8333}"/>
              </a:ext>
            </a:extLst>
          </p:cNvPr>
          <p:cNvSpPr>
            <a:spLocks noGrp="1"/>
          </p:cNvSpPr>
          <p:nvPr>
            <p:ph type="body" idx="29" hasCustomPrompt="1"/>
          </p:nvPr>
        </p:nvSpPr>
        <p:spPr>
          <a:xfrm>
            <a:off x="6236154" y="4307350"/>
            <a:ext cx="2588621"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5" name="Content Placeholder 2">
            <a:extLst>
              <a:ext uri="{FF2B5EF4-FFF2-40B4-BE49-F238E27FC236}">
                <a16:creationId xmlns="" xmlns:a16="http://schemas.microsoft.com/office/drawing/2014/main" id="{24610589-EA76-8540-99A0-FCF68932BE3C}"/>
              </a:ext>
            </a:extLst>
          </p:cNvPr>
          <p:cNvSpPr>
            <a:spLocks noGrp="1"/>
          </p:cNvSpPr>
          <p:nvPr>
            <p:ph idx="30"/>
          </p:nvPr>
        </p:nvSpPr>
        <p:spPr>
          <a:xfrm>
            <a:off x="6231390" y="4601668"/>
            <a:ext cx="2576515"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6" name="Text Placeholder 2">
            <a:extLst>
              <a:ext uri="{FF2B5EF4-FFF2-40B4-BE49-F238E27FC236}">
                <a16:creationId xmlns="" xmlns:a16="http://schemas.microsoft.com/office/drawing/2014/main" id="{195337D1-2A14-AC46-9E61-C0B6DF09A78E}"/>
              </a:ext>
            </a:extLst>
          </p:cNvPr>
          <p:cNvSpPr>
            <a:spLocks noGrp="1"/>
          </p:cNvSpPr>
          <p:nvPr>
            <p:ph type="body" idx="31" hasCustomPrompt="1"/>
          </p:nvPr>
        </p:nvSpPr>
        <p:spPr>
          <a:xfrm>
            <a:off x="9055554" y="4307350"/>
            <a:ext cx="247589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8" name="Content Placeholder 2">
            <a:extLst>
              <a:ext uri="{FF2B5EF4-FFF2-40B4-BE49-F238E27FC236}">
                <a16:creationId xmlns="" xmlns:a16="http://schemas.microsoft.com/office/drawing/2014/main" id="{4F7C987D-CA92-364A-A879-5D136287E479}"/>
              </a:ext>
            </a:extLst>
          </p:cNvPr>
          <p:cNvSpPr>
            <a:spLocks noGrp="1"/>
          </p:cNvSpPr>
          <p:nvPr>
            <p:ph idx="32"/>
          </p:nvPr>
        </p:nvSpPr>
        <p:spPr>
          <a:xfrm>
            <a:off x="9050791" y="4601668"/>
            <a:ext cx="2464314" cy="152867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4"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35" name="Straight Connector 34">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21699046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2" name="Straight Connector 11">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76628772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358233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84"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p:cNvSpPr>
            <a:spLocks noGrp="1"/>
          </p:cNvSpPr>
          <p:nvPr>
            <p:ph type="pic" sz="quarter" idx="16"/>
          </p:nvPr>
        </p:nvSpPr>
        <p:spPr>
          <a:xfrm>
            <a:off x="0" y="655981"/>
            <a:ext cx="12192000" cy="4776706"/>
          </a:xfrm>
        </p:spPr>
        <p:txBody>
          <a:bodyPr/>
          <a:lstStyle/>
          <a:p>
            <a:endParaRPr lang="en-US" dirty="0"/>
          </a:p>
        </p:txBody>
      </p:sp>
      <p:sp>
        <p:nvSpPr>
          <p:cNvPr id="4"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451364" y="5592101"/>
            <a:ext cx="5079103" cy="687513"/>
          </a:xfrm>
        </p:spPr>
        <p:txBody>
          <a:bodyPr anchor="t">
            <a:noAutofit/>
          </a:bodyPr>
          <a:lstStyle>
            <a:lvl1pPr marL="0" indent="0">
              <a:lnSpc>
                <a:spcPct val="100000"/>
              </a:lnSpc>
              <a:buNone/>
              <a:defRPr sz="12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a:t>
            </a:r>
            <a:r>
              <a:rPr lang="en-US" dirty="0" smtClean="0"/>
              <a:t>STYLES</a:t>
            </a:r>
            <a:endParaRPr lang="en-US" dirty="0"/>
          </a:p>
        </p:txBody>
      </p:sp>
      <p:sp>
        <p:nvSpPr>
          <p:cNvPr id="5"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06439734"/>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with Caption on Left">
    <p:bg>
      <p:bgPr>
        <a:solidFill>
          <a:schemeClr val="bg1"/>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 xmlns:a16="http://schemas.microsoft.com/office/drawing/2014/main" id="{90324E0B-F39F-1D43-9422-07A82894B084}"/>
              </a:ext>
            </a:extLst>
          </p:cNvPr>
          <p:cNvSpPr>
            <a:spLocks noGrp="1"/>
          </p:cNvSpPr>
          <p:nvPr>
            <p:ph type="body" sz="half" idx="2"/>
          </p:nvPr>
        </p:nvSpPr>
        <p:spPr>
          <a:xfrm>
            <a:off x="554039" y="1973260"/>
            <a:ext cx="3484562" cy="4141790"/>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0" name="Text Placeholder 2">
            <a:extLst>
              <a:ext uri="{FF2B5EF4-FFF2-40B4-BE49-F238E27FC236}">
                <a16:creationId xmlns="" xmlns:a16="http://schemas.microsoft.com/office/drawing/2014/main" id="{6C8741D6-FD00-644A-9F60-65C96E7E86A6}"/>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1" name="Content Placeholder 2">
            <a:extLst>
              <a:ext uri="{FF2B5EF4-FFF2-40B4-BE49-F238E27FC236}">
                <a16:creationId xmlns="" xmlns:a16="http://schemas.microsoft.com/office/drawing/2014/main" id="{13EA26D9-6642-A64C-BE94-B9F7CC25EAE9}"/>
              </a:ext>
            </a:extLst>
          </p:cNvPr>
          <p:cNvSpPr>
            <a:spLocks noGrp="1"/>
          </p:cNvSpPr>
          <p:nvPr>
            <p:ph idx="1" hasCustomPrompt="1"/>
          </p:nvPr>
        </p:nvSpPr>
        <p:spPr>
          <a:xfrm>
            <a:off x="4299857" y="1657350"/>
            <a:ext cx="721524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7" name="Straight Connector 16">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4304307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Wide content with caption on lef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767E1D94-0DDA-C347-B8A1-E074FA2B0923}"/>
              </a:ext>
            </a:extLst>
          </p:cNvPr>
          <p:cNvSpPr>
            <a:spLocks noGrp="1"/>
          </p:cNvSpPr>
          <p:nvPr>
            <p:ph idx="1" hasCustomPrompt="1"/>
          </p:nvPr>
        </p:nvSpPr>
        <p:spPr>
          <a:xfrm>
            <a:off x="3400426" y="1657350"/>
            <a:ext cx="811467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0FC81611-5E2D-F944-B5DC-77F0EC084D11}"/>
              </a:ext>
            </a:extLst>
          </p:cNvPr>
          <p:cNvSpPr>
            <a:spLocks noGrp="1"/>
          </p:cNvSpPr>
          <p:nvPr>
            <p:ph type="body" sz="half" idx="2"/>
          </p:nvPr>
        </p:nvSpPr>
        <p:spPr>
          <a:xfrm>
            <a:off x="554039" y="1995032"/>
            <a:ext cx="26463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D5697742-5BFD-E94D-9B39-3F15B43192AC}"/>
              </a:ext>
            </a:extLst>
          </p:cNvPr>
          <p:cNvSpPr>
            <a:spLocks noGrp="1"/>
          </p:cNvSpPr>
          <p:nvPr>
            <p:ph type="body" idx="13" hasCustomPrompt="1"/>
          </p:nvPr>
        </p:nvSpPr>
        <p:spPr>
          <a:xfrm>
            <a:off x="542925" y="1657350"/>
            <a:ext cx="2654801"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105374175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on left">
    <p:bg>
      <p:bgPr>
        <a:solidFill>
          <a:schemeClr val="bg1"/>
        </a:soli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 xmlns:a16="http://schemas.microsoft.com/office/drawing/2014/main" id="{07D81E4E-2C89-5449-A7CA-1170F511CF01}"/>
              </a:ext>
            </a:extLst>
          </p:cNvPr>
          <p:cNvSpPr>
            <a:spLocks noGrp="1"/>
          </p:cNvSpPr>
          <p:nvPr>
            <p:ph idx="1" hasCustomPrompt="1"/>
          </p:nvPr>
        </p:nvSpPr>
        <p:spPr>
          <a:xfrm>
            <a:off x="7172324" y="1657350"/>
            <a:ext cx="434278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3">
            <a:extLst>
              <a:ext uri="{FF2B5EF4-FFF2-40B4-BE49-F238E27FC236}">
                <a16:creationId xmlns="" xmlns:a16="http://schemas.microsoft.com/office/drawing/2014/main" id="{7222704C-5B0D-8243-A65D-0547A2F09055}"/>
              </a:ext>
            </a:extLst>
          </p:cNvPr>
          <p:cNvSpPr>
            <a:spLocks noGrp="1"/>
          </p:cNvSpPr>
          <p:nvPr>
            <p:ph type="body" sz="half" idx="14"/>
          </p:nvPr>
        </p:nvSpPr>
        <p:spPr>
          <a:xfrm>
            <a:off x="553625" y="1995032"/>
            <a:ext cx="4437061"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5" name="Text Placeholder 2">
            <a:extLst>
              <a:ext uri="{FF2B5EF4-FFF2-40B4-BE49-F238E27FC236}">
                <a16:creationId xmlns="" xmlns:a16="http://schemas.microsoft.com/office/drawing/2014/main" id="{52F83407-BFB3-F64E-B383-6B15D587BC06}"/>
              </a:ext>
            </a:extLst>
          </p:cNvPr>
          <p:cNvSpPr>
            <a:spLocks noGrp="1"/>
          </p:cNvSpPr>
          <p:nvPr>
            <p:ph type="body" idx="15" hasCustomPrompt="1"/>
          </p:nvPr>
        </p:nvSpPr>
        <p:spPr>
          <a:xfrm>
            <a:off x="542511" y="1657350"/>
            <a:ext cx="4451212"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83420020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on Right">
    <p:bg>
      <p:bgPr>
        <a:solidFill>
          <a:schemeClr val="bg1"/>
        </a:solidFill>
        <a:effectLst/>
      </p:bgPr>
    </p:bg>
    <p:spTree>
      <p:nvGrpSpPr>
        <p:cNvPr id="1" name=""/>
        <p:cNvGrpSpPr/>
        <p:nvPr/>
      </p:nvGrpSpPr>
      <p:grpSpPr>
        <a:xfrm>
          <a:off x="0" y="0"/>
          <a:ext cx="0" cy="0"/>
          <a:chOff x="0" y="0"/>
          <a:chExt cx="0" cy="0"/>
        </a:xfrm>
      </p:grpSpPr>
      <p:sp>
        <p:nvSpPr>
          <p:cNvPr id="10" name="Text Placeholder 3">
            <a:extLst>
              <a:ext uri="{FF2B5EF4-FFF2-40B4-BE49-F238E27FC236}">
                <a16:creationId xmlns="" xmlns:a16="http://schemas.microsoft.com/office/drawing/2014/main" id="{4C1560E6-0616-1E46-BCD0-77413CEC3322}"/>
              </a:ext>
            </a:extLst>
          </p:cNvPr>
          <p:cNvSpPr>
            <a:spLocks noGrp="1"/>
          </p:cNvSpPr>
          <p:nvPr>
            <p:ph type="body" sz="half" idx="2"/>
          </p:nvPr>
        </p:nvSpPr>
        <p:spPr>
          <a:xfrm>
            <a:off x="8164514" y="1995032"/>
            <a:ext cx="3350590"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3099CEF0-FDAD-0348-826B-EDF0A6A44E9A}"/>
              </a:ext>
            </a:extLst>
          </p:cNvPr>
          <p:cNvSpPr>
            <a:spLocks noGrp="1"/>
          </p:cNvSpPr>
          <p:nvPr>
            <p:ph type="body" idx="13" hasCustomPrompt="1"/>
          </p:nvPr>
        </p:nvSpPr>
        <p:spPr>
          <a:xfrm>
            <a:off x="8153401" y="1657350"/>
            <a:ext cx="3361276"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2" name="Content Placeholder 2">
            <a:extLst>
              <a:ext uri="{FF2B5EF4-FFF2-40B4-BE49-F238E27FC236}">
                <a16:creationId xmlns="" xmlns:a16="http://schemas.microsoft.com/office/drawing/2014/main" id="{575CC65B-0B09-0840-85B2-DC45DA3AEBBB}"/>
              </a:ext>
            </a:extLst>
          </p:cNvPr>
          <p:cNvSpPr>
            <a:spLocks noGrp="1"/>
          </p:cNvSpPr>
          <p:nvPr>
            <p:ph idx="1" hasCustomPrompt="1"/>
          </p:nvPr>
        </p:nvSpPr>
        <p:spPr>
          <a:xfrm>
            <a:off x="552450" y="1657350"/>
            <a:ext cx="7344455"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45292453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Divider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3622894"/>
            <a:ext cx="11115674" cy="939581"/>
          </a:xfrm>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9" y="4573459"/>
            <a:ext cx="5573988" cy="1027374"/>
          </a:xfrm>
        </p:spPr>
        <p:txBody>
          <a:bodyPr>
            <a:normAutofit/>
          </a:bodyPr>
          <a:lstStyle>
            <a:lvl1pPr marL="0" indent="0">
              <a:lnSpc>
                <a:spcPct val="100000"/>
              </a:lnSpc>
              <a:buNone/>
              <a:defRPr sz="11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9">
            <a:extLst>
              <a:ext uri="{FF2B5EF4-FFF2-40B4-BE49-F238E27FC236}">
                <a16:creationId xmlns="" xmlns:a16="http://schemas.microsoft.com/office/drawing/2014/main" id="{582DCF5F-B937-2640-A4A5-1D021401E3B1}"/>
              </a:ext>
            </a:extLst>
          </p:cNvPr>
          <p:cNvSpPr>
            <a:spLocks noGrp="1"/>
          </p:cNvSpPr>
          <p:nvPr>
            <p:ph type="body" sz="quarter" idx="16"/>
          </p:nvPr>
        </p:nvSpPr>
        <p:spPr>
          <a:xfrm>
            <a:off x="528638" y="2085280"/>
            <a:ext cx="11115674" cy="1621662"/>
          </a:xfrm>
        </p:spPr>
        <p:txBody>
          <a:bodyPr anchor="b">
            <a:normAutofit/>
          </a:bodyPr>
          <a:lstStyle>
            <a:lvl1pPr marL="0" indent="0">
              <a:buNone/>
              <a:defRPr sz="6600" b="1"/>
            </a:lvl1pPr>
          </a:lstStyle>
          <a:p>
            <a:pPr lvl="0"/>
            <a:r>
              <a:rPr lang="en-US" dirty="0"/>
              <a:t>Edit Master text styles</a:t>
            </a:r>
          </a:p>
        </p:txBody>
      </p:sp>
    </p:spTree>
    <p:extLst>
      <p:ext uri="{BB962C8B-B14F-4D97-AF65-F5344CB8AC3E}">
        <p14:creationId xmlns:p14="http://schemas.microsoft.com/office/powerpoint/2010/main" val="13406723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Wide content with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64FDB926-2E3C-2141-85F9-142126F4F452}"/>
              </a:ext>
            </a:extLst>
          </p:cNvPr>
          <p:cNvSpPr>
            <a:spLocks noGrp="1"/>
          </p:cNvSpPr>
          <p:nvPr>
            <p:ph idx="1" hasCustomPrompt="1"/>
          </p:nvPr>
        </p:nvSpPr>
        <p:spPr>
          <a:xfrm>
            <a:off x="538161" y="1657350"/>
            <a:ext cx="8243886"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33708FE2-7BD9-6741-AC35-E6D6340664EA}"/>
              </a:ext>
            </a:extLst>
          </p:cNvPr>
          <p:cNvSpPr>
            <a:spLocks noGrp="1"/>
          </p:cNvSpPr>
          <p:nvPr>
            <p:ph type="body" sz="half" idx="2"/>
          </p:nvPr>
        </p:nvSpPr>
        <p:spPr>
          <a:xfrm>
            <a:off x="9000625" y="1995032"/>
            <a:ext cx="25144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C689E29B-5E72-1B47-AC15-183EF5464EE2}"/>
              </a:ext>
            </a:extLst>
          </p:cNvPr>
          <p:cNvSpPr>
            <a:spLocks noGrp="1"/>
          </p:cNvSpPr>
          <p:nvPr>
            <p:ph type="body" idx="13" hasCustomPrompt="1"/>
          </p:nvPr>
        </p:nvSpPr>
        <p:spPr>
          <a:xfrm>
            <a:off x="8989512" y="1657350"/>
            <a:ext cx="2522498"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00892124"/>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arrow content with wide caption right">
    <p:bg>
      <p:bgPr>
        <a:solidFill>
          <a:schemeClr val="bg1"/>
        </a:solidFill>
        <a:effectLst/>
      </p:bgPr>
    </p:bg>
    <p:spTree>
      <p:nvGrpSpPr>
        <p:cNvPr id="1" name=""/>
        <p:cNvGrpSpPr/>
        <p:nvPr/>
      </p:nvGrpSpPr>
      <p:grpSpPr>
        <a:xfrm>
          <a:off x="0" y="0"/>
          <a:ext cx="0" cy="0"/>
          <a:chOff x="0" y="0"/>
          <a:chExt cx="0" cy="0"/>
        </a:xfrm>
      </p:grpSpPr>
      <p:sp>
        <p:nvSpPr>
          <p:cNvPr id="10" name="Content Placeholder 2">
            <a:extLst>
              <a:ext uri="{FF2B5EF4-FFF2-40B4-BE49-F238E27FC236}">
                <a16:creationId xmlns="" xmlns:a16="http://schemas.microsoft.com/office/drawing/2014/main" id="{942D8366-3A72-774E-9DAF-409CBEB5B74A}"/>
              </a:ext>
            </a:extLst>
          </p:cNvPr>
          <p:cNvSpPr>
            <a:spLocks noGrp="1"/>
          </p:cNvSpPr>
          <p:nvPr>
            <p:ph idx="1" hasCustomPrompt="1"/>
          </p:nvPr>
        </p:nvSpPr>
        <p:spPr>
          <a:xfrm>
            <a:off x="552450" y="1657350"/>
            <a:ext cx="4471988"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3">
            <a:extLst>
              <a:ext uri="{FF2B5EF4-FFF2-40B4-BE49-F238E27FC236}">
                <a16:creationId xmlns="" xmlns:a16="http://schemas.microsoft.com/office/drawing/2014/main" id="{AF0A41A3-ADCC-F94C-98D5-4A734296F14B}"/>
              </a:ext>
            </a:extLst>
          </p:cNvPr>
          <p:cNvSpPr>
            <a:spLocks noGrp="1"/>
          </p:cNvSpPr>
          <p:nvPr>
            <p:ph type="body" sz="half" idx="14"/>
          </p:nvPr>
        </p:nvSpPr>
        <p:spPr>
          <a:xfrm>
            <a:off x="7172325" y="1995032"/>
            <a:ext cx="4342779"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3AF3FA9F-C428-6549-9B6A-202E0FD79372}"/>
              </a:ext>
            </a:extLst>
          </p:cNvPr>
          <p:cNvSpPr>
            <a:spLocks noGrp="1"/>
          </p:cNvSpPr>
          <p:nvPr>
            <p:ph type="body" idx="15" hasCustomPrompt="1"/>
          </p:nvPr>
        </p:nvSpPr>
        <p:spPr>
          <a:xfrm>
            <a:off x="7167219" y="1657350"/>
            <a:ext cx="4356629"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536475172"/>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cture with Caption on left">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569383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96"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4354513" y="1714499"/>
            <a:ext cx="7160592" cy="440055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1" name="Text Placeholder 3">
            <a:extLst>
              <a:ext uri="{FF2B5EF4-FFF2-40B4-BE49-F238E27FC236}">
                <a16:creationId xmlns="" xmlns:a16="http://schemas.microsoft.com/office/drawing/2014/main" id="{ED880A99-4201-3847-86F3-D77C5C2DBFFC}"/>
              </a:ext>
            </a:extLst>
          </p:cNvPr>
          <p:cNvSpPr>
            <a:spLocks noGrp="1"/>
          </p:cNvSpPr>
          <p:nvPr>
            <p:ph type="body" sz="half" idx="2"/>
          </p:nvPr>
        </p:nvSpPr>
        <p:spPr>
          <a:xfrm>
            <a:off x="554039" y="1995032"/>
            <a:ext cx="3484562"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20879568-7B89-6144-98EF-9A5090B5958B}"/>
              </a:ext>
            </a:extLst>
          </p:cNvPr>
          <p:cNvSpPr>
            <a:spLocks noGrp="1"/>
          </p:cNvSpPr>
          <p:nvPr>
            <p:ph type="body" idx="13" hasCustomPrompt="1"/>
          </p:nvPr>
        </p:nvSpPr>
        <p:spPr>
          <a:xfrm>
            <a:off x="542925" y="1657350"/>
            <a:ext cx="349567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8" name="Straight Connector 1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14167206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Picture with Caption on left">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E3C6896E-0613-DC41-9582-A7BB6D35DF20}"/>
              </a:ext>
            </a:extLst>
          </p:cNvPr>
          <p:cNvSpPr>
            <a:spLocks noGrp="1"/>
          </p:cNvSpPr>
          <p:nvPr>
            <p:ph type="pic" idx="1"/>
          </p:nvPr>
        </p:nvSpPr>
        <p:spPr>
          <a:xfrm>
            <a:off x="552450" y="1714499"/>
            <a:ext cx="7289799" cy="441584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9"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10" name="Straight Connector 9">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 Placeholder 3">
            <a:extLst>
              <a:ext uri="{FF2B5EF4-FFF2-40B4-BE49-F238E27FC236}">
                <a16:creationId xmlns="" xmlns:a16="http://schemas.microsoft.com/office/drawing/2014/main" id="{73D605E1-0CFB-CE42-AD97-57E1B5B41B72}"/>
              </a:ext>
            </a:extLst>
          </p:cNvPr>
          <p:cNvSpPr>
            <a:spLocks noGrp="1"/>
          </p:cNvSpPr>
          <p:nvPr>
            <p:ph type="body" sz="half" idx="2"/>
          </p:nvPr>
        </p:nvSpPr>
        <p:spPr>
          <a:xfrm>
            <a:off x="8159750" y="1995032"/>
            <a:ext cx="3355354" cy="4120018"/>
          </a:xfrm>
        </p:spPr>
        <p:txBody>
          <a:bodyPr>
            <a:normAutofit/>
          </a:bodyPr>
          <a:lstStyle>
            <a:lvl1pPr marL="0" indent="0">
              <a:lnSpc>
                <a:spcPts val="1900"/>
              </a:lnSpc>
              <a:buNone/>
              <a:defRPr sz="1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2" name="Text Placeholder 2">
            <a:extLst>
              <a:ext uri="{FF2B5EF4-FFF2-40B4-BE49-F238E27FC236}">
                <a16:creationId xmlns="" xmlns:a16="http://schemas.microsoft.com/office/drawing/2014/main" id="{E44D688F-F5DF-2843-BB18-D4261CED213D}"/>
              </a:ext>
            </a:extLst>
          </p:cNvPr>
          <p:cNvSpPr>
            <a:spLocks noGrp="1"/>
          </p:cNvSpPr>
          <p:nvPr>
            <p:ph type="body" idx="13" hasCustomPrompt="1"/>
          </p:nvPr>
        </p:nvSpPr>
        <p:spPr>
          <a:xfrm>
            <a:off x="8148636" y="1657350"/>
            <a:ext cx="3366055" cy="277809"/>
          </a:xfrm>
        </p:spPr>
        <p:txBody>
          <a:bodyPr anchor="t">
            <a:no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7"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2433748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and contact us slide 1">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35411270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72"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528638" y="1822564"/>
            <a:ext cx="11115674" cy="1247775"/>
          </a:xfrm>
          <a:noFill/>
        </p:spPr>
        <p:txBody>
          <a:bodyPr anchor="b">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530502" y="3900492"/>
            <a:ext cx="2584173"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33861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33880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5502" y="3900492"/>
            <a:ext cx="2586037"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361247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6412" y="3900492"/>
            <a:ext cx="2587900" cy="22298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36404296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hank you and contact us slide 2">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288628784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231" name="think-cell Slide" r:id="rId4" imgW="473" imgH="473" progId="TCLayout.ActiveDocument.1">
                  <p:embed/>
                </p:oleObj>
              </mc:Choice>
              <mc:Fallback>
                <p:oleObj name="think-cell Slide" r:id="rId4" imgW="473" imgH="473"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23" name="Picture Placeholder 22">
            <a:extLst>
              <a:ext uri="{FF2B5EF4-FFF2-40B4-BE49-F238E27FC236}">
                <a16:creationId xmlns="" xmlns:a16="http://schemas.microsoft.com/office/drawing/2014/main" id="{1C0A461C-0294-B44F-97D5-FC39D0DC404B}"/>
              </a:ext>
            </a:extLst>
          </p:cNvPr>
          <p:cNvSpPr>
            <a:spLocks noGrp="1"/>
          </p:cNvSpPr>
          <p:nvPr>
            <p:ph type="pic" sz="quarter" idx="29"/>
          </p:nvPr>
        </p:nvSpPr>
        <p:spPr>
          <a:xfrm>
            <a:off x="0" y="0"/>
            <a:ext cx="5257800" cy="6857999"/>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
        <p:nvSpPr>
          <p:cNvPr id="2" name="Title 1">
            <a:extLst>
              <a:ext uri="{FF2B5EF4-FFF2-40B4-BE49-F238E27FC236}">
                <a16:creationId xmlns="" xmlns:a16="http://schemas.microsoft.com/office/drawing/2014/main" id="{A44581EE-8D51-5440-A998-B231FB90FAED}"/>
              </a:ext>
            </a:extLst>
          </p:cNvPr>
          <p:cNvSpPr>
            <a:spLocks noGrp="1"/>
          </p:cNvSpPr>
          <p:nvPr>
            <p:ph type="title"/>
          </p:nvPr>
        </p:nvSpPr>
        <p:spPr>
          <a:xfrm>
            <a:off x="6213821" y="1000076"/>
            <a:ext cx="5443537" cy="1491404"/>
          </a:xfrm>
          <a:noFill/>
        </p:spPr>
        <p:txBody>
          <a:bodyPr anchor="t">
            <a:normAutofit/>
          </a:bodyPr>
          <a:lstStyle>
            <a:lvl1pPr>
              <a:defRPr sz="4800"/>
            </a:lvl1pPr>
          </a:lstStyle>
          <a:p>
            <a:r>
              <a:rPr lang="en-US" dirty="0"/>
              <a:t>Click to edit Master title style</a:t>
            </a:r>
          </a:p>
        </p:txBody>
      </p:sp>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6243638" y="2191451"/>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5" name="Text Placeholder 3">
            <a:extLst>
              <a:ext uri="{FF2B5EF4-FFF2-40B4-BE49-F238E27FC236}">
                <a16:creationId xmlns="" xmlns:a16="http://schemas.microsoft.com/office/drawing/2014/main" id="{52F2F56F-96CA-6140-8BC2-E01E70245331}"/>
              </a:ext>
            </a:extLst>
          </p:cNvPr>
          <p:cNvSpPr>
            <a:spLocks noGrp="1"/>
          </p:cNvSpPr>
          <p:nvPr>
            <p:ph type="body" sz="half" idx="2"/>
          </p:nvPr>
        </p:nvSpPr>
        <p:spPr>
          <a:xfrm>
            <a:off x="6243638" y="2491480"/>
            <a:ext cx="2586037"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7" name="Text Placeholder 2">
            <a:extLst>
              <a:ext uri="{FF2B5EF4-FFF2-40B4-BE49-F238E27FC236}">
                <a16:creationId xmlns="" xmlns:a16="http://schemas.microsoft.com/office/drawing/2014/main" id="{312EB146-5F86-304E-A51A-295F8092DC06}"/>
              </a:ext>
            </a:extLst>
          </p:cNvPr>
          <p:cNvSpPr>
            <a:spLocks noGrp="1"/>
          </p:cNvSpPr>
          <p:nvPr>
            <p:ph type="body" idx="13" hasCustomPrompt="1"/>
          </p:nvPr>
        </p:nvSpPr>
        <p:spPr>
          <a:xfrm>
            <a:off x="9101139" y="2191451"/>
            <a:ext cx="2543174"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3">
            <a:extLst>
              <a:ext uri="{FF2B5EF4-FFF2-40B4-BE49-F238E27FC236}">
                <a16:creationId xmlns="" xmlns:a16="http://schemas.microsoft.com/office/drawing/2014/main" id="{310E9C34-4047-CA46-B1B0-8BF910AA1891}"/>
              </a:ext>
            </a:extLst>
          </p:cNvPr>
          <p:cNvSpPr>
            <a:spLocks noGrp="1"/>
          </p:cNvSpPr>
          <p:nvPr>
            <p:ph type="body" sz="half" idx="14"/>
          </p:nvPr>
        </p:nvSpPr>
        <p:spPr>
          <a:xfrm>
            <a:off x="9101139" y="2491480"/>
            <a:ext cx="2543174" cy="1593197"/>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9" name="Text Placeholder 2">
            <a:extLst>
              <a:ext uri="{FF2B5EF4-FFF2-40B4-BE49-F238E27FC236}">
                <a16:creationId xmlns="" xmlns:a16="http://schemas.microsoft.com/office/drawing/2014/main" id="{3E53DD7D-0825-6B41-A63F-025B0695B6E7}"/>
              </a:ext>
            </a:extLst>
          </p:cNvPr>
          <p:cNvSpPr>
            <a:spLocks noGrp="1"/>
          </p:cNvSpPr>
          <p:nvPr>
            <p:ph type="body" idx="15" hasCustomPrompt="1"/>
          </p:nvPr>
        </p:nvSpPr>
        <p:spPr>
          <a:xfrm>
            <a:off x="6243638"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3">
            <a:extLst>
              <a:ext uri="{FF2B5EF4-FFF2-40B4-BE49-F238E27FC236}">
                <a16:creationId xmlns="" xmlns:a16="http://schemas.microsoft.com/office/drawing/2014/main" id="{5A9BBC99-B117-F448-8745-97F0D1F9A1C1}"/>
              </a:ext>
            </a:extLst>
          </p:cNvPr>
          <p:cNvSpPr>
            <a:spLocks noGrp="1"/>
          </p:cNvSpPr>
          <p:nvPr>
            <p:ph type="body" sz="half" idx="16"/>
          </p:nvPr>
        </p:nvSpPr>
        <p:spPr>
          <a:xfrm>
            <a:off x="6243638"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1" name="Text Placeholder 2">
            <a:extLst>
              <a:ext uri="{FF2B5EF4-FFF2-40B4-BE49-F238E27FC236}">
                <a16:creationId xmlns="" xmlns:a16="http://schemas.microsoft.com/office/drawing/2014/main" id="{F793902F-F09B-D24F-B7B3-22565938FF75}"/>
              </a:ext>
            </a:extLst>
          </p:cNvPr>
          <p:cNvSpPr>
            <a:spLocks noGrp="1"/>
          </p:cNvSpPr>
          <p:nvPr>
            <p:ph type="body" idx="17" hasCustomPrompt="1"/>
          </p:nvPr>
        </p:nvSpPr>
        <p:spPr>
          <a:xfrm>
            <a:off x="9058276" y="4426163"/>
            <a:ext cx="2586037" cy="288021"/>
          </a:xfrm>
        </p:spPr>
        <p:txBody>
          <a:bodyPr>
            <a:normAutofit/>
          </a:bodyPr>
          <a:lstStyle>
            <a:lvl1pPr marL="0" indent="0">
              <a:lnSpc>
                <a:spcPct val="100000"/>
              </a:lnSpc>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2" name="Text Placeholder 3">
            <a:extLst>
              <a:ext uri="{FF2B5EF4-FFF2-40B4-BE49-F238E27FC236}">
                <a16:creationId xmlns="" xmlns:a16="http://schemas.microsoft.com/office/drawing/2014/main" id="{E0469521-F16C-7645-BF80-9C30AEA8ECDD}"/>
              </a:ext>
            </a:extLst>
          </p:cNvPr>
          <p:cNvSpPr>
            <a:spLocks noGrp="1"/>
          </p:cNvSpPr>
          <p:nvPr>
            <p:ph type="body" sz="half" idx="18"/>
          </p:nvPr>
        </p:nvSpPr>
        <p:spPr>
          <a:xfrm>
            <a:off x="9058276" y="4726192"/>
            <a:ext cx="2586037" cy="1404153"/>
          </a:xfrm>
        </p:spPr>
        <p:txBody>
          <a:bodyPr>
            <a:normAutofit/>
          </a:bodyPr>
          <a:lstStyle>
            <a:lvl1pPr marL="0" indent="0">
              <a:lnSpc>
                <a:spcPct val="100000"/>
              </a:lnSpc>
              <a:buNone/>
              <a:defRPr sz="1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Tree>
    <p:extLst>
      <p:ext uri="{BB962C8B-B14F-4D97-AF65-F5344CB8AC3E}">
        <p14:creationId xmlns:p14="http://schemas.microsoft.com/office/powerpoint/2010/main" val="61681253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s and testimonial slide">
    <p:bg>
      <p:bgPr>
        <a:solidFill>
          <a:schemeClr val="bg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2ED18DE4-0234-E248-AACA-E37DB1A774D5}"/>
              </a:ext>
            </a:extLst>
          </p:cNvPr>
          <p:cNvSpPr>
            <a:spLocks noGrp="1"/>
          </p:cNvSpPr>
          <p:nvPr>
            <p:ph type="body" idx="1" hasCustomPrompt="1"/>
          </p:nvPr>
        </p:nvSpPr>
        <p:spPr>
          <a:xfrm>
            <a:off x="52863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8" name="Text Placeholder 2">
            <a:extLst>
              <a:ext uri="{FF2B5EF4-FFF2-40B4-BE49-F238E27FC236}">
                <a16:creationId xmlns="" xmlns:a16="http://schemas.microsoft.com/office/drawing/2014/main" id="{A3994FF5-75CA-D542-AE8A-FF290128AD76}"/>
              </a:ext>
            </a:extLst>
          </p:cNvPr>
          <p:cNvSpPr>
            <a:spLocks noGrp="1"/>
          </p:cNvSpPr>
          <p:nvPr>
            <p:ph type="body" idx="15" hasCustomPrompt="1"/>
          </p:nvPr>
        </p:nvSpPr>
        <p:spPr>
          <a:xfrm>
            <a:off x="43576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0" name="Text Placeholder 2">
            <a:extLst>
              <a:ext uri="{FF2B5EF4-FFF2-40B4-BE49-F238E27FC236}">
                <a16:creationId xmlns="" xmlns:a16="http://schemas.microsoft.com/office/drawing/2014/main" id="{408E50E4-226F-9847-9392-FE95E91D60DC}"/>
              </a:ext>
            </a:extLst>
          </p:cNvPr>
          <p:cNvSpPr>
            <a:spLocks noGrp="1"/>
          </p:cNvSpPr>
          <p:nvPr>
            <p:ph type="body" idx="16" hasCustomPrompt="1"/>
          </p:nvPr>
        </p:nvSpPr>
        <p:spPr>
          <a:xfrm>
            <a:off x="8129588" y="5412692"/>
            <a:ext cx="3543300" cy="659495"/>
          </a:xfrm>
        </p:spPr>
        <p:txBody>
          <a:bodyPr>
            <a:normAutofit/>
          </a:bodyPr>
          <a:lstStyle>
            <a:lvl1pPr marL="0" indent="0">
              <a:buNone/>
              <a:defRPr sz="1400" b="1">
                <a:solidFill>
                  <a:schemeClr val="tx1"/>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
        <p:nvSpPr>
          <p:cNvPr id="13" name="Text Placeholder 12">
            <a:extLst>
              <a:ext uri="{FF2B5EF4-FFF2-40B4-BE49-F238E27FC236}">
                <a16:creationId xmlns="" xmlns:a16="http://schemas.microsoft.com/office/drawing/2014/main" id="{807A35C6-3861-BC41-830C-3E0AA8405654}"/>
              </a:ext>
            </a:extLst>
          </p:cNvPr>
          <p:cNvSpPr>
            <a:spLocks noGrp="1"/>
          </p:cNvSpPr>
          <p:nvPr>
            <p:ph type="body" sz="quarter" idx="17"/>
          </p:nvPr>
        </p:nvSpPr>
        <p:spPr>
          <a:xfrm>
            <a:off x="435768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4" name="Text Placeholder 12">
            <a:extLst>
              <a:ext uri="{FF2B5EF4-FFF2-40B4-BE49-F238E27FC236}">
                <a16:creationId xmlns="" xmlns:a16="http://schemas.microsoft.com/office/drawing/2014/main" id="{94ECD9F0-E726-484A-BAE6-AEAA3F1F9707}"/>
              </a:ext>
            </a:extLst>
          </p:cNvPr>
          <p:cNvSpPr>
            <a:spLocks noGrp="1"/>
          </p:cNvSpPr>
          <p:nvPr>
            <p:ph type="body" sz="quarter" idx="18"/>
          </p:nvPr>
        </p:nvSpPr>
        <p:spPr>
          <a:xfrm>
            <a:off x="528638"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15" name="Text Placeholder 12">
            <a:extLst>
              <a:ext uri="{FF2B5EF4-FFF2-40B4-BE49-F238E27FC236}">
                <a16:creationId xmlns="" xmlns:a16="http://schemas.microsoft.com/office/drawing/2014/main" id="{5E63B64F-6E94-6A41-B8DD-27F9FD187510}"/>
              </a:ext>
            </a:extLst>
          </p:cNvPr>
          <p:cNvSpPr>
            <a:spLocks noGrp="1"/>
          </p:cNvSpPr>
          <p:nvPr>
            <p:ph type="body" sz="quarter" idx="19"/>
          </p:nvPr>
        </p:nvSpPr>
        <p:spPr>
          <a:xfrm>
            <a:off x="8115300" y="1209675"/>
            <a:ext cx="3543300" cy="3976688"/>
          </a:xfrm>
        </p:spPr>
        <p:txBody>
          <a:bodyPr anchor="b">
            <a:normAutofit/>
          </a:bodyPr>
          <a:lstStyle>
            <a:lvl1pPr marL="0" indent="0">
              <a:lnSpc>
                <a:spcPts val="4500"/>
              </a:lnSpc>
              <a:buNone/>
              <a:defRPr sz="3200" i="1">
                <a:latin typeface="Georgia" panose="02040502050405020303" pitchFamily="18"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Edit Master text styles</a:t>
            </a:r>
          </a:p>
        </p:txBody>
      </p:sp>
      <p:sp>
        <p:nvSpPr>
          <p:cNvPr id="9"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60592211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Content Placeholder 2">
            <a:extLst>
              <a:ext uri="{FF2B5EF4-FFF2-40B4-BE49-F238E27FC236}">
                <a16:creationId xmlns="" xmlns:a16="http://schemas.microsoft.com/office/drawing/2014/main" id="{1A143651-3799-F24B-AEFE-AAAD1187C7AF}"/>
              </a:ext>
            </a:extLst>
          </p:cNvPr>
          <p:cNvSpPr>
            <a:spLocks noGrp="1"/>
          </p:cNvSpPr>
          <p:nvPr>
            <p:ph idx="1" hasCustomPrompt="1"/>
          </p:nvPr>
        </p:nvSpPr>
        <p:spPr>
          <a:xfrm>
            <a:off x="538161" y="1657350"/>
            <a:ext cx="5405440"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a:extLst>
              <a:ext uri="{FF2B5EF4-FFF2-40B4-BE49-F238E27FC236}">
                <a16:creationId xmlns="" xmlns:a16="http://schemas.microsoft.com/office/drawing/2014/main" id="{3C0C7668-8CC7-CF4A-8570-FDE604593FB0}"/>
              </a:ext>
            </a:extLst>
          </p:cNvPr>
          <p:cNvSpPr>
            <a:spLocks noGrp="1"/>
          </p:cNvSpPr>
          <p:nvPr>
            <p:ph idx="13" hasCustomPrompt="1"/>
          </p:nvPr>
        </p:nvSpPr>
        <p:spPr>
          <a:xfrm>
            <a:off x="6226267" y="1657350"/>
            <a:ext cx="5288837" cy="4457700"/>
          </a:xfrm>
        </p:spPr>
        <p:txBody>
          <a:bodyPr/>
          <a:lstStyle>
            <a:lvl1pPr>
              <a:lnSpc>
                <a:spcPts val="2100"/>
              </a:lnSpc>
              <a:defRPr sz="1400" b="1">
                <a:latin typeface="Arial" panose="020B0604020202020204" pitchFamily="34" charset="0"/>
                <a:cs typeface="Arial" panose="020B0604020202020204" pitchFamily="34" charset="0"/>
              </a:defRPr>
            </a:lvl1pPr>
            <a:lvl2pPr>
              <a:lnSpc>
                <a:spcPts val="2100"/>
              </a:lnSpc>
              <a:defRPr sz="1200">
                <a:latin typeface="Arial" panose="020B0604020202020204" pitchFamily="34" charset="0"/>
                <a:cs typeface="Arial" panose="020B0604020202020204" pitchFamily="34" charset="0"/>
              </a:defRPr>
            </a:lvl2pPr>
            <a:lvl3pPr>
              <a:lnSpc>
                <a:spcPts val="2100"/>
              </a:lnSpc>
              <a:defRPr sz="1100">
                <a:latin typeface="Arial" panose="020B0604020202020204" pitchFamily="34" charset="0"/>
                <a:cs typeface="Arial" panose="020B0604020202020204" pitchFamily="34" charset="0"/>
              </a:defRPr>
            </a:lvl3pPr>
            <a:lvl4pPr>
              <a:lnSpc>
                <a:spcPts val="2100"/>
              </a:lnSpc>
              <a:defRPr sz="1050">
                <a:latin typeface="Arial" panose="020B0604020202020204" pitchFamily="34" charset="0"/>
                <a:cs typeface="Arial" panose="020B0604020202020204" pitchFamily="34" charset="0"/>
              </a:defRPr>
            </a:lvl4pPr>
            <a:lvl5pPr>
              <a:lnSpc>
                <a:spcPts val="2100"/>
              </a:lnSpc>
              <a:defRPr sz="105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60" y="550861"/>
            <a:ext cx="11006344" cy="835027"/>
          </a:xfrm>
        </p:spPr>
        <p:txBody>
          <a:bodyPr>
            <a:normAutofit/>
          </a:bodyPr>
          <a:lstStyle>
            <a:lvl1pPr>
              <a:defRPr sz="2800"/>
            </a:lvl1pPr>
          </a:lstStyle>
          <a:p>
            <a:r>
              <a:rPr lang="en-US" dirty="0"/>
              <a:t>Click to edit Master title style</a:t>
            </a:r>
          </a:p>
        </p:txBody>
      </p:sp>
      <p:cxnSp>
        <p:nvCxnSpPr>
          <p:cNvPr id="16" name="Straight Connector 15">
            <a:extLst>
              <a:ext uri="{FF2B5EF4-FFF2-40B4-BE49-F238E27FC236}">
                <a16:creationId xmlns="" xmlns:a16="http://schemas.microsoft.com/office/drawing/2014/main" id="{BF354029-E75E-6F47-88D0-33B7164E6319}"/>
              </a:ext>
            </a:extLst>
          </p:cNvPr>
          <p:cNvCxnSpPr/>
          <p:nvPr userDrawn="1"/>
        </p:nvCxnSpPr>
        <p:spPr>
          <a:xfrm>
            <a:off x="616226" y="1282149"/>
            <a:ext cx="1089887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1480930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 xmlns:a16="http://schemas.microsoft.com/office/drawing/2014/main" id="{39A9B164-9C2C-4D48-8696-9484E8FF7626}"/>
              </a:ext>
            </a:extLst>
          </p:cNvPr>
          <p:cNvSpPr>
            <a:spLocks noGrp="1"/>
          </p:cNvSpPr>
          <p:nvPr>
            <p:ph type="body" idx="1" hasCustomPrompt="1"/>
          </p:nvPr>
        </p:nvSpPr>
        <p:spPr>
          <a:xfrm>
            <a:off x="542925" y="1681171"/>
            <a:ext cx="5400676"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5" name="Text Placeholder 4">
            <a:extLst>
              <a:ext uri="{FF2B5EF4-FFF2-40B4-BE49-F238E27FC236}">
                <a16:creationId xmlns="" xmlns:a16="http://schemas.microsoft.com/office/drawing/2014/main" id="{9A45142E-614C-1941-A4E8-E24EA5A0D501}"/>
              </a:ext>
            </a:extLst>
          </p:cNvPr>
          <p:cNvSpPr>
            <a:spLocks noGrp="1"/>
          </p:cNvSpPr>
          <p:nvPr>
            <p:ph type="body" sz="quarter" idx="3" hasCustomPrompt="1"/>
          </p:nvPr>
        </p:nvSpPr>
        <p:spPr>
          <a:xfrm>
            <a:off x="6226267" y="1681171"/>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5" name="Content Placeholder 2">
            <a:extLst>
              <a:ext uri="{FF2B5EF4-FFF2-40B4-BE49-F238E27FC236}">
                <a16:creationId xmlns="" xmlns:a16="http://schemas.microsoft.com/office/drawing/2014/main" id="{A76002A2-2BEE-E84D-91F0-54ED39ABA3CA}"/>
              </a:ext>
            </a:extLst>
          </p:cNvPr>
          <p:cNvSpPr>
            <a:spLocks noGrp="1"/>
          </p:cNvSpPr>
          <p:nvPr>
            <p:ph idx="13"/>
          </p:nvPr>
        </p:nvSpPr>
        <p:spPr>
          <a:xfrm>
            <a:off x="538161" y="1986374"/>
            <a:ext cx="5405440"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2">
            <a:extLst>
              <a:ext uri="{FF2B5EF4-FFF2-40B4-BE49-F238E27FC236}">
                <a16:creationId xmlns="" xmlns:a16="http://schemas.microsoft.com/office/drawing/2014/main" id="{E3047B5C-8C66-DD49-8353-D9A1331573E0}"/>
              </a:ext>
            </a:extLst>
          </p:cNvPr>
          <p:cNvSpPr>
            <a:spLocks noGrp="1"/>
          </p:cNvSpPr>
          <p:nvPr>
            <p:ph idx="14"/>
          </p:nvPr>
        </p:nvSpPr>
        <p:spPr>
          <a:xfrm>
            <a:off x="6226267" y="1986374"/>
            <a:ext cx="5288837" cy="4143971"/>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9" name="Title 1">
            <a:extLst>
              <a:ext uri="{FF2B5EF4-FFF2-40B4-BE49-F238E27FC236}">
                <a16:creationId xmlns="" xmlns:a16="http://schemas.microsoft.com/office/drawing/2014/main" id="{274FB544-0753-1E4B-A414-CB8CEF8925D1}"/>
              </a:ext>
            </a:extLst>
          </p:cNvPr>
          <p:cNvSpPr>
            <a:spLocks noGrp="1"/>
          </p:cNvSpPr>
          <p:nvPr>
            <p:ph type="title"/>
          </p:nvPr>
        </p:nvSpPr>
        <p:spPr>
          <a:xfrm>
            <a:off x="528638" y="442013"/>
            <a:ext cx="5434841" cy="730804"/>
          </a:xfrm>
        </p:spPr>
        <p:txBody>
          <a:bodyPr anchor="b">
            <a:normAutofit/>
          </a:bodyPr>
          <a:lstStyle>
            <a:lvl1pPr>
              <a:defRPr sz="2000"/>
            </a:lvl1pPr>
          </a:lstStyle>
          <a:p>
            <a:r>
              <a:rPr lang="en-US" dirty="0"/>
              <a:t>Click to edit Master title style</a:t>
            </a:r>
          </a:p>
        </p:txBody>
      </p:sp>
      <p:cxnSp>
        <p:nvCxnSpPr>
          <p:cNvPr id="20" name="Straight Connector 19">
            <a:extLst>
              <a:ext uri="{FF2B5EF4-FFF2-40B4-BE49-F238E27FC236}">
                <a16:creationId xmlns="" xmlns:a16="http://schemas.microsoft.com/office/drawing/2014/main" id="{BF354029-E75E-6F47-88D0-33B7164E6319}"/>
              </a:ext>
            </a:extLst>
          </p:cNvPr>
          <p:cNvCxnSpPr/>
          <p:nvPr userDrawn="1"/>
        </p:nvCxnSpPr>
        <p:spPr>
          <a:xfrm flipV="1">
            <a:off x="616226"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BF354029-E75E-6F47-88D0-33B7164E6319}"/>
              </a:ext>
            </a:extLst>
          </p:cNvPr>
          <p:cNvCxnSpPr/>
          <p:nvPr userDrawn="1"/>
        </p:nvCxnSpPr>
        <p:spPr>
          <a:xfrm flipV="1">
            <a:off x="6206997" y="1277039"/>
            <a:ext cx="5327375" cy="511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 Placeholder 22"/>
          <p:cNvSpPr>
            <a:spLocks noGrp="1"/>
          </p:cNvSpPr>
          <p:nvPr>
            <p:ph type="body" sz="quarter" idx="19" hasCustomPrompt="1"/>
          </p:nvPr>
        </p:nvSpPr>
        <p:spPr>
          <a:xfrm>
            <a:off x="6227003" y="442015"/>
            <a:ext cx="5327650" cy="730802"/>
          </a:xfrm>
        </p:spPr>
        <p:txBody>
          <a:bodyPr anchor="b">
            <a:norm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en-US" dirty="0" smtClean="0"/>
              <a:t>Click to edit Master title style</a:t>
            </a:r>
          </a:p>
        </p:txBody>
      </p: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37694477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Two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5" y="1606538"/>
            <a:ext cx="5400676"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6243638" y="1606538"/>
            <a:ext cx="5271466" cy="1085850"/>
          </a:xfrm>
        </p:spPr>
        <p:txBody>
          <a:bodyPr/>
          <a:lstStyle/>
          <a:p>
            <a:endParaRPr lang="en-US" dirty="0"/>
          </a:p>
        </p:txBody>
      </p:sp>
      <p:sp>
        <p:nvSpPr>
          <p:cNvPr id="15" name="Text Placeholder 2">
            <a:extLst>
              <a:ext uri="{FF2B5EF4-FFF2-40B4-BE49-F238E27FC236}">
                <a16:creationId xmlns="" xmlns:a16="http://schemas.microsoft.com/office/drawing/2014/main" id="{CBBDF55F-90F0-1C41-908C-56A922379254}"/>
              </a:ext>
            </a:extLst>
          </p:cNvPr>
          <p:cNvSpPr>
            <a:spLocks noGrp="1"/>
          </p:cNvSpPr>
          <p:nvPr>
            <p:ph type="body" idx="1" hasCustomPrompt="1"/>
          </p:nvPr>
        </p:nvSpPr>
        <p:spPr>
          <a:xfrm>
            <a:off x="542925" y="2878599"/>
            <a:ext cx="5430838"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Text Placeholder 4">
            <a:extLst>
              <a:ext uri="{FF2B5EF4-FFF2-40B4-BE49-F238E27FC236}">
                <a16:creationId xmlns="" xmlns:a16="http://schemas.microsoft.com/office/drawing/2014/main" id="{2EA49D96-8068-0E46-8E04-581AD2DEEBF8}"/>
              </a:ext>
            </a:extLst>
          </p:cNvPr>
          <p:cNvSpPr>
            <a:spLocks noGrp="1"/>
          </p:cNvSpPr>
          <p:nvPr>
            <p:ph type="body" sz="quarter" idx="3" hasCustomPrompt="1"/>
          </p:nvPr>
        </p:nvSpPr>
        <p:spPr>
          <a:xfrm>
            <a:off x="6229352" y="2878599"/>
            <a:ext cx="5285752"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7" name="Content Placeholder 2">
            <a:extLst>
              <a:ext uri="{FF2B5EF4-FFF2-40B4-BE49-F238E27FC236}">
                <a16:creationId xmlns="" xmlns:a16="http://schemas.microsoft.com/office/drawing/2014/main" id="{37DEAE7C-B91C-3A45-9797-1CA40EEE86FC}"/>
              </a:ext>
            </a:extLst>
          </p:cNvPr>
          <p:cNvSpPr>
            <a:spLocks noGrp="1"/>
          </p:cNvSpPr>
          <p:nvPr>
            <p:ph idx="15"/>
          </p:nvPr>
        </p:nvSpPr>
        <p:spPr>
          <a:xfrm>
            <a:off x="538161" y="3194688"/>
            <a:ext cx="5405440"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2">
            <a:extLst>
              <a:ext uri="{FF2B5EF4-FFF2-40B4-BE49-F238E27FC236}">
                <a16:creationId xmlns="" xmlns:a16="http://schemas.microsoft.com/office/drawing/2014/main" id="{ACBF5F4D-C8DF-6B40-9757-7862B3F3D013}"/>
              </a:ext>
            </a:extLst>
          </p:cNvPr>
          <p:cNvSpPr>
            <a:spLocks noGrp="1"/>
          </p:cNvSpPr>
          <p:nvPr>
            <p:ph idx="16"/>
          </p:nvPr>
        </p:nvSpPr>
        <p:spPr>
          <a:xfrm>
            <a:off x="6226267" y="3194688"/>
            <a:ext cx="528883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3" name="Straight Connector 22">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91130694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mall Three Icon Layout">
    <p:spTree>
      <p:nvGrpSpPr>
        <p:cNvPr id="1" name=""/>
        <p:cNvGrpSpPr/>
        <p:nvPr/>
      </p:nvGrpSpPr>
      <p:grpSpPr>
        <a:xfrm>
          <a:off x="0" y="0"/>
          <a:ext cx="0" cy="0"/>
          <a:chOff x="0" y="0"/>
          <a:chExt cx="0" cy="0"/>
        </a:xfrm>
      </p:grpSpPr>
      <p:sp>
        <p:nvSpPr>
          <p:cNvPr id="7" name="Picture Placeholder 6">
            <a:extLst>
              <a:ext uri="{FF2B5EF4-FFF2-40B4-BE49-F238E27FC236}">
                <a16:creationId xmlns="" xmlns:a16="http://schemas.microsoft.com/office/drawing/2014/main" id="{ECB20CF7-ABEA-2C4D-BB72-60BDB752E09C}"/>
              </a:ext>
            </a:extLst>
          </p:cNvPr>
          <p:cNvSpPr>
            <a:spLocks noGrp="1"/>
          </p:cNvSpPr>
          <p:nvPr>
            <p:ph type="pic" sz="quarter" idx="13"/>
          </p:nvPr>
        </p:nvSpPr>
        <p:spPr>
          <a:xfrm>
            <a:off x="542924" y="1606538"/>
            <a:ext cx="3495675" cy="1085850"/>
          </a:xfrm>
        </p:spPr>
        <p:txBody>
          <a:bodyPr/>
          <a:lstStyle/>
          <a:p>
            <a:endParaRPr lang="en-US" dirty="0"/>
          </a:p>
        </p:txBody>
      </p:sp>
      <p:sp>
        <p:nvSpPr>
          <p:cNvPr id="11" name="Picture Placeholder 6">
            <a:extLst>
              <a:ext uri="{FF2B5EF4-FFF2-40B4-BE49-F238E27FC236}">
                <a16:creationId xmlns="" xmlns:a16="http://schemas.microsoft.com/office/drawing/2014/main" id="{30AB767C-C8CE-A646-995D-CEACD854568B}"/>
              </a:ext>
            </a:extLst>
          </p:cNvPr>
          <p:cNvSpPr>
            <a:spLocks noGrp="1"/>
          </p:cNvSpPr>
          <p:nvPr>
            <p:ph type="pic" sz="quarter" idx="14"/>
          </p:nvPr>
        </p:nvSpPr>
        <p:spPr>
          <a:xfrm>
            <a:off x="4329113" y="1606538"/>
            <a:ext cx="3529012" cy="1085850"/>
          </a:xfrm>
        </p:spPr>
        <p:txBody>
          <a:bodyPr/>
          <a:lstStyle/>
          <a:p>
            <a:endParaRPr lang="en-US" dirty="0"/>
          </a:p>
        </p:txBody>
      </p:sp>
      <p:sp>
        <p:nvSpPr>
          <p:cNvPr id="14" name="Picture Placeholder 6">
            <a:extLst>
              <a:ext uri="{FF2B5EF4-FFF2-40B4-BE49-F238E27FC236}">
                <a16:creationId xmlns="" xmlns:a16="http://schemas.microsoft.com/office/drawing/2014/main" id="{30BC5AE0-0A2C-0A47-AED3-72F396E00B93}"/>
              </a:ext>
            </a:extLst>
          </p:cNvPr>
          <p:cNvSpPr>
            <a:spLocks noGrp="1"/>
          </p:cNvSpPr>
          <p:nvPr>
            <p:ph type="pic" sz="quarter" idx="17"/>
          </p:nvPr>
        </p:nvSpPr>
        <p:spPr>
          <a:xfrm>
            <a:off x="8115301" y="1606538"/>
            <a:ext cx="3430302" cy="1085850"/>
          </a:xfrm>
        </p:spPr>
        <p:txBody>
          <a:bodyPr/>
          <a:lstStyle/>
          <a:p>
            <a:endParaRPr lang="en-US" dirty="0"/>
          </a:p>
        </p:txBody>
      </p:sp>
      <p:sp>
        <p:nvSpPr>
          <p:cNvPr id="15" name="Text Placeholder 2">
            <a:extLst>
              <a:ext uri="{FF2B5EF4-FFF2-40B4-BE49-F238E27FC236}">
                <a16:creationId xmlns="" xmlns:a16="http://schemas.microsoft.com/office/drawing/2014/main" id="{A9B8C281-38F9-7B4F-9053-E5183E02C72C}"/>
              </a:ext>
            </a:extLst>
          </p:cNvPr>
          <p:cNvSpPr>
            <a:spLocks noGrp="1"/>
          </p:cNvSpPr>
          <p:nvPr>
            <p:ph type="body" idx="19" hasCustomPrompt="1"/>
          </p:nvPr>
        </p:nvSpPr>
        <p:spPr>
          <a:xfrm>
            <a:off x="4329113"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6" name="Content Placeholder 2">
            <a:extLst>
              <a:ext uri="{FF2B5EF4-FFF2-40B4-BE49-F238E27FC236}">
                <a16:creationId xmlns="" xmlns:a16="http://schemas.microsoft.com/office/drawing/2014/main" id="{C18917B6-ED6E-5247-A016-E8EB5828083B}"/>
              </a:ext>
            </a:extLst>
          </p:cNvPr>
          <p:cNvSpPr>
            <a:spLocks noGrp="1"/>
          </p:cNvSpPr>
          <p:nvPr>
            <p:ph idx="15"/>
          </p:nvPr>
        </p:nvSpPr>
        <p:spPr>
          <a:xfrm>
            <a:off x="4324349"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Text Placeholder 2">
            <a:extLst>
              <a:ext uri="{FF2B5EF4-FFF2-40B4-BE49-F238E27FC236}">
                <a16:creationId xmlns="" xmlns:a16="http://schemas.microsoft.com/office/drawing/2014/main" id="{E23316C5-42E3-A546-BFAD-685CA83063A4}"/>
              </a:ext>
            </a:extLst>
          </p:cNvPr>
          <p:cNvSpPr>
            <a:spLocks noGrp="1"/>
          </p:cNvSpPr>
          <p:nvPr>
            <p:ph type="body" idx="20" hasCustomPrompt="1"/>
          </p:nvPr>
        </p:nvSpPr>
        <p:spPr>
          <a:xfrm>
            <a:off x="529998" y="2878599"/>
            <a:ext cx="3516885"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19" name="Content Placeholder 2">
            <a:extLst>
              <a:ext uri="{FF2B5EF4-FFF2-40B4-BE49-F238E27FC236}">
                <a16:creationId xmlns="" xmlns:a16="http://schemas.microsoft.com/office/drawing/2014/main" id="{7736DC52-B567-4A40-86E6-A926C985A3C3}"/>
              </a:ext>
            </a:extLst>
          </p:cNvPr>
          <p:cNvSpPr>
            <a:spLocks noGrp="1"/>
          </p:cNvSpPr>
          <p:nvPr>
            <p:ph idx="21"/>
          </p:nvPr>
        </p:nvSpPr>
        <p:spPr>
          <a:xfrm>
            <a:off x="525234" y="3194688"/>
            <a:ext cx="3500438"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Text Placeholder 2">
            <a:extLst>
              <a:ext uri="{FF2B5EF4-FFF2-40B4-BE49-F238E27FC236}">
                <a16:creationId xmlns="" xmlns:a16="http://schemas.microsoft.com/office/drawing/2014/main" id="{9E92BD2B-6F22-EA49-83E7-283C14BE4AA6}"/>
              </a:ext>
            </a:extLst>
          </p:cNvPr>
          <p:cNvSpPr>
            <a:spLocks noGrp="1"/>
          </p:cNvSpPr>
          <p:nvPr>
            <p:ph type="body" idx="22" hasCustomPrompt="1"/>
          </p:nvPr>
        </p:nvSpPr>
        <p:spPr>
          <a:xfrm>
            <a:off x="8117341" y="2878599"/>
            <a:ext cx="3397763" cy="311138"/>
          </a:xfrm>
        </p:spPr>
        <p:txBody>
          <a:bodyPr anchor="t">
            <a:normAutofit/>
          </a:bodyPr>
          <a:lstStyle>
            <a:lvl1pPr marL="0" indent="0">
              <a:lnSpc>
                <a:spcPct val="100000"/>
              </a:lnSpc>
              <a:buNone/>
              <a:defRPr sz="1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21" name="Content Placeholder 2">
            <a:extLst>
              <a:ext uri="{FF2B5EF4-FFF2-40B4-BE49-F238E27FC236}">
                <a16:creationId xmlns="" xmlns:a16="http://schemas.microsoft.com/office/drawing/2014/main" id="{447E32C1-C9CF-044C-AA5E-2ED6C83D1E1F}"/>
              </a:ext>
            </a:extLst>
          </p:cNvPr>
          <p:cNvSpPr>
            <a:spLocks noGrp="1"/>
          </p:cNvSpPr>
          <p:nvPr>
            <p:ph idx="23"/>
          </p:nvPr>
        </p:nvSpPr>
        <p:spPr>
          <a:xfrm>
            <a:off x="8112577" y="3194688"/>
            <a:ext cx="3402527" cy="2935657"/>
          </a:xfrm>
        </p:spPr>
        <p:txBody>
          <a:bodyPr>
            <a:normAutofit/>
          </a:bodyPr>
          <a:lstStyle>
            <a:lvl1pPr>
              <a:lnSpc>
                <a:spcPts val="2100"/>
              </a:lnSpc>
              <a:defRPr sz="1200" b="0">
                <a:latin typeface="Arial" panose="020B0604020202020204" pitchFamily="34" charset="0"/>
                <a:cs typeface="Arial" panose="020B0604020202020204" pitchFamily="34" charset="0"/>
              </a:defRPr>
            </a:lvl1pPr>
            <a:lvl2pPr>
              <a:lnSpc>
                <a:spcPts val="2100"/>
              </a:lnSpc>
              <a:defRPr sz="1100">
                <a:latin typeface="Arial" panose="020B0604020202020204" pitchFamily="34" charset="0"/>
                <a:cs typeface="Arial" panose="020B0604020202020204" pitchFamily="34" charset="0"/>
              </a:defRPr>
            </a:lvl2pPr>
            <a:lvl3pPr>
              <a:lnSpc>
                <a:spcPts val="2100"/>
              </a:lnSpc>
              <a:defRPr sz="1050">
                <a:latin typeface="Arial" panose="020B0604020202020204" pitchFamily="34" charset="0"/>
                <a:cs typeface="Arial" panose="020B0604020202020204" pitchFamily="34" charset="0"/>
              </a:defRPr>
            </a:lvl3pPr>
            <a:lvl4pPr>
              <a:lnSpc>
                <a:spcPts val="2100"/>
              </a:lnSpc>
              <a:defRPr sz="1100">
                <a:latin typeface="Arial" panose="020B0604020202020204" pitchFamily="34" charset="0"/>
                <a:cs typeface="Arial" panose="020B0604020202020204" pitchFamily="34" charset="0"/>
              </a:defRPr>
            </a:lvl4pPr>
            <a:lvl5pPr>
              <a:lnSpc>
                <a:spcPts val="2100"/>
              </a:lnSpc>
              <a:defRPr sz="11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Title 1">
            <a:extLst>
              <a:ext uri="{FF2B5EF4-FFF2-40B4-BE49-F238E27FC236}">
                <a16:creationId xmlns="" xmlns:a16="http://schemas.microsoft.com/office/drawing/2014/main" id="{274FB544-0753-1E4B-A414-CB8CEF8925D1}"/>
              </a:ext>
            </a:extLst>
          </p:cNvPr>
          <p:cNvSpPr>
            <a:spLocks noGrp="1"/>
          </p:cNvSpPr>
          <p:nvPr>
            <p:ph type="title"/>
          </p:nvPr>
        </p:nvSpPr>
        <p:spPr>
          <a:xfrm>
            <a:off x="508759" y="550861"/>
            <a:ext cx="11006345" cy="835027"/>
          </a:xfrm>
        </p:spPr>
        <p:txBody>
          <a:bodyPr/>
          <a:lstStyle/>
          <a:p>
            <a:r>
              <a:rPr lang="en-US"/>
              <a:t>Click to edit Master title style</a:t>
            </a:r>
          </a:p>
        </p:txBody>
      </p:sp>
      <p:cxnSp>
        <p:nvCxnSpPr>
          <p:cNvPr id="28" name="Straight Connector 27">
            <a:extLst>
              <a:ext uri="{FF2B5EF4-FFF2-40B4-BE49-F238E27FC236}">
                <a16:creationId xmlns="" xmlns:a16="http://schemas.microsoft.com/office/drawing/2014/main" id="{BF354029-E75E-6F47-88D0-33B7164E6319}"/>
              </a:ext>
            </a:extLst>
          </p:cNvPr>
          <p:cNvCxnSpPr/>
          <p:nvPr userDrawn="1"/>
        </p:nvCxnSpPr>
        <p:spPr>
          <a:xfrm flipV="1">
            <a:off x="616226" y="1271675"/>
            <a:ext cx="10918825" cy="104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Slide Number Placeholder 5">
            <a:extLst>
              <a:ext uri="{FF2B5EF4-FFF2-40B4-BE49-F238E27FC236}">
                <a16:creationId xmlns="" xmlns:a16="http://schemas.microsoft.com/office/drawing/2014/main" id="{7E88AD31-4954-044A-B166-33D56A940E1C}"/>
              </a:ext>
            </a:extLst>
          </p:cNvPr>
          <p:cNvSpPr txBox="1">
            <a:spLocks/>
          </p:cNvSpPr>
          <p:nvPr userDrawn="1"/>
        </p:nvSpPr>
        <p:spPr>
          <a:xfrm>
            <a:off x="5829051" y="6456366"/>
            <a:ext cx="365760" cy="247541"/>
          </a:xfrm>
          <a:prstGeom prst="rect">
            <a:avLst/>
          </a:prstGeom>
        </p:spPr>
        <p:txBody>
          <a:bodyPr vert="horz" lIns="91440" tIns="45720" rIns="91440" bIns="45720" rtlCol="0" anchor="ctr"/>
          <a:lstStyle>
            <a:defPPr>
              <a:defRPr lang="en-US"/>
            </a:defPPr>
            <a:lvl1pPr marL="0" algn="ctr" defTabSz="914400" rtl="0" eaLnBrk="1" latinLnBrk="0" hangingPunct="1">
              <a:defRPr sz="800" kern="1200">
                <a:solidFill>
                  <a:schemeClr val="tx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0CBB59C-0D25-7048-A082-95EACEC57381}" type="slidenum">
              <a:rPr lang="en-US" smtClean="0"/>
              <a:pPr/>
              <a:t>‹#›</a:t>
            </a:fld>
            <a:endParaRPr lang="en-US" dirty="0"/>
          </a:p>
        </p:txBody>
      </p:sp>
    </p:spTree>
    <p:extLst>
      <p:ext uri="{BB962C8B-B14F-4D97-AF65-F5344CB8AC3E}">
        <p14:creationId xmlns:p14="http://schemas.microsoft.com/office/powerpoint/2010/main" val="26031112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32"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oleObject" Target="../embeddings/oleObject1.bin"/><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 Id="rId30"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descr="goc_fip_2c_f.png"/>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615684" y="6396331"/>
            <a:ext cx="2294641" cy="217128"/>
          </a:xfrm>
          <a:prstGeom prst="rect">
            <a:avLst/>
          </a:prstGeom>
        </p:spPr>
      </p:pic>
      <p:graphicFrame>
        <p:nvGraphicFramePr>
          <p:cNvPr id="4" name="Object 3" hidden="1"/>
          <p:cNvGraphicFramePr>
            <a:graphicFrameLocks noChangeAspect="1"/>
          </p:cNvGraphicFramePr>
          <p:nvPr userDrawn="1">
            <p:custDataLst>
              <p:tags r:id="rId26"/>
            </p:custDataLst>
            <p:extLst>
              <p:ext uri="{D42A27DB-BD31-4B8C-83A1-F6EECF244321}">
                <p14:modId xmlns:p14="http://schemas.microsoft.com/office/powerpoint/2010/main" val="12059187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4" name="think-cell Slide" r:id="rId28" imgW="473" imgH="473" progId="TCLayout.ActiveDocument.1">
                  <p:embed/>
                </p:oleObj>
              </mc:Choice>
              <mc:Fallback>
                <p:oleObj name="think-cell Slide" r:id="rId28" imgW="473" imgH="473" progId="TCLayout.ActiveDocument.1">
                  <p:embed/>
                  <p:pic>
                    <p:nvPicPr>
                      <p:cNvPr id="0" name=""/>
                      <p:cNvPicPr/>
                      <p:nvPr/>
                    </p:nvPicPr>
                    <p:blipFill>
                      <a:blip r:embed="rId29"/>
                      <a:stretch>
                        <a:fillRect/>
                      </a:stretch>
                    </p:blipFill>
                    <p:spPr>
                      <a:xfrm>
                        <a:off x="1588" y="1588"/>
                        <a:ext cx="1587" cy="1587"/>
                      </a:xfrm>
                      <a:prstGeom prst="rect">
                        <a:avLst/>
                      </a:prstGeom>
                    </p:spPr>
                  </p:pic>
                </p:oleObj>
              </mc:Fallback>
            </mc:AlternateContent>
          </a:graphicData>
        </a:graphic>
      </p:graphicFrame>
      <p:sp>
        <p:nvSpPr>
          <p:cNvPr id="2" name="Title Placeholder 1">
            <a:extLst>
              <a:ext uri="{FF2B5EF4-FFF2-40B4-BE49-F238E27FC236}">
                <a16:creationId xmlns="" xmlns:a16="http://schemas.microsoft.com/office/drawing/2014/main" id="{06CD8F89-9FB8-7B4E-9786-63C07B8CCA0A}"/>
              </a:ext>
            </a:extLst>
          </p:cNvPr>
          <p:cNvSpPr>
            <a:spLocks noGrp="1"/>
          </p:cNvSpPr>
          <p:nvPr>
            <p:ph type="title"/>
          </p:nvPr>
        </p:nvSpPr>
        <p:spPr>
          <a:xfrm>
            <a:off x="552450" y="550861"/>
            <a:ext cx="11091862" cy="83502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 xmlns:a16="http://schemas.microsoft.com/office/drawing/2014/main" id="{E21D4ACC-A397-1E47-B656-2FC4113DC455}"/>
              </a:ext>
            </a:extLst>
          </p:cNvPr>
          <p:cNvSpPr>
            <a:spLocks noGrp="1"/>
          </p:cNvSpPr>
          <p:nvPr>
            <p:ph type="body" idx="1"/>
          </p:nvPr>
        </p:nvSpPr>
        <p:spPr>
          <a:xfrm>
            <a:off x="552449" y="1657350"/>
            <a:ext cx="11091863" cy="445770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descr="Image result for canada wordmark">
            <a:hlinkClick r:id="rId30"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userDrawn="1"/>
        </p:nvPicPr>
        <p:blipFill>
          <a:blip r:embed="rId31" cstate="print">
            <a:extLst>
              <a:ext uri="{28A0092B-C50C-407E-A947-70E740481C1C}">
                <a14:useLocalDpi xmlns:a14="http://schemas.microsoft.com/office/drawing/2010/main" val="0"/>
              </a:ext>
            </a:extLst>
          </a:blip>
          <a:srcRect/>
          <a:stretch>
            <a:fillRect/>
          </a:stretch>
        </p:blipFill>
        <p:spPr bwMode="auto">
          <a:xfrm>
            <a:off x="10758920" y="6396193"/>
            <a:ext cx="885392" cy="229331"/>
          </a:xfrm>
          <a:prstGeom prst="rect">
            <a:avLst/>
          </a:prstGeom>
          <a:noFill/>
          <a:ln>
            <a:noFill/>
          </a:ln>
        </p:spPr>
      </p:pic>
      <p:pic>
        <p:nvPicPr>
          <p:cNvPr id="5" name="Picture 4" descr="GCworkplace-FullColour-FR-grey.png"/>
          <p:cNvPicPr>
            <a:picLocks noChangeAspect="1"/>
          </p:cNvPicPr>
          <p:nvPr userDrawn="1"/>
        </p:nvPicPr>
        <p:blipFill>
          <a:blip r:embed="rId32" cstate="print">
            <a:extLst>
              <a:ext uri="{28A0092B-C50C-407E-A947-70E740481C1C}">
                <a14:useLocalDpi xmlns:a14="http://schemas.microsoft.com/office/drawing/2010/main" val="0"/>
              </a:ext>
            </a:extLst>
          </a:blip>
          <a:stretch>
            <a:fillRect/>
          </a:stretch>
        </p:blipFill>
        <p:spPr>
          <a:xfrm>
            <a:off x="10131426" y="193640"/>
            <a:ext cx="1598612" cy="296476"/>
          </a:xfrm>
          <a:prstGeom prst="rect">
            <a:avLst/>
          </a:prstGeom>
        </p:spPr>
      </p:pic>
    </p:spTree>
    <p:extLst>
      <p:ext uri="{BB962C8B-B14F-4D97-AF65-F5344CB8AC3E}">
        <p14:creationId xmlns:p14="http://schemas.microsoft.com/office/powerpoint/2010/main" val="3601776432"/>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73" r:id="rId3"/>
    <p:sldLayoutId id="2147483674" r:id="rId4"/>
    <p:sldLayoutId id="2147483672" r:id="rId5"/>
    <p:sldLayoutId id="2147483652" r:id="rId6"/>
    <p:sldLayoutId id="2147483653" r:id="rId7"/>
    <p:sldLayoutId id="2147483660" r:id="rId8"/>
    <p:sldLayoutId id="2147483661" r:id="rId9"/>
    <p:sldLayoutId id="2147483662" r:id="rId10"/>
    <p:sldLayoutId id="2147483665" r:id="rId11"/>
    <p:sldLayoutId id="2147483666" r:id="rId12"/>
    <p:sldLayoutId id="2147483667" r:id="rId13"/>
    <p:sldLayoutId id="2147483654" r:id="rId14"/>
    <p:sldLayoutId id="2147483655" r:id="rId15"/>
    <p:sldLayoutId id="2147483656" r:id="rId16"/>
    <p:sldLayoutId id="2147483663" r:id="rId17"/>
    <p:sldLayoutId id="2147483664" r:id="rId18"/>
    <p:sldLayoutId id="2147483668" r:id="rId19"/>
    <p:sldLayoutId id="2147483669" r:id="rId20"/>
    <p:sldLayoutId id="2147483670" r:id="rId21"/>
    <p:sldLayoutId id="2147483657" r:id="rId22"/>
    <p:sldLayoutId id="2147483671" r:id="rId23"/>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14.xml"/><Relationship Id="rId13" Type="http://schemas.openxmlformats.org/officeDocument/2006/relationships/notesSlide" Target="../notesSlides/notesSlide1.xml"/><Relationship Id="rId18" Type="http://schemas.openxmlformats.org/officeDocument/2006/relationships/hyperlink" Target="https://www.google.ca/imgres?imgurl=https://s3.ca-central-1.amazonaws.com/vectorinstitute.ai/images/logos/Canada_Wordmark_EN.png&amp;imgrefurl=http://vectorinstitute.ai/&amp;docid=yhgK_zErh6d3aM&amp;tbnid=IIIM82B5TUYATM:&amp;vet=10ahUKEwjuq8nnosTZAhVQQq0KHQN_B-QQMwhPKAkwCQ..i&amp;w=1165&amp;h=303&amp;bih=479&amp;biw=1188&amp;q=canada%20wordmark&amp;ved=0ahUKEwjuq8nnosTZAhVQQq0KHQN_B-QQMwhPKAkwCQ&amp;iact=mrc&amp;uact=8" TargetMode="External"/><Relationship Id="rId3" Type="http://schemas.openxmlformats.org/officeDocument/2006/relationships/tags" Target="../tags/tag9.xml"/><Relationship Id="rId7" Type="http://schemas.openxmlformats.org/officeDocument/2006/relationships/tags" Target="../tags/tag13.xml"/><Relationship Id="rId12" Type="http://schemas.openxmlformats.org/officeDocument/2006/relationships/slideLayout" Target="../slideLayouts/slideLayout1.xml"/><Relationship Id="rId17" Type="http://schemas.openxmlformats.org/officeDocument/2006/relationships/image" Target="../media/image6.png"/><Relationship Id="rId2" Type="http://schemas.openxmlformats.org/officeDocument/2006/relationships/tags" Target="../tags/tag8.xml"/><Relationship Id="rId16" Type="http://schemas.openxmlformats.org/officeDocument/2006/relationships/image" Target="../media/image1.emf"/><Relationship Id="rId20" Type="http://schemas.openxmlformats.org/officeDocument/2006/relationships/image" Target="../media/image2.png"/><Relationship Id="rId1" Type="http://schemas.openxmlformats.org/officeDocument/2006/relationships/vmlDrawing" Target="../drawings/vmlDrawing7.vml"/><Relationship Id="rId6" Type="http://schemas.openxmlformats.org/officeDocument/2006/relationships/tags" Target="../tags/tag12.xml"/><Relationship Id="rId11" Type="http://schemas.openxmlformats.org/officeDocument/2006/relationships/tags" Target="../tags/tag17.xml"/><Relationship Id="rId5" Type="http://schemas.openxmlformats.org/officeDocument/2006/relationships/tags" Target="../tags/tag11.xml"/><Relationship Id="rId15" Type="http://schemas.openxmlformats.org/officeDocument/2006/relationships/oleObject" Target="../embeddings/oleObject7.bin"/><Relationship Id="rId10" Type="http://schemas.openxmlformats.org/officeDocument/2006/relationships/tags" Target="../tags/tag16.xml"/><Relationship Id="rId19" Type="http://schemas.openxmlformats.org/officeDocument/2006/relationships/image" Target="../media/image3.png"/><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7.xml"/><Relationship Id="rId1" Type="http://schemas.openxmlformats.org/officeDocument/2006/relationships/tags" Target="../tags/tag56.xml"/></Relationships>
</file>

<file path=ppt/slides/_rels/slide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4"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 Id="rId4"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hyperlink" Target="https://www.forbes.com/sites/dedehenley/2019/07/27/how-to-inspire-and-motivate-your-team-that-works-from-home/#61243ecc5bca" TargetMode="External"/><Relationship Id="rId3" Type="http://schemas.openxmlformats.org/officeDocument/2006/relationships/tags" Target="../tags/tag66.xml"/><Relationship Id="rId7" Type="http://schemas.openxmlformats.org/officeDocument/2006/relationships/hyperlink" Target="https://www.predictivesuccess.com/fr/" TargetMode="External"/><Relationship Id="rId12" Type="http://schemas.openxmlformats.org/officeDocument/2006/relationships/hyperlink" Target="https://www.bbc.com/worklife/article/20190807-why-finland-leads-the-world-in-flexible-work" TargetMode="External"/><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hyperlink" Target="https://www.linkedin.com/pulse/transformation-real-kathleen-fehr" TargetMode="External"/><Relationship Id="rId11" Type="http://schemas.openxmlformats.org/officeDocument/2006/relationships/hyperlink" Target="https://www.workplaceless.com/partners-appearin" TargetMode="External"/><Relationship Id="rId5" Type="http://schemas.openxmlformats.org/officeDocument/2006/relationships/hyperlink" Target="https://docs.google.com/document/d/1wKTU1kp64DD9dAh5qxIZrxrSuBBdYwvUMoKG6_4iC8U/edit" TargetMode="External"/><Relationship Id="rId10" Type="http://schemas.openxmlformats.org/officeDocument/2006/relationships/hyperlink" Target="https://marcuswermuth.com/remote-leader-working-routine/" TargetMode="External"/><Relationship Id="rId4" Type="http://schemas.openxmlformats.org/officeDocument/2006/relationships/slideLayout" Target="../slideLayouts/slideLayout14.xml"/><Relationship Id="rId9" Type="http://schemas.openxmlformats.org/officeDocument/2006/relationships/hyperlink" Target="https://www.forbes.com/sites/forbescommunicationscouncil/2019/07/24/improve-your-team-leadership-by-working-from-home-for-a-week/#12f4b232552b&#8211;comme" TargetMode="Externa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68.xml"/><Relationship Id="rId1" Type="http://schemas.openxmlformats.org/officeDocument/2006/relationships/tags" Target="../tags/tag67.xml"/><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20.xml"/><Relationship Id="rId7" Type="http://schemas.openxmlformats.org/officeDocument/2006/relationships/slideLayout" Target="../slideLayouts/slideLayout14.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tags" Target="../tags/tag23.xml"/><Relationship Id="rId5" Type="http://schemas.openxmlformats.org/officeDocument/2006/relationships/tags" Target="../tags/tag22.xml"/><Relationship Id="rId10" Type="http://schemas.openxmlformats.org/officeDocument/2006/relationships/image" Target="../media/image9.png"/><Relationship Id="rId4" Type="http://schemas.openxmlformats.org/officeDocument/2006/relationships/tags" Target="../tags/tag21.xml"/><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chart" Target="../charts/chart3.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tags" Target="../tags/tag29.xml"/><Relationship Id="rId7" Type="http://schemas.openxmlformats.org/officeDocument/2006/relationships/hyperlink" Target="https://www.tbs-sct.gc.ca/pol/doc-fra.aspx?id=12559" TargetMode="Externa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notesSlide" Target="../notesSlides/notesSlide2.xml"/><Relationship Id="rId5" Type="http://schemas.openxmlformats.org/officeDocument/2006/relationships/slideLayout" Target="../slideLayouts/slideLayout14.xml"/><Relationship Id="rId4" Type="http://schemas.openxmlformats.org/officeDocument/2006/relationships/tags" Target="../tags/tag30.xml"/></Relationships>
</file>

<file path=ppt/slides/_rels/slide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5" Type="http://schemas.openxmlformats.org/officeDocument/2006/relationships/slideLayout" Target="../slideLayouts/slideLayout14.xml"/><Relationship Id="rId4" Type="http://schemas.openxmlformats.org/officeDocument/2006/relationships/tags" Target="../tags/tag34.xml"/></Relationships>
</file>

<file path=ppt/slides/_rels/slide6.xml.rels><?xml version="1.0" encoding="UTF-8" standalone="yes"?>
<Relationships xmlns="http://schemas.openxmlformats.org/package/2006/relationships"><Relationship Id="rId8" Type="http://schemas.openxmlformats.org/officeDocument/2006/relationships/tags" Target="../tags/tag42.xml"/><Relationship Id="rId13" Type="http://schemas.openxmlformats.org/officeDocument/2006/relationships/image" Target="../media/image11.png"/><Relationship Id="rId3" Type="http://schemas.openxmlformats.org/officeDocument/2006/relationships/tags" Target="../tags/tag37.xml"/><Relationship Id="rId7" Type="http://schemas.openxmlformats.org/officeDocument/2006/relationships/tags" Target="../tags/tag41.xml"/><Relationship Id="rId12" Type="http://schemas.openxmlformats.org/officeDocument/2006/relationships/image" Target="../media/image10.jp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tags" Target="../tags/tag40.xml"/><Relationship Id="rId11" Type="http://schemas.openxmlformats.org/officeDocument/2006/relationships/slideLayout" Target="../slideLayouts/slideLayout14.xml"/><Relationship Id="rId5" Type="http://schemas.openxmlformats.org/officeDocument/2006/relationships/tags" Target="../tags/tag39.xml"/><Relationship Id="rId10" Type="http://schemas.openxmlformats.org/officeDocument/2006/relationships/tags" Target="../tags/tag44.xml"/><Relationship Id="rId4" Type="http://schemas.openxmlformats.org/officeDocument/2006/relationships/tags" Target="../tags/tag38.xml"/><Relationship Id="rId9" Type="http://schemas.openxmlformats.org/officeDocument/2006/relationships/tags" Target="../tags/tag43.xml"/></Relationships>
</file>

<file path=ppt/slides/_rels/slide7.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slideLayout" Target="../slideLayouts/slideLayout14.xml"/><Relationship Id="rId5" Type="http://schemas.openxmlformats.org/officeDocument/2006/relationships/tags" Target="../tags/tag49.xml"/><Relationship Id="rId4" Type="http://schemas.openxmlformats.org/officeDocument/2006/relationships/tags" Target="../tags/tag48.xml"/></Relationships>
</file>

<file path=ppt/slides/_rels/slide8.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slideLayout" Target="../slideLayouts/slideLayout14.xml"/><Relationship Id="rId4" Type="http://schemas.openxmlformats.org/officeDocument/2006/relationships/tags" Target="../tags/tag53.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55.xml"/><Relationship Id="rId1" Type="http://schemas.openxmlformats.org/officeDocument/2006/relationships/tags" Target="../tags/tag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guy-pp-cover.jpg"/>
          <p:cNvPicPr>
            <a:picLocks noChangeAspect="1"/>
          </p:cNvPicPr>
          <p:nvPr>
            <p:custDataLst>
              <p:tags r:id="rId2"/>
            </p:custDataLst>
          </p:nvPr>
        </p:nvPicPr>
        <p:blipFill>
          <a:blip r:embed="rId14">
            <a:extLst>
              <a:ext uri="{28A0092B-C50C-407E-A947-70E740481C1C}">
                <a14:useLocalDpi xmlns:a14="http://schemas.microsoft.com/office/drawing/2010/main" val="0"/>
              </a:ext>
            </a:extLst>
          </a:blip>
          <a:stretch>
            <a:fillRect/>
          </a:stretch>
        </p:blipFill>
        <p:spPr>
          <a:xfrm>
            <a:off x="10133" y="0"/>
            <a:ext cx="12189212" cy="6867848"/>
          </a:xfrm>
          <a:prstGeom prst="rect">
            <a:avLst/>
          </a:prstGeom>
        </p:spPr>
      </p:pic>
      <p:graphicFrame>
        <p:nvGraphicFramePr>
          <p:cNvPr id="4" name="Object 3" hidden="1"/>
          <p:cNvGraphicFramePr>
            <a:graphicFrameLocks noChangeAspect="1"/>
          </p:cNvGraphicFramePr>
          <p:nvPr>
            <p:custDataLst>
              <p:tags r:id="rId3"/>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21" name="think-cell Slide" r:id="rId15" imgW="473" imgH="473" progId="TCLayout.ActiveDocument.1">
                  <p:embed/>
                </p:oleObj>
              </mc:Choice>
              <mc:Fallback>
                <p:oleObj name="think-cell Slide" r:id="rId15" imgW="473" imgH="473" progId="TCLayout.ActiveDocument.1">
                  <p:embed/>
                  <p:pic>
                    <p:nvPicPr>
                      <p:cNvPr id="4" name="Object 3" hidden="1"/>
                      <p:cNvPicPr/>
                      <p:nvPr/>
                    </p:nvPicPr>
                    <p:blipFill>
                      <a:blip r:embed="rId16"/>
                      <a:stretch>
                        <a:fillRect/>
                      </a:stretch>
                    </p:blipFill>
                    <p:spPr>
                      <a:xfrm>
                        <a:off x="1588" y="1588"/>
                        <a:ext cx="1587" cy="1587"/>
                      </a:xfrm>
                      <a:prstGeom prst="rect">
                        <a:avLst/>
                      </a:prstGeom>
                    </p:spPr>
                  </p:pic>
                </p:oleObj>
              </mc:Fallback>
            </mc:AlternateContent>
          </a:graphicData>
        </a:graphic>
      </p:graphicFrame>
      <p:sp>
        <p:nvSpPr>
          <p:cNvPr id="8" name="Rectangle 7"/>
          <p:cNvSpPr/>
          <p:nvPr>
            <p:custDataLst>
              <p:tags r:id="rId4"/>
            </p:custDataLst>
          </p:nvPr>
        </p:nvSpPr>
        <p:spPr>
          <a:xfrm>
            <a:off x="10133" y="0"/>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descr="GCworkplace-FullColour-FR.png"/>
          <p:cNvPicPr>
            <a:picLocks noChangeAspect="1"/>
          </p:cNvPicPr>
          <p:nvPr>
            <p:custDataLst>
              <p:tags r:id="rId5"/>
            </p:custDataLst>
          </p:nvPr>
        </p:nvPicPr>
        <p:blipFill>
          <a:blip r:embed="rId17">
            <a:extLst>
              <a:ext uri="{28A0092B-C50C-407E-A947-70E740481C1C}">
                <a14:useLocalDpi xmlns:a14="http://schemas.microsoft.com/office/drawing/2010/main" val="0"/>
              </a:ext>
            </a:extLst>
          </a:blip>
          <a:stretch>
            <a:fillRect/>
          </a:stretch>
        </p:blipFill>
        <p:spPr>
          <a:xfrm>
            <a:off x="585682" y="422911"/>
            <a:ext cx="2906818" cy="567491"/>
          </a:xfrm>
          <a:prstGeom prst="rect">
            <a:avLst/>
          </a:prstGeom>
        </p:spPr>
      </p:pic>
      <p:sp>
        <p:nvSpPr>
          <p:cNvPr id="2" name="Title 1"/>
          <p:cNvSpPr>
            <a:spLocks noGrp="1"/>
          </p:cNvSpPr>
          <p:nvPr>
            <p:ph type="ctrTitle"/>
            <p:custDataLst>
              <p:tags r:id="rId6"/>
            </p:custDataLst>
          </p:nvPr>
        </p:nvSpPr>
        <p:spPr>
          <a:xfrm>
            <a:off x="511883" y="2683970"/>
            <a:ext cx="3931780" cy="1587701"/>
          </a:xfrm>
        </p:spPr>
        <p:txBody>
          <a:bodyPr>
            <a:normAutofit fontScale="90000"/>
          </a:bodyPr>
          <a:lstStyle/>
          <a:p>
            <a:r>
              <a:rPr lang="fr-CA" dirty="0">
                <a:solidFill>
                  <a:schemeClr val="bg1"/>
                </a:solidFill>
              </a:rPr>
              <a:t>Mobilité au travail : Pratiques exemplaires</a:t>
            </a:r>
            <a:endParaRPr lang="en-US" dirty="0"/>
          </a:p>
        </p:txBody>
      </p:sp>
      <p:sp>
        <p:nvSpPr>
          <p:cNvPr id="3" name="Subtitle 2"/>
          <p:cNvSpPr>
            <a:spLocks noGrp="1"/>
          </p:cNvSpPr>
          <p:nvPr>
            <p:ph type="subTitle" idx="1"/>
            <p:custDataLst>
              <p:tags r:id="rId7"/>
            </p:custDataLst>
          </p:nvPr>
        </p:nvSpPr>
        <p:spPr>
          <a:xfrm>
            <a:off x="545307" y="4517722"/>
            <a:ext cx="2997993" cy="678352"/>
          </a:xfrm>
        </p:spPr>
        <p:txBody>
          <a:bodyPr>
            <a:normAutofit fontScale="85000" lnSpcReduction="10000"/>
          </a:bodyPr>
          <a:lstStyle/>
          <a:p>
            <a:r>
              <a:rPr lang="fr-CA" dirty="0">
                <a:solidFill>
                  <a:schemeClr val="accent2"/>
                </a:solidFill>
              </a:rPr>
              <a:t>ADOPTER DE NOUVELLES </a:t>
            </a:r>
            <a:r>
              <a:rPr lang="fr-CA" dirty="0" smtClean="0">
                <a:solidFill>
                  <a:schemeClr val="accent2"/>
                </a:solidFill>
              </a:rPr>
              <a:t>FAÇONS DE TRAVAILLER ET DE NOUVEAUX MILIEUX </a:t>
            </a:r>
            <a:r>
              <a:rPr lang="fr-CA" dirty="0">
                <a:solidFill>
                  <a:schemeClr val="accent2"/>
                </a:solidFill>
              </a:rPr>
              <a:t>DE TRAVAIL EFFICACES</a:t>
            </a:r>
          </a:p>
        </p:txBody>
      </p:sp>
      <p:sp>
        <p:nvSpPr>
          <p:cNvPr id="5" name="Text Placeholder 4"/>
          <p:cNvSpPr>
            <a:spLocks noGrp="1"/>
          </p:cNvSpPr>
          <p:nvPr>
            <p:ph type="body" sz="quarter" idx="13"/>
            <p:custDataLst>
              <p:tags r:id="rId8"/>
            </p:custDataLst>
          </p:nvPr>
        </p:nvSpPr>
        <p:spPr>
          <a:xfrm>
            <a:off x="545307" y="5111287"/>
            <a:ext cx="3494087" cy="526957"/>
          </a:xfrm>
        </p:spPr>
        <p:txBody>
          <a:bodyPr/>
          <a:lstStyle/>
          <a:p>
            <a:r>
              <a:rPr lang="en-US" dirty="0">
                <a:solidFill>
                  <a:schemeClr val="bg1"/>
                </a:solidFill>
              </a:rPr>
              <a:t/>
            </a:r>
            <a:br>
              <a:rPr lang="en-US" dirty="0">
                <a:solidFill>
                  <a:schemeClr val="bg1"/>
                </a:solidFill>
              </a:rPr>
            </a:br>
            <a:r>
              <a:rPr lang="fr-CA" sz="1100" dirty="0">
                <a:solidFill>
                  <a:schemeClr val="bg1"/>
                </a:solidFill>
              </a:rPr>
              <a:t>Date : 2019-08-20</a:t>
            </a:r>
            <a:endParaRPr lang="en-US" sz="1100" dirty="0">
              <a:solidFill>
                <a:schemeClr val="bg1"/>
              </a:solidFill>
            </a:endParaRPr>
          </a:p>
        </p:txBody>
      </p:sp>
      <p:sp>
        <p:nvSpPr>
          <p:cNvPr id="9" name="Rectangle 8"/>
          <p:cNvSpPr/>
          <p:nvPr>
            <p:custDataLst>
              <p:tags r:id="rId9"/>
            </p:custDataLst>
          </p:nvPr>
        </p:nvSpPr>
        <p:spPr>
          <a:xfrm>
            <a:off x="-2" y="6130345"/>
            <a:ext cx="12192002" cy="7375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Image result for canada wordmark">
            <a:hlinkClick r:id="rId18" invalidUrl="https://www.google.ca/imgres?imgurl=https://s3.ca-central-1.amazonaws.com/vectorinstitute.ai/images/logos/Canada_Wordmark_EN.png&amp;imgrefurl=http://vectorinstitute.ai/&amp;docid=yhgK_zErh6d3aM&amp;tbnid=IIIM82B5TUYATM:&amp;vet=10ahUKEwjuq8nnosTZAhVQQq0KHQN_B-QQMwhPKAkwCQ..i&amp;w=1165&amp;h=303&amp;bih=479&amp;biw=1188&amp;q=canada wordmark&amp;ved=0ahUKEwjuq8nnosTZAhVQQq0KHQN_B-QQMwhPKAkwCQ&amp;iact=mrc&amp;uact=8"/>
          </p:cNvPr>
          <p:cNvPicPr/>
          <p:nvPr>
            <p:custDataLst>
              <p:tags r:id="rId10"/>
            </p:custDataLst>
          </p:nvPr>
        </p:nvPicPr>
        <p:blipFill>
          <a:blip r:embed="rId19" cstate="print">
            <a:extLst>
              <a:ext uri="{28A0092B-C50C-407E-A947-70E740481C1C}">
                <a14:useLocalDpi xmlns:a14="http://schemas.microsoft.com/office/drawing/2010/main" val="0"/>
              </a:ext>
            </a:extLst>
          </a:blip>
          <a:srcRect/>
          <a:stretch>
            <a:fillRect/>
          </a:stretch>
        </p:blipFill>
        <p:spPr bwMode="auto">
          <a:xfrm>
            <a:off x="10752888" y="6396331"/>
            <a:ext cx="885392" cy="229331"/>
          </a:xfrm>
          <a:prstGeom prst="rect">
            <a:avLst/>
          </a:prstGeom>
          <a:noFill/>
          <a:ln>
            <a:noFill/>
          </a:ln>
        </p:spPr>
      </p:pic>
      <p:pic>
        <p:nvPicPr>
          <p:cNvPr id="12" name="Picture 11" descr="goc_fip_2c_f.png"/>
          <p:cNvPicPr>
            <a:picLocks noChangeAspect="1"/>
          </p:cNvPicPr>
          <p:nvPr>
            <p:custDataLst>
              <p:tags r:id="rId11"/>
            </p:custDataLst>
          </p:nvPr>
        </p:nvPicPr>
        <p:blipFill>
          <a:blip r:embed="rId20" cstate="print">
            <a:extLst>
              <a:ext uri="{28A0092B-C50C-407E-A947-70E740481C1C}">
                <a14:useLocalDpi xmlns:a14="http://schemas.microsoft.com/office/drawing/2010/main" val="0"/>
              </a:ext>
            </a:extLst>
          </a:blip>
          <a:stretch>
            <a:fillRect/>
          </a:stretch>
        </p:blipFill>
        <p:spPr>
          <a:xfrm>
            <a:off x="627023" y="6396331"/>
            <a:ext cx="2294641" cy="217128"/>
          </a:xfrm>
          <a:prstGeom prst="rect">
            <a:avLst/>
          </a:prstGeom>
        </p:spPr>
      </p:pic>
    </p:spTree>
    <p:extLst>
      <p:ext uri="{BB962C8B-B14F-4D97-AF65-F5344CB8AC3E}">
        <p14:creationId xmlns:p14="http://schemas.microsoft.com/office/powerpoint/2010/main" val="37803339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De nouvelles façons de gérer : pratiques exemplaires</a:t>
            </a:r>
            <a:endParaRPr lang="en-CA" dirty="0"/>
          </a:p>
        </p:txBody>
      </p:sp>
      <p:sp>
        <p:nvSpPr>
          <p:cNvPr id="3" name="Rectangle 2"/>
          <p:cNvSpPr/>
          <p:nvPr>
            <p:custDataLst>
              <p:tags r:id="rId2"/>
            </p:custDataLst>
          </p:nvPr>
        </p:nvSpPr>
        <p:spPr>
          <a:xfrm>
            <a:off x="508759" y="1357161"/>
            <a:ext cx="11520681" cy="5209118"/>
          </a:xfrm>
          <a:prstGeom prst="rect">
            <a:avLst/>
          </a:prstGeom>
        </p:spPr>
        <p:txBody>
          <a:bodyPr wrap="square">
            <a:spAutoFit/>
          </a:bodyPr>
          <a:lstStyle/>
          <a:p>
            <a:pPr marL="285750" lvl="0" indent="-285750" eaLnBrk="0" fontAlgn="base" hangingPunct="0">
              <a:spcBef>
                <a:spcPct val="0"/>
              </a:spcBef>
              <a:spcAft>
                <a:spcPct val="0"/>
              </a:spcAft>
              <a:buFont typeface="Arial" panose="020B0604020202020204" pitchFamily="34" charset="0"/>
              <a:buChar char="•"/>
            </a:pPr>
            <a:r>
              <a:rPr lang="fr-CA" sz="1750" dirty="0">
                <a:cs typeface="Arial" panose="020B0604020202020204" pitchFamily="34" charset="0"/>
              </a:rPr>
              <a:t>Établir des objectifs et des indicateurs de rendement précis pour chaque employé. Organiser des réunions et des vérifications régulières pour communiquer les mises à jour.</a:t>
            </a:r>
          </a:p>
          <a:p>
            <a:pPr marL="285750" lvl="0" indent="-285750" eaLnBrk="0" fontAlgn="base" hangingPunct="0">
              <a:spcBef>
                <a:spcPct val="0"/>
              </a:spcBef>
              <a:spcAft>
                <a:spcPct val="0"/>
              </a:spcAft>
              <a:buFont typeface="Arial" panose="020B0604020202020204" pitchFamily="34" charset="0"/>
              <a:buChar char="•"/>
            </a:pPr>
            <a:r>
              <a:rPr lang="fr-CA" sz="1750" dirty="0"/>
              <a:t>Vérifier que tous les employés sont faciles à joindre et qu’ils peuvent communiquer aussi facilement avec le gestionnaire.</a:t>
            </a:r>
          </a:p>
          <a:p>
            <a:pPr marL="285750" indent="-285750" eaLnBrk="0" fontAlgn="base" hangingPunct="0">
              <a:spcBef>
                <a:spcPct val="0"/>
              </a:spcBef>
              <a:spcAft>
                <a:spcPct val="0"/>
              </a:spcAft>
              <a:buFont typeface="Arial" panose="020B0604020202020204" pitchFamily="34" charset="0"/>
              <a:buChar char="•"/>
            </a:pPr>
            <a:r>
              <a:rPr lang="fr-CA" sz="1750" dirty="0" smtClean="0"/>
              <a:t>Partager les </a:t>
            </a:r>
            <a:r>
              <a:rPr lang="fr-CA" sz="1750" dirty="0"/>
              <a:t>calendriers à l’équipe pour savoir où se trouvent les gens.</a:t>
            </a:r>
          </a:p>
          <a:p>
            <a:pPr marL="285750" indent="-285750" eaLnBrk="0" fontAlgn="base" hangingPunct="0">
              <a:spcBef>
                <a:spcPct val="0"/>
              </a:spcBef>
              <a:spcAft>
                <a:spcPct val="0"/>
              </a:spcAft>
              <a:buFont typeface="Arial" panose="020B0604020202020204" pitchFamily="34" charset="0"/>
              <a:buChar char="•"/>
            </a:pPr>
            <a:r>
              <a:rPr lang="fr-CA" sz="1750" dirty="0"/>
              <a:t>S’il y a un outil de messagerie instantanée, l’utiliser pour indiquer l’endroit où se trouve le personnel.</a:t>
            </a:r>
          </a:p>
          <a:p>
            <a:pPr marL="285750" indent="-285750" eaLnBrk="0" fontAlgn="base" hangingPunct="0">
              <a:spcBef>
                <a:spcPct val="0"/>
              </a:spcBef>
              <a:spcAft>
                <a:spcPct val="0"/>
              </a:spcAft>
              <a:buFont typeface="Arial" panose="020B0604020202020204" pitchFamily="34" charset="0"/>
              <a:buChar char="•"/>
            </a:pPr>
            <a:r>
              <a:rPr lang="fr-CA" sz="1750" dirty="0">
                <a:cs typeface="Arial" panose="020B0604020202020204" pitchFamily="34" charset="0"/>
              </a:rPr>
              <a:t>En équipe, élaborer une charte d’équipe pour favoriser l’esprit d’équipe et stimuler le moral.</a:t>
            </a:r>
          </a:p>
          <a:p>
            <a:pPr marL="285750" lvl="0" indent="-285750" eaLnBrk="0" fontAlgn="base" hangingPunct="0">
              <a:spcBef>
                <a:spcPct val="0"/>
              </a:spcBef>
              <a:spcAft>
                <a:spcPct val="0"/>
              </a:spcAft>
              <a:buFont typeface="Arial" panose="020B0604020202020204" pitchFamily="34" charset="0"/>
              <a:buChar char="•"/>
            </a:pPr>
            <a:r>
              <a:rPr lang="fr-CA" sz="1750" dirty="0">
                <a:cs typeface="Arial" panose="020B0604020202020204" pitchFamily="34" charset="0"/>
              </a:rPr>
              <a:t>Utiliser </a:t>
            </a:r>
            <a:r>
              <a:rPr lang="fr-CA" sz="1750" dirty="0" err="1" smtClean="0">
                <a:cs typeface="Arial" panose="020B0604020202020204" pitchFamily="34" charset="0"/>
              </a:rPr>
              <a:t>WebEx</a:t>
            </a:r>
            <a:r>
              <a:rPr lang="fr-CA" sz="1750" dirty="0" smtClean="0">
                <a:cs typeface="Arial" panose="020B0604020202020204" pitchFamily="34" charset="0"/>
              </a:rPr>
              <a:t> </a:t>
            </a:r>
            <a:r>
              <a:rPr lang="fr-CA" sz="1750" dirty="0">
                <a:cs typeface="Arial" panose="020B0604020202020204" pitchFamily="34" charset="0"/>
              </a:rPr>
              <a:t>et d’autres outils accessibles pour encourager la socialisation virtuelle et faciliter l’interaction </a:t>
            </a:r>
            <a:r>
              <a:rPr lang="fr-CA" sz="1750" dirty="0" smtClean="0">
                <a:cs typeface="Arial" panose="020B0604020202020204" pitchFamily="34" charset="0"/>
              </a:rPr>
              <a:t>entre les membres de l’équipe</a:t>
            </a:r>
            <a:r>
              <a:rPr lang="fr-CA" sz="1750" dirty="0">
                <a:cs typeface="Arial" panose="020B0604020202020204" pitchFamily="34" charset="0"/>
              </a:rPr>
              <a:t>.</a:t>
            </a:r>
          </a:p>
          <a:p>
            <a:pPr marL="285750" lvl="0" indent="-285750" eaLnBrk="0" fontAlgn="base" hangingPunct="0">
              <a:spcBef>
                <a:spcPct val="0"/>
              </a:spcBef>
              <a:spcAft>
                <a:spcPct val="0"/>
              </a:spcAft>
              <a:buFont typeface="Arial" panose="020B0604020202020204" pitchFamily="34" charset="0"/>
              <a:buChar char="•"/>
            </a:pPr>
            <a:r>
              <a:rPr lang="fr-CA" sz="1750" dirty="0">
                <a:cs typeface="Arial" panose="020B0604020202020204" pitchFamily="34" charset="0"/>
              </a:rPr>
              <a:t>S’assurer que les membres de l’équipe ont la capacité d’utiliser les outils technologiques disponibles. Sinon, offrir une formation. </a:t>
            </a:r>
          </a:p>
          <a:p>
            <a:pPr marL="285750" lvl="0" indent="-285750" eaLnBrk="0" fontAlgn="base" hangingPunct="0">
              <a:spcBef>
                <a:spcPct val="0"/>
              </a:spcBef>
              <a:spcAft>
                <a:spcPct val="0"/>
              </a:spcAft>
              <a:buFont typeface="Arial" panose="020B0604020202020204" pitchFamily="34" charset="0"/>
              <a:buChar char="•"/>
            </a:pPr>
            <a:r>
              <a:rPr lang="fr-CA" sz="1750" dirty="0"/>
              <a:t>Organiser des réunions bilatérales et des réunions d’équipe avec tous les employés pour discuter de l’avancement de leurs dossiers, fixer des objectifs et offrir régulièrement une rétroaction.</a:t>
            </a:r>
          </a:p>
          <a:p>
            <a:pPr marL="285750" lvl="0" indent="-285750" eaLnBrk="0" fontAlgn="base" hangingPunct="0">
              <a:spcBef>
                <a:spcPct val="0"/>
              </a:spcBef>
              <a:spcAft>
                <a:spcPct val="0"/>
              </a:spcAft>
              <a:buFont typeface="Arial" panose="020B0604020202020204" pitchFamily="34" charset="0"/>
              <a:buChar char="•"/>
            </a:pPr>
            <a:r>
              <a:rPr lang="fr-CA" sz="1750" dirty="0">
                <a:cs typeface="Arial" panose="020B0604020202020204" pitchFamily="34" charset="0"/>
              </a:rPr>
              <a:t>Cerner les conflits possibles et les régler immédiatement.</a:t>
            </a:r>
          </a:p>
          <a:p>
            <a:pPr marL="285750" indent="-285750" eaLnBrk="0" fontAlgn="base" hangingPunct="0">
              <a:spcBef>
                <a:spcPct val="0"/>
              </a:spcBef>
              <a:spcAft>
                <a:spcPct val="0"/>
              </a:spcAft>
              <a:buFont typeface="Arial" panose="020B0604020202020204" pitchFamily="34" charset="0"/>
              <a:buChar char="•"/>
            </a:pPr>
            <a:r>
              <a:rPr lang="fr-CA" sz="1750" dirty="0">
                <a:cs typeface="Arial" panose="020B0604020202020204" pitchFamily="34" charset="0"/>
              </a:rPr>
              <a:t>Encourager les employés à élaborer des plans de projet (chaque semaine ou aux deux semaines) et à les communiquer aux autres membres de l’équipe.</a:t>
            </a:r>
          </a:p>
          <a:p>
            <a:pPr marL="285750" indent="-285750" eaLnBrk="0" fontAlgn="base" hangingPunct="0">
              <a:spcBef>
                <a:spcPct val="0"/>
              </a:spcBef>
              <a:spcAft>
                <a:spcPct val="0"/>
              </a:spcAft>
              <a:buFont typeface="Arial" panose="020B0604020202020204" pitchFamily="34" charset="0"/>
              <a:buChar char="•"/>
            </a:pPr>
            <a:r>
              <a:rPr lang="fr-CA" sz="1750" dirty="0">
                <a:cs typeface="Arial" panose="020B0604020202020204" pitchFamily="34" charset="0"/>
              </a:rPr>
              <a:t>Réserver du temps pour renforcer l’esprit d’équipe.</a:t>
            </a:r>
          </a:p>
          <a:p>
            <a:pPr marL="285750" indent="-285750" eaLnBrk="0" fontAlgn="base" hangingPunct="0">
              <a:spcBef>
                <a:spcPct val="0"/>
              </a:spcBef>
              <a:spcAft>
                <a:spcPct val="0"/>
              </a:spcAft>
              <a:buFont typeface="Arial" panose="020B0604020202020204" pitchFamily="34" charset="0"/>
              <a:buChar char="•"/>
            </a:pPr>
            <a:r>
              <a:rPr lang="fr-CA" sz="1750" dirty="0"/>
              <a:t>Les employés mobiles doivent avoir accès aux bons outils technologiques dont ils ont besoin pour être efficaces (cellulaire, ordinateur portable, compte WebEx (ou autre application de vidéoconférence)), etc. </a:t>
            </a:r>
          </a:p>
          <a:p>
            <a:pPr marL="285750" indent="-285750" eaLnBrk="0" fontAlgn="base" hangingPunct="0">
              <a:spcBef>
                <a:spcPct val="0"/>
              </a:spcBef>
              <a:spcAft>
                <a:spcPct val="0"/>
              </a:spcAft>
              <a:buFont typeface="Arial" panose="020B0604020202020204" pitchFamily="34" charset="0"/>
              <a:buChar char="•"/>
            </a:pPr>
            <a:endParaRPr lang="en-CA" sz="1750" dirty="0">
              <a:cs typeface="Arial" panose="020B0604020202020204" pitchFamily="34" charset="0"/>
            </a:endParaRPr>
          </a:p>
        </p:txBody>
      </p:sp>
    </p:spTree>
    <p:extLst>
      <p:ext uri="{BB962C8B-B14F-4D97-AF65-F5344CB8AC3E}">
        <p14:creationId xmlns:p14="http://schemas.microsoft.com/office/powerpoint/2010/main" val="1739040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Annexe A </a:t>
            </a:r>
            <a:r>
              <a:rPr lang="en-CA" dirty="0"/>
              <a:t>– </a:t>
            </a:r>
            <a:r>
              <a:rPr lang="fr-CA" dirty="0"/>
              <a:t>Charte d’équipe</a:t>
            </a:r>
            <a:endParaRPr lang="en-CA" dirty="0"/>
          </a:p>
        </p:txBody>
      </p:sp>
      <p:sp>
        <p:nvSpPr>
          <p:cNvPr id="3" name="Rectangle 2"/>
          <p:cNvSpPr/>
          <p:nvPr>
            <p:custDataLst>
              <p:tags r:id="rId2"/>
            </p:custDataLst>
          </p:nvPr>
        </p:nvSpPr>
        <p:spPr>
          <a:xfrm>
            <a:off x="508760" y="1385888"/>
            <a:ext cx="5928136" cy="4524315"/>
          </a:xfrm>
          <a:prstGeom prst="rect">
            <a:avLst/>
          </a:prstGeom>
        </p:spPr>
        <p:txBody>
          <a:bodyPr wrap="square">
            <a:spAutoFit/>
          </a:bodyPr>
          <a:lstStyle/>
          <a:p>
            <a:r>
              <a:rPr lang="fr-CA" b="1" dirty="0"/>
              <a:t>POURQUOI</a:t>
            </a:r>
          </a:p>
          <a:p>
            <a:pPr marL="285750" indent="-285750">
              <a:buFont typeface="Arial" panose="020B0604020202020204" pitchFamily="34" charset="0"/>
              <a:buChar char="•"/>
            </a:pPr>
            <a:r>
              <a:rPr lang="fr-CA" dirty="0" smtClean="0"/>
              <a:t>Mobilise </a:t>
            </a:r>
            <a:r>
              <a:rPr lang="fr-CA" dirty="0"/>
              <a:t>les membres de l’équipe autour de ses objectifs en encourageant leur participation.</a:t>
            </a:r>
          </a:p>
          <a:p>
            <a:pPr marL="285750" indent="-285750">
              <a:buFont typeface="Arial" panose="020B0604020202020204" pitchFamily="34" charset="0"/>
              <a:buChar char="•"/>
            </a:pPr>
            <a:r>
              <a:rPr lang="fr-CA" dirty="0"/>
              <a:t>Encourage l’esprit d’équipe. </a:t>
            </a:r>
          </a:p>
          <a:p>
            <a:pPr marL="285750" indent="-285750">
              <a:buFont typeface="Arial" panose="020B0604020202020204" pitchFamily="34" charset="0"/>
              <a:buChar char="•"/>
            </a:pPr>
            <a:r>
              <a:rPr lang="fr-CA" dirty="0"/>
              <a:t>Favorise une dynamique d’équipe positive et la cohésion, c’est-à-dire :</a:t>
            </a:r>
          </a:p>
          <a:p>
            <a:pPr lvl="1">
              <a:buFont typeface="Arial" panose="020B0604020202020204" pitchFamily="34" charset="0"/>
              <a:buChar char="•"/>
            </a:pPr>
            <a:r>
              <a:rPr lang="fr-CA" dirty="0"/>
              <a:t>Fait participer les membres à l’élaboration de plans, de stratégies et de priorités réalisables pour le </a:t>
            </a:r>
            <a:r>
              <a:rPr lang="fr-CA" dirty="0" smtClean="0"/>
              <a:t>groupe.</a:t>
            </a:r>
            <a:endParaRPr lang="fr-CA" dirty="0"/>
          </a:p>
          <a:p>
            <a:pPr lvl="1">
              <a:buFont typeface="Arial" panose="020B0604020202020204" pitchFamily="34" charset="0"/>
              <a:buChar char="•"/>
            </a:pPr>
            <a:r>
              <a:rPr lang="fr-CA" dirty="0"/>
              <a:t>Favorise l’acception et l’enthousiasme général en ce qui a trait aux objectifs du </a:t>
            </a:r>
            <a:r>
              <a:rPr lang="fr-CA" dirty="0" smtClean="0"/>
              <a:t>groupe.</a:t>
            </a:r>
            <a:endParaRPr lang="fr-CA" dirty="0"/>
          </a:p>
          <a:p>
            <a:pPr lvl="1">
              <a:buFont typeface="Arial" panose="020B0604020202020204" pitchFamily="34" charset="0"/>
              <a:buChar char="•"/>
            </a:pPr>
            <a:r>
              <a:rPr lang="fr-CA" dirty="0"/>
              <a:t>Permet aux membres de l’équipe virtuelle de définir collectivement les valeurs et les procédures partagées qu’ils </a:t>
            </a:r>
            <a:r>
              <a:rPr lang="fr-CA" dirty="0" smtClean="0"/>
              <a:t>respectent. </a:t>
            </a:r>
            <a:endParaRPr lang="fr-CA" dirty="0"/>
          </a:p>
          <a:p>
            <a:pPr lvl="1">
              <a:buFont typeface="Arial" panose="020B0604020202020204" pitchFamily="34" charset="0"/>
              <a:buChar char="•"/>
            </a:pPr>
            <a:r>
              <a:rPr lang="fr-CA" dirty="0"/>
              <a:t>Fournit un ensemble de points de repère concrets pour assurer le fonctionnement d’un milieu de travail virtuel.</a:t>
            </a:r>
          </a:p>
          <a:p>
            <a:pPr lvl="1"/>
            <a:endParaRPr lang="en-CA" dirty="0"/>
          </a:p>
        </p:txBody>
      </p:sp>
      <p:sp>
        <p:nvSpPr>
          <p:cNvPr id="6" name="Rectangle 5"/>
          <p:cNvSpPr/>
          <p:nvPr>
            <p:custDataLst>
              <p:tags r:id="rId3"/>
            </p:custDataLst>
          </p:nvPr>
        </p:nvSpPr>
        <p:spPr>
          <a:xfrm>
            <a:off x="6593305" y="1388145"/>
            <a:ext cx="5125453" cy="2585323"/>
          </a:xfrm>
          <a:prstGeom prst="rect">
            <a:avLst/>
          </a:prstGeom>
        </p:spPr>
        <p:txBody>
          <a:bodyPr wrap="square">
            <a:spAutoFit/>
          </a:bodyPr>
          <a:lstStyle/>
          <a:p>
            <a:r>
              <a:rPr lang="fr-CA" b="1" dirty="0"/>
              <a:t>COMMENT</a:t>
            </a:r>
          </a:p>
          <a:p>
            <a:pPr marL="285750" indent="-285750">
              <a:buFont typeface="Arial" panose="020B0604020202020204" pitchFamily="34" charset="0"/>
              <a:buChar char="•"/>
            </a:pPr>
            <a:r>
              <a:rPr lang="fr-CA" dirty="0"/>
              <a:t>Demander à l’équipe d’établir sa charte. </a:t>
            </a:r>
          </a:p>
          <a:p>
            <a:pPr marL="285750" indent="-285750">
              <a:buFont typeface="Arial" panose="020B0604020202020204" pitchFamily="34" charset="0"/>
              <a:buChar char="•"/>
            </a:pPr>
            <a:r>
              <a:rPr lang="fr-CA" dirty="0"/>
              <a:t>Organiser une séance de remue-méninges avec l’équipe à propos des éléments qui, selon les membres, devraient figurer dans la charte, p. ex. les règles de base, les rôles et responsabilités, les styles de communication, la fréquence des communications, la langue de travail utilisée, les mécanismes et les objectifs mesurables. </a:t>
            </a:r>
          </a:p>
        </p:txBody>
      </p:sp>
    </p:spTree>
    <p:extLst>
      <p:ext uri="{BB962C8B-B14F-4D97-AF65-F5344CB8AC3E}">
        <p14:creationId xmlns:p14="http://schemas.microsoft.com/office/powerpoint/2010/main" val="15881684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Annexe A – Cadre d’une charte d’équipe</a:t>
            </a:r>
            <a:endParaRPr lang="en-CA" dirty="0"/>
          </a:p>
        </p:txBody>
      </p:sp>
      <p:sp>
        <p:nvSpPr>
          <p:cNvPr id="3" name="Rounded Rectangle 2"/>
          <p:cNvSpPr/>
          <p:nvPr>
            <p:custDataLst>
              <p:tags r:id="rId2"/>
            </p:custDataLst>
          </p:nvPr>
        </p:nvSpPr>
        <p:spPr>
          <a:xfrm>
            <a:off x="605631" y="1338465"/>
            <a:ext cx="11006345" cy="5022652"/>
          </a:xfrm>
          <a:prstGeom prst="round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fr-CA" sz="1700" b="1" dirty="0"/>
              <a:t>Charte d’équipe </a:t>
            </a:r>
          </a:p>
          <a:p>
            <a:pPr marL="342900" indent="-342900">
              <a:buFont typeface="+mj-lt"/>
              <a:buAutoNum type="arabicPeriod"/>
            </a:pPr>
            <a:r>
              <a:rPr lang="fr-CA" sz="1700" dirty="0"/>
              <a:t>Vision et mission de l’équipe</a:t>
            </a:r>
          </a:p>
          <a:p>
            <a:pPr marL="342900" indent="-342900">
              <a:buFont typeface="+mj-lt"/>
              <a:buAutoNum type="arabicPeriod"/>
            </a:pPr>
            <a:r>
              <a:rPr lang="fr-CA" sz="1700" dirty="0"/>
              <a:t>Renseignements sur les services offerts par les membres de l’équipe</a:t>
            </a:r>
          </a:p>
          <a:p>
            <a:pPr marL="342900" indent="-342900">
              <a:buFont typeface="+mj-lt"/>
              <a:buAutoNum type="arabicPeriod"/>
            </a:pPr>
            <a:r>
              <a:rPr lang="fr-CA" sz="1700" dirty="0"/>
              <a:t>Valeurs de l’équipe</a:t>
            </a:r>
          </a:p>
          <a:p>
            <a:pPr marL="342900" indent="-342900">
              <a:buFont typeface="+mj-lt"/>
              <a:buAutoNum type="arabicPeriod"/>
            </a:pPr>
            <a:r>
              <a:rPr lang="fr-CA" sz="1700" dirty="0"/>
              <a:t>Règles de fonctionnement d’un bureau virtuel adoptées par les membres de l’équipe</a:t>
            </a:r>
          </a:p>
          <a:p>
            <a:pPr marL="800100" lvl="1" indent="-342900">
              <a:buFont typeface="Arial" panose="020B0604020202020204" pitchFamily="34" charset="0"/>
              <a:buChar char="•"/>
            </a:pPr>
            <a:r>
              <a:rPr lang="fr-CA" sz="1700" dirty="0"/>
              <a:t>Tenue des réunions (objectifs, fréquence, déroulement, consignes, durée, fonctionnement [en personne ou par conférence téléphonique</a:t>
            </a:r>
            <a:r>
              <a:rPr lang="en-US" sz="1700" dirty="0"/>
              <a:t>]</a:t>
            </a:r>
            <a:r>
              <a:rPr lang="fr-CA" sz="1700" dirty="0"/>
              <a:t>, etc.)</a:t>
            </a:r>
          </a:p>
          <a:p>
            <a:pPr marL="800100" lvl="1" indent="-342900">
              <a:buFont typeface="Arial" panose="020B0604020202020204" pitchFamily="34" charset="0"/>
              <a:buChar char="•"/>
            </a:pPr>
            <a:r>
              <a:rPr lang="fr-CA" sz="1700" dirty="0"/>
              <a:t>Modes de fonctionnement en matière de communication (étiquette de courriels, gestion des appels et des messages téléphoniques, langues officielles, etc.)</a:t>
            </a:r>
          </a:p>
          <a:p>
            <a:pPr marL="800100" lvl="1" indent="-342900">
              <a:buFont typeface="Arial" panose="020B0604020202020204" pitchFamily="34" charset="0"/>
              <a:buChar char="•"/>
            </a:pPr>
            <a:r>
              <a:rPr lang="fr-CA" sz="1700" dirty="0"/>
              <a:t>Remplaçants pour les membres absents, établissement de l’ordre de priorité des tâches (tâches importantes par opposition aux tâches urgentes), etc. </a:t>
            </a:r>
          </a:p>
          <a:p>
            <a:pPr marL="800100" lvl="1" indent="-342900">
              <a:buFont typeface="Arial" panose="020B0604020202020204" pitchFamily="34" charset="0"/>
              <a:buChar char="•"/>
            </a:pPr>
            <a:r>
              <a:rPr lang="fr-CA" sz="1700" dirty="0"/>
              <a:t>Création et gestion d’outils de travail (système de fichiers automatisé, base de données, etc.)</a:t>
            </a:r>
          </a:p>
          <a:p>
            <a:pPr marL="800100" lvl="1" indent="-342900">
              <a:buFont typeface="Arial" panose="020B0604020202020204" pitchFamily="34" charset="0"/>
              <a:buChar char="•"/>
            </a:pPr>
            <a:r>
              <a:rPr lang="fr-CA" sz="1700" dirty="0"/>
              <a:t>Processus clairs d’échanges de renseignements dans l’équipe et avec d’autres personnes </a:t>
            </a:r>
          </a:p>
          <a:p>
            <a:pPr marL="800100" lvl="1" indent="-342900">
              <a:buFont typeface="Arial" panose="020B0604020202020204" pitchFamily="34" charset="0"/>
              <a:buChar char="•"/>
            </a:pPr>
            <a:r>
              <a:rPr lang="fr-CA" sz="1700" dirty="0"/>
              <a:t>Instructions spéciales à l’intention de toute l’équipe</a:t>
            </a:r>
          </a:p>
          <a:p>
            <a:pPr marL="800100" lvl="1" indent="-342900">
              <a:buFont typeface="Arial" panose="020B0604020202020204" pitchFamily="34" charset="0"/>
              <a:buChar char="•"/>
            </a:pPr>
            <a:r>
              <a:rPr lang="fr-CA" sz="1700" dirty="0"/>
              <a:t>Détermination des rôles et des responsabilités des membres de l’équipe</a:t>
            </a:r>
          </a:p>
          <a:p>
            <a:pPr marL="342900" indent="-342900">
              <a:buFont typeface="+mj-lt"/>
              <a:buAutoNum type="arabicPeriod"/>
            </a:pPr>
            <a:r>
              <a:rPr lang="fr-CA" sz="1700" dirty="0"/>
              <a:t>Autres renseignements pertinents</a:t>
            </a:r>
          </a:p>
          <a:p>
            <a:pPr marL="342900" indent="-342900">
              <a:buFont typeface="+mj-lt"/>
              <a:buAutoNum type="arabicPeriod"/>
            </a:pPr>
            <a:r>
              <a:rPr lang="fr-CA" sz="1700" dirty="0"/>
              <a:t>Signatures et dates</a:t>
            </a:r>
          </a:p>
        </p:txBody>
      </p:sp>
      <p:sp>
        <p:nvSpPr>
          <p:cNvPr id="4" name="Oval 5"/>
          <p:cNvSpPr/>
          <p:nvPr>
            <p:custDataLst>
              <p:tags r:id="rId3"/>
            </p:custDataLst>
          </p:nvPr>
        </p:nvSpPr>
        <p:spPr>
          <a:xfrm>
            <a:off x="8666732" y="1700321"/>
            <a:ext cx="1546789" cy="519351"/>
          </a:xfrm>
          <a:prstGeom prst="ellipse">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fr-CA" dirty="0" smtClean="0"/>
              <a:t>Exemple </a:t>
            </a:r>
            <a:endParaRPr lang="fr-CA" dirty="0"/>
          </a:p>
        </p:txBody>
      </p:sp>
    </p:spTree>
    <p:extLst>
      <p:ext uri="{BB962C8B-B14F-4D97-AF65-F5344CB8AC3E}">
        <p14:creationId xmlns:p14="http://schemas.microsoft.com/office/powerpoint/2010/main" val="15881276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Outils et références</a:t>
            </a:r>
            <a:endParaRPr lang="en-CA" dirty="0"/>
          </a:p>
        </p:txBody>
      </p:sp>
      <p:sp>
        <p:nvSpPr>
          <p:cNvPr id="3" name="Rectangle 2"/>
          <p:cNvSpPr/>
          <p:nvPr>
            <p:custDataLst>
              <p:tags r:id="rId2"/>
            </p:custDataLst>
          </p:nvPr>
        </p:nvSpPr>
        <p:spPr>
          <a:xfrm>
            <a:off x="402923" y="1385888"/>
            <a:ext cx="10975703" cy="4985980"/>
          </a:xfrm>
          <a:prstGeom prst="rect">
            <a:avLst/>
          </a:prstGeom>
        </p:spPr>
        <p:txBody>
          <a:bodyPr wrap="square">
            <a:spAutoFit/>
          </a:bodyPr>
          <a:lstStyle/>
          <a:p>
            <a:r>
              <a:rPr lang="fr-CA" b="1" dirty="0"/>
              <a:t>L’EFPC offre aux gestionnaires des cours en ligne qui </a:t>
            </a:r>
            <a:r>
              <a:rPr lang="fr-CA" b="1" dirty="0" smtClean="0"/>
              <a:t>peuvent </a:t>
            </a:r>
            <a:r>
              <a:rPr lang="fr-CA" b="1" dirty="0"/>
              <a:t>être utiles :</a:t>
            </a:r>
          </a:p>
          <a:p>
            <a:pPr marL="285750" indent="-285750">
              <a:buFont typeface="Arial" panose="020B0604020202020204" pitchFamily="34" charset="0"/>
              <a:buChar char="•"/>
            </a:pPr>
            <a:r>
              <a:rPr lang="fr-CA" dirty="0"/>
              <a:t>La gestion du rendement au gouvernement du Canada (EFPC-G140)</a:t>
            </a:r>
          </a:p>
          <a:p>
            <a:pPr marL="285750" indent="-285750">
              <a:buFont typeface="Arial" panose="020B0604020202020204" pitchFamily="34" charset="0"/>
              <a:buChar char="•"/>
            </a:pPr>
            <a:r>
              <a:rPr lang="fr-CA" dirty="0"/>
              <a:t>Création d’un plan de gestion du rendement (EFPC-G014)</a:t>
            </a:r>
          </a:p>
          <a:p>
            <a:pPr marL="285750" indent="-285750">
              <a:buFont typeface="Arial" panose="020B0604020202020204" pitchFamily="34" charset="0"/>
              <a:buChar char="•"/>
            </a:pPr>
            <a:r>
              <a:rPr lang="fr-CA" dirty="0"/>
              <a:t>Diriger des équipes et gérer des équipes virtuelles (EFPC-X027)</a:t>
            </a:r>
          </a:p>
          <a:p>
            <a:endParaRPr lang="fr-CA" b="1" dirty="0"/>
          </a:p>
          <a:p>
            <a:r>
              <a:rPr lang="fr-CA" b="1" dirty="0"/>
              <a:t>Liens intéressants</a:t>
            </a:r>
          </a:p>
          <a:p>
            <a:pPr marL="285750" indent="-285750">
              <a:buFont typeface="Arial" panose="020B0604020202020204" pitchFamily="34" charset="0"/>
              <a:buChar char="•"/>
            </a:pPr>
            <a:r>
              <a:rPr lang="fr-CA" sz="1600" u="sng" dirty="0">
                <a:hlinkClick r:id="rId5"/>
              </a:rPr>
              <a:t>https://</a:t>
            </a:r>
            <a:r>
              <a:rPr lang="fr-CA" sz="1600" u="sng" dirty="0" smtClean="0">
                <a:hlinkClick r:id="rId5"/>
              </a:rPr>
              <a:t>docs.google.com/document/d/1wKTU1kp64DD9dAh5qxIZrxrSuBBdYwvUMoKG6_4iC8U/edit</a:t>
            </a:r>
            <a:r>
              <a:rPr lang="fr-CA" sz="1600" dirty="0"/>
              <a:t> </a:t>
            </a:r>
            <a:r>
              <a:rPr lang="fr-CA" sz="1600" dirty="0" smtClean="0"/>
              <a:t>– il s’agit d’un </a:t>
            </a:r>
            <a:r>
              <a:rPr lang="fr-CA" sz="1600" dirty="0"/>
              <a:t>bon exemple du programme Agents Libres</a:t>
            </a:r>
          </a:p>
          <a:p>
            <a:pPr marL="285750" indent="-285750">
              <a:buFont typeface="Arial" panose="020B0604020202020204" pitchFamily="34" charset="0"/>
              <a:buChar char="•"/>
            </a:pPr>
            <a:r>
              <a:rPr lang="fr-CA" sz="1600" u="sng" dirty="0">
                <a:hlinkClick r:id="rId6"/>
              </a:rPr>
              <a:t>https://www.linkedin.com/pulse/transformation-real-kathleen-fehr</a:t>
            </a:r>
            <a:r>
              <a:rPr lang="fr-CA" sz="1600" dirty="0"/>
              <a:t> </a:t>
            </a:r>
          </a:p>
          <a:p>
            <a:pPr marL="285750" indent="-285750">
              <a:buFont typeface="Arial" panose="020B0604020202020204" pitchFamily="34" charset="0"/>
              <a:buChar char="•"/>
            </a:pPr>
            <a:r>
              <a:rPr lang="fr-CA" sz="1600" u="sng" dirty="0">
                <a:hlinkClick r:id="rId7"/>
              </a:rPr>
              <a:t>https://www.predictivesuccess.com/fr/</a:t>
            </a:r>
            <a:r>
              <a:rPr lang="fr-CA" sz="1600" dirty="0"/>
              <a:t> </a:t>
            </a:r>
          </a:p>
          <a:p>
            <a:pPr marL="285750" indent="-285750">
              <a:buFont typeface="Arial" panose="020B0604020202020204" pitchFamily="34" charset="0"/>
              <a:buChar char="•"/>
            </a:pPr>
            <a:r>
              <a:rPr lang="fr-CA" sz="1600" u="sng" dirty="0">
                <a:hlinkClick r:id="rId8"/>
              </a:rPr>
              <a:t>https://www.forbes.com/sites/dedehenley/2019/07/27/how-to-inspire-and-motivate-your-team-that-works-from-home/#61243ecc5bca</a:t>
            </a:r>
            <a:r>
              <a:rPr lang="fr-CA" sz="1600" dirty="0"/>
              <a:t> </a:t>
            </a:r>
          </a:p>
          <a:p>
            <a:pPr marL="285750" indent="-285750">
              <a:buFont typeface="Arial" panose="020B0604020202020204" pitchFamily="34" charset="0"/>
              <a:buChar char="•"/>
            </a:pPr>
            <a:r>
              <a:rPr lang="fr-CA" sz="1600" u="sng" dirty="0">
                <a:hlinkClick r:id="rId9"/>
              </a:rPr>
              <a:t>Https://www.forbes.com/sites/</a:t>
            </a:r>
            <a:r>
              <a:rPr lang="fr-CA" sz="1600" u="sng" dirty="0" err="1">
                <a:hlinkClick r:id="rId9"/>
              </a:rPr>
              <a:t>forbescommunicationscouncil</a:t>
            </a:r>
            <a:r>
              <a:rPr lang="fr-CA" sz="1600" u="sng" dirty="0">
                <a:hlinkClick r:id="rId9"/>
              </a:rPr>
              <a:t>/2019/07/24/</a:t>
            </a:r>
            <a:r>
              <a:rPr lang="fr-CA" sz="1600" u="sng" dirty="0" err="1">
                <a:hlinkClick r:id="rId9"/>
              </a:rPr>
              <a:t>improve</a:t>
            </a:r>
            <a:r>
              <a:rPr lang="fr-CA" sz="1600" u="sng" dirty="0">
                <a:hlinkClick r:id="rId9"/>
              </a:rPr>
              <a:t>-</a:t>
            </a:r>
            <a:r>
              <a:rPr lang="fr-CA" sz="1600" u="sng" dirty="0" err="1">
                <a:hlinkClick r:id="rId9"/>
              </a:rPr>
              <a:t>your</a:t>
            </a:r>
            <a:r>
              <a:rPr lang="fr-CA" sz="1600" u="sng" dirty="0">
                <a:hlinkClick r:id="rId9"/>
              </a:rPr>
              <a:t>-team-leadership-by-</a:t>
            </a:r>
            <a:r>
              <a:rPr lang="fr-CA" sz="1600" u="sng" dirty="0" err="1">
                <a:hlinkClick r:id="rId9"/>
              </a:rPr>
              <a:t>working</a:t>
            </a:r>
            <a:r>
              <a:rPr lang="fr-CA" sz="1600" u="sng" dirty="0">
                <a:hlinkClick r:id="rId9"/>
              </a:rPr>
              <a:t>-</a:t>
            </a:r>
            <a:r>
              <a:rPr lang="fr-CA" sz="1600" u="sng" dirty="0" err="1">
                <a:hlinkClick r:id="rId9"/>
              </a:rPr>
              <a:t>from</a:t>
            </a:r>
            <a:r>
              <a:rPr lang="fr-CA" sz="1600" u="sng" dirty="0">
                <a:hlinkClick r:id="rId9"/>
              </a:rPr>
              <a:t>-home-for-a-</a:t>
            </a:r>
            <a:r>
              <a:rPr lang="fr-CA" sz="1600" u="sng" dirty="0" err="1">
                <a:hlinkClick r:id="rId9"/>
              </a:rPr>
              <a:t>week</a:t>
            </a:r>
            <a:r>
              <a:rPr lang="fr-CA" sz="1600" u="sng" dirty="0">
                <a:hlinkClick r:id="rId9"/>
              </a:rPr>
              <a:t>/#</a:t>
            </a:r>
            <a:r>
              <a:rPr lang="fr-CA" sz="1600" u="sng" dirty="0" smtClean="0">
                <a:hlinkClick r:id="rId9"/>
              </a:rPr>
              <a:t>12f4b232552b–comme</a:t>
            </a:r>
            <a:r>
              <a:rPr lang="fr-CA" sz="1600" dirty="0" smtClean="0"/>
              <a:t> – comme le font la </a:t>
            </a:r>
            <a:r>
              <a:rPr lang="fr-CA" sz="1600" dirty="0"/>
              <a:t>plupart de nos dirigeants d’équipes </a:t>
            </a:r>
            <a:r>
              <a:rPr lang="fr-CA" sz="1600" dirty="0" smtClean="0"/>
              <a:t>(diriger en donnant </a:t>
            </a:r>
            <a:r>
              <a:rPr lang="fr-CA" sz="1600" dirty="0"/>
              <a:t>l’exemple)</a:t>
            </a:r>
          </a:p>
          <a:p>
            <a:pPr marL="285750" indent="-285750">
              <a:buFont typeface="Arial" panose="020B0604020202020204" pitchFamily="34" charset="0"/>
              <a:buChar char="•"/>
            </a:pPr>
            <a:r>
              <a:rPr lang="fr-CA" sz="1600" u="sng" dirty="0">
                <a:hlinkClick r:id="rId10"/>
              </a:rPr>
              <a:t>https://marcuswermuth.com/remote-leader-working-routine/</a:t>
            </a:r>
            <a:r>
              <a:rPr lang="fr-CA" sz="1600" dirty="0"/>
              <a:t> </a:t>
            </a:r>
          </a:p>
          <a:p>
            <a:pPr marL="285750" indent="-285750">
              <a:buFont typeface="Arial" panose="020B0604020202020204" pitchFamily="34" charset="0"/>
              <a:buChar char="•"/>
            </a:pPr>
            <a:r>
              <a:rPr lang="fr-CA" sz="1600" u="sng" dirty="0">
                <a:hlinkClick r:id="rId11"/>
              </a:rPr>
              <a:t>https://www.workplaceless.com/partners-appearin</a:t>
            </a:r>
            <a:r>
              <a:rPr lang="fr-CA" sz="1600" dirty="0"/>
              <a:t> </a:t>
            </a:r>
          </a:p>
          <a:p>
            <a:pPr marL="285750" indent="-285750">
              <a:buFont typeface="Arial" panose="020B0604020202020204" pitchFamily="34" charset="0"/>
              <a:buChar char="•"/>
            </a:pPr>
            <a:r>
              <a:rPr lang="fr-CA" sz="1600" u="sng" dirty="0">
                <a:hlinkClick r:id="rId12"/>
              </a:rPr>
              <a:t>https://www.bbc.com/worklife/article/20190807-why-finland-leads-the-world-in-flexible-work</a:t>
            </a:r>
            <a:r>
              <a:rPr lang="fr-CA" sz="1600" dirty="0"/>
              <a:t> </a:t>
            </a:r>
          </a:p>
          <a:p>
            <a:r>
              <a:rPr lang="fr-CA" dirty="0"/>
              <a:t> </a:t>
            </a:r>
          </a:p>
        </p:txBody>
      </p:sp>
      <p:sp>
        <p:nvSpPr>
          <p:cNvPr id="5" name="Rounded Rectangle 3"/>
          <p:cNvSpPr/>
          <p:nvPr>
            <p:custDataLst>
              <p:tags r:id="rId3"/>
            </p:custDataLst>
          </p:nvPr>
        </p:nvSpPr>
        <p:spPr>
          <a:xfrm>
            <a:off x="7732387" y="1335566"/>
            <a:ext cx="4173422" cy="1770698"/>
          </a:xfrm>
          <a:prstGeom prst="roundRect">
            <a:avLst/>
          </a:prstGeom>
          <a:ln>
            <a:solidFill>
              <a:schemeClr val="accent2"/>
            </a:solidFill>
          </a:ln>
        </p:spPr>
        <p:txBody>
          <a:bodyPr wrap="square">
            <a:spAutoFit/>
          </a:bodyPr>
          <a:lstStyle/>
          <a:p>
            <a:r>
              <a:rPr lang="fr-CA" sz="1400" dirty="0"/>
              <a:t>Renseignez-vous! De nombreuses organisations ont créé </a:t>
            </a:r>
            <a:r>
              <a:rPr lang="fr-CA" sz="1400" dirty="0" smtClean="0"/>
              <a:t>leurs propres guides ou directives </a:t>
            </a:r>
            <a:r>
              <a:rPr lang="fr-CA" sz="1400" dirty="0"/>
              <a:t>sur le télétravail.</a:t>
            </a:r>
          </a:p>
          <a:p>
            <a:pPr marL="285750" indent="-285750">
              <a:buFont typeface="Arial" panose="020B0604020202020204" pitchFamily="34" charset="0"/>
              <a:buChar char="•"/>
            </a:pPr>
            <a:r>
              <a:rPr lang="fr-CA" sz="1400" dirty="0"/>
              <a:t>Service Canada</a:t>
            </a:r>
          </a:p>
          <a:p>
            <a:pPr marL="285750" indent="-285750">
              <a:buFont typeface="Arial" panose="020B0604020202020204" pitchFamily="34" charset="0"/>
              <a:buChar char="•"/>
            </a:pPr>
            <a:r>
              <a:rPr lang="fr-CA" sz="1400" dirty="0"/>
              <a:t>Services partagés Canada</a:t>
            </a:r>
          </a:p>
          <a:p>
            <a:pPr marL="285750" indent="-285750">
              <a:buFont typeface="Arial" panose="020B0604020202020204" pitchFamily="34" charset="0"/>
              <a:buChar char="•"/>
            </a:pPr>
            <a:r>
              <a:rPr lang="fr-CA" sz="1400" dirty="0"/>
              <a:t>Services publics et Approvisionnement Canada</a:t>
            </a:r>
          </a:p>
          <a:p>
            <a:pPr marL="285750" indent="-285750">
              <a:buFont typeface="Arial" panose="020B0604020202020204" pitchFamily="34" charset="0"/>
              <a:buChar char="•"/>
            </a:pPr>
            <a:r>
              <a:rPr lang="fr-CA" sz="1400" dirty="0"/>
              <a:t>Et bien d’autres...</a:t>
            </a:r>
          </a:p>
        </p:txBody>
      </p:sp>
    </p:spTree>
    <p:extLst>
      <p:ext uri="{BB962C8B-B14F-4D97-AF65-F5344CB8AC3E}">
        <p14:creationId xmlns:p14="http://schemas.microsoft.com/office/powerpoint/2010/main" val="283724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custDataLst>
              <p:tags r:id="rId1"/>
            </p:custDataLst>
          </p:nvPr>
        </p:nvPicPr>
        <p:blipFill rotWithShape="1">
          <a:blip r:embed="rId4" cstate="email">
            <a:extLst>
              <a:ext uri="{28A0092B-C50C-407E-A947-70E740481C1C}">
                <a14:useLocalDpi xmlns:a14="http://schemas.microsoft.com/office/drawing/2010/main"/>
              </a:ext>
            </a:extLst>
          </a:blip>
          <a:srcRect t="10014" b="5628"/>
          <a:stretch/>
        </p:blipFill>
        <p:spPr>
          <a:xfrm>
            <a:off x="25859" y="519222"/>
            <a:ext cx="12188825" cy="6854824"/>
          </a:xfrm>
          <a:prstGeom prst="rect">
            <a:avLst/>
          </a:prstGeom>
          <a:effectLst/>
        </p:spPr>
      </p:pic>
      <p:sp>
        <p:nvSpPr>
          <p:cNvPr id="8" name="Rectangle 7"/>
          <p:cNvSpPr/>
          <p:nvPr/>
        </p:nvSpPr>
        <p:spPr>
          <a:xfrm>
            <a:off x="25859" y="506198"/>
            <a:ext cx="5852163" cy="6867848"/>
          </a:xfrm>
          <a:prstGeom prst="rect">
            <a:avLst/>
          </a:prstGeom>
          <a:gradFill flip="none" rotWithShape="1">
            <a:gsLst>
              <a:gs pos="0">
                <a:schemeClr val="tx1">
                  <a:alpha val="65000"/>
                </a:schemeClr>
              </a:gs>
              <a:gs pos="24000">
                <a:schemeClr val="tx1">
                  <a:alpha val="59000"/>
                </a:schemeClr>
              </a:gs>
              <a:gs pos="100000">
                <a:schemeClr val="tx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a:extLst>
              <a:ext uri="{FF2B5EF4-FFF2-40B4-BE49-F238E27FC236}">
                <a16:creationId xmlns:a16="http://schemas.microsoft.com/office/drawing/2014/main" xmlns="" id="{51DFDDCC-BBF3-1046-8EEF-7AB67659EC15}"/>
              </a:ext>
            </a:extLst>
          </p:cNvPr>
          <p:cNvSpPr txBox="1">
            <a:spLocks/>
          </p:cNvSpPr>
          <p:nvPr>
            <p:custDataLst>
              <p:tags r:id="rId2"/>
            </p:custDataLst>
          </p:nvPr>
        </p:nvSpPr>
        <p:spPr>
          <a:xfrm>
            <a:off x="585681" y="4801999"/>
            <a:ext cx="3173779" cy="87933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fr-CA" sz="4200" smtClean="0">
                <a:solidFill>
                  <a:schemeClr val="accent2"/>
                </a:solidFill>
              </a:rPr>
              <a:t>Merci</a:t>
            </a:r>
            <a:endParaRPr lang="fr-CA" sz="4200" dirty="0">
              <a:solidFill>
                <a:schemeClr val="accent2"/>
              </a:solidFill>
            </a:endParaRP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7402" y="855725"/>
            <a:ext cx="3230336" cy="631620"/>
          </a:xfrm>
          <a:prstGeom prst="rect">
            <a:avLst/>
          </a:prstGeom>
        </p:spPr>
      </p:pic>
    </p:spTree>
    <p:extLst>
      <p:ext uri="{BB962C8B-B14F-4D97-AF65-F5344CB8AC3E}">
        <p14:creationId xmlns:p14="http://schemas.microsoft.com/office/powerpoint/2010/main" val="20128970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Vision du milieu de travail</a:t>
            </a:r>
            <a:endParaRPr lang="en-CA" dirty="0"/>
          </a:p>
        </p:txBody>
      </p:sp>
      <p:pic>
        <p:nvPicPr>
          <p:cNvPr id="3" name="A7F223AB-1A96-48C2-9F5D-14EF40C62CDB" descr="913E14A5-C87D-4F50-9CA0-E3CA15E1891E"/>
          <p:cNvPicPr>
            <a:picLocks noChangeAspect="1" noChangeArrowheads="1"/>
          </p:cNvPicPr>
          <p:nvPr>
            <p:custDataLst>
              <p:tags r:id="rId2"/>
            </p:custDataLst>
          </p:nvPr>
        </p:nvPicPr>
        <p:blipFill>
          <a:blip r:embed="rId8" cstate="print">
            <a:extLst>
              <a:ext uri="{28A0092B-C50C-407E-A947-70E740481C1C}">
                <a14:useLocalDpi xmlns:a14="http://schemas.microsoft.com/office/drawing/2010/main" val="0"/>
              </a:ext>
            </a:extLst>
          </a:blip>
          <a:srcRect/>
          <a:stretch>
            <a:fillRect/>
          </a:stretch>
        </p:blipFill>
        <p:spPr bwMode="auto">
          <a:xfrm>
            <a:off x="244623" y="2276193"/>
            <a:ext cx="5738630" cy="3402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1"/>
          <p:cNvSpPr txBox="1"/>
          <p:nvPr>
            <p:custDataLst>
              <p:tags r:id="rId3"/>
            </p:custDataLst>
          </p:nvPr>
        </p:nvSpPr>
        <p:spPr>
          <a:xfrm>
            <a:off x="653143" y="5786330"/>
            <a:ext cx="5602001" cy="600164"/>
          </a:xfrm>
          <a:prstGeom prst="rect">
            <a:avLst/>
          </a:prstGeom>
          <a:noFill/>
        </p:spPr>
        <p:txBody>
          <a:bodyPr wrap="square" rtlCol="0">
            <a:spAutoFit/>
          </a:bodyPr>
          <a:lstStyle/>
          <a:p>
            <a:pPr algn="ctr"/>
            <a:r>
              <a:rPr lang="fr-CA" sz="1100" dirty="0">
                <a:latin typeface="Arial" panose="020B0604020202020204" pitchFamily="34" charset="0"/>
                <a:cs typeface="Arial" panose="020B0604020202020204" pitchFamily="34" charset="0"/>
              </a:rPr>
              <a:t>Nous avons réalisé un sondage auprès de </a:t>
            </a:r>
            <a:r>
              <a:rPr lang="fr-CA" sz="1100" b="1" dirty="0">
                <a:latin typeface="Arial" panose="020B0604020202020204" pitchFamily="34" charset="0"/>
                <a:cs typeface="Arial" panose="020B0604020202020204" pitchFamily="34" charset="0"/>
              </a:rPr>
              <a:t>1 300 employés</a:t>
            </a:r>
            <a:r>
              <a:rPr lang="fr-CA" sz="1100" dirty="0">
                <a:latin typeface="Arial" panose="020B0604020202020204" pitchFamily="34" charset="0"/>
                <a:cs typeface="Arial" panose="020B0604020202020204" pitchFamily="34" charset="0"/>
              </a:rPr>
              <a:t> partout au Canada...</a:t>
            </a:r>
          </a:p>
          <a:p>
            <a:pPr algn="ctr"/>
            <a:r>
              <a:rPr lang="fr-CA" sz="1100" dirty="0">
                <a:latin typeface="Arial" panose="020B0604020202020204" pitchFamily="34" charset="0"/>
                <a:cs typeface="Arial" panose="020B0604020202020204" pitchFamily="34" charset="0"/>
              </a:rPr>
              <a:t>Ils ont classé la « </a:t>
            </a:r>
            <a:r>
              <a:rPr lang="fr-CA" sz="1100" b="1" dirty="0" smtClean="0">
                <a:latin typeface="Arial" panose="020B0604020202020204" pitchFamily="34" charset="0"/>
                <a:cs typeface="Arial" panose="020B0604020202020204" pitchFamily="34" charset="0"/>
              </a:rPr>
              <a:t>souplesse » </a:t>
            </a:r>
            <a:r>
              <a:rPr lang="fr-CA" sz="1100" dirty="0">
                <a:latin typeface="Arial" panose="020B0604020202020204" pitchFamily="34" charset="0"/>
                <a:cs typeface="Arial" panose="020B0604020202020204" pitchFamily="34" charset="0"/>
              </a:rPr>
              <a:t>comme </a:t>
            </a:r>
            <a:r>
              <a:rPr lang="fr-CA" sz="1100" dirty="0" smtClean="0">
                <a:latin typeface="Arial" panose="020B0604020202020204" pitchFamily="34" charset="0"/>
                <a:cs typeface="Arial" panose="020B0604020202020204" pitchFamily="34" charset="0"/>
              </a:rPr>
              <a:t>la dimension la </a:t>
            </a:r>
            <a:r>
              <a:rPr lang="fr-CA" sz="1100" dirty="0">
                <a:latin typeface="Arial" panose="020B0604020202020204" pitchFamily="34" charset="0"/>
                <a:cs typeface="Arial" panose="020B0604020202020204" pitchFamily="34" charset="0"/>
              </a:rPr>
              <a:t>plus </a:t>
            </a:r>
            <a:r>
              <a:rPr lang="fr-CA" sz="1100" dirty="0" smtClean="0">
                <a:latin typeface="Arial" panose="020B0604020202020204" pitchFamily="34" charset="0"/>
                <a:cs typeface="Arial" panose="020B0604020202020204" pitchFamily="34" charset="0"/>
              </a:rPr>
              <a:t>importante du </a:t>
            </a:r>
            <a:r>
              <a:rPr lang="fr-CA" sz="1100" dirty="0">
                <a:latin typeface="Arial" panose="020B0604020202020204" pitchFamily="34" charset="0"/>
                <a:cs typeface="Arial" panose="020B0604020202020204" pitchFamily="34" charset="0"/>
              </a:rPr>
              <a:t>milieu de travail.</a:t>
            </a:r>
          </a:p>
        </p:txBody>
      </p:sp>
      <p:sp>
        <p:nvSpPr>
          <p:cNvPr id="6" name="Rounded Rectangle 5"/>
          <p:cNvSpPr/>
          <p:nvPr>
            <p:custDataLst>
              <p:tags r:id="rId4"/>
            </p:custDataLst>
          </p:nvPr>
        </p:nvSpPr>
        <p:spPr>
          <a:xfrm>
            <a:off x="6437415" y="2955910"/>
            <a:ext cx="5611151"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CA" b="1" dirty="0">
                <a:cs typeface="Arial" panose="020B0604020202020204" pitchFamily="34" charset="0"/>
              </a:rPr>
              <a:t>Lien </a:t>
            </a:r>
            <a:r>
              <a:rPr lang="fr-CA" b="1" dirty="0" smtClean="0">
                <a:cs typeface="Arial" panose="020B0604020202020204" pitchFamily="34" charset="0"/>
              </a:rPr>
              <a:t>avec Objectif2020</a:t>
            </a:r>
            <a:endParaRPr lang="fr-CA" b="1" dirty="0">
              <a:cs typeface="Arial" panose="020B0604020202020204" pitchFamily="34" charset="0"/>
            </a:endParaRPr>
          </a:p>
          <a:p>
            <a:pPr marL="285750" indent="-285750">
              <a:buFont typeface="Arial" panose="020B0604020202020204" pitchFamily="34" charset="0"/>
              <a:buChar char="•"/>
            </a:pPr>
            <a:r>
              <a:rPr lang="fr-CA" dirty="0"/>
              <a:t>Un milieu de travail moderne, ouvert, interconnecté, et une fonction publique confiante et performante.</a:t>
            </a:r>
          </a:p>
        </p:txBody>
      </p:sp>
      <p:sp>
        <p:nvSpPr>
          <p:cNvPr id="7" name="Chevron 6"/>
          <p:cNvSpPr/>
          <p:nvPr>
            <p:custDataLst>
              <p:tags r:id="rId5"/>
            </p:custDataLst>
          </p:nvPr>
        </p:nvSpPr>
        <p:spPr>
          <a:xfrm>
            <a:off x="6255144" y="4167281"/>
            <a:ext cx="543780" cy="376639"/>
          </a:xfrm>
          <a:prstGeom prst="chevron">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CA">
              <a:solidFill>
                <a:schemeClr val="tx1"/>
              </a:solidFill>
            </a:endParaRPr>
          </a:p>
        </p:txBody>
      </p:sp>
      <p:sp>
        <p:nvSpPr>
          <p:cNvPr id="8" name="Rounded Rectangle 7"/>
          <p:cNvSpPr/>
          <p:nvPr>
            <p:custDataLst>
              <p:tags r:id="rId6"/>
            </p:custDataLst>
          </p:nvPr>
        </p:nvSpPr>
        <p:spPr>
          <a:xfrm>
            <a:off x="6437416" y="4748427"/>
            <a:ext cx="5611150" cy="1021556"/>
          </a:xfrm>
          <a:prstGeom prst="round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fr-CA" b="1" dirty="0">
                <a:cs typeface="Arial" panose="020B0604020202020204" pitchFamily="34" charset="0"/>
              </a:rPr>
              <a:t>Lien </a:t>
            </a:r>
            <a:r>
              <a:rPr lang="fr-CA" b="1" dirty="0" smtClean="0">
                <a:cs typeface="Arial" panose="020B0604020202020204" pitchFamily="34" charset="0"/>
              </a:rPr>
              <a:t>avec Au-delà </a:t>
            </a:r>
            <a:r>
              <a:rPr lang="fr-CA" b="1" dirty="0">
                <a:cs typeface="Arial" panose="020B0604020202020204" pitchFamily="34" charset="0"/>
              </a:rPr>
              <a:t>de 2020</a:t>
            </a:r>
          </a:p>
          <a:p>
            <a:pPr marL="285750" indent="-285750">
              <a:buFont typeface="Arial" panose="020B0604020202020204" pitchFamily="34" charset="0"/>
              <a:buChar char="•"/>
            </a:pPr>
            <a:r>
              <a:rPr lang="fr-CA" dirty="0"/>
              <a:t>Changer les </a:t>
            </a:r>
            <a:r>
              <a:rPr lang="fr-CA" dirty="0" smtClean="0"/>
              <a:t>mentalités et comportements pour </a:t>
            </a:r>
            <a:r>
              <a:rPr lang="fr-CA" dirty="0"/>
              <a:t>obtenir une main-d’œuvre agile, inclusive et </a:t>
            </a:r>
            <a:r>
              <a:rPr lang="fr-CA" dirty="0" smtClean="0"/>
              <a:t>outillée. </a:t>
            </a:r>
            <a:endParaRPr lang="fr-CA" dirty="0"/>
          </a:p>
        </p:txBody>
      </p:sp>
      <p:pic>
        <p:nvPicPr>
          <p:cNvPr id="10" name="Picture 9"/>
          <p:cNvPicPr>
            <a:picLocks noChangeAspect="1"/>
          </p:cNvPicPr>
          <p:nvPr/>
        </p:nvPicPr>
        <p:blipFill>
          <a:blip r:embed="rId9"/>
          <a:stretch>
            <a:fillRect/>
          </a:stretch>
        </p:blipFill>
        <p:spPr>
          <a:xfrm>
            <a:off x="653143" y="2318554"/>
            <a:ext cx="5577778" cy="3467776"/>
          </a:xfrm>
          <a:prstGeom prst="rect">
            <a:avLst/>
          </a:prstGeom>
        </p:spPr>
      </p:pic>
      <p:pic>
        <p:nvPicPr>
          <p:cNvPr id="9" name="Picture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87335" y="1509344"/>
            <a:ext cx="3324578" cy="649710"/>
          </a:xfrm>
          <a:prstGeom prst="rect">
            <a:avLst/>
          </a:prstGeom>
        </p:spPr>
      </p:pic>
    </p:spTree>
    <p:extLst>
      <p:ext uri="{BB962C8B-B14F-4D97-AF65-F5344CB8AC3E}">
        <p14:creationId xmlns:p14="http://schemas.microsoft.com/office/powerpoint/2010/main" val="6381546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Et le sondage révèle que…</a:t>
            </a:r>
            <a:endParaRPr lang="en-CA" dirty="0"/>
          </a:p>
        </p:txBody>
      </p:sp>
      <p:sp>
        <p:nvSpPr>
          <p:cNvPr id="6" name="TextBox 7"/>
          <p:cNvSpPr txBox="1"/>
          <p:nvPr>
            <p:custDataLst>
              <p:tags r:id="rId2"/>
            </p:custDataLst>
          </p:nvPr>
        </p:nvSpPr>
        <p:spPr>
          <a:xfrm>
            <a:off x="8107784" y="4597328"/>
            <a:ext cx="2315196" cy="215444"/>
          </a:xfrm>
          <a:prstGeom prst="rect">
            <a:avLst/>
          </a:prstGeom>
          <a:noFill/>
        </p:spPr>
        <p:txBody>
          <a:bodyPr wrap="square" rtlCol="0">
            <a:spAutoFit/>
          </a:bodyPr>
          <a:lstStyle/>
          <a:p>
            <a:r>
              <a:rPr lang="fr-CA" sz="800" i="1" dirty="0">
                <a:solidFill>
                  <a:schemeClr val="accent3"/>
                </a:solidFill>
              </a:rPr>
              <a:t>Données du </a:t>
            </a:r>
            <a:r>
              <a:rPr lang="fr-CA" sz="800" i="1" dirty="0" smtClean="0">
                <a:solidFill>
                  <a:schemeClr val="accent3"/>
                </a:solidFill>
              </a:rPr>
              <a:t>sondage avant l’occupation seulement</a:t>
            </a:r>
            <a:endParaRPr lang="fr-CA" sz="800" i="1" dirty="0">
              <a:solidFill>
                <a:schemeClr val="accent3"/>
              </a:solidFill>
            </a:endParaRPr>
          </a:p>
        </p:txBody>
      </p:sp>
      <p:sp>
        <p:nvSpPr>
          <p:cNvPr id="7" name="TextBox 6"/>
          <p:cNvSpPr txBox="1"/>
          <p:nvPr>
            <p:custDataLst>
              <p:tags r:id="rId3"/>
            </p:custDataLst>
          </p:nvPr>
        </p:nvSpPr>
        <p:spPr>
          <a:xfrm>
            <a:off x="8366229" y="5614076"/>
            <a:ext cx="2590800" cy="553998"/>
          </a:xfrm>
          <a:prstGeom prst="rect">
            <a:avLst/>
          </a:prstGeom>
          <a:noFill/>
        </p:spPr>
        <p:txBody>
          <a:bodyPr wrap="square" rtlCol="0">
            <a:spAutoFit/>
          </a:bodyPr>
          <a:lstStyle/>
          <a:p>
            <a:r>
              <a:rPr lang="en-CA" sz="1000" i="1" dirty="0" smtClean="0">
                <a:solidFill>
                  <a:schemeClr val="accent3"/>
                </a:solidFill>
              </a:rPr>
              <a:t>Source : </a:t>
            </a:r>
            <a:r>
              <a:rPr lang="en-CA" sz="1000" i="1" dirty="0" err="1" smtClean="0">
                <a:solidFill>
                  <a:schemeClr val="accent3"/>
                </a:solidFill>
              </a:rPr>
              <a:t>sondage</a:t>
            </a:r>
            <a:r>
              <a:rPr lang="en-CA" sz="1000" i="1" dirty="0" smtClean="0">
                <a:solidFill>
                  <a:schemeClr val="accent3"/>
                </a:solidFill>
              </a:rPr>
              <a:t> sur le </a:t>
            </a:r>
            <a:r>
              <a:rPr lang="en-CA" sz="1000" i="1" dirty="0" err="1" smtClean="0">
                <a:solidFill>
                  <a:schemeClr val="accent3"/>
                </a:solidFill>
              </a:rPr>
              <a:t>rendement</a:t>
            </a:r>
            <a:r>
              <a:rPr lang="en-CA" sz="1000" i="1" dirty="0" smtClean="0">
                <a:solidFill>
                  <a:schemeClr val="accent3"/>
                </a:solidFill>
              </a:rPr>
              <a:t> du milieu de travail : </a:t>
            </a:r>
            <a:r>
              <a:rPr lang="en-CA" sz="1000" i="1" dirty="0" err="1" smtClean="0">
                <a:solidFill>
                  <a:schemeClr val="accent3"/>
                </a:solidFill>
              </a:rPr>
              <a:t>résultats</a:t>
            </a:r>
            <a:r>
              <a:rPr lang="en-CA" sz="1000" i="1" dirty="0" smtClean="0">
                <a:solidFill>
                  <a:schemeClr val="accent3"/>
                </a:solidFill>
              </a:rPr>
              <a:t> de la phase </a:t>
            </a:r>
            <a:r>
              <a:rPr lang="en-CA" sz="1000" i="1" dirty="0" err="1" smtClean="0">
                <a:solidFill>
                  <a:schemeClr val="accent3"/>
                </a:solidFill>
              </a:rPr>
              <a:t>inaugurale</a:t>
            </a:r>
            <a:r>
              <a:rPr lang="en-CA" sz="1000" i="1" dirty="0" smtClean="0">
                <a:solidFill>
                  <a:schemeClr val="accent3"/>
                </a:solidFill>
              </a:rPr>
              <a:t> (</a:t>
            </a:r>
            <a:r>
              <a:rPr lang="en-CA" sz="1000" i="1" dirty="0" err="1" smtClean="0">
                <a:solidFill>
                  <a:schemeClr val="accent3"/>
                </a:solidFill>
              </a:rPr>
              <a:t>septembre</a:t>
            </a:r>
            <a:r>
              <a:rPr lang="en-CA" sz="1000" i="1" dirty="0" smtClean="0">
                <a:solidFill>
                  <a:schemeClr val="accent3"/>
                </a:solidFill>
              </a:rPr>
              <a:t> 2017-août </a:t>
            </a:r>
            <a:r>
              <a:rPr lang="en-CA" sz="1000" i="1" dirty="0">
                <a:solidFill>
                  <a:schemeClr val="accent3"/>
                </a:solidFill>
              </a:rPr>
              <a:t>2019)</a:t>
            </a:r>
            <a:endParaRPr lang="fr-CA" sz="1000" i="1" dirty="0">
              <a:solidFill>
                <a:schemeClr val="accent3"/>
              </a:solidFill>
            </a:endParaRPr>
          </a:p>
        </p:txBody>
      </p:sp>
      <p:graphicFrame>
        <p:nvGraphicFramePr>
          <p:cNvPr id="11" name="Chart 10"/>
          <p:cNvGraphicFramePr>
            <a:graphicFrameLocks noChangeAspect="1"/>
          </p:cNvGraphicFramePr>
          <p:nvPr>
            <p:extLst>
              <p:ext uri="{D42A27DB-BD31-4B8C-83A1-F6EECF244321}">
                <p14:modId xmlns:p14="http://schemas.microsoft.com/office/powerpoint/2010/main" val="2119070559"/>
              </p:ext>
            </p:extLst>
          </p:nvPr>
        </p:nvGraphicFramePr>
        <p:xfrm>
          <a:off x="7792189" y="1649571"/>
          <a:ext cx="2799429" cy="295652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Chart 11"/>
          <p:cNvGraphicFramePr>
            <a:graphicFrameLocks noChangeAspect="1"/>
          </p:cNvGraphicFramePr>
          <p:nvPr>
            <p:extLst>
              <p:ext uri="{D42A27DB-BD31-4B8C-83A1-F6EECF244321}">
                <p14:modId xmlns:p14="http://schemas.microsoft.com/office/powerpoint/2010/main" val="3531441328"/>
              </p:ext>
            </p:extLst>
          </p:nvPr>
        </p:nvGraphicFramePr>
        <p:xfrm>
          <a:off x="683045" y="3410452"/>
          <a:ext cx="5823891" cy="2945652"/>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Chart 12"/>
          <p:cNvGraphicFramePr>
            <a:graphicFrameLocks/>
          </p:cNvGraphicFramePr>
          <p:nvPr>
            <p:extLst>
              <p:ext uri="{D42A27DB-BD31-4B8C-83A1-F6EECF244321}">
                <p14:modId xmlns:p14="http://schemas.microsoft.com/office/powerpoint/2010/main" val="2851043705"/>
              </p:ext>
            </p:extLst>
          </p:nvPr>
        </p:nvGraphicFramePr>
        <p:xfrm>
          <a:off x="683045" y="1322635"/>
          <a:ext cx="4441437" cy="215107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7538596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Nouvelles façons de travailler</a:t>
            </a:r>
            <a:endParaRPr lang="en-CA" dirty="0"/>
          </a:p>
        </p:txBody>
      </p:sp>
      <p:sp>
        <p:nvSpPr>
          <p:cNvPr id="3" name="TextBox 2"/>
          <p:cNvSpPr txBox="1"/>
          <p:nvPr>
            <p:custDataLst>
              <p:tags r:id="rId2"/>
            </p:custDataLst>
          </p:nvPr>
        </p:nvSpPr>
        <p:spPr>
          <a:xfrm>
            <a:off x="508759" y="1253541"/>
            <a:ext cx="11154921" cy="1077218"/>
          </a:xfrm>
          <a:prstGeom prst="rect">
            <a:avLst/>
          </a:prstGeom>
          <a:noFill/>
        </p:spPr>
        <p:txBody>
          <a:bodyPr wrap="square" rtlCol="0">
            <a:spAutoFit/>
          </a:bodyPr>
          <a:lstStyle/>
          <a:p>
            <a:r>
              <a:rPr lang="fr-CA" sz="1600" b="1" dirty="0"/>
              <a:t>Qu’est-ce que le télétravail?</a:t>
            </a:r>
          </a:p>
          <a:p>
            <a:r>
              <a:rPr lang="fr-CA" sz="1600" dirty="0"/>
              <a:t>Selon la </a:t>
            </a:r>
            <a:r>
              <a:rPr lang="fr-CA" sz="1600" dirty="0">
                <a:hlinkClick r:id="rId7"/>
              </a:rPr>
              <a:t>Politique sur le télétravail</a:t>
            </a:r>
            <a:r>
              <a:rPr lang="fr-CA" sz="1600" dirty="0"/>
              <a:t> du Secrétariat du Conseil du Trésor, le « télétravail » se définit comme </a:t>
            </a:r>
            <a:r>
              <a:rPr lang="fr-CA" sz="1600" dirty="0" smtClean="0"/>
              <a:t>un régime </a:t>
            </a:r>
            <a:r>
              <a:rPr lang="fr-CA" sz="1600" dirty="0"/>
              <a:t>de travail souple approuvé par le gestionnaire et selon lequel un employé peut effectuer une partie ou la totalité de ses tâches dans un lieu autre que celui de son employeur. </a:t>
            </a:r>
          </a:p>
        </p:txBody>
      </p:sp>
      <p:sp>
        <p:nvSpPr>
          <p:cNvPr id="4" name="Rectangle 3"/>
          <p:cNvSpPr/>
          <p:nvPr>
            <p:custDataLst>
              <p:tags r:id="rId3"/>
            </p:custDataLst>
          </p:nvPr>
        </p:nvSpPr>
        <p:spPr>
          <a:xfrm>
            <a:off x="508759" y="2620047"/>
            <a:ext cx="6403029" cy="3785652"/>
          </a:xfrm>
          <a:prstGeom prst="rect">
            <a:avLst/>
          </a:prstGeom>
        </p:spPr>
        <p:txBody>
          <a:bodyPr wrap="square">
            <a:spAutoFit/>
          </a:bodyPr>
          <a:lstStyle/>
          <a:p>
            <a:pPr lvl="0" eaLnBrk="0" fontAlgn="ctr" hangingPunct="0">
              <a:spcBef>
                <a:spcPct val="0"/>
              </a:spcBef>
              <a:spcAft>
                <a:spcPct val="0"/>
              </a:spcAft>
            </a:pPr>
            <a:r>
              <a:rPr lang="fr-CA" sz="1600" b="1" dirty="0">
                <a:solidFill>
                  <a:srgbClr val="000000"/>
                </a:solidFill>
                <a:cs typeface="Arial" panose="020B0604020202020204" pitchFamily="34" charset="0"/>
              </a:rPr>
              <a:t>Avantages</a:t>
            </a:r>
          </a:p>
          <a:p>
            <a:pPr marL="285750" lvl="0" indent="-285750" eaLnBrk="0" fontAlgn="base" hangingPunct="0">
              <a:spcBef>
                <a:spcPct val="0"/>
              </a:spcBef>
              <a:spcAft>
                <a:spcPct val="0"/>
              </a:spcAft>
              <a:buFont typeface="Arial" panose="020B0604020202020204" pitchFamily="34" charset="0"/>
              <a:buChar char="•"/>
            </a:pPr>
            <a:r>
              <a:rPr lang="fr-CA" sz="1600" dirty="0">
                <a:solidFill>
                  <a:srgbClr val="000000"/>
                </a:solidFill>
                <a:cs typeface="Arial" panose="020B0604020202020204" pitchFamily="34" charset="0"/>
              </a:rPr>
              <a:t>Permet aux gestionnaires de structurer leur équipe selon la fonction des membres qui la composent plutôt que leur lieu de travail.</a:t>
            </a:r>
          </a:p>
          <a:p>
            <a:pPr marL="285750" lvl="0" indent="-285750" eaLnBrk="0" fontAlgn="base" hangingPunct="0">
              <a:spcBef>
                <a:spcPct val="0"/>
              </a:spcBef>
              <a:spcAft>
                <a:spcPct val="0"/>
              </a:spcAft>
              <a:buFont typeface="Arial" panose="020B0604020202020204" pitchFamily="34" charset="0"/>
              <a:buChar char="•"/>
            </a:pPr>
            <a:r>
              <a:rPr lang="fr-CA" sz="1600" dirty="0">
                <a:solidFill>
                  <a:srgbClr val="000000"/>
                </a:solidFill>
                <a:cs typeface="Arial" panose="020B0604020202020204" pitchFamily="34" charset="0"/>
              </a:rPr>
              <a:t>Accroît le soutien offert aux employés et le sentiment de contrôle </a:t>
            </a:r>
            <a:r>
              <a:rPr lang="fr-CA" sz="1600" dirty="0" smtClean="0">
                <a:solidFill>
                  <a:srgbClr val="000000"/>
                </a:solidFill>
                <a:cs typeface="Arial" panose="020B0604020202020204" pitchFamily="34" charset="0"/>
              </a:rPr>
              <a:t>qu’ils ont sur </a:t>
            </a:r>
            <a:r>
              <a:rPr lang="fr-CA" sz="1600" dirty="0">
                <a:solidFill>
                  <a:srgbClr val="000000"/>
                </a:solidFill>
                <a:cs typeface="Arial" panose="020B0604020202020204" pitchFamily="34" charset="0"/>
              </a:rPr>
              <a:t>leur travail.</a:t>
            </a:r>
          </a:p>
          <a:p>
            <a:pPr marL="285750" lvl="0" indent="-285750">
              <a:buFont typeface="Arial" panose="020B0604020202020204" pitchFamily="34" charset="0"/>
              <a:buChar char="•"/>
            </a:pPr>
            <a:r>
              <a:rPr lang="fr-CA" sz="1600" dirty="0">
                <a:solidFill>
                  <a:srgbClr val="000000"/>
                </a:solidFill>
                <a:cs typeface="Arial" panose="020B0604020202020204" pitchFamily="34" charset="0"/>
              </a:rPr>
              <a:t>Accroît la </a:t>
            </a:r>
            <a:r>
              <a:rPr lang="fr-CA" sz="1600" dirty="0" smtClean="0">
                <a:solidFill>
                  <a:srgbClr val="000000"/>
                </a:solidFill>
                <a:cs typeface="Arial" panose="020B0604020202020204" pitchFamily="34" charset="0"/>
              </a:rPr>
              <a:t>souplesse pour </a:t>
            </a:r>
            <a:r>
              <a:rPr lang="fr-CA" sz="1600" dirty="0">
                <a:solidFill>
                  <a:srgbClr val="000000"/>
                </a:solidFill>
                <a:cs typeface="Arial" panose="020B0604020202020204" pitchFamily="34" charset="0"/>
              </a:rPr>
              <a:t>l’organisation et les employés.</a:t>
            </a:r>
          </a:p>
          <a:p>
            <a:pPr marL="285750" lvl="0" indent="-285750">
              <a:buFont typeface="Arial" panose="020B0604020202020204" pitchFamily="34" charset="0"/>
              <a:buChar char="•"/>
            </a:pPr>
            <a:r>
              <a:rPr lang="fr-CA" sz="1600" dirty="0">
                <a:solidFill>
                  <a:srgbClr val="000000"/>
                </a:solidFill>
                <a:cs typeface="Arial" panose="020B0604020202020204" pitchFamily="34" charset="0"/>
              </a:rPr>
              <a:t>Favorise la confiance et la gestion fondée sur les résultats.</a:t>
            </a:r>
          </a:p>
          <a:p>
            <a:pPr marL="285750" indent="-285750" eaLnBrk="0" fontAlgn="base" hangingPunct="0">
              <a:spcBef>
                <a:spcPct val="0"/>
              </a:spcBef>
              <a:spcAft>
                <a:spcPct val="0"/>
              </a:spcAft>
              <a:buFont typeface="Arial" panose="020B0604020202020204" pitchFamily="34" charset="0"/>
              <a:buChar char="•"/>
            </a:pPr>
            <a:r>
              <a:rPr lang="fr-CA" sz="1600" dirty="0">
                <a:solidFill>
                  <a:srgbClr val="000000"/>
                </a:solidFill>
                <a:cs typeface="Arial" panose="020B0604020202020204" pitchFamily="34" charset="0"/>
              </a:rPr>
              <a:t>Accroît la productivité.</a:t>
            </a:r>
          </a:p>
          <a:p>
            <a:pPr marL="285750" indent="-285750" eaLnBrk="0" fontAlgn="base" hangingPunct="0">
              <a:spcBef>
                <a:spcPct val="0"/>
              </a:spcBef>
              <a:spcAft>
                <a:spcPct val="0"/>
              </a:spcAft>
              <a:buFont typeface="Arial" panose="020B0604020202020204" pitchFamily="34" charset="0"/>
              <a:buChar char="•"/>
            </a:pPr>
            <a:r>
              <a:rPr lang="fr-CA" sz="1600" dirty="0">
                <a:solidFill>
                  <a:srgbClr val="000000"/>
                </a:solidFill>
                <a:cs typeface="Arial" panose="020B0604020202020204" pitchFamily="34" charset="0"/>
              </a:rPr>
              <a:t>Améliore l’accès aux talents.</a:t>
            </a:r>
          </a:p>
          <a:p>
            <a:pPr marL="285750" indent="-285750" eaLnBrk="0" fontAlgn="base" hangingPunct="0">
              <a:spcBef>
                <a:spcPct val="0"/>
              </a:spcBef>
              <a:spcAft>
                <a:spcPct val="0"/>
              </a:spcAft>
              <a:buFont typeface="Arial" panose="020B0604020202020204" pitchFamily="34" charset="0"/>
              <a:buChar char="•"/>
            </a:pPr>
            <a:r>
              <a:rPr lang="fr-CA" sz="1600" dirty="0">
                <a:solidFill>
                  <a:srgbClr val="000000"/>
                </a:solidFill>
                <a:cs typeface="Arial" panose="020B0604020202020204" pitchFamily="34" charset="0"/>
              </a:rPr>
              <a:t>Réduit le stress.</a:t>
            </a:r>
          </a:p>
          <a:p>
            <a:pPr marL="285750" indent="-285750" eaLnBrk="0" fontAlgn="base" hangingPunct="0">
              <a:spcBef>
                <a:spcPct val="0"/>
              </a:spcBef>
              <a:spcAft>
                <a:spcPct val="0"/>
              </a:spcAft>
              <a:buFont typeface="Arial" panose="020B0604020202020204" pitchFamily="34" charset="0"/>
              <a:buChar char="•"/>
            </a:pPr>
            <a:r>
              <a:rPr lang="fr-CA" sz="1600" dirty="0">
                <a:solidFill>
                  <a:srgbClr val="000000"/>
                </a:solidFill>
                <a:cs typeface="Arial" panose="020B0604020202020204" pitchFamily="34" charset="0"/>
              </a:rPr>
              <a:t>Réduit l’empreinte carbone et le temps de déplacement.</a:t>
            </a:r>
          </a:p>
          <a:p>
            <a:pPr marL="285750" indent="-285750" eaLnBrk="0" fontAlgn="base" hangingPunct="0">
              <a:spcBef>
                <a:spcPct val="0"/>
              </a:spcBef>
              <a:spcAft>
                <a:spcPct val="0"/>
              </a:spcAft>
              <a:buFont typeface="Arial" panose="020B0604020202020204" pitchFamily="34" charset="0"/>
              <a:buChar char="•"/>
            </a:pPr>
            <a:r>
              <a:rPr lang="fr-CA" sz="1600" dirty="0">
                <a:solidFill>
                  <a:srgbClr val="000000"/>
                </a:solidFill>
                <a:cs typeface="Arial" panose="020B0604020202020204" pitchFamily="34" charset="0"/>
              </a:rPr>
              <a:t>Facilite l’équilibre entre le travail et la vie personnelle.</a:t>
            </a:r>
          </a:p>
          <a:p>
            <a:pPr marL="285750" indent="-285750" eaLnBrk="0" fontAlgn="base" hangingPunct="0">
              <a:spcBef>
                <a:spcPct val="0"/>
              </a:spcBef>
              <a:spcAft>
                <a:spcPct val="0"/>
              </a:spcAft>
              <a:buFont typeface="Arial" panose="020B0604020202020204" pitchFamily="34" charset="0"/>
              <a:buChar char="•"/>
            </a:pPr>
            <a:r>
              <a:rPr lang="fr-CA" sz="1600" dirty="0">
                <a:solidFill>
                  <a:srgbClr val="000000"/>
                </a:solidFill>
                <a:cs typeface="Arial" panose="020B0604020202020204" pitchFamily="34" charset="0"/>
              </a:rPr>
              <a:t>Permet une meilleure utilisation des ressources et des locaux à bureau.</a:t>
            </a:r>
          </a:p>
          <a:p>
            <a:pPr lvl="0" eaLnBrk="0" fontAlgn="base" hangingPunct="0">
              <a:spcBef>
                <a:spcPct val="0"/>
              </a:spcBef>
              <a:spcAft>
                <a:spcPct val="0"/>
              </a:spcAft>
              <a:buFontTx/>
              <a:buChar char="•"/>
            </a:pPr>
            <a:endParaRPr lang="en-US" altLang="en-US" sz="1600" dirty="0">
              <a:cs typeface="Arial" panose="020B0604020202020204" pitchFamily="34" charset="0"/>
            </a:endParaRPr>
          </a:p>
          <a:p>
            <a:pPr lvl="0" eaLnBrk="0" fontAlgn="base" hangingPunct="0">
              <a:spcBef>
                <a:spcPct val="0"/>
              </a:spcBef>
              <a:spcAft>
                <a:spcPct val="0"/>
              </a:spcAft>
              <a:buFontTx/>
              <a:buChar char="•"/>
            </a:pPr>
            <a:endParaRPr lang="en-US" altLang="en-US" sz="1600" dirty="0">
              <a:cs typeface="Arial" panose="020B0604020202020204" pitchFamily="34" charset="0"/>
            </a:endParaRPr>
          </a:p>
        </p:txBody>
      </p:sp>
      <p:sp>
        <p:nvSpPr>
          <p:cNvPr id="5" name="Rectangle 4"/>
          <p:cNvSpPr/>
          <p:nvPr>
            <p:custDataLst>
              <p:tags r:id="rId4"/>
            </p:custDataLst>
          </p:nvPr>
        </p:nvSpPr>
        <p:spPr>
          <a:xfrm>
            <a:off x="6871447" y="2620047"/>
            <a:ext cx="5284433" cy="1815882"/>
          </a:xfrm>
          <a:prstGeom prst="rect">
            <a:avLst/>
          </a:prstGeom>
        </p:spPr>
        <p:txBody>
          <a:bodyPr wrap="square">
            <a:spAutoFit/>
          </a:bodyPr>
          <a:lstStyle/>
          <a:p>
            <a:pPr lvl="0"/>
            <a:r>
              <a:rPr lang="fr-CA" sz="1600" b="1" dirty="0">
                <a:solidFill>
                  <a:srgbClr val="000000"/>
                </a:solidFill>
              </a:rPr>
              <a:t>Difficultés</a:t>
            </a:r>
          </a:p>
          <a:p>
            <a:pPr marL="285750" lvl="0" indent="-285750">
              <a:buFont typeface="Arial" panose="020B0604020202020204" pitchFamily="34" charset="0"/>
              <a:buChar char="•"/>
            </a:pPr>
            <a:r>
              <a:rPr lang="fr-CA" sz="1600" dirty="0">
                <a:solidFill>
                  <a:srgbClr val="000000"/>
                </a:solidFill>
              </a:rPr>
              <a:t>Moins de dialogues en </a:t>
            </a:r>
            <a:r>
              <a:rPr lang="fr-CA" sz="1600" dirty="0" smtClean="0">
                <a:solidFill>
                  <a:srgbClr val="000000"/>
                </a:solidFill>
              </a:rPr>
              <a:t>personne.</a:t>
            </a:r>
            <a:endParaRPr lang="fr-CA" sz="1600" dirty="0">
              <a:solidFill>
                <a:srgbClr val="000000"/>
              </a:solidFill>
            </a:endParaRPr>
          </a:p>
          <a:p>
            <a:pPr marL="285750" lvl="0" indent="-285750">
              <a:buFont typeface="Arial" panose="020B0604020202020204" pitchFamily="34" charset="0"/>
              <a:buChar char="•"/>
            </a:pPr>
            <a:r>
              <a:rPr lang="fr-CA" sz="1600" dirty="0">
                <a:solidFill>
                  <a:srgbClr val="000000"/>
                </a:solidFill>
              </a:rPr>
              <a:t>Possibilités d’interaction sociale </a:t>
            </a:r>
            <a:r>
              <a:rPr lang="fr-CA" sz="1600" dirty="0" smtClean="0">
                <a:solidFill>
                  <a:srgbClr val="000000"/>
                </a:solidFill>
              </a:rPr>
              <a:t>restreintes.</a:t>
            </a:r>
            <a:endParaRPr lang="fr-CA" sz="1600" dirty="0">
              <a:solidFill>
                <a:srgbClr val="000000"/>
              </a:solidFill>
            </a:endParaRPr>
          </a:p>
          <a:p>
            <a:pPr marL="285750" lvl="0" indent="-285750">
              <a:buFont typeface="Arial" panose="020B0604020202020204" pitchFamily="34" charset="0"/>
              <a:buChar char="•"/>
            </a:pPr>
            <a:r>
              <a:rPr lang="fr-CA" sz="1600" dirty="0">
                <a:solidFill>
                  <a:srgbClr val="000000"/>
                </a:solidFill>
              </a:rPr>
              <a:t>Difficulté à former une relation de travail et acquérir un esprit d’équipe fondé sur la </a:t>
            </a:r>
            <a:r>
              <a:rPr lang="fr-CA" sz="1600" dirty="0" smtClean="0">
                <a:solidFill>
                  <a:srgbClr val="000000"/>
                </a:solidFill>
              </a:rPr>
              <a:t>confiance.</a:t>
            </a:r>
            <a:endParaRPr lang="fr-CA" sz="1600" dirty="0">
              <a:solidFill>
                <a:srgbClr val="000000"/>
              </a:solidFill>
            </a:endParaRPr>
          </a:p>
          <a:p>
            <a:pPr marL="285750" lvl="0" indent="-285750">
              <a:buFont typeface="Arial" panose="020B0604020202020204" pitchFamily="34" charset="0"/>
              <a:buChar char="•"/>
            </a:pPr>
            <a:r>
              <a:rPr lang="fr-CA" sz="1600" dirty="0">
                <a:solidFill>
                  <a:srgbClr val="000000"/>
                </a:solidFill>
              </a:rPr>
              <a:t>Efforts supplémentaires requis pour assurer l’engagement et obtenir un sentiment d’appartenance.</a:t>
            </a:r>
          </a:p>
        </p:txBody>
      </p:sp>
    </p:spTree>
    <p:extLst>
      <p:ext uri="{BB962C8B-B14F-4D97-AF65-F5344CB8AC3E}">
        <p14:creationId xmlns:p14="http://schemas.microsoft.com/office/powerpoint/2010/main" val="26402667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De nouvelles façons de gérer</a:t>
            </a:r>
            <a:endParaRPr lang="en-CA" dirty="0"/>
          </a:p>
        </p:txBody>
      </p:sp>
      <p:sp>
        <p:nvSpPr>
          <p:cNvPr id="3" name="Rectangle 2"/>
          <p:cNvSpPr/>
          <p:nvPr>
            <p:custDataLst>
              <p:tags r:id="rId2"/>
            </p:custDataLst>
          </p:nvPr>
        </p:nvSpPr>
        <p:spPr>
          <a:xfrm>
            <a:off x="508759" y="1569665"/>
            <a:ext cx="11006345" cy="2123658"/>
          </a:xfrm>
          <a:prstGeom prst="rect">
            <a:avLst/>
          </a:prstGeom>
        </p:spPr>
        <p:txBody>
          <a:bodyPr wrap="square">
            <a:spAutoFit/>
          </a:bodyPr>
          <a:lstStyle/>
          <a:p>
            <a:r>
              <a:rPr lang="fr-CA" sz="2200" dirty="0" smtClean="0"/>
              <a:t>Les notions </a:t>
            </a:r>
            <a:r>
              <a:rPr lang="fr-CA" sz="2200" dirty="0"/>
              <a:t>de gestion d’une équipe </a:t>
            </a:r>
            <a:r>
              <a:rPr lang="fr-CA" sz="2200" dirty="0" smtClean="0"/>
              <a:t>par </a:t>
            </a:r>
            <a:r>
              <a:rPr lang="fr-CA" sz="2200" dirty="0"/>
              <a:t>la </a:t>
            </a:r>
            <a:r>
              <a:rPr lang="fr-CA" sz="2200" b="1" dirty="0"/>
              <a:t>présence sur place ou virtuelle </a:t>
            </a:r>
            <a:r>
              <a:rPr lang="fr-CA" sz="2200" dirty="0" smtClean="0"/>
              <a:t>sont basée </a:t>
            </a:r>
            <a:r>
              <a:rPr lang="fr-CA" sz="2200" dirty="0"/>
              <a:t>sur le même </a:t>
            </a:r>
            <a:r>
              <a:rPr lang="fr-CA" sz="2200" dirty="0" smtClean="0"/>
              <a:t>principe, c’est-à-dire </a:t>
            </a:r>
            <a:r>
              <a:rPr lang="fr-CA" sz="2200" dirty="0"/>
              <a:t>la gestion du rendement en fonction des résultats. Le système </a:t>
            </a:r>
            <a:r>
              <a:rPr lang="fr-CA" sz="2200" dirty="0" smtClean="0"/>
              <a:t>présentement en </a:t>
            </a:r>
            <a:r>
              <a:rPr lang="fr-CA" sz="2200" dirty="0"/>
              <a:t>place dans la fonction publique aide à établir des objectifs </a:t>
            </a:r>
            <a:r>
              <a:rPr lang="fr-CA" sz="2200" dirty="0" smtClean="0"/>
              <a:t>« SMART » avec </a:t>
            </a:r>
            <a:r>
              <a:rPr lang="fr-CA" sz="2200" dirty="0"/>
              <a:t>des produits livrables, des résultats et des normes clairs. </a:t>
            </a:r>
            <a:r>
              <a:rPr lang="fr-CA" sz="2200" b="1" dirty="0"/>
              <a:t>La participation du gestionnaire auprès de l’équipe et la qualité de sa présence </a:t>
            </a:r>
            <a:r>
              <a:rPr lang="fr-CA" sz="2200" dirty="0"/>
              <a:t>seront à la fois un gage de succès et une inspiration pour l’équipe. </a:t>
            </a:r>
          </a:p>
        </p:txBody>
      </p:sp>
      <p:sp>
        <p:nvSpPr>
          <p:cNvPr id="4" name="Rectangle 3"/>
          <p:cNvSpPr/>
          <p:nvPr>
            <p:custDataLst>
              <p:tags r:id="rId3"/>
            </p:custDataLst>
          </p:nvPr>
        </p:nvSpPr>
        <p:spPr>
          <a:xfrm>
            <a:off x="508759" y="3840907"/>
            <a:ext cx="6096000" cy="2462213"/>
          </a:xfrm>
          <a:prstGeom prst="rect">
            <a:avLst/>
          </a:prstGeom>
        </p:spPr>
        <p:txBody>
          <a:bodyPr wrap="square">
            <a:spAutoFit/>
          </a:bodyPr>
          <a:lstStyle/>
          <a:p>
            <a:r>
              <a:rPr lang="fr-CA" sz="2200" dirty="0"/>
              <a:t>Même si des compétences en leadership déjà déterminées sont indispensables </a:t>
            </a:r>
            <a:r>
              <a:rPr lang="fr-CA" sz="2200" dirty="0" smtClean="0"/>
              <a:t>dans un contexte d’équipes </a:t>
            </a:r>
            <a:r>
              <a:rPr lang="fr-CA" sz="2200" dirty="0"/>
              <a:t>virtuelles, il est également nécessaire qu’un gestionnaire ait recours à des méthodes particulières et à des aptitudes à communiquer complémentaires pour gérer avec efficacité une équipe virtuelle.</a:t>
            </a:r>
          </a:p>
        </p:txBody>
      </p:sp>
      <p:sp>
        <p:nvSpPr>
          <p:cNvPr id="5" name="TextBox 6"/>
          <p:cNvSpPr txBox="1"/>
          <p:nvPr>
            <p:custDataLst>
              <p:tags r:id="rId4"/>
            </p:custDataLst>
          </p:nvPr>
        </p:nvSpPr>
        <p:spPr>
          <a:xfrm>
            <a:off x="6604759" y="4029165"/>
            <a:ext cx="4910345" cy="1975009"/>
          </a:xfrm>
          <a:prstGeom prst="round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fr-CA" sz="2200" dirty="0"/>
              <a:t>Donnez-vous le temps, ainsi qu’à votre équipe, d’essayer de nouvelles </a:t>
            </a:r>
            <a:r>
              <a:rPr lang="fr-CA" sz="2200" dirty="0" smtClean="0"/>
              <a:t>façons de travailler </a:t>
            </a:r>
            <a:r>
              <a:rPr lang="fr-CA" sz="2200" dirty="0"/>
              <a:t>et de développer les nouvelles compétences requises. </a:t>
            </a:r>
            <a:r>
              <a:rPr lang="fr-CA" sz="2200" dirty="0" smtClean="0"/>
              <a:t>Corrigez le tir au </a:t>
            </a:r>
            <a:r>
              <a:rPr lang="fr-CA" sz="2200" dirty="0"/>
              <a:t>besoin!</a:t>
            </a:r>
          </a:p>
        </p:txBody>
      </p:sp>
    </p:spTree>
    <p:extLst>
      <p:ext uri="{BB962C8B-B14F-4D97-AF65-F5344CB8AC3E}">
        <p14:creationId xmlns:p14="http://schemas.microsoft.com/office/powerpoint/2010/main" val="2181529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Différents niveaux de mobilité</a:t>
            </a:r>
            <a:endParaRPr lang="en-CA" dirty="0"/>
          </a:p>
        </p:txBody>
      </p:sp>
      <p:sp>
        <p:nvSpPr>
          <p:cNvPr id="3" name="TextBox 2"/>
          <p:cNvSpPr txBox="1"/>
          <p:nvPr>
            <p:custDataLst>
              <p:tags r:id="rId2"/>
            </p:custDataLst>
          </p:nvPr>
        </p:nvSpPr>
        <p:spPr>
          <a:xfrm>
            <a:off x="6315633" y="807431"/>
            <a:ext cx="5302247" cy="307777"/>
          </a:xfrm>
          <a:prstGeom prst="rect">
            <a:avLst/>
          </a:prstGeom>
          <a:noFill/>
        </p:spPr>
        <p:txBody>
          <a:bodyPr wrap="square" rtlCol="0">
            <a:spAutoFit/>
          </a:bodyPr>
          <a:lstStyle/>
          <a:p>
            <a:r>
              <a:rPr lang="fr-CA" sz="1400" i="1" dirty="0"/>
              <a:t>Un accord de télétravail devrait toujours être en place.</a:t>
            </a:r>
          </a:p>
        </p:txBody>
      </p:sp>
      <p:pic>
        <p:nvPicPr>
          <p:cNvPr id="6" name="Picture Placeholder 33"/>
          <p:cNvPicPr>
            <a:picLocks noChangeAspect="1"/>
          </p:cNvPicPr>
          <p:nvPr>
            <p:custDataLst>
              <p:tags r:id="rId3"/>
            </p:custDataLst>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011931" y="1371778"/>
            <a:ext cx="1353600" cy="1353600"/>
          </a:xfrm>
          <a:prstGeom prst="rect">
            <a:avLst/>
          </a:prstGeom>
          <a:noFill/>
          <a:ln>
            <a:noFill/>
          </a:ln>
        </p:spPr>
      </p:pic>
      <p:pic>
        <p:nvPicPr>
          <p:cNvPr id="7" name="Picture Placeholder 33"/>
          <p:cNvPicPr>
            <a:picLocks noChangeAspect="1"/>
          </p:cNvPicPr>
          <p:nvPr>
            <p:custDataLst>
              <p:tags r:id="rId4"/>
            </p:custDataLst>
          </p:nvPr>
        </p:nvPicPr>
        <p:blipFill>
          <a:blip r:embed="rId1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067703" y="1338789"/>
            <a:ext cx="1353600" cy="1353600"/>
          </a:xfrm>
          <a:prstGeom prst="rect">
            <a:avLst/>
          </a:prstGeom>
          <a:noFill/>
          <a:ln>
            <a:noFill/>
          </a:ln>
        </p:spPr>
      </p:pic>
      <p:sp>
        <p:nvSpPr>
          <p:cNvPr id="8" name="Text Placeholder 28"/>
          <p:cNvSpPr txBox="1">
            <a:spLocks/>
          </p:cNvSpPr>
          <p:nvPr>
            <p:custDataLst>
              <p:tags r:id="rId5"/>
            </p:custDataLst>
          </p:nvPr>
        </p:nvSpPr>
        <p:spPr>
          <a:xfrm>
            <a:off x="116732" y="2878599"/>
            <a:ext cx="3930151" cy="311138"/>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1600" b="1" dirty="0" smtClean="0"/>
              <a:t>Établir l’horaire du télétravail</a:t>
            </a:r>
            <a:endParaRPr lang="fr-CA" sz="1600" b="1" dirty="0"/>
          </a:p>
        </p:txBody>
      </p:sp>
      <p:sp>
        <p:nvSpPr>
          <p:cNvPr id="9" name="Text Placeholder 27"/>
          <p:cNvSpPr txBox="1">
            <a:spLocks/>
          </p:cNvSpPr>
          <p:nvPr>
            <p:custDataLst>
              <p:tags r:id="rId6"/>
            </p:custDataLst>
          </p:nvPr>
        </p:nvSpPr>
        <p:spPr>
          <a:xfrm>
            <a:off x="3745149" y="2878599"/>
            <a:ext cx="4100849" cy="311138"/>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1600" b="1" dirty="0" smtClean="0"/>
              <a:t>Mobilité sur le lieu de travail et en télétravail</a:t>
            </a:r>
            <a:endParaRPr lang="fr-CA" sz="1600" b="1" dirty="0"/>
          </a:p>
        </p:txBody>
      </p:sp>
      <p:sp>
        <p:nvSpPr>
          <p:cNvPr id="10" name="Text Placeholder 30"/>
          <p:cNvSpPr txBox="1">
            <a:spLocks/>
          </p:cNvSpPr>
          <p:nvPr>
            <p:custDataLst>
              <p:tags r:id="rId7"/>
            </p:custDataLst>
          </p:nvPr>
        </p:nvSpPr>
        <p:spPr>
          <a:xfrm>
            <a:off x="8117341" y="2878599"/>
            <a:ext cx="3397763" cy="311138"/>
          </a:xfrm>
          <a:prstGeom prst="rect">
            <a:avLst/>
          </a:prstGeom>
        </p:spPr>
        <p:txBody>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sz="1600" b="1" dirty="0" smtClean="0"/>
              <a:t>Grande mobilité</a:t>
            </a:r>
            <a:endParaRPr lang="fr-CA" sz="1600" b="1" dirty="0"/>
          </a:p>
        </p:txBody>
      </p:sp>
      <p:sp>
        <p:nvSpPr>
          <p:cNvPr id="11" name="Content Placeholder 29"/>
          <p:cNvSpPr txBox="1">
            <a:spLocks/>
          </p:cNvSpPr>
          <p:nvPr>
            <p:custDataLst>
              <p:tags r:id="rId8"/>
            </p:custDataLst>
          </p:nvPr>
        </p:nvSpPr>
        <p:spPr>
          <a:xfrm>
            <a:off x="508759" y="3486137"/>
            <a:ext cx="3500438" cy="1487760"/>
          </a:xfrm>
          <a:prstGeom prst="rect">
            <a:avLst/>
          </a:prstGeom>
        </p:spPr>
        <p:txBody>
          <a:bodyPr>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400" smtClean="0"/>
              <a:t>Les employés ont un horaire fixe de télétravail.</a:t>
            </a:r>
          </a:p>
          <a:p>
            <a:endParaRPr lang="en-CA" sz="1400" dirty="0"/>
          </a:p>
        </p:txBody>
      </p:sp>
      <p:sp>
        <p:nvSpPr>
          <p:cNvPr id="12" name="Content Placeholder 25"/>
          <p:cNvSpPr txBox="1">
            <a:spLocks/>
          </p:cNvSpPr>
          <p:nvPr>
            <p:custDataLst>
              <p:tags r:id="rId9"/>
            </p:custDataLst>
          </p:nvPr>
        </p:nvSpPr>
        <p:spPr>
          <a:xfrm>
            <a:off x="4324349" y="3486137"/>
            <a:ext cx="3500438" cy="1870607"/>
          </a:xfrm>
          <a:prstGeom prst="rect">
            <a:avLst/>
          </a:prstGeom>
        </p:spPr>
        <p:txBody>
          <a:bodyPr>
            <a:norm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400" smtClean="0"/>
              <a:t>Les employés peuvent être mobiles à l’intérieur du lieu de travail et utiliser divers points ou endroits de travail.</a:t>
            </a:r>
          </a:p>
          <a:p>
            <a:r>
              <a:rPr lang="fr-CA" sz="1400" smtClean="0"/>
              <a:t>Les employés ont un horaire fixe de télétravail.</a:t>
            </a:r>
            <a:endParaRPr lang="fr-CA" sz="1400" dirty="0"/>
          </a:p>
        </p:txBody>
      </p:sp>
      <p:sp>
        <p:nvSpPr>
          <p:cNvPr id="13" name="Content Placeholder 31"/>
          <p:cNvSpPr txBox="1">
            <a:spLocks/>
          </p:cNvSpPr>
          <p:nvPr>
            <p:custDataLst>
              <p:tags r:id="rId10"/>
            </p:custDataLst>
          </p:nvPr>
        </p:nvSpPr>
        <p:spPr>
          <a:xfrm>
            <a:off x="8112577" y="3480317"/>
            <a:ext cx="3868752" cy="1870607"/>
          </a:xfrm>
          <a:prstGeom prst="rect">
            <a:avLst/>
          </a:prstGeom>
        </p:spPr>
        <p:txBody>
          <a:bodyPr>
            <a:noAutofit/>
          </a:bodyPr>
          <a:lstStyle>
            <a:lvl1pPr marL="228600" indent="-228600" algn="l" defTabSz="914400" rtl="0" eaLnBrk="1" latinLnBrk="0" hangingPunct="1">
              <a:lnSpc>
                <a:spcPts val="2400"/>
              </a:lnSpc>
              <a:spcBef>
                <a:spcPts val="10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ts val="24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ts val="2400"/>
              </a:lnSpc>
              <a:spcBef>
                <a:spcPts val="500"/>
              </a:spcBef>
              <a:buFont typeface="Arial" panose="020B0604020202020204" pitchFamily="34" charset="0"/>
              <a:buChar char="•"/>
              <a:defRPr sz="16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ts val="2400"/>
              </a:lnSpc>
              <a:spcBef>
                <a:spcPts val="500"/>
              </a:spcBef>
              <a:buFont typeface="Arial" panose="020B0604020202020204" pitchFamily="34" charset="0"/>
              <a:buChar char="•"/>
              <a:defRPr sz="1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CA" sz="1400" smtClean="0"/>
              <a:t>Le lieu de travail dépend du programme de la journée.</a:t>
            </a:r>
          </a:p>
          <a:p>
            <a:r>
              <a:rPr lang="fr-CA" sz="1400" smtClean="0"/>
              <a:t>Travailler à partir de différents endroits et points de travail.</a:t>
            </a:r>
          </a:p>
          <a:p>
            <a:r>
              <a:rPr lang="fr-CA" sz="1400" smtClean="0"/>
              <a:t>Utilisateurs assidus d’outils technologiques.</a:t>
            </a:r>
          </a:p>
          <a:p>
            <a:r>
              <a:rPr lang="fr-CA" sz="1400" smtClean="0"/>
              <a:t>Les employés ont un bureau sans papier.</a:t>
            </a:r>
          </a:p>
          <a:p>
            <a:endParaRPr lang="en-CA" sz="1400" dirty="0"/>
          </a:p>
        </p:txBody>
      </p:sp>
      <p:pic>
        <p:nvPicPr>
          <p:cNvPr id="14" name="Picture 1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649454" y="1473341"/>
            <a:ext cx="1219048" cy="1219048"/>
          </a:xfrm>
          <a:prstGeom prst="rect">
            <a:avLst/>
          </a:prstGeom>
        </p:spPr>
      </p:pic>
      <p:pic>
        <p:nvPicPr>
          <p:cNvPr id="15" name="Picture 14"/>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034912" y="1429614"/>
            <a:ext cx="1219048" cy="1219048"/>
          </a:xfrm>
          <a:prstGeom prst="rect">
            <a:avLst/>
          </a:prstGeom>
        </p:spPr>
      </p:pic>
    </p:spTree>
    <p:extLst>
      <p:ext uri="{BB962C8B-B14F-4D97-AF65-F5344CB8AC3E}">
        <p14:creationId xmlns:p14="http://schemas.microsoft.com/office/powerpoint/2010/main" val="27084852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dirty="0"/>
              <a:t>EXEMPLE : Services partagés Canada </a:t>
            </a:r>
            <a:r>
              <a:rPr lang="en-CA" dirty="0"/>
              <a:t>–</a:t>
            </a:r>
            <a:r>
              <a:rPr lang="fr-CA" dirty="0">
                <a:solidFill>
                  <a:schemeClr val="tx2"/>
                </a:solidFill>
              </a:rPr>
              <a:t> effectif très mobile</a:t>
            </a:r>
            <a:endParaRPr lang="en-CA" dirty="0"/>
          </a:p>
        </p:txBody>
      </p:sp>
      <p:sp>
        <p:nvSpPr>
          <p:cNvPr id="4" name="TextBox 2"/>
          <p:cNvSpPr txBox="1"/>
          <p:nvPr>
            <p:custDataLst>
              <p:tags r:id="rId2"/>
            </p:custDataLst>
          </p:nvPr>
        </p:nvSpPr>
        <p:spPr>
          <a:xfrm>
            <a:off x="617941" y="1671580"/>
            <a:ext cx="3576660" cy="4801314"/>
          </a:xfrm>
          <a:prstGeom prst="rect">
            <a:avLst/>
          </a:prstGeom>
          <a:noFill/>
        </p:spPr>
        <p:txBody>
          <a:bodyPr wrap="square" rtlCol="0">
            <a:spAutoFit/>
          </a:bodyPr>
          <a:lstStyle/>
          <a:p>
            <a:r>
              <a:rPr lang="fr-CA" sz="1700" b="1" dirty="0"/>
              <a:t>Qu’est-ce qu’une trousse </a:t>
            </a:r>
            <a:r>
              <a:rPr lang="fr-CA" sz="1700" b="1" dirty="0" smtClean="0"/>
              <a:t>d’outils de </a:t>
            </a:r>
            <a:r>
              <a:rPr lang="fr-CA" sz="1700" b="1" dirty="0"/>
              <a:t>gestion virtuelle?</a:t>
            </a:r>
          </a:p>
          <a:p>
            <a:pPr marL="285750" indent="-285750">
              <a:buFont typeface="Arial" panose="020B0604020202020204" pitchFamily="34" charset="0"/>
              <a:buChar char="•"/>
            </a:pPr>
            <a:r>
              <a:rPr lang="fr-CA" sz="1700" dirty="0"/>
              <a:t>Compilation d’outils pour les gestionnaires</a:t>
            </a:r>
          </a:p>
          <a:p>
            <a:pPr marL="285750" indent="-285750">
              <a:buFont typeface="Arial" panose="020B0604020202020204" pitchFamily="34" charset="0"/>
              <a:buChar char="•"/>
            </a:pPr>
            <a:r>
              <a:rPr lang="fr-CA" sz="1700" dirty="0" smtClean="0"/>
              <a:t>Détermine </a:t>
            </a:r>
            <a:r>
              <a:rPr lang="fr-CA" sz="1700" dirty="0"/>
              <a:t>ce qui convient le mieux à votre situation</a:t>
            </a:r>
          </a:p>
          <a:p>
            <a:pPr marL="285750" indent="-285750">
              <a:buFont typeface="Arial" panose="020B0604020202020204" pitchFamily="34" charset="0"/>
              <a:buChar char="•"/>
            </a:pPr>
            <a:r>
              <a:rPr lang="fr-CA" sz="1700" dirty="0"/>
              <a:t>La trousse peut être ajustée en fonction de ce qui suit :</a:t>
            </a:r>
          </a:p>
          <a:p>
            <a:pPr marL="742950" lvl="1" indent="-285750">
              <a:buFont typeface="Arial" panose="020B0604020202020204" pitchFamily="34" charset="0"/>
              <a:buChar char="•"/>
            </a:pPr>
            <a:r>
              <a:rPr lang="fr-CA" sz="1700" dirty="0"/>
              <a:t>m</a:t>
            </a:r>
            <a:r>
              <a:rPr lang="fr-CA" sz="1700" dirty="0" smtClean="0"/>
              <a:t>aturité </a:t>
            </a:r>
            <a:r>
              <a:rPr lang="fr-CA" sz="1700" dirty="0"/>
              <a:t>de l’équipe</a:t>
            </a:r>
          </a:p>
          <a:p>
            <a:pPr marL="742950" lvl="1" indent="-285750">
              <a:buFont typeface="Arial" panose="020B0604020202020204" pitchFamily="34" charset="0"/>
              <a:buChar char="•"/>
            </a:pPr>
            <a:r>
              <a:rPr lang="fr-CA" sz="1700" dirty="0"/>
              <a:t>c</a:t>
            </a:r>
            <a:r>
              <a:rPr lang="fr-CA" sz="1700" dirty="0" smtClean="0"/>
              <a:t>onnaissance </a:t>
            </a:r>
            <a:r>
              <a:rPr lang="fr-CA" sz="1700" dirty="0"/>
              <a:t>des télécommunications et de l’étiquette en matière de courriel</a:t>
            </a:r>
          </a:p>
          <a:p>
            <a:pPr marL="742950" lvl="1" indent="-285750">
              <a:buFont typeface="Arial" panose="020B0604020202020204" pitchFamily="34" charset="0"/>
              <a:buChar char="•"/>
            </a:pPr>
            <a:r>
              <a:rPr lang="fr-CA" sz="1700" dirty="0" smtClean="0"/>
              <a:t>qualités </a:t>
            </a:r>
            <a:r>
              <a:rPr lang="fr-CA" sz="1700" dirty="0"/>
              <a:t>personnelles des membres de l’équipe</a:t>
            </a:r>
          </a:p>
          <a:p>
            <a:pPr marL="742950" lvl="1" indent="-285750">
              <a:buFont typeface="Arial" panose="020B0604020202020204" pitchFamily="34" charset="0"/>
              <a:buChar char="•"/>
            </a:pPr>
            <a:r>
              <a:rPr lang="fr-CA" sz="1700" dirty="0" smtClean="0"/>
              <a:t>style </a:t>
            </a:r>
            <a:r>
              <a:rPr lang="fr-CA" sz="1700" dirty="0"/>
              <a:t>et personnalité de gestion</a:t>
            </a:r>
          </a:p>
          <a:p>
            <a:endParaRPr lang="en-CA" sz="1700" dirty="0"/>
          </a:p>
        </p:txBody>
      </p:sp>
      <p:sp>
        <p:nvSpPr>
          <p:cNvPr id="5" name="Rounded Rectangle 3"/>
          <p:cNvSpPr/>
          <p:nvPr>
            <p:custDataLst>
              <p:tags r:id="rId3"/>
            </p:custDataLst>
          </p:nvPr>
        </p:nvSpPr>
        <p:spPr>
          <a:xfrm>
            <a:off x="4599295" y="1526205"/>
            <a:ext cx="7375870" cy="4154329"/>
          </a:xfrm>
          <a:prstGeom prst="round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fr-CA" sz="1700" b="1" dirty="0" smtClean="0"/>
              <a:t>Trousse d’outils</a:t>
            </a:r>
            <a:endParaRPr lang="fr-CA" sz="1700" b="1" dirty="0"/>
          </a:p>
          <a:p>
            <a:pPr marL="285750" indent="-285750">
              <a:buFont typeface="Arial" panose="020B0604020202020204" pitchFamily="34" charset="0"/>
              <a:buChar char="•"/>
            </a:pPr>
            <a:r>
              <a:rPr lang="fr-CA" sz="1700" dirty="0"/>
              <a:t>Comprendre la gestion virtuelle</a:t>
            </a:r>
          </a:p>
          <a:p>
            <a:pPr marL="285750" indent="-285750">
              <a:buFont typeface="Arial" panose="020B0604020202020204" pitchFamily="34" charset="0"/>
              <a:buChar char="•"/>
            </a:pPr>
            <a:r>
              <a:rPr lang="fr-CA" sz="1700" dirty="0"/>
              <a:t>Organiser la gestion à distance</a:t>
            </a:r>
          </a:p>
          <a:p>
            <a:pPr marL="285750" indent="-285750">
              <a:buFont typeface="Arial" panose="020B0604020202020204" pitchFamily="34" charset="0"/>
              <a:buChar char="•"/>
            </a:pPr>
            <a:r>
              <a:rPr lang="fr-CA" sz="1700" dirty="0"/>
              <a:t>Mobiliser et appuyer les équipes</a:t>
            </a:r>
          </a:p>
          <a:p>
            <a:pPr marL="285750" indent="-285750">
              <a:buFont typeface="Arial" panose="020B0604020202020204" pitchFamily="34" charset="0"/>
              <a:buChar char="•"/>
            </a:pPr>
            <a:r>
              <a:rPr lang="fr-CA" sz="1700" dirty="0"/>
              <a:t>Gestion, supervision et suivi</a:t>
            </a:r>
          </a:p>
          <a:p>
            <a:pPr marL="285750" indent="-285750">
              <a:buFont typeface="Arial" panose="020B0604020202020204" pitchFamily="34" charset="0"/>
              <a:buChar char="•"/>
            </a:pPr>
            <a:r>
              <a:rPr lang="fr-CA" sz="1700" dirty="0"/>
              <a:t>Guide de télétravail</a:t>
            </a:r>
          </a:p>
          <a:p>
            <a:pPr marL="285750" indent="-285750">
              <a:buFont typeface="Arial" panose="020B0604020202020204" pitchFamily="34" charset="0"/>
              <a:buChar char="•"/>
            </a:pPr>
            <a:r>
              <a:rPr lang="fr-CA" sz="1700" dirty="0"/>
              <a:t>Gestion virtuelle </a:t>
            </a:r>
            <a:r>
              <a:rPr lang="en-CA" sz="1600" dirty="0"/>
              <a:t>–</a:t>
            </a:r>
            <a:r>
              <a:rPr lang="fr-CA" sz="1700" dirty="0" smtClean="0"/>
              <a:t> </a:t>
            </a:r>
            <a:r>
              <a:rPr lang="fr-CA" sz="1700" dirty="0"/>
              <a:t>Quatre façons de surmonter les difficultés du leadership à distance</a:t>
            </a:r>
          </a:p>
          <a:p>
            <a:pPr marL="285750" indent="-285750">
              <a:buFont typeface="Arial" panose="020B0604020202020204" pitchFamily="34" charset="0"/>
              <a:buChar char="•"/>
            </a:pPr>
            <a:r>
              <a:rPr lang="fr-CA" sz="1700" dirty="0"/>
              <a:t>Groupe de travail sur </a:t>
            </a:r>
            <a:r>
              <a:rPr lang="fr-CA" sz="1700" dirty="0" err="1" smtClean="0"/>
              <a:t>GCconnex</a:t>
            </a:r>
            <a:endParaRPr lang="fr-CA" sz="1700" dirty="0"/>
          </a:p>
          <a:p>
            <a:pPr marL="285750" indent="-285750">
              <a:buFont typeface="Arial" panose="020B0604020202020204" pitchFamily="34" charset="0"/>
              <a:buChar char="•"/>
            </a:pPr>
            <a:r>
              <a:rPr lang="fr-CA" sz="1700" dirty="0"/>
              <a:t>Réunion Web virtuelle : trucs, conseils et pratiques exemplaires</a:t>
            </a:r>
          </a:p>
          <a:p>
            <a:pPr marL="285750" indent="-285750">
              <a:buFont typeface="Arial" panose="020B0604020202020204" pitchFamily="34" charset="0"/>
              <a:buChar char="•"/>
            </a:pPr>
            <a:r>
              <a:rPr lang="fr-CA" sz="1700" dirty="0"/>
              <a:t>Faculté de gestion et de l’administration </a:t>
            </a:r>
            <a:r>
              <a:rPr lang="fr-CA" sz="1700" dirty="0" smtClean="0"/>
              <a:t>– </a:t>
            </a:r>
            <a:r>
              <a:rPr lang="fr-CA" sz="1700" dirty="0"/>
              <a:t>Gestion virtuelle</a:t>
            </a:r>
          </a:p>
          <a:p>
            <a:pPr marL="285750" indent="-285750">
              <a:buFont typeface="Arial" panose="020B0604020202020204" pitchFamily="34" charset="0"/>
              <a:buChar char="•"/>
            </a:pPr>
            <a:r>
              <a:rPr lang="fr-CA" sz="1700" dirty="0"/>
              <a:t>Facteurs concernant la gestion et la supervision d’une équipe virtuelle ou de travailleurs mobiles en matière de santé et de sécurité au travail</a:t>
            </a:r>
          </a:p>
          <a:p>
            <a:pPr marL="285750" indent="-285750">
              <a:buFont typeface="Arial" panose="020B0604020202020204" pitchFamily="34" charset="0"/>
              <a:buChar char="•"/>
            </a:pPr>
            <a:r>
              <a:rPr lang="fr-CA" sz="1700" dirty="0"/>
              <a:t>Télétravail – Liste d’inspection de santé et de sécurité</a:t>
            </a:r>
          </a:p>
        </p:txBody>
      </p:sp>
      <p:sp>
        <p:nvSpPr>
          <p:cNvPr id="6" name="Oval 5"/>
          <p:cNvSpPr/>
          <p:nvPr>
            <p:custDataLst>
              <p:tags r:id="rId4"/>
            </p:custDataLst>
          </p:nvPr>
        </p:nvSpPr>
        <p:spPr>
          <a:xfrm>
            <a:off x="10013133" y="1508215"/>
            <a:ext cx="1642055" cy="519351"/>
          </a:xfrm>
          <a:prstGeom prst="ellipse">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ctr"/>
            <a:r>
              <a:rPr lang="fr-CA" dirty="0" smtClean="0"/>
              <a:t>Exemple </a:t>
            </a:r>
            <a:endParaRPr lang="fr-CA" dirty="0"/>
          </a:p>
        </p:txBody>
      </p:sp>
      <p:sp>
        <p:nvSpPr>
          <p:cNvPr id="7" name="Rectangle 6"/>
          <p:cNvSpPr/>
          <p:nvPr>
            <p:custDataLst>
              <p:tags r:id="rId5"/>
            </p:custDataLst>
          </p:nvPr>
        </p:nvSpPr>
        <p:spPr>
          <a:xfrm>
            <a:off x="4720925" y="6059215"/>
            <a:ext cx="7254240" cy="276999"/>
          </a:xfrm>
          <a:prstGeom prst="rect">
            <a:avLst/>
          </a:prstGeom>
        </p:spPr>
        <p:txBody>
          <a:bodyPr wrap="square">
            <a:spAutoFit/>
          </a:bodyPr>
          <a:lstStyle/>
          <a:p>
            <a:r>
              <a:rPr lang="fr-CA" sz="1200" i="1" dirty="0"/>
              <a:t>Trousse inspirée de </a:t>
            </a:r>
            <a:r>
              <a:rPr lang="fr-CA" sz="1200" i="1" dirty="0" smtClean="0"/>
              <a:t>Services Partagés Canada – Gestion </a:t>
            </a:r>
            <a:r>
              <a:rPr lang="fr-CA" sz="1200" i="1"/>
              <a:t>virtuelle </a:t>
            </a:r>
            <a:r>
              <a:rPr lang="fr-CA" sz="1200" i="1" smtClean="0"/>
              <a:t>: guide </a:t>
            </a:r>
            <a:r>
              <a:rPr lang="fr-CA" sz="1200" i="1" dirty="0"/>
              <a:t>et outils du gestionnaire.</a:t>
            </a:r>
          </a:p>
        </p:txBody>
      </p:sp>
    </p:spTree>
    <p:extLst>
      <p:ext uri="{BB962C8B-B14F-4D97-AF65-F5344CB8AC3E}">
        <p14:creationId xmlns:p14="http://schemas.microsoft.com/office/powerpoint/2010/main" val="1464372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508759" y="346580"/>
            <a:ext cx="11757820" cy="835027"/>
          </a:xfrm>
        </p:spPr>
        <p:txBody>
          <a:bodyPr>
            <a:noAutofit/>
          </a:bodyPr>
          <a:lstStyle/>
          <a:p>
            <a:r>
              <a:rPr lang="fr-CA" sz="2300" dirty="0"/>
              <a:t>EXEMPLE : </a:t>
            </a:r>
            <a:br>
              <a:rPr lang="fr-CA" sz="2300" dirty="0"/>
            </a:br>
            <a:r>
              <a:rPr lang="fr-CA" sz="2300" dirty="0"/>
              <a:t>Services publics et Approvisionnements Canada, Équipe du Portefeuille des sciences </a:t>
            </a:r>
            <a:r>
              <a:rPr lang="en-CA" sz="2300" dirty="0"/>
              <a:t>–</a:t>
            </a:r>
            <a:r>
              <a:rPr lang="fr-CA" sz="2300" dirty="0"/>
              <a:t> </a:t>
            </a:r>
            <a:r>
              <a:rPr lang="fr-CA" sz="2300" dirty="0">
                <a:solidFill>
                  <a:schemeClr val="tx2"/>
                </a:solidFill>
              </a:rPr>
              <a:t>effectif très mobile</a:t>
            </a:r>
            <a:endParaRPr lang="en-CA" sz="2300" dirty="0"/>
          </a:p>
        </p:txBody>
      </p:sp>
      <p:sp>
        <p:nvSpPr>
          <p:cNvPr id="3" name="TextBox 3"/>
          <p:cNvSpPr txBox="1"/>
          <p:nvPr>
            <p:custDataLst>
              <p:tags r:id="rId2"/>
            </p:custDataLst>
          </p:nvPr>
        </p:nvSpPr>
        <p:spPr>
          <a:xfrm>
            <a:off x="792480" y="2593473"/>
            <a:ext cx="4411532" cy="3693319"/>
          </a:xfrm>
          <a:prstGeom prst="rect">
            <a:avLst/>
          </a:prstGeom>
          <a:noFill/>
        </p:spPr>
        <p:txBody>
          <a:bodyPr wrap="square" rtlCol="0">
            <a:spAutoFit/>
          </a:bodyPr>
          <a:lstStyle/>
          <a:p>
            <a:pPr marL="285750" indent="-285750">
              <a:buFont typeface="Arial" panose="020B0604020202020204" pitchFamily="34" charset="0"/>
              <a:buChar char="•"/>
            </a:pPr>
            <a:r>
              <a:rPr lang="fr-CA" dirty="0"/>
              <a:t>Équipe de 20 personnes (1 DG, 2 employés administratifs de soutien, 17 analystes)</a:t>
            </a:r>
          </a:p>
          <a:p>
            <a:pPr marL="285750" indent="-285750">
              <a:buFont typeface="Arial" panose="020B0604020202020204" pitchFamily="34" charset="0"/>
              <a:buChar char="•"/>
            </a:pPr>
            <a:endParaRPr lang="en-CA" dirty="0"/>
          </a:p>
          <a:p>
            <a:pPr marL="285750" indent="-285750">
              <a:buFont typeface="Arial" panose="020B0604020202020204" pitchFamily="34" charset="0"/>
              <a:buChar char="•"/>
            </a:pPr>
            <a:r>
              <a:rPr lang="fr-CA" dirty="0"/>
              <a:t>L’équipe est devenue entièrement mobile en décembre 2018</a:t>
            </a:r>
          </a:p>
          <a:p>
            <a:endParaRPr lang="en-CA" dirty="0"/>
          </a:p>
          <a:p>
            <a:pPr marL="285750" indent="-285750">
              <a:buFont typeface="Arial" panose="020B0604020202020204" pitchFamily="34" charset="0"/>
              <a:buChar char="•"/>
            </a:pPr>
            <a:r>
              <a:rPr lang="fr-CA" dirty="0"/>
              <a:t>L’équipe a élaboré une charte d’équipe</a:t>
            </a:r>
          </a:p>
          <a:p>
            <a:endParaRPr lang="en-CA" dirty="0"/>
          </a:p>
          <a:p>
            <a:pPr marL="285750" indent="-285750">
              <a:buFont typeface="Arial" panose="020B0604020202020204" pitchFamily="34" charset="0"/>
              <a:buChar char="•"/>
            </a:pPr>
            <a:r>
              <a:rPr lang="fr-CA" dirty="0"/>
              <a:t>Un atelier a été donné avant que l’équipe devienne mobile</a:t>
            </a:r>
          </a:p>
          <a:p>
            <a:endParaRPr lang="en-CA" dirty="0"/>
          </a:p>
          <a:p>
            <a:endParaRPr lang="en-CA" dirty="0"/>
          </a:p>
        </p:txBody>
      </p:sp>
      <p:sp>
        <p:nvSpPr>
          <p:cNvPr id="4" name="Rounded Rectangle 2"/>
          <p:cNvSpPr/>
          <p:nvPr>
            <p:custDataLst>
              <p:tags r:id="rId3"/>
            </p:custDataLst>
          </p:nvPr>
        </p:nvSpPr>
        <p:spPr>
          <a:xfrm>
            <a:off x="5709920" y="1623779"/>
            <a:ext cx="6058868" cy="5005626"/>
          </a:xfrm>
          <a:prstGeom prst="roundRect">
            <a:avLst/>
          </a:prstGeom>
        </p:spPr>
        <p:style>
          <a:lnRef idx="2">
            <a:schemeClr val="accent3"/>
          </a:lnRef>
          <a:fillRef idx="1">
            <a:schemeClr val="lt1"/>
          </a:fillRef>
          <a:effectRef idx="0">
            <a:schemeClr val="accent3"/>
          </a:effectRef>
          <a:fontRef idx="minor">
            <a:schemeClr val="dk1"/>
          </a:fontRef>
        </p:style>
        <p:txBody>
          <a:bodyPr wrap="square">
            <a:spAutoFit/>
          </a:bodyPr>
          <a:lstStyle/>
          <a:p>
            <a:r>
              <a:rPr lang="fr-CA" sz="2400" b="1" dirty="0"/>
              <a:t>Charte d’équipe</a:t>
            </a:r>
          </a:p>
          <a:p>
            <a:r>
              <a:rPr lang="fr-CA" sz="2400" dirty="0"/>
              <a:t>Une charte d’équipe est le résultat de l’accord d’une équipe, plutôt qu’un ensemble de politiques et de règles établies strictement. Cet accord prépare le terrain pour le perfectionnement de l’équipe, permettant à la charte d’évoluer en parallèle avec l’équipe, </a:t>
            </a:r>
            <a:r>
              <a:rPr lang="fr-CA" sz="2400" dirty="0" smtClean="0"/>
              <a:t>et d’être modifiée selon les </a:t>
            </a:r>
            <a:r>
              <a:rPr lang="fr-CA" sz="2400" dirty="0"/>
              <a:t>préoccupations, </a:t>
            </a:r>
            <a:r>
              <a:rPr lang="fr-CA" sz="2400" dirty="0" smtClean="0"/>
              <a:t>les </a:t>
            </a:r>
            <a:r>
              <a:rPr lang="fr-CA" sz="2400" dirty="0"/>
              <a:t>besoins et </a:t>
            </a:r>
            <a:r>
              <a:rPr lang="fr-CA" sz="2400" dirty="0" smtClean="0"/>
              <a:t>les </a:t>
            </a:r>
            <a:r>
              <a:rPr lang="fr-CA" sz="2400" dirty="0"/>
              <a:t>attentes des membres. C’est pourquoi il faut mettre la charte périodiquement à jour.</a:t>
            </a:r>
          </a:p>
        </p:txBody>
      </p:sp>
      <p:sp>
        <p:nvSpPr>
          <p:cNvPr id="5" name="Oval 5"/>
          <p:cNvSpPr/>
          <p:nvPr>
            <p:custDataLst>
              <p:tags r:id="rId4"/>
            </p:custDataLst>
          </p:nvPr>
        </p:nvSpPr>
        <p:spPr>
          <a:xfrm>
            <a:off x="8026400" y="1412355"/>
            <a:ext cx="3742388" cy="519351"/>
          </a:xfrm>
          <a:prstGeom prst="ellipse">
            <a:avLst/>
          </a:prstGeom>
        </p:spPr>
        <p:style>
          <a:lnRef idx="3">
            <a:schemeClr val="lt1"/>
          </a:lnRef>
          <a:fillRef idx="1">
            <a:schemeClr val="accent3"/>
          </a:fillRef>
          <a:effectRef idx="1">
            <a:schemeClr val="accent3"/>
          </a:effectRef>
          <a:fontRef idx="minor">
            <a:schemeClr val="lt1"/>
          </a:fontRef>
        </p:style>
        <p:txBody>
          <a:bodyPr wrap="square">
            <a:spAutoFit/>
          </a:bodyPr>
          <a:lstStyle/>
          <a:p>
            <a:r>
              <a:rPr lang="fr-CA" dirty="0"/>
              <a:t>Exemple </a:t>
            </a:r>
            <a:r>
              <a:rPr lang="fr-CA" dirty="0" smtClean="0"/>
              <a:t>– voir </a:t>
            </a:r>
            <a:r>
              <a:rPr lang="fr-CA" dirty="0"/>
              <a:t>l’annexe A</a:t>
            </a:r>
          </a:p>
        </p:txBody>
      </p:sp>
    </p:spTree>
    <p:extLst>
      <p:ext uri="{BB962C8B-B14F-4D97-AF65-F5344CB8AC3E}">
        <p14:creationId xmlns:p14="http://schemas.microsoft.com/office/powerpoint/2010/main" val="39120217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normAutofit fontScale="90000"/>
          </a:bodyPr>
          <a:lstStyle/>
          <a:p>
            <a:r>
              <a:rPr lang="fr-CA" dirty="0" smtClean="0">
                <a:solidFill>
                  <a:schemeClr val="accent5"/>
                </a:solidFill>
              </a:rPr>
              <a:t>La recette pour un travail mobile efficace</a:t>
            </a:r>
            <a:br>
              <a:rPr lang="fr-CA" dirty="0" smtClean="0">
                <a:solidFill>
                  <a:schemeClr val="accent5"/>
                </a:solidFill>
              </a:rPr>
            </a:br>
            <a:endParaRPr lang="en-CA" dirty="0"/>
          </a:p>
        </p:txBody>
      </p:sp>
      <p:graphicFrame>
        <p:nvGraphicFramePr>
          <p:cNvPr id="3" name="Table 2"/>
          <p:cNvGraphicFramePr>
            <a:graphicFrameLocks noGrp="1"/>
          </p:cNvGraphicFramePr>
          <p:nvPr>
            <p:custDataLst>
              <p:tags r:id="rId2"/>
            </p:custDataLst>
            <p:extLst>
              <p:ext uri="{D42A27DB-BD31-4B8C-83A1-F6EECF244321}">
                <p14:modId xmlns:p14="http://schemas.microsoft.com/office/powerpoint/2010/main" val="2148538456"/>
              </p:ext>
            </p:extLst>
          </p:nvPr>
        </p:nvGraphicFramePr>
        <p:xfrm>
          <a:off x="518605" y="1228976"/>
          <a:ext cx="11341701" cy="4605868"/>
        </p:xfrm>
        <a:graphic>
          <a:graphicData uri="http://schemas.openxmlformats.org/drawingml/2006/table">
            <a:tbl>
              <a:tblPr firstRow="1" bandRow="1">
                <a:tableStyleId>{2D5ABB26-0587-4C30-8999-92F81FD0307C}</a:tableStyleId>
              </a:tblPr>
              <a:tblGrid>
                <a:gridCol w="2751586">
                  <a:extLst>
                    <a:ext uri="{9D8B030D-6E8A-4147-A177-3AD203B41FA5}">
                      <a16:colId xmlns:a16="http://schemas.microsoft.com/office/drawing/2014/main" xmlns="" val="20000"/>
                    </a:ext>
                  </a:extLst>
                </a:gridCol>
                <a:gridCol w="2751586">
                  <a:extLst>
                    <a:ext uri="{9D8B030D-6E8A-4147-A177-3AD203B41FA5}">
                      <a16:colId xmlns:a16="http://schemas.microsoft.com/office/drawing/2014/main" xmlns="" val="20001"/>
                    </a:ext>
                  </a:extLst>
                </a:gridCol>
                <a:gridCol w="3337376">
                  <a:extLst>
                    <a:ext uri="{9D8B030D-6E8A-4147-A177-3AD203B41FA5}">
                      <a16:colId xmlns:a16="http://schemas.microsoft.com/office/drawing/2014/main" xmlns="" val="20002"/>
                    </a:ext>
                  </a:extLst>
                </a:gridCol>
                <a:gridCol w="2501153">
                  <a:extLst>
                    <a:ext uri="{9D8B030D-6E8A-4147-A177-3AD203B41FA5}">
                      <a16:colId xmlns:a16="http://schemas.microsoft.com/office/drawing/2014/main" xmlns="" val="20003"/>
                    </a:ext>
                  </a:extLst>
                </a:gridCol>
              </a:tblGrid>
              <a:tr h="2302934">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fr-CA" sz="2400" b="0" dirty="0">
                          <a:solidFill>
                            <a:schemeClr val="bg1"/>
                          </a:solidFill>
                        </a:rPr>
                        <a:t>Fixer</a:t>
                      </a:r>
                      <a:r>
                        <a:rPr lang="fr-CA" sz="2400" b="0" baseline="0" dirty="0">
                          <a:solidFill>
                            <a:schemeClr val="bg1"/>
                          </a:solidFill>
                        </a:rPr>
                        <a:t> des buts et des objectifs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fr-CA" sz="2400" b="0">
                          <a:solidFill>
                            <a:schemeClr val="bg1"/>
                          </a:solidFill>
                        </a:rPr>
                        <a:t>Élaborer des modèles de communication efficaces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buFont typeface="+mj-lt"/>
                        <a:buNone/>
                      </a:pPr>
                      <a:r>
                        <a:rPr lang="fr-CA" sz="2400" b="0" dirty="0">
                          <a:solidFill>
                            <a:schemeClr val="bg1"/>
                          </a:solidFill>
                        </a:rPr>
                        <a:t>Assurez-vous que vous</a:t>
                      </a:r>
                      <a:r>
                        <a:rPr lang="fr-CA" sz="2400" b="0" baseline="0" dirty="0">
                          <a:solidFill>
                            <a:schemeClr val="bg1"/>
                          </a:solidFill>
                        </a:rPr>
                        <a:t> et votre équipe avez les compétences et les habiletés nécessaires pour être mobiles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buFont typeface="+mj-lt"/>
                        <a:buNone/>
                      </a:pPr>
                      <a:r>
                        <a:rPr lang="fr-CA" sz="2400" b="0" dirty="0">
                          <a:solidFill>
                            <a:schemeClr val="bg1"/>
                          </a:solidFill>
                        </a:rPr>
                        <a:t>Tenir des réunions</a:t>
                      </a:r>
                      <a:r>
                        <a:rPr lang="fr-CA" sz="2400" b="0" baseline="0" dirty="0">
                          <a:solidFill>
                            <a:schemeClr val="bg1"/>
                          </a:solidFill>
                        </a:rPr>
                        <a:t> régulièrement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0"/>
                  </a:ext>
                </a:extLst>
              </a:tr>
              <a:tr h="2302934">
                <a:tc>
                  <a:txBody>
                    <a:bodyPr/>
                    <a:lstStyle/>
                    <a:p>
                      <a:pPr marL="0" indent="0" algn="ctr">
                        <a:buFont typeface="+mj-lt"/>
                        <a:buNone/>
                      </a:pPr>
                      <a:r>
                        <a:rPr lang="fr-CA" sz="2400" b="0">
                          <a:solidFill>
                            <a:schemeClr val="bg1"/>
                          </a:solidFill>
                        </a:rPr>
                        <a:t>Établir des liens de confiance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buFont typeface="+mj-lt"/>
                        <a:buNone/>
                      </a:pPr>
                      <a:r>
                        <a:rPr lang="fr-CA" sz="2400" b="0">
                          <a:solidFill>
                            <a:schemeClr val="bg1"/>
                          </a:solidFill>
                        </a:rPr>
                        <a:t>Fournir </a:t>
                      </a:r>
                      <a:r>
                        <a:rPr lang="fr-CA" sz="2400" b="0" baseline="0">
                          <a:solidFill>
                            <a:schemeClr val="bg1"/>
                          </a:solidFill>
                        </a:rPr>
                        <a:t>les outils nécessaires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marR="0" lvl="0" indent="0" algn="ctr" defTabSz="914400" rtl="0" eaLnBrk="1" fontAlgn="auto" latinLnBrk="0" hangingPunct="1">
                        <a:lnSpc>
                          <a:spcPct val="100000"/>
                        </a:lnSpc>
                        <a:spcBef>
                          <a:spcPts val="0"/>
                        </a:spcBef>
                        <a:spcAft>
                          <a:spcPts val="0"/>
                        </a:spcAft>
                        <a:buClrTx/>
                        <a:buSzTx/>
                        <a:buFont typeface="+mj-lt"/>
                        <a:buNone/>
                        <a:tabLst/>
                        <a:defRPr/>
                      </a:pPr>
                      <a:r>
                        <a:rPr lang="fr-CA" sz="2400" b="0" dirty="0">
                          <a:solidFill>
                            <a:schemeClr val="bg1"/>
                          </a:solidFill>
                        </a:rPr>
                        <a:t>Élaborer une charte</a:t>
                      </a:r>
                    </a:p>
                    <a:p>
                      <a:pPr marL="0" indent="0" algn="ctr">
                        <a:buFont typeface="+mj-lt"/>
                        <a:buNone/>
                      </a:pPr>
                      <a:endParaRPr lang="en-CA" sz="24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marL="0" indent="0" algn="ctr">
                        <a:buFont typeface="+mj-lt"/>
                        <a:buNone/>
                      </a:pPr>
                      <a:r>
                        <a:rPr lang="fr-CA" sz="2400" b="0" dirty="0">
                          <a:solidFill>
                            <a:schemeClr val="bg1"/>
                          </a:solidFill>
                        </a:rPr>
                        <a:t>Célébrer!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xmlns="" val="10001"/>
                  </a:ext>
                </a:extLst>
              </a:tr>
            </a:tbl>
          </a:graphicData>
        </a:graphic>
      </p:graphicFrame>
    </p:spTree>
    <p:extLst>
      <p:ext uri="{BB962C8B-B14F-4D97-AF65-F5344CB8AC3E}">
        <p14:creationId xmlns:p14="http://schemas.microsoft.com/office/powerpoint/2010/main" val="29588682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 name="ENGAGE" val="{&quot;SavedSwatch&quot;:&quot;-11579311|-10846711|-14797230|-8244963|-11249614|PSPC&quot;,&quot;Id&quot;:&quot;5e3b1f7d354644c1684f42c6&quot;,&quot;SmartGridHorizontal&quot;:0,&quot;LinkedExcelSources&quot;:{},&quot;LinkedProjectSources&quot;:{},&quot;FlowConfig&quot;:{&quot;Canvas&quot;:{&quot;Slide&quot;:-1,&quot;Width&quot;:0,&quot;Height&quot;:0},&quot;Timeline&quot;:{&quot;Actions&quot;:[]}},&quot;LinkedSlideMergeSources&quot;:{},&quot;LinkedSharePointSlideMergeSources&quot;:{}}"/>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4"/>
</p:tagLst>
</file>

<file path=ppt/tags/tag12.xml><?xml version="1.0" encoding="utf-8"?>
<p:tagLst xmlns:a="http://schemas.openxmlformats.org/drawingml/2006/main" xmlns:r="http://schemas.openxmlformats.org/officeDocument/2006/relationships" xmlns:p="http://schemas.openxmlformats.org/presentationml/2006/main">
  <p:tag name="NUM" val="5"/>
</p:tagLst>
</file>

<file path=ppt/tags/tag13.xml><?xml version="1.0" encoding="utf-8"?>
<p:tagLst xmlns:a="http://schemas.openxmlformats.org/drawingml/2006/main" xmlns:r="http://schemas.openxmlformats.org/officeDocument/2006/relationships" xmlns:p="http://schemas.openxmlformats.org/presentationml/2006/main">
  <p:tag name="NUM" val="6"/>
</p:tagLst>
</file>

<file path=ppt/tags/tag14.xml><?xml version="1.0" encoding="utf-8"?>
<p:tagLst xmlns:a="http://schemas.openxmlformats.org/drawingml/2006/main" xmlns:r="http://schemas.openxmlformats.org/officeDocument/2006/relationships" xmlns:p="http://schemas.openxmlformats.org/presentationml/2006/main">
  <p:tag name="NUM" val="7"/>
</p:tagLst>
</file>

<file path=ppt/tags/tag15.xml><?xml version="1.0" encoding="utf-8"?>
<p:tagLst xmlns:a="http://schemas.openxmlformats.org/drawingml/2006/main" xmlns:r="http://schemas.openxmlformats.org/officeDocument/2006/relationships" xmlns:p="http://schemas.openxmlformats.org/presentationml/2006/main">
  <p:tag name="NUM" val="8"/>
</p:tagLst>
</file>

<file path=ppt/tags/tag16.xml><?xml version="1.0" encoding="utf-8"?>
<p:tagLst xmlns:a="http://schemas.openxmlformats.org/drawingml/2006/main" xmlns:r="http://schemas.openxmlformats.org/officeDocument/2006/relationships" xmlns:p="http://schemas.openxmlformats.org/presentationml/2006/main">
  <p:tag name="NUM" val="9"/>
</p:tagLst>
</file>

<file path=ppt/tags/tag17.xml><?xml version="1.0" encoding="utf-8"?>
<p:tagLst xmlns:a="http://schemas.openxmlformats.org/drawingml/2006/main" xmlns:r="http://schemas.openxmlformats.org/officeDocument/2006/relationships" xmlns:p="http://schemas.openxmlformats.org/presentationml/2006/main">
  <p:tag name="NUM" val="10"/>
</p:tagLst>
</file>

<file path=ppt/tags/tag18.xml><?xml version="1.0" encoding="utf-8"?>
<p:tagLst xmlns:a="http://schemas.openxmlformats.org/drawingml/2006/main" xmlns:r="http://schemas.openxmlformats.org/officeDocument/2006/relationships" xmlns:p="http://schemas.openxmlformats.org/presentationml/2006/main">
  <p:tag name="NUM" val="1"/>
</p:tagLst>
</file>

<file path=ppt/tags/tag1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2"/>
</p:tagLst>
</file>

<file path=ppt/tags/tag33.xml><?xml version="1.0" encoding="utf-8"?>
<p:tagLst xmlns:a="http://schemas.openxmlformats.org/drawingml/2006/main" xmlns:r="http://schemas.openxmlformats.org/officeDocument/2006/relationships" xmlns:p="http://schemas.openxmlformats.org/presentationml/2006/main">
  <p:tag name="NUM" val="3"/>
</p:tagLst>
</file>

<file path=ppt/tags/tag34.xml><?xml version="1.0" encoding="utf-8"?>
<p:tagLst xmlns:a="http://schemas.openxmlformats.org/drawingml/2006/main" xmlns:r="http://schemas.openxmlformats.org/officeDocument/2006/relationships" xmlns:p="http://schemas.openxmlformats.org/presentationml/2006/main">
  <p:tag name="NUM" val="4"/>
</p:tagLst>
</file>

<file path=ppt/tags/tag35.xml><?xml version="1.0" encoding="utf-8"?>
<p:tagLst xmlns:a="http://schemas.openxmlformats.org/drawingml/2006/main" xmlns:r="http://schemas.openxmlformats.org/officeDocument/2006/relationships" xmlns:p="http://schemas.openxmlformats.org/presentationml/2006/main">
  <p:tag name="NUM" val="1"/>
</p:tagLst>
</file>

<file path=ppt/tags/tag36.xml><?xml version="1.0" encoding="utf-8"?>
<p:tagLst xmlns:a="http://schemas.openxmlformats.org/drawingml/2006/main" xmlns:r="http://schemas.openxmlformats.org/officeDocument/2006/relationships" xmlns:p="http://schemas.openxmlformats.org/presentationml/2006/main">
  <p:tag name="NUM" val="2"/>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NUM" val="8"/>
</p:tagLst>
</file>

<file path=ppt/tags/tag41.xml><?xml version="1.0" encoding="utf-8"?>
<p:tagLst xmlns:a="http://schemas.openxmlformats.org/drawingml/2006/main" xmlns:r="http://schemas.openxmlformats.org/officeDocument/2006/relationships" xmlns:p="http://schemas.openxmlformats.org/presentationml/2006/main">
  <p:tag name="NUM" val="9"/>
</p:tagLst>
</file>

<file path=ppt/tags/tag42.xml><?xml version="1.0" encoding="utf-8"?>
<p:tagLst xmlns:a="http://schemas.openxmlformats.org/drawingml/2006/main" xmlns:r="http://schemas.openxmlformats.org/officeDocument/2006/relationships" xmlns:p="http://schemas.openxmlformats.org/presentationml/2006/main">
  <p:tag name="NUM" val="10"/>
</p:tagLst>
</file>

<file path=ppt/tags/tag43.xml><?xml version="1.0" encoding="utf-8"?>
<p:tagLst xmlns:a="http://schemas.openxmlformats.org/drawingml/2006/main" xmlns:r="http://schemas.openxmlformats.org/officeDocument/2006/relationships" xmlns:p="http://schemas.openxmlformats.org/presentationml/2006/main">
  <p:tag name="NUM" val="11"/>
</p:tagLst>
</file>

<file path=ppt/tags/tag44.xml><?xml version="1.0" encoding="utf-8"?>
<p:tagLst xmlns:a="http://schemas.openxmlformats.org/drawingml/2006/main" xmlns:r="http://schemas.openxmlformats.org/officeDocument/2006/relationships" xmlns:p="http://schemas.openxmlformats.org/presentationml/2006/main">
  <p:tag name="NUM" val="1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4"/>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1"/>
</p:tagLst>
</file>

<file path=ppt/tags/tag59.xml><?xml version="1.0" encoding="utf-8"?>
<p:tagLst xmlns:a="http://schemas.openxmlformats.org/drawingml/2006/main" xmlns:r="http://schemas.openxmlformats.org/officeDocument/2006/relationships" xmlns:p="http://schemas.openxmlformats.org/presentationml/2006/main">
  <p:tag name="NUM" val="2"/>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NUM" val="3"/>
</p:tagLst>
</file>

<file path=ppt/tags/tag61.xml><?xml version="1.0" encoding="utf-8"?>
<p:tagLst xmlns:a="http://schemas.openxmlformats.org/drawingml/2006/main" xmlns:r="http://schemas.openxmlformats.org/officeDocument/2006/relationships" xmlns:p="http://schemas.openxmlformats.org/presentationml/2006/main">
  <p:tag name="NUM" val="1"/>
</p:tagLst>
</file>

<file path=ppt/tags/tag62.xml><?xml version="1.0" encoding="utf-8"?>
<p:tagLst xmlns:a="http://schemas.openxmlformats.org/drawingml/2006/main" xmlns:r="http://schemas.openxmlformats.org/officeDocument/2006/relationships" xmlns:p="http://schemas.openxmlformats.org/presentationml/2006/main">
  <p:tag name="NUM" val="2"/>
</p:tagLst>
</file>

<file path=ppt/tags/tag63.xml><?xml version="1.0" encoding="utf-8"?>
<p:tagLst xmlns:a="http://schemas.openxmlformats.org/drawingml/2006/main" xmlns:r="http://schemas.openxmlformats.org/officeDocument/2006/relationships" xmlns:p="http://schemas.openxmlformats.org/presentationml/2006/main">
  <p:tag name="NUM" val="3"/>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3"/>
</p:tagLst>
</file>

<file path=ppt/tags/tag67.xml><?xml version="1.0" encoding="utf-8"?>
<p:tagLst xmlns:a="http://schemas.openxmlformats.org/drawingml/2006/main" xmlns:r="http://schemas.openxmlformats.org/officeDocument/2006/relationships" xmlns:p="http://schemas.openxmlformats.org/presentationml/2006/main">
  <p:tag name="NUM" val="1"/>
</p:tagLst>
</file>

<file path=ppt/tags/tag68.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 name="NUM" val="2"/>
</p:tagLst>
</file>

<file path=ppt/theme/theme1.xml><?xml version="1.0" encoding="utf-8"?>
<a:theme xmlns:a="http://schemas.openxmlformats.org/drawingml/2006/main" name="Office Theme">
  <a:themeElements>
    <a:clrScheme name="GCworkplace-Color Palette">
      <a:dk1>
        <a:srgbClr val="000000"/>
      </a:dk1>
      <a:lt1>
        <a:srgbClr val="FFFFFF"/>
      </a:lt1>
      <a:dk2>
        <a:srgbClr val="77797C"/>
      </a:dk2>
      <a:lt2>
        <a:srgbClr val="E7E6E6"/>
      </a:lt2>
      <a:accent1>
        <a:srgbClr val="A8CE75"/>
      </a:accent1>
      <a:accent2>
        <a:srgbClr val="4CB6A0"/>
      </a:accent2>
      <a:accent3>
        <a:srgbClr val="18853F"/>
      </a:accent3>
      <a:accent4>
        <a:srgbClr val="F2A920"/>
      </a:accent4>
      <a:accent5>
        <a:srgbClr val="17455C"/>
      </a:accent5>
      <a:accent6>
        <a:srgbClr val="BBBCBF"/>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5578</TotalTime>
  <Words>1388</Words>
  <Application>Microsoft Office PowerPoint</Application>
  <PresentationFormat>Widescreen</PresentationFormat>
  <Paragraphs>168</Paragraphs>
  <Slides>14</Slides>
  <Notes>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19" baseType="lpstr">
      <vt:lpstr>Arial</vt:lpstr>
      <vt:lpstr>Calibri</vt:lpstr>
      <vt:lpstr>Georgia</vt:lpstr>
      <vt:lpstr>Office Theme</vt:lpstr>
      <vt:lpstr>think-cell Slide</vt:lpstr>
      <vt:lpstr>Mobilité au travail : Pratiques exemplaires</vt:lpstr>
      <vt:lpstr>Vision du milieu de travail</vt:lpstr>
      <vt:lpstr>Et le sondage révèle que…</vt:lpstr>
      <vt:lpstr>Nouvelles façons de travailler</vt:lpstr>
      <vt:lpstr>De nouvelles façons de gérer</vt:lpstr>
      <vt:lpstr>Différents niveaux de mobilité</vt:lpstr>
      <vt:lpstr>EXEMPLE : Services partagés Canada – effectif très mobile</vt:lpstr>
      <vt:lpstr>EXEMPLE :  Services publics et Approvisionnements Canada, Équipe du Portefeuille des sciences – effectif très mobile</vt:lpstr>
      <vt:lpstr>La recette pour un travail mobile efficace </vt:lpstr>
      <vt:lpstr>De nouvelles façons de gérer : pratiques exemplaires</vt:lpstr>
      <vt:lpstr>Annexe A – Charte d’équipe</vt:lpstr>
      <vt:lpstr>Annexe A – Cadre d’une charte d’équipe</vt:lpstr>
      <vt:lpstr>Outils et références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Tu</dc:creator>
  <cp:lastModifiedBy>Irma Tabakovic</cp:lastModifiedBy>
  <cp:revision>329</cp:revision>
  <dcterms:created xsi:type="dcterms:W3CDTF">2018-01-23T15:59:12Z</dcterms:created>
  <dcterms:modified xsi:type="dcterms:W3CDTF">2020-02-05T20:03:09Z</dcterms:modified>
</cp:coreProperties>
</file>