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4852" r:id="rId2"/>
    <p:sldId id="4858" r:id="rId3"/>
    <p:sldId id="4837" r:id="rId4"/>
    <p:sldId id="4853" r:id="rId5"/>
    <p:sldId id="919" r:id="rId6"/>
    <p:sldId id="772" r:id="rId7"/>
    <p:sldId id="921" r:id="rId8"/>
    <p:sldId id="922" r:id="rId9"/>
    <p:sldId id="923" r:id="rId10"/>
    <p:sldId id="780" r:id="rId11"/>
    <p:sldId id="449" r:id="rId12"/>
    <p:sldId id="925" r:id="rId13"/>
    <p:sldId id="4849" r:id="rId14"/>
    <p:sldId id="459" r:id="rId15"/>
    <p:sldId id="926" r:id="rId16"/>
    <p:sldId id="927" r:id="rId17"/>
    <p:sldId id="928" r:id="rId18"/>
    <p:sldId id="929" r:id="rId19"/>
    <p:sldId id="930" r:id="rId20"/>
    <p:sldId id="451" r:id="rId21"/>
    <p:sldId id="4855" r:id="rId22"/>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Isabelle Dupel" initials="ID" lastIdx="62" clrIdx="6">
    <p:extLst>
      <p:ext uri="{19B8F6BF-5375-455C-9EA6-DF929625EA0E}">
        <p15:presenceInfo xmlns:p15="http://schemas.microsoft.com/office/powerpoint/2012/main" userId="S-1-5-21-1097746622-914383597-1481268402-191382" providerId="AD"/>
      </p:ext>
    </p:extLst>
  </p:cmAuthor>
  <p:cmAuthor id="1" name="Microsoft Office User" initials="MOU" lastIdx="4" clrIdx="0"/>
  <p:cmAuthor id="8" name="Carine Pare" initials="CP" lastIdx="79" clrIdx="7">
    <p:extLst>
      <p:ext uri="{19B8F6BF-5375-455C-9EA6-DF929625EA0E}">
        <p15:presenceInfo xmlns:p15="http://schemas.microsoft.com/office/powerpoint/2012/main" userId="S-1-5-21-1097746622-914383597-1481268402-287317" providerId="AD"/>
      </p:ext>
    </p:extLst>
  </p:cmAuthor>
  <p:cmAuthor id="2" name="Jeremy N Gooden" initials="JNG" lastIdx="1" clrIdx="1"/>
  <p:cmAuthor id="9" name="Chantal Bemeur" initials="CB" lastIdx="10" clrIdx="8">
    <p:extLst>
      <p:ext uri="{19B8F6BF-5375-455C-9EA6-DF929625EA0E}">
        <p15:presenceInfo xmlns:p15="http://schemas.microsoft.com/office/powerpoint/2012/main" userId="S-1-5-21-1097746622-914383597-1481268402-182385" providerId="AD"/>
      </p:ext>
    </p:extLst>
  </p:cmAuthor>
  <p:cmAuthor id="3" name="Microsoft Office User" initials="Office [5]" lastIdx="1" clrIdx="2"/>
  <p:cmAuthor id="10" name="Irma Tabakovic" initials="IT" lastIdx="1" clrIdx="9">
    <p:extLst>
      <p:ext uri="{19B8F6BF-5375-455C-9EA6-DF929625EA0E}">
        <p15:presenceInfo xmlns:p15="http://schemas.microsoft.com/office/powerpoint/2012/main" userId="S-1-5-21-1097746622-914383597-1481268402-208649" providerId="AD"/>
      </p:ext>
    </p:extLst>
  </p:cmAuthor>
  <p:cmAuthor id="4" name="Microsoft Office User" initials="Office [3]" lastIdx="1" clrIdx="3"/>
  <p:cmAuthor id="11" name="Carine Pare" initials="CP [2]" lastIdx="17" clrIdx="10">
    <p:extLst>
      <p:ext uri="{19B8F6BF-5375-455C-9EA6-DF929625EA0E}">
        <p15:presenceInfo xmlns:p15="http://schemas.microsoft.com/office/powerpoint/2012/main" userId="S::Carine.Pare@tpsgc-pwgsc.gc.ca::71f88b2f-db4c-4269-9577-1025f7fc6543" providerId="AD"/>
      </p:ext>
    </p:extLst>
  </p:cmAuthor>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F8E6"/>
    <a:srgbClr val="E9985C"/>
    <a:srgbClr val="5DCCDA"/>
    <a:srgbClr val="DAEDF6"/>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36" autoAdjust="0"/>
    <p:restoredTop sz="82374" autoAdjust="0"/>
  </p:normalViewPr>
  <p:slideViewPr>
    <p:cSldViewPr snapToGrid="0" snapToObjects="1">
      <p:cViewPr varScale="1">
        <p:scale>
          <a:sx n="94" d="100"/>
          <a:sy n="94" d="100"/>
        </p:scale>
        <p:origin x="936" y="78"/>
      </p:cViewPr>
      <p:guideLst>
        <p:guide orient="horz" pos="2160"/>
        <p:guide pos="38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60" d="100"/>
        <a:sy n="160" d="100"/>
      </p:scale>
      <p:origin x="0" y="0"/>
    </p:cViewPr>
  </p:sorter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9B60B4-564C-483F-ACA3-AEB83E0658F9}" type="doc">
      <dgm:prSet loTypeId="urn:microsoft.com/office/officeart/2005/8/layout/matrix1" loCatId="matrix" qsTypeId="urn:microsoft.com/office/officeart/2005/8/quickstyle/simple2" qsCatId="simple" csTypeId="urn:microsoft.com/office/officeart/2005/8/colors/colorful1" csCatId="colorful" phldr="1"/>
      <dgm:spPr/>
      <dgm:t>
        <a:bodyPr/>
        <a:lstStyle/>
        <a:p>
          <a:endParaRPr lang="en-CA"/>
        </a:p>
      </dgm:t>
    </dgm:pt>
    <dgm:pt modelId="{68235846-6EB2-4F4A-8700-A7DE589D250F}">
      <dgm:prSet phldrT="[Text]" custT="1"/>
      <dgm:spPr>
        <a:solidFill>
          <a:srgbClr val="8CC29F"/>
        </a:solidFill>
      </dgm:spPr>
      <dgm:t>
        <a:bodyPr/>
        <a:lstStyle/>
        <a:p>
          <a:pPr algn="ctr"/>
          <a:endParaRPr lang="fr-CA" sz="3600" b="0" dirty="0"/>
        </a:p>
      </dgm:t>
    </dgm:pt>
    <dgm:pt modelId="{7A63CCBA-345A-421F-BD2B-2C6C592EB0C0}" type="parTrans" cxnId="{D47780EE-B017-448B-B553-17A052C03A1D}">
      <dgm:prSet/>
      <dgm:spPr/>
      <dgm:t>
        <a:bodyPr/>
        <a:lstStyle/>
        <a:p>
          <a:endParaRPr lang="en-CA" sz="3600" b="0"/>
        </a:p>
      </dgm:t>
    </dgm:pt>
    <dgm:pt modelId="{6CDB54A4-1B48-477F-AA70-49667E2BD17F}" type="sibTrans" cxnId="{D47780EE-B017-448B-B553-17A052C03A1D}">
      <dgm:prSet/>
      <dgm:spPr/>
      <dgm:t>
        <a:bodyPr/>
        <a:lstStyle/>
        <a:p>
          <a:endParaRPr lang="en-CA" sz="3600" b="0"/>
        </a:p>
      </dgm:t>
    </dgm:pt>
    <dgm:pt modelId="{B06B4AD9-7A98-4274-AB0A-09DB4E2CA8AF}">
      <dgm:prSet phldrT="[Text]" custT="1"/>
      <dgm:spPr>
        <a:solidFill>
          <a:srgbClr val="A6DBD0"/>
        </a:solidFill>
      </dgm:spPr>
      <dgm:t>
        <a:bodyPr/>
        <a:lstStyle/>
        <a:p>
          <a:endParaRPr lang="fr-CA" sz="3600" b="0" dirty="0"/>
        </a:p>
      </dgm:t>
    </dgm:pt>
    <dgm:pt modelId="{4D439700-C12F-4D22-ACFA-F3459499DC1F}" type="parTrans" cxnId="{85873604-3304-4FD6-8ADC-F92D6F27EB90}">
      <dgm:prSet/>
      <dgm:spPr/>
      <dgm:t>
        <a:bodyPr/>
        <a:lstStyle/>
        <a:p>
          <a:endParaRPr lang="en-CA" sz="3600" b="0"/>
        </a:p>
      </dgm:t>
    </dgm:pt>
    <dgm:pt modelId="{4848D417-6B2E-4023-BC84-7C5594BADB36}" type="sibTrans" cxnId="{85873604-3304-4FD6-8ADC-F92D6F27EB90}">
      <dgm:prSet/>
      <dgm:spPr/>
      <dgm:t>
        <a:bodyPr/>
        <a:lstStyle/>
        <a:p>
          <a:endParaRPr lang="en-CA" sz="3600" b="0"/>
        </a:p>
      </dgm:t>
    </dgm:pt>
    <dgm:pt modelId="{016868C2-44D6-4E64-B7EB-DB00284FC970}">
      <dgm:prSet phldrT="[Text]" custT="1"/>
      <dgm:spPr>
        <a:solidFill>
          <a:srgbClr val="8BA2AE"/>
        </a:solidFill>
      </dgm:spPr>
      <dgm:t>
        <a:bodyPr/>
        <a:lstStyle/>
        <a:p>
          <a:pPr algn="ctr"/>
          <a:endParaRPr lang="en-CA" sz="3600" b="0" dirty="0"/>
        </a:p>
      </dgm:t>
    </dgm:pt>
    <dgm:pt modelId="{816720B5-3F88-4FFA-9FCE-499476974C0E}" type="parTrans" cxnId="{E5F75800-20E0-4702-914A-00799C7A2107}">
      <dgm:prSet/>
      <dgm:spPr/>
      <dgm:t>
        <a:bodyPr/>
        <a:lstStyle/>
        <a:p>
          <a:endParaRPr lang="en-CA" sz="3600" b="0"/>
        </a:p>
      </dgm:t>
    </dgm:pt>
    <dgm:pt modelId="{F4ABC95B-A2D1-4378-921E-AED1167B0E34}" type="sibTrans" cxnId="{E5F75800-20E0-4702-914A-00799C7A2107}">
      <dgm:prSet/>
      <dgm:spPr/>
      <dgm:t>
        <a:bodyPr/>
        <a:lstStyle/>
        <a:p>
          <a:endParaRPr lang="en-CA" sz="3600" b="0"/>
        </a:p>
      </dgm:t>
    </dgm:pt>
    <dgm:pt modelId="{98480DC3-6FD8-4CD1-8031-B36E0AAD9B70}">
      <dgm:prSet phldrT="[Text]" custT="1"/>
      <dgm:spPr>
        <a:solidFill>
          <a:srgbClr val="F9D490"/>
        </a:solidFill>
      </dgm:spPr>
      <dgm:t>
        <a:bodyPr/>
        <a:lstStyle/>
        <a:p>
          <a:pPr algn="l"/>
          <a:endParaRPr lang="en-CA" sz="3200" b="0" dirty="0"/>
        </a:p>
      </dgm:t>
    </dgm:pt>
    <dgm:pt modelId="{5A1B14C4-BC59-43F4-BA98-2956E72B8AA4}" type="parTrans" cxnId="{C9BD30C4-B23C-4CCB-BEF8-6874CA01ABA8}">
      <dgm:prSet/>
      <dgm:spPr/>
      <dgm:t>
        <a:bodyPr/>
        <a:lstStyle/>
        <a:p>
          <a:endParaRPr lang="en-CA" sz="3600" b="0"/>
        </a:p>
      </dgm:t>
    </dgm:pt>
    <dgm:pt modelId="{A3945A1D-DD88-4D1E-8A9A-1CF6DEAE8257}" type="sibTrans" cxnId="{C9BD30C4-B23C-4CCB-BEF8-6874CA01ABA8}">
      <dgm:prSet/>
      <dgm:spPr/>
      <dgm:t>
        <a:bodyPr/>
        <a:lstStyle/>
        <a:p>
          <a:endParaRPr lang="en-CA" sz="3600" b="0"/>
        </a:p>
      </dgm:t>
    </dgm:pt>
    <dgm:pt modelId="{501F4FBE-8512-48A2-BBB8-A2E8428C8CD8}">
      <dgm:prSet phldrT="[Text]" custT="1"/>
      <dgm:spPr>
        <a:noFill/>
        <a:ln>
          <a:noFill/>
        </a:ln>
      </dgm:spPr>
      <dgm:t>
        <a:bodyPr/>
        <a:lstStyle/>
        <a:p>
          <a:endParaRPr lang="en-CA" sz="7200" b="0" dirty="0"/>
        </a:p>
      </dgm:t>
    </dgm:pt>
    <dgm:pt modelId="{309924D4-FE95-471C-B584-5BF46DEE61A9}" type="sibTrans" cxnId="{8941C909-8780-4AFB-8D41-3FA9DA5ECDD6}">
      <dgm:prSet/>
      <dgm:spPr/>
      <dgm:t>
        <a:bodyPr/>
        <a:lstStyle/>
        <a:p>
          <a:endParaRPr lang="en-CA" sz="3600" b="0"/>
        </a:p>
      </dgm:t>
    </dgm:pt>
    <dgm:pt modelId="{07049D11-A2F3-496F-B029-5309C63F899A}" type="parTrans" cxnId="{8941C909-8780-4AFB-8D41-3FA9DA5ECDD6}">
      <dgm:prSet/>
      <dgm:spPr/>
      <dgm:t>
        <a:bodyPr/>
        <a:lstStyle/>
        <a:p>
          <a:endParaRPr lang="en-CA" sz="3600" b="0"/>
        </a:p>
      </dgm:t>
    </dgm:pt>
    <dgm:pt modelId="{55242716-E939-4736-B78F-C8829032D186}" type="pres">
      <dgm:prSet presAssocID="{E49B60B4-564C-483F-ACA3-AEB83E0658F9}" presName="diagram" presStyleCnt="0">
        <dgm:presLayoutVars>
          <dgm:chMax val="1"/>
          <dgm:dir/>
          <dgm:animLvl val="ctr"/>
          <dgm:resizeHandles val="exact"/>
        </dgm:presLayoutVars>
      </dgm:prSet>
      <dgm:spPr/>
    </dgm:pt>
    <dgm:pt modelId="{1EC80535-A7A1-4810-8F24-5BF0320F36DC}" type="pres">
      <dgm:prSet presAssocID="{E49B60B4-564C-483F-ACA3-AEB83E0658F9}" presName="matrix" presStyleCnt="0"/>
      <dgm:spPr/>
    </dgm:pt>
    <dgm:pt modelId="{1DBA025B-3DEC-4D5B-BE45-1AC6050011BF}" type="pres">
      <dgm:prSet presAssocID="{E49B60B4-564C-483F-ACA3-AEB83E0658F9}" presName="tile1" presStyleLbl="node1" presStyleIdx="0" presStyleCnt="4" custLinFactNeighborX="0"/>
      <dgm:spPr/>
    </dgm:pt>
    <dgm:pt modelId="{14D18044-008E-4608-8F3F-7E5F83838EA7}" type="pres">
      <dgm:prSet presAssocID="{E49B60B4-564C-483F-ACA3-AEB83E0658F9}" presName="tile1text" presStyleLbl="node1" presStyleIdx="0" presStyleCnt="4">
        <dgm:presLayoutVars>
          <dgm:chMax val="0"/>
          <dgm:chPref val="0"/>
          <dgm:bulletEnabled val="1"/>
        </dgm:presLayoutVars>
      </dgm:prSet>
      <dgm:spPr/>
    </dgm:pt>
    <dgm:pt modelId="{65A2F67F-2CE6-4B64-85BD-94A7CF002550}" type="pres">
      <dgm:prSet presAssocID="{E49B60B4-564C-483F-ACA3-AEB83E0658F9}" presName="tile2" presStyleLbl="node1" presStyleIdx="1" presStyleCnt="4"/>
      <dgm:spPr/>
    </dgm:pt>
    <dgm:pt modelId="{B199A9A7-652A-4E29-AFFD-D027E322FF80}" type="pres">
      <dgm:prSet presAssocID="{E49B60B4-564C-483F-ACA3-AEB83E0658F9}" presName="tile2text" presStyleLbl="node1" presStyleIdx="1" presStyleCnt="4">
        <dgm:presLayoutVars>
          <dgm:chMax val="0"/>
          <dgm:chPref val="0"/>
          <dgm:bulletEnabled val="1"/>
        </dgm:presLayoutVars>
      </dgm:prSet>
      <dgm:spPr/>
    </dgm:pt>
    <dgm:pt modelId="{D40378FC-7D65-40FF-9D0A-00C9F6A0061F}" type="pres">
      <dgm:prSet presAssocID="{E49B60B4-564C-483F-ACA3-AEB83E0658F9}" presName="tile3" presStyleLbl="node1" presStyleIdx="2" presStyleCnt="4"/>
      <dgm:spPr/>
    </dgm:pt>
    <dgm:pt modelId="{DE92A7D3-D918-4847-9411-F31E9CC3656E}" type="pres">
      <dgm:prSet presAssocID="{E49B60B4-564C-483F-ACA3-AEB83E0658F9}" presName="tile3text" presStyleLbl="node1" presStyleIdx="2" presStyleCnt="4">
        <dgm:presLayoutVars>
          <dgm:chMax val="0"/>
          <dgm:chPref val="0"/>
          <dgm:bulletEnabled val="1"/>
        </dgm:presLayoutVars>
      </dgm:prSet>
      <dgm:spPr/>
    </dgm:pt>
    <dgm:pt modelId="{6558819A-64EB-4F73-986D-7CADFC781715}" type="pres">
      <dgm:prSet presAssocID="{E49B60B4-564C-483F-ACA3-AEB83E0658F9}" presName="tile4" presStyleLbl="node1" presStyleIdx="3" presStyleCnt="4"/>
      <dgm:spPr/>
    </dgm:pt>
    <dgm:pt modelId="{232CF3CE-15A0-47B6-9242-0FF1FA1764E4}" type="pres">
      <dgm:prSet presAssocID="{E49B60B4-564C-483F-ACA3-AEB83E0658F9}" presName="tile4text" presStyleLbl="node1" presStyleIdx="3" presStyleCnt="4">
        <dgm:presLayoutVars>
          <dgm:chMax val="0"/>
          <dgm:chPref val="0"/>
          <dgm:bulletEnabled val="1"/>
        </dgm:presLayoutVars>
      </dgm:prSet>
      <dgm:spPr/>
    </dgm:pt>
    <dgm:pt modelId="{EF9B4D90-FFD0-41F3-A1D5-74369A9170D6}" type="pres">
      <dgm:prSet presAssocID="{E49B60B4-564C-483F-ACA3-AEB83E0658F9}" presName="centerTile" presStyleLbl="fgShp" presStyleIdx="0" presStyleCnt="1" custScaleX="13086" custScaleY="24966">
        <dgm:presLayoutVars>
          <dgm:chMax val="0"/>
          <dgm:chPref val="0"/>
        </dgm:presLayoutVars>
      </dgm:prSet>
      <dgm:spPr/>
    </dgm:pt>
  </dgm:ptLst>
  <dgm:cxnLst>
    <dgm:cxn modelId="{E5F75800-20E0-4702-914A-00799C7A2107}" srcId="{501F4FBE-8512-48A2-BBB8-A2E8428C8CD8}" destId="{016868C2-44D6-4E64-B7EB-DB00284FC970}" srcOrd="2" destOrd="0" parTransId="{816720B5-3F88-4FFA-9FCE-499476974C0E}" sibTransId="{F4ABC95B-A2D1-4378-921E-AED1167B0E34}"/>
    <dgm:cxn modelId="{85873604-3304-4FD6-8ADC-F92D6F27EB90}" srcId="{501F4FBE-8512-48A2-BBB8-A2E8428C8CD8}" destId="{B06B4AD9-7A98-4274-AB0A-09DB4E2CA8AF}" srcOrd="1" destOrd="0" parTransId="{4D439700-C12F-4D22-ACFA-F3459499DC1F}" sibTransId="{4848D417-6B2E-4023-BC84-7C5594BADB36}"/>
    <dgm:cxn modelId="{8941C909-8780-4AFB-8D41-3FA9DA5ECDD6}" srcId="{E49B60B4-564C-483F-ACA3-AEB83E0658F9}" destId="{501F4FBE-8512-48A2-BBB8-A2E8428C8CD8}" srcOrd="0" destOrd="0" parTransId="{07049D11-A2F3-496F-B029-5309C63F899A}" sibTransId="{309924D4-FE95-471C-B584-5BF46DEE61A9}"/>
    <dgm:cxn modelId="{7D7FC11D-5F97-45BB-A363-79ABDCA41779}" type="presOf" srcId="{016868C2-44D6-4E64-B7EB-DB00284FC970}" destId="{DE92A7D3-D918-4847-9411-F31E9CC3656E}" srcOrd="1" destOrd="0" presId="urn:microsoft.com/office/officeart/2005/8/layout/matrix1"/>
    <dgm:cxn modelId="{080C2B1F-AC3C-44D0-94CC-FF93D6B5A41D}" type="presOf" srcId="{B06B4AD9-7A98-4274-AB0A-09DB4E2CA8AF}" destId="{B199A9A7-652A-4E29-AFFD-D027E322FF80}" srcOrd="1" destOrd="0" presId="urn:microsoft.com/office/officeart/2005/8/layout/matrix1"/>
    <dgm:cxn modelId="{98420520-C3DF-404B-B5F4-0F58671534C9}" type="presOf" srcId="{68235846-6EB2-4F4A-8700-A7DE589D250F}" destId="{1DBA025B-3DEC-4D5B-BE45-1AC6050011BF}" srcOrd="0" destOrd="0" presId="urn:microsoft.com/office/officeart/2005/8/layout/matrix1"/>
    <dgm:cxn modelId="{70C0354A-9846-4517-B845-C37A34A80944}" type="presOf" srcId="{68235846-6EB2-4F4A-8700-A7DE589D250F}" destId="{14D18044-008E-4608-8F3F-7E5F83838EA7}" srcOrd="1" destOrd="0" presId="urn:microsoft.com/office/officeart/2005/8/layout/matrix1"/>
    <dgm:cxn modelId="{EA3FC476-DC15-4098-B489-612607B4D0B0}" type="presOf" srcId="{98480DC3-6FD8-4CD1-8031-B36E0AAD9B70}" destId="{232CF3CE-15A0-47B6-9242-0FF1FA1764E4}" srcOrd="1" destOrd="0" presId="urn:microsoft.com/office/officeart/2005/8/layout/matrix1"/>
    <dgm:cxn modelId="{A284938E-6EF0-4C52-BC08-109D0AC11143}" type="presOf" srcId="{98480DC3-6FD8-4CD1-8031-B36E0AAD9B70}" destId="{6558819A-64EB-4F73-986D-7CADFC781715}" srcOrd="0" destOrd="0" presId="urn:microsoft.com/office/officeart/2005/8/layout/matrix1"/>
    <dgm:cxn modelId="{50145CA7-21BC-4987-8F5A-77E06733D860}" type="presOf" srcId="{501F4FBE-8512-48A2-BBB8-A2E8428C8CD8}" destId="{EF9B4D90-FFD0-41F3-A1D5-74369A9170D6}" srcOrd="0" destOrd="0" presId="urn:microsoft.com/office/officeart/2005/8/layout/matrix1"/>
    <dgm:cxn modelId="{C9BD30C4-B23C-4CCB-BEF8-6874CA01ABA8}" srcId="{501F4FBE-8512-48A2-BBB8-A2E8428C8CD8}" destId="{98480DC3-6FD8-4CD1-8031-B36E0AAD9B70}" srcOrd="3" destOrd="0" parTransId="{5A1B14C4-BC59-43F4-BA98-2956E72B8AA4}" sibTransId="{A3945A1D-DD88-4D1E-8A9A-1CF6DEAE8257}"/>
    <dgm:cxn modelId="{41CDE5CB-BCB9-4DC0-8844-D042C581CEA4}" type="presOf" srcId="{016868C2-44D6-4E64-B7EB-DB00284FC970}" destId="{D40378FC-7D65-40FF-9D0A-00C9F6A0061F}" srcOrd="0" destOrd="0" presId="urn:microsoft.com/office/officeart/2005/8/layout/matrix1"/>
    <dgm:cxn modelId="{8E6C0AD6-7C90-4A6E-95AD-A092042F3348}" type="presOf" srcId="{E49B60B4-564C-483F-ACA3-AEB83E0658F9}" destId="{55242716-E939-4736-B78F-C8829032D186}" srcOrd="0" destOrd="0" presId="urn:microsoft.com/office/officeart/2005/8/layout/matrix1"/>
    <dgm:cxn modelId="{79AAECDE-807E-4ECA-BB75-AEDC8D2BC045}" type="presOf" srcId="{B06B4AD9-7A98-4274-AB0A-09DB4E2CA8AF}" destId="{65A2F67F-2CE6-4B64-85BD-94A7CF002550}" srcOrd="0" destOrd="0" presId="urn:microsoft.com/office/officeart/2005/8/layout/matrix1"/>
    <dgm:cxn modelId="{D47780EE-B017-448B-B553-17A052C03A1D}" srcId="{501F4FBE-8512-48A2-BBB8-A2E8428C8CD8}" destId="{68235846-6EB2-4F4A-8700-A7DE589D250F}" srcOrd="0" destOrd="0" parTransId="{7A63CCBA-345A-421F-BD2B-2C6C592EB0C0}" sibTransId="{6CDB54A4-1B48-477F-AA70-49667E2BD17F}"/>
    <dgm:cxn modelId="{72507456-B66C-4BB7-AEE1-9B6459C72212}" type="presParOf" srcId="{55242716-E939-4736-B78F-C8829032D186}" destId="{1EC80535-A7A1-4810-8F24-5BF0320F36DC}" srcOrd="0" destOrd="0" presId="urn:microsoft.com/office/officeart/2005/8/layout/matrix1"/>
    <dgm:cxn modelId="{E80E5292-0C09-4524-B0F3-356647FA8AD1}" type="presParOf" srcId="{1EC80535-A7A1-4810-8F24-5BF0320F36DC}" destId="{1DBA025B-3DEC-4D5B-BE45-1AC6050011BF}" srcOrd="0" destOrd="0" presId="urn:microsoft.com/office/officeart/2005/8/layout/matrix1"/>
    <dgm:cxn modelId="{5FAE3FE8-F0B3-41AE-A304-17F3DF38098C}" type="presParOf" srcId="{1EC80535-A7A1-4810-8F24-5BF0320F36DC}" destId="{14D18044-008E-4608-8F3F-7E5F83838EA7}" srcOrd="1" destOrd="0" presId="urn:microsoft.com/office/officeart/2005/8/layout/matrix1"/>
    <dgm:cxn modelId="{FF59F650-099B-4475-815D-CD83255CBBF3}" type="presParOf" srcId="{1EC80535-A7A1-4810-8F24-5BF0320F36DC}" destId="{65A2F67F-2CE6-4B64-85BD-94A7CF002550}" srcOrd="2" destOrd="0" presId="urn:microsoft.com/office/officeart/2005/8/layout/matrix1"/>
    <dgm:cxn modelId="{23BBB480-53B6-42F1-89BA-ACC3D87CAA27}" type="presParOf" srcId="{1EC80535-A7A1-4810-8F24-5BF0320F36DC}" destId="{B199A9A7-652A-4E29-AFFD-D027E322FF80}" srcOrd="3" destOrd="0" presId="urn:microsoft.com/office/officeart/2005/8/layout/matrix1"/>
    <dgm:cxn modelId="{8104B089-19D7-4E61-B0FD-5515D0304DFB}" type="presParOf" srcId="{1EC80535-A7A1-4810-8F24-5BF0320F36DC}" destId="{D40378FC-7D65-40FF-9D0A-00C9F6A0061F}" srcOrd="4" destOrd="0" presId="urn:microsoft.com/office/officeart/2005/8/layout/matrix1"/>
    <dgm:cxn modelId="{D6FCC0C5-B168-48B9-BA44-F17FCC08A573}" type="presParOf" srcId="{1EC80535-A7A1-4810-8F24-5BF0320F36DC}" destId="{DE92A7D3-D918-4847-9411-F31E9CC3656E}" srcOrd="5" destOrd="0" presId="urn:microsoft.com/office/officeart/2005/8/layout/matrix1"/>
    <dgm:cxn modelId="{1CFA0574-373E-44BA-ACB1-31ED830DE6CA}" type="presParOf" srcId="{1EC80535-A7A1-4810-8F24-5BF0320F36DC}" destId="{6558819A-64EB-4F73-986D-7CADFC781715}" srcOrd="6" destOrd="0" presId="urn:microsoft.com/office/officeart/2005/8/layout/matrix1"/>
    <dgm:cxn modelId="{E7BFEAF9-3BA2-4409-8DF3-914F59743B0C}" type="presParOf" srcId="{1EC80535-A7A1-4810-8F24-5BF0320F36DC}" destId="{232CF3CE-15A0-47B6-9242-0FF1FA1764E4}" srcOrd="7" destOrd="0" presId="urn:microsoft.com/office/officeart/2005/8/layout/matrix1"/>
    <dgm:cxn modelId="{8797DA39-1581-4C0E-87E1-3EC1D108897E}" type="presParOf" srcId="{55242716-E939-4736-B78F-C8829032D186}" destId="{EF9B4D90-FFD0-41F3-A1D5-74369A9170D6}" srcOrd="1" destOrd="0" presId="urn:microsoft.com/office/officeart/2005/8/layout/matrix1"/>
  </dgm:cxnLst>
  <dgm:bg>
    <a:solidFill>
      <a:schemeClr val="bg1"/>
    </a:solidFill>
  </dgm:bg>
  <dgm:whole>
    <a:ln>
      <a:solidFill>
        <a:schemeClr val="lt1">
          <a:hueOff val="0"/>
          <a:satOff val="0"/>
          <a:lumOff val="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A025B-3DEC-4D5B-BE45-1AC6050011BF}">
      <dsp:nvSpPr>
        <dsp:cNvPr id="0" name=""/>
        <dsp:cNvSpPr/>
      </dsp:nvSpPr>
      <dsp:spPr>
        <a:xfrm rot="16200000">
          <a:off x="1062518" y="-1062518"/>
          <a:ext cx="1723530" cy="3848567"/>
        </a:xfrm>
        <a:prstGeom prst="round1Rect">
          <a:avLst/>
        </a:prstGeom>
        <a:solidFill>
          <a:srgbClr val="8CC29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endParaRPr lang="fr-CA" sz="3600" b="0" kern="1200" dirty="0"/>
        </a:p>
      </dsp:txBody>
      <dsp:txXfrm rot="5400000">
        <a:off x="-1" y="1"/>
        <a:ext cx="3848567" cy="1292647"/>
      </dsp:txXfrm>
    </dsp:sp>
    <dsp:sp modelId="{65A2F67F-2CE6-4B64-85BD-94A7CF002550}">
      <dsp:nvSpPr>
        <dsp:cNvPr id="0" name=""/>
        <dsp:cNvSpPr/>
      </dsp:nvSpPr>
      <dsp:spPr>
        <a:xfrm>
          <a:off x="3848567" y="0"/>
          <a:ext cx="3848567" cy="1723530"/>
        </a:xfrm>
        <a:prstGeom prst="round1Rect">
          <a:avLst/>
        </a:prstGeom>
        <a:solidFill>
          <a:srgbClr val="A6DBD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endParaRPr lang="fr-CA" sz="3600" b="0" kern="1200" dirty="0"/>
        </a:p>
      </dsp:txBody>
      <dsp:txXfrm>
        <a:off x="3848567" y="0"/>
        <a:ext cx="3848567" cy="1292647"/>
      </dsp:txXfrm>
    </dsp:sp>
    <dsp:sp modelId="{D40378FC-7D65-40FF-9D0A-00C9F6A0061F}">
      <dsp:nvSpPr>
        <dsp:cNvPr id="0" name=""/>
        <dsp:cNvSpPr/>
      </dsp:nvSpPr>
      <dsp:spPr>
        <a:xfrm rot="10800000">
          <a:off x="0" y="1723530"/>
          <a:ext cx="3848567" cy="1723530"/>
        </a:xfrm>
        <a:prstGeom prst="round1Rect">
          <a:avLst/>
        </a:prstGeom>
        <a:solidFill>
          <a:srgbClr val="8BA2AE"/>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endParaRPr lang="en-CA" sz="3600" b="0" kern="1200" dirty="0"/>
        </a:p>
      </dsp:txBody>
      <dsp:txXfrm rot="10800000">
        <a:off x="0" y="2154413"/>
        <a:ext cx="3848567" cy="1292647"/>
      </dsp:txXfrm>
    </dsp:sp>
    <dsp:sp modelId="{6558819A-64EB-4F73-986D-7CADFC781715}">
      <dsp:nvSpPr>
        <dsp:cNvPr id="0" name=""/>
        <dsp:cNvSpPr/>
      </dsp:nvSpPr>
      <dsp:spPr>
        <a:xfrm rot="5400000">
          <a:off x="4911085" y="661012"/>
          <a:ext cx="1723530" cy="3848567"/>
        </a:xfrm>
        <a:prstGeom prst="round1Rect">
          <a:avLst/>
        </a:prstGeom>
        <a:solidFill>
          <a:srgbClr val="F9D49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l" defTabSz="1422400">
            <a:lnSpc>
              <a:spcPct val="90000"/>
            </a:lnSpc>
            <a:spcBef>
              <a:spcPct val="0"/>
            </a:spcBef>
            <a:spcAft>
              <a:spcPct val="35000"/>
            </a:spcAft>
            <a:buNone/>
          </a:pPr>
          <a:endParaRPr lang="en-CA" sz="3200" b="0" kern="1200" dirty="0"/>
        </a:p>
      </dsp:txBody>
      <dsp:txXfrm rot="-5400000">
        <a:off x="3848566" y="2154413"/>
        <a:ext cx="3848567" cy="1292647"/>
      </dsp:txXfrm>
    </dsp:sp>
    <dsp:sp modelId="{EF9B4D90-FFD0-41F3-A1D5-74369A9170D6}">
      <dsp:nvSpPr>
        <dsp:cNvPr id="0" name=""/>
        <dsp:cNvSpPr/>
      </dsp:nvSpPr>
      <dsp:spPr>
        <a:xfrm>
          <a:off x="3697479" y="1615956"/>
          <a:ext cx="302174" cy="215148"/>
        </a:xfrm>
        <a:prstGeom prst="roundRect">
          <a:avLst/>
        </a:prstGeom>
        <a:noFill/>
        <a:ln w="19050" cap="flat" cmpd="sng" algn="ctr">
          <a:no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274320" tIns="274320" rIns="274320" bIns="274320" numCol="1" spcCol="1270" anchor="ctr" anchorCtr="0">
          <a:noAutofit/>
        </a:bodyPr>
        <a:lstStyle/>
        <a:p>
          <a:pPr marL="0" lvl="0" indent="0" algn="ctr" defTabSz="3200400">
            <a:lnSpc>
              <a:spcPct val="90000"/>
            </a:lnSpc>
            <a:spcBef>
              <a:spcPct val="0"/>
            </a:spcBef>
            <a:spcAft>
              <a:spcPct val="35000"/>
            </a:spcAft>
            <a:buNone/>
          </a:pPr>
          <a:endParaRPr lang="en-CA" sz="7200" b="0" kern="1200" dirty="0"/>
        </a:p>
      </dsp:txBody>
      <dsp:txXfrm>
        <a:off x="3707982" y="1626459"/>
        <a:ext cx="281168" cy="19414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4/1/2022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4/1/2022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9BAFD-0AFE-FC47-B839-C833EEBF7E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97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kern="1200" noProof="0" dirty="0">
                <a:solidFill>
                  <a:schemeClr val="tx1"/>
                </a:solidFill>
                <a:effectLst/>
                <a:latin typeface="+mn-lt"/>
                <a:ea typeface="+mn-ea"/>
                <a:cs typeface="+mn-cs"/>
              </a:rPr>
              <a:t>The last tool I want to mention quickly is the ADKAR model by PROSCI. You don’t need to be an expert in change management to use it. It’s easy to use the ADKAR model to see if your return to the workplace strategy has considered all the elements required for a positive employee experience. Ultimately, you want your employees to understand why the change</a:t>
            </a:r>
            <a:r>
              <a:rPr lang="en-CA" sz="1200" b="0" kern="1200" baseline="0" noProof="0" dirty="0">
                <a:solidFill>
                  <a:schemeClr val="tx1"/>
                </a:solidFill>
                <a:effectLst/>
                <a:latin typeface="+mn-lt"/>
                <a:ea typeface="+mn-ea"/>
                <a:cs typeface="+mn-cs"/>
              </a:rPr>
              <a:t> is needed, decide to participate in the change, know how to change, become able to change and continue with the new way of work.</a:t>
            </a:r>
            <a:endParaRPr lang="en-CA" sz="1200" b="0" kern="1200" noProof="0" dirty="0">
              <a:solidFill>
                <a:schemeClr val="tx1"/>
              </a:solidFill>
              <a:effectLst/>
              <a:latin typeface="+mn-lt"/>
              <a:ea typeface="+mn-ea"/>
              <a:cs typeface="+mn-cs"/>
            </a:endParaRPr>
          </a:p>
          <a:p>
            <a:endParaRPr lang="fr-CA" sz="1200" kern="1200" noProof="0" dirty="0">
              <a:solidFill>
                <a:schemeClr val="tx1"/>
              </a:solidFill>
              <a:effectLst/>
              <a:latin typeface="+mn-lt"/>
              <a:ea typeface="+mn-ea"/>
              <a:cs typeface="+mn-cs"/>
            </a:endParaRPr>
          </a:p>
          <a:p>
            <a:r>
              <a:rPr lang="en-CA" sz="1200" kern="1200" noProof="0" dirty="0">
                <a:solidFill>
                  <a:schemeClr val="tx1"/>
                </a:solidFill>
                <a:effectLst/>
                <a:latin typeface="+mn-lt"/>
                <a:ea typeface="+mn-ea"/>
                <a:cs typeface="+mn-cs"/>
              </a:rPr>
              <a:t>There are slides in Annex where we look at</a:t>
            </a:r>
            <a:r>
              <a:rPr lang="en-CA" sz="1200" kern="1200" baseline="0" noProof="0" dirty="0">
                <a:solidFill>
                  <a:schemeClr val="tx1"/>
                </a:solidFill>
                <a:effectLst/>
                <a:latin typeface="+mn-lt"/>
                <a:ea typeface="+mn-ea"/>
                <a:cs typeface="+mn-cs"/>
              </a:rPr>
              <a:t> each of these elements in more detail.</a:t>
            </a:r>
            <a:endParaRPr lang="en-CA"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10</a:t>
            </a:fld>
            <a:endParaRPr lang="en-US" dirty="0"/>
          </a:p>
        </p:txBody>
      </p:sp>
    </p:spTree>
    <p:extLst>
      <p:ext uri="{BB962C8B-B14F-4D97-AF65-F5344CB8AC3E}">
        <p14:creationId xmlns:p14="http://schemas.microsoft.com/office/powerpoint/2010/main" val="3681705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11F9BAFD-0AFE-FC47-B839-C833EEBF7ECA}" type="slidenum">
              <a:rPr lang="en-US" smtClean="0"/>
              <a:t>11</a:t>
            </a:fld>
            <a:endParaRPr lang="en-US" dirty="0"/>
          </a:p>
        </p:txBody>
      </p:sp>
    </p:spTree>
    <p:extLst>
      <p:ext uri="{BB962C8B-B14F-4D97-AF65-F5344CB8AC3E}">
        <p14:creationId xmlns:p14="http://schemas.microsoft.com/office/powerpoint/2010/main" val="2180801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11F9BAFD-0AFE-FC47-B839-C833EEBF7ECA}" type="slidenum">
              <a:rPr lang="en-US" smtClean="0"/>
              <a:t>12</a:t>
            </a:fld>
            <a:endParaRPr lang="en-US" dirty="0"/>
          </a:p>
        </p:txBody>
      </p:sp>
    </p:spTree>
    <p:extLst>
      <p:ext uri="{BB962C8B-B14F-4D97-AF65-F5344CB8AC3E}">
        <p14:creationId xmlns:p14="http://schemas.microsoft.com/office/powerpoint/2010/main" val="3171485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latin typeface="Calibri"/>
              </a:rPr>
              <a:t>Even in traditional</a:t>
            </a:r>
            <a:r>
              <a:rPr lang="en-CA" dirty="0">
                <a:latin typeface="Calibri"/>
              </a:rPr>
              <a:t>, assigned workplaces, </a:t>
            </a:r>
            <a:r>
              <a:rPr lang="en-CA" dirty="0">
                <a:highlight>
                  <a:srgbClr val="FFB8B8"/>
                </a:highlight>
                <a:latin typeface="Calibri"/>
              </a:rPr>
              <a:t>m</a:t>
            </a:r>
            <a:r>
              <a:rPr lang="en-CA" dirty="0">
                <a:highlight>
                  <a:srgbClr val="FFB8B8"/>
                </a:highlight>
              </a:rPr>
              <a:t>ost spaces are shared</a:t>
            </a:r>
            <a:r>
              <a:rPr lang="en-CA" dirty="0"/>
              <a:t>, which</a:t>
            </a:r>
            <a:r>
              <a:rPr lang="en-CA" dirty="0">
                <a:latin typeface="Calibri"/>
              </a:rPr>
              <a:t> can provide a false sense of security.</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544BA9-11CB-4E36-932D-0F89AF3422C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835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11F9BAFD-0AFE-FC47-B839-C833EEBF7ECA}" type="slidenum">
              <a:rPr lang="en-US" smtClean="0"/>
              <a:t>14</a:t>
            </a:fld>
            <a:endParaRPr lang="en-US" dirty="0"/>
          </a:p>
        </p:txBody>
      </p:sp>
    </p:spTree>
    <p:extLst>
      <p:ext uri="{BB962C8B-B14F-4D97-AF65-F5344CB8AC3E}">
        <p14:creationId xmlns:p14="http://schemas.microsoft.com/office/powerpoint/2010/main" val="1235187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15</a:t>
            </a:fld>
            <a:endParaRPr lang="en-US" dirty="0"/>
          </a:p>
        </p:txBody>
      </p:sp>
    </p:spTree>
    <p:extLst>
      <p:ext uri="{BB962C8B-B14F-4D97-AF65-F5344CB8AC3E}">
        <p14:creationId xmlns:p14="http://schemas.microsoft.com/office/powerpoint/2010/main" val="1417246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16</a:t>
            </a:fld>
            <a:endParaRPr lang="en-US" dirty="0"/>
          </a:p>
        </p:txBody>
      </p:sp>
    </p:spTree>
    <p:extLst>
      <p:ext uri="{BB962C8B-B14F-4D97-AF65-F5344CB8AC3E}">
        <p14:creationId xmlns:p14="http://schemas.microsoft.com/office/powerpoint/2010/main" val="442676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17</a:t>
            </a:fld>
            <a:endParaRPr lang="en-US" dirty="0"/>
          </a:p>
        </p:txBody>
      </p:sp>
    </p:spTree>
    <p:extLst>
      <p:ext uri="{BB962C8B-B14F-4D97-AF65-F5344CB8AC3E}">
        <p14:creationId xmlns:p14="http://schemas.microsoft.com/office/powerpoint/2010/main" val="1230441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18</a:t>
            </a:fld>
            <a:endParaRPr lang="en-US" dirty="0"/>
          </a:p>
        </p:txBody>
      </p:sp>
    </p:spTree>
    <p:extLst>
      <p:ext uri="{BB962C8B-B14F-4D97-AF65-F5344CB8AC3E}">
        <p14:creationId xmlns:p14="http://schemas.microsoft.com/office/powerpoint/2010/main" val="3887668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19</a:t>
            </a:fld>
            <a:endParaRPr lang="en-US" dirty="0"/>
          </a:p>
        </p:txBody>
      </p:sp>
    </p:spTree>
    <p:extLst>
      <p:ext uri="{BB962C8B-B14F-4D97-AF65-F5344CB8AC3E}">
        <p14:creationId xmlns:p14="http://schemas.microsoft.com/office/powerpoint/2010/main" val="2263257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a:t>
            </a:fld>
            <a:endParaRPr lang="en-US" dirty="0"/>
          </a:p>
        </p:txBody>
      </p:sp>
    </p:spTree>
    <p:extLst>
      <p:ext uri="{BB962C8B-B14F-4D97-AF65-F5344CB8AC3E}">
        <p14:creationId xmlns:p14="http://schemas.microsoft.com/office/powerpoint/2010/main" val="1083441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73138"/>
            <a:ext cx="5486400" cy="3086100"/>
          </a:xfrm>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11F9BAFD-0AFE-FC47-B839-C833EEBF7ECA}" type="slidenum">
              <a:rPr lang="en-US" smtClean="0"/>
              <a:t>20</a:t>
            </a:fld>
            <a:endParaRPr lang="en-US" dirty="0"/>
          </a:p>
        </p:txBody>
      </p:sp>
    </p:spTree>
    <p:extLst>
      <p:ext uri="{BB962C8B-B14F-4D97-AF65-F5344CB8AC3E}">
        <p14:creationId xmlns:p14="http://schemas.microsoft.com/office/powerpoint/2010/main" val="3754080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73138"/>
            <a:ext cx="5486400" cy="3086100"/>
          </a:xfrm>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11F9BAFD-0AFE-FC47-B839-C833EEBF7ECA}" type="slidenum">
              <a:rPr lang="en-US" smtClean="0"/>
              <a:t>21</a:t>
            </a:fld>
            <a:endParaRPr lang="en-US" dirty="0"/>
          </a:p>
        </p:txBody>
      </p:sp>
    </p:spTree>
    <p:extLst>
      <p:ext uri="{BB962C8B-B14F-4D97-AF65-F5344CB8AC3E}">
        <p14:creationId xmlns:p14="http://schemas.microsoft.com/office/powerpoint/2010/main" val="419686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9BAFD-0AFE-FC47-B839-C833EEBF7E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642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3600" b="1" dirty="0"/>
              <a:t>THE FUTURE IS FLEXIBLE</a:t>
            </a:r>
          </a:p>
          <a:p>
            <a:r>
              <a:rPr lang="en-CA" sz="3600" dirty="0"/>
              <a:t>Benefits</a:t>
            </a:r>
          </a:p>
          <a:p>
            <a:pPr marL="571500" indent="-571500">
              <a:buFontTx/>
              <a:buChar char="-"/>
            </a:pPr>
            <a:r>
              <a:rPr lang="en-CA" sz="3600" dirty="0"/>
              <a:t>Supports what the vast majority of employees want</a:t>
            </a:r>
          </a:p>
          <a:p>
            <a:pPr marL="571500" indent="-571500">
              <a:buFontTx/>
              <a:buChar char="-"/>
            </a:pPr>
            <a:r>
              <a:rPr lang="en-CA" sz="3600" dirty="0"/>
              <a:t>Optimizes space utilization</a:t>
            </a:r>
          </a:p>
          <a:p>
            <a:pPr marL="571500" indent="-571500">
              <a:buFontTx/>
              <a:buChar char="-"/>
            </a:pPr>
            <a:r>
              <a:rPr lang="en-CA" sz="3600" dirty="0"/>
              <a:t>Aligned to many other major organizations’ </a:t>
            </a:r>
            <a:r>
              <a:rPr lang="en-CA" sz="3600" dirty="0" err="1"/>
              <a:t>FoW</a:t>
            </a:r>
            <a:r>
              <a:rPr lang="en-CA" sz="3600" dirty="0"/>
              <a:t> strategies (remains competitive in attracting and retaining talent)</a:t>
            </a:r>
          </a:p>
          <a:p>
            <a:pPr marL="0" indent="0">
              <a:buFontTx/>
              <a:buNone/>
            </a:pPr>
            <a:r>
              <a:rPr lang="en-CA" sz="3600" dirty="0"/>
              <a:t>Risks</a:t>
            </a:r>
          </a:p>
          <a:p>
            <a:pPr marL="571500" indent="-571500">
              <a:buFontTx/>
              <a:buChar char="-"/>
            </a:pPr>
            <a:r>
              <a:rPr lang="en-CA" sz="3600" dirty="0"/>
              <a:t>A lot of changes from pre-pandemic</a:t>
            </a:r>
          </a:p>
          <a:p>
            <a:pPr marL="571500" indent="-571500">
              <a:buFontTx/>
              <a:buChar char="-"/>
            </a:pPr>
            <a:r>
              <a:rPr lang="en-CA" sz="3600" dirty="0"/>
              <a:t>Changes must be properly managed to ensure successful transition and adoption</a:t>
            </a:r>
          </a:p>
          <a:p>
            <a:pPr marL="571500" indent="-571500">
              <a:buFontTx/>
              <a:buChar char="-"/>
            </a:pPr>
            <a:endParaRPr lang="en-CA" sz="3600" dirty="0"/>
          </a:p>
          <a:p>
            <a:r>
              <a:rPr lang="fr-CA" sz="3600" b="1" dirty="0"/>
              <a:t>HOW IT’S ALWAYS BEEN</a:t>
            </a:r>
          </a:p>
          <a:p>
            <a:r>
              <a:rPr lang="en-CA" sz="3600" dirty="0"/>
              <a:t>Benefits</a:t>
            </a:r>
          </a:p>
          <a:p>
            <a:pPr marL="571500" indent="-571500">
              <a:buFontTx/>
              <a:buChar char="-"/>
            </a:pPr>
            <a:r>
              <a:rPr lang="en-CA" sz="3600" dirty="0"/>
              <a:t>No change to what it was, familiar, comfortable</a:t>
            </a:r>
          </a:p>
          <a:p>
            <a:pPr marL="0" indent="0">
              <a:buFontTx/>
              <a:buNone/>
            </a:pPr>
            <a:r>
              <a:rPr lang="en-CA" sz="3600" dirty="0"/>
              <a:t>Risks</a:t>
            </a:r>
          </a:p>
          <a:p>
            <a:pPr marL="571500" indent="-571500">
              <a:buFontTx/>
              <a:buChar char="-"/>
            </a:pPr>
            <a:r>
              <a:rPr lang="en-CA" sz="3600" dirty="0"/>
              <a:t>Employees may feel like they are losing the positives they found from working from home for 2 years</a:t>
            </a:r>
          </a:p>
          <a:p>
            <a:pPr marL="571500" indent="-571500">
              <a:buFontTx/>
              <a:buChar char="-"/>
            </a:pPr>
            <a:r>
              <a:rPr lang="en-CA" sz="3600" dirty="0"/>
              <a:t>Recalling ppl back full-time with no justification of “why” after 2 years working remotely may cause some to seek new employment</a:t>
            </a:r>
          </a:p>
          <a:p>
            <a:pPr marL="571500" indent="-571500">
              <a:buFontTx/>
              <a:buChar char="-"/>
            </a:pPr>
            <a:r>
              <a:rPr lang="en-CA" sz="3600" dirty="0"/>
              <a:t>Be among the “last ones” to modernize their space AND the way they work (difficult to attract and retain talent)</a:t>
            </a:r>
          </a:p>
          <a:p>
            <a:pPr marL="571500" indent="-571500">
              <a:buFontTx/>
              <a:buChar char="-"/>
            </a:pPr>
            <a:endParaRPr lang="en-CA" sz="3600" dirty="0"/>
          </a:p>
          <a:p>
            <a:r>
              <a:rPr lang="fr-CA" sz="3600" b="1" dirty="0"/>
              <a:t>OPPORTUNITY – HYBRID IN TRADITIONAL SPACE</a:t>
            </a:r>
          </a:p>
          <a:p>
            <a:r>
              <a:rPr lang="en-CA" sz="3600" dirty="0"/>
              <a:t>Benefits</a:t>
            </a:r>
          </a:p>
          <a:p>
            <a:pPr marL="571500" indent="-571500">
              <a:buFontTx/>
              <a:buChar char="-"/>
            </a:pPr>
            <a:r>
              <a:rPr lang="en-CA" sz="3600" dirty="0"/>
              <a:t>Can adopt some modern workplace ways (unassigned, </a:t>
            </a:r>
            <a:r>
              <a:rPr lang="en-CA" sz="3600" dirty="0" err="1"/>
              <a:t>etc</a:t>
            </a:r>
            <a:r>
              <a:rPr lang="en-CA" sz="3600" dirty="0"/>
              <a:t>)</a:t>
            </a:r>
          </a:p>
          <a:p>
            <a:pPr marL="571500" indent="-571500">
              <a:buFontTx/>
              <a:buChar char="-"/>
            </a:pPr>
            <a:r>
              <a:rPr lang="en-CA" sz="3600" dirty="0"/>
              <a:t>Opportunity to get used to new ways of working </a:t>
            </a:r>
          </a:p>
          <a:p>
            <a:pPr marL="571500" indent="-571500">
              <a:buFontTx/>
              <a:buChar char="-"/>
            </a:pPr>
            <a:r>
              <a:rPr lang="en-CA" sz="3600" dirty="0"/>
              <a:t>Will be ready when the physical workplace gets modernized</a:t>
            </a:r>
          </a:p>
          <a:p>
            <a:pPr marL="0" indent="0">
              <a:buFontTx/>
              <a:buNone/>
            </a:pPr>
            <a:r>
              <a:rPr lang="en-CA" sz="3600" dirty="0"/>
              <a:t>Risks</a:t>
            </a:r>
          </a:p>
          <a:p>
            <a:pPr marL="571500" indent="-571500">
              <a:buFontTx/>
              <a:buChar char="-"/>
            </a:pPr>
            <a:r>
              <a:rPr lang="en-CA" sz="3600" dirty="0"/>
              <a:t>Workplace experience may be sub-par compared to orgs with modern space</a:t>
            </a:r>
          </a:p>
          <a:p>
            <a:pPr marL="0" indent="0">
              <a:buFontTx/>
              <a:buNone/>
            </a:pPr>
            <a:endParaRPr lang="en-CA" sz="3600" dirty="0"/>
          </a:p>
          <a:p>
            <a:r>
              <a:rPr lang="fr-CA" sz="3600" b="1" dirty="0"/>
              <a:t>OPPORTUNITY  - MODERN SPACE WITH NO FLEX</a:t>
            </a:r>
          </a:p>
          <a:p>
            <a:r>
              <a:rPr lang="en-CA" sz="3600" dirty="0"/>
              <a:t>Benefits</a:t>
            </a:r>
          </a:p>
          <a:p>
            <a:pPr marL="571500" indent="-571500">
              <a:buFontTx/>
              <a:buChar char="-"/>
            </a:pPr>
            <a:r>
              <a:rPr lang="en-CA" sz="3600" dirty="0"/>
              <a:t>Potential to adopt new behaviours in the right, modernized, supportive work setting</a:t>
            </a:r>
          </a:p>
          <a:p>
            <a:pPr marL="571500" indent="-571500">
              <a:buFontTx/>
              <a:buChar char="-"/>
            </a:pPr>
            <a:r>
              <a:rPr lang="en-CA" sz="3600" dirty="0"/>
              <a:t>Can gradually come to understand the added benefits of a modern workplace for flexibility in utilization (even more so with hybrid work)</a:t>
            </a:r>
          </a:p>
          <a:p>
            <a:pPr marL="0" indent="0">
              <a:buFontTx/>
              <a:buNone/>
            </a:pPr>
            <a:r>
              <a:rPr lang="en-CA" sz="3600" dirty="0"/>
              <a:t>Risks</a:t>
            </a:r>
          </a:p>
          <a:p>
            <a:pPr marL="571500" indent="-571500">
              <a:buFontTx/>
              <a:buChar char="-"/>
            </a:pPr>
            <a:r>
              <a:rPr lang="en-CA" sz="3600" dirty="0"/>
              <a:t>Employees may feel like they are losing the positives they found from working from home for 2 years</a:t>
            </a:r>
          </a:p>
          <a:p>
            <a:pPr marL="571500" indent="-571500">
              <a:buFontTx/>
              <a:buChar char="-"/>
            </a:pPr>
            <a:r>
              <a:rPr lang="en-CA" sz="3600" dirty="0"/>
              <a:t>Recalling ppl back full-time with no justification of “why” after 2 years working remotely may cause some to seek new employment</a:t>
            </a:r>
          </a:p>
          <a:p>
            <a:pPr marL="571500" indent="-571500">
              <a:buFontTx/>
              <a:buChar char="-"/>
            </a:pPr>
            <a:r>
              <a:rPr lang="en-CA" sz="3600" dirty="0"/>
              <a:t>Be among the “last ones” to modernize the way they work (difficult to attract and retain talent)</a:t>
            </a:r>
          </a:p>
          <a:p>
            <a:pPr marL="0" indent="0">
              <a:buFontTx/>
              <a:buNone/>
            </a:pPr>
            <a:endParaRPr lang="en-CA" sz="3600" dirty="0"/>
          </a:p>
          <a:p>
            <a:pPr marL="0" indent="0">
              <a:buFontTx/>
              <a:buNone/>
            </a:pPr>
            <a:endParaRPr lang="fr-CA" sz="3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9BAFD-0AFE-FC47-B839-C833EEBF7E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302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The next few slides we will be focused on creating a positive employee experience, not matter what the RTW strategy that has been chosen by your organization. Here you can see that the integration of Space, Tech and Culture is key for a positive employee experience. And it’s also important to communicate the WHY and HOW of your RTW strategy. </a:t>
            </a:r>
          </a:p>
        </p:txBody>
      </p:sp>
      <p:sp>
        <p:nvSpPr>
          <p:cNvPr id="4" name="Slide Number Placeholder 3"/>
          <p:cNvSpPr>
            <a:spLocks noGrp="1"/>
          </p:cNvSpPr>
          <p:nvPr>
            <p:ph type="sldNum" sz="quarter" idx="5"/>
          </p:nvPr>
        </p:nvSpPr>
        <p:spPr/>
        <p:txBody>
          <a:bodyPr/>
          <a:lstStyle/>
          <a:p>
            <a:fld id="{11F9BAFD-0AFE-FC47-B839-C833EEBF7ECA}" type="slidenum">
              <a:rPr lang="en-US" smtClean="0"/>
              <a:t>5</a:t>
            </a:fld>
            <a:endParaRPr lang="en-US" dirty="0"/>
          </a:p>
        </p:txBody>
      </p:sp>
    </p:spTree>
    <p:extLst>
      <p:ext uri="{BB962C8B-B14F-4D97-AF65-F5344CB8AC3E}">
        <p14:creationId xmlns:p14="http://schemas.microsoft.com/office/powerpoint/2010/main" val="3121817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accent5"/>
                </a:solidFill>
              </a:rPr>
              <a:t>An employee-centric approach is one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accent5"/>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cs typeface="Arial" panose="020B0604020202020204" pitchFamily="34" charset="0"/>
              </a:rPr>
              <a:t>Prioritizes mental and physical wellbeing</a:t>
            </a:r>
          </a:p>
          <a:p>
            <a:r>
              <a:rPr lang="en-CA" b="1" dirty="0"/>
              <a:t>Is </a:t>
            </a:r>
            <a:r>
              <a:rPr lang="en-US" sz="1200" b="1" dirty="0">
                <a:solidFill>
                  <a:schemeClr val="tx1">
                    <a:lumMod val="75000"/>
                    <a:lumOff val="25000"/>
                  </a:schemeClr>
                </a:solidFill>
                <a:cs typeface="Arial" panose="020B0604020202020204" pitchFamily="34" charset="0"/>
              </a:rPr>
              <a:t>Agile</a:t>
            </a:r>
          </a:p>
          <a:p>
            <a:r>
              <a:rPr lang="en-US" sz="1200" b="1" dirty="0">
                <a:solidFill>
                  <a:schemeClr val="tx1">
                    <a:lumMod val="75000"/>
                    <a:lumOff val="25000"/>
                  </a:schemeClr>
                </a:solidFill>
                <a:cs typeface="Arial" panose="020B0604020202020204" pitchFamily="34" charset="0"/>
              </a:rPr>
              <a:t>Is </a:t>
            </a:r>
            <a:r>
              <a:rPr lang="en-CA" sz="1200" b="1" dirty="0">
                <a:solidFill>
                  <a:schemeClr val="tx1">
                    <a:lumMod val="75000"/>
                    <a:lumOff val="25000"/>
                  </a:schemeClr>
                </a:solidFill>
                <a:cs typeface="Arial" panose="020B0604020202020204" pitchFamily="34" charset="0"/>
              </a:rPr>
              <a:t>Focused on changing mindsets and behaviors</a:t>
            </a:r>
          </a:p>
          <a:p>
            <a:r>
              <a:rPr lang="en-CA" sz="1200" b="1" dirty="0">
                <a:solidFill>
                  <a:schemeClr val="tx1">
                    <a:lumMod val="75000"/>
                    <a:lumOff val="25000"/>
                  </a:schemeClr>
                </a:solidFill>
                <a:cs typeface="Arial" panose="020B0604020202020204" pitchFamily="34" charset="0"/>
              </a:rPr>
              <a:t>Ensures access to proper tools and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cs typeface="Arial" panose="020B0604020202020204" pitchFamily="34" charset="0"/>
              </a:rPr>
              <a:t>Offers flexibility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cs typeface="Arial" panose="020B0604020202020204" pitchFamily="34" charset="0"/>
              </a:rPr>
              <a:t>Considers safety first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75000"/>
                  <a:lumOff val="25000"/>
                </a:schemeClr>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accent2"/>
                </a:solidFill>
              </a:rPr>
              <a:t>The Workplace Change Management National Centre of Expertise has created a </a:t>
            </a:r>
            <a:r>
              <a:rPr lang="en-CA" b="1" dirty="0">
                <a:solidFill>
                  <a:schemeClr val="accent2"/>
                </a:solidFill>
              </a:rPr>
              <a:t>Change Management toolkit to plan the RTW </a:t>
            </a:r>
            <a:r>
              <a:rPr lang="en-CA" dirty="0">
                <a:solidFill>
                  <a:schemeClr val="accent2"/>
                </a:solidFill>
              </a:rPr>
              <a:t>with more on this specific topic.</a:t>
            </a:r>
          </a:p>
          <a:p>
            <a:endParaRPr lang="en-CA" sz="1200" b="1" dirty="0">
              <a:solidFill>
                <a:schemeClr val="tx1">
                  <a:lumMod val="75000"/>
                  <a:lumOff val="25000"/>
                </a:schemeClr>
              </a:solidFill>
              <a:cs typeface="Arial" panose="020B0604020202020204" pitchFamily="34" charset="0"/>
            </a:endParaRPr>
          </a:p>
          <a:p>
            <a:endParaRPr lang="en-CA" sz="1200" b="1" dirty="0">
              <a:solidFill>
                <a:schemeClr val="tx1">
                  <a:lumMod val="75000"/>
                  <a:lumOff val="25000"/>
                </a:schemeClr>
              </a:solidFill>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6</a:t>
            </a:fld>
            <a:endParaRPr lang="en-US" dirty="0"/>
          </a:p>
        </p:txBody>
      </p:sp>
    </p:spTree>
    <p:extLst>
      <p:ext uri="{BB962C8B-B14F-4D97-AF65-F5344CB8AC3E}">
        <p14:creationId xmlns:p14="http://schemas.microsoft.com/office/powerpoint/2010/main" val="1984762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There </a:t>
            </a:r>
            <a:r>
              <a:rPr lang="fr-CA" dirty="0" err="1"/>
              <a:t>is</a:t>
            </a:r>
            <a:r>
              <a:rPr lang="fr-CA" dirty="0"/>
              <a:t> </a:t>
            </a:r>
            <a:r>
              <a:rPr lang="en-CA" dirty="0"/>
              <a:t>a model for employee experience considerations </a:t>
            </a:r>
            <a:r>
              <a:rPr lang="fr-CA" dirty="0" err="1"/>
              <a:t>that</a:t>
            </a:r>
            <a:r>
              <a:rPr lang="fr-CA" dirty="0"/>
              <a:t> </a:t>
            </a:r>
            <a:r>
              <a:rPr lang="fr-CA" dirty="0" err="1"/>
              <a:t>we</a:t>
            </a:r>
            <a:r>
              <a:rPr lang="fr-CA" dirty="0"/>
              <a:t> </a:t>
            </a:r>
            <a:r>
              <a:rPr lang="fr-CA" dirty="0" err="1"/>
              <a:t>really</a:t>
            </a:r>
            <a:r>
              <a:rPr lang="fr-CA" dirty="0"/>
              <a:t> like </a:t>
            </a:r>
            <a:r>
              <a:rPr lang="fr-CA" dirty="0" err="1"/>
              <a:t>that</a:t>
            </a:r>
            <a:r>
              <a:rPr lang="fr-CA" dirty="0"/>
              <a:t> </a:t>
            </a:r>
            <a:r>
              <a:rPr lang="fr-CA" dirty="0" err="1"/>
              <a:t>was</a:t>
            </a:r>
            <a:r>
              <a:rPr lang="fr-CA" dirty="0"/>
              <a:t> </a:t>
            </a:r>
            <a:r>
              <a:rPr lang="fr-CA" dirty="0" err="1"/>
              <a:t>developed</a:t>
            </a:r>
            <a:r>
              <a:rPr lang="fr-CA" dirty="0"/>
              <a:t> by BGIS </a:t>
            </a:r>
            <a:r>
              <a:rPr lang="en-CA" dirty="0">
                <a:solidFill>
                  <a:schemeClr val="accent2"/>
                </a:solidFill>
              </a:rPr>
              <a:t>Tenant Facilities Management Services. They propose the Consider, Consult, Communicate approach.</a:t>
            </a:r>
          </a:p>
          <a:p>
            <a:endParaRPr lang="fr-CA" dirty="0"/>
          </a:p>
          <a:p>
            <a:r>
              <a:rPr lang="en-CA" b="0" dirty="0">
                <a:solidFill>
                  <a:schemeClr val="accent2"/>
                </a:solidFill>
              </a:rPr>
              <a:t>Under </a:t>
            </a:r>
            <a:r>
              <a:rPr lang="en-CA" b="1" dirty="0">
                <a:solidFill>
                  <a:schemeClr val="accent2"/>
                </a:solidFill>
              </a:rPr>
              <a:t>consider,</a:t>
            </a:r>
            <a:r>
              <a:rPr lang="en-CA" b="0" dirty="0">
                <a:solidFill>
                  <a:schemeClr val="accent2"/>
                </a:solidFill>
              </a:rPr>
              <a:t> it’s important to consider what has changed, what employees needs to be successful and how employees will respond to these changes. The use of personas, such as the ones developed by BGIS, can be a good start to imagine each employee’s unique perspective.</a:t>
            </a:r>
            <a:endParaRPr lang="en-CA" b="1" dirty="0">
              <a:solidFill>
                <a:schemeClr val="accent2"/>
              </a:solidFill>
            </a:endParaRPr>
          </a:p>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7</a:t>
            </a:fld>
            <a:endParaRPr lang="en-US" dirty="0"/>
          </a:p>
        </p:txBody>
      </p:sp>
    </p:spTree>
    <p:extLst>
      <p:ext uri="{BB962C8B-B14F-4D97-AF65-F5344CB8AC3E}">
        <p14:creationId xmlns:p14="http://schemas.microsoft.com/office/powerpoint/2010/main" val="824531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In </a:t>
            </a:r>
            <a:r>
              <a:rPr lang="fr-CA" b="1" dirty="0" err="1"/>
              <a:t>consult</a:t>
            </a:r>
            <a:r>
              <a:rPr lang="fr-CA" dirty="0"/>
              <a:t>, </a:t>
            </a:r>
            <a:r>
              <a:rPr lang="fr-CA" dirty="0" err="1"/>
              <a:t>it’s</a:t>
            </a:r>
            <a:r>
              <a:rPr lang="fr-CA" dirty="0"/>
              <a:t> important to </a:t>
            </a:r>
            <a:r>
              <a:rPr lang="fr-CA" dirty="0" err="1"/>
              <a:t>survey</a:t>
            </a:r>
            <a:r>
              <a:rPr lang="fr-CA" dirty="0"/>
              <a:t> </a:t>
            </a:r>
            <a:r>
              <a:rPr lang="fr-CA" dirty="0" err="1"/>
              <a:t>employees</a:t>
            </a:r>
            <a:r>
              <a:rPr lang="fr-CA" dirty="0"/>
              <a:t> to </a:t>
            </a:r>
            <a:r>
              <a:rPr lang="fr-CA" dirty="0" err="1"/>
              <a:t>understand</a:t>
            </a:r>
            <a:r>
              <a:rPr lang="fr-CA" dirty="0"/>
              <a:t> </a:t>
            </a:r>
            <a:r>
              <a:rPr lang="fr-CA" dirty="0" err="1"/>
              <a:t>their</a:t>
            </a:r>
            <a:r>
              <a:rPr lang="fr-CA" dirty="0"/>
              <a:t> </a:t>
            </a:r>
            <a:r>
              <a:rPr lang="fr-CA" dirty="0" err="1"/>
              <a:t>needs</a:t>
            </a:r>
            <a:r>
              <a:rPr lang="fr-CA" dirty="0"/>
              <a:t>, </a:t>
            </a:r>
            <a:r>
              <a:rPr lang="en-CA" dirty="0"/>
              <a:t>both on a broad level to identify trends and on the individual level to find solutions for unique or special circumstances</a:t>
            </a:r>
            <a:r>
              <a:rPr lang="fr-CA" dirty="0"/>
              <a:t>. </a:t>
            </a:r>
            <a:r>
              <a:rPr lang="en-CA" dirty="0"/>
              <a:t>Employees’ needs and preferences change over time. Make sure to have relevant data for your decision making. Keep up the employee engagement and ask questions even once you’ve reopened your offices.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r>
              <a:rPr lang="fr-CA" dirty="0"/>
              <a:t>You can </a:t>
            </a:r>
            <a:r>
              <a:rPr lang="fr-CA" dirty="0" err="1"/>
              <a:t>find</a:t>
            </a:r>
            <a:r>
              <a:rPr lang="fr-CA" dirty="0"/>
              <a:t> </a:t>
            </a:r>
            <a:r>
              <a:rPr lang="fr-CA" dirty="0" err="1"/>
              <a:t>ideas</a:t>
            </a:r>
            <a:r>
              <a:rPr lang="fr-CA" dirty="0"/>
              <a:t> on consultation and engagement in the PSPC Change Management Playbook.</a:t>
            </a:r>
          </a:p>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8</a:t>
            </a:fld>
            <a:endParaRPr lang="en-US" dirty="0"/>
          </a:p>
        </p:txBody>
      </p:sp>
    </p:spTree>
    <p:extLst>
      <p:ext uri="{BB962C8B-B14F-4D97-AF65-F5344CB8AC3E}">
        <p14:creationId xmlns:p14="http://schemas.microsoft.com/office/powerpoint/2010/main" val="288305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Finally for </a:t>
            </a:r>
            <a:r>
              <a:rPr lang="en-CA" b="1" noProof="0" dirty="0"/>
              <a:t>communicate</a:t>
            </a:r>
            <a:r>
              <a:rPr lang="en-CA" noProof="0" dirty="0"/>
              <a:t>, it’s important to have clear, transparent and frequent communications on the return to the workplace. If your organization has yet to communicate on this matter, it should start as soon as possible! To help organizations with this, we’re finalizing a new tool that will have important information you should have that are necessary to communicating on the RTW, Helpful tips, and examples of communications to employees on the RTW that can be used for inspiration. We expect to have this tool ready in the next week or so and will share it with the community as soon as it is. </a:t>
            </a:r>
          </a:p>
        </p:txBody>
      </p:sp>
      <p:sp>
        <p:nvSpPr>
          <p:cNvPr id="4" name="Slide Number Placeholder 3"/>
          <p:cNvSpPr>
            <a:spLocks noGrp="1"/>
          </p:cNvSpPr>
          <p:nvPr>
            <p:ph type="sldNum" sz="quarter" idx="5"/>
          </p:nvPr>
        </p:nvSpPr>
        <p:spPr/>
        <p:txBody>
          <a:bodyPr/>
          <a:lstStyle/>
          <a:p>
            <a:fld id="{11F9BAFD-0AFE-FC47-B839-C833EEBF7ECA}" type="slidenum">
              <a:rPr lang="en-US" smtClean="0"/>
              <a:t>9</a:t>
            </a:fld>
            <a:endParaRPr lang="en-US" dirty="0"/>
          </a:p>
        </p:txBody>
      </p:sp>
    </p:spTree>
    <p:extLst>
      <p:ext uri="{BB962C8B-B14F-4D97-AF65-F5344CB8AC3E}">
        <p14:creationId xmlns:p14="http://schemas.microsoft.com/office/powerpoint/2010/main" val="874897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243374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6">
            <a:extLst>
              <a:ext uri="{FF2B5EF4-FFF2-40B4-BE49-F238E27FC236}">
                <a16:creationId xmlns:a16="http://schemas.microsoft.com/office/drawing/2014/main" id="{B313E449-AF87-2545-978C-35A6F4CF96C4}"/>
              </a:ext>
            </a:extLst>
          </p:cNvPr>
          <p:cNvSpPr>
            <a:spLocks noGrp="1"/>
          </p:cNvSpPr>
          <p:nvPr>
            <p:ph type="body" sz="quarter" idx="14"/>
          </p:nvPr>
        </p:nvSpPr>
        <p:spPr>
          <a:xfrm>
            <a:off x="528638" y="200025"/>
            <a:ext cx="2428875" cy="236533"/>
          </a:xfrm>
        </p:spPr>
        <p:txBody>
          <a:bodyPr>
            <a:normAutofit/>
          </a:bodyPr>
          <a:lstStyle>
            <a:lvl1pPr marL="0" indent="0" algn="l">
              <a:lnSpc>
                <a:spcPct val="100000"/>
              </a:lnSpc>
              <a:buNone/>
              <a:defRPr sz="800"/>
            </a:lvl1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889682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Large photography or infographic">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6"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71591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0AEB428-7601-4B67-A6C6-26B1F9E949EF}" type="datetimeFigureOut">
              <a:rPr lang="en-CA" smtClean="0"/>
              <a:t>2022-04-01</a:t>
            </a:fld>
            <a:endParaRPr lang="en-CA"/>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E379151-2C6D-4A9F-AE87-C18F57990DB9}" type="slidenum">
              <a:rPr lang="en-CA" smtClean="0"/>
              <a:t>‹#›</a:t>
            </a:fld>
            <a:endParaRPr lang="en-CA"/>
          </a:p>
        </p:txBody>
      </p:sp>
    </p:spTree>
    <p:extLst>
      <p:ext uri="{BB962C8B-B14F-4D97-AF65-F5344CB8AC3E}">
        <p14:creationId xmlns:p14="http://schemas.microsoft.com/office/powerpoint/2010/main" val="264270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9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3640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6"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oleObject" Target="../embeddings/oleObject1.bin"/><Relationship Id="rId35"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9"/>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5" name="think-cell Slide" r:id="rId30" imgW="473" imgH="473" progId="TCLayout.ActiveDocument.1">
                  <p:embed/>
                </p:oleObj>
              </mc:Choice>
              <mc:Fallback>
                <p:oleObj name="think-cell Slide" r:id="rId30" imgW="473" imgH="473" progId="TCLayout.ActiveDocument.1">
                  <p:embed/>
                  <p:pic>
                    <p:nvPicPr>
                      <p:cNvPr id="0" name=""/>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2"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 id="2147483676" r:id="rId24"/>
    <p:sldLayoutId id="2147483677" r:id="rId25"/>
    <p:sldLayoutId id="2147483678" r:id="rId26"/>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1.emf"/><Relationship Id="rId12" Type="http://schemas.openxmlformats.org/officeDocument/2006/relationships/image" Target="../media/image3.jpe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2.png"/><Relationship Id="rId5" Type="http://schemas.openxmlformats.org/officeDocument/2006/relationships/image" Target="../media/image5.jpeg"/><Relationship Id="rId10"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4" Type="http://schemas.openxmlformats.org/officeDocument/2006/relationships/notesSlide" Target="../notesSlides/notesSlide1.xml"/><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Chantal.bemeur@tpsgc-pwsgc.gc.ca" TargetMode="External"/><Relationship Id="rId4" Type="http://schemas.openxmlformats.org/officeDocument/2006/relationships/hyperlink" Target="mailto:Veronique.boton@tpsgc-pwsgc.gc.c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gcpedia.gc.ca/wiki/GCWorkplace_Change_Management_Playbook"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5.xml"/><Relationship Id="rId5" Type="http://schemas.microsoft.com/office/2007/relationships/hdphoto" Target="../media/hdphoto3.wdp"/><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16.xml"/><Relationship Id="rId5" Type="http://schemas.microsoft.com/office/2007/relationships/hdphoto" Target="../media/hdphoto3.wdp"/><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17.xml"/><Relationship Id="rId5" Type="http://schemas.microsoft.com/office/2007/relationships/hdphoto" Target="../media/hdphoto3.wdp"/><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18.xml"/><Relationship Id="rId5" Type="http://schemas.microsoft.com/office/2007/relationships/hdphoto" Target="../media/hdphoto3.wdp"/><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19.xml"/><Relationship Id="rId5" Type="http://schemas.microsoft.com/office/2007/relationships/hdphoto" Target="../media/hdphoto3.wdp"/><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hyperlink" Target="https://www.gcpedia.gc.ca/gcwiki/images/2/2e/New_-Property_Management_Practices_for_Coronavirus_Disease_(COVID-19)_-_English.pdf" TargetMode="External"/><Relationship Id="rId3" Type="http://schemas.openxmlformats.org/officeDocument/2006/relationships/hyperlink" Target="https://www.gcpedia.gc.ca/wiki/GCWorkplace_Change_Management_Playbook" TargetMode="External"/><Relationship Id="rId7" Type="http://schemas.openxmlformats.org/officeDocument/2006/relationships/hyperlink" Target="https://www.gcpedia.gc.ca/gcwiki/images/9/91/PSPC_RPS_Workplace_Resumption_Practices_and_Guidance-DRAFT_ENG_(v1).pdf"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hyperlink" Target="https://wiki.gccollab.ca/images/3/34/RTW_PM-CM_Integrated_plan_-_Change_inventory_and_impact_assessment.xlsx" TargetMode="External"/><Relationship Id="rId11" Type="http://schemas.openxmlformats.org/officeDocument/2006/relationships/hyperlink" Target="https://www.csps-efpc.gc.ca/tools/jobaids/pdfs/orientation-package-eng.pdf" TargetMode="External"/><Relationship Id="rId5" Type="http://schemas.openxmlformats.org/officeDocument/2006/relationships/hyperlink" Target="https://wiki.gccollab.ca/images/6/6f/RTW_change_management_toolkit_EN.pptx" TargetMode="External"/><Relationship Id="rId10" Type="http://schemas.openxmlformats.org/officeDocument/2006/relationships/hyperlink" Target="https://www.csps-efpc.gc.ca/tools/jobaids/orientation-package-eng.aspx" TargetMode="External"/><Relationship Id="rId4" Type="http://schemas.openxmlformats.org/officeDocument/2006/relationships/hyperlink" Target="https://wiki.gccollab.ca/images/e/e6/Return_to_the_workplace_change_management_toolkit_EN.zip" TargetMode="External"/><Relationship Id="rId9" Type="http://schemas.openxmlformats.org/officeDocument/2006/relationships/hyperlink" Target="https://www.canada.ca/en/government/publicservice/covid-19.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gcconnex.gc.ca/file/view/67068254/en-adapting-to-change-summary-sheet-june-9-2020?language=en"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hyperlink" Target="https://wiki.gccollab.ca/images/f/fd/COVID-19_GCworkplace_Design_EN.pdf" TargetMode="External"/><Relationship Id="rId4" Type="http://schemas.openxmlformats.org/officeDocument/2006/relationships/hyperlink" Target="https://gcconnex.gc.ca/file/download/8912946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11.xml"/><Relationship Id="rId7"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11.png"/><Relationship Id="rId5" Type="http://schemas.openxmlformats.org/officeDocument/2006/relationships/tags" Target="../tags/tag13.xml"/><Relationship Id="rId10" Type="http://schemas.openxmlformats.org/officeDocument/2006/relationships/hyperlink" Target="https://wiki.gccollab.ca/images/e/e6/Return_to_the_workplace_change_management_toolkit_EN.zip" TargetMode="External"/><Relationship Id="rId4" Type="http://schemas.openxmlformats.org/officeDocument/2006/relationships/tags" Target="../tags/tag12.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iki.gccollab.ca/images/3/34/RTW_PM-CM_Integrated_plan_-_Change_inventory_and_impact_assessment.xlsx" TargetMode="External"/><Relationship Id="rId7" Type="http://schemas.openxmlformats.org/officeDocument/2006/relationships/hyperlink" Target="https://gcconnex.gc.ca/file/view/89129461/rtw-employee-experience-tool-guide-by-bgis-en"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hyperlink" Target="https://gcconnex.gc.ca/file/download/67068254"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www.gcpedia.gc.ca/wiki/GCWorkplace_Change_Management_Playbook"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EE53F23-8885-4251-89E1-7BEB2733A5A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flipH="1">
            <a:off x="0" y="-9731"/>
            <a:ext cx="12192001" cy="6144758"/>
          </a:xfrm>
          <a:prstGeom prst="rect">
            <a:avLst/>
          </a:prstGeom>
        </p:spPr>
      </p:pic>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166514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79" name="think-cell Slide" r:id="rId6" imgW="473" imgH="473" progId="TCLayout.ActiveDocument.1">
                  <p:embed/>
                </p:oleObj>
              </mc:Choice>
              <mc:Fallback>
                <p:oleObj name="think-cell Slide" r:id="rId6" imgW="473" imgH="47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nvSpPr>
        <p:spPr>
          <a:xfrm>
            <a:off x="-4" y="0"/>
            <a:ext cx="12192004" cy="6867848"/>
          </a:xfrm>
          <a:prstGeom prst="rect">
            <a:avLst/>
          </a:prstGeom>
          <a:gradFill flip="none" rotWithShape="1">
            <a:gsLst>
              <a:gs pos="1000">
                <a:schemeClr val="tx1">
                  <a:alpha val="94000"/>
                </a:schemeClr>
              </a:gs>
              <a:gs pos="14000">
                <a:srgbClr val="101010">
                  <a:alpha val="60000"/>
                </a:srgbClr>
              </a:gs>
              <a:gs pos="29000">
                <a:schemeClr val="tx1">
                  <a:lumMod val="85000"/>
                  <a:lumOff val="15000"/>
                  <a:alpha val="50000"/>
                </a:schemeClr>
              </a:gs>
              <a:gs pos="100000">
                <a:schemeClr val="tx1">
                  <a:lumMod val="75000"/>
                  <a:lumOff val="25000"/>
                  <a:alpha val="0"/>
                </a:schemeClr>
              </a:gs>
              <a:gs pos="71000">
                <a:schemeClr val="tx1">
                  <a:lumMod val="75000"/>
                  <a:lumOff val="25000"/>
                  <a:alpha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8" cstate="print">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sp>
        <p:nvSpPr>
          <p:cNvPr id="2" name="Title 1"/>
          <p:cNvSpPr>
            <a:spLocks noGrp="1"/>
          </p:cNvSpPr>
          <p:nvPr>
            <p:ph type="ctrTitle"/>
          </p:nvPr>
        </p:nvSpPr>
        <p:spPr>
          <a:xfrm>
            <a:off x="511883" y="2547258"/>
            <a:ext cx="11417847" cy="2470980"/>
          </a:xfrm>
        </p:spPr>
        <p:txBody>
          <a:bodyPr>
            <a:noAutofit/>
          </a:bodyPr>
          <a:lstStyle/>
          <a:p>
            <a:r>
              <a:rPr lang="en-US" sz="4400" dirty="0">
                <a:solidFill>
                  <a:schemeClr val="bg1"/>
                </a:solidFill>
                <a:effectLst>
                  <a:outerShdw blurRad="114300" dist="63500" algn="ctr" rotWithShape="0">
                    <a:prstClr val="black">
                      <a:alpha val="61000"/>
                    </a:prstClr>
                  </a:outerShdw>
                </a:effectLst>
              </a:rPr>
              <a:t>RETURN </a:t>
            </a:r>
            <a:r>
              <a:rPr lang="en-US" sz="2800" dirty="0">
                <a:solidFill>
                  <a:schemeClr val="bg1"/>
                </a:solidFill>
                <a:effectLst>
                  <a:outerShdw blurRad="114300" dist="63500" algn="ctr" rotWithShape="0">
                    <a:prstClr val="black">
                      <a:alpha val="61000"/>
                    </a:prstClr>
                  </a:outerShdw>
                </a:effectLst>
              </a:rPr>
              <a:t>TO THE</a:t>
            </a:r>
            <a:r>
              <a:rPr lang="en-US" sz="4400" dirty="0">
                <a:solidFill>
                  <a:schemeClr val="bg1"/>
                </a:solidFill>
                <a:effectLst>
                  <a:outerShdw blurRad="114300" dist="63500" algn="ctr" rotWithShape="0">
                    <a:prstClr val="black">
                      <a:alpha val="61000"/>
                    </a:prstClr>
                  </a:outerShdw>
                </a:effectLst>
              </a:rPr>
              <a:t> </a:t>
            </a:r>
            <a:br>
              <a:rPr lang="en-US" sz="4400" dirty="0">
                <a:solidFill>
                  <a:schemeClr val="bg1"/>
                </a:solidFill>
                <a:effectLst>
                  <a:outerShdw blurRad="114300" dist="63500" algn="ctr" rotWithShape="0">
                    <a:prstClr val="black">
                      <a:alpha val="61000"/>
                    </a:prstClr>
                  </a:outerShdw>
                </a:effectLst>
              </a:rPr>
            </a:br>
            <a:r>
              <a:rPr lang="en-US" sz="4400" dirty="0">
                <a:solidFill>
                  <a:schemeClr val="bg1"/>
                </a:solidFill>
                <a:effectLst>
                  <a:outerShdw blurRad="114300" dist="63500" algn="ctr" rotWithShape="0">
                    <a:prstClr val="black">
                      <a:alpha val="61000"/>
                    </a:prstClr>
                  </a:outerShdw>
                </a:effectLst>
              </a:rPr>
              <a:t>WORKPLACE</a:t>
            </a:r>
            <a:br>
              <a:rPr lang="en-US" sz="4400" dirty="0">
                <a:solidFill>
                  <a:schemeClr val="bg1"/>
                </a:solidFill>
                <a:effectLst>
                  <a:outerShdw blurRad="114300" dist="63500" algn="ctr" rotWithShape="0">
                    <a:prstClr val="black">
                      <a:alpha val="61000"/>
                    </a:prstClr>
                  </a:outerShdw>
                </a:effectLst>
              </a:rPr>
            </a:br>
            <a:r>
              <a:rPr lang="en-US" sz="2800" dirty="0">
                <a:solidFill>
                  <a:schemeClr val="bg1"/>
                </a:solidFill>
                <a:effectLst>
                  <a:outerShdw blurRad="114300" dist="63500" algn="ctr" rotWithShape="0">
                    <a:prstClr val="black">
                      <a:alpha val="61000"/>
                    </a:prstClr>
                  </a:outerShdw>
                </a:effectLst>
              </a:rPr>
              <a:t>EMPLOYEE EXPERIENCE</a:t>
            </a:r>
            <a:br>
              <a:rPr lang="en-US" sz="4400" dirty="0">
                <a:solidFill>
                  <a:schemeClr val="bg1"/>
                </a:solidFill>
                <a:effectLst>
                  <a:outerShdw blurRad="114300" dist="63500" algn="ctr" rotWithShape="0">
                    <a:prstClr val="black">
                      <a:alpha val="61000"/>
                    </a:prstClr>
                  </a:outerShdw>
                </a:effectLst>
              </a:rPr>
            </a:br>
            <a:endParaRPr lang="en-US" sz="2800" b="0" dirty="0">
              <a:effectLst>
                <a:outerShdw blurRad="114300" dist="63500" algn="ctr" rotWithShape="0">
                  <a:prstClr val="black">
                    <a:alpha val="61000"/>
                  </a:prstClr>
                </a:outerShdw>
              </a:effectLst>
            </a:endParaRPr>
          </a:p>
        </p:txBody>
      </p:sp>
      <p:sp>
        <p:nvSpPr>
          <p:cNvPr id="3" name="Subtitle 2"/>
          <p:cNvSpPr>
            <a:spLocks noGrp="1"/>
          </p:cNvSpPr>
          <p:nvPr>
            <p:ph type="subTitle" idx="1"/>
          </p:nvPr>
        </p:nvSpPr>
        <p:spPr>
          <a:xfrm>
            <a:off x="545307" y="4714163"/>
            <a:ext cx="4219734" cy="678352"/>
          </a:xfrm>
        </p:spPr>
        <p:txBody>
          <a:bodyPr>
            <a:normAutofit lnSpcReduction="10000"/>
          </a:bodyPr>
          <a:lstStyle/>
          <a:p>
            <a:r>
              <a:rPr lang="en-US" sz="2000" dirty="0">
                <a:solidFill>
                  <a:schemeClr val="accent2"/>
                </a:solidFill>
                <a:effectLst>
                  <a:outerShdw blurRad="63500" sx="102000" sy="102000" algn="ctr" rotWithShape="0">
                    <a:prstClr val="black">
                      <a:alpha val="40000"/>
                    </a:prstClr>
                  </a:outerShdw>
                </a:effectLst>
              </a:rPr>
              <a:t>Accommodation Management and Workplace Solutions</a:t>
            </a:r>
          </a:p>
        </p:txBody>
      </p:sp>
      <p:sp>
        <p:nvSpPr>
          <p:cNvPr id="5" name="Text Placeholder 4"/>
          <p:cNvSpPr>
            <a:spLocks noGrp="1"/>
          </p:cNvSpPr>
          <p:nvPr>
            <p:ph type="body" sz="quarter" idx="13"/>
          </p:nvPr>
        </p:nvSpPr>
        <p:spPr>
          <a:xfrm>
            <a:off x="563399" y="5492537"/>
            <a:ext cx="3494087" cy="526957"/>
          </a:xfrm>
        </p:spPr>
        <p:txBody>
          <a:bodyPr/>
          <a:lstStyle/>
          <a:p>
            <a:r>
              <a:rPr lang="en-US" sz="1400" dirty="0">
                <a:solidFill>
                  <a:schemeClr val="bg1"/>
                </a:solidFill>
              </a:rPr>
              <a:t>March 2022</a:t>
            </a:r>
          </a:p>
        </p:txBody>
      </p:sp>
      <p:sp>
        <p:nvSpPr>
          <p:cNvPr id="9" name="Rectangle 8">
            <a:extLst>
              <a:ext uri="{C183D7F6-B498-43B3-948B-1728B52AA6E4}">
                <adec:decorative xmlns:adec="http://schemas.microsoft.com/office/drawing/2017/decorative" val="1"/>
              </a:ext>
            </a:extLst>
          </p:cNvPr>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4" name="Picture 13">
            <a:hlinkClick r:id="rId10"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Tree>
    <p:extLst>
      <p:ext uri="{BB962C8B-B14F-4D97-AF65-F5344CB8AC3E}">
        <p14:creationId xmlns:p14="http://schemas.microsoft.com/office/powerpoint/2010/main" val="1641849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rmAutofit/>
          </a:bodyPr>
          <a:lstStyle/>
          <a:p>
            <a:r>
              <a:rPr lang="en-US" dirty="0">
                <a:solidFill>
                  <a:srgbClr val="000000"/>
                </a:solidFill>
              </a:rPr>
              <a:t>Use the ADKAR model to ensure employees are ready</a:t>
            </a:r>
          </a:p>
        </p:txBody>
      </p:sp>
      <p:sp>
        <p:nvSpPr>
          <p:cNvPr id="57" name="Freeform 35">
            <a:extLst>
              <a:ext uri="{FF2B5EF4-FFF2-40B4-BE49-F238E27FC236}">
                <a16:creationId xmlns:a16="http://schemas.microsoft.com/office/drawing/2014/main" id="{7A4EAEA2-34E8-4802-9FE2-A5D19940D5DD}"/>
              </a:ext>
            </a:extLst>
          </p:cNvPr>
          <p:cNvSpPr/>
          <p:nvPr/>
        </p:nvSpPr>
        <p:spPr bwMode="auto">
          <a:xfrm>
            <a:off x="845443" y="3780118"/>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2800" b="1" dirty="0">
                <a:solidFill>
                  <a:schemeClr val="bg1"/>
                </a:solidFill>
                <a:ea typeface="Arial Unicode MS" panose="020B0604020202020204" pitchFamily="34" charset="-128"/>
                <a:cs typeface="Arial Unicode MS" panose="020B0604020202020204" pitchFamily="34" charset="-128"/>
              </a:rPr>
              <a:t>A</a:t>
            </a:r>
            <a:r>
              <a:rPr lang="en-CA" sz="2000" b="1" dirty="0">
                <a:solidFill>
                  <a:schemeClr val="bg1"/>
                </a:solidFill>
                <a:ea typeface="Arial Unicode MS" panose="020B0604020202020204" pitchFamily="34" charset="-128"/>
                <a:cs typeface="Arial Unicode MS" panose="020B0604020202020204" pitchFamily="34" charset="-128"/>
              </a:rPr>
              <a:t>wareness</a:t>
            </a:r>
          </a:p>
        </p:txBody>
      </p:sp>
      <p:grpSp>
        <p:nvGrpSpPr>
          <p:cNvPr id="2" name="Group 1" descr="Speech bubble: I understand why…">
            <a:extLst>
              <a:ext uri="{FF2B5EF4-FFF2-40B4-BE49-F238E27FC236}">
                <a16:creationId xmlns:a16="http://schemas.microsoft.com/office/drawing/2014/main" id="{7A1D3F86-0117-4377-8A6E-3EAADE52BAB1}"/>
              </a:ext>
            </a:extLst>
          </p:cNvPr>
          <p:cNvGrpSpPr/>
          <p:nvPr/>
        </p:nvGrpSpPr>
        <p:grpSpPr>
          <a:xfrm>
            <a:off x="797319" y="2765926"/>
            <a:ext cx="2015314" cy="969927"/>
            <a:chOff x="797319" y="2765926"/>
            <a:chExt cx="2015314" cy="969927"/>
          </a:xfrm>
        </p:grpSpPr>
        <p:grpSp>
          <p:nvGrpSpPr>
            <p:cNvPr id="53" name="Group 52" descr="Speech bubble: I understand why…">
              <a:extLst>
                <a:ext uri="{FF2B5EF4-FFF2-40B4-BE49-F238E27FC236}">
                  <a16:creationId xmlns:a16="http://schemas.microsoft.com/office/drawing/2014/main" id="{BEA3DD18-F935-4990-AC6C-47D97F57DE4D}"/>
                </a:ext>
              </a:extLst>
            </p:cNvPr>
            <p:cNvGrpSpPr/>
            <p:nvPr/>
          </p:nvGrpSpPr>
          <p:grpSpPr>
            <a:xfrm>
              <a:off x="797319" y="2765926"/>
              <a:ext cx="2015314" cy="644820"/>
              <a:chOff x="797319" y="3670723"/>
              <a:chExt cx="2015314" cy="515308"/>
            </a:xfrm>
          </p:grpSpPr>
          <p:sp>
            <p:nvSpPr>
              <p:cNvPr id="54" name="Rectangle 53">
                <a:extLst>
                  <a:ext uri="{FF2B5EF4-FFF2-40B4-BE49-F238E27FC236}">
                    <a16:creationId xmlns:a16="http://schemas.microsoft.com/office/drawing/2014/main" id="{EFA5807F-E6E9-4BA3-AF24-C0A52084E941}"/>
                  </a:ext>
                  <a:ext uri="{C183D7F6-B498-43B3-948B-1728B52AA6E4}">
                    <adec:decorative xmlns:adec="http://schemas.microsoft.com/office/drawing/2017/decorative" val="1"/>
                  </a:ext>
                </a:extLst>
              </p:cNvPr>
              <p:cNvSpPr/>
              <p:nvPr/>
            </p:nvSpPr>
            <p:spPr>
              <a:xfrm>
                <a:off x="847727" y="3734444"/>
                <a:ext cx="1889002" cy="451587"/>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Rectangle 54">
                <a:extLst>
                  <a:ext uri="{FF2B5EF4-FFF2-40B4-BE49-F238E27FC236}">
                    <a16:creationId xmlns:a16="http://schemas.microsoft.com/office/drawing/2014/main" id="{B3FC24DA-2BA9-4BD6-9493-35BA89E6830E}"/>
                  </a:ext>
                </a:extLst>
              </p:cNvPr>
              <p:cNvSpPr/>
              <p:nvPr/>
            </p:nvSpPr>
            <p:spPr>
              <a:xfrm>
                <a:off x="797319" y="3670723"/>
                <a:ext cx="2015314" cy="369332"/>
              </a:xfrm>
              <a:prstGeom prst="rect">
                <a:avLst/>
              </a:prstGeom>
            </p:spPr>
            <p:txBody>
              <a:bodyPr wrap="square">
                <a:spAutoFit/>
              </a:bodyPr>
              <a:lstStyle/>
              <a:p>
                <a:endParaRPr lang="en-CA" b="1" dirty="0"/>
              </a:p>
            </p:txBody>
          </p:sp>
        </p:grpSp>
        <p:sp>
          <p:nvSpPr>
            <p:cNvPr id="38" name="TextBox 37">
              <a:extLst>
                <a:ext uri="{FF2B5EF4-FFF2-40B4-BE49-F238E27FC236}">
                  <a16:creationId xmlns:a16="http://schemas.microsoft.com/office/drawing/2014/main" id="{37111F1A-7957-49C2-9864-3824CCD37CD0}"/>
                </a:ext>
              </a:extLst>
            </p:cNvPr>
            <p:cNvSpPr txBox="1"/>
            <p:nvPr/>
          </p:nvSpPr>
          <p:spPr>
            <a:xfrm>
              <a:off x="808172" y="2940520"/>
              <a:ext cx="2004461" cy="369332"/>
            </a:xfrm>
            <a:prstGeom prst="rect">
              <a:avLst/>
            </a:prstGeom>
            <a:noFill/>
          </p:spPr>
          <p:txBody>
            <a:bodyPr wrap="square">
              <a:spAutoFit/>
            </a:bodyPr>
            <a:lstStyle/>
            <a:p>
              <a:r>
                <a:rPr lang="en-CA" sz="1800" b="1" i="1" dirty="0">
                  <a:solidFill>
                    <a:srgbClr val="252525"/>
                  </a:solidFill>
                </a:rPr>
                <a:t>I understand why…</a:t>
              </a:r>
              <a:endParaRPr lang="en-CA" sz="1800" b="1" dirty="0"/>
            </a:p>
          </p:txBody>
        </p:sp>
        <p:pic>
          <p:nvPicPr>
            <p:cNvPr id="39" name="Picture 10" descr="Suesan icon and speech bubble">
              <a:extLst>
                <a:ext uri="{FF2B5EF4-FFF2-40B4-BE49-F238E27FC236}">
                  <a16:creationId xmlns:a16="http://schemas.microsoft.com/office/drawing/2014/main" id="{3D6E2A76-6673-47CB-A302-175338DCA58E}"/>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p:blipFill>
          <p:spPr bwMode="auto">
            <a:xfrm flipH="1">
              <a:off x="857047" y="3360077"/>
              <a:ext cx="1914137" cy="375776"/>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Freeform 38">
            <a:extLst>
              <a:ext uri="{FF2B5EF4-FFF2-40B4-BE49-F238E27FC236}">
                <a16:creationId xmlns:a16="http://schemas.microsoft.com/office/drawing/2014/main" id="{4C73F23F-D4D5-4133-A11B-994E1C4618E7}"/>
              </a:ext>
            </a:extLst>
          </p:cNvPr>
          <p:cNvSpPr/>
          <p:nvPr/>
        </p:nvSpPr>
        <p:spPr bwMode="auto">
          <a:xfrm>
            <a:off x="2995953" y="3782586"/>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2800" b="1" dirty="0">
                <a:solidFill>
                  <a:schemeClr val="tx1"/>
                </a:solidFill>
                <a:ea typeface="Arial Unicode MS" panose="020B0604020202020204" pitchFamily="34" charset="-128"/>
                <a:cs typeface="Arial Unicode MS" panose="020B0604020202020204" pitchFamily="34" charset="-128"/>
              </a:rPr>
              <a:t>D</a:t>
            </a:r>
            <a:r>
              <a:rPr lang="en-CA" sz="2000" b="1" dirty="0">
                <a:solidFill>
                  <a:schemeClr val="tx1"/>
                </a:solidFill>
                <a:ea typeface="Arial Unicode MS" panose="020B0604020202020204" pitchFamily="34" charset="-128"/>
                <a:cs typeface="Arial Unicode MS" panose="020B0604020202020204" pitchFamily="34" charset="-128"/>
              </a:rPr>
              <a:t>esire</a:t>
            </a:r>
          </a:p>
        </p:txBody>
      </p:sp>
      <p:grpSp>
        <p:nvGrpSpPr>
          <p:cNvPr id="59" name="Group 58" descr="Speech bubble: I decide to...">
            <a:extLst>
              <a:ext uri="{FF2B5EF4-FFF2-40B4-BE49-F238E27FC236}">
                <a16:creationId xmlns:a16="http://schemas.microsoft.com/office/drawing/2014/main" id="{5B541CB9-F684-405F-AC0A-7C0E15E4D981}"/>
              </a:ext>
            </a:extLst>
          </p:cNvPr>
          <p:cNvGrpSpPr/>
          <p:nvPr/>
        </p:nvGrpSpPr>
        <p:grpSpPr>
          <a:xfrm>
            <a:off x="2980121" y="2842644"/>
            <a:ext cx="1929755" cy="881686"/>
            <a:chOff x="2980121" y="3237043"/>
            <a:chExt cx="1929755" cy="881686"/>
          </a:xfrm>
        </p:grpSpPr>
        <p:sp>
          <p:nvSpPr>
            <p:cNvPr id="60" name="Rectangle 59">
              <a:extLst>
                <a:ext uri="{FF2B5EF4-FFF2-40B4-BE49-F238E27FC236}">
                  <a16:creationId xmlns:a16="http://schemas.microsoft.com/office/drawing/2014/main" id="{EA312B37-DB71-410E-8C82-A80E9A9C7BDD}"/>
                </a:ext>
                <a:ext uri="{C183D7F6-B498-43B3-948B-1728B52AA6E4}">
                  <adec:decorative xmlns:adec="http://schemas.microsoft.com/office/drawing/2017/decorative" val="1"/>
                </a:ext>
              </a:extLst>
            </p:cNvPr>
            <p:cNvSpPr/>
            <p:nvPr/>
          </p:nvSpPr>
          <p:spPr>
            <a:xfrm>
              <a:off x="3003928" y="3237043"/>
              <a:ext cx="1883311" cy="56508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Rectangle 60">
              <a:extLst>
                <a:ext uri="{FF2B5EF4-FFF2-40B4-BE49-F238E27FC236}">
                  <a16:creationId xmlns:a16="http://schemas.microsoft.com/office/drawing/2014/main" id="{554F7C64-8E79-45AF-A60C-45EEB6AAC6C4}"/>
                </a:ext>
              </a:extLst>
            </p:cNvPr>
            <p:cNvSpPr/>
            <p:nvPr/>
          </p:nvSpPr>
          <p:spPr>
            <a:xfrm>
              <a:off x="2980121" y="3365757"/>
              <a:ext cx="1891284" cy="369332"/>
            </a:xfrm>
            <a:prstGeom prst="rect">
              <a:avLst/>
            </a:prstGeom>
          </p:spPr>
          <p:txBody>
            <a:bodyPr wrap="square">
              <a:spAutoFit/>
            </a:bodyPr>
            <a:lstStyle/>
            <a:p>
              <a:r>
                <a:rPr lang="en-CA" b="1" i="1" dirty="0">
                  <a:solidFill>
                    <a:srgbClr val="252525"/>
                  </a:solidFill>
                </a:rPr>
                <a:t>I decide to…</a:t>
              </a:r>
              <a:endParaRPr lang="en-CA" b="1" dirty="0"/>
            </a:p>
          </p:txBody>
        </p:sp>
        <p:pic>
          <p:nvPicPr>
            <p:cNvPr id="62" name="Picture 10" descr="Suesan icon and speech bubble">
              <a:extLst>
                <a:ext uri="{FF2B5EF4-FFF2-40B4-BE49-F238E27FC236}">
                  <a16:creationId xmlns:a16="http://schemas.microsoft.com/office/drawing/2014/main" id="{A58C7ACE-E965-4813-AFED-AB4C3C272CFA}"/>
                </a:ext>
              </a:extLst>
            </p:cNvPr>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flipH="1">
              <a:off x="2995739" y="3742953"/>
              <a:ext cx="1914137" cy="375776"/>
            </a:xfrm>
            <a:prstGeom prst="rect">
              <a:avLst/>
            </a:prstGeom>
            <a:noFill/>
            <a:extLst>
              <a:ext uri="{909E8E84-426E-40DD-AFC4-6F175D3DCCD1}">
                <a14:hiddenFill xmlns:a14="http://schemas.microsoft.com/office/drawing/2010/main">
                  <a:solidFill>
                    <a:srgbClr val="FFFFFF"/>
                  </a:solidFill>
                </a14:hiddenFill>
              </a:ext>
            </a:extLst>
          </p:spPr>
        </p:pic>
      </p:grpSp>
      <p:sp>
        <p:nvSpPr>
          <p:cNvPr id="74" name="Freeform 41">
            <a:extLst>
              <a:ext uri="{FF2B5EF4-FFF2-40B4-BE49-F238E27FC236}">
                <a16:creationId xmlns:a16="http://schemas.microsoft.com/office/drawing/2014/main" id="{A607CFEE-EEC3-4831-ADF8-57BCC1057538}"/>
              </a:ext>
            </a:extLst>
          </p:cNvPr>
          <p:cNvSpPr/>
          <p:nvPr/>
        </p:nvSpPr>
        <p:spPr bwMode="auto">
          <a:xfrm>
            <a:off x="5146462" y="3782586"/>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2800" b="1" dirty="0">
                <a:solidFill>
                  <a:schemeClr val="tx1"/>
                </a:solidFill>
                <a:ea typeface="Arial Unicode MS" panose="020B0604020202020204" pitchFamily="34" charset="-128"/>
                <a:cs typeface="Arial Unicode MS" panose="020B0604020202020204" pitchFamily="34" charset="-128"/>
              </a:rPr>
              <a:t>K</a:t>
            </a:r>
            <a:r>
              <a:rPr lang="en-CA" sz="2000" b="1" dirty="0">
                <a:solidFill>
                  <a:schemeClr val="tx1"/>
                </a:solidFill>
                <a:ea typeface="Arial Unicode MS" panose="020B0604020202020204" pitchFamily="34" charset="-128"/>
                <a:cs typeface="Arial Unicode MS" panose="020B0604020202020204" pitchFamily="34" charset="-128"/>
              </a:rPr>
              <a:t>nowledge</a:t>
            </a:r>
          </a:p>
        </p:txBody>
      </p:sp>
      <p:grpSp>
        <p:nvGrpSpPr>
          <p:cNvPr id="68" name="Group 67" descr="Speech bubble: I know how...">
            <a:extLst>
              <a:ext uri="{FF2B5EF4-FFF2-40B4-BE49-F238E27FC236}">
                <a16:creationId xmlns:a16="http://schemas.microsoft.com/office/drawing/2014/main" id="{4F26524A-69D0-404D-98FC-598BA9EB7B51}"/>
              </a:ext>
            </a:extLst>
          </p:cNvPr>
          <p:cNvGrpSpPr/>
          <p:nvPr/>
        </p:nvGrpSpPr>
        <p:grpSpPr>
          <a:xfrm>
            <a:off x="5144762" y="2831117"/>
            <a:ext cx="1914138" cy="885949"/>
            <a:chOff x="5144762" y="2841133"/>
            <a:chExt cx="1914138" cy="885949"/>
          </a:xfrm>
        </p:grpSpPr>
        <p:sp>
          <p:nvSpPr>
            <p:cNvPr id="70" name="Rectangle 69">
              <a:extLst>
                <a:ext uri="{FF2B5EF4-FFF2-40B4-BE49-F238E27FC236}">
                  <a16:creationId xmlns:a16="http://schemas.microsoft.com/office/drawing/2014/main" id="{FA0E3FD5-53D9-4E9D-B447-E13BE5864B99}"/>
                </a:ext>
                <a:ext uri="{C183D7F6-B498-43B3-948B-1728B52AA6E4}">
                  <adec:decorative xmlns:adec="http://schemas.microsoft.com/office/drawing/2017/decorative" val="1"/>
                </a:ext>
              </a:extLst>
            </p:cNvPr>
            <p:cNvSpPr/>
            <p:nvPr/>
          </p:nvSpPr>
          <p:spPr>
            <a:xfrm>
              <a:off x="5146272" y="2841133"/>
              <a:ext cx="1891474" cy="56508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Rectangle 70">
              <a:extLst>
                <a:ext uri="{FF2B5EF4-FFF2-40B4-BE49-F238E27FC236}">
                  <a16:creationId xmlns:a16="http://schemas.microsoft.com/office/drawing/2014/main" id="{D423B02F-3A88-40A3-8433-5D5BE95E4BFD}"/>
                </a:ext>
              </a:extLst>
            </p:cNvPr>
            <p:cNvSpPr/>
            <p:nvPr/>
          </p:nvSpPr>
          <p:spPr>
            <a:xfrm>
              <a:off x="5144762" y="2965332"/>
              <a:ext cx="1900038" cy="369332"/>
            </a:xfrm>
            <a:prstGeom prst="rect">
              <a:avLst/>
            </a:prstGeom>
          </p:spPr>
          <p:txBody>
            <a:bodyPr wrap="square">
              <a:spAutoFit/>
            </a:bodyPr>
            <a:lstStyle/>
            <a:p>
              <a:r>
                <a:rPr lang="en-CA" b="1" i="1" dirty="0">
                  <a:solidFill>
                    <a:srgbClr val="252525"/>
                  </a:solidFill>
                </a:rPr>
                <a:t>I know how…</a:t>
              </a:r>
              <a:endParaRPr lang="en-CA" b="1" dirty="0"/>
            </a:p>
          </p:txBody>
        </p:sp>
        <p:pic>
          <p:nvPicPr>
            <p:cNvPr id="73" name="Picture 10" descr="Suesan icon and speech bubble">
              <a:extLst>
                <a:ext uri="{FF2B5EF4-FFF2-40B4-BE49-F238E27FC236}">
                  <a16:creationId xmlns:a16="http://schemas.microsoft.com/office/drawing/2014/main" id="{733D76A4-8921-40BB-B553-C6F128D05929}"/>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flipH="1">
              <a:off x="5144763" y="3351306"/>
              <a:ext cx="1914137" cy="375776"/>
            </a:xfrm>
            <a:prstGeom prst="rect">
              <a:avLst/>
            </a:prstGeom>
            <a:noFill/>
            <a:extLst>
              <a:ext uri="{909E8E84-426E-40DD-AFC4-6F175D3DCCD1}">
                <a14:hiddenFill xmlns:a14="http://schemas.microsoft.com/office/drawing/2010/main">
                  <a:solidFill>
                    <a:srgbClr val="FFFFFF"/>
                  </a:solidFill>
                </a14:hiddenFill>
              </a:ext>
            </a:extLst>
          </p:spPr>
        </p:pic>
      </p:grpSp>
      <p:sp>
        <p:nvSpPr>
          <p:cNvPr id="84" name="Freeform 43">
            <a:extLst>
              <a:ext uri="{FF2B5EF4-FFF2-40B4-BE49-F238E27FC236}">
                <a16:creationId xmlns:a16="http://schemas.microsoft.com/office/drawing/2014/main" id="{19F15A2A-E457-4B6B-A760-669F99BE2B54}"/>
              </a:ext>
            </a:extLst>
          </p:cNvPr>
          <p:cNvSpPr/>
          <p:nvPr/>
        </p:nvSpPr>
        <p:spPr bwMode="auto">
          <a:xfrm>
            <a:off x="7296971" y="3786315"/>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tx2">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2800" b="1" dirty="0">
                <a:solidFill>
                  <a:schemeClr val="tx1"/>
                </a:solidFill>
                <a:ea typeface="Arial Unicode MS" panose="020B0604020202020204" pitchFamily="34" charset="-128"/>
                <a:cs typeface="Arial Unicode MS" panose="020B0604020202020204" pitchFamily="34" charset="-128"/>
              </a:rPr>
              <a:t>A</a:t>
            </a:r>
            <a:r>
              <a:rPr lang="en-CA" sz="2000" b="1" dirty="0">
                <a:solidFill>
                  <a:schemeClr val="tx1"/>
                </a:solidFill>
                <a:ea typeface="Arial Unicode MS" panose="020B0604020202020204" pitchFamily="34" charset="-128"/>
                <a:cs typeface="Arial Unicode MS" panose="020B0604020202020204" pitchFamily="34" charset="-128"/>
              </a:rPr>
              <a:t>bility</a:t>
            </a:r>
          </a:p>
        </p:txBody>
      </p:sp>
      <p:grpSp>
        <p:nvGrpSpPr>
          <p:cNvPr id="80" name="Group 79" descr="Speech bubble: I am able to...">
            <a:extLst>
              <a:ext uri="{FF2B5EF4-FFF2-40B4-BE49-F238E27FC236}">
                <a16:creationId xmlns:a16="http://schemas.microsoft.com/office/drawing/2014/main" id="{70BAE7F3-C019-473B-8B41-DE5DBB2B9FEC}"/>
              </a:ext>
            </a:extLst>
          </p:cNvPr>
          <p:cNvGrpSpPr/>
          <p:nvPr/>
        </p:nvGrpSpPr>
        <p:grpSpPr>
          <a:xfrm>
            <a:off x="7293787" y="2819980"/>
            <a:ext cx="1917052" cy="880127"/>
            <a:chOff x="7270490" y="2471179"/>
            <a:chExt cx="1917052" cy="880127"/>
          </a:xfrm>
        </p:grpSpPr>
        <p:sp>
          <p:nvSpPr>
            <p:cNvPr id="81" name="Rectangle 80">
              <a:extLst>
                <a:ext uri="{FF2B5EF4-FFF2-40B4-BE49-F238E27FC236}">
                  <a16:creationId xmlns:a16="http://schemas.microsoft.com/office/drawing/2014/main" id="{590D2B7F-1119-4BED-952D-9A8B2E5C73B9}"/>
                </a:ext>
                <a:ext uri="{C183D7F6-B498-43B3-948B-1728B52AA6E4}">
                  <adec:decorative xmlns:adec="http://schemas.microsoft.com/office/drawing/2017/decorative" val="1"/>
                </a:ext>
              </a:extLst>
            </p:cNvPr>
            <p:cNvSpPr/>
            <p:nvPr/>
          </p:nvSpPr>
          <p:spPr>
            <a:xfrm>
              <a:off x="7270490" y="2471179"/>
              <a:ext cx="1898528" cy="56508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2" name="Rectangle 81">
              <a:extLst>
                <a:ext uri="{FF2B5EF4-FFF2-40B4-BE49-F238E27FC236}">
                  <a16:creationId xmlns:a16="http://schemas.microsoft.com/office/drawing/2014/main" id="{36861C50-766C-4F14-8B84-583BD4249942}"/>
                </a:ext>
              </a:extLst>
            </p:cNvPr>
            <p:cNvSpPr/>
            <p:nvPr/>
          </p:nvSpPr>
          <p:spPr>
            <a:xfrm>
              <a:off x="7277734" y="2609425"/>
              <a:ext cx="1891284" cy="369332"/>
            </a:xfrm>
            <a:prstGeom prst="rect">
              <a:avLst/>
            </a:prstGeom>
          </p:spPr>
          <p:txBody>
            <a:bodyPr wrap="square">
              <a:spAutoFit/>
            </a:bodyPr>
            <a:lstStyle/>
            <a:p>
              <a:r>
                <a:rPr lang="en-CA" b="1" i="1" dirty="0">
                  <a:solidFill>
                    <a:srgbClr val="252525"/>
                  </a:solidFill>
                </a:rPr>
                <a:t>I am able to…</a:t>
              </a:r>
              <a:endParaRPr lang="en-CA" b="1" dirty="0"/>
            </a:p>
          </p:txBody>
        </p:sp>
        <p:pic>
          <p:nvPicPr>
            <p:cNvPr id="83" name="Picture 10" descr="Suesan icon and speech bubble">
              <a:extLst>
                <a:ext uri="{FF2B5EF4-FFF2-40B4-BE49-F238E27FC236}">
                  <a16:creationId xmlns:a16="http://schemas.microsoft.com/office/drawing/2014/main" id="{913FAAED-CDD5-43F0-A067-4BC285960F2E}"/>
                </a:ext>
              </a:extLst>
            </p:cNvPr>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flipH="1">
              <a:off x="7273405" y="2975530"/>
              <a:ext cx="1914137" cy="375776"/>
            </a:xfrm>
            <a:prstGeom prst="rect">
              <a:avLst/>
            </a:prstGeom>
            <a:noFill/>
            <a:extLst>
              <a:ext uri="{909E8E84-426E-40DD-AFC4-6F175D3DCCD1}">
                <a14:hiddenFill xmlns:a14="http://schemas.microsoft.com/office/drawing/2010/main">
                  <a:solidFill>
                    <a:srgbClr val="FFFFFF"/>
                  </a:solidFill>
                </a14:hiddenFill>
              </a:ext>
            </a:extLst>
          </p:spPr>
        </p:pic>
      </p:grpSp>
      <p:sp>
        <p:nvSpPr>
          <p:cNvPr id="103" name="Freeform 45">
            <a:extLst>
              <a:ext uri="{FF2B5EF4-FFF2-40B4-BE49-F238E27FC236}">
                <a16:creationId xmlns:a16="http://schemas.microsoft.com/office/drawing/2014/main" id="{A665E60E-9C69-4470-8CFE-9E9A51AD9C1C}"/>
              </a:ext>
            </a:extLst>
          </p:cNvPr>
          <p:cNvSpPr/>
          <p:nvPr/>
        </p:nvSpPr>
        <p:spPr bwMode="auto">
          <a:xfrm>
            <a:off x="9447475" y="3782586"/>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2800" b="1" dirty="0">
                <a:solidFill>
                  <a:schemeClr val="tx1"/>
                </a:solidFill>
                <a:ea typeface="Arial Unicode MS" panose="020B0604020202020204" pitchFamily="34" charset="-128"/>
                <a:cs typeface="Arial Unicode MS" panose="020B0604020202020204" pitchFamily="34" charset="-128"/>
              </a:rPr>
              <a:t>R</a:t>
            </a:r>
            <a:r>
              <a:rPr lang="en-CA" sz="2000" b="1" dirty="0">
                <a:solidFill>
                  <a:schemeClr val="tx1"/>
                </a:solidFill>
                <a:ea typeface="Arial Unicode MS" panose="020B0604020202020204" pitchFamily="34" charset="-128"/>
                <a:cs typeface="Arial Unicode MS" panose="020B0604020202020204" pitchFamily="34" charset="-128"/>
              </a:rPr>
              <a:t>einforcement</a:t>
            </a:r>
          </a:p>
        </p:txBody>
      </p:sp>
      <p:grpSp>
        <p:nvGrpSpPr>
          <p:cNvPr id="86" name="Group 85" descr="Speech bubble: I will continue to...">
            <a:extLst>
              <a:ext uri="{FF2B5EF4-FFF2-40B4-BE49-F238E27FC236}">
                <a16:creationId xmlns:a16="http://schemas.microsoft.com/office/drawing/2014/main" id="{E03C8182-2A1F-4A78-953F-55894566189C}"/>
              </a:ext>
            </a:extLst>
          </p:cNvPr>
          <p:cNvGrpSpPr/>
          <p:nvPr/>
        </p:nvGrpSpPr>
        <p:grpSpPr>
          <a:xfrm>
            <a:off x="9447755" y="2819980"/>
            <a:ext cx="2027377" cy="876347"/>
            <a:chOff x="9447755" y="2132247"/>
            <a:chExt cx="2027377" cy="876347"/>
          </a:xfrm>
        </p:grpSpPr>
        <p:sp>
          <p:nvSpPr>
            <p:cNvPr id="92" name="Rectangle 91">
              <a:extLst>
                <a:ext uri="{FF2B5EF4-FFF2-40B4-BE49-F238E27FC236}">
                  <a16:creationId xmlns:a16="http://schemas.microsoft.com/office/drawing/2014/main" id="{BC39BAAE-5475-468E-B2F3-E4FBD2D8D839}"/>
                </a:ext>
                <a:ext uri="{C183D7F6-B498-43B3-948B-1728B52AA6E4}">
                  <adec:decorative xmlns:adec="http://schemas.microsoft.com/office/drawing/2017/decorative" val="1"/>
                </a:ext>
              </a:extLst>
            </p:cNvPr>
            <p:cNvSpPr/>
            <p:nvPr/>
          </p:nvSpPr>
          <p:spPr>
            <a:xfrm>
              <a:off x="9447755" y="2132247"/>
              <a:ext cx="1898528" cy="56508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0" name="Rectangle 99">
              <a:extLst>
                <a:ext uri="{FF2B5EF4-FFF2-40B4-BE49-F238E27FC236}">
                  <a16:creationId xmlns:a16="http://schemas.microsoft.com/office/drawing/2014/main" id="{CC4AB978-DB64-456D-ABAE-75E3107C3F41}"/>
                </a:ext>
              </a:extLst>
            </p:cNvPr>
            <p:cNvSpPr/>
            <p:nvPr/>
          </p:nvSpPr>
          <p:spPr>
            <a:xfrm>
              <a:off x="9462515" y="2255622"/>
              <a:ext cx="2012617" cy="369332"/>
            </a:xfrm>
            <a:prstGeom prst="rect">
              <a:avLst/>
            </a:prstGeom>
          </p:spPr>
          <p:txBody>
            <a:bodyPr wrap="square">
              <a:spAutoFit/>
            </a:bodyPr>
            <a:lstStyle/>
            <a:p>
              <a:r>
                <a:rPr lang="en-CA" b="1" i="1" dirty="0">
                  <a:solidFill>
                    <a:srgbClr val="252525"/>
                  </a:solidFill>
                </a:rPr>
                <a:t>I will continue to…</a:t>
              </a:r>
              <a:endParaRPr lang="en-CA" b="1" dirty="0"/>
            </a:p>
          </p:txBody>
        </p:sp>
        <p:pic>
          <p:nvPicPr>
            <p:cNvPr id="101" name="Picture 10" descr="Suesan icon and speech bubble">
              <a:extLst>
                <a:ext uri="{FF2B5EF4-FFF2-40B4-BE49-F238E27FC236}">
                  <a16:creationId xmlns:a16="http://schemas.microsoft.com/office/drawing/2014/main" id="{F1D34C33-7F1F-4997-A53A-5AB952E3C248}"/>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flipH="1">
              <a:off x="9451089" y="2632818"/>
              <a:ext cx="1914137" cy="3757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6048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8991-06A4-4CF4-BDA9-FF86F330EF3B}"/>
              </a:ext>
            </a:extLst>
          </p:cNvPr>
          <p:cNvSpPr>
            <a:spLocks noGrp="1"/>
          </p:cNvSpPr>
          <p:nvPr>
            <p:ph type="title"/>
          </p:nvPr>
        </p:nvSpPr>
        <p:spPr>
          <a:xfrm>
            <a:off x="528638" y="727294"/>
            <a:ext cx="6065202" cy="939581"/>
          </a:xfrm>
        </p:spPr>
        <p:txBody>
          <a:bodyPr>
            <a:noAutofit/>
          </a:bodyPr>
          <a:lstStyle/>
          <a:p>
            <a:r>
              <a:rPr lang="en-CA" sz="6000" dirty="0">
                <a:solidFill>
                  <a:schemeClr val="accent2"/>
                </a:solidFill>
              </a:rPr>
              <a:t>Questions?</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986684" y="865239"/>
            <a:ext cx="3205316" cy="5992761"/>
          </a:xfrm>
          <a:prstGeom prst="rect">
            <a:avLst/>
          </a:prstGeom>
        </p:spPr>
      </p:pic>
      <p:sp>
        <p:nvSpPr>
          <p:cNvPr id="8" name="TextBox 7">
            <a:extLst>
              <a:ext uri="{FF2B5EF4-FFF2-40B4-BE49-F238E27FC236}">
                <a16:creationId xmlns:a16="http://schemas.microsoft.com/office/drawing/2014/main" id="{EE9F7594-00FF-4D08-8CBE-D1D43D9FF1BE}"/>
              </a:ext>
            </a:extLst>
          </p:cNvPr>
          <p:cNvSpPr txBox="1"/>
          <p:nvPr/>
        </p:nvSpPr>
        <p:spPr>
          <a:xfrm>
            <a:off x="593658" y="2235835"/>
            <a:ext cx="7341302" cy="3600986"/>
          </a:xfrm>
          <a:prstGeom prst="rect">
            <a:avLst/>
          </a:prstGeom>
          <a:noFill/>
        </p:spPr>
        <p:txBody>
          <a:bodyPr wrap="square">
            <a:spAutoFit/>
          </a:bodyPr>
          <a:lstStyle/>
          <a:p>
            <a:r>
              <a:rPr lang="en-CA" dirty="0">
                <a:cs typeface="Arial" panose="020B0604020202020204" pitchFamily="34" charset="0"/>
              </a:rPr>
              <a:t>If you have questions on </a:t>
            </a:r>
            <a:r>
              <a:rPr lang="en-CA" b="1" dirty="0">
                <a:solidFill>
                  <a:schemeClr val="accent2"/>
                </a:solidFill>
                <a:cs typeface="Arial" panose="020B0604020202020204" pitchFamily="34" charset="0"/>
              </a:rPr>
              <a:t>designing your Return to the Workplace Strategy</a:t>
            </a:r>
            <a:r>
              <a:rPr lang="en-CA" dirty="0">
                <a:cs typeface="Arial" panose="020B0604020202020204" pitchFamily="34" charset="0"/>
              </a:rPr>
              <a:t>:</a:t>
            </a:r>
          </a:p>
          <a:p>
            <a:endParaRPr lang="en-US" sz="1800" dirty="0">
              <a:solidFill>
                <a:schemeClr val="tx2"/>
              </a:solidFill>
            </a:endParaRPr>
          </a:p>
          <a:p>
            <a:r>
              <a:rPr lang="en-US" sz="2400" b="1" dirty="0">
                <a:solidFill>
                  <a:schemeClr val="tx2"/>
                </a:solidFill>
                <a:cs typeface="Arial" panose="020B0604020202020204" pitchFamily="34" charset="0"/>
              </a:rPr>
              <a:t>Véronique Boton</a:t>
            </a:r>
          </a:p>
          <a:p>
            <a:r>
              <a:rPr lang="en-US" sz="1800" dirty="0">
                <a:cs typeface="Arial" panose="020B0604020202020204" pitchFamily="34" charset="0"/>
                <a:hlinkClick r:id="rId4"/>
              </a:rPr>
              <a:t>Veronique.boton@tpsgc-pwsgc.gc.ca</a:t>
            </a:r>
            <a:r>
              <a:rPr lang="en-US" sz="1800" dirty="0">
                <a:cs typeface="Arial" panose="020B0604020202020204" pitchFamily="34" charset="0"/>
              </a:rPr>
              <a:t> </a:t>
            </a:r>
          </a:p>
          <a:p>
            <a:r>
              <a:rPr lang="en-US" sz="1800" dirty="0">
                <a:cs typeface="Arial" panose="020B0604020202020204" pitchFamily="34" charset="0"/>
              </a:rPr>
              <a:t>613-698-2704</a:t>
            </a:r>
          </a:p>
          <a:p>
            <a:endParaRPr lang="en-CA" dirty="0">
              <a:cs typeface="Arial" panose="020B0604020202020204" pitchFamily="34" charset="0"/>
            </a:endParaRPr>
          </a:p>
          <a:p>
            <a:endParaRPr lang="en-CA" dirty="0">
              <a:cs typeface="Arial" panose="020B0604020202020204" pitchFamily="34" charset="0"/>
            </a:endParaRPr>
          </a:p>
          <a:p>
            <a:r>
              <a:rPr lang="en-CA" dirty="0">
                <a:cs typeface="Arial" panose="020B0604020202020204" pitchFamily="34" charset="0"/>
              </a:rPr>
              <a:t>If you have questions on </a:t>
            </a:r>
            <a:r>
              <a:rPr lang="en-CA" b="1" dirty="0">
                <a:solidFill>
                  <a:schemeClr val="accent2"/>
                </a:solidFill>
                <a:cs typeface="Arial" panose="020B0604020202020204" pitchFamily="34" charset="0"/>
              </a:rPr>
              <a:t>designing your Employee Experience</a:t>
            </a:r>
            <a:r>
              <a:rPr lang="en-CA" dirty="0">
                <a:cs typeface="Arial" panose="020B0604020202020204" pitchFamily="34" charset="0"/>
              </a:rPr>
              <a:t>:</a:t>
            </a:r>
          </a:p>
          <a:p>
            <a:endParaRPr lang="en-CA" dirty="0">
              <a:cs typeface="Arial" panose="020B0604020202020204" pitchFamily="34" charset="0"/>
            </a:endParaRPr>
          </a:p>
          <a:p>
            <a:r>
              <a:rPr lang="en-US" sz="2400" b="1" dirty="0">
                <a:solidFill>
                  <a:schemeClr val="tx2"/>
                </a:solidFill>
                <a:cs typeface="Arial" panose="020B0604020202020204" pitchFamily="34" charset="0"/>
              </a:rPr>
              <a:t>Chantal Bemeur</a:t>
            </a:r>
          </a:p>
          <a:p>
            <a:r>
              <a:rPr lang="en-US" sz="1800" dirty="0">
                <a:cs typeface="Arial" panose="020B0604020202020204" pitchFamily="34" charset="0"/>
                <a:hlinkClick r:id="rId5"/>
              </a:rPr>
              <a:t>Chantal.bemeur@tpsgc-pwsgc.gc.ca</a:t>
            </a:r>
            <a:r>
              <a:rPr lang="en-US" sz="1800" dirty="0">
                <a:cs typeface="Arial" panose="020B0604020202020204" pitchFamily="34" charset="0"/>
              </a:rPr>
              <a:t> </a:t>
            </a:r>
          </a:p>
          <a:p>
            <a:r>
              <a:rPr lang="en-US" sz="1800" dirty="0">
                <a:cs typeface="Arial" panose="020B0604020202020204" pitchFamily="34" charset="0"/>
              </a:rPr>
              <a:t>613-286-7326</a:t>
            </a:r>
          </a:p>
        </p:txBody>
      </p:sp>
    </p:spTree>
    <p:extLst>
      <p:ext uri="{BB962C8B-B14F-4D97-AF65-F5344CB8AC3E}">
        <p14:creationId xmlns:p14="http://schemas.microsoft.com/office/powerpoint/2010/main" val="2320688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B70C6D-5747-4E11-84BE-156BEA8F8817}"/>
              </a:ext>
            </a:extLst>
          </p:cNvPr>
          <p:cNvSpPr>
            <a:spLocks noGrp="1"/>
          </p:cNvSpPr>
          <p:nvPr>
            <p:ph type="title"/>
          </p:nvPr>
        </p:nvSpPr>
        <p:spPr>
          <a:xfrm>
            <a:off x="528638" y="4049614"/>
            <a:ext cx="11115674" cy="939581"/>
          </a:xfrm>
        </p:spPr>
        <p:txBody>
          <a:bodyPr/>
          <a:lstStyle/>
          <a:p>
            <a:r>
              <a:rPr lang="en-CA" sz="6000" dirty="0">
                <a:solidFill>
                  <a:schemeClr val="accent2"/>
                </a:solidFill>
              </a:rPr>
              <a:t>Annex</a:t>
            </a:r>
            <a:endParaRPr lang="en-CA" dirty="0">
              <a:solidFill>
                <a:schemeClr val="accent2"/>
              </a:solidFill>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986684" y="865239"/>
            <a:ext cx="3205316" cy="5992761"/>
          </a:xfrm>
          <a:prstGeom prst="rect">
            <a:avLst/>
          </a:prstGeom>
        </p:spPr>
      </p:pic>
    </p:spTree>
    <p:extLst>
      <p:ext uri="{BB962C8B-B14F-4D97-AF65-F5344CB8AC3E}">
        <p14:creationId xmlns:p14="http://schemas.microsoft.com/office/powerpoint/2010/main" val="1699853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BCB1C9-9F98-4FBE-AE3C-26EF7B914B76}"/>
              </a:ext>
            </a:extLst>
          </p:cNvPr>
          <p:cNvSpPr>
            <a:spLocks noGrp="1"/>
          </p:cNvSpPr>
          <p:nvPr>
            <p:ph type="title"/>
          </p:nvPr>
        </p:nvSpPr>
        <p:spPr/>
        <p:txBody>
          <a:bodyPr/>
          <a:lstStyle/>
          <a:p>
            <a:pPr rtl="0" eaLnBrk="1" fontAlgn="auto" latinLnBrk="0" hangingPunct="1"/>
            <a:r>
              <a:rPr lang="en-CA" sz="2800" i="0" kern="1200" spc="0" baseline="0" dirty="0">
                <a:ln>
                  <a:noFill/>
                </a:ln>
                <a:solidFill>
                  <a:srgbClr val="000000"/>
                </a:solidFill>
                <a:effectLst/>
                <a:ea typeface="+mn-ea"/>
              </a:rPr>
              <a:t>Health &amp; Safety in the Workplace</a:t>
            </a:r>
            <a:endParaRPr lang="en-CA" dirty="0">
              <a:effectLst/>
            </a:endParaRPr>
          </a:p>
        </p:txBody>
      </p:sp>
      <p:sp>
        <p:nvSpPr>
          <p:cNvPr id="358" name="TextBox 357">
            <a:extLst>
              <a:ext uri="{FF2B5EF4-FFF2-40B4-BE49-F238E27FC236}">
                <a16:creationId xmlns:a16="http://schemas.microsoft.com/office/drawing/2014/main" id="{438B287B-623D-4216-BAFC-044E9E81B49A}"/>
              </a:ext>
            </a:extLst>
          </p:cNvPr>
          <p:cNvSpPr txBox="1"/>
          <p:nvPr/>
        </p:nvSpPr>
        <p:spPr>
          <a:xfrm>
            <a:off x="957015" y="2644170"/>
            <a:ext cx="2302783" cy="1569660"/>
          </a:xfrm>
          <a:prstGeom prst="rect">
            <a:avLst/>
          </a:prstGeom>
          <a:solidFill>
            <a:srgbClr val="FFB8B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000000"/>
                </a:solidFill>
                <a:effectLst/>
                <a:uLnTx/>
                <a:uFillTx/>
                <a:latin typeface="Calibri" panose="020F0502020204030204"/>
                <a:ea typeface="+mn-ea"/>
                <a:cs typeface="+mn-cs"/>
              </a:rPr>
              <a:t>Shared space</a:t>
            </a:r>
            <a:r>
              <a:rPr kumimoji="0" lang="en-CA" sz="24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000000"/>
                </a:solidFill>
                <a:effectLst/>
                <a:uLnTx/>
                <a:uFillTx/>
                <a:latin typeface="Calibri" panose="020F0502020204030204"/>
                <a:ea typeface="+mn-ea"/>
                <a:cs typeface="+mn-cs"/>
              </a:rPr>
              <a:t>in traditional, assigned workplaces:</a:t>
            </a:r>
          </a:p>
        </p:txBody>
      </p:sp>
      <p:grpSp>
        <p:nvGrpSpPr>
          <p:cNvPr id="2" name="Group 1" descr="Image of a floor plan where shared space is highlighted.">
            <a:extLst>
              <a:ext uri="{FF2B5EF4-FFF2-40B4-BE49-F238E27FC236}">
                <a16:creationId xmlns:a16="http://schemas.microsoft.com/office/drawing/2014/main" id="{F47CE43C-32A0-4F18-BCDE-F566AE996D8D}"/>
              </a:ext>
            </a:extLst>
          </p:cNvPr>
          <p:cNvGrpSpPr/>
          <p:nvPr/>
        </p:nvGrpSpPr>
        <p:grpSpPr>
          <a:xfrm>
            <a:off x="3512437" y="1724309"/>
            <a:ext cx="5157600" cy="4052934"/>
            <a:chOff x="3929010" y="1683120"/>
            <a:chExt cx="4165842" cy="3273593"/>
          </a:xfrm>
        </p:grpSpPr>
        <p:grpSp>
          <p:nvGrpSpPr>
            <p:cNvPr id="9" name="Group 8">
              <a:extLst>
                <a:ext uri="{FF2B5EF4-FFF2-40B4-BE49-F238E27FC236}">
                  <a16:creationId xmlns:a16="http://schemas.microsoft.com/office/drawing/2014/main" id="{9415DA16-16D4-41AC-88E4-8A2B284A75CC}"/>
                </a:ext>
              </a:extLst>
            </p:cNvPr>
            <p:cNvGrpSpPr/>
            <p:nvPr/>
          </p:nvGrpSpPr>
          <p:grpSpPr>
            <a:xfrm>
              <a:off x="3929010" y="1683120"/>
              <a:ext cx="4165842" cy="3273593"/>
              <a:chOff x="6463540" y="1716675"/>
              <a:chExt cx="4991376" cy="3922312"/>
            </a:xfrm>
          </p:grpSpPr>
          <p:grpSp>
            <p:nvGrpSpPr>
              <p:cNvPr id="353" name="Group 352">
                <a:extLst>
                  <a:ext uri="{FF2B5EF4-FFF2-40B4-BE49-F238E27FC236}">
                    <a16:creationId xmlns:a16="http://schemas.microsoft.com/office/drawing/2014/main" id="{5530244D-7204-4DBE-984E-69BD07D4F708}"/>
                  </a:ext>
                </a:extLst>
              </p:cNvPr>
              <p:cNvGrpSpPr/>
              <p:nvPr/>
            </p:nvGrpSpPr>
            <p:grpSpPr>
              <a:xfrm>
                <a:off x="6463540" y="1716675"/>
                <a:ext cx="4991376" cy="3922312"/>
                <a:chOff x="885825" y="1290037"/>
                <a:chExt cx="5800725" cy="4558313"/>
              </a:xfrm>
            </p:grpSpPr>
            <p:pic>
              <p:nvPicPr>
                <p:cNvPr id="354" name="Picture 2" descr="Workplace 2.0 Furniture Plan - Metcalfe Realty Company Limited">
                  <a:extLst>
                    <a:ext uri="{FF2B5EF4-FFF2-40B4-BE49-F238E27FC236}">
                      <a16:creationId xmlns:a16="http://schemas.microsoft.com/office/drawing/2014/main" id="{B723AE14-96E7-4813-92C1-24BB7E629AEA}"/>
                    </a:ext>
                  </a:extLst>
                </p:cNvPr>
                <p:cNvPicPr>
                  <a:picLocks noChangeAspect="1" noChangeArrowheads="1"/>
                </p:cNvPicPr>
                <p:nvPr/>
              </p:nvPicPr>
              <p:blipFill rotWithShape="1">
                <a:blip r:embed="rId3">
                  <a:clrChange>
                    <a:clrFrom>
                      <a:srgbClr val="FEF9F3"/>
                    </a:clrFrom>
                    <a:clrTo>
                      <a:srgbClr val="FEF9F3">
                        <a:alpha val="0"/>
                      </a:srgbClr>
                    </a:clrTo>
                  </a:clrChange>
                  <a:extLst>
                    <a:ext uri="{28A0092B-C50C-407E-A947-70E740481C1C}">
                      <a14:useLocalDpi xmlns:a14="http://schemas.microsoft.com/office/drawing/2010/main" val="0"/>
                    </a:ext>
                  </a:extLst>
                </a:blip>
                <a:srcRect/>
                <a:stretch/>
              </p:blipFill>
              <p:spPr bwMode="auto">
                <a:xfrm>
                  <a:off x="885825" y="1290037"/>
                  <a:ext cx="5800725" cy="4558313"/>
                </a:xfrm>
                <a:prstGeom prst="rect">
                  <a:avLst/>
                </a:prstGeom>
                <a:noFill/>
                <a:extLst>
                  <a:ext uri="{909E8E84-426E-40DD-AFC4-6F175D3DCCD1}">
                    <a14:hiddenFill xmlns:a14="http://schemas.microsoft.com/office/drawing/2010/main">
                      <a:solidFill>
                        <a:srgbClr val="FFFFFF"/>
                      </a:solidFill>
                    </a14:hiddenFill>
                  </a:ext>
                </a:extLst>
              </p:spPr>
            </p:pic>
            <p:sp>
              <p:nvSpPr>
                <p:cNvPr id="355" name="Freeform: Shape 354">
                  <a:extLst>
                    <a:ext uri="{FF2B5EF4-FFF2-40B4-BE49-F238E27FC236}">
                      <a16:creationId xmlns:a16="http://schemas.microsoft.com/office/drawing/2014/main" id="{598A1005-1399-4A4B-B692-DB2C3D9B312B}"/>
                    </a:ext>
                  </a:extLst>
                </p:cNvPr>
                <p:cNvSpPr/>
                <p:nvPr/>
              </p:nvSpPr>
              <p:spPr>
                <a:xfrm>
                  <a:off x="1343025" y="1381125"/>
                  <a:ext cx="4838700" cy="4371975"/>
                </a:xfrm>
                <a:custGeom>
                  <a:avLst/>
                  <a:gdLst>
                    <a:gd name="connsiteX0" fmla="*/ 1323975 w 4838700"/>
                    <a:gd name="connsiteY0" fmla="*/ 1438275 h 4371975"/>
                    <a:gd name="connsiteX1" fmla="*/ 704850 w 4838700"/>
                    <a:gd name="connsiteY1" fmla="*/ 1438275 h 4371975"/>
                    <a:gd name="connsiteX2" fmla="*/ 695325 w 4838700"/>
                    <a:gd name="connsiteY2" fmla="*/ 1028700 h 4371975"/>
                    <a:gd name="connsiteX3" fmla="*/ 0 w 4838700"/>
                    <a:gd name="connsiteY3" fmla="*/ 1019175 h 4371975"/>
                    <a:gd name="connsiteX4" fmla="*/ 0 w 4838700"/>
                    <a:gd name="connsiteY4" fmla="*/ 885825 h 4371975"/>
                    <a:gd name="connsiteX5" fmla="*/ 1695450 w 4838700"/>
                    <a:gd name="connsiteY5" fmla="*/ 885825 h 4371975"/>
                    <a:gd name="connsiteX6" fmla="*/ 1695450 w 4838700"/>
                    <a:gd name="connsiteY6" fmla="*/ 9525 h 4371975"/>
                    <a:gd name="connsiteX7" fmla="*/ 3629025 w 4838700"/>
                    <a:gd name="connsiteY7" fmla="*/ 0 h 4371975"/>
                    <a:gd name="connsiteX8" fmla="*/ 3676650 w 4838700"/>
                    <a:gd name="connsiteY8" fmla="*/ 838200 h 4371975"/>
                    <a:gd name="connsiteX9" fmla="*/ 4829175 w 4838700"/>
                    <a:gd name="connsiteY9" fmla="*/ 838200 h 4371975"/>
                    <a:gd name="connsiteX10" fmla="*/ 4838700 w 4838700"/>
                    <a:gd name="connsiteY10" fmla="*/ 1028700 h 4371975"/>
                    <a:gd name="connsiteX11" fmla="*/ 4333875 w 4838700"/>
                    <a:gd name="connsiteY11" fmla="*/ 1019175 h 4371975"/>
                    <a:gd name="connsiteX12" fmla="*/ 4305300 w 4838700"/>
                    <a:gd name="connsiteY12" fmla="*/ 3629025 h 4371975"/>
                    <a:gd name="connsiteX13" fmla="*/ 3695700 w 4838700"/>
                    <a:gd name="connsiteY13" fmla="*/ 3629025 h 4371975"/>
                    <a:gd name="connsiteX14" fmla="*/ 3686175 w 4838700"/>
                    <a:gd name="connsiteY14" fmla="*/ 2886075 h 4371975"/>
                    <a:gd name="connsiteX15" fmla="*/ 2857500 w 4838700"/>
                    <a:gd name="connsiteY15" fmla="*/ 2886075 h 4371975"/>
                    <a:gd name="connsiteX16" fmla="*/ 2876550 w 4838700"/>
                    <a:gd name="connsiteY16" fmla="*/ 3657600 h 4371975"/>
                    <a:gd name="connsiteX17" fmla="*/ 3648075 w 4838700"/>
                    <a:gd name="connsiteY17" fmla="*/ 3667125 h 4371975"/>
                    <a:gd name="connsiteX18" fmla="*/ 3648075 w 4838700"/>
                    <a:gd name="connsiteY18" fmla="*/ 4371975 h 4371975"/>
                    <a:gd name="connsiteX19" fmla="*/ 2390775 w 4838700"/>
                    <a:gd name="connsiteY19" fmla="*/ 4371975 h 4371975"/>
                    <a:gd name="connsiteX20" fmla="*/ 2390775 w 4838700"/>
                    <a:gd name="connsiteY20" fmla="*/ 3638550 h 4371975"/>
                    <a:gd name="connsiteX21" fmla="*/ 1905000 w 4838700"/>
                    <a:gd name="connsiteY21" fmla="*/ 3629025 h 4371975"/>
                    <a:gd name="connsiteX22" fmla="*/ 1914525 w 4838700"/>
                    <a:gd name="connsiteY22" fmla="*/ 2895600 h 4371975"/>
                    <a:gd name="connsiteX23" fmla="*/ 1343025 w 4838700"/>
                    <a:gd name="connsiteY23" fmla="*/ 2895600 h 4371975"/>
                    <a:gd name="connsiteX24" fmla="*/ 1323975 w 4838700"/>
                    <a:gd name="connsiteY24" fmla="*/ 1438275 h 437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38700" h="4371975">
                      <a:moveTo>
                        <a:pt x="1323975" y="1438275"/>
                      </a:moveTo>
                      <a:lnTo>
                        <a:pt x="704850" y="1438275"/>
                      </a:lnTo>
                      <a:lnTo>
                        <a:pt x="695325" y="1028700"/>
                      </a:lnTo>
                      <a:lnTo>
                        <a:pt x="0" y="1019175"/>
                      </a:lnTo>
                      <a:lnTo>
                        <a:pt x="0" y="885825"/>
                      </a:lnTo>
                      <a:lnTo>
                        <a:pt x="1695450" y="885825"/>
                      </a:lnTo>
                      <a:lnTo>
                        <a:pt x="1695450" y="9525"/>
                      </a:lnTo>
                      <a:lnTo>
                        <a:pt x="3629025" y="0"/>
                      </a:lnTo>
                      <a:lnTo>
                        <a:pt x="3676650" y="838200"/>
                      </a:lnTo>
                      <a:lnTo>
                        <a:pt x="4829175" y="838200"/>
                      </a:lnTo>
                      <a:lnTo>
                        <a:pt x="4838700" y="1028700"/>
                      </a:lnTo>
                      <a:lnTo>
                        <a:pt x="4333875" y="1019175"/>
                      </a:lnTo>
                      <a:lnTo>
                        <a:pt x="4305300" y="3629025"/>
                      </a:lnTo>
                      <a:lnTo>
                        <a:pt x="3695700" y="3629025"/>
                      </a:lnTo>
                      <a:lnTo>
                        <a:pt x="3686175" y="2886075"/>
                      </a:lnTo>
                      <a:lnTo>
                        <a:pt x="2857500" y="2886075"/>
                      </a:lnTo>
                      <a:lnTo>
                        <a:pt x="2876550" y="3657600"/>
                      </a:lnTo>
                      <a:lnTo>
                        <a:pt x="3648075" y="3667125"/>
                      </a:lnTo>
                      <a:lnTo>
                        <a:pt x="3648075" y="4371975"/>
                      </a:lnTo>
                      <a:lnTo>
                        <a:pt x="2390775" y="4371975"/>
                      </a:lnTo>
                      <a:lnTo>
                        <a:pt x="2390775" y="3638550"/>
                      </a:lnTo>
                      <a:lnTo>
                        <a:pt x="1905000" y="3629025"/>
                      </a:lnTo>
                      <a:lnTo>
                        <a:pt x="1914525" y="2895600"/>
                      </a:lnTo>
                      <a:lnTo>
                        <a:pt x="1343025" y="2895600"/>
                      </a:lnTo>
                      <a:lnTo>
                        <a:pt x="1323975" y="1438275"/>
                      </a:lnTo>
                      <a:close/>
                    </a:path>
                  </a:pathLst>
                </a:cu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6" name="Rectangle 355">
                  <a:extLst>
                    <a:ext uri="{FF2B5EF4-FFF2-40B4-BE49-F238E27FC236}">
                      <a16:creationId xmlns:a16="http://schemas.microsoft.com/office/drawing/2014/main" id="{2E831055-1B97-4CAE-A535-556431F9F2E3}"/>
                    </a:ext>
                  </a:extLst>
                </p:cNvPr>
                <p:cNvSpPr/>
                <p:nvPr/>
              </p:nvSpPr>
              <p:spPr>
                <a:xfrm>
                  <a:off x="1438275" y="5567963"/>
                  <a:ext cx="1114425" cy="201505"/>
                </a:xfrm>
                <a:prstGeom prst="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7" name="Rectangle 356">
                  <a:extLst>
                    <a:ext uri="{FF2B5EF4-FFF2-40B4-BE49-F238E27FC236}">
                      <a16:creationId xmlns:a16="http://schemas.microsoft.com/office/drawing/2014/main" id="{2ADDCC81-BB7A-40EE-A580-E633BD9FB304}"/>
                    </a:ext>
                  </a:extLst>
                </p:cNvPr>
                <p:cNvSpPr/>
                <p:nvPr/>
              </p:nvSpPr>
              <p:spPr>
                <a:xfrm>
                  <a:off x="2066925" y="4777388"/>
                  <a:ext cx="485775" cy="201505"/>
                </a:xfrm>
                <a:prstGeom prst="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60" name="Rectangle 359">
                <a:extLst>
                  <a:ext uri="{FF2B5EF4-FFF2-40B4-BE49-F238E27FC236}">
                    <a16:creationId xmlns:a16="http://schemas.microsoft.com/office/drawing/2014/main" id="{AB14FA79-37C4-4705-A860-213E4D294B3D}"/>
                  </a:ext>
                </a:extLst>
              </p:cNvPr>
              <p:cNvSpPr/>
              <p:nvPr/>
            </p:nvSpPr>
            <p:spPr>
              <a:xfrm>
                <a:off x="7479845" y="3796759"/>
                <a:ext cx="417997" cy="173390"/>
              </a:xfrm>
              <a:prstGeom prst="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1" name="Rectangle 360">
                <a:extLst>
                  <a:ext uri="{FF2B5EF4-FFF2-40B4-BE49-F238E27FC236}">
                    <a16:creationId xmlns:a16="http://schemas.microsoft.com/office/drawing/2014/main" id="{CE72F294-816C-4EF0-A5F0-7BF25D79AE0F}"/>
                  </a:ext>
                </a:extLst>
              </p:cNvPr>
              <p:cNvSpPr/>
              <p:nvPr/>
            </p:nvSpPr>
            <p:spPr>
              <a:xfrm>
                <a:off x="11020527" y="4804147"/>
                <a:ext cx="303307" cy="173390"/>
              </a:xfrm>
              <a:prstGeom prst="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2" name="Rectangle 361">
                <a:extLst>
                  <a:ext uri="{FF2B5EF4-FFF2-40B4-BE49-F238E27FC236}">
                    <a16:creationId xmlns:a16="http://schemas.microsoft.com/office/drawing/2014/main" id="{036C89DC-32E0-4104-BCDE-E3B79352411A}"/>
                  </a:ext>
                </a:extLst>
              </p:cNvPr>
              <p:cNvSpPr/>
              <p:nvPr/>
            </p:nvSpPr>
            <p:spPr>
              <a:xfrm>
                <a:off x="6573698" y="4760203"/>
                <a:ext cx="152170" cy="217334"/>
              </a:xfrm>
              <a:prstGeom prst="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3" name="Rectangle 362">
                <a:extLst>
                  <a:ext uri="{FF2B5EF4-FFF2-40B4-BE49-F238E27FC236}">
                    <a16:creationId xmlns:a16="http://schemas.microsoft.com/office/drawing/2014/main" id="{DEB73A9B-2A3F-404E-837C-7DE5DFFC212A}"/>
                  </a:ext>
                </a:extLst>
              </p:cNvPr>
              <p:cNvSpPr/>
              <p:nvPr/>
            </p:nvSpPr>
            <p:spPr>
              <a:xfrm>
                <a:off x="6573698" y="4039653"/>
                <a:ext cx="152170" cy="217334"/>
              </a:xfrm>
              <a:prstGeom prst="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4" name="Rectangle 363">
                <a:extLst>
                  <a:ext uri="{FF2B5EF4-FFF2-40B4-BE49-F238E27FC236}">
                    <a16:creationId xmlns:a16="http://schemas.microsoft.com/office/drawing/2014/main" id="{11EA1FD9-C488-4B42-AEA1-DBA2363932EB}"/>
                  </a:ext>
                </a:extLst>
              </p:cNvPr>
              <p:cNvSpPr/>
              <p:nvPr/>
            </p:nvSpPr>
            <p:spPr>
              <a:xfrm>
                <a:off x="6573698" y="2155181"/>
                <a:ext cx="152170" cy="217334"/>
              </a:xfrm>
              <a:prstGeom prst="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5" name="Rectangle 364">
                <a:extLst>
                  <a:ext uri="{FF2B5EF4-FFF2-40B4-BE49-F238E27FC236}">
                    <a16:creationId xmlns:a16="http://schemas.microsoft.com/office/drawing/2014/main" id="{AB244CEB-8234-4309-99BE-297F913F59BB}"/>
                  </a:ext>
                </a:extLst>
              </p:cNvPr>
              <p:cNvSpPr/>
              <p:nvPr/>
            </p:nvSpPr>
            <p:spPr>
              <a:xfrm>
                <a:off x="11196442" y="4039653"/>
                <a:ext cx="152170" cy="217334"/>
              </a:xfrm>
              <a:prstGeom prst="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4" name="Rectangle 23">
              <a:extLst>
                <a:ext uri="{FF2B5EF4-FFF2-40B4-BE49-F238E27FC236}">
                  <a16:creationId xmlns:a16="http://schemas.microsoft.com/office/drawing/2014/main" id="{28638B06-B51E-4471-8B2F-A2FAF8F3B0BE}"/>
                </a:ext>
              </a:extLst>
            </p:cNvPr>
            <p:cNvSpPr/>
            <p:nvPr/>
          </p:nvSpPr>
          <p:spPr>
            <a:xfrm rot="5400000">
              <a:off x="6490119" y="3893166"/>
              <a:ext cx="229249" cy="579256"/>
            </a:xfrm>
            <a:prstGeom prst="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E581401-1D19-4B1D-8136-42CDA29CF490}"/>
                </a:ext>
              </a:extLst>
            </p:cNvPr>
            <p:cNvSpPr/>
            <p:nvPr/>
          </p:nvSpPr>
          <p:spPr>
            <a:xfrm rot="5400000">
              <a:off x="5307495" y="3983195"/>
              <a:ext cx="229247" cy="399196"/>
            </a:xfrm>
            <a:prstGeom prst="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59" name="TextBox 358">
            <a:extLst>
              <a:ext uri="{FF2B5EF4-FFF2-40B4-BE49-F238E27FC236}">
                <a16:creationId xmlns:a16="http://schemas.microsoft.com/office/drawing/2014/main" id="{DA047857-7934-48FD-B766-75ECF8E18982}"/>
              </a:ext>
            </a:extLst>
          </p:cNvPr>
          <p:cNvSpPr txBox="1"/>
          <p:nvPr/>
        </p:nvSpPr>
        <p:spPr>
          <a:xfrm>
            <a:off x="8932202" y="2748901"/>
            <a:ext cx="2302783" cy="1569660"/>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000000"/>
                </a:solidFill>
                <a:effectLst/>
                <a:uLnTx/>
                <a:uFillTx/>
                <a:latin typeface="Calibri" panose="020F0502020204030204"/>
                <a:ea typeface="+mn-ea"/>
                <a:cs typeface="+mn-cs"/>
              </a:rPr>
              <a:t>Risk</a:t>
            </a:r>
            <a:r>
              <a:rPr kumimoji="0" lang="en-CA" sz="2400" b="0" i="0" u="none" strike="noStrike" kern="1200" cap="none" spc="0" normalizeH="0" baseline="0" noProof="0" dirty="0">
                <a:ln>
                  <a:noFill/>
                </a:ln>
                <a:solidFill>
                  <a:srgbClr val="000000"/>
                </a:solidFill>
                <a:effectLst/>
                <a:uLnTx/>
                <a:uFillTx/>
                <a:latin typeface="Calibri" panose="020F0502020204030204"/>
                <a:ea typeface="+mn-ea"/>
                <a:cs typeface="+mn-cs"/>
              </a:rPr>
              <a:t> in providing a false sense of security to occupants</a:t>
            </a:r>
          </a:p>
        </p:txBody>
      </p:sp>
    </p:spTree>
    <p:extLst>
      <p:ext uri="{BB962C8B-B14F-4D97-AF65-F5344CB8AC3E}">
        <p14:creationId xmlns:p14="http://schemas.microsoft.com/office/powerpoint/2010/main" val="3668792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normAutofit/>
          </a:bodyPr>
          <a:lstStyle/>
          <a:p>
            <a:r>
              <a:rPr lang="en-CA" dirty="0"/>
              <a:t>Communication model</a:t>
            </a:r>
          </a:p>
        </p:txBody>
      </p:sp>
      <p:sp>
        <p:nvSpPr>
          <p:cNvPr id="2" name="Rectangle 1"/>
          <p:cNvSpPr/>
          <p:nvPr/>
        </p:nvSpPr>
        <p:spPr>
          <a:xfrm>
            <a:off x="508759" y="1385888"/>
            <a:ext cx="2696872" cy="3046988"/>
          </a:xfrm>
          <a:prstGeom prst="rect">
            <a:avLst/>
          </a:prstGeom>
        </p:spPr>
        <p:txBody>
          <a:bodyPr wrap="square">
            <a:spAutoFit/>
          </a:bodyPr>
          <a:lstStyle/>
          <a:p>
            <a:r>
              <a:rPr lang="en-CA" i="1" dirty="0">
                <a:solidFill>
                  <a:srgbClr val="252525"/>
                </a:solidFill>
                <a:cs typeface="Arial" panose="020B0604020202020204" pitchFamily="34" charset="0"/>
              </a:rPr>
              <a:t>This model is from the </a:t>
            </a:r>
            <a:r>
              <a:rPr lang="en-CA" i="1" dirty="0">
                <a:solidFill>
                  <a:srgbClr val="252525"/>
                </a:solidFill>
                <a:cs typeface="Arial" panose="020B0604020202020204" pitchFamily="34" charset="0"/>
                <a:hlinkClick r:id="rId3"/>
              </a:rPr>
              <a:t>Change Management Playbook </a:t>
            </a:r>
            <a:r>
              <a:rPr lang="en-CA" i="1" dirty="0">
                <a:solidFill>
                  <a:srgbClr val="252525"/>
                </a:solidFill>
                <a:cs typeface="Arial" panose="020B0604020202020204" pitchFamily="34" charset="0"/>
              </a:rPr>
              <a:t>in the context of a workplace modernization project. The same principles can be applied in the context of RTW strategy.</a:t>
            </a:r>
            <a:endParaRPr lang="en-CA" sz="2400" dirty="0">
              <a:solidFill>
                <a:srgbClr val="252525"/>
              </a:solidFill>
              <a:cs typeface="Arial" panose="020B0604020202020204" pitchFamily="34" charset="0"/>
            </a:endParaRPr>
          </a:p>
          <a:p>
            <a:endParaRPr lang="fr-CA" sz="2400" dirty="0">
              <a:solidFill>
                <a:srgbClr val="252525"/>
              </a:solidFill>
              <a:cs typeface="Arial" panose="020B0604020202020204" pitchFamily="34" charset="0"/>
            </a:endParaRPr>
          </a:p>
          <a:p>
            <a:endParaRPr lang="en-CA" sz="2400" dirty="0">
              <a:solidFill>
                <a:srgbClr val="252525"/>
              </a:solidFill>
              <a:cs typeface="Arial" panose="020B0604020202020204" pitchFamily="34" charset="0"/>
            </a:endParaRPr>
          </a:p>
        </p:txBody>
      </p:sp>
      <p:pic>
        <p:nvPicPr>
          <p:cNvPr id="13314" name="Picture 2" descr="a visual representation of three examples of the different proportion of the three communication objectives (vision, project and tactic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5631" y="1496095"/>
            <a:ext cx="8404842" cy="472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04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rmAutofit/>
          </a:bodyPr>
          <a:lstStyle/>
          <a:p>
            <a:r>
              <a:rPr lang="en-US" dirty="0">
                <a:solidFill>
                  <a:srgbClr val="000000"/>
                </a:solidFill>
              </a:rPr>
              <a:t>How to create ADKAR in employees (Awareness)</a:t>
            </a:r>
          </a:p>
        </p:txBody>
      </p:sp>
      <p:sp>
        <p:nvSpPr>
          <p:cNvPr id="16" name="Freeform 15"/>
          <p:cNvSpPr/>
          <p:nvPr/>
        </p:nvSpPr>
        <p:spPr bwMode="auto">
          <a:xfrm>
            <a:off x="629938" y="1542244"/>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3200" b="1" dirty="0">
                <a:solidFill>
                  <a:schemeClr val="bg1"/>
                </a:solidFill>
                <a:ea typeface="Arial Unicode MS" panose="020B0604020202020204" pitchFamily="34" charset="-128"/>
                <a:cs typeface="Arial Unicode MS" panose="020B0604020202020204" pitchFamily="34" charset="-128"/>
              </a:rPr>
              <a:t>A</a:t>
            </a:r>
            <a:r>
              <a:rPr lang="en-CA" sz="2000" b="1" dirty="0">
                <a:solidFill>
                  <a:schemeClr val="bg1"/>
                </a:solidFill>
                <a:ea typeface="Arial Unicode MS" panose="020B0604020202020204" pitchFamily="34" charset="-128"/>
                <a:cs typeface="Arial Unicode MS" panose="020B0604020202020204" pitchFamily="34" charset="-128"/>
              </a:rPr>
              <a:t>wareness</a:t>
            </a:r>
          </a:p>
        </p:txBody>
      </p:sp>
      <p:sp>
        <p:nvSpPr>
          <p:cNvPr id="2" name="Rectangle 1"/>
          <p:cNvSpPr/>
          <p:nvPr/>
        </p:nvSpPr>
        <p:spPr>
          <a:xfrm>
            <a:off x="2521223" y="1542244"/>
            <a:ext cx="5776471" cy="557193"/>
          </a:xfrm>
          <a:prstGeom prst="rect">
            <a:avLst/>
          </a:prstGeom>
          <a:solidFill>
            <a:srgbClr val="20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33500">
              <a:lnSpc>
                <a:spcPct val="90000"/>
              </a:lnSpc>
              <a:spcAft>
                <a:spcPct val="35000"/>
              </a:spcAft>
              <a:defRPr/>
            </a:pPr>
            <a:r>
              <a:rPr lang="en-CA" sz="2000" b="1" dirty="0">
                <a:solidFill>
                  <a:schemeClr val="tx1"/>
                </a:solidFill>
                <a:ea typeface="Arial Unicode MS" panose="020B0604020202020204" pitchFamily="34" charset="-128"/>
                <a:cs typeface="Arial Unicode MS" panose="020B0604020202020204" pitchFamily="34" charset="-128"/>
              </a:rPr>
              <a:t>       Communications</a:t>
            </a:r>
          </a:p>
        </p:txBody>
      </p:sp>
      <p:sp>
        <p:nvSpPr>
          <p:cNvPr id="4" name="Rectangle 3"/>
          <p:cNvSpPr/>
          <p:nvPr/>
        </p:nvSpPr>
        <p:spPr>
          <a:xfrm>
            <a:off x="629937" y="2099436"/>
            <a:ext cx="7667757" cy="4002425"/>
          </a:xfrm>
          <a:prstGeom prst="rect">
            <a:avLst/>
          </a:prstGeom>
          <a:solidFill>
            <a:srgbClr val="E3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i="1" dirty="0">
                <a:solidFill>
                  <a:schemeClr val="tx1"/>
                </a:solidFill>
              </a:rPr>
              <a:t>Understanding the need for change and the nature of the change</a:t>
            </a:r>
          </a:p>
          <a:p>
            <a:pPr lvl="4"/>
            <a:endParaRPr lang="en-US" altLang="en-US" sz="1800" dirty="0">
              <a:solidFill>
                <a:schemeClr val="tx1"/>
              </a:solidFill>
              <a:ea typeface="Tw Cen MT" panose="020B0602020104020603" pitchFamily="34" charset="0"/>
              <a:cs typeface="Arial" panose="020B0604020202020204" pitchFamily="34" charset="0"/>
            </a:endParaRPr>
          </a:p>
          <a:p>
            <a:pPr marL="1200150" lvl="2" indent="-285750">
              <a:buFont typeface="Wingdings" panose="05000000000000000000" pitchFamily="2" charset="2"/>
              <a:buChar char="§"/>
            </a:pPr>
            <a:r>
              <a:rPr lang="en-US" altLang="en-US" b="1" dirty="0">
                <a:solidFill>
                  <a:schemeClr val="tx1"/>
                </a:solidFill>
                <a:ea typeface="Tw Cen MT" panose="020B0602020104020603" pitchFamily="34" charset="0"/>
                <a:cs typeface="Arial" panose="020B0604020202020204" pitchFamily="34" charset="0"/>
              </a:rPr>
              <a:t>Transparency </a:t>
            </a:r>
            <a:r>
              <a:rPr lang="en-US" altLang="en-US" dirty="0">
                <a:solidFill>
                  <a:schemeClr val="tx1"/>
                </a:solidFill>
                <a:ea typeface="Tw Cen MT" panose="020B0602020104020603" pitchFamily="34" charset="0"/>
                <a:cs typeface="Arial" panose="020B0604020202020204" pitchFamily="34" charset="0"/>
              </a:rPr>
              <a:t>and </a:t>
            </a:r>
            <a:r>
              <a:rPr lang="en-US" altLang="en-US" b="1" dirty="0">
                <a:solidFill>
                  <a:schemeClr val="tx1"/>
                </a:solidFill>
                <a:ea typeface="Tw Cen MT" panose="020B0602020104020603" pitchFamily="34" charset="0"/>
                <a:cs typeface="Arial" panose="020B0604020202020204" pitchFamily="34" charset="0"/>
              </a:rPr>
              <a:t>accuracy</a:t>
            </a:r>
            <a:r>
              <a:rPr lang="en-US" altLang="en-US" dirty="0">
                <a:solidFill>
                  <a:schemeClr val="tx1"/>
                </a:solidFill>
                <a:ea typeface="Tw Cen MT" panose="020B0602020104020603" pitchFamily="34" charset="0"/>
                <a:cs typeface="Arial" panose="020B0604020202020204" pitchFamily="34" charset="0"/>
              </a:rPr>
              <a:t> in communications is critical to credibility and trust</a:t>
            </a:r>
            <a:endParaRPr lang="en-CA" altLang="en-US" dirty="0">
              <a:solidFill>
                <a:schemeClr val="tx1"/>
              </a:solidFill>
              <a:ea typeface="Tw Cen MT" panose="020B0602020104020603" pitchFamily="34" charset="0"/>
              <a:cs typeface="Arial" panose="020B0604020202020204" pitchFamily="34" charset="0"/>
            </a:endParaRPr>
          </a:p>
          <a:p>
            <a:pPr marL="1200150" lvl="2" indent="-285750">
              <a:buFont typeface="Wingdings" panose="05000000000000000000" pitchFamily="2" charset="2"/>
              <a:buChar char="§"/>
            </a:pPr>
            <a:r>
              <a:rPr lang="en-US" altLang="en-US" dirty="0">
                <a:solidFill>
                  <a:schemeClr val="tx1"/>
                </a:solidFill>
                <a:ea typeface="Tw Cen MT" panose="020B0602020104020603" pitchFamily="34" charset="0"/>
                <a:cs typeface="Arial" panose="020B0604020202020204" pitchFamily="34" charset="0"/>
              </a:rPr>
              <a:t>Use plain language and </a:t>
            </a:r>
            <a:r>
              <a:rPr lang="en-US" altLang="en-US" b="1" dirty="0">
                <a:solidFill>
                  <a:schemeClr val="tx1"/>
                </a:solidFill>
                <a:ea typeface="Tw Cen MT" panose="020B0602020104020603" pitchFamily="34" charset="0"/>
                <a:cs typeface="Arial" panose="020B0604020202020204" pitchFamily="34" charset="0"/>
              </a:rPr>
              <a:t>empathy</a:t>
            </a:r>
            <a:r>
              <a:rPr lang="en-US" altLang="en-US" dirty="0">
                <a:solidFill>
                  <a:schemeClr val="tx1"/>
                </a:solidFill>
                <a:ea typeface="Tw Cen MT" panose="020B0602020104020603" pitchFamily="34" charset="0"/>
                <a:cs typeface="Arial" panose="020B0604020202020204" pitchFamily="34" charset="0"/>
              </a:rPr>
              <a:t> to respect emotional responses</a:t>
            </a:r>
            <a:endParaRPr lang="en-CA" dirty="0">
              <a:solidFill>
                <a:schemeClr val="accent2"/>
              </a:solidFill>
              <a:ea typeface="Tw Cen MT" panose="020B0602020104020603" pitchFamily="34" charset="0"/>
              <a:cs typeface="Arial" panose="020B0604020202020204" pitchFamily="34" charset="0"/>
            </a:endParaRPr>
          </a:p>
          <a:p>
            <a:pPr marL="1200150" lvl="2" indent="-285750">
              <a:buFont typeface="Wingdings" panose="05000000000000000000" pitchFamily="2" charset="2"/>
              <a:buChar char="§"/>
            </a:pPr>
            <a:r>
              <a:rPr lang="en-US" altLang="en-US" dirty="0">
                <a:solidFill>
                  <a:schemeClr val="tx1"/>
                </a:solidFill>
                <a:ea typeface="Tw Cen MT" panose="020B0602020104020603" pitchFamily="34" charset="0"/>
                <a:cs typeface="Arial" panose="020B0604020202020204" pitchFamily="34" charset="0"/>
              </a:rPr>
              <a:t>Clear communication about what has changed (physical and protocols) and what remains the same will </a:t>
            </a:r>
            <a:r>
              <a:rPr lang="en-US" altLang="en-US" b="1" dirty="0">
                <a:solidFill>
                  <a:schemeClr val="tx1"/>
                </a:solidFill>
                <a:ea typeface="Tw Cen MT" panose="020B0602020104020603" pitchFamily="34" charset="0"/>
                <a:cs typeface="Arial" panose="020B0604020202020204" pitchFamily="34" charset="0"/>
              </a:rPr>
              <a:t>help reduce anxiety</a:t>
            </a:r>
          </a:p>
          <a:p>
            <a:pPr marL="1200150" lvl="2" indent="-285750">
              <a:buFont typeface="Wingdings" panose="05000000000000000000" pitchFamily="2" charset="2"/>
              <a:buChar char="§"/>
            </a:pPr>
            <a:r>
              <a:rPr lang="en-US" altLang="en-US" dirty="0">
                <a:solidFill>
                  <a:schemeClr val="tx1"/>
                </a:solidFill>
                <a:ea typeface="Tw Cen MT" panose="020B0602020104020603" pitchFamily="34" charset="0"/>
                <a:cs typeface="Arial" panose="020B0604020202020204" pitchFamily="34" charset="0"/>
              </a:rPr>
              <a:t>Communication channels: consider that people need to hear information in </a:t>
            </a:r>
            <a:r>
              <a:rPr lang="en-US" altLang="en-US" b="1" dirty="0">
                <a:solidFill>
                  <a:schemeClr val="tx1"/>
                </a:solidFill>
                <a:ea typeface="Tw Cen MT" panose="020B0602020104020603" pitchFamily="34" charset="0"/>
                <a:cs typeface="Arial" panose="020B0604020202020204" pitchFamily="34" charset="0"/>
              </a:rPr>
              <a:t>multiple ways</a:t>
            </a:r>
          </a:p>
          <a:p>
            <a:pPr marL="1200150" lvl="2" indent="-285750">
              <a:buFont typeface="Wingdings" panose="05000000000000000000" pitchFamily="2" charset="2"/>
              <a:buChar char="§"/>
            </a:pPr>
            <a:r>
              <a:rPr lang="en-US" altLang="en-US" dirty="0">
                <a:solidFill>
                  <a:schemeClr val="tx1"/>
                </a:solidFill>
                <a:ea typeface="Tw Cen MT" panose="020B0602020104020603" pitchFamily="34" charset="0"/>
                <a:cs typeface="Arial" panose="020B0604020202020204" pitchFamily="34" charset="0"/>
              </a:rPr>
              <a:t>Consider that messages will need to be communicated </a:t>
            </a:r>
            <a:r>
              <a:rPr lang="en-US" altLang="en-US" b="1" dirty="0">
                <a:solidFill>
                  <a:schemeClr val="tx1"/>
                </a:solidFill>
                <a:ea typeface="Tw Cen MT" panose="020B0602020104020603" pitchFamily="34" charset="0"/>
                <a:cs typeface="Arial" panose="020B0604020202020204" pitchFamily="34" charset="0"/>
              </a:rPr>
              <a:t>multiple times</a:t>
            </a:r>
            <a:r>
              <a:rPr lang="en-US" altLang="en-US" dirty="0">
                <a:solidFill>
                  <a:schemeClr val="tx1"/>
                </a:solidFill>
                <a:ea typeface="Tw Cen MT" panose="020B0602020104020603" pitchFamily="34" charset="0"/>
                <a:cs typeface="Arial" panose="020B0604020202020204" pitchFamily="34" charset="0"/>
              </a:rPr>
              <a:t>: before, during and after they return to the workplace</a:t>
            </a:r>
          </a:p>
          <a:p>
            <a:pPr marL="1200150" lvl="2" indent="-285750">
              <a:buFont typeface="Wingdings" panose="05000000000000000000" pitchFamily="2" charset="2"/>
              <a:buChar char="§"/>
            </a:pPr>
            <a:r>
              <a:rPr lang="en-US" altLang="en-US" dirty="0">
                <a:solidFill>
                  <a:schemeClr val="tx1"/>
                </a:solidFill>
                <a:ea typeface="Tw Cen MT" panose="020B0602020104020603" pitchFamily="34" charset="0"/>
                <a:cs typeface="Arial" panose="020B0604020202020204" pitchFamily="34" charset="0"/>
              </a:rPr>
              <a:t>Work with </a:t>
            </a:r>
            <a:r>
              <a:rPr lang="en-US" altLang="en-US" b="1" dirty="0">
                <a:solidFill>
                  <a:schemeClr val="tx1"/>
                </a:solidFill>
                <a:ea typeface="Tw Cen MT" panose="020B0602020104020603" pitchFamily="34" charset="0"/>
                <a:cs typeface="Arial" panose="020B0604020202020204" pitchFamily="34" charset="0"/>
              </a:rPr>
              <a:t>all implicated stakeholders </a:t>
            </a:r>
            <a:r>
              <a:rPr lang="en-US" altLang="en-US" dirty="0">
                <a:solidFill>
                  <a:schemeClr val="tx1"/>
                </a:solidFill>
                <a:ea typeface="Tw Cen MT" panose="020B0602020104020603" pitchFamily="34" charset="0"/>
                <a:cs typeface="Arial" panose="020B0604020202020204" pitchFamily="34" charset="0"/>
              </a:rPr>
              <a:t>to ensure alignment on key messages and protocols to </a:t>
            </a:r>
            <a:r>
              <a:rPr lang="en-US" altLang="en-US" b="1" dirty="0">
                <a:solidFill>
                  <a:schemeClr val="tx1"/>
                </a:solidFill>
                <a:ea typeface="Tw Cen MT" panose="020B0602020104020603" pitchFamily="34" charset="0"/>
                <a:cs typeface="Arial" panose="020B0604020202020204" pitchFamily="34" charset="0"/>
              </a:rPr>
              <a:t>avoid confusion</a:t>
            </a:r>
            <a:endParaRPr lang="en-CA" b="1" dirty="0">
              <a:solidFill>
                <a:srgbClr val="FF0000"/>
              </a:solidFill>
            </a:endParaRPr>
          </a:p>
        </p:txBody>
      </p:sp>
      <p:sp>
        <p:nvSpPr>
          <p:cNvPr id="5" name="Chevron 4">
            <a:extLst>
              <a:ext uri="{C183D7F6-B498-43B3-948B-1728B52AA6E4}">
                <adec:decorative xmlns:adec="http://schemas.microsoft.com/office/drawing/2017/decorative" val="1"/>
              </a:ext>
            </a:extLst>
          </p:cNvPr>
          <p:cNvSpPr/>
          <p:nvPr/>
        </p:nvSpPr>
        <p:spPr>
          <a:xfrm>
            <a:off x="2716695" y="1624553"/>
            <a:ext cx="172279" cy="39257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Freeform 6">
            <a:extLst>
              <a:ext uri="{C183D7F6-B498-43B3-948B-1728B52AA6E4}">
                <adec:decorative xmlns:adec="http://schemas.microsoft.com/office/drawing/2017/decorative" val="1"/>
              </a:ext>
            </a:extLst>
          </p:cNvPr>
          <p:cNvSpPr>
            <a:spLocks noEditPoints="1"/>
          </p:cNvSpPr>
          <p:nvPr/>
        </p:nvSpPr>
        <p:spPr bwMode="auto">
          <a:xfrm rot="20759297">
            <a:off x="861814" y="3352125"/>
            <a:ext cx="571500" cy="491853"/>
          </a:xfrm>
          <a:custGeom>
            <a:avLst/>
            <a:gdLst>
              <a:gd name="T0" fmla="*/ 74 w 173"/>
              <a:gd name="T1" fmla="*/ 75 h 149"/>
              <a:gd name="T2" fmla="*/ 74 w 173"/>
              <a:gd name="T3" fmla="*/ 49 h 149"/>
              <a:gd name="T4" fmla="*/ 148 w 173"/>
              <a:gd name="T5" fmla="*/ 16 h 149"/>
              <a:gd name="T6" fmla="*/ 148 w 173"/>
              <a:gd name="T7" fmla="*/ 108 h 149"/>
              <a:gd name="T8" fmla="*/ 74 w 173"/>
              <a:gd name="T9" fmla="*/ 75 h 149"/>
              <a:gd name="T10" fmla="*/ 161 w 173"/>
              <a:gd name="T11" fmla="*/ 13 h 149"/>
              <a:gd name="T12" fmla="*/ 157 w 173"/>
              <a:gd name="T13" fmla="*/ 4 h 149"/>
              <a:gd name="T14" fmla="*/ 148 w 173"/>
              <a:gd name="T15" fmla="*/ 0 h 149"/>
              <a:gd name="T16" fmla="*/ 62 w 173"/>
              <a:gd name="T17" fmla="*/ 37 h 149"/>
              <a:gd name="T18" fmla="*/ 16 w 173"/>
              <a:gd name="T19" fmla="*/ 37 h 149"/>
              <a:gd name="T20" fmla="*/ 5 w 173"/>
              <a:gd name="T21" fmla="*/ 42 h 149"/>
              <a:gd name="T22" fmla="*/ 0 w 173"/>
              <a:gd name="T23" fmla="*/ 53 h 149"/>
              <a:gd name="T24" fmla="*/ 0 w 173"/>
              <a:gd name="T25" fmla="*/ 71 h 149"/>
              <a:gd name="T26" fmla="*/ 5 w 173"/>
              <a:gd name="T27" fmla="*/ 82 h 149"/>
              <a:gd name="T28" fmla="*/ 16 w 173"/>
              <a:gd name="T29" fmla="*/ 87 h 149"/>
              <a:gd name="T30" fmla="*/ 28 w 173"/>
              <a:gd name="T31" fmla="*/ 87 h 149"/>
              <a:gd name="T32" fmla="*/ 25 w 173"/>
              <a:gd name="T33" fmla="*/ 97 h 149"/>
              <a:gd name="T34" fmla="*/ 25 w 173"/>
              <a:gd name="T35" fmla="*/ 107 h 149"/>
              <a:gd name="T36" fmla="*/ 27 w 173"/>
              <a:gd name="T37" fmla="*/ 117 h 149"/>
              <a:gd name="T38" fmla="*/ 29 w 173"/>
              <a:gd name="T39" fmla="*/ 125 h 149"/>
              <a:gd name="T40" fmla="*/ 32 w 173"/>
              <a:gd name="T41" fmla="*/ 134 h 149"/>
              <a:gd name="T42" fmla="*/ 35 w 173"/>
              <a:gd name="T43" fmla="*/ 143 h 149"/>
              <a:gd name="T44" fmla="*/ 47 w 173"/>
              <a:gd name="T45" fmla="*/ 148 h 149"/>
              <a:gd name="T46" fmla="*/ 64 w 173"/>
              <a:gd name="T47" fmla="*/ 147 h 149"/>
              <a:gd name="T48" fmla="*/ 74 w 173"/>
              <a:gd name="T49" fmla="*/ 139 h 149"/>
              <a:gd name="T50" fmla="*/ 68 w 173"/>
              <a:gd name="T51" fmla="*/ 134 h 149"/>
              <a:gd name="T52" fmla="*/ 64 w 173"/>
              <a:gd name="T53" fmla="*/ 129 h 149"/>
              <a:gd name="T54" fmla="*/ 61 w 173"/>
              <a:gd name="T55" fmla="*/ 124 h 149"/>
              <a:gd name="T56" fmla="*/ 60 w 173"/>
              <a:gd name="T57" fmla="*/ 118 h 149"/>
              <a:gd name="T58" fmla="*/ 62 w 173"/>
              <a:gd name="T59" fmla="*/ 112 h 149"/>
              <a:gd name="T60" fmla="*/ 58 w 173"/>
              <a:gd name="T61" fmla="*/ 103 h 149"/>
              <a:gd name="T62" fmla="*/ 61 w 173"/>
              <a:gd name="T63" fmla="*/ 93 h 149"/>
              <a:gd name="T64" fmla="*/ 70 w 173"/>
              <a:gd name="T65" fmla="*/ 87 h 149"/>
              <a:gd name="T66" fmla="*/ 148 w 173"/>
              <a:gd name="T67" fmla="*/ 124 h 149"/>
              <a:gd name="T68" fmla="*/ 157 w 173"/>
              <a:gd name="T69" fmla="*/ 120 h 149"/>
              <a:gd name="T70" fmla="*/ 161 w 173"/>
              <a:gd name="T71" fmla="*/ 111 h 149"/>
              <a:gd name="T72" fmla="*/ 161 w 173"/>
              <a:gd name="T73" fmla="*/ 74 h 149"/>
              <a:gd name="T74" fmla="*/ 169 w 173"/>
              <a:gd name="T75" fmla="*/ 71 h 149"/>
              <a:gd name="T76" fmla="*/ 173 w 173"/>
              <a:gd name="T77" fmla="*/ 62 h 149"/>
              <a:gd name="T78" fmla="*/ 169 w 173"/>
              <a:gd name="T79" fmla="*/ 53 h 149"/>
              <a:gd name="T80" fmla="*/ 161 w 173"/>
              <a:gd name="T81" fmla="*/ 50 h 149"/>
              <a:gd name="T82" fmla="*/ 161 w 173"/>
              <a:gd name="T83" fmla="*/ 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149">
                <a:moveTo>
                  <a:pt x="74" y="75"/>
                </a:moveTo>
                <a:cubicBezTo>
                  <a:pt x="74" y="49"/>
                  <a:pt x="74" y="49"/>
                  <a:pt x="74" y="49"/>
                </a:cubicBezTo>
                <a:cubicBezTo>
                  <a:pt x="98" y="46"/>
                  <a:pt x="123" y="35"/>
                  <a:pt x="148" y="16"/>
                </a:cubicBezTo>
                <a:cubicBezTo>
                  <a:pt x="148" y="108"/>
                  <a:pt x="148" y="108"/>
                  <a:pt x="148" y="108"/>
                </a:cubicBezTo>
                <a:cubicBezTo>
                  <a:pt x="123" y="89"/>
                  <a:pt x="99" y="78"/>
                  <a:pt x="74" y="75"/>
                </a:cubicBezTo>
                <a:close/>
                <a:moveTo>
                  <a:pt x="161" y="13"/>
                </a:moveTo>
                <a:cubicBezTo>
                  <a:pt x="161" y="9"/>
                  <a:pt x="160" y="6"/>
                  <a:pt x="157" y="4"/>
                </a:cubicBezTo>
                <a:cubicBezTo>
                  <a:pt x="155" y="2"/>
                  <a:pt x="152" y="0"/>
                  <a:pt x="148" y="0"/>
                </a:cubicBezTo>
                <a:cubicBezTo>
                  <a:pt x="119" y="25"/>
                  <a:pt x="90" y="37"/>
                  <a:pt x="62" y="37"/>
                </a:cubicBezTo>
                <a:cubicBezTo>
                  <a:pt x="16" y="37"/>
                  <a:pt x="16" y="37"/>
                  <a:pt x="16" y="37"/>
                </a:cubicBezTo>
                <a:cubicBezTo>
                  <a:pt x="12" y="37"/>
                  <a:pt x="8" y="39"/>
                  <a:pt x="5" y="42"/>
                </a:cubicBezTo>
                <a:cubicBezTo>
                  <a:pt x="2" y="45"/>
                  <a:pt x="0" y="48"/>
                  <a:pt x="0" y="53"/>
                </a:cubicBezTo>
                <a:cubicBezTo>
                  <a:pt x="0" y="71"/>
                  <a:pt x="0" y="71"/>
                  <a:pt x="0" y="71"/>
                </a:cubicBezTo>
                <a:cubicBezTo>
                  <a:pt x="0" y="75"/>
                  <a:pt x="2" y="79"/>
                  <a:pt x="5" y="82"/>
                </a:cubicBezTo>
                <a:cubicBezTo>
                  <a:pt x="8" y="85"/>
                  <a:pt x="12" y="87"/>
                  <a:pt x="16" y="87"/>
                </a:cubicBezTo>
                <a:cubicBezTo>
                  <a:pt x="28" y="87"/>
                  <a:pt x="28" y="87"/>
                  <a:pt x="28" y="87"/>
                </a:cubicBezTo>
                <a:cubicBezTo>
                  <a:pt x="26" y="90"/>
                  <a:pt x="26" y="94"/>
                  <a:pt x="25" y="97"/>
                </a:cubicBezTo>
                <a:cubicBezTo>
                  <a:pt x="25" y="101"/>
                  <a:pt x="25" y="104"/>
                  <a:pt x="25" y="107"/>
                </a:cubicBezTo>
                <a:cubicBezTo>
                  <a:pt x="25" y="110"/>
                  <a:pt x="26" y="113"/>
                  <a:pt x="27" y="117"/>
                </a:cubicBezTo>
                <a:cubicBezTo>
                  <a:pt x="27" y="120"/>
                  <a:pt x="28" y="123"/>
                  <a:pt x="29" y="125"/>
                </a:cubicBezTo>
                <a:cubicBezTo>
                  <a:pt x="29" y="127"/>
                  <a:pt x="30" y="130"/>
                  <a:pt x="32" y="134"/>
                </a:cubicBezTo>
                <a:cubicBezTo>
                  <a:pt x="33" y="138"/>
                  <a:pt x="34" y="141"/>
                  <a:pt x="35" y="143"/>
                </a:cubicBezTo>
                <a:cubicBezTo>
                  <a:pt x="38" y="145"/>
                  <a:pt x="42" y="147"/>
                  <a:pt x="47" y="148"/>
                </a:cubicBezTo>
                <a:cubicBezTo>
                  <a:pt x="53" y="149"/>
                  <a:pt x="58" y="148"/>
                  <a:pt x="64" y="147"/>
                </a:cubicBezTo>
                <a:cubicBezTo>
                  <a:pt x="69" y="145"/>
                  <a:pt x="73" y="143"/>
                  <a:pt x="74" y="139"/>
                </a:cubicBezTo>
                <a:cubicBezTo>
                  <a:pt x="72" y="137"/>
                  <a:pt x="70" y="135"/>
                  <a:pt x="68" y="134"/>
                </a:cubicBezTo>
                <a:cubicBezTo>
                  <a:pt x="67" y="133"/>
                  <a:pt x="65" y="131"/>
                  <a:pt x="64" y="129"/>
                </a:cubicBezTo>
                <a:cubicBezTo>
                  <a:pt x="62" y="127"/>
                  <a:pt x="61" y="126"/>
                  <a:pt x="61" y="124"/>
                </a:cubicBezTo>
                <a:cubicBezTo>
                  <a:pt x="60" y="122"/>
                  <a:pt x="60" y="120"/>
                  <a:pt x="60" y="118"/>
                </a:cubicBezTo>
                <a:cubicBezTo>
                  <a:pt x="60" y="116"/>
                  <a:pt x="61" y="114"/>
                  <a:pt x="62" y="112"/>
                </a:cubicBezTo>
                <a:cubicBezTo>
                  <a:pt x="60" y="110"/>
                  <a:pt x="59" y="107"/>
                  <a:pt x="58" y="103"/>
                </a:cubicBezTo>
                <a:cubicBezTo>
                  <a:pt x="58" y="100"/>
                  <a:pt x="59" y="96"/>
                  <a:pt x="61" y="93"/>
                </a:cubicBezTo>
                <a:cubicBezTo>
                  <a:pt x="63" y="90"/>
                  <a:pt x="66" y="88"/>
                  <a:pt x="70" y="87"/>
                </a:cubicBezTo>
                <a:cubicBezTo>
                  <a:pt x="96" y="89"/>
                  <a:pt x="122" y="101"/>
                  <a:pt x="148" y="124"/>
                </a:cubicBezTo>
                <a:cubicBezTo>
                  <a:pt x="152" y="124"/>
                  <a:pt x="155" y="122"/>
                  <a:pt x="157" y="120"/>
                </a:cubicBezTo>
                <a:cubicBezTo>
                  <a:pt x="160" y="118"/>
                  <a:pt x="161" y="115"/>
                  <a:pt x="161" y="111"/>
                </a:cubicBezTo>
                <a:cubicBezTo>
                  <a:pt x="161" y="74"/>
                  <a:pt x="161" y="74"/>
                  <a:pt x="161" y="74"/>
                </a:cubicBezTo>
                <a:cubicBezTo>
                  <a:pt x="164" y="74"/>
                  <a:pt x="167" y="73"/>
                  <a:pt x="169" y="71"/>
                </a:cubicBezTo>
                <a:cubicBezTo>
                  <a:pt x="172" y="68"/>
                  <a:pt x="173" y="65"/>
                  <a:pt x="173" y="62"/>
                </a:cubicBezTo>
                <a:cubicBezTo>
                  <a:pt x="173" y="59"/>
                  <a:pt x="172" y="56"/>
                  <a:pt x="169" y="53"/>
                </a:cubicBezTo>
                <a:cubicBezTo>
                  <a:pt x="167" y="51"/>
                  <a:pt x="164" y="50"/>
                  <a:pt x="161" y="50"/>
                </a:cubicBezTo>
                <a:lnTo>
                  <a:pt x="161" y="1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pic>
        <p:nvPicPr>
          <p:cNvPr id="16386" name="Picture 2" descr="Exclamation Mark Symbol">
            <a:extLst>
              <a:ext uri="{FF2B5EF4-FFF2-40B4-BE49-F238E27FC236}">
                <a16:creationId xmlns:a16="http://schemas.microsoft.com/office/drawing/2014/main" id="{A7241171-DBC7-4E83-8B2A-2A4CD5937005}"/>
              </a:ext>
            </a:extLst>
          </p:cNvPr>
          <p:cNvPicPr>
            <a:picLocks noChangeAspect="1" noChangeArrowheads="1"/>
          </p:cNvPicPr>
          <p:nvPr/>
        </p:nvPicPr>
        <p:blipFill>
          <a:blip r:embed="rId4">
            <a:grayscl/>
            <a:extLst>
              <a:ext uri="{BEBA8EAE-BF5A-486C-A8C5-ECC9F3942E4B}">
                <a14:imgProps xmlns:a14="http://schemas.microsoft.com/office/drawing/2010/main">
                  <a14:imgLayer r:embed="rId5">
                    <a14:imgEffect>
                      <a14:backgroundRemoval t="3000" b="95167" l="10000" r="90000">
                        <a14:foregroundMark x1="33780" y1="11333" x2="49268" y2="6667"/>
                        <a14:foregroundMark x1="49268" y1="6667" x2="61220" y2="10500"/>
                        <a14:foregroundMark x1="36585" y1="86833" x2="51098" y2="92833"/>
                        <a14:foregroundMark x1="51098" y1="92833" x2="60122" y2="91500"/>
                        <a14:foregroundMark x1="60122" y1="91500" x2="62439" y2="89500"/>
                        <a14:foregroundMark x1="43659" y1="94000" x2="54024" y2="95167"/>
                        <a14:foregroundMark x1="54024" y1="95167" x2="55122" y2="94333"/>
                        <a14:foregroundMark x1="49756" y1="89833" x2="52439" y2="8667"/>
                        <a14:foregroundMark x1="49146" y1="20167" x2="51220" y2="66667"/>
                        <a14:foregroundMark x1="48780" y1="3167" x2="50366" y2="3000"/>
                      </a14:backgroundRemoval>
                    </a14:imgEffect>
                  </a14:imgLayer>
                </a14:imgProps>
              </a:ext>
              <a:ext uri="{28A0092B-C50C-407E-A947-70E740481C1C}">
                <a14:useLocalDpi xmlns:a14="http://schemas.microsoft.com/office/drawing/2010/main" val="0"/>
              </a:ext>
            </a:extLst>
          </a:blip>
          <a:srcRect/>
          <a:stretch>
            <a:fillRect/>
          </a:stretch>
        </p:blipFill>
        <p:spPr bwMode="auto">
          <a:xfrm>
            <a:off x="8604220" y="2139834"/>
            <a:ext cx="1196502" cy="87548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FF8B76B-A732-4D58-8650-15F0AB3A3027}"/>
              </a:ext>
            </a:extLst>
          </p:cNvPr>
          <p:cNvSpPr txBox="1"/>
          <p:nvPr/>
        </p:nvSpPr>
        <p:spPr>
          <a:xfrm>
            <a:off x="9698476" y="2115914"/>
            <a:ext cx="1816627" cy="923330"/>
          </a:xfrm>
          <a:prstGeom prst="rect">
            <a:avLst/>
          </a:prstGeom>
          <a:noFill/>
        </p:spPr>
        <p:txBody>
          <a:bodyPr wrap="square">
            <a:spAutoFit/>
          </a:bodyPr>
          <a:lstStyle/>
          <a:p>
            <a:pPr fontAlgn="base"/>
            <a:r>
              <a:rPr lang="en-CA" dirty="0">
                <a:solidFill>
                  <a:schemeClr val="accent3"/>
                </a:solidFill>
                <a:cs typeface="Arial" panose="020B0604020202020204" pitchFamily="34" charset="0"/>
              </a:rPr>
              <a:t>In the absence of</a:t>
            </a:r>
          </a:p>
          <a:p>
            <a:pPr fontAlgn="base"/>
            <a:r>
              <a:rPr lang="en-CA" b="1" dirty="0">
                <a:solidFill>
                  <a:schemeClr val="accent3"/>
                </a:solidFill>
                <a:cs typeface="Arial" panose="020B0604020202020204" pitchFamily="34" charset="0"/>
              </a:rPr>
              <a:t>AWARENESS </a:t>
            </a:r>
          </a:p>
          <a:p>
            <a:pPr fontAlgn="base"/>
            <a:r>
              <a:rPr lang="en-CA" dirty="0">
                <a:solidFill>
                  <a:schemeClr val="accent3"/>
                </a:solidFill>
                <a:cs typeface="Arial" panose="020B0604020202020204" pitchFamily="34" charset="0"/>
              </a:rPr>
              <a:t>you may see:</a:t>
            </a:r>
          </a:p>
        </p:txBody>
      </p:sp>
      <p:sp>
        <p:nvSpPr>
          <p:cNvPr id="11" name="Rounded Rectangle 5">
            <a:extLst>
              <a:ext uri="{FF2B5EF4-FFF2-40B4-BE49-F238E27FC236}">
                <a16:creationId xmlns:a16="http://schemas.microsoft.com/office/drawing/2014/main" id="{8F959722-6165-4BDB-B9F6-94A20697BF56}"/>
              </a:ext>
            </a:extLst>
          </p:cNvPr>
          <p:cNvSpPr/>
          <p:nvPr>
            <p:custDataLst>
              <p:tags r:id="rId1"/>
            </p:custDataLst>
          </p:nvPr>
        </p:nvSpPr>
        <p:spPr>
          <a:xfrm>
            <a:off x="8604220" y="3112066"/>
            <a:ext cx="2910884" cy="1461224"/>
          </a:xfrm>
          <a:prstGeom prst="frame">
            <a:avLst>
              <a:gd name="adj1" fmla="val 6615"/>
            </a:avLst>
          </a:prstGeom>
          <a:solidFill>
            <a:schemeClr val="accent3"/>
          </a:solidFill>
          <a:ln>
            <a:noFill/>
          </a:ln>
        </p:spPr>
        <p:style>
          <a:lnRef idx="3">
            <a:schemeClr val="lt1"/>
          </a:lnRef>
          <a:fillRef idx="1">
            <a:schemeClr val="accent4"/>
          </a:fillRef>
          <a:effectRef idx="1">
            <a:schemeClr val="accent4"/>
          </a:effectRef>
          <a:fontRef idx="minor">
            <a:schemeClr val="lt1"/>
          </a:fontRef>
        </p:style>
        <p:txBody>
          <a:bodyPr rtlCol="0" anchor="t" anchorCtr="0"/>
          <a:lstStyle/>
          <a:p>
            <a:pPr marL="285750" indent="-285750" fontAlgn="base">
              <a:buFont typeface="Wingdings" panose="05000000000000000000" pitchFamily="2" charset="2"/>
              <a:buChar char="ð"/>
            </a:pPr>
            <a:r>
              <a:rPr lang="en-CA" dirty="0">
                <a:solidFill>
                  <a:schemeClr val="tx1"/>
                </a:solidFill>
                <a:cs typeface="Arial" panose="020B0604020202020204" pitchFamily="34" charset="0"/>
              </a:rPr>
              <a:t>resistance from employees</a:t>
            </a:r>
          </a:p>
          <a:p>
            <a:pPr marL="285750" indent="-285750" fontAlgn="base">
              <a:spcBef>
                <a:spcPts val="600"/>
              </a:spcBef>
              <a:buFont typeface="Wingdings" panose="05000000000000000000" pitchFamily="2" charset="2"/>
              <a:buChar char="ð"/>
            </a:pPr>
            <a:r>
              <a:rPr lang="en-CA" dirty="0">
                <a:solidFill>
                  <a:schemeClr val="tx1"/>
                </a:solidFill>
                <a:cs typeface="Arial" panose="020B0604020202020204" pitchFamily="34" charset="0"/>
              </a:rPr>
              <a:t>delays in implementation</a:t>
            </a:r>
          </a:p>
        </p:txBody>
      </p:sp>
    </p:spTree>
    <p:extLst>
      <p:ext uri="{BB962C8B-B14F-4D97-AF65-F5344CB8AC3E}">
        <p14:creationId xmlns:p14="http://schemas.microsoft.com/office/powerpoint/2010/main" val="1316153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rmAutofit/>
          </a:bodyPr>
          <a:lstStyle/>
          <a:p>
            <a:r>
              <a:rPr lang="en-US" dirty="0">
                <a:solidFill>
                  <a:srgbClr val="000000"/>
                </a:solidFill>
              </a:rPr>
              <a:t>How to create ADKAR in employees (Desire)</a:t>
            </a:r>
          </a:p>
        </p:txBody>
      </p:sp>
      <p:sp>
        <p:nvSpPr>
          <p:cNvPr id="16" name="Freeform 15"/>
          <p:cNvSpPr/>
          <p:nvPr/>
        </p:nvSpPr>
        <p:spPr bwMode="auto">
          <a:xfrm>
            <a:off x="629939" y="1542243"/>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3200" b="1" dirty="0">
                <a:solidFill>
                  <a:schemeClr val="bg1"/>
                </a:solidFill>
                <a:ea typeface="Arial Unicode MS" panose="020B0604020202020204" pitchFamily="34" charset="-128"/>
                <a:cs typeface="Arial Unicode MS" panose="020B0604020202020204" pitchFamily="34" charset="-128"/>
              </a:rPr>
              <a:t>D</a:t>
            </a:r>
            <a:r>
              <a:rPr lang="en-CA" sz="2000" b="1" dirty="0">
                <a:solidFill>
                  <a:schemeClr val="bg1"/>
                </a:solidFill>
                <a:ea typeface="Arial Unicode MS" panose="020B0604020202020204" pitchFamily="34" charset="-128"/>
                <a:cs typeface="Arial Unicode MS" panose="020B0604020202020204" pitchFamily="34" charset="-128"/>
              </a:rPr>
              <a:t>esire</a:t>
            </a:r>
          </a:p>
        </p:txBody>
      </p:sp>
      <p:sp>
        <p:nvSpPr>
          <p:cNvPr id="2" name="Rectangle 1"/>
          <p:cNvSpPr/>
          <p:nvPr/>
        </p:nvSpPr>
        <p:spPr>
          <a:xfrm>
            <a:off x="2521223" y="1542244"/>
            <a:ext cx="5776471" cy="557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33500">
              <a:lnSpc>
                <a:spcPct val="90000"/>
              </a:lnSpc>
              <a:spcAft>
                <a:spcPct val="35000"/>
              </a:spcAft>
              <a:defRPr/>
            </a:pPr>
            <a:r>
              <a:rPr lang="en-CA" sz="2000" b="1" dirty="0">
                <a:solidFill>
                  <a:schemeClr val="tx1"/>
                </a:solidFill>
                <a:ea typeface="Arial Unicode MS" panose="020B0604020202020204" pitchFamily="34" charset="-128"/>
                <a:cs typeface="Arial Unicode MS" panose="020B0604020202020204" pitchFamily="34" charset="-128"/>
              </a:rPr>
              <a:t>       Showing benefits, what’s in it for me?</a:t>
            </a:r>
          </a:p>
        </p:txBody>
      </p:sp>
      <p:sp>
        <p:nvSpPr>
          <p:cNvPr id="4" name="Rectangle 3"/>
          <p:cNvSpPr/>
          <p:nvPr/>
        </p:nvSpPr>
        <p:spPr>
          <a:xfrm>
            <a:off x="629937" y="2099436"/>
            <a:ext cx="7667757" cy="40024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i="1" dirty="0">
                <a:solidFill>
                  <a:schemeClr val="tx1"/>
                </a:solidFill>
              </a:rPr>
              <a:t>Willingness to support the change, to participate and engage</a:t>
            </a:r>
          </a:p>
          <a:p>
            <a:pPr marL="2114550" lvl="4" indent="-285750">
              <a:buFont typeface="Arial" panose="020B0604020202020204" pitchFamily="34" charset="0"/>
              <a:buChar char="•"/>
            </a:pPr>
            <a:endParaRPr lang="en-US" altLang="en-US" dirty="0">
              <a:solidFill>
                <a:schemeClr val="tx1"/>
              </a:solidFill>
            </a:endParaRPr>
          </a:p>
          <a:p>
            <a:pPr marL="1200150" lvl="2" indent="-285750">
              <a:buFont typeface="Wingdings" panose="05000000000000000000" pitchFamily="2" charset="2"/>
              <a:buChar char="§"/>
            </a:pPr>
            <a:r>
              <a:rPr lang="en-CA" altLang="en-US" dirty="0">
                <a:solidFill>
                  <a:schemeClr val="tx1"/>
                </a:solidFill>
                <a:cs typeface="Arial" panose="020B0604020202020204" pitchFamily="34" charset="0"/>
              </a:rPr>
              <a:t>Consider engaging employees in giving feedback, sharing their concerns and their needs </a:t>
            </a:r>
          </a:p>
          <a:p>
            <a:pPr marL="1200150" lvl="2" indent="-285750">
              <a:buFont typeface="Wingdings" panose="05000000000000000000" pitchFamily="2" charset="2"/>
              <a:buChar char="§"/>
            </a:pPr>
            <a:r>
              <a:rPr lang="en-CA" altLang="en-US" dirty="0">
                <a:solidFill>
                  <a:schemeClr val="tx1"/>
                </a:solidFill>
                <a:cs typeface="Arial" panose="020B0604020202020204" pitchFamily="34" charset="0"/>
              </a:rPr>
              <a:t>Consider putting in place a mechanism to gather employees' feedback on processes, available tools, shared information and support they need to perform their work at home and at the office</a:t>
            </a:r>
          </a:p>
          <a:p>
            <a:pPr marL="1200150" lvl="2" indent="-285750">
              <a:buFont typeface="Wingdings" panose="05000000000000000000" pitchFamily="2" charset="2"/>
              <a:buChar char="§"/>
            </a:pPr>
            <a:r>
              <a:rPr lang="en-CA" altLang="en-US" dirty="0">
                <a:solidFill>
                  <a:schemeClr val="tx1"/>
                </a:solidFill>
                <a:cs typeface="Arial" panose="020B0604020202020204" pitchFamily="34" charset="0"/>
              </a:rPr>
              <a:t>Be prepared to listen and act on employees’ concerns </a:t>
            </a:r>
          </a:p>
          <a:p>
            <a:pPr marL="1200150" lvl="2" indent="-285750">
              <a:buFont typeface="Wingdings" panose="05000000000000000000" pitchFamily="2" charset="2"/>
              <a:buChar char="§"/>
            </a:pPr>
            <a:r>
              <a:rPr lang="en-CA" altLang="en-US" dirty="0">
                <a:solidFill>
                  <a:schemeClr val="tx1"/>
                </a:solidFill>
                <a:cs typeface="Arial" panose="020B0604020202020204" pitchFamily="34" charset="0"/>
              </a:rPr>
              <a:t>Managers should engage often with their team and employees</a:t>
            </a: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p:txBody>
      </p:sp>
      <p:grpSp>
        <p:nvGrpSpPr>
          <p:cNvPr id="14" name="Group 13">
            <a:extLst>
              <a:ext uri="{FF2B5EF4-FFF2-40B4-BE49-F238E27FC236}">
                <a16:creationId xmlns:a16="http://schemas.microsoft.com/office/drawing/2014/main" id="{478074EE-715F-4AED-97EB-20E1F2C5B794}"/>
              </a:ext>
              <a:ext uri="{C183D7F6-B498-43B3-948B-1728B52AA6E4}">
                <adec:decorative xmlns:adec="http://schemas.microsoft.com/office/drawing/2017/decorative" val="1"/>
              </a:ext>
            </a:extLst>
          </p:cNvPr>
          <p:cNvGrpSpPr/>
          <p:nvPr/>
        </p:nvGrpSpPr>
        <p:grpSpPr>
          <a:xfrm>
            <a:off x="944587" y="3104386"/>
            <a:ext cx="405954" cy="738292"/>
            <a:chOff x="1383576" y="2672786"/>
            <a:chExt cx="405954" cy="738292"/>
          </a:xfrm>
          <a:solidFill>
            <a:schemeClr val="accent2">
              <a:lumMod val="75000"/>
            </a:schemeClr>
          </a:solidFill>
        </p:grpSpPr>
        <p:sp>
          <p:nvSpPr>
            <p:cNvPr id="15" name="Freeform 7" descr="Heart Icon">
              <a:extLst>
                <a:ext uri="{FF2B5EF4-FFF2-40B4-BE49-F238E27FC236}">
                  <a16:creationId xmlns:a16="http://schemas.microsoft.com/office/drawing/2014/main" id="{5D997BFA-385D-440E-B327-96E24CA7D61E}"/>
                </a:ext>
              </a:extLst>
            </p:cNvPr>
            <p:cNvSpPr>
              <a:spLocks noEditPoints="1"/>
            </p:cNvSpPr>
            <p:nvPr/>
          </p:nvSpPr>
          <p:spPr bwMode="auto">
            <a:xfrm>
              <a:off x="1558145" y="2672786"/>
              <a:ext cx="231385" cy="198606"/>
            </a:xfrm>
            <a:custGeom>
              <a:avLst/>
              <a:gdLst>
                <a:gd name="T0" fmla="*/ 1497 w 1612"/>
                <a:gd name="T1" fmla="*/ 111 h 1381"/>
                <a:gd name="T2" fmla="*/ 1182 w 1612"/>
                <a:gd name="T3" fmla="*/ 0 h 1381"/>
                <a:gd name="T4" fmla="*/ 1068 w 1612"/>
                <a:gd name="T5" fmla="*/ 19 h 1381"/>
                <a:gd name="T6" fmla="*/ 960 w 1612"/>
                <a:gd name="T7" fmla="*/ 71 h 1381"/>
                <a:gd name="T8" fmla="*/ 874 w 1612"/>
                <a:gd name="T9" fmla="*/ 133 h 1381"/>
                <a:gd name="T10" fmla="*/ 806 w 1612"/>
                <a:gd name="T11" fmla="*/ 194 h 1381"/>
                <a:gd name="T12" fmla="*/ 738 w 1612"/>
                <a:gd name="T13" fmla="*/ 133 h 1381"/>
                <a:gd name="T14" fmla="*/ 652 w 1612"/>
                <a:gd name="T15" fmla="*/ 71 h 1381"/>
                <a:gd name="T16" fmla="*/ 544 w 1612"/>
                <a:gd name="T17" fmla="*/ 19 h 1381"/>
                <a:gd name="T18" fmla="*/ 430 w 1612"/>
                <a:gd name="T19" fmla="*/ 0 h 1381"/>
                <a:gd name="T20" fmla="*/ 114 w 1612"/>
                <a:gd name="T21" fmla="*/ 111 h 1381"/>
                <a:gd name="T22" fmla="*/ 0 w 1612"/>
                <a:gd name="T23" fmla="*/ 421 h 1381"/>
                <a:gd name="T24" fmla="*/ 21 w 1612"/>
                <a:gd name="T25" fmla="*/ 545 h 1381"/>
                <a:gd name="T26" fmla="*/ 69 w 1612"/>
                <a:gd name="T27" fmla="*/ 653 h 1381"/>
                <a:gd name="T28" fmla="*/ 131 w 1612"/>
                <a:gd name="T29" fmla="*/ 741 h 1381"/>
                <a:gd name="T30" fmla="*/ 181 w 1612"/>
                <a:gd name="T31" fmla="*/ 800 h 1381"/>
                <a:gd name="T32" fmla="*/ 205 w 1612"/>
                <a:gd name="T33" fmla="*/ 823 h 1381"/>
                <a:gd name="T34" fmla="*/ 766 w 1612"/>
                <a:gd name="T35" fmla="*/ 1365 h 1381"/>
                <a:gd name="T36" fmla="*/ 806 w 1612"/>
                <a:gd name="T37" fmla="*/ 1381 h 1381"/>
                <a:gd name="T38" fmla="*/ 845 w 1612"/>
                <a:gd name="T39" fmla="*/ 1365 h 1381"/>
                <a:gd name="T40" fmla="*/ 1406 w 1612"/>
                <a:gd name="T41" fmla="*/ 825 h 1381"/>
                <a:gd name="T42" fmla="*/ 1612 w 1612"/>
                <a:gd name="T43" fmla="*/ 421 h 1381"/>
                <a:gd name="T44" fmla="*/ 1497 w 1612"/>
                <a:gd name="T45" fmla="*/ 111 h 1381"/>
                <a:gd name="T46" fmla="*/ 1327 w 1612"/>
                <a:gd name="T47" fmla="*/ 741 h 1381"/>
                <a:gd name="T48" fmla="*/ 806 w 1612"/>
                <a:gd name="T49" fmla="*/ 1243 h 1381"/>
                <a:gd name="T50" fmla="*/ 284 w 1612"/>
                <a:gd name="T51" fmla="*/ 740 h 1381"/>
                <a:gd name="T52" fmla="*/ 115 w 1612"/>
                <a:gd name="T53" fmla="*/ 421 h 1381"/>
                <a:gd name="T54" fmla="*/ 135 w 1612"/>
                <a:gd name="T55" fmla="*/ 292 h 1381"/>
                <a:gd name="T56" fmla="*/ 184 w 1612"/>
                <a:gd name="T57" fmla="*/ 203 h 1381"/>
                <a:gd name="T58" fmla="*/ 257 w 1612"/>
                <a:gd name="T59" fmla="*/ 150 h 1381"/>
                <a:gd name="T60" fmla="*/ 342 w 1612"/>
                <a:gd name="T61" fmla="*/ 122 h 1381"/>
                <a:gd name="T62" fmla="*/ 430 w 1612"/>
                <a:gd name="T63" fmla="*/ 115 h 1381"/>
                <a:gd name="T64" fmla="*/ 531 w 1612"/>
                <a:gd name="T65" fmla="*/ 138 h 1381"/>
                <a:gd name="T66" fmla="*/ 630 w 1612"/>
                <a:gd name="T67" fmla="*/ 195 h 1381"/>
                <a:gd name="T68" fmla="*/ 708 w 1612"/>
                <a:gd name="T69" fmla="*/ 260 h 1381"/>
                <a:gd name="T70" fmla="*/ 762 w 1612"/>
                <a:gd name="T71" fmla="*/ 315 h 1381"/>
                <a:gd name="T72" fmla="*/ 806 w 1612"/>
                <a:gd name="T73" fmla="*/ 335 h 1381"/>
                <a:gd name="T74" fmla="*/ 850 w 1612"/>
                <a:gd name="T75" fmla="*/ 315 h 1381"/>
                <a:gd name="T76" fmla="*/ 904 w 1612"/>
                <a:gd name="T77" fmla="*/ 260 h 1381"/>
                <a:gd name="T78" fmla="*/ 982 w 1612"/>
                <a:gd name="T79" fmla="*/ 195 h 1381"/>
                <a:gd name="T80" fmla="*/ 1081 w 1612"/>
                <a:gd name="T81" fmla="*/ 138 h 1381"/>
                <a:gd name="T82" fmla="*/ 1182 w 1612"/>
                <a:gd name="T83" fmla="*/ 115 h 1381"/>
                <a:gd name="T84" fmla="*/ 1270 w 1612"/>
                <a:gd name="T85" fmla="*/ 122 h 1381"/>
                <a:gd name="T86" fmla="*/ 1354 w 1612"/>
                <a:gd name="T87" fmla="*/ 150 h 1381"/>
                <a:gd name="T88" fmla="*/ 1428 w 1612"/>
                <a:gd name="T89" fmla="*/ 203 h 1381"/>
                <a:gd name="T90" fmla="*/ 1477 w 1612"/>
                <a:gd name="T91" fmla="*/ 292 h 1381"/>
                <a:gd name="T92" fmla="*/ 1496 w 1612"/>
                <a:gd name="T93" fmla="*/ 421 h 1381"/>
                <a:gd name="T94" fmla="*/ 1327 w 1612"/>
                <a:gd name="T95" fmla="*/ 741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2" h="1381">
                  <a:moveTo>
                    <a:pt x="1497" y="111"/>
                  </a:moveTo>
                  <a:cubicBezTo>
                    <a:pt x="1421" y="37"/>
                    <a:pt x="1316" y="0"/>
                    <a:pt x="1182" y="0"/>
                  </a:cubicBezTo>
                  <a:cubicBezTo>
                    <a:pt x="1145" y="0"/>
                    <a:pt x="1107" y="6"/>
                    <a:pt x="1068" y="19"/>
                  </a:cubicBezTo>
                  <a:cubicBezTo>
                    <a:pt x="1029" y="32"/>
                    <a:pt x="993" y="49"/>
                    <a:pt x="960" y="71"/>
                  </a:cubicBezTo>
                  <a:cubicBezTo>
                    <a:pt x="927" y="93"/>
                    <a:pt x="898" y="114"/>
                    <a:pt x="874" y="133"/>
                  </a:cubicBezTo>
                  <a:cubicBezTo>
                    <a:pt x="850" y="152"/>
                    <a:pt x="827" y="173"/>
                    <a:pt x="806" y="194"/>
                  </a:cubicBezTo>
                  <a:cubicBezTo>
                    <a:pt x="784" y="173"/>
                    <a:pt x="762" y="152"/>
                    <a:pt x="738" y="133"/>
                  </a:cubicBezTo>
                  <a:cubicBezTo>
                    <a:pt x="714" y="114"/>
                    <a:pt x="685" y="93"/>
                    <a:pt x="652" y="71"/>
                  </a:cubicBezTo>
                  <a:cubicBezTo>
                    <a:pt x="618" y="49"/>
                    <a:pt x="582" y="32"/>
                    <a:pt x="544" y="19"/>
                  </a:cubicBezTo>
                  <a:cubicBezTo>
                    <a:pt x="505" y="6"/>
                    <a:pt x="467" y="0"/>
                    <a:pt x="430" y="0"/>
                  </a:cubicBezTo>
                  <a:cubicBezTo>
                    <a:pt x="296" y="0"/>
                    <a:pt x="191" y="37"/>
                    <a:pt x="114" y="111"/>
                  </a:cubicBezTo>
                  <a:cubicBezTo>
                    <a:pt x="38" y="186"/>
                    <a:pt x="0" y="289"/>
                    <a:pt x="0" y="421"/>
                  </a:cubicBezTo>
                  <a:cubicBezTo>
                    <a:pt x="0" y="461"/>
                    <a:pt x="7" y="502"/>
                    <a:pt x="21" y="545"/>
                  </a:cubicBezTo>
                  <a:cubicBezTo>
                    <a:pt x="35" y="587"/>
                    <a:pt x="52" y="624"/>
                    <a:pt x="69" y="653"/>
                  </a:cubicBezTo>
                  <a:cubicBezTo>
                    <a:pt x="87" y="683"/>
                    <a:pt x="108" y="713"/>
                    <a:pt x="131" y="741"/>
                  </a:cubicBezTo>
                  <a:cubicBezTo>
                    <a:pt x="153" y="770"/>
                    <a:pt x="170" y="789"/>
                    <a:pt x="181" y="800"/>
                  </a:cubicBezTo>
                  <a:cubicBezTo>
                    <a:pt x="205" y="823"/>
                    <a:pt x="205" y="823"/>
                    <a:pt x="205" y="823"/>
                  </a:cubicBezTo>
                  <a:cubicBezTo>
                    <a:pt x="766" y="1365"/>
                    <a:pt x="766" y="1365"/>
                    <a:pt x="766" y="1365"/>
                  </a:cubicBezTo>
                  <a:cubicBezTo>
                    <a:pt x="777" y="1375"/>
                    <a:pt x="790" y="1381"/>
                    <a:pt x="806" y="1381"/>
                  </a:cubicBezTo>
                  <a:cubicBezTo>
                    <a:pt x="821" y="1381"/>
                    <a:pt x="835" y="1375"/>
                    <a:pt x="845" y="1365"/>
                  </a:cubicBezTo>
                  <a:cubicBezTo>
                    <a:pt x="1406" y="825"/>
                    <a:pt x="1406" y="825"/>
                    <a:pt x="1406" y="825"/>
                  </a:cubicBezTo>
                  <a:cubicBezTo>
                    <a:pt x="1543" y="688"/>
                    <a:pt x="1612" y="553"/>
                    <a:pt x="1612" y="421"/>
                  </a:cubicBezTo>
                  <a:cubicBezTo>
                    <a:pt x="1612" y="289"/>
                    <a:pt x="1573" y="186"/>
                    <a:pt x="1497" y="111"/>
                  </a:cubicBezTo>
                  <a:close/>
                  <a:moveTo>
                    <a:pt x="1327" y="741"/>
                  </a:moveTo>
                  <a:cubicBezTo>
                    <a:pt x="806" y="1243"/>
                    <a:pt x="806" y="1243"/>
                    <a:pt x="806" y="1243"/>
                  </a:cubicBezTo>
                  <a:cubicBezTo>
                    <a:pt x="284" y="740"/>
                    <a:pt x="284" y="740"/>
                    <a:pt x="284" y="740"/>
                  </a:cubicBezTo>
                  <a:cubicBezTo>
                    <a:pt x="171" y="628"/>
                    <a:pt x="115" y="521"/>
                    <a:pt x="115" y="421"/>
                  </a:cubicBezTo>
                  <a:cubicBezTo>
                    <a:pt x="115" y="372"/>
                    <a:pt x="122" y="329"/>
                    <a:pt x="135" y="292"/>
                  </a:cubicBezTo>
                  <a:cubicBezTo>
                    <a:pt x="148" y="255"/>
                    <a:pt x="164" y="225"/>
                    <a:pt x="184" y="203"/>
                  </a:cubicBezTo>
                  <a:cubicBezTo>
                    <a:pt x="204" y="181"/>
                    <a:pt x="229" y="164"/>
                    <a:pt x="257" y="150"/>
                  </a:cubicBezTo>
                  <a:cubicBezTo>
                    <a:pt x="286" y="136"/>
                    <a:pt x="314" y="127"/>
                    <a:pt x="342" y="122"/>
                  </a:cubicBezTo>
                  <a:cubicBezTo>
                    <a:pt x="369" y="117"/>
                    <a:pt x="399" y="115"/>
                    <a:pt x="430" y="115"/>
                  </a:cubicBezTo>
                  <a:cubicBezTo>
                    <a:pt x="461" y="115"/>
                    <a:pt x="495" y="123"/>
                    <a:pt x="531" y="138"/>
                  </a:cubicBezTo>
                  <a:cubicBezTo>
                    <a:pt x="567" y="153"/>
                    <a:pt x="600" y="172"/>
                    <a:pt x="630" y="195"/>
                  </a:cubicBezTo>
                  <a:cubicBezTo>
                    <a:pt x="660" y="219"/>
                    <a:pt x="686" y="240"/>
                    <a:pt x="708" y="260"/>
                  </a:cubicBezTo>
                  <a:cubicBezTo>
                    <a:pt x="729" y="280"/>
                    <a:pt x="747" y="299"/>
                    <a:pt x="762" y="315"/>
                  </a:cubicBezTo>
                  <a:cubicBezTo>
                    <a:pt x="773" y="329"/>
                    <a:pt x="787" y="335"/>
                    <a:pt x="806" y="335"/>
                  </a:cubicBezTo>
                  <a:cubicBezTo>
                    <a:pt x="824" y="335"/>
                    <a:pt x="839" y="329"/>
                    <a:pt x="850" y="315"/>
                  </a:cubicBezTo>
                  <a:cubicBezTo>
                    <a:pt x="864" y="299"/>
                    <a:pt x="882" y="280"/>
                    <a:pt x="904" y="260"/>
                  </a:cubicBezTo>
                  <a:cubicBezTo>
                    <a:pt x="925" y="240"/>
                    <a:pt x="951" y="219"/>
                    <a:pt x="982" y="195"/>
                  </a:cubicBezTo>
                  <a:cubicBezTo>
                    <a:pt x="1012" y="172"/>
                    <a:pt x="1045" y="153"/>
                    <a:pt x="1081" y="138"/>
                  </a:cubicBezTo>
                  <a:cubicBezTo>
                    <a:pt x="1117" y="123"/>
                    <a:pt x="1151" y="115"/>
                    <a:pt x="1182" y="115"/>
                  </a:cubicBezTo>
                  <a:cubicBezTo>
                    <a:pt x="1213" y="115"/>
                    <a:pt x="1242" y="117"/>
                    <a:pt x="1270" y="122"/>
                  </a:cubicBezTo>
                  <a:cubicBezTo>
                    <a:pt x="1297" y="127"/>
                    <a:pt x="1326" y="136"/>
                    <a:pt x="1354" y="150"/>
                  </a:cubicBezTo>
                  <a:cubicBezTo>
                    <a:pt x="1383" y="164"/>
                    <a:pt x="1408" y="181"/>
                    <a:pt x="1428" y="203"/>
                  </a:cubicBezTo>
                  <a:cubicBezTo>
                    <a:pt x="1448" y="225"/>
                    <a:pt x="1464" y="255"/>
                    <a:pt x="1477" y="292"/>
                  </a:cubicBezTo>
                  <a:cubicBezTo>
                    <a:pt x="1490" y="329"/>
                    <a:pt x="1496" y="372"/>
                    <a:pt x="1496" y="421"/>
                  </a:cubicBezTo>
                  <a:cubicBezTo>
                    <a:pt x="1496" y="521"/>
                    <a:pt x="1440" y="628"/>
                    <a:pt x="1327" y="741"/>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7" name="Freeform 8" descr="Child Icon">
              <a:extLst>
                <a:ext uri="{FF2B5EF4-FFF2-40B4-BE49-F238E27FC236}">
                  <a16:creationId xmlns:a16="http://schemas.microsoft.com/office/drawing/2014/main" id="{86F823B9-EC8B-43AF-98C0-4665086279CC}"/>
                </a:ext>
              </a:extLst>
            </p:cNvPr>
            <p:cNvSpPr>
              <a:spLocks noEditPoints="1"/>
            </p:cNvSpPr>
            <p:nvPr/>
          </p:nvSpPr>
          <p:spPr bwMode="auto">
            <a:xfrm>
              <a:off x="1383576" y="2871392"/>
              <a:ext cx="384008" cy="539686"/>
            </a:xfrm>
            <a:custGeom>
              <a:avLst/>
              <a:gdLst>
                <a:gd name="T0" fmla="*/ 47 w 94"/>
                <a:gd name="T1" fmla="*/ 0 h 132"/>
                <a:gd name="T2" fmla="*/ 34 w 94"/>
                <a:gd name="T3" fmla="*/ 6 h 132"/>
                <a:gd name="T4" fmla="*/ 29 w 94"/>
                <a:gd name="T5" fmla="*/ 18 h 132"/>
                <a:gd name="T6" fmla="*/ 34 w 94"/>
                <a:gd name="T7" fmla="*/ 31 h 132"/>
                <a:gd name="T8" fmla="*/ 47 w 94"/>
                <a:gd name="T9" fmla="*/ 37 h 132"/>
                <a:gd name="T10" fmla="*/ 60 w 94"/>
                <a:gd name="T11" fmla="*/ 31 h 132"/>
                <a:gd name="T12" fmla="*/ 65 w 94"/>
                <a:gd name="T13" fmla="*/ 18 h 132"/>
                <a:gd name="T14" fmla="*/ 60 w 94"/>
                <a:gd name="T15" fmla="*/ 6 h 132"/>
                <a:gd name="T16" fmla="*/ 47 w 94"/>
                <a:gd name="T17" fmla="*/ 0 h 132"/>
                <a:gd name="T18" fmla="*/ 94 w 94"/>
                <a:gd name="T19" fmla="*/ 26 h 132"/>
                <a:gd name="T20" fmla="*/ 92 w 94"/>
                <a:gd name="T21" fmla="*/ 21 h 132"/>
                <a:gd name="T22" fmla="*/ 86 w 94"/>
                <a:gd name="T23" fmla="*/ 18 h 132"/>
                <a:gd name="T24" fmla="*/ 80 w 94"/>
                <a:gd name="T25" fmla="*/ 21 h 132"/>
                <a:gd name="T26" fmla="*/ 62 w 94"/>
                <a:gd name="T27" fmla="*/ 39 h 132"/>
                <a:gd name="T28" fmla="*/ 32 w 94"/>
                <a:gd name="T29" fmla="*/ 39 h 132"/>
                <a:gd name="T30" fmla="*/ 13 w 94"/>
                <a:gd name="T31" fmla="*/ 21 h 132"/>
                <a:gd name="T32" fmla="*/ 8 w 94"/>
                <a:gd name="T33" fmla="*/ 18 h 132"/>
                <a:gd name="T34" fmla="*/ 2 w 94"/>
                <a:gd name="T35" fmla="*/ 21 h 132"/>
                <a:gd name="T36" fmla="*/ 0 w 94"/>
                <a:gd name="T37" fmla="*/ 26 h 132"/>
                <a:gd name="T38" fmla="*/ 2 w 94"/>
                <a:gd name="T39" fmla="*/ 32 h 132"/>
                <a:gd name="T40" fmla="*/ 26 w 94"/>
                <a:gd name="T41" fmla="*/ 55 h 132"/>
                <a:gd name="T42" fmla="*/ 26 w 94"/>
                <a:gd name="T43" fmla="*/ 123 h 132"/>
                <a:gd name="T44" fmla="*/ 29 w 94"/>
                <a:gd name="T45" fmla="*/ 129 h 132"/>
                <a:gd name="T46" fmla="*/ 35 w 94"/>
                <a:gd name="T47" fmla="*/ 132 h 132"/>
                <a:gd name="T48" fmla="*/ 42 w 94"/>
                <a:gd name="T49" fmla="*/ 129 h 132"/>
                <a:gd name="T50" fmla="*/ 44 w 94"/>
                <a:gd name="T51" fmla="*/ 123 h 132"/>
                <a:gd name="T52" fmla="*/ 44 w 94"/>
                <a:gd name="T53" fmla="*/ 91 h 132"/>
                <a:gd name="T54" fmla="*/ 50 w 94"/>
                <a:gd name="T55" fmla="*/ 91 h 132"/>
                <a:gd name="T56" fmla="*/ 50 w 94"/>
                <a:gd name="T57" fmla="*/ 123 h 132"/>
                <a:gd name="T58" fmla="*/ 52 w 94"/>
                <a:gd name="T59" fmla="*/ 129 h 132"/>
                <a:gd name="T60" fmla="*/ 59 w 94"/>
                <a:gd name="T61" fmla="*/ 132 h 132"/>
                <a:gd name="T62" fmla="*/ 65 w 94"/>
                <a:gd name="T63" fmla="*/ 129 h 132"/>
                <a:gd name="T64" fmla="*/ 68 w 94"/>
                <a:gd name="T65" fmla="*/ 123 h 132"/>
                <a:gd name="T66" fmla="*/ 68 w 94"/>
                <a:gd name="T67" fmla="*/ 55 h 132"/>
                <a:gd name="T68" fmla="*/ 92 w 94"/>
                <a:gd name="T69" fmla="*/ 32 h 132"/>
                <a:gd name="T70" fmla="*/ 94 w 94"/>
                <a:gd name="T71" fmla="*/ 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132">
                  <a:moveTo>
                    <a:pt x="47" y="0"/>
                  </a:moveTo>
                  <a:cubicBezTo>
                    <a:pt x="42" y="0"/>
                    <a:pt x="38" y="2"/>
                    <a:pt x="34" y="6"/>
                  </a:cubicBezTo>
                  <a:cubicBezTo>
                    <a:pt x="30" y="9"/>
                    <a:pt x="29" y="13"/>
                    <a:pt x="29" y="18"/>
                  </a:cubicBezTo>
                  <a:cubicBezTo>
                    <a:pt x="29" y="23"/>
                    <a:pt x="30" y="28"/>
                    <a:pt x="34" y="31"/>
                  </a:cubicBezTo>
                  <a:cubicBezTo>
                    <a:pt x="38" y="35"/>
                    <a:pt x="42" y="37"/>
                    <a:pt x="47" y="37"/>
                  </a:cubicBezTo>
                  <a:cubicBezTo>
                    <a:pt x="52" y="37"/>
                    <a:pt x="56" y="35"/>
                    <a:pt x="60" y="31"/>
                  </a:cubicBezTo>
                  <a:cubicBezTo>
                    <a:pt x="63" y="28"/>
                    <a:pt x="65" y="23"/>
                    <a:pt x="65" y="18"/>
                  </a:cubicBezTo>
                  <a:cubicBezTo>
                    <a:pt x="65" y="13"/>
                    <a:pt x="63" y="9"/>
                    <a:pt x="60" y="6"/>
                  </a:cubicBezTo>
                  <a:cubicBezTo>
                    <a:pt x="56" y="2"/>
                    <a:pt x="52" y="0"/>
                    <a:pt x="47" y="0"/>
                  </a:cubicBezTo>
                  <a:close/>
                  <a:moveTo>
                    <a:pt x="94" y="26"/>
                  </a:moveTo>
                  <a:cubicBezTo>
                    <a:pt x="94" y="24"/>
                    <a:pt x="93" y="22"/>
                    <a:pt x="92" y="21"/>
                  </a:cubicBezTo>
                  <a:cubicBezTo>
                    <a:pt x="90" y="19"/>
                    <a:pt x="88" y="18"/>
                    <a:pt x="86" y="18"/>
                  </a:cubicBezTo>
                  <a:cubicBezTo>
                    <a:pt x="84" y="18"/>
                    <a:pt x="82" y="19"/>
                    <a:pt x="80" y="21"/>
                  </a:cubicBezTo>
                  <a:cubicBezTo>
                    <a:pt x="62" y="39"/>
                    <a:pt x="62" y="39"/>
                    <a:pt x="62" y="39"/>
                  </a:cubicBezTo>
                  <a:cubicBezTo>
                    <a:pt x="32" y="39"/>
                    <a:pt x="32" y="39"/>
                    <a:pt x="32" y="39"/>
                  </a:cubicBezTo>
                  <a:cubicBezTo>
                    <a:pt x="13" y="21"/>
                    <a:pt x="13" y="21"/>
                    <a:pt x="13" y="21"/>
                  </a:cubicBezTo>
                  <a:cubicBezTo>
                    <a:pt x="12" y="19"/>
                    <a:pt x="10" y="18"/>
                    <a:pt x="8" y="18"/>
                  </a:cubicBezTo>
                  <a:cubicBezTo>
                    <a:pt x="6" y="18"/>
                    <a:pt x="4" y="19"/>
                    <a:pt x="2" y="21"/>
                  </a:cubicBezTo>
                  <a:cubicBezTo>
                    <a:pt x="1" y="22"/>
                    <a:pt x="0" y="24"/>
                    <a:pt x="0" y="26"/>
                  </a:cubicBezTo>
                  <a:cubicBezTo>
                    <a:pt x="0" y="28"/>
                    <a:pt x="1" y="30"/>
                    <a:pt x="2" y="32"/>
                  </a:cubicBezTo>
                  <a:cubicBezTo>
                    <a:pt x="26" y="55"/>
                    <a:pt x="26" y="55"/>
                    <a:pt x="26" y="55"/>
                  </a:cubicBezTo>
                  <a:cubicBezTo>
                    <a:pt x="26" y="123"/>
                    <a:pt x="26" y="123"/>
                    <a:pt x="26" y="123"/>
                  </a:cubicBezTo>
                  <a:cubicBezTo>
                    <a:pt x="26" y="125"/>
                    <a:pt x="27" y="127"/>
                    <a:pt x="29" y="129"/>
                  </a:cubicBezTo>
                  <a:cubicBezTo>
                    <a:pt x="31" y="131"/>
                    <a:pt x="33" y="132"/>
                    <a:pt x="35" y="132"/>
                  </a:cubicBezTo>
                  <a:cubicBezTo>
                    <a:pt x="38" y="132"/>
                    <a:pt x="40" y="131"/>
                    <a:pt x="42" y="129"/>
                  </a:cubicBezTo>
                  <a:cubicBezTo>
                    <a:pt x="43" y="127"/>
                    <a:pt x="44" y="125"/>
                    <a:pt x="44" y="123"/>
                  </a:cubicBezTo>
                  <a:cubicBezTo>
                    <a:pt x="44" y="91"/>
                    <a:pt x="44" y="91"/>
                    <a:pt x="44" y="91"/>
                  </a:cubicBezTo>
                  <a:cubicBezTo>
                    <a:pt x="50" y="91"/>
                    <a:pt x="50" y="91"/>
                    <a:pt x="50" y="91"/>
                  </a:cubicBezTo>
                  <a:cubicBezTo>
                    <a:pt x="50" y="123"/>
                    <a:pt x="50" y="123"/>
                    <a:pt x="50" y="123"/>
                  </a:cubicBezTo>
                  <a:cubicBezTo>
                    <a:pt x="50" y="125"/>
                    <a:pt x="50" y="127"/>
                    <a:pt x="52" y="129"/>
                  </a:cubicBezTo>
                  <a:cubicBezTo>
                    <a:pt x="54" y="131"/>
                    <a:pt x="56" y="132"/>
                    <a:pt x="59" y="132"/>
                  </a:cubicBezTo>
                  <a:cubicBezTo>
                    <a:pt x="61" y="132"/>
                    <a:pt x="63" y="131"/>
                    <a:pt x="65" y="129"/>
                  </a:cubicBezTo>
                  <a:cubicBezTo>
                    <a:pt x="67" y="127"/>
                    <a:pt x="68" y="125"/>
                    <a:pt x="68" y="123"/>
                  </a:cubicBezTo>
                  <a:cubicBezTo>
                    <a:pt x="68" y="55"/>
                    <a:pt x="68" y="55"/>
                    <a:pt x="68" y="55"/>
                  </a:cubicBezTo>
                  <a:cubicBezTo>
                    <a:pt x="92" y="32"/>
                    <a:pt x="92" y="32"/>
                    <a:pt x="92" y="32"/>
                  </a:cubicBezTo>
                  <a:cubicBezTo>
                    <a:pt x="93" y="30"/>
                    <a:pt x="94" y="28"/>
                    <a:pt x="94"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CA"/>
            </a:p>
          </p:txBody>
        </p:sp>
      </p:grpSp>
      <p:sp>
        <p:nvSpPr>
          <p:cNvPr id="5" name="Chevron 4">
            <a:extLst>
              <a:ext uri="{C183D7F6-B498-43B3-948B-1728B52AA6E4}">
                <adec:decorative xmlns:adec="http://schemas.microsoft.com/office/drawing/2017/decorative" val="1"/>
              </a:ext>
            </a:extLst>
          </p:cNvPr>
          <p:cNvSpPr/>
          <p:nvPr/>
        </p:nvSpPr>
        <p:spPr>
          <a:xfrm>
            <a:off x="2716695" y="1624553"/>
            <a:ext cx="172279" cy="39257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6386" name="Picture 2" descr="Exclamation Mark Symbol">
            <a:extLst>
              <a:ext uri="{FF2B5EF4-FFF2-40B4-BE49-F238E27FC236}">
                <a16:creationId xmlns:a16="http://schemas.microsoft.com/office/drawing/2014/main" id="{A7241171-DBC7-4E83-8B2A-2A4CD5937005}"/>
              </a:ext>
            </a:extLst>
          </p:cNvPr>
          <p:cNvPicPr>
            <a:picLocks noChangeAspect="1" noChangeArrowheads="1"/>
          </p:cNvPicPr>
          <p:nvPr/>
        </p:nvPicPr>
        <p:blipFill>
          <a:blip r:embed="rId4">
            <a:grayscl/>
            <a:extLst>
              <a:ext uri="{BEBA8EAE-BF5A-486C-A8C5-ECC9F3942E4B}">
                <a14:imgProps xmlns:a14="http://schemas.microsoft.com/office/drawing/2010/main">
                  <a14:imgLayer r:embed="rId5">
                    <a14:imgEffect>
                      <a14:backgroundRemoval t="3000" b="95167" l="10000" r="90000">
                        <a14:foregroundMark x1="33780" y1="11333" x2="49268" y2="6667"/>
                        <a14:foregroundMark x1="49268" y1="6667" x2="61220" y2="10500"/>
                        <a14:foregroundMark x1="36585" y1="86833" x2="51098" y2="92833"/>
                        <a14:foregroundMark x1="51098" y1="92833" x2="60122" y2="91500"/>
                        <a14:foregroundMark x1="60122" y1="91500" x2="62439" y2="89500"/>
                        <a14:foregroundMark x1="43659" y1="94000" x2="54024" y2="95167"/>
                        <a14:foregroundMark x1="54024" y1="95167" x2="55122" y2="94333"/>
                        <a14:foregroundMark x1="49756" y1="89833" x2="52439" y2="8667"/>
                        <a14:foregroundMark x1="49146" y1="20167" x2="51220" y2="66667"/>
                        <a14:foregroundMark x1="48780" y1="3167" x2="50366" y2="3000"/>
                      </a14:backgroundRemoval>
                    </a14:imgEffect>
                  </a14:imgLayer>
                </a14:imgProps>
              </a:ext>
              <a:ext uri="{28A0092B-C50C-407E-A947-70E740481C1C}">
                <a14:useLocalDpi xmlns:a14="http://schemas.microsoft.com/office/drawing/2010/main" val="0"/>
              </a:ext>
            </a:extLst>
          </a:blip>
          <a:srcRect/>
          <a:stretch>
            <a:fillRect/>
          </a:stretch>
        </p:blipFill>
        <p:spPr bwMode="auto">
          <a:xfrm>
            <a:off x="8604220" y="2139834"/>
            <a:ext cx="1196502" cy="87548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FF8B76B-A732-4D58-8650-15F0AB3A3027}"/>
              </a:ext>
            </a:extLst>
          </p:cNvPr>
          <p:cNvSpPr txBox="1"/>
          <p:nvPr/>
        </p:nvSpPr>
        <p:spPr>
          <a:xfrm>
            <a:off x="9698476" y="2115914"/>
            <a:ext cx="1816627" cy="923330"/>
          </a:xfrm>
          <a:prstGeom prst="rect">
            <a:avLst/>
          </a:prstGeom>
          <a:noFill/>
        </p:spPr>
        <p:txBody>
          <a:bodyPr wrap="square">
            <a:spAutoFit/>
          </a:bodyPr>
          <a:lstStyle/>
          <a:p>
            <a:pPr fontAlgn="base"/>
            <a:r>
              <a:rPr lang="en-CA" dirty="0">
                <a:solidFill>
                  <a:schemeClr val="accent2">
                    <a:lumMod val="75000"/>
                  </a:schemeClr>
                </a:solidFill>
                <a:cs typeface="Arial" panose="020B0604020202020204" pitchFamily="34" charset="0"/>
              </a:rPr>
              <a:t>In the absence of</a:t>
            </a:r>
          </a:p>
          <a:p>
            <a:pPr fontAlgn="base"/>
            <a:r>
              <a:rPr lang="en-CA" b="1" dirty="0">
                <a:solidFill>
                  <a:schemeClr val="accent2">
                    <a:lumMod val="75000"/>
                  </a:schemeClr>
                </a:solidFill>
                <a:cs typeface="Arial" panose="020B0604020202020204" pitchFamily="34" charset="0"/>
              </a:rPr>
              <a:t>DESIRE</a:t>
            </a:r>
          </a:p>
          <a:p>
            <a:pPr fontAlgn="base"/>
            <a:r>
              <a:rPr lang="en-CA" dirty="0">
                <a:solidFill>
                  <a:schemeClr val="accent2">
                    <a:lumMod val="75000"/>
                  </a:schemeClr>
                </a:solidFill>
                <a:cs typeface="Arial" panose="020B0604020202020204" pitchFamily="34" charset="0"/>
              </a:rPr>
              <a:t>you may see:</a:t>
            </a:r>
          </a:p>
        </p:txBody>
      </p:sp>
      <p:sp>
        <p:nvSpPr>
          <p:cNvPr id="11" name="Rounded Rectangle 5">
            <a:extLst>
              <a:ext uri="{FF2B5EF4-FFF2-40B4-BE49-F238E27FC236}">
                <a16:creationId xmlns:a16="http://schemas.microsoft.com/office/drawing/2014/main" id="{8F959722-6165-4BDB-B9F6-94A20697BF56}"/>
              </a:ext>
            </a:extLst>
          </p:cNvPr>
          <p:cNvSpPr/>
          <p:nvPr>
            <p:custDataLst>
              <p:tags r:id="rId1"/>
            </p:custDataLst>
          </p:nvPr>
        </p:nvSpPr>
        <p:spPr>
          <a:xfrm>
            <a:off x="8604220" y="3112066"/>
            <a:ext cx="2910884" cy="1461224"/>
          </a:xfrm>
          <a:prstGeom prst="frame">
            <a:avLst>
              <a:gd name="adj1" fmla="val 6615"/>
            </a:avLst>
          </a:prstGeom>
          <a:solidFill>
            <a:schemeClr val="accent2">
              <a:lumMod val="75000"/>
            </a:schemeClr>
          </a:solidFill>
          <a:ln>
            <a:noFill/>
          </a:ln>
        </p:spPr>
        <p:style>
          <a:lnRef idx="3">
            <a:schemeClr val="lt1"/>
          </a:lnRef>
          <a:fillRef idx="1">
            <a:schemeClr val="accent4"/>
          </a:fillRef>
          <a:effectRef idx="1">
            <a:schemeClr val="accent4"/>
          </a:effectRef>
          <a:fontRef idx="minor">
            <a:schemeClr val="lt1"/>
          </a:fontRef>
        </p:style>
        <p:txBody>
          <a:bodyPr rtlCol="0" anchor="t" anchorCtr="0"/>
          <a:lstStyle/>
          <a:p>
            <a:pPr marL="285750" indent="-285750" fontAlgn="base">
              <a:buFont typeface="Wingdings" panose="05000000000000000000" pitchFamily="2" charset="2"/>
              <a:buChar char="ð"/>
            </a:pPr>
            <a:endParaRPr lang="en-CA" dirty="0">
              <a:solidFill>
                <a:schemeClr val="tx1">
                  <a:lumMod val="75000"/>
                  <a:lumOff val="25000"/>
                </a:schemeClr>
              </a:solidFill>
              <a:cs typeface="Arial" panose="020B0604020202020204" pitchFamily="34" charset="0"/>
            </a:endParaRPr>
          </a:p>
          <a:p>
            <a:pPr marL="285750" indent="-285750" fontAlgn="base">
              <a:buFont typeface="Wingdings" panose="05000000000000000000" pitchFamily="2" charset="2"/>
              <a:buChar char="ð"/>
            </a:pPr>
            <a:r>
              <a:rPr lang="en-CA" dirty="0">
                <a:solidFill>
                  <a:schemeClr val="tx1"/>
                </a:solidFill>
                <a:cs typeface="Arial" panose="020B0604020202020204" pitchFamily="34" charset="0"/>
              </a:rPr>
              <a:t>higher turnover</a:t>
            </a:r>
          </a:p>
          <a:p>
            <a:pPr marL="285750" indent="-285750" fontAlgn="base">
              <a:spcBef>
                <a:spcPts val="600"/>
              </a:spcBef>
              <a:buFont typeface="Wingdings" panose="05000000000000000000" pitchFamily="2" charset="2"/>
              <a:buChar char="ð"/>
            </a:pPr>
            <a:r>
              <a:rPr lang="en-CA" dirty="0">
                <a:solidFill>
                  <a:schemeClr val="tx1"/>
                </a:solidFill>
                <a:cs typeface="Arial" panose="020B0604020202020204" pitchFamily="34" charset="0"/>
              </a:rPr>
              <a:t>lower productivity</a:t>
            </a:r>
          </a:p>
        </p:txBody>
      </p:sp>
    </p:spTree>
    <p:extLst>
      <p:ext uri="{BB962C8B-B14F-4D97-AF65-F5344CB8AC3E}">
        <p14:creationId xmlns:p14="http://schemas.microsoft.com/office/powerpoint/2010/main" val="475277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rmAutofit/>
          </a:bodyPr>
          <a:lstStyle/>
          <a:p>
            <a:r>
              <a:rPr lang="en-US" dirty="0">
                <a:solidFill>
                  <a:srgbClr val="000000"/>
                </a:solidFill>
              </a:rPr>
              <a:t>How to create ADKAR in employees (Knowledge)</a:t>
            </a:r>
          </a:p>
        </p:txBody>
      </p:sp>
      <p:sp>
        <p:nvSpPr>
          <p:cNvPr id="16" name="Freeform 15"/>
          <p:cNvSpPr/>
          <p:nvPr/>
        </p:nvSpPr>
        <p:spPr bwMode="auto">
          <a:xfrm>
            <a:off x="629938" y="1542244"/>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4">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3200" b="1" dirty="0">
                <a:solidFill>
                  <a:schemeClr val="bg1"/>
                </a:solidFill>
                <a:ea typeface="Arial Unicode MS" panose="020B0604020202020204" pitchFamily="34" charset="-128"/>
                <a:cs typeface="Arial Unicode MS" panose="020B0604020202020204" pitchFamily="34" charset="-128"/>
              </a:rPr>
              <a:t>K</a:t>
            </a:r>
            <a:r>
              <a:rPr lang="en-CA" sz="2000" b="1" dirty="0">
                <a:solidFill>
                  <a:schemeClr val="bg1"/>
                </a:solidFill>
                <a:ea typeface="Arial Unicode MS" panose="020B0604020202020204" pitchFamily="34" charset="-128"/>
                <a:cs typeface="Arial Unicode MS" panose="020B0604020202020204" pitchFamily="34" charset="-128"/>
              </a:rPr>
              <a:t>nowledge</a:t>
            </a:r>
          </a:p>
        </p:txBody>
      </p:sp>
      <p:sp>
        <p:nvSpPr>
          <p:cNvPr id="2" name="Rectangle 1"/>
          <p:cNvSpPr/>
          <p:nvPr/>
        </p:nvSpPr>
        <p:spPr>
          <a:xfrm>
            <a:off x="2521223" y="1542244"/>
            <a:ext cx="5776471" cy="5571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33500">
              <a:lnSpc>
                <a:spcPct val="90000"/>
              </a:lnSpc>
              <a:spcAft>
                <a:spcPct val="35000"/>
              </a:spcAft>
              <a:defRPr/>
            </a:pPr>
            <a:r>
              <a:rPr lang="en-CA" sz="2000" b="1" dirty="0">
                <a:solidFill>
                  <a:schemeClr val="tx1"/>
                </a:solidFill>
                <a:ea typeface="Arial Unicode MS" panose="020B0604020202020204" pitchFamily="34" charset="-128"/>
                <a:cs typeface="Arial Unicode MS" panose="020B0604020202020204" pitchFamily="34" charset="-128"/>
              </a:rPr>
              <a:t>        Training, skills development</a:t>
            </a:r>
          </a:p>
        </p:txBody>
      </p:sp>
      <p:sp>
        <p:nvSpPr>
          <p:cNvPr id="4" name="Rectangle 3"/>
          <p:cNvSpPr/>
          <p:nvPr/>
        </p:nvSpPr>
        <p:spPr>
          <a:xfrm>
            <a:off x="629937" y="2099436"/>
            <a:ext cx="7667757" cy="40024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i="1" dirty="0">
                <a:solidFill>
                  <a:schemeClr val="tx1"/>
                </a:solidFill>
              </a:rPr>
              <a:t>Having access to resources on how to change, new skills and behaviours</a:t>
            </a:r>
          </a:p>
          <a:p>
            <a:pPr marL="2114550" lvl="4" indent="-285750">
              <a:buFont typeface="Arial" panose="020B0604020202020204" pitchFamily="34" charset="0"/>
              <a:buChar char="•"/>
            </a:pPr>
            <a:endParaRPr lang="en-US" altLang="en-US" dirty="0">
              <a:solidFill>
                <a:schemeClr val="tx1"/>
              </a:solidFill>
            </a:endParaRPr>
          </a:p>
          <a:p>
            <a:pPr marL="1200150" lvl="2" indent="-285750">
              <a:buFont typeface="Wingdings" panose="05000000000000000000" pitchFamily="2" charset="2"/>
              <a:buChar char="§"/>
            </a:pPr>
            <a:r>
              <a:rPr lang="en-CA" altLang="en-US" dirty="0">
                <a:solidFill>
                  <a:schemeClr val="tx1"/>
                </a:solidFill>
                <a:cs typeface="Arial" panose="020B0604020202020204" pitchFamily="34" charset="0"/>
              </a:rPr>
              <a:t>Ensure that employees receive training on new measures, new tools, protocols, procedures, ways of working, etc.</a:t>
            </a:r>
          </a:p>
          <a:p>
            <a:pPr marL="1200150" lvl="2" indent="-285750">
              <a:buFont typeface="Wingdings" panose="05000000000000000000" pitchFamily="2" charset="2"/>
              <a:buChar char="§"/>
            </a:pPr>
            <a:r>
              <a:rPr lang="en-CA" altLang="en-US" dirty="0">
                <a:solidFill>
                  <a:schemeClr val="tx1"/>
                </a:solidFill>
                <a:cs typeface="Arial" panose="020B0604020202020204" pitchFamily="34" charset="0"/>
              </a:rPr>
              <a:t>Ensure managers are equipped to support employees through the transition. Managers play a key role in employees’ return to the workplace experience; therefore, is it critical they themselves be adequately equipped. </a:t>
            </a: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p:txBody>
      </p:sp>
      <p:sp>
        <p:nvSpPr>
          <p:cNvPr id="18" name="Freeform 7">
            <a:extLst>
              <a:ext uri="{FF2B5EF4-FFF2-40B4-BE49-F238E27FC236}">
                <a16:creationId xmlns:a16="http://schemas.microsoft.com/office/drawing/2014/main" id="{FF43A20F-80E8-4ACD-9FEC-5100CA041031}"/>
              </a:ext>
              <a:ext uri="{C183D7F6-B498-43B3-948B-1728B52AA6E4}">
                <adec:decorative xmlns:adec="http://schemas.microsoft.com/office/drawing/2017/decorative" val="1"/>
              </a:ext>
            </a:extLst>
          </p:cNvPr>
          <p:cNvSpPr>
            <a:spLocks noEditPoints="1"/>
          </p:cNvSpPr>
          <p:nvPr/>
        </p:nvSpPr>
        <p:spPr bwMode="auto">
          <a:xfrm rot="21258184">
            <a:off x="900758" y="3178720"/>
            <a:ext cx="457965" cy="685418"/>
          </a:xfrm>
          <a:custGeom>
            <a:avLst/>
            <a:gdLst>
              <a:gd name="T0" fmla="*/ 377 w 448"/>
              <a:gd name="T1" fmla="*/ 53 h 671"/>
              <a:gd name="T2" fmla="*/ 224 w 448"/>
              <a:gd name="T3" fmla="*/ 0 h 671"/>
              <a:gd name="T4" fmla="*/ 71 w 448"/>
              <a:gd name="T5" fmla="*/ 53 h 671"/>
              <a:gd name="T6" fmla="*/ 0 w 448"/>
              <a:gd name="T7" fmla="*/ 196 h 671"/>
              <a:gd name="T8" fmla="*/ 78 w 448"/>
              <a:gd name="T9" fmla="*/ 351 h 671"/>
              <a:gd name="T10" fmla="*/ 119 w 448"/>
              <a:gd name="T11" fmla="*/ 440 h 671"/>
              <a:gd name="T12" fmla="*/ 109 w 448"/>
              <a:gd name="T13" fmla="*/ 503 h 671"/>
              <a:gd name="T14" fmla="*/ 118 w 448"/>
              <a:gd name="T15" fmla="*/ 567 h 671"/>
              <a:gd name="T16" fmla="*/ 126 w 448"/>
              <a:gd name="T17" fmla="*/ 618 h 671"/>
              <a:gd name="T18" fmla="*/ 186 w 448"/>
              <a:gd name="T19" fmla="*/ 660 h 671"/>
              <a:gd name="T20" fmla="*/ 262 w 448"/>
              <a:gd name="T21" fmla="*/ 660 h 671"/>
              <a:gd name="T22" fmla="*/ 322 w 448"/>
              <a:gd name="T23" fmla="*/ 618 h 671"/>
              <a:gd name="T24" fmla="*/ 330 w 448"/>
              <a:gd name="T25" fmla="*/ 567 h 671"/>
              <a:gd name="T26" fmla="*/ 339 w 448"/>
              <a:gd name="T27" fmla="*/ 503 h 671"/>
              <a:gd name="T28" fmla="*/ 329 w 448"/>
              <a:gd name="T29" fmla="*/ 440 h 671"/>
              <a:gd name="T30" fmla="*/ 370 w 448"/>
              <a:gd name="T31" fmla="*/ 351 h 671"/>
              <a:gd name="T32" fmla="*/ 448 w 448"/>
              <a:gd name="T33" fmla="*/ 196 h 671"/>
              <a:gd name="T34" fmla="*/ 362 w 448"/>
              <a:gd name="T35" fmla="*/ 274 h 671"/>
              <a:gd name="T36" fmla="*/ 336 w 448"/>
              <a:gd name="T37" fmla="*/ 303 h 671"/>
              <a:gd name="T38" fmla="*/ 174 w 448"/>
              <a:gd name="T39" fmla="*/ 433 h 671"/>
              <a:gd name="T40" fmla="*/ 99 w 448"/>
              <a:gd name="T41" fmla="*/ 289 h 671"/>
              <a:gd name="T42" fmla="*/ 56 w 448"/>
              <a:gd name="T43" fmla="*/ 196 h 671"/>
              <a:gd name="T44" fmla="*/ 111 w 448"/>
              <a:gd name="T45" fmla="*/ 93 h 671"/>
              <a:gd name="T46" fmla="*/ 224 w 448"/>
              <a:gd name="T47" fmla="*/ 56 h 671"/>
              <a:gd name="T48" fmla="*/ 338 w 448"/>
              <a:gd name="T49" fmla="*/ 93 h 671"/>
              <a:gd name="T50" fmla="*/ 392 w 448"/>
              <a:gd name="T51" fmla="*/ 196 h 671"/>
              <a:gd name="T52" fmla="*/ 306 w 448"/>
              <a:gd name="T53" fmla="*/ 156 h 671"/>
              <a:gd name="T54" fmla="*/ 224 w 448"/>
              <a:gd name="T55" fmla="*/ 126 h 671"/>
              <a:gd name="T56" fmla="*/ 210 w 448"/>
              <a:gd name="T57" fmla="*/ 139 h 671"/>
              <a:gd name="T58" fmla="*/ 224 w 448"/>
              <a:gd name="T59" fmla="*/ 154 h 671"/>
              <a:gd name="T60" fmla="*/ 294 w 448"/>
              <a:gd name="T61" fmla="*/ 196 h 671"/>
              <a:gd name="T62" fmla="*/ 308 w 448"/>
              <a:gd name="T63" fmla="*/ 210 h 671"/>
              <a:gd name="T64" fmla="*/ 322 w 448"/>
              <a:gd name="T65" fmla="*/ 196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8" h="671">
                <a:moveTo>
                  <a:pt x="429" y="115"/>
                </a:moveTo>
                <a:cubicBezTo>
                  <a:pt x="416" y="90"/>
                  <a:pt x="398" y="69"/>
                  <a:pt x="377" y="53"/>
                </a:cubicBezTo>
                <a:cubicBezTo>
                  <a:pt x="356" y="36"/>
                  <a:pt x="332" y="23"/>
                  <a:pt x="306" y="14"/>
                </a:cubicBezTo>
                <a:cubicBezTo>
                  <a:pt x="279" y="4"/>
                  <a:pt x="252" y="0"/>
                  <a:pt x="224" y="0"/>
                </a:cubicBezTo>
                <a:cubicBezTo>
                  <a:pt x="196" y="0"/>
                  <a:pt x="169" y="4"/>
                  <a:pt x="142" y="14"/>
                </a:cubicBezTo>
                <a:cubicBezTo>
                  <a:pt x="116" y="23"/>
                  <a:pt x="92" y="36"/>
                  <a:pt x="71" y="53"/>
                </a:cubicBezTo>
                <a:cubicBezTo>
                  <a:pt x="50" y="69"/>
                  <a:pt x="32" y="90"/>
                  <a:pt x="20" y="115"/>
                </a:cubicBezTo>
                <a:cubicBezTo>
                  <a:pt x="7" y="140"/>
                  <a:pt x="0" y="167"/>
                  <a:pt x="0" y="196"/>
                </a:cubicBezTo>
                <a:cubicBezTo>
                  <a:pt x="0" y="241"/>
                  <a:pt x="15" y="280"/>
                  <a:pt x="45" y="313"/>
                </a:cubicBezTo>
                <a:cubicBezTo>
                  <a:pt x="58" y="327"/>
                  <a:pt x="69" y="340"/>
                  <a:pt x="78" y="351"/>
                </a:cubicBezTo>
                <a:cubicBezTo>
                  <a:pt x="86" y="362"/>
                  <a:pt x="95" y="376"/>
                  <a:pt x="104" y="393"/>
                </a:cubicBezTo>
                <a:cubicBezTo>
                  <a:pt x="112" y="409"/>
                  <a:pt x="117" y="425"/>
                  <a:pt x="119" y="440"/>
                </a:cubicBezTo>
                <a:cubicBezTo>
                  <a:pt x="105" y="448"/>
                  <a:pt x="98" y="460"/>
                  <a:pt x="98" y="475"/>
                </a:cubicBezTo>
                <a:cubicBezTo>
                  <a:pt x="98" y="486"/>
                  <a:pt x="102" y="496"/>
                  <a:pt x="109" y="503"/>
                </a:cubicBezTo>
                <a:cubicBezTo>
                  <a:pt x="102" y="511"/>
                  <a:pt x="98" y="521"/>
                  <a:pt x="98" y="531"/>
                </a:cubicBezTo>
                <a:cubicBezTo>
                  <a:pt x="98" y="547"/>
                  <a:pt x="105" y="558"/>
                  <a:pt x="118" y="567"/>
                </a:cubicBezTo>
                <a:cubicBezTo>
                  <a:pt x="114" y="574"/>
                  <a:pt x="112" y="580"/>
                  <a:pt x="112" y="587"/>
                </a:cubicBezTo>
                <a:cubicBezTo>
                  <a:pt x="112" y="601"/>
                  <a:pt x="117" y="611"/>
                  <a:pt x="126" y="618"/>
                </a:cubicBezTo>
                <a:cubicBezTo>
                  <a:pt x="135" y="626"/>
                  <a:pt x="146" y="629"/>
                  <a:pt x="160" y="629"/>
                </a:cubicBezTo>
                <a:cubicBezTo>
                  <a:pt x="166" y="642"/>
                  <a:pt x="174" y="652"/>
                  <a:pt x="186" y="660"/>
                </a:cubicBezTo>
                <a:cubicBezTo>
                  <a:pt x="198" y="668"/>
                  <a:pt x="210" y="671"/>
                  <a:pt x="224" y="671"/>
                </a:cubicBezTo>
                <a:cubicBezTo>
                  <a:pt x="238" y="671"/>
                  <a:pt x="250" y="668"/>
                  <a:pt x="262" y="660"/>
                </a:cubicBezTo>
                <a:cubicBezTo>
                  <a:pt x="274" y="652"/>
                  <a:pt x="283" y="642"/>
                  <a:pt x="288" y="629"/>
                </a:cubicBezTo>
                <a:cubicBezTo>
                  <a:pt x="302" y="629"/>
                  <a:pt x="313" y="626"/>
                  <a:pt x="322" y="618"/>
                </a:cubicBezTo>
                <a:cubicBezTo>
                  <a:pt x="331" y="611"/>
                  <a:pt x="336" y="601"/>
                  <a:pt x="336" y="587"/>
                </a:cubicBezTo>
                <a:cubicBezTo>
                  <a:pt x="336" y="580"/>
                  <a:pt x="334" y="574"/>
                  <a:pt x="330" y="567"/>
                </a:cubicBezTo>
                <a:cubicBezTo>
                  <a:pt x="343" y="558"/>
                  <a:pt x="350" y="547"/>
                  <a:pt x="350" y="531"/>
                </a:cubicBezTo>
                <a:cubicBezTo>
                  <a:pt x="350" y="521"/>
                  <a:pt x="346" y="511"/>
                  <a:pt x="339" y="503"/>
                </a:cubicBezTo>
                <a:cubicBezTo>
                  <a:pt x="346" y="496"/>
                  <a:pt x="350" y="486"/>
                  <a:pt x="350" y="475"/>
                </a:cubicBezTo>
                <a:cubicBezTo>
                  <a:pt x="350" y="460"/>
                  <a:pt x="343" y="448"/>
                  <a:pt x="329" y="440"/>
                </a:cubicBezTo>
                <a:cubicBezTo>
                  <a:pt x="331" y="425"/>
                  <a:pt x="336" y="409"/>
                  <a:pt x="344" y="393"/>
                </a:cubicBezTo>
                <a:cubicBezTo>
                  <a:pt x="353" y="376"/>
                  <a:pt x="362" y="362"/>
                  <a:pt x="370" y="351"/>
                </a:cubicBezTo>
                <a:cubicBezTo>
                  <a:pt x="379" y="340"/>
                  <a:pt x="390" y="327"/>
                  <a:pt x="403" y="313"/>
                </a:cubicBezTo>
                <a:cubicBezTo>
                  <a:pt x="433" y="280"/>
                  <a:pt x="448" y="241"/>
                  <a:pt x="448" y="196"/>
                </a:cubicBezTo>
                <a:cubicBezTo>
                  <a:pt x="448" y="167"/>
                  <a:pt x="442" y="140"/>
                  <a:pt x="429" y="115"/>
                </a:cubicBezTo>
                <a:close/>
                <a:moveTo>
                  <a:pt x="362" y="274"/>
                </a:moveTo>
                <a:cubicBezTo>
                  <a:pt x="359" y="278"/>
                  <a:pt x="355" y="282"/>
                  <a:pt x="349" y="289"/>
                </a:cubicBezTo>
                <a:cubicBezTo>
                  <a:pt x="343" y="295"/>
                  <a:pt x="338" y="300"/>
                  <a:pt x="336" y="303"/>
                </a:cubicBezTo>
                <a:cubicBezTo>
                  <a:pt x="298" y="348"/>
                  <a:pt x="278" y="391"/>
                  <a:pt x="274" y="433"/>
                </a:cubicBezTo>
                <a:cubicBezTo>
                  <a:pt x="174" y="433"/>
                  <a:pt x="174" y="433"/>
                  <a:pt x="174" y="433"/>
                </a:cubicBezTo>
                <a:cubicBezTo>
                  <a:pt x="170" y="391"/>
                  <a:pt x="150" y="348"/>
                  <a:pt x="112" y="303"/>
                </a:cubicBezTo>
                <a:cubicBezTo>
                  <a:pt x="110" y="300"/>
                  <a:pt x="105" y="295"/>
                  <a:pt x="99" y="289"/>
                </a:cubicBezTo>
                <a:cubicBezTo>
                  <a:pt x="93" y="282"/>
                  <a:pt x="89" y="278"/>
                  <a:pt x="86" y="274"/>
                </a:cubicBezTo>
                <a:cubicBezTo>
                  <a:pt x="66" y="251"/>
                  <a:pt x="56" y="225"/>
                  <a:pt x="56" y="196"/>
                </a:cubicBezTo>
                <a:cubicBezTo>
                  <a:pt x="56" y="175"/>
                  <a:pt x="61" y="155"/>
                  <a:pt x="71" y="137"/>
                </a:cubicBezTo>
                <a:cubicBezTo>
                  <a:pt x="81" y="119"/>
                  <a:pt x="94" y="104"/>
                  <a:pt x="111" y="93"/>
                </a:cubicBezTo>
                <a:cubicBezTo>
                  <a:pt x="127" y="81"/>
                  <a:pt x="145" y="72"/>
                  <a:pt x="164" y="65"/>
                </a:cubicBezTo>
                <a:cubicBezTo>
                  <a:pt x="184" y="59"/>
                  <a:pt x="204" y="56"/>
                  <a:pt x="224" y="56"/>
                </a:cubicBezTo>
                <a:cubicBezTo>
                  <a:pt x="244" y="56"/>
                  <a:pt x="264" y="59"/>
                  <a:pt x="284" y="65"/>
                </a:cubicBezTo>
                <a:cubicBezTo>
                  <a:pt x="303" y="72"/>
                  <a:pt x="321" y="81"/>
                  <a:pt x="338" y="93"/>
                </a:cubicBezTo>
                <a:cubicBezTo>
                  <a:pt x="354" y="104"/>
                  <a:pt x="367" y="119"/>
                  <a:pt x="377" y="137"/>
                </a:cubicBezTo>
                <a:cubicBezTo>
                  <a:pt x="387" y="155"/>
                  <a:pt x="392" y="175"/>
                  <a:pt x="392" y="196"/>
                </a:cubicBezTo>
                <a:cubicBezTo>
                  <a:pt x="392" y="225"/>
                  <a:pt x="382" y="251"/>
                  <a:pt x="362" y="274"/>
                </a:cubicBezTo>
                <a:close/>
                <a:moveTo>
                  <a:pt x="306" y="156"/>
                </a:moveTo>
                <a:cubicBezTo>
                  <a:pt x="295" y="145"/>
                  <a:pt x="282" y="137"/>
                  <a:pt x="268" y="133"/>
                </a:cubicBezTo>
                <a:cubicBezTo>
                  <a:pt x="253" y="128"/>
                  <a:pt x="239" y="126"/>
                  <a:pt x="224" y="126"/>
                </a:cubicBezTo>
                <a:cubicBezTo>
                  <a:pt x="214" y="130"/>
                  <a:pt x="214" y="130"/>
                  <a:pt x="214" y="130"/>
                </a:cubicBezTo>
                <a:cubicBezTo>
                  <a:pt x="210" y="139"/>
                  <a:pt x="210" y="139"/>
                  <a:pt x="210" y="139"/>
                </a:cubicBezTo>
                <a:cubicBezTo>
                  <a:pt x="214" y="149"/>
                  <a:pt x="214" y="149"/>
                  <a:pt x="214" y="149"/>
                </a:cubicBezTo>
                <a:cubicBezTo>
                  <a:pt x="224" y="154"/>
                  <a:pt x="224" y="154"/>
                  <a:pt x="224" y="154"/>
                </a:cubicBezTo>
                <a:cubicBezTo>
                  <a:pt x="239" y="154"/>
                  <a:pt x="255" y="157"/>
                  <a:pt x="270" y="164"/>
                </a:cubicBezTo>
                <a:cubicBezTo>
                  <a:pt x="286" y="172"/>
                  <a:pt x="294" y="182"/>
                  <a:pt x="294" y="196"/>
                </a:cubicBezTo>
                <a:cubicBezTo>
                  <a:pt x="298" y="205"/>
                  <a:pt x="298" y="205"/>
                  <a:pt x="298" y="205"/>
                </a:cubicBezTo>
                <a:cubicBezTo>
                  <a:pt x="308" y="210"/>
                  <a:pt x="308" y="210"/>
                  <a:pt x="308" y="210"/>
                </a:cubicBezTo>
                <a:cubicBezTo>
                  <a:pt x="318" y="205"/>
                  <a:pt x="318" y="205"/>
                  <a:pt x="318" y="205"/>
                </a:cubicBezTo>
                <a:cubicBezTo>
                  <a:pt x="322" y="196"/>
                  <a:pt x="322" y="196"/>
                  <a:pt x="322" y="196"/>
                </a:cubicBezTo>
                <a:cubicBezTo>
                  <a:pt x="322" y="180"/>
                  <a:pt x="317" y="167"/>
                  <a:pt x="306" y="156"/>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5" name="Chevron 4">
            <a:extLst>
              <a:ext uri="{C183D7F6-B498-43B3-948B-1728B52AA6E4}">
                <adec:decorative xmlns:adec="http://schemas.microsoft.com/office/drawing/2017/decorative" val="1"/>
              </a:ext>
            </a:extLst>
          </p:cNvPr>
          <p:cNvSpPr/>
          <p:nvPr/>
        </p:nvSpPr>
        <p:spPr>
          <a:xfrm>
            <a:off x="2716695" y="1624553"/>
            <a:ext cx="172279" cy="39257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6386" name="Picture 2" descr="Exclamation Mark Symbol">
            <a:extLst>
              <a:ext uri="{FF2B5EF4-FFF2-40B4-BE49-F238E27FC236}">
                <a16:creationId xmlns:a16="http://schemas.microsoft.com/office/drawing/2014/main" id="{A7241171-DBC7-4E83-8B2A-2A4CD5937005}"/>
              </a:ext>
            </a:extLst>
          </p:cNvPr>
          <p:cNvPicPr>
            <a:picLocks noChangeAspect="1" noChangeArrowheads="1"/>
          </p:cNvPicPr>
          <p:nvPr/>
        </p:nvPicPr>
        <p:blipFill>
          <a:blip r:embed="rId4">
            <a:grayscl/>
            <a:extLst>
              <a:ext uri="{BEBA8EAE-BF5A-486C-A8C5-ECC9F3942E4B}">
                <a14:imgProps xmlns:a14="http://schemas.microsoft.com/office/drawing/2010/main">
                  <a14:imgLayer r:embed="rId5">
                    <a14:imgEffect>
                      <a14:backgroundRemoval t="3000" b="95167" l="10000" r="90000">
                        <a14:foregroundMark x1="33780" y1="11333" x2="49268" y2="6667"/>
                        <a14:foregroundMark x1="49268" y1="6667" x2="61220" y2="10500"/>
                        <a14:foregroundMark x1="36585" y1="86833" x2="51098" y2="92833"/>
                        <a14:foregroundMark x1="51098" y1="92833" x2="60122" y2="91500"/>
                        <a14:foregroundMark x1="60122" y1="91500" x2="62439" y2="89500"/>
                        <a14:foregroundMark x1="43659" y1="94000" x2="54024" y2="95167"/>
                        <a14:foregroundMark x1="54024" y1="95167" x2="55122" y2="94333"/>
                        <a14:foregroundMark x1="49756" y1="89833" x2="52439" y2="8667"/>
                        <a14:foregroundMark x1="49146" y1="20167" x2="51220" y2="66667"/>
                        <a14:foregroundMark x1="48780" y1="3167" x2="50366" y2="3000"/>
                      </a14:backgroundRemoval>
                    </a14:imgEffect>
                  </a14:imgLayer>
                </a14:imgProps>
              </a:ext>
              <a:ext uri="{28A0092B-C50C-407E-A947-70E740481C1C}">
                <a14:useLocalDpi xmlns:a14="http://schemas.microsoft.com/office/drawing/2010/main" val="0"/>
              </a:ext>
            </a:extLst>
          </a:blip>
          <a:srcRect/>
          <a:stretch>
            <a:fillRect/>
          </a:stretch>
        </p:blipFill>
        <p:spPr bwMode="auto">
          <a:xfrm>
            <a:off x="8604220" y="2139834"/>
            <a:ext cx="1196502" cy="87548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FF8B76B-A732-4D58-8650-15F0AB3A3027}"/>
              </a:ext>
            </a:extLst>
          </p:cNvPr>
          <p:cNvSpPr txBox="1"/>
          <p:nvPr/>
        </p:nvSpPr>
        <p:spPr>
          <a:xfrm>
            <a:off x="9698476" y="2115914"/>
            <a:ext cx="1816627" cy="923330"/>
          </a:xfrm>
          <a:prstGeom prst="rect">
            <a:avLst/>
          </a:prstGeom>
          <a:noFill/>
        </p:spPr>
        <p:txBody>
          <a:bodyPr wrap="square">
            <a:spAutoFit/>
          </a:bodyPr>
          <a:lstStyle/>
          <a:p>
            <a:pPr fontAlgn="base"/>
            <a:r>
              <a:rPr lang="en-CA" dirty="0">
                <a:solidFill>
                  <a:schemeClr val="accent4">
                    <a:lumMod val="75000"/>
                  </a:schemeClr>
                </a:solidFill>
                <a:cs typeface="Arial" panose="020B0604020202020204" pitchFamily="34" charset="0"/>
              </a:rPr>
              <a:t>In the absence of</a:t>
            </a:r>
          </a:p>
          <a:p>
            <a:pPr fontAlgn="base"/>
            <a:r>
              <a:rPr lang="en-CA" b="1" dirty="0">
                <a:solidFill>
                  <a:schemeClr val="accent4">
                    <a:lumMod val="75000"/>
                  </a:schemeClr>
                </a:solidFill>
                <a:cs typeface="Arial" panose="020B0604020202020204" pitchFamily="34" charset="0"/>
              </a:rPr>
              <a:t>KNOWLEDGE</a:t>
            </a:r>
          </a:p>
          <a:p>
            <a:pPr fontAlgn="base"/>
            <a:r>
              <a:rPr lang="en-CA" dirty="0">
                <a:solidFill>
                  <a:schemeClr val="accent4">
                    <a:lumMod val="75000"/>
                  </a:schemeClr>
                </a:solidFill>
                <a:cs typeface="Arial" panose="020B0604020202020204" pitchFamily="34" charset="0"/>
              </a:rPr>
              <a:t>you may see:</a:t>
            </a:r>
          </a:p>
        </p:txBody>
      </p:sp>
      <p:sp>
        <p:nvSpPr>
          <p:cNvPr id="11" name="Rounded Rectangle 5">
            <a:extLst>
              <a:ext uri="{FF2B5EF4-FFF2-40B4-BE49-F238E27FC236}">
                <a16:creationId xmlns:a16="http://schemas.microsoft.com/office/drawing/2014/main" id="{8F959722-6165-4BDB-B9F6-94A20697BF56}"/>
              </a:ext>
            </a:extLst>
          </p:cNvPr>
          <p:cNvSpPr/>
          <p:nvPr>
            <p:custDataLst>
              <p:tags r:id="rId1"/>
            </p:custDataLst>
          </p:nvPr>
        </p:nvSpPr>
        <p:spPr>
          <a:xfrm>
            <a:off x="8604220" y="3112066"/>
            <a:ext cx="2910884" cy="1461224"/>
          </a:xfrm>
          <a:prstGeom prst="frame">
            <a:avLst>
              <a:gd name="adj1" fmla="val 6615"/>
            </a:avLst>
          </a:prstGeom>
          <a:solidFill>
            <a:schemeClr val="accent4">
              <a:lumMod val="75000"/>
            </a:schemeClr>
          </a:solidFill>
          <a:ln>
            <a:noFill/>
          </a:ln>
        </p:spPr>
        <p:style>
          <a:lnRef idx="3">
            <a:schemeClr val="lt1"/>
          </a:lnRef>
          <a:fillRef idx="1">
            <a:schemeClr val="accent4"/>
          </a:fillRef>
          <a:effectRef idx="1">
            <a:schemeClr val="accent4"/>
          </a:effectRef>
          <a:fontRef idx="minor">
            <a:schemeClr val="lt1"/>
          </a:fontRef>
        </p:style>
        <p:txBody>
          <a:bodyPr rtlCol="0" anchor="t" anchorCtr="0"/>
          <a:lstStyle/>
          <a:p>
            <a:pPr marL="285750" indent="-285750" fontAlgn="base">
              <a:spcBef>
                <a:spcPts val="600"/>
              </a:spcBef>
              <a:buFont typeface="Wingdings" panose="05000000000000000000" pitchFamily="2" charset="2"/>
              <a:buChar char="ð"/>
            </a:pPr>
            <a:r>
              <a:rPr lang="en-CA" dirty="0">
                <a:solidFill>
                  <a:schemeClr val="tx1">
                    <a:lumMod val="75000"/>
                    <a:lumOff val="25000"/>
                  </a:schemeClr>
                </a:solidFill>
                <a:cs typeface="Arial" panose="020B0604020202020204" pitchFamily="34" charset="0"/>
              </a:rPr>
              <a:t>lower utilization or incorrect usage of new processes and tools</a:t>
            </a:r>
          </a:p>
        </p:txBody>
      </p:sp>
    </p:spTree>
    <p:extLst>
      <p:ext uri="{BB962C8B-B14F-4D97-AF65-F5344CB8AC3E}">
        <p14:creationId xmlns:p14="http://schemas.microsoft.com/office/powerpoint/2010/main" val="1224560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rmAutofit/>
          </a:bodyPr>
          <a:lstStyle/>
          <a:p>
            <a:r>
              <a:rPr lang="en-US" dirty="0">
                <a:solidFill>
                  <a:srgbClr val="000000"/>
                </a:solidFill>
              </a:rPr>
              <a:t>How to create ADKAR in employees (Ability)</a:t>
            </a:r>
          </a:p>
        </p:txBody>
      </p:sp>
      <p:sp>
        <p:nvSpPr>
          <p:cNvPr id="16" name="Freeform 15"/>
          <p:cNvSpPr/>
          <p:nvPr/>
        </p:nvSpPr>
        <p:spPr bwMode="auto">
          <a:xfrm>
            <a:off x="629938" y="1542244"/>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tx1">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3200" b="1" dirty="0">
                <a:solidFill>
                  <a:schemeClr val="bg1"/>
                </a:solidFill>
                <a:ea typeface="Arial Unicode MS" panose="020B0604020202020204" pitchFamily="34" charset="-128"/>
                <a:cs typeface="Arial Unicode MS" panose="020B0604020202020204" pitchFamily="34" charset="-128"/>
              </a:rPr>
              <a:t>A</a:t>
            </a:r>
            <a:r>
              <a:rPr lang="en-CA" sz="2000" b="1" dirty="0">
                <a:solidFill>
                  <a:schemeClr val="bg1"/>
                </a:solidFill>
                <a:ea typeface="Arial Unicode MS" panose="020B0604020202020204" pitchFamily="34" charset="-128"/>
                <a:cs typeface="Arial Unicode MS" panose="020B0604020202020204" pitchFamily="34" charset="-128"/>
              </a:rPr>
              <a:t>bility</a:t>
            </a:r>
          </a:p>
        </p:txBody>
      </p:sp>
      <p:sp>
        <p:nvSpPr>
          <p:cNvPr id="2" name="Rectangle 1"/>
          <p:cNvSpPr/>
          <p:nvPr/>
        </p:nvSpPr>
        <p:spPr>
          <a:xfrm>
            <a:off x="2521223" y="1542244"/>
            <a:ext cx="5776471" cy="55719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33500">
              <a:lnSpc>
                <a:spcPct val="90000"/>
              </a:lnSpc>
              <a:spcAft>
                <a:spcPct val="35000"/>
              </a:spcAft>
              <a:defRPr/>
            </a:pPr>
            <a:r>
              <a:rPr lang="en-CA" sz="2000" b="1" dirty="0">
                <a:solidFill>
                  <a:schemeClr val="tx1"/>
                </a:solidFill>
                <a:ea typeface="Arial Unicode MS" panose="020B0604020202020204" pitchFamily="34" charset="-128"/>
                <a:cs typeface="Arial Unicode MS" panose="020B0604020202020204" pitchFamily="34" charset="-128"/>
              </a:rPr>
              <a:t>        Guidance/How-to, pilots</a:t>
            </a:r>
          </a:p>
        </p:txBody>
      </p:sp>
      <p:sp>
        <p:nvSpPr>
          <p:cNvPr id="4" name="Rectangle 3"/>
          <p:cNvSpPr/>
          <p:nvPr/>
        </p:nvSpPr>
        <p:spPr>
          <a:xfrm>
            <a:off x="629937" y="2099436"/>
            <a:ext cx="7667757" cy="400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i="1" dirty="0">
                <a:solidFill>
                  <a:schemeClr val="tx1"/>
                </a:solidFill>
              </a:rPr>
              <a:t>Getting involved and believing in the change, using new knowledge on how to change, new skills and behaviours</a:t>
            </a:r>
          </a:p>
          <a:p>
            <a:pPr marL="2114550" lvl="4" indent="-285750">
              <a:buFont typeface="Arial" panose="020B0604020202020204" pitchFamily="34" charset="0"/>
              <a:buChar char="•"/>
            </a:pPr>
            <a:endParaRPr lang="en-US" altLang="en-US" dirty="0">
              <a:solidFill>
                <a:schemeClr val="tx1"/>
              </a:solidFill>
            </a:endParaRPr>
          </a:p>
          <a:p>
            <a:pPr marL="1200150" lvl="2" indent="-285750">
              <a:buFont typeface="Wingdings" panose="05000000000000000000" pitchFamily="2" charset="2"/>
              <a:buChar char="§"/>
            </a:pPr>
            <a:r>
              <a:rPr lang="en-CA" altLang="en-US" dirty="0">
                <a:solidFill>
                  <a:schemeClr val="tx1"/>
                </a:solidFill>
                <a:cs typeface="Arial" panose="020B0604020202020204" pitchFamily="34" charset="0"/>
              </a:rPr>
              <a:t>Provide toolkits for managers and leadership</a:t>
            </a:r>
          </a:p>
          <a:p>
            <a:pPr marL="1200150" lvl="2" indent="-285750">
              <a:buFont typeface="Wingdings" panose="05000000000000000000" pitchFamily="2" charset="2"/>
              <a:buChar char="§"/>
            </a:pPr>
            <a:r>
              <a:rPr lang="en-CA" altLang="en-US" dirty="0">
                <a:solidFill>
                  <a:schemeClr val="tx1"/>
                </a:solidFill>
                <a:cs typeface="Arial" panose="020B0604020202020204" pitchFamily="34" charset="0"/>
              </a:rPr>
              <a:t>If there is an opportunity for employees to visit the office prior to the actual return, think about offering in-person tours. Employees can get familiar with a new floor layout, new building, new health protocols, parking, etc. before their first day back at the office.</a:t>
            </a:r>
          </a:p>
          <a:p>
            <a:pPr marL="1200150" lvl="2" indent="-285750">
              <a:buFont typeface="Wingdings" panose="05000000000000000000" pitchFamily="2" charset="2"/>
              <a:buChar char="§"/>
            </a:pPr>
            <a:endParaRPr lang="en-CA" altLang="en-US" dirty="0">
              <a:solidFill>
                <a:srgbClr val="FF0000"/>
              </a:solidFill>
              <a:cs typeface="Arial" panose="020B0604020202020204" pitchFamily="34" charset="0"/>
            </a:endParaRP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p:txBody>
      </p:sp>
      <p:sp>
        <p:nvSpPr>
          <p:cNvPr id="12" name="Freeform 7">
            <a:extLst>
              <a:ext uri="{FF2B5EF4-FFF2-40B4-BE49-F238E27FC236}">
                <a16:creationId xmlns:a16="http://schemas.microsoft.com/office/drawing/2014/main" id="{EC68BA14-A3C4-4BDC-B6A5-AF26B0912226}"/>
              </a:ext>
              <a:ext uri="{C183D7F6-B498-43B3-948B-1728B52AA6E4}">
                <adec:decorative xmlns:adec="http://schemas.microsoft.com/office/drawing/2017/decorative" val="1"/>
              </a:ext>
            </a:extLst>
          </p:cNvPr>
          <p:cNvSpPr>
            <a:spLocks noEditPoints="1"/>
          </p:cNvSpPr>
          <p:nvPr/>
        </p:nvSpPr>
        <p:spPr bwMode="auto">
          <a:xfrm>
            <a:off x="820112" y="3297915"/>
            <a:ext cx="571500" cy="524138"/>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 name="Chevron 4">
            <a:extLst>
              <a:ext uri="{C183D7F6-B498-43B3-948B-1728B52AA6E4}">
                <adec:decorative xmlns:adec="http://schemas.microsoft.com/office/drawing/2017/decorative" val="1"/>
              </a:ext>
            </a:extLst>
          </p:cNvPr>
          <p:cNvSpPr/>
          <p:nvPr/>
        </p:nvSpPr>
        <p:spPr>
          <a:xfrm>
            <a:off x="2716695" y="1624553"/>
            <a:ext cx="172279" cy="39257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6386" name="Picture 2" descr="Exclamation Mark Symbol">
            <a:extLst>
              <a:ext uri="{FF2B5EF4-FFF2-40B4-BE49-F238E27FC236}">
                <a16:creationId xmlns:a16="http://schemas.microsoft.com/office/drawing/2014/main" id="{A7241171-DBC7-4E83-8B2A-2A4CD5937005}"/>
              </a:ext>
            </a:extLst>
          </p:cNvPr>
          <p:cNvPicPr>
            <a:picLocks noChangeAspect="1" noChangeArrowheads="1"/>
          </p:cNvPicPr>
          <p:nvPr/>
        </p:nvPicPr>
        <p:blipFill>
          <a:blip r:embed="rId4">
            <a:grayscl/>
            <a:extLst>
              <a:ext uri="{BEBA8EAE-BF5A-486C-A8C5-ECC9F3942E4B}">
                <a14:imgProps xmlns:a14="http://schemas.microsoft.com/office/drawing/2010/main">
                  <a14:imgLayer r:embed="rId5">
                    <a14:imgEffect>
                      <a14:backgroundRemoval t="3000" b="95167" l="10000" r="90000">
                        <a14:foregroundMark x1="33780" y1="11333" x2="49268" y2="6667"/>
                        <a14:foregroundMark x1="49268" y1="6667" x2="61220" y2="10500"/>
                        <a14:foregroundMark x1="36585" y1="86833" x2="51098" y2="92833"/>
                        <a14:foregroundMark x1="51098" y1="92833" x2="60122" y2="91500"/>
                        <a14:foregroundMark x1="60122" y1="91500" x2="62439" y2="89500"/>
                        <a14:foregroundMark x1="43659" y1="94000" x2="54024" y2="95167"/>
                        <a14:foregroundMark x1="54024" y1="95167" x2="55122" y2="94333"/>
                        <a14:foregroundMark x1="49756" y1="89833" x2="52439" y2="8667"/>
                        <a14:foregroundMark x1="49146" y1="20167" x2="51220" y2="66667"/>
                        <a14:foregroundMark x1="48780" y1="3167" x2="50366" y2="3000"/>
                      </a14:backgroundRemoval>
                    </a14:imgEffect>
                  </a14:imgLayer>
                </a14:imgProps>
              </a:ext>
              <a:ext uri="{28A0092B-C50C-407E-A947-70E740481C1C}">
                <a14:useLocalDpi xmlns:a14="http://schemas.microsoft.com/office/drawing/2010/main" val="0"/>
              </a:ext>
            </a:extLst>
          </a:blip>
          <a:srcRect/>
          <a:stretch>
            <a:fillRect/>
          </a:stretch>
        </p:blipFill>
        <p:spPr bwMode="auto">
          <a:xfrm>
            <a:off x="8604220" y="2139834"/>
            <a:ext cx="1196502" cy="87548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FF8B76B-A732-4D58-8650-15F0AB3A3027}"/>
              </a:ext>
            </a:extLst>
          </p:cNvPr>
          <p:cNvSpPr txBox="1"/>
          <p:nvPr/>
        </p:nvSpPr>
        <p:spPr>
          <a:xfrm>
            <a:off x="9698476" y="2115914"/>
            <a:ext cx="1816627" cy="923330"/>
          </a:xfrm>
          <a:prstGeom prst="rect">
            <a:avLst/>
          </a:prstGeom>
          <a:noFill/>
        </p:spPr>
        <p:txBody>
          <a:bodyPr wrap="square">
            <a:spAutoFit/>
          </a:bodyPr>
          <a:lstStyle/>
          <a:p>
            <a:pPr fontAlgn="base"/>
            <a:r>
              <a:rPr lang="en-CA" dirty="0">
                <a:solidFill>
                  <a:schemeClr val="tx1">
                    <a:lumMod val="65000"/>
                    <a:lumOff val="35000"/>
                  </a:schemeClr>
                </a:solidFill>
                <a:cs typeface="Arial" panose="020B0604020202020204" pitchFamily="34" charset="0"/>
              </a:rPr>
              <a:t>In the absence of</a:t>
            </a:r>
          </a:p>
          <a:p>
            <a:pPr fontAlgn="base"/>
            <a:r>
              <a:rPr lang="en-CA" b="1" dirty="0">
                <a:solidFill>
                  <a:schemeClr val="tx1">
                    <a:lumMod val="65000"/>
                    <a:lumOff val="35000"/>
                  </a:schemeClr>
                </a:solidFill>
                <a:cs typeface="Arial" panose="020B0604020202020204" pitchFamily="34" charset="0"/>
              </a:rPr>
              <a:t>ABILITY</a:t>
            </a:r>
          </a:p>
          <a:p>
            <a:pPr fontAlgn="base"/>
            <a:r>
              <a:rPr lang="en-CA" dirty="0">
                <a:solidFill>
                  <a:schemeClr val="tx1">
                    <a:lumMod val="65000"/>
                    <a:lumOff val="35000"/>
                  </a:schemeClr>
                </a:solidFill>
                <a:cs typeface="Arial" panose="020B0604020202020204" pitchFamily="34" charset="0"/>
              </a:rPr>
              <a:t>you may see:</a:t>
            </a:r>
          </a:p>
        </p:txBody>
      </p:sp>
      <p:sp>
        <p:nvSpPr>
          <p:cNvPr id="11" name="Rounded Rectangle 5">
            <a:extLst>
              <a:ext uri="{FF2B5EF4-FFF2-40B4-BE49-F238E27FC236}">
                <a16:creationId xmlns:a16="http://schemas.microsoft.com/office/drawing/2014/main" id="{8F959722-6165-4BDB-B9F6-94A20697BF56}"/>
              </a:ext>
            </a:extLst>
          </p:cNvPr>
          <p:cNvSpPr/>
          <p:nvPr>
            <p:custDataLst>
              <p:tags r:id="rId1"/>
            </p:custDataLst>
          </p:nvPr>
        </p:nvSpPr>
        <p:spPr>
          <a:xfrm>
            <a:off x="8604220" y="3112066"/>
            <a:ext cx="2910884" cy="1461224"/>
          </a:xfrm>
          <a:prstGeom prst="frame">
            <a:avLst>
              <a:gd name="adj1" fmla="val 6615"/>
            </a:avLst>
          </a:prstGeom>
          <a:solidFill>
            <a:schemeClr val="tx1">
              <a:lumMod val="50000"/>
              <a:lumOff val="50000"/>
            </a:schemeClr>
          </a:solidFill>
          <a:ln>
            <a:noFill/>
          </a:ln>
        </p:spPr>
        <p:style>
          <a:lnRef idx="3">
            <a:schemeClr val="lt1"/>
          </a:lnRef>
          <a:fillRef idx="1">
            <a:schemeClr val="accent4"/>
          </a:fillRef>
          <a:effectRef idx="1">
            <a:schemeClr val="accent4"/>
          </a:effectRef>
          <a:fontRef idx="minor">
            <a:schemeClr val="lt1"/>
          </a:fontRef>
        </p:style>
        <p:txBody>
          <a:bodyPr rtlCol="0" anchor="t" anchorCtr="0"/>
          <a:lstStyle/>
          <a:p>
            <a:pPr marL="285750" indent="-285750" fontAlgn="base">
              <a:spcBef>
                <a:spcPts val="600"/>
              </a:spcBef>
              <a:buFont typeface="Wingdings" panose="05000000000000000000" pitchFamily="2" charset="2"/>
              <a:buChar char="ð"/>
            </a:pPr>
            <a:endParaRPr lang="en-CA" dirty="0">
              <a:solidFill>
                <a:schemeClr val="tx1"/>
              </a:solidFill>
              <a:cs typeface="Arial" panose="020B0604020202020204" pitchFamily="34" charset="0"/>
            </a:endParaRPr>
          </a:p>
          <a:p>
            <a:pPr marL="285750" indent="-285750" fontAlgn="base">
              <a:spcBef>
                <a:spcPts val="600"/>
              </a:spcBef>
              <a:buFont typeface="Wingdings" panose="05000000000000000000" pitchFamily="2" charset="2"/>
              <a:buChar char="ð"/>
            </a:pPr>
            <a:r>
              <a:rPr lang="en-CA" dirty="0">
                <a:solidFill>
                  <a:schemeClr val="tx1"/>
                </a:solidFill>
                <a:cs typeface="Arial" panose="020B0604020202020204" pitchFamily="34" charset="0"/>
              </a:rPr>
              <a:t>sustained reduction in productivity</a:t>
            </a:r>
          </a:p>
          <a:p>
            <a:pPr marL="285750" indent="-285750" fontAlgn="base">
              <a:spcBef>
                <a:spcPts val="600"/>
              </a:spcBef>
              <a:buFont typeface="Wingdings" panose="05000000000000000000" pitchFamily="2" charset="2"/>
              <a:buChar char="ð"/>
            </a:pPr>
            <a:endParaRPr lang="en-CA" dirty="0">
              <a:solidFill>
                <a:srgbClr val="FF0000"/>
              </a:solidFill>
              <a:cs typeface="Arial" panose="020B0604020202020204" pitchFamily="34" charset="0"/>
            </a:endParaRPr>
          </a:p>
        </p:txBody>
      </p:sp>
    </p:spTree>
    <p:extLst>
      <p:ext uri="{BB962C8B-B14F-4D97-AF65-F5344CB8AC3E}">
        <p14:creationId xmlns:p14="http://schemas.microsoft.com/office/powerpoint/2010/main" val="17352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rmAutofit/>
          </a:bodyPr>
          <a:lstStyle/>
          <a:p>
            <a:r>
              <a:rPr lang="en-US" dirty="0">
                <a:solidFill>
                  <a:srgbClr val="000000"/>
                </a:solidFill>
              </a:rPr>
              <a:t>How to create ADKAR in employees (</a:t>
            </a:r>
            <a:r>
              <a:rPr lang="en-US" sz="2400" dirty="0">
                <a:solidFill>
                  <a:srgbClr val="000000"/>
                </a:solidFill>
              </a:rPr>
              <a:t>Reinforcement</a:t>
            </a:r>
            <a:r>
              <a:rPr lang="en-US" dirty="0">
                <a:solidFill>
                  <a:srgbClr val="000000"/>
                </a:solidFill>
              </a:rPr>
              <a:t>)</a:t>
            </a:r>
          </a:p>
        </p:txBody>
      </p:sp>
      <p:sp>
        <p:nvSpPr>
          <p:cNvPr id="16" name="Freeform 15"/>
          <p:cNvSpPr/>
          <p:nvPr/>
        </p:nvSpPr>
        <p:spPr bwMode="auto">
          <a:xfrm>
            <a:off x="629938" y="1542244"/>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1">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3200" b="1" dirty="0">
                <a:solidFill>
                  <a:schemeClr val="bg1"/>
                </a:solidFill>
                <a:ea typeface="Arial Unicode MS" panose="020B0604020202020204" pitchFamily="34" charset="-128"/>
                <a:cs typeface="Arial Unicode MS" panose="020B0604020202020204" pitchFamily="34" charset="-128"/>
              </a:rPr>
              <a:t>R</a:t>
            </a:r>
            <a:r>
              <a:rPr lang="en-CA" sz="2000" b="1" dirty="0">
                <a:solidFill>
                  <a:schemeClr val="bg1"/>
                </a:solidFill>
                <a:ea typeface="Arial Unicode MS" panose="020B0604020202020204" pitchFamily="34" charset="-128"/>
                <a:cs typeface="Arial Unicode MS" panose="020B0604020202020204" pitchFamily="34" charset="-128"/>
              </a:rPr>
              <a:t>einforcement</a:t>
            </a:r>
          </a:p>
        </p:txBody>
      </p:sp>
      <p:sp>
        <p:nvSpPr>
          <p:cNvPr id="2" name="Rectangle 1"/>
          <p:cNvSpPr/>
          <p:nvPr/>
        </p:nvSpPr>
        <p:spPr>
          <a:xfrm>
            <a:off x="2521223" y="1542244"/>
            <a:ext cx="5776471" cy="5571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33500">
              <a:lnSpc>
                <a:spcPct val="90000"/>
              </a:lnSpc>
              <a:spcAft>
                <a:spcPct val="35000"/>
              </a:spcAft>
              <a:defRPr/>
            </a:pPr>
            <a:r>
              <a:rPr lang="en-CA" sz="2000" b="1" dirty="0">
                <a:solidFill>
                  <a:schemeClr val="tx1"/>
                </a:solidFill>
                <a:ea typeface="Arial Unicode MS" panose="020B0604020202020204" pitchFamily="34" charset="-128"/>
                <a:cs typeface="Arial Unicode MS" panose="020B0604020202020204" pitchFamily="34" charset="-128"/>
              </a:rPr>
              <a:t>        Reward/recognition</a:t>
            </a:r>
          </a:p>
        </p:txBody>
      </p:sp>
      <p:sp>
        <p:nvSpPr>
          <p:cNvPr id="4" name="Rectangle 3"/>
          <p:cNvSpPr/>
          <p:nvPr/>
        </p:nvSpPr>
        <p:spPr>
          <a:xfrm>
            <a:off x="629937" y="2099436"/>
            <a:ext cx="7667757" cy="40024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i="1" dirty="0">
                <a:solidFill>
                  <a:schemeClr val="tx1"/>
                </a:solidFill>
              </a:rPr>
              <a:t>Adopting the new way, living with and sustaining the change</a:t>
            </a:r>
          </a:p>
          <a:p>
            <a:pPr marL="2114550" lvl="4" indent="-285750">
              <a:buFont typeface="Arial" panose="020B0604020202020204" pitchFamily="34" charset="0"/>
              <a:buChar char="•"/>
            </a:pPr>
            <a:endParaRPr lang="en-US" altLang="en-US" dirty="0">
              <a:solidFill>
                <a:schemeClr val="tx1"/>
              </a:solidFill>
            </a:endParaRPr>
          </a:p>
          <a:p>
            <a:pPr marL="1200150" lvl="2" indent="-285750">
              <a:buFont typeface="Wingdings" panose="05000000000000000000" pitchFamily="2" charset="2"/>
              <a:buChar char="§"/>
            </a:pPr>
            <a:r>
              <a:rPr lang="en-CA" altLang="en-US" dirty="0">
                <a:solidFill>
                  <a:schemeClr val="tx1"/>
                </a:solidFill>
                <a:cs typeface="Arial" panose="020B0604020202020204" pitchFamily="34" charset="0"/>
              </a:rPr>
              <a:t>Continue to send out communications from senior leaders on new ways of working and celebrating successes of the RTW</a:t>
            </a:r>
          </a:p>
          <a:p>
            <a:pPr marL="1200150" lvl="2" indent="-285750">
              <a:buFont typeface="Wingdings" panose="05000000000000000000" pitchFamily="2" charset="2"/>
              <a:buChar char="§"/>
            </a:pPr>
            <a:r>
              <a:rPr lang="en-CA" altLang="en-US" dirty="0">
                <a:solidFill>
                  <a:schemeClr val="tx1"/>
                </a:solidFill>
                <a:cs typeface="Arial" panose="020B0604020202020204" pitchFamily="34" charset="0"/>
              </a:rPr>
              <a:t>Ensure managers are equipped to continue the discussions about the RTW at their team meetings</a:t>
            </a:r>
          </a:p>
          <a:p>
            <a:pPr marL="1200150" lvl="2" indent="-285750">
              <a:buFont typeface="Wingdings" panose="05000000000000000000" pitchFamily="2" charset="2"/>
              <a:buChar char="§"/>
            </a:pPr>
            <a:r>
              <a:rPr lang="en-CA" altLang="en-US" dirty="0">
                <a:solidFill>
                  <a:schemeClr val="tx1"/>
                </a:solidFill>
                <a:cs typeface="Arial" panose="020B0604020202020204" pitchFamily="34" charset="0"/>
              </a:rPr>
              <a:t>Recognize and reward employees adopting new ways of working (both at home or in the office)</a:t>
            </a: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p:txBody>
      </p:sp>
      <p:sp>
        <p:nvSpPr>
          <p:cNvPr id="14" name="Freeform 8">
            <a:extLst>
              <a:ext uri="{FF2B5EF4-FFF2-40B4-BE49-F238E27FC236}">
                <a16:creationId xmlns:a16="http://schemas.microsoft.com/office/drawing/2014/main" id="{45ACF4AE-8EE8-4430-9987-4A2FA75637D1}"/>
              </a:ext>
              <a:ext uri="{C183D7F6-B498-43B3-948B-1728B52AA6E4}">
                <adec:decorative xmlns:adec="http://schemas.microsoft.com/office/drawing/2017/decorative" val="1"/>
              </a:ext>
            </a:extLst>
          </p:cNvPr>
          <p:cNvSpPr>
            <a:spLocks noEditPoints="1"/>
          </p:cNvSpPr>
          <p:nvPr/>
        </p:nvSpPr>
        <p:spPr bwMode="auto">
          <a:xfrm>
            <a:off x="820112" y="3310354"/>
            <a:ext cx="571500" cy="526863"/>
          </a:xfrm>
          <a:custGeom>
            <a:avLst/>
            <a:gdLst>
              <a:gd name="T0" fmla="*/ 384 w 390"/>
              <a:gd name="T1" fmla="*/ 66 h 360"/>
              <a:gd name="T2" fmla="*/ 368 w 390"/>
              <a:gd name="T3" fmla="*/ 60 h 360"/>
              <a:gd name="T4" fmla="*/ 300 w 390"/>
              <a:gd name="T5" fmla="*/ 60 h 360"/>
              <a:gd name="T6" fmla="*/ 300 w 390"/>
              <a:gd name="T7" fmla="*/ 37 h 360"/>
              <a:gd name="T8" fmla="*/ 289 w 390"/>
              <a:gd name="T9" fmla="*/ 11 h 360"/>
              <a:gd name="T10" fmla="*/ 263 w 390"/>
              <a:gd name="T11" fmla="*/ 0 h 360"/>
              <a:gd name="T12" fmla="*/ 128 w 390"/>
              <a:gd name="T13" fmla="*/ 0 h 360"/>
              <a:gd name="T14" fmla="*/ 101 w 390"/>
              <a:gd name="T15" fmla="*/ 11 h 360"/>
              <a:gd name="T16" fmla="*/ 90 w 390"/>
              <a:gd name="T17" fmla="*/ 37 h 360"/>
              <a:gd name="T18" fmla="*/ 90 w 390"/>
              <a:gd name="T19" fmla="*/ 60 h 360"/>
              <a:gd name="T20" fmla="*/ 23 w 390"/>
              <a:gd name="T21" fmla="*/ 60 h 360"/>
              <a:gd name="T22" fmla="*/ 7 w 390"/>
              <a:gd name="T23" fmla="*/ 66 h 360"/>
              <a:gd name="T24" fmla="*/ 0 w 390"/>
              <a:gd name="T25" fmla="*/ 82 h 360"/>
              <a:gd name="T26" fmla="*/ 0 w 390"/>
              <a:gd name="T27" fmla="*/ 112 h 360"/>
              <a:gd name="T28" fmla="*/ 10 w 390"/>
              <a:gd name="T29" fmla="*/ 146 h 360"/>
              <a:gd name="T30" fmla="*/ 36 w 390"/>
              <a:gd name="T31" fmla="*/ 176 h 360"/>
              <a:gd name="T32" fmla="*/ 77 w 390"/>
              <a:gd name="T33" fmla="*/ 199 h 360"/>
              <a:gd name="T34" fmla="*/ 127 w 390"/>
              <a:gd name="T35" fmla="*/ 210 h 360"/>
              <a:gd name="T36" fmla="*/ 149 w 390"/>
              <a:gd name="T37" fmla="*/ 232 h 360"/>
              <a:gd name="T38" fmla="*/ 162 w 390"/>
              <a:gd name="T39" fmla="*/ 249 h 360"/>
              <a:gd name="T40" fmla="*/ 165 w 390"/>
              <a:gd name="T41" fmla="*/ 270 h 360"/>
              <a:gd name="T42" fmla="*/ 158 w 390"/>
              <a:gd name="T43" fmla="*/ 291 h 360"/>
              <a:gd name="T44" fmla="*/ 135 w 390"/>
              <a:gd name="T45" fmla="*/ 300 h 360"/>
              <a:gd name="T46" fmla="*/ 104 w 390"/>
              <a:gd name="T47" fmla="*/ 311 h 360"/>
              <a:gd name="T48" fmla="*/ 90 w 390"/>
              <a:gd name="T49" fmla="*/ 338 h 360"/>
              <a:gd name="T50" fmla="*/ 90 w 390"/>
              <a:gd name="T51" fmla="*/ 353 h 360"/>
              <a:gd name="T52" fmla="*/ 92 w 390"/>
              <a:gd name="T53" fmla="*/ 358 h 360"/>
              <a:gd name="T54" fmla="*/ 98 w 390"/>
              <a:gd name="T55" fmla="*/ 360 h 360"/>
              <a:gd name="T56" fmla="*/ 293 w 390"/>
              <a:gd name="T57" fmla="*/ 360 h 360"/>
              <a:gd name="T58" fmla="*/ 298 w 390"/>
              <a:gd name="T59" fmla="*/ 358 h 360"/>
              <a:gd name="T60" fmla="*/ 300 w 390"/>
              <a:gd name="T61" fmla="*/ 353 h 360"/>
              <a:gd name="T62" fmla="*/ 300 w 390"/>
              <a:gd name="T63" fmla="*/ 338 h 360"/>
              <a:gd name="T64" fmla="*/ 287 w 390"/>
              <a:gd name="T65" fmla="*/ 311 h 360"/>
              <a:gd name="T66" fmla="*/ 255 w 390"/>
              <a:gd name="T67" fmla="*/ 300 h 360"/>
              <a:gd name="T68" fmla="*/ 232 w 390"/>
              <a:gd name="T69" fmla="*/ 291 h 360"/>
              <a:gd name="T70" fmla="*/ 225 w 390"/>
              <a:gd name="T71" fmla="*/ 270 h 360"/>
              <a:gd name="T72" fmla="*/ 229 w 390"/>
              <a:gd name="T73" fmla="*/ 249 h 360"/>
              <a:gd name="T74" fmla="*/ 241 w 390"/>
              <a:gd name="T75" fmla="*/ 232 h 360"/>
              <a:gd name="T76" fmla="*/ 263 w 390"/>
              <a:gd name="T77" fmla="*/ 210 h 360"/>
              <a:gd name="T78" fmla="*/ 314 w 390"/>
              <a:gd name="T79" fmla="*/ 199 h 360"/>
              <a:gd name="T80" fmla="*/ 354 w 390"/>
              <a:gd name="T81" fmla="*/ 176 h 360"/>
              <a:gd name="T82" fmla="*/ 381 w 390"/>
              <a:gd name="T83" fmla="*/ 146 h 360"/>
              <a:gd name="T84" fmla="*/ 390 w 390"/>
              <a:gd name="T85" fmla="*/ 112 h 360"/>
              <a:gd name="T86" fmla="*/ 390 w 390"/>
              <a:gd name="T87" fmla="*/ 82 h 360"/>
              <a:gd name="T88" fmla="*/ 384 w 390"/>
              <a:gd name="T89" fmla="*/ 66 h 360"/>
              <a:gd name="T90" fmla="*/ 338 w 390"/>
              <a:gd name="T91" fmla="*/ 150 h 360"/>
              <a:gd name="T92" fmla="*/ 283 w 390"/>
              <a:gd name="T93" fmla="*/ 177 h 360"/>
              <a:gd name="T94" fmla="*/ 300 w 390"/>
              <a:gd name="T95" fmla="*/ 90 h 360"/>
              <a:gd name="T96" fmla="*/ 360 w 390"/>
              <a:gd name="T97" fmla="*/ 90 h 360"/>
              <a:gd name="T98" fmla="*/ 360 w 390"/>
              <a:gd name="T99" fmla="*/ 112 h 360"/>
              <a:gd name="T100" fmla="*/ 338 w 390"/>
              <a:gd name="T101" fmla="*/ 150 h 360"/>
              <a:gd name="T102" fmla="*/ 52 w 390"/>
              <a:gd name="T103" fmla="*/ 150 h 360"/>
              <a:gd name="T104" fmla="*/ 30 w 390"/>
              <a:gd name="T105" fmla="*/ 112 h 360"/>
              <a:gd name="T106" fmla="*/ 30 w 390"/>
              <a:gd name="T107" fmla="*/ 90 h 360"/>
              <a:gd name="T108" fmla="*/ 90 w 390"/>
              <a:gd name="T109" fmla="*/ 90 h 360"/>
              <a:gd name="T110" fmla="*/ 107 w 390"/>
              <a:gd name="T111" fmla="*/ 177 h 360"/>
              <a:gd name="T112" fmla="*/ 52 w 390"/>
              <a:gd name="T113" fmla="*/ 15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0" h="360">
                <a:moveTo>
                  <a:pt x="384" y="66"/>
                </a:moveTo>
                <a:cubicBezTo>
                  <a:pt x="380" y="62"/>
                  <a:pt x="374" y="60"/>
                  <a:pt x="368" y="60"/>
                </a:cubicBezTo>
                <a:cubicBezTo>
                  <a:pt x="300" y="60"/>
                  <a:pt x="300" y="60"/>
                  <a:pt x="300" y="60"/>
                </a:cubicBezTo>
                <a:cubicBezTo>
                  <a:pt x="300" y="37"/>
                  <a:pt x="300" y="37"/>
                  <a:pt x="300" y="37"/>
                </a:cubicBezTo>
                <a:cubicBezTo>
                  <a:pt x="300" y="27"/>
                  <a:pt x="297" y="18"/>
                  <a:pt x="289" y="11"/>
                </a:cubicBezTo>
                <a:cubicBezTo>
                  <a:pt x="282" y="3"/>
                  <a:pt x="273" y="0"/>
                  <a:pt x="263" y="0"/>
                </a:cubicBezTo>
                <a:cubicBezTo>
                  <a:pt x="128" y="0"/>
                  <a:pt x="128" y="0"/>
                  <a:pt x="128" y="0"/>
                </a:cubicBezTo>
                <a:cubicBezTo>
                  <a:pt x="117" y="0"/>
                  <a:pt x="109" y="3"/>
                  <a:pt x="101" y="11"/>
                </a:cubicBezTo>
                <a:cubicBezTo>
                  <a:pt x="94" y="18"/>
                  <a:pt x="90" y="27"/>
                  <a:pt x="90" y="37"/>
                </a:cubicBezTo>
                <a:cubicBezTo>
                  <a:pt x="90" y="60"/>
                  <a:pt x="90" y="60"/>
                  <a:pt x="90" y="60"/>
                </a:cubicBezTo>
                <a:cubicBezTo>
                  <a:pt x="23" y="60"/>
                  <a:pt x="23" y="60"/>
                  <a:pt x="23" y="60"/>
                </a:cubicBezTo>
                <a:cubicBezTo>
                  <a:pt x="16" y="60"/>
                  <a:pt x="11" y="62"/>
                  <a:pt x="7" y="66"/>
                </a:cubicBezTo>
                <a:cubicBezTo>
                  <a:pt x="2" y="71"/>
                  <a:pt x="0" y="76"/>
                  <a:pt x="0" y="82"/>
                </a:cubicBezTo>
                <a:cubicBezTo>
                  <a:pt x="0" y="112"/>
                  <a:pt x="0" y="112"/>
                  <a:pt x="0" y="112"/>
                </a:cubicBezTo>
                <a:cubicBezTo>
                  <a:pt x="0" y="124"/>
                  <a:pt x="3" y="135"/>
                  <a:pt x="10" y="146"/>
                </a:cubicBezTo>
                <a:cubicBezTo>
                  <a:pt x="16" y="157"/>
                  <a:pt x="25" y="167"/>
                  <a:pt x="36" y="176"/>
                </a:cubicBezTo>
                <a:cubicBezTo>
                  <a:pt x="47" y="186"/>
                  <a:pt x="61" y="193"/>
                  <a:pt x="77" y="199"/>
                </a:cubicBezTo>
                <a:cubicBezTo>
                  <a:pt x="93" y="206"/>
                  <a:pt x="110" y="209"/>
                  <a:pt x="127" y="210"/>
                </a:cubicBezTo>
                <a:cubicBezTo>
                  <a:pt x="134" y="218"/>
                  <a:pt x="141" y="226"/>
                  <a:pt x="149" y="232"/>
                </a:cubicBezTo>
                <a:cubicBezTo>
                  <a:pt x="155" y="237"/>
                  <a:pt x="160" y="243"/>
                  <a:pt x="162" y="249"/>
                </a:cubicBezTo>
                <a:cubicBezTo>
                  <a:pt x="164" y="255"/>
                  <a:pt x="165" y="262"/>
                  <a:pt x="165" y="270"/>
                </a:cubicBezTo>
                <a:cubicBezTo>
                  <a:pt x="165" y="279"/>
                  <a:pt x="163" y="286"/>
                  <a:pt x="158" y="291"/>
                </a:cubicBezTo>
                <a:cubicBezTo>
                  <a:pt x="153" y="297"/>
                  <a:pt x="146" y="300"/>
                  <a:pt x="135" y="300"/>
                </a:cubicBezTo>
                <a:cubicBezTo>
                  <a:pt x="123" y="300"/>
                  <a:pt x="113" y="304"/>
                  <a:pt x="104" y="311"/>
                </a:cubicBezTo>
                <a:cubicBezTo>
                  <a:pt x="95" y="318"/>
                  <a:pt x="90" y="327"/>
                  <a:pt x="90" y="338"/>
                </a:cubicBezTo>
                <a:cubicBezTo>
                  <a:pt x="90" y="353"/>
                  <a:pt x="90" y="353"/>
                  <a:pt x="90" y="353"/>
                </a:cubicBezTo>
                <a:cubicBezTo>
                  <a:pt x="92" y="358"/>
                  <a:pt x="92" y="358"/>
                  <a:pt x="92" y="358"/>
                </a:cubicBezTo>
                <a:cubicBezTo>
                  <a:pt x="98" y="360"/>
                  <a:pt x="98" y="360"/>
                  <a:pt x="98" y="360"/>
                </a:cubicBezTo>
                <a:cubicBezTo>
                  <a:pt x="293" y="360"/>
                  <a:pt x="293" y="360"/>
                  <a:pt x="293" y="360"/>
                </a:cubicBezTo>
                <a:cubicBezTo>
                  <a:pt x="298" y="358"/>
                  <a:pt x="298" y="358"/>
                  <a:pt x="298" y="358"/>
                </a:cubicBezTo>
                <a:cubicBezTo>
                  <a:pt x="300" y="353"/>
                  <a:pt x="300" y="353"/>
                  <a:pt x="300" y="353"/>
                </a:cubicBezTo>
                <a:cubicBezTo>
                  <a:pt x="300" y="338"/>
                  <a:pt x="300" y="338"/>
                  <a:pt x="300" y="338"/>
                </a:cubicBezTo>
                <a:cubicBezTo>
                  <a:pt x="300" y="327"/>
                  <a:pt x="296" y="318"/>
                  <a:pt x="287" y="311"/>
                </a:cubicBezTo>
                <a:cubicBezTo>
                  <a:pt x="277" y="304"/>
                  <a:pt x="267" y="300"/>
                  <a:pt x="255" y="300"/>
                </a:cubicBezTo>
                <a:cubicBezTo>
                  <a:pt x="245" y="300"/>
                  <a:pt x="237" y="297"/>
                  <a:pt x="232" y="291"/>
                </a:cubicBezTo>
                <a:cubicBezTo>
                  <a:pt x="228" y="286"/>
                  <a:pt x="225" y="279"/>
                  <a:pt x="225" y="270"/>
                </a:cubicBezTo>
                <a:cubicBezTo>
                  <a:pt x="225" y="262"/>
                  <a:pt x="226" y="255"/>
                  <a:pt x="229" y="249"/>
                </a:cubicBezTo>
                <a:cubicBezTo>
                  <a:pt x="231" y="243"/>
                  <a:pt x="235" y="237"/>
                  <a:pt x="241" y="232"/>
                </a:cubicBezTo>
                <a:cubicBezTo>
                  <a:pt x="249" y="226"/>
                  <a:pt x="257" y="218"/>
                  <a:pt x="263" y="210"/>
                </a:cubicBezTo>
                <a:cubicBezTo>
                  <a:pt x="281" y="209"/>
                  <a:pt x="298" y="206"/>
                  <a:pt x="314" y="199"/>
                </a:cubicBezTo>
                <a:cubicBezTo>
                  <a:pt x="330" y="193"/>
                  <a:pt x="343" y="186"/>
                  <a:pt x="354" y="176"/>
                </a:cubicBezTo>
                <a:cubicBezTo>
                  <a:pt x="365" y="167"/>
                  <a:pt x="374" y="157"/>
                  <a:pt x="381" y="146"/>
                </a:cubicBezTo>
                <a:cubicBezTo>
                  <a:pt x="387" y="135"/>
                  <a:pt x="390" y="124"/>
                  <a:pt x="390" y="112"/>
                </a:cubicBezTo>
                <a:cubicBezTo>
                  <a:pt x="390" y="82"/>
                  <a:pt x="390" y="82"/>
                  <a:pt x="390" y="82"/>
                </a:cubicBezTo>
                <a:cubicBezTo>
                  <a:pt x="390" y="76"/>
                  <a:pt x="388" y="71"/>
                  <a:pt x="384" y="66"/>
                </a:cubicBezTo>
                <a:close/>
                <a:moveTo>
                  <a:pt x="338" y="150"/>
                </a:moveTo>
                <a:cubicBezTo>
                  <a:pt x="323" y="164"/>
                  <a:pt x="305" y="172"/>
                  <a:pt x="283" y="177"/>
                </a:cubicBezTo>
                <a:cubicBezTo>
                  <a:pt x="295" y="152"/>
                  <a:pt x="300" y="123"/>
                  <a:pt x="300" y="90"/>
                </a:cubicBezTo>
                <a:cubicBezTo>
                  <a:pt x="360" y="90"/>
                  <a:pt x="360" y="90"/>
                  <a:pt x="360" y="90"/>
                </a:cubicBezTo>
                <a:cubicBezTo>
                  <a:pt x="360" y="112"/>
                  <a:pt x="360" y="112"/>
                  <a:pt x="360" y="112"/>
                </a:cubicBezTo>
                <a:cubicBezTo>
                  <a:pt x="360" y="125"/>
                  <a:pt x="353" y="137"/>
                  <a:pt x="338" y="150"/>
                </a:cubicBezTo>
                <a:close/>
                <a:moveTo>
                  <a:pt x="52" y="150"/>
                </a:moveTo>
                <a:cubicBezTo>
                  <a:pt x="37" y="137"/>
                  <a:pt x="30" y="125"/>
                  <a:pt x="30" y="112"/>
                </a:cubicBezTo>
                <a:cubicBezTo>
                  <a:pt x="30" y="90"/>
                  <a:pt x="30" y="90"/>
                  <a:pt x="30" y="90"/>
                </a:cubicBezTo>
                <a:cubicBezTo>
                  <a:pt x="90" y="90"/>
                  <a:pt x="90" y="90"/>
                  <a:pt x="90" y="90"/>
                </a:cubicBezTo>
                <a:cubicBezTo>
                  <a:pt x="90" y="123"/>
                  <a:pt x="96" y="152"/>
                  <a:pt x="107" y="177"/>
                </a:cubicBezTo>
                <a:cubicBezTo>
                  <a:pt x="85" y="172"/>
                  <a:pt x="67" y="164"/>
                  <a:pt x="52" y="15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 name="Chevron 4">
            <a:extLst>
              <a:ext uri="{C183D7F6-B498-43B3-948B-1728B52AA6E4}">
                <adec:decorative xmlns:adec="http://schemas.microsoft.com/office/drawing/2017/decorative" val="1"/>
              </a:ext>
            </a:extLst>
          </p:cNvPr>
          <p:cNvSpPr/>
          <p:nvPr/>
        </p:nvSpPr>
        <p:spPr>
          <a:xfrm>
            <a:off x="2716695" y="1624553"/>
            <a:ext cx="172279" cy="39257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6386" name="Picture 2" descr="Exclamation Mark Symbol">
            <a:extLst>
              <a:ext uri="{FF2B5EF4-FFF2-40B4-BE49-F238E27FC236}">
                <a16:creationId xmlns:a16="http://schemas.microsoft.com/office/drawing/2014/main" id="{A7241171-DBC7-4E83-8B2A-2A4CD5937005}"/>
              </a:ext>
            </a:extLst>
          </p:cNvPr>
          <p:cNvPicPr>
            <a:picLocks noChangeAspect="1" noChangeArrowheads="1"/>
          </p:cNvPicPr>
          <p:nvPr/>
        </p:nvPicPr>
        <p:blipFill>
          <a:blip r:embed="rId4">
            <a:grayscl/>
            <a:extLst>
              <a:ext uri="{BEBA8EAE-BF5A-486C-A8C5-ECC9F3942E4B}">
                <a14:imgProps xmlns:a14="http://schemas.microsoft.com/office/drawing/2010/main">
                  <a14:imgLayer r:embed="rId5">
                    <a14:imgEffect>
                      <a14:backgroundRemoval t="3000" b="95167" l="10000" r="90000">
                        <a14:foregroundMark x1="33780" y1="11333" x2="49268" y2="6667"/>
                        <a14:foregroundMark x1="49268" y1="6667" x2="61220" y2="10500"/>
                        <a14:foregroundMark x1="36585" y1="86833" x2="51098" y2="92833"/>
                        <a14:foregroundMark x1="51098" y1="92833" x2="60122" y2="91500"/>
                        <a14:foregroundMark x1="60122" y1="91500" x2="62439" y2="89500"/>
                        <a14:foregroundMark x1="43659" y1="94000" x2="54024" y2="95167"/>
                        <a14:foregroundMark x1="54024" y1="95167" x2="55122" y2="94333"/>
                        <a14:foregroundMark x1="49756" y1="89833" x2="52439" y2="8667"/>
                        <a14:foregroundMark x1="49146" y1="20167" x2="51220" y2="66667"/>
                        <a14:foregroundMark x1="48780" y1="3167" x2="50366" y2="3000"/>
                      </a14:backgroundRemoval>
                    </a14:imgEffect>
                  </a14:imgLayer>
                </a14:imgProps>
              </a:ext>
              <a:ext uri="{28A0092B-C50C-407E-A947-70E740481C1C}">
                <a14:useLocalDpi xmlns:a14="http://schemas.microsoft.com/office/drawing/2010/main" val="0"/>
              </a:ext>
            </a:extLst>
          </a:blip>
          <a:srcRect/>
          <a:stretch>
            <a:fillRect/>
          </a:stretch>
        </p:blipFill>
        <p:spPr bwMode="auto">
          <a:xfrm>
            <a:off x="8604220" y="2139834"/>
            <a:ext cx="1196502" cy="87548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FF8B76B-A732-4D58-8650-15F0AB3A3027}"/>
              </a:ext>
            </a:extLst>
          </p:cNvPr>
          <p:cNvSpPr txBox="1"/>
          <p:nvPr/>
        </p:nvSpPr>
        <p:spPr>
          <a:xfrm>
            <a:off x="9698476" y="2115914"/>
            <a:ext cx="1816627" cy="915635"/>
          </a:xfrm>
          <a:prstGeom prst="rect">
            <a:avLst/>
          </a:prstGeom>
          <a:noFill/>
        </p:spPr>
        <p:txBody>
          <a:bodyPr wrap="square">
            <a:spAutoFit/>
          </a:bodyPr>
          <a:lstStyle/>
          <a:p>
            <a:pPr fontAlgn="base"/>
            <a:r>
              <a:rPr lang="en-CA" dirty="0">
                <a:solidFill>
                  <a:schemeClr val="accent1">
                    <a:lumMod val="50000"/>
                  </a:schemeClr>
                </a:solidFill>
                <a:cs typeface="Arial" panose="020B0604020202020204" pitchFamily="34" charset="0"/>
              </a:rPr>
              <a:t>In the absence of</a:t>
            </a:r>
          </a:p>
          <a:p>
            <a:pPr fontAlgn="base"/>
            <a:r>
              <a:rPr lang="en-CA" sz="1750" b="1" dirty="0">
                <a:solidFill>
                  <a:schemeClr val="accent1">
                    <a:lumMod val="50000"/>
                  </a:schemeClr>
                </a:solidFill>
                <a:cs typeface="Arial" panose="020B0604020202020204" pitchFamily="34" charset="0"/>
              </a:rPr>
              <a:t>REINFORCEMENT</a:t>
            </a:r>
          </a:p>
          <a:p>
            <a:pPr fontAlgn="base"/>
            <a:r>
              <a:rPr lang="en-CA" dirty="0">
                <a:solidFill>
                  <a:schemeClr val="accent1">
                    <a:lumMod val="50000"/>
                  </a:schemeClr>
                </a:solidFill>
                <a:cs typeface="Arial" panose="020B0604020202020204" pitchFamily="34" charset="0"/>
              </a:rPr>
              <a:t>you may see:</a:t>
            </a:r>
          </a:p>
        </p:txBody>
      </p:sp>
      <p:sp>
        <p:nvSpPr>
          <p:cNvPr id="11" name="Rounded Rectangle 5">
            <a:extLst>
              <a:ext uri="{FF2B5EF4-FFF2-40B4-BE49-F238E27FC236}">
                <a16:creationId xmlns:a16="http://schemas.microsoft.com/office/drawing/2014/main" id="{8F959722-6165-4BDB-B9F6-94A20697BF56}"/>
              </a:ext>
            </a:extLst>
          </p:cNvPr>
          <p:cNvSpPr/>
          <p:nvPr>
            <p:custDataLst>
              <p:tags r:id="rId1"/>
            </p:custDataLst>
          </p:nvPr>
        </p:nvSpPr>
        <p:spPr>
          <a:xfrm>
            <a:off x="8604220" y="3112066"/>
            <a:ext cx="2910884" cy="1810130"/>
          </a:xfrm>
          <a:prstGeom prst="frame">
            <a:avLst>
              <a:gd name="adj1" fmla="val 6615"/>
            </a:avLst>
          </a:prstGeom>
          <a:solidFill>
            <a:schemeClr val="accent1">
              <a:lumMod val="50000"/>
            </a:schemeClr>
          </a:solidFill>
          <a:ln>
            <a:noFill/>
          </a:ln>
        </p:spPr>
        <p:style>
          <a:lnRef idx="3">
            <a:schemeClr val="lt1"/>
          </a:lnRef>
          <a:fillRef idx="1">
            <a:schemeClr val="accent4"/>
          </a:fillRef>
          <a:effectRef idx="1">
            <a:schemeClr val="accent4"/>
          </a:effectRef>
          <a:fontRef idx="minor">
            <a:schemeClr val="lt1"/>
          </a:fontRef>
        </p:style>
        <p:txBody>
          <a:bodyPr rtlCol="0" anchor="t" anchorCtr="0"/>
          <a:lstStyle/>
          <a:p>
            <a:pPr marL="285750" indent="-285750" fontAlgn="base">
              <a:spcBef>
                <a:spcPts val="600"/>
              </a:spcBef>
              <a:buFont typeface="Wingdings" panose="05000000000000000000" pitchFamily="2" charset="2"/>
              <a:buChar char="ð"/>
            </a:pPr>
            <a:r>
              <a:rPr lang="en-CA" dirty="0">
                <a:solidFill>
                  <a:schemeClr val="tx1"/>
                </a:solidFill>
                <a:cs typeface="Arial" panose="020B0604020202020204" pitchFamily="34" charset="0"/>
              </a:rPr>
              <a:t>employees revert to the old ways</a:t>
            </a:r>
          </a:p>
          <a:p>
            <a:pPr marL="285750" indent="-285750" fontAlgn="base">
              <a:spcBef>
                <a:spcPts val="600"/>
              </a:spcBef>
              <a:buFont typeface="Wingdings" panose="05000000000000000000" pitchFamily="2" charset="2"/>
              <a:buChar char="ð"/>
            </a:pPr>
            <a:r>
              <a:rPr lang="en-CA" dirty="0">
                <a:solidFill>
                  <a:schemeClr val="tx1"/>
                </a:solidFill>
                <a:cs typeface="Arial" panose="020B0604020202020204" pitchFamily="34" charset="0"/>
              </a:rPr>
              <a:t>organization creates a history of poorly managed change</a:t>
            </a:r>
          </a:p>
        </p:txBody>
      </p:sp>
    </p:spTree>
    <p:extLst>
      <p:ext uri="{BB962C8B-B14F-4D97-AF65-F5344CB8AC3E}">
        <p14:creationId xmlns:p14="http://schemas.microsoft.com/office/powerpoint/2010/main" val="3367815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1E7AE13-F2B1-4FE1-B8E0-A14E379E15ED}"/>
              </a:ext>
              <a:ext uri="{C183D7F6-B498-43B3-948B-1728B52AA6E4}">
                <adec:decorative xmlns:adec="http://schemas.microsoft.com/office/drawing/2017/decorative" val="1"/>
              </a:ext>
            </a:extLst>
          </p:cNvPr>
          <p:cNvSpPr/>
          <p:nvPr/>
        </p:nvSpPr>
        <p:spPr>
          <a:xfrm>
            <a:off x="6096000" y="2417568"/>
            <a:ext cx="5419104" cy="5491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77F53596-E53C-4524-892F-458280CE8491}"/>
              </a:ext>
              <a:ext uri="{C183D7F6-B498-43B3-948B-1728B52AA6E4}">
                <adec:decorative xmlns:adec="http://schemas.microsoft.com/office/drawing/2017/decorative" val="1"/>
              </a:ext>
            </a:extLst>
          </p:cNvPr>
          <p:cNvSpPr/>
          <p:nvPr/>
        </p:nvSpPr>
        <p:spPr>
          <a:xfrm>
            <a:off x="538161" y="2417568"/>
            <a:ext cx="5214936" cy="5491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a:extLst>
              <a:ext uri="{FF2B5EF4-FFF2-40B4-BE49-F238E27FC236}">
                <a16:creationId xmlns:a16="http://schemas.microsoft.com/office/drawing/2014/main" id="{DFACF608-2530-4ACC-8D2D-853B2115B73A}"/>
              </a:ext>
            </a:extLst>
          </p:cNvPr>
          <p:cNvSpPr>
            <a:spLocks noGrp="1"/>
          </p:cNvSpPr>
          <p:nvPr>
            <p:ph type="title"/>
          </p:nvPr>
        </p:nvSpPr>
        <p:spPr/>
        <p:txBody>
          <a:bodyPr/>
          <a:lstStyle/>
          <a:p>
            <a:r>
              <a:rPr lang="en-CA" dirty="0"/>
              <a:t>This is us</a:t>
            </a:r>
          </a:p>
        </p:txBody>
      </p:sp>
      <p:sp>
        <p:nvSpPr>
          <p:cNvPr id="28" name="Text Placeholder 9">
            <a:extLst>
              <a:ext uri="{FF2B5EF4-FFF2-40B4-BE49-F238E27FC236}">
                <a16:creationId xmlns:a16="http://schemas.microsoft.com/office/drawing/2014/main" id="{2479010A-8816-4F56-915F-B0D94248B5DA}"/>
              </a:ext>
            </a:extLst>
          </p:cNvPr>
          <p:cNvSpPr txBox="1">
            <a:spLocks/>
          </p:cNvSpPr>
          <p:nvPr/>
        </p:nvSpPr>
        <p:spPr>
          <a:xfrm>
            <a:off x="538161" y="1443793"/>
            <a:ext cx="4666247" cy="835027"/>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sz="2400" dirty="0">
                <a:solidFill>
                  <a:schemeClr val="accent5"/>
                </a:solidFill>
                <a:latin typeface="+mn-lt"/>
              </a:rPr>
              <a:t>Strategic Workplace Advisory Group</a:t>
            </a:r>
          </a:p>
        </p:txBody>
      </p:sp>
      <p:sp>
        <p:nvSpPr>
          <p:cNvPr id="9" name="Content Placeholder 8">
            <a:extLst>
              <a:ext uri="{FF2B5EF4-FFF2-40B4-BE49-F238E27FC236}">
                <a16:creationId xmlns:a16="http://schemas.microsoft.com/office/drawing/2014/main" id="{61588E78-4B65-4506-ACFE-0AD7F12CFCE7}"/>
              </a:ext>
            </a:extLst>
          </p:cNvPr>
          <p:cNvSpPr>
            <a:spLocks noGrp="1"/>
          </p:cNvSpPr>
          <p:nvPr>
            <p:ph idx="15"/>
          </p:nvPr>
        </p:nvSpPr>
        <p:spPr>
          <a:xfrm>
            <a:off x="508759" y="2417568"/>
            <a:ext cx="5211321" cy="3550211"/>
          </a:xfrm>
        </p:spPr>
        <p:txBody>
          <a:bodyPr vert="horz" lIns="91440" tIns="45720" rIns="91440" bIns="45720" rtlCol="0">
            <a:noAutofit/>
          </a:bodyPr>
          <a:lstStyle/>
          <a:p>
            <a:pPr marL="0" indent="0">
              <a:lnSpc>
                <a:spcPct val="100000"/>
              </a:lnSpc>
              <a:spcBef>
                <a:spcPts val="0"/>
              </a:spcBef>
              <a:buNone/>
            </a:pPr>
            <a:r>
              <a:rPr lang="en-CA" sz="1600" dirty="0">
                <a:latin typeface="Calibri" panose="020F0502020204030204" pitchFamily="34" charset="0"/>
                <a:cs typeface="Calibri" panose="020F0502020204030204" pitchFamily="34" charset="0"/>
              </a:rPr>
              <a:t>TARGET AUDIENCE: </a:t>
            </a:r>
          </a:p>
          <a:p>
            <a:pPr marL="0" indent="0">
              <a:lnSpc>
                <a:spcPct val="100000"/>
              </a:lnSpc>
              <a:spcBef>
                <a:spcPts val="0"/>
              </a:spcBef>
              <a:buNone/>
            </a:pPr>
            <a:r>
              <a:rPr lang="en-CA" sz="1600" b="1" dirty="0">
                <a:latin typeface="Calibri" panose="020F0502020204030204" pitchFamily="34" charset="0"/>
                <a:cs typeface="Calibri" panose="020F0502020204030204" pitchFamily="34" charset="0"/>
              </a:rPr>
              <a:t>Client leadership &amp; Accommodations Teams</a:t>
            </a:r>
          </a:p>
          <a:p>
            <a:r>
              <a:rPr lang="en-CA" sz="1600" dirty="0">
                <a:latin typeface="Calibri" panose="020F0502020204030204" pitchFamily="34" charset="0"/>
                <a:cs typeface="Calibri" panose="020F0502020204030204" pitchFamily="34" charset="0"/>
              </a:rPr>
              <a:t>To help </a:t>
            </a:r>
            <a:r>
              <a:rPr lang="en-CA" sz="1600" b="1" dirty="0">
                <a:latin typeface="Calibri" panose="020F0502020204030204" pitchFamily="34" charset="0"/>
                <a:cs typeface="Calibri" panose="020F0502020204030204" pitchFamily="34" charset="0"/>
              </a:rPr>
              <a:t>demystify</a:t>
            </a:r>
            <a:r>
              <a:rPr lang="en-CA" sz="1600" dirty="0">
                <a:latin typeface="Calibri" panose="020F0502020204030204" pitchFamily="34" charset="0"/>
                <a:cs typeface="Calibri" panose="020F0502020204030204" pitchFamily="34" charset="0"/>
              </a:rPr>
              <a:t> and advance workplace modernization. </a:t>
            </a:r>
          </a:p>
          <a:p>
            <a:r>
              <a:rPr lang="fr-CA" sz="1600" dirty="0">
                <a:latin typeface="Calibri"/>
                <a:cs typeface="+mn-cs"/>
              </a:rPr>
              <a:t>P</a:t>
            </a:r>
            <a:r>
              <a:rPr kumimoji="0" lang="fr-CA" sz="1600" b="0" i="0" u="none" strike="noStrike" kern="1200" cap="none" spc="0" normalizeH="0" baseline="0" noProof="0" dirty="0" err="1">
                <a:ln>
                  <a:noFill/>
                </a:ln>
                <a:effectLst/>
                <a:uLnTx/>
                <a:uFillTx/>
                <a:latin typeface="Calibri"/>
                <a:ea typeface="+mn-ea"/>
                <a:cs typeface="+mn-cs"/>
              </a:rPr>
              <a:t>rovides</a:t>
            </a:r>
            <a:r>
              <a:rPr kumimoji="0" lang="fr-CA" sz="1600" b="0" i="0" u="none" strike="noStrike" kern="1200" cap="none" spc="0" normalizeH="0" baseline="0" noProof="0" dirty="0">
                <a:ln>
                  <a:noFill/>
                </a:ln>
                <a:effectLst/>
                <a:uLnTx/>
                <a:uFillTx/>
                <a:latin typeface="Calibri"/>
                <a:ea typeface="+mn-ea"/>
                <a:cs typeface="+mn-cs"/>
              </a:rPr>
              <a:t> </a:t>
            </a:r>
            <a:r>
              <a:rPr kumimoji="0" lang="fr-CA" sz="1600" b="1" i="0" u="none" strike="noStrike" kern="1200" cap="none" spc="0" normalizeH="0" baseline="0" noProof="0" dirty="0" err="1">
                <a:ln>
                  <a:noFill/>
                </a:ln>
                <a:effectLst/>
                <a:uLnTx/>
                <a:uFillTx/>
                <a:latin typeface="Calibri"/>
                <a:ea typeface="+mn-ea"/>
                <a:cs typeface="+mn-cs"/>
              </a:rPr>
              <a:t>holistic</a:t>
            </a:r>
            <a:r>
              <a:rPr kumimoji="0" lang="fr-CA" sz="1600" b="0" i="0" u="none" strike="noStrike" kern="1200" cap="none" spc="0" normalizeH="0" baseline="0" noProof="0" dirty="0">
                <a:ln>
                  <a:noFill/>
                </a:ln>
                <a:effectLst/>
                <a:uLnTx/>
                <a:uFillTx/>
                <a:latin typeface="Calibri"/>
                <a:ea typeface="+mn-ea"/>
                <a:cs typeface="+mn-cs"/>
              </a:rPr>
              <a:t>, </a:t>
            </a:r>
            <a:r>
              <a:rPr kumimoji="0" lang="fr-CA" sz="1600" b="1" i="0" u="none" strike="noStrike" kern="1200" cap="none" spc="0" normalizeH="0" baseline="0" noProof="0" dirty="0" err="1">
                <a:ln>
                  <a:noFill/>
                </a:ln>
                <a:effectLst/>
                <a:uLnTx/>
                <a:uFillTx/>
                <a:latin typeface="Calibri"/>
                <a:ea typeface="+mn-ea"/>
                <a:cs typeface="+mn-cs"/>
              </a:rPr>
              <a:t>strategic</a:t>
            </a:r>
            <a:r>
              <a:rPr kumimoji="0" lang="fr-CA" sz="1600" b="0" i="0" u="none" strike="noStrike" kern="1200" cap="none" spc="0" normalizeH="0" baseline="0" noProof="0" dirty="0">
                <a:ln>
                  <a:noFill/>
                </a:ln>
                <a:effectLst/>
                <a:uLnTx/>
                <a:uFillTx/>
                <a:latin typeface="Calibri"/>
                <a:ea typeface="+mn-ea"/>
                <a:cs typeface="+mn-cs"/>
              </a:rPr>
              <a:t> and </a:t>
            </a:r>
            <a:r>
              <a:rPr kumimoji="0" lang="fr-CA" sz="1600" b="1" i="0" u="none" strike="noStrike" kern="1200" cap="none" spc="0" normalizeH="0" baseline="0" noProof="0" dirty="0">
                <a:ln>
                  <a:noFill/>
                </a:ln>
                <a:effectLst/>
                <a:uLnTx/>
                <a:uFillTx/>
                <a:latin typeface="Calibri"/>
                <a:ea typeface="+mn-ea"/>
                <a:cs typeface="+mn-cs"/>
              </a:rPr>
              <a:t>expert guidance</a:t>
            </a:r>
            <a:r>
              <a:rPr kumimoji="0" lang="fr-CA" sz="1600" b="0" i="0" u="none" strike="noStrike" kern="1200" cap="none" spc="0" normalizeH="0" baseline="0" noProof="0" dirty="0">
                <a:ln>
                  <a:noFill/>
                </a:ln>
                <a:effectLst/>
                <a:uLnTx/>
                <a:uFillTx/>
                <a:latin typeface="Calibri"/>
                <a:ea typeface="+mn-ea"/>
                <a:cs typeface="+mn-cs"/>
              </a:rPr>
              <a:t> to client </a:t>
            </a:r>
            <a:r>
              <a:rPr kumimoji="0" lang="fr-CA" sz="1600" b="0" i="0" u="none" strike="noStrike" kern="1200" cap="none" spc="0" normalizeH="0" baseline="0" noProof="0" dirty="0" err="1">
                <a:ln>
                  <a:noFill/>
                </a:ln>
                <a:effectLst/>
                <a:uLnTx/>
                <a:uFillTx/>
                <a:latin typeface="Calibri"/>
                <a:ea typeface="+mn-ea"/>
                <a:cs typeface="+mn-cs"/>
              </a:rPr>
              <a:t>departments</a:t>
            </a:r>
            <a:r>
              <a:rPr kumimoji="0" lang="fr-CA" sz="1600" b="0" i="0" u="none" strike="noStrike" kern="1200" cap="none" spc="0" normalizeH="0" baseline="0" noProof="0" dirty="0">
                <a:ln>
                  <a:noFill/>
                </a:ln>
                <a:effectLst/>
                <a:uLnTx/>
                <a:uFillTx/>
                <a:latin typeface="Calibri"/>
                <a:ea typeface="+mn-ea"/>
                <a:cs typeface="+mn-cs"/>
              </a:rPr>
              <a:t> in support of </a:t>
            </a:r>
            <a:r>
              <a:rPr kumimoji="0" lang="fr-CA" sz="1600" b="1" i="0" u="none" strike="noStrike" kern="1200" cap="none" spc="0" normalizeH="0" baseline="0" noProof="0" dirty="0" err="1">
                <a:ln>
                  <a:noFill/>
                </a:ln>
                <a:effectLst/>
                <a:uLnTx/>
                <a:uFillTx/>
                <a:latin typeface="Calibri"/>
                <a:ea typeface="+mn-ea"/>
                <a:cs typeface="+mn-cs"/>
              </a:rPr>
              <a:t>their</a:t>
            </a:r>
            <a:r>
              <a:rPr kumimoji="0" lang="fr-CA" sz="1600" b="1" i="0" u="none" strike="noStrike" kern="1200" cap="none" spc="0" normalizeH="0" baseline="0" noProof="0" dirty="0">
                <a:ln>
                  <a:noFill/>
                </a:ln>
                <a:effectLst/>
                <a:uLnTx/>
                <a:uFillTx/>
                <a:latin typeface="Calibri"/>
                <a:ea typeface="+mn-ea"/>
                <a:cs typeface="+mn-cs"/>
              </a:rPr>
              <a:t> </a:t>
            </a:r>
            <a:r>
              <a:rPr kumimoji="0" lang="fr-CA" sz="1600" b="1" i="0" u="none" strike="noStrike" kern="1200" cap="none" spc="0" normalizeH="0" baseline="0" noProof="0" dirty="0" err="1">
                <a:ln>
                  <a:noFill/>
                </a:ln>
                <a:effectLst/>
                <a:uLnTx/>
                <a:uFillTx/>
                <a:latin typeface="Calibri"/>
                <a:ea typeface="+mn-ea"/>
                <a:cs typeface="+mn-cs"/>
              </a:rPr>
              <a:t>workplace</a:t>
            </a:r>
            <a:r>
              <a:rPr kumimoji="0" lang="fr-CA" sz="1600" b="1" i="0" u="none" strike="noStrike" kern="1200" cap="none" spc="0" normalizeH="0" baseline="0" noProof="0" dirty="0">
                <a:ln>
                  <a:noFill/>
                </a:ln>
                <a:effectLst/>
                <a:uLnTx/>
                <a:uFillTx/>
                <a:latin typeface="Calibri"/>
                <a:ea typeface="+mn-ea"/>
                <a:cs typeface="+mn-cs"/>
              </a:rPr>
              <a:t> </a:t>
            </a:r>
            <a:r>
              <a:rPr kumimoji="0" lang="fr-CA" sz="1600" b="1" i="0" u="none" strike="noStrike" kern="1200" cap="none" spc="0" normalizeH="0" baseline="0" noProof="0" dirty="0" err="1">
                <a:ln>
                  <a:noFill/>
                </a:ln>
                <a:effectLst/>
                <a:uLnTx/>
                <a:uFillTx/>
                <a:latin typeface="Calibri"/>
                <a:ea typeface="+mn-ea"/>
                <a:cs typeface="+mn-cs"/>
              </a:rPr>
              <a:t>modernization</a:t>
            </a:r>
            <a:r>
              <a:rPr kumimoji="0" lang="fr-CA" sz="1600" b="1" i="0" u="none" strike="noStrike" kern="1200" cap="none" spc="0" normalizeH="0" baseline="0" noProof="0" dirty="0">
                <a:ln>
                  <a:noFill/>
                </a:ln>
                <a:effectLst/>
                <a:uLnTx/>
                <a:uFillTx/>
                <a:latin typeface="Calibri"/>
                <a:ea typeface="+mn-ea"/>
                <a:cs typeface="+mn-cs"/>
              </a:rPr>
              <a:t> programs </a:t>
            </a:r>
            <a:r>
              <a:rPr kumimoji="0" lang="fr-CA" sz="1600" b="0" i="0" u="none" strike="noStrike" kern="1200" cap="none" spc="0" normalizeH="0" baseline="0" noProof="0" dirty="0">
                <a:ln>
                  <a:noFill/>
                </a:ln>
                <a:effectLst/>
                <a:uLnTx/>
                <a:uFillTx/>
                <a:latin typeface="Calibri"/>
                <a:ea typeface="+mn-ea"/>
                <a:cs typeface="+mn-cs"/>
              </a:rPr>
              <a:t>for the future of </a:t>
            </a:r>
            <a:r>
              <a:rPr kumimoji="0" lang="fr-CA" sz="1600" b="0" i="0" u="none" strike="noStrike" kern="1200" cap="none" spc="0" normalizeH="0" baseline="0" noProof="0" dirty="0" err="1">
                <a:ln>
                  <a:noFill/>
                </a:ln>
                <a:effectLst/>
                <a:uLnTx/>
                <a:uFillTx/>
                <a:latin typeface="Calibri"/>
                <a:ea typeface="+mn-ea"/>
                <a:cs typeface="+mn-cs"/>
              </a:rPr>
              <a:t>work</a:t>
            </a:r>
            <a:endParaRPr lang="en-CA" sz="1600" dirty="0">
              <a:latin typeface="Calibri" panose="020F0502020204030204" pitchFamily="34" charset="0"/>
              <a:cs typeface="Calibri" panose="020F0502020204030204" pitchFamily="34" charset="0"/>
            </a:endParaRPr>
          </a:p>
          <a:p>
            <a:r>
              <a:rPr lang="en-CA" sz="1600" dirty="0">
                <a:latin typeface="Calibri" panose="020F0502020204030204" pitchFamily="34" charset="0"/>
                <a:cs typeface="Calibri" panose="020F0502020204030204" pitchFamily="34" charset="0"/>
              </a:rPr>
              <a:t>Enables clients to understand the </a:t>
            </a:r>
            <a:r>
              <a:rPr lang="en-CA" sz="1600" b="1" dirty="0">
                <a:latin typeface="Calibri" panose="020F0502020204030204" pitchFamily="34" charset="0"/>
                <a:cs typeface="Calibri" panose="020F0502020204030204" pitchFamily="34" charset="0"/>
              </a:rPr>
              <a:t>critical elements</a:t>
            </a:r>
            <a:r>
              <a:rPr lang="en-CA" sz="1600" dirty="0">
                <a:latin typeface="Calibri" panose="020F0502020204030204" pitchFamily="34" charset="0"/>
                <a:cs typeface="Calibri" panose="020F0502020204030204" pitchFamily="34" charset="0"/>
              </a:rPr>
              <a:t> that need to be established </a:t>
            </a:r>
            <a:r>
              <a:rPr lang="en-CA" sz="1600" b="1" dirty="0">
                <a:latin typeface="Calibri" panose="020F0502020204030204" pitchFamily="34" charset="0"/>
                <a:cs typeface="Calibri" panose="020F0502020204030204" pitchFamily="34" charset="0"/>
              </a:rPr>
              <a:t>early </a:t>
            </a:r>
            <a:r>
              <a:rPr lang="en-CA" sz="1600" dirty="0">
                <a:latin typeface="Calibri" panose="020F0502020204030204" pitchFamily="34" charset="0"/>
                <a:cs typeface="Calibri" panose="020F0502020204030204" pitchFamily="34" charset="0"/>
              </a:rPr>
              <a:t>to ensure a successful workplace modernization and its adoption</a:t>
            </a:r>
          </a:p>
          <a:p>
            <a:r>
              <a:rPr lang="en-CA" sz="1600" dirty="0">
                <a:latin typeface="Calibri" panose="020F0502020204030204" pitchFamily="34" charset="0"/>
                <a:cs typeface="Calibri" panose="020F0502020204030204" pitchFamily="34" charset="0"/>
              </a:rPr>
              <a:t>Act as the </a:t>
            </a:r>
            <a:r>
              <a:rPr lang="en-CA" sz="1600" b="1" dirty="0">
                <a:latin typeface="Calibri" panose="020F0502020204030204" pitchFamily="34" charset="0"/>
                <a:cs typeface="Calibri" panose="020F0502020204030204" pitchFamily="34" charset="0"/>
              </a:rPr>
              <a:t>single &amp; initial point of access </a:t>
            </a:r>
            <a:r>
              <a:rPr lang="en-CA" sz="1600" dirty="0">
                <a:latin typeface="Calibri" panose="020F0502020204030204" pitchFamily="34" charset="0"/>
                <a:cs typeface="Calibri" panose="020F0502020204030204" pitchFamily="34" charset="0"/>
              </a:rPr>
              <a:t>to all workplace modernization strategy information and services</a:t>
            </a:r>
          </a:p>
        </p:txBody>
      </p:sp>
      <p:sp>
        <p:nvSpPr>
          <p:cNvPr id="10" name="Text Placeholder 9">
            <a:extLst>
              <a:ext uri="{FF2B5EF4-FFF2-40B4-BE49-F238E27FC236}">
                <a16:creationId xmlns:a16="http://schemas.microsoft.com/office/drawing/2014/main" id="{40C7F8CA-FDA5-463B-9F6D-B71BEBD0BA71}"/>
              </a:ext>
            </a:extLst>
          </p:cNvPr>
          <p:cNvSpPr>
            <a:spLocks noGrp="1"/>
          </p:cNvSpPr>
          <p:nvPr>
            <p:ph type="body" idx="16"/>
          </p:nvPr>
        </p:nvSpPr>
        <p:spPr>
          <a:xfrm>
            <a:off x="6078005" y="1443491"/>
            <a:ext cx="4666247" cy="311138"/>
          </a:xfrm>
        </p:spPr>
        <p:txBody>
          <a:bodyPr>
            <a:noAutofit/>
          </a:bodyPr>
          <a:lstStyle/>
          <a:p>
            <a:r>
              <a:rPr lang="en-CA" sz="2400" dirty="0">
                <a:solidFill>
                  <a:schemeClr val="accent5"/>
                </a:solidFill>
                <a:latin typeface="+mn-lt"/>
              </a:rPr>
              <a:t>Workplace Change Management National Centre of Expertise</a:t>
            </a:r>
          </a:p>
        </p:txBody>
      </p:sp>
      <p:sp>
        <p:nvSpPr>
          <p:cNvPr id="11" name="Content Placeholder 10">
            <a:extLst>
              <a:ext uri="{FF2B5EF4-FFF2-40B4-BE49-F238E27FC236}">
                <a16:creationId xmlns:a16="http://schemas.microsoft.com/office/drawing/2014/main" id="{EAD95BBB-7AF4-4285-845C-E7C2716C4BD3}"/>
              </a:ext>
            </a:extLst>
          </p:cNvPr>
          <p:cNvSpPr>
            <a:spLocks noGrp="1"/>
          </p:cNvSpPr>
          <p:nvPr>
            <p:ph idx="17"/>
          </p:nvPr>
        </p:nvSpPr>
        <p:spPr>
          <a:xfrm>
            <a:off x="6096000" y="2417568"/>
            <a:ext cx="5557839" cy="3475449"/>
          </a:xfrm>
        </p:spPr>
        <p:txBody>
          <a:bodyPr>
            <a:noAutofit/>
          </a:bodyPr>
          <a:lstStyle/>
          <a:p>
            <a:pPr marL="0" indent="0">
              <a:lnSpc>
                <a:spcPct val="100000"/>
              </a:lnSpc>
              <a:spcBef>
                <a:spcPts val="0"/>
              </a:spcBef>
              <a:buNone/>
            </a:pPr>
            <a:r>
              <a:rPr lang="en-CA" sz="1600" dirty="0">
                <a:latin typeface="Calibri" panose="020F0502020204030204" pitchFamily="34" charset="0"/>
                <a:cs typeface="Calibri" panose="020F0502020204030204" pitchFamily="34" charset="0"/>
              </a:rPr>
              <a:t>TARGET AUDIENCE: </a:t>
            </a:r>
          </a:p>
          <a:p>
            <a:pPr marL="0" indent="0">
              <a:lnSpc>
                <a:spcPct val="100000"/>
              </a:lnSpc>
              <a:spcBef>
                <a:spcPts val="0"/>
              </a:spcBef>
              <a:buNone/>
            </a:pPr>
            <a:r>
              <a:rPr lang="en-CA" sz="1600" b="1" dirty="0">
                <a:latin typeface="Calibri" panose="020F0502020204030204" pitchFamily="34" charset="0"/>
                <a:cs typeface="Calibri" panose="020F0502020204030204" pitchFamily="34" charset="0"/>
              </a:rPr>
              <a:t>Client based Change Managers in support of their employees</a:t>
            </a:r>
          </a:p>
          <a:p>
            <a:r>
              <a:rPr lang="en-CA" sz="1600" dirty="0">
                <a:latin typeface="Calibri" panose="020F0502020204030204" pitchFamily="34" charset="0"/>
                <a:cs typeface="Calibri" panose="020F0502020204030204" pitchFamily="34" charset="0"/>
              </a:rPr>
              <a:t>Provide </a:t>
            </a:r>
            <a:r>
              <a:rPr lang="en-CA" sz="1600" b="1" dirty="0">
                <a:latin typeface="Calibri" panose="020F0502020204030204" pitchFamily="34" charset="0"/>
                <a:cs typeface="Calibri" panose="020F0502020204030204" pitchFamily="34" charset="0"/>
              </a:rPr>
              <a:t>change management advice and guidance </a:t>
            </a:r>
            <a:r>
              <a:rPr lang="en-CA" sz="1600" dirty="0">
                <a:latin typeface="Calibri" panose="020F0502020204030204" pitchFamily="34" charset="0"/>
                <a:cs typeface="Calibri" panose="020F0502020204030204" pitchFamily="34" charset="0"/>
              </a:rPr>
              <a:t>to client organizations</a:t>
            </a:r>
            <a:r>
              <a:rPr lang="en-CA" sz="1600" b="1" dirty="0">
                <a:latin typeface="Calibri" panose="020F0502020204030204" pitchFamily="34" charset="0"/>
                <a:cs typeface="Calibri" panose="020F0502020204030204" pitchFamily="34" charset="0"/>
              </a:rPr>
              <a:t> </a:t>
            </a:r>
            <a:r>
              <a:rPr lang="en-CA" sz="1600" dirty="0">
                <a:latin typeface="Calibri" panose="020F0502020204030204" pitchFamily="34" charset="0"/>
                <a:cs typeface="Calibri" panose="020F0502020204030204" pitchFamily="34" charset="0"/>
              </a:rPr>
              <a:t>in the establishment of a change management program and its implementation throughout a workplace modernization project or initiative</a:t>
            </a:r>
          </a:p>
          <a:p>
            <a:pPr marL="171450" indent="-171450">
              <a:buFont typeface="Arial" panose="020B0604020202020204" pitchFamily="34" charset="0"/>
              <a:buChar char="•"/>
            </a:pPr>
            <a:r>
              <a:rPr lang="en-CA" sz="1600" dirty="0">
                <a:latin typeface="Calibri" panose="020F0502020204030204" pitchFamily="34" charset="0"/>
                <a:cs typeface="Calibri" panose="020F0502020204030204" pitchFamily="34" charset="0"/>
              </a:rPr>
              <a:t>Provide a </a:t>
            </a:r>
            <a:r>
              <a:rPr lang="en-CA" sz="1600" b="1" dirty="0">
                <a:latin typeface="Calibri" panose="020F0502020204030204" pitchFamily="34" charset="0"/>
                <a:cs typeface="Calibri" panose="020F0502020204030204" pitchFamily="34" charset="0"/>
              </a:rPr>
              <a:t>change management approach and tools </a:t>
            </a:r>
            <a:r>
              <a:rPr lang="en-CA" sz="1600" dirty="0">
                <a:latin typeface="Calibri" panose="020F0502020204030204" pitchFamily="34" charset="0"/>
                <a:cs typeface="Calibri" panose="020F0502020204030204" pitchFamily="34" charset="0"/>
              </a:rPr>
              <a:t>specially developed to guide client organizations in the development of their change management program</a:t>
            </a:r>
          </a:p>
          <a:p>
            <a:pPr marL="171450" indent="-171450">
              <a:buFont typeface="Arial" panose="020B0604020202020204" pitchFamily="34" charset="0"/>
              <a:buChar char="•"/>
            </a:pPr>
            <a:r>
              <a:rPr lang="en-CA" sz="1600" dirty="0">
                <a:latin typeface="Calibri" panose="020F0502020204030204" pitchFamily="34" charset="0"/>
                <a:cs typeface="Calibri" panose="020F0502020204030204" pitchFamily="34" charset="0"/>
              </a:rPr>
              <a:t>Via our </a:t>
            </a:r>
            <a:r>
              <a:rPr lang="en-CA" sz="1600" b="1" dirty="0">
                <a:latin typeface="Calibri" panose="020F0502020204030204" pitchFamily="34" charset="0"/>
                <a:cs typeface="Calibri" panose="020F0502020204030204" pitchFamily="34" charset="0"/>
              </a:rPr>
              <a:t>Community of Practice</a:t>
            </a:r>
            <a:r>
              <a:rPr lang="en-CA" sz="1600" dirty="0">
                <a:latin typeface="Calibri" panose="020F0502020204030204" pitchFamily="34" charset="0"/>
                <a:cs typeface="Calibri" panose="020F0502020204030204" pitchFamily="34" charset="0"/>
              </a:rPr>
              <a:t>, provide a forum for change managers involved in workplace modernization projects across the Government of Canada, to learn and exchange on workplace change management best practices and experiences</a:t>
            </a:r>
          </a:p>
        </p:txBody>
      </p:sp>
      <p:pic>
        <p:nvPicPr>
          <p:cNvPr id="24" name="Picture 23">
            <a:extLst>
              <a:ext uri="{FF2B5EF4-FFF2-40B4-BE49-F238E27FC236}">
                <a16:creationId xmlns:a16="http://schemas.microsoft.com/office/drawing/2014/main" id="{92607199-801F-4DB0-A231-31371F38393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139" y="1454908"/>
            <a:ext cx="952500" cy="952500"/>
          </a:xfrm>
          <a:prstGeom prst="rect">
            <a:avLst/>
          </a:prstGeom>
        </p:spPr>
      </p:pic>
      <p:pic>
        <p:nvPicPr>
          <p:cNvPr id="9218" name="Picture 2">
            <a:extLst>
              <a:ext uri="{FF2B5EF4-FFF2-40B4-BE49-F238E27FC236}">
                <a16:creationId xmlns:a16="http://schemas.microsoft.com/office/drawing/2014/main" id="{5CB7A62B-D2F6-4E0F-8231-0B6155BE9E0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2198" y="1430280"/>
            <a:ext cx="1320899" cy="83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471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Rectangle 2"/>
          <p:cNvSpPr/>
          <p:nvPr/>
        </p:nvSpPr>
        <p:spPr>
          <a:xfrm>
            <a:off x="647700" y="1698782"/>
            <a:ext cx="9789202" cy="4685000"/>
          </a:xfrm>
          <a:prstGeom prst="rect">
            <a:avLst/>
          </a:prstGeom>
        </p:spPr>
        <p:txBody>
          <a:bodyPr wrap="square">
            <a:spAutoFit/>
          </a:bodyPr>
          <a:lstStyle/>
          <a:p>
            <a:pPr marL="342900" indent="-342900">
              <a:buFont typeface="+mj-lt"/>
              <a:buAutoNum type="arabicPeriod"/>
            </a:pPr>
            <a:r>
              <a:rPr lang="en-CA" dirty="0">
                <a:cs typeface="Arial" panose="020B0604020202020204" pitchFamily="34" charset="0"/>
                <a:hlinkClick r:id="rId3"/>
              </a:rPr>
              <a:t>PSPC Workplace Change Management Playbook</a:t>
            </a:r>
            <a:r>
              <a:rPr lang="en-CA" dirty="0">
                <a:cs typeface="Arial" panose="020B0604020202020204" pitchFamily="34" charset="0"/>
              </a:rPr>
              <a:t> </a:t>
            </a:r>
            <a:r>
              <a:rPr lang="en-CA" dirty="0">
                <a:solidFill>
                  <a:srgbClr val="0070C0"/>
                </a:solidFill>
                <a:cs typeface="Arial" panose="020B0604020202020204" pitchFamily="34" charset="0"/>
              </a:rPr>
              <a:t>(gcpedia.gc.ca)</a:t>
            </a:r>
          </a:p>
          <a:p>
            <a:pPr marL="342900" indent="-342900">
              <a:buFont typeface="+mj-lt"/>
              <a:buAutoNum type="arabicPeriod"/>
            </a:pPr>
            <a:endParaRPr lang="en-CA" dirty="0">
              <a:cs typeface="Arial" panose="020B0604020202020204" pitchFamily="34" charset="0"/>
            </a:endParaRPr>
          </a:p>
          <a:p>
            <a:pPr marL="342900" indent="-342900">
              <a:buFont typeface="+mj-lt"/>
              <a:buAutoNum type="arabicPeriod"/>
            </a:pPr>
            <a:r>
              <a:rPr lang="en-CA" dirty="0">
                <a:cs typeface="Arial" panose="020B0604020202020204" pitchFamily="34" charset="0"/>
                <a:hlinkClick r:id="rId4"/>
              </a:rPr>
              <a:t>PSPC Return to the workplace change management toolkit</a:t>
            </a:r>
            <a:r>
              <a:rPr lang="en-CA" dirty="0">
                <a:cs typeface="Arial" panose="020B0604020202020204" pitchFamily="34" charset="0"/>
              </a:rPr>
              <a:t> </a:t>
            </a:r>
            <a:r>
              <a:rPr lang="en-CA" dirty="0">
                <a:solidFill>
                  <a:srgbClr val="0070C0"/>
                </a:solidFill>
                <a:cs typeface="Arial" panose="020B0604020202020204" pitchFamily="34" charset="0"/>
              </a:rPr>
              <a:t>(ZIP)</a:t>
            </a:r>
          </a:p>
          <a:p>
            <a:pPr marL="800100" lvl="1" indent="-342900">
              <a:buFont typeface="Arial" panose="020B0604020202020204" pitchFamily="34" charset="0"/>
              <a:buChar char="•"/>
            </a:pPr>
            <a:r>
              <a:rPr lang="en-CA" dirty="0">
                <a:solidFill>
                  <a:srgbClr val="0070C0"/>
                </a:solidFill>
                <a:cs typeface="Arial" panose="020B0604020202020204" pitchFamily="34" charset="0"/>
                <a:hlinkClick r:id="rId5">
                  <a:extLst>
                    <a:ext uri="{A12FA001-AC4F-418D-AE19-62706E023703}">
                      <ahyp:hlinkClr xmlns:ahyp="http://schemas.microsoft.com/office/drawing/2018/hyperlinkcolor" val="tx"/>
                    </a:ext>
                  </a:extLst>
                </a:hlinkClick>
              </a:rPr>
              <a:t>Change management toolkit to plan the return to the workplace</a:t>
            </a:r>
            <a:r>
              <a:rPr lang="en-CA" dirty="0">
                <a:solidFill>
                  <a:srgbClr val="0070C0"/>
                </a:solidFill>
                <a:cs typeface="Arial" panose="020B0604020202020204" pitchFamily="34" charset="0"/>
              </a:rPr>
              <a:t> (PowerPoint)</a:t>
            </a:r>
          </a:p>
          <a:p>
            <a:pPr marL="800100" lvl="1" indent="-342900">
              <a:buFont typeface="Arial" panose="020B0604020202020204" pitchFamily="34" charset="0"/>
              <a:buChar char="•"/>
            </a:pPr>
            <a:r>
              <a:rPr lang="en-CA" dirty="0">
                <a:solidFill>
                  <a:srgbClr val="0070C0"/>
                </a:solidFill>
                <a:cs typeface="Arial" panose="020B0604020202020204" pitchFamily="34" charset="0"/>
                <a:hlinkClick r:id="rId6">
                  <a:extLst>
                    <a:ext uri="{A12FA001-AC4F-418D-AE19-62706E023703}">
                      <ahyp:hlinkClr xmlns:ahyp="http://schemas.microsoft.com/office/drawing/2018/hyperlinkcolor" val="tx"/>
                    </a:ext>
                  </a:extLst>
                </a:hlinkClick>
              </a:rPr>
              <a:t>RTW PM-CM Integrated plan‒Change inventory and impact assessment</a:t>
            </a:r>
            <a:r>
              <a:rPr lang="en-CA" dirty="0">
                <a:solidFill>
                  <a:srgbClr val="0070C0"/>
                </a:solidFill>
                <a:cs typeface="Arial" panose="020B0604020202020204" pitchFamily="34" charset="0"/>
              </a:rPr>
              <a:t> (Excel)</a:t>
            </a:r>
          </a:p>
          <a:p>
            <a:pPr marL="342900" indent="-342900">
              <a:buFont typeface="+mj-lt"/>
              <a:buAutoNum type="arabicPeriod"/>
            </a:pPr>
            <a:endParaRPr lang="en-CA" dirty="0">
              <a:cs typeface="Arial" panose="020B0604020202020204" pitchFamily="34" charset="0"/>
            </a:endParaRPr>
          </a:p>
          <a:p>
            <a:pPr marL="342900" indent="-342900">
              <a:buFont typeface="+mj-lt"/>
              <a:buAutoNum type="arabicPeriod"/>
            </a:pPr>
            <a:r>
              <a:rPr lang="en-CA" dirty="0">
                <a:ea typeface="Calibri" panose="020F0502020204030204" pitchFamily="34" charset="0"/>
                <a:cs typeface="Times New Roman" panose="02020603050405020304" pitchFamily="18" charset="0"/>
                <a:hlinkClick r:id="rId7"/>
              </a:rPr>
              <a:t>PSPC Guidance and Practices for the Safe Return to Workplaces in Light of the Easing of Restrictions</a:t>
            </a:r>
            <a:endParaRPr lang="en-CA" dirty="0">
              <a:ea typeface="Calibri" panose="020F0502020204030204" pitchFamily="34" charset="0"/>
              <a:cs typeface="Times New Roman" panose="02020603050405020304" pitchFamily="18" charset="0"/>
            </a:endParaRPr>
          </a:p>
          <a:p>
            <a:pPr marL="342900" indent="-342900">
              <a:lnSpc>
                <a:spcPct val="107000"/>
              </a:lnSpc>
              <a:spcAft>
                <a:spcPts val="0"/>
              </a:spcAft>
              <a:buFont typeface="+mj-lt"/>
              <a:buAutoNum type="arabicPeriod"/>
            </a:pPr>
            <a:endParaRPr lang="en-CA"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CA" dirty="0">
                <a:ea typeface="Calibri" panose="020F0502020204030204" pitchFamily="34" charset="0"/>
                <a:cs typeface="Times New Roman" panose="02020603050405020304" pitchFamily="18" charset="0"/>
                <a:hlinkClick r:id="rId8"/>
              </a:rPr>
              <a:t>PSPC Building Management Direction for Coronavirus Disease 2019 (COVID-19)</a:t>
            </a:r>
            <a:endParaRPr lang="en-CA" dirty="0">
              <a:ea typeface="Calibri" panose="020F0502020204030204" pitchFamily="34" charset="0"/>
              <a:cs typeface="Times New Roman" panose="02020603050405020304" pitchFamily="18" charset="0"/>
            </a:endParaRPr>
          </a:p>
          <a:p>
            <a:pPr marL="342900" indent="-342900">
              <a:buFont typeface="+mj-lt"/>
              <a:buAutoNum type="arabicPeriod"/>
            </a:pPr>
            <a:endParaRPr lang="en-CA" dirty="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n-CA" dirty="0">
                <a:hlinkClick r:id="rId9"/>
              </a:rPr>
              <a:t>Information for Government of Canada employees: Coronavirus disease (COVID-19)</a:t>
            </a:r>
            <a:endParaRPr lang="en-CA" dirty="0"/>
          </a:p>
          <a:p>
            <a:pPr marL="342900" indent="-342900">
              <a:buFont typeface="+mj-lt"/>
              <a:buAutoNum type="arabicPeriod"/>
            </a:pPr>
            <a:endParaRPr lang="en-CA" dirty="0"/>
          </a:p>
          <a:p>
            <a:pPr marL="342900" indent="-342900">
              <a:buFont typeface="+mj-lt"/>
              <a:buAutoNum type="arabicPeriod"/>
            </a:pPr>
            <a:r>
              <a:rPr lang="en-CA" dirty="0"/>
              <a:t>Orientation Package to Support the Easing Of Restrictions at Federal Worksites</a:t>
            </a:r>
          </a:p>
          <a:p>
            <a:pPr marL="800100" lvl="1" indent="-342900">
              <a:buFont typeface="Arial" panose="020B0604020202020204" pitchFamily="34" charset="0"/>
              <a:buChar char="•"/>
            </a:pPr>
            <a:r>
              <a:rPr lang="en-CA" dirty="0">
                <a:hlinkClick r:id="rId10"/>
              </a:rPr>
              <a:t>https://www.csps-efpc.gc.ca/tools/jobaids/orientation-package-eng.aspx</a:t>
            </a:r>
            <a:endParaRPr lang="en-CA" dirty="0"/>
          </a:p>
          <a:p>
            <a:pPr marL="800100" lvl="1" indent="-342900">
              <a:buFont typeface="Arial" panose="020B0604020202020204" pitchFamily="34" charset="0"/>
              <a:buChar char="•"/>
            </a:pPr>
            <a:r>
              <a:rPr lang="fr-CA" dirty="0">
                <a:hlinkClick r:id="rId11"/>
              </a:rPr>
              <a:t>https://www.csps-efpc.gc.ca/tools/jobaids/pdfs/orientation-package-eng.pdf</a:t>
            </a:r>
            <a:endParaRPr lang="fr-CA" dirty="0"/>
          </a:p>
          <a:p>
            <a:endParaRPr lang="fr-CA" dirty="0"/>
          </a:p>
        </p:txBody>
      </p:sp>
    </p:spTree>
    <p:extLst>
      <p:ext uri="{BB962C8B-B14F-4D97-AF65-F5344CB8AC3E}">
        <p14:creationId xmlns:p14="http://schemas.microsoft.com/office/powerpoint/2010/main" val="4061581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 (continued)</a:t>
            </a:r>
          </a:p>
        </p:txBody>
      </p:sp>
      <p:sp>
        <p:nvSpPr>
          <p:cNvPr id="3" name="Rectangle 2"/>
          <p:cNvSpPr/>
          <p:nvPr/>
        </p:nvSpPr>
        <p:spPr>
          <a:xfrm>
            <a:off x="647700" y="1698782"/>
            <a:ext cx="9789202" cy="2800767"/>
          </a:xfrm>
          <a:prstGeom prst="rect">
            <a:avLst/>
          </a:prstGeom>
        </p:spPr>
        <p:txBody>
          <a:bodyPr wrap="square">
            <a:spAutoFit/>
          </a:bodyPr>
          <a:lstStyle/>
          <a:p>
            <a:pPr marL="342900" indent="-342900">
              <a:buFont typeface="+mj-lt"/>
              <a:buAutoNum type="arabicPeriod" startAt="7"/>
            </a:pPr>
            <a:r>
              <a:rPr lang="en-CA" dirty="0"/>
              <a:t>Summary of the </a:t>
            </a:r>
            <a:r>
              <a:rPr lang="en-CA" dirty="0">
                <a:hlinkClick r:id="rId3"/>
              </a:rPr>
              <a:t>Workplace Change Management Community of Practice session Adapting to change </a:t>
            </a:r>
            <a:r>
              <a:rPr lang="en-CA" dirty="0"/>
              <a:t>held</a:t>
            </a:r>
            <a:r>
              <a:rPr lang="en-CA" i="1" dirty="0"/>
              <a:t> </a:t>
            </a:r>
            <a:r>
              <a:rPr lang="en-CA" dirty="0"/>
              <a:t>on June 9</a:t>
            </a:r>
            <a:r>
              <a:rPr lang="en-CA" sz="1100" baseline="30000" dirty="0"/>
              <a:t>th</a:t>
            </a:r>
            <a:r>
              <a:rPr lang="en-CA" dirty="0"/>
              <a:t>, 2020. The objective of the session was to create a collection of workplace changes and lessons learned from the current pandemic situation</a:t>
            </a:r>
            <a:r>
              <a:rPr lang="fr-CA" dirty="0"/>
              <a:t>. </a:t>
            </a:r>
          </a:p>
          <a:p>
            <a:pPr marL="342900" indent="-342900">
              <a:buFont typeface="+mj-lt"/>
              <a:buAutoNum type="arabicPeriod" startAt="7"/>
            </a:pPr>
            <a:endParaRPr lang="en-CA" dirty="0">
              <a:hlinkClick r:id="rId4"/>
            </a:endParaRPr>
          </a:p>
          <a:p>
            <a:pPr marL="342900" indent="-342900">
              <a:buFont typeface="+mj-lt"/>
              <a:buAutoNum type="arabicPeriod" startAt="7"/>
            </a:pPr>
            <a:r>
              <a:rPr lang="en-CA" dirty="0">
                <a:hlinkClick r:id="rId4"/>
              </a:rPr>
              <a:t>BGIS Return to the Workplace Employee Experience Considerations (gcconnex.gc.ca)</a:t>
            </a:r>
            <a:endParaRPr lang="en-CA" dirty="0"/>
          </a:p>
          <a:p>
            <a:pPr marL="342900" indent="-342900">
              <a:buFont typeface="+mj-lt"/>
              <a:buAutoNum type="arabicPeriod" startAt="7"/>
            </a:pPr>
            <a:endParaRPr lang="en-CA" dirty="0"/>
          </a:p>
          <a:p>
            <a:pPr marL="342900" indent="-342900">
              <a:buFont typeface="+mj-lt"/>
              <a:buAutoNum type="arabicPeriod" startAt="7"/>
            </a:pPr>
            <a:endParaRPr lang="en-CA" sz="1400" b="1" dirty="0">
              <a:latin typeface="Arial" panose="020B0604020202020204" pitchFamily="34" charset="0"/>
              <a:cs typeface="Arial" panose="020B0604020202020204" pitchFamily="34" charset="0"/>
            </a:endParaRPr>
          </a:p>
          <a:p>
            <a:pPr marL="342900" indent="-342900">
              <a:buFont typeface="+mj-lt"/>
              <a:buAutoNum type="arabicPeriod" startAt="7"/>
            </a:pPr>
            <a:r>
              <a:rPr lang="en-CA" dirty="0">
                <a:hlinkClick r:id="rId5"/>
              </a:rPr>
              <a:t>COVID-19 &amp; GCWORKPLACE Design</a:t>
            </a:r>
            <a:br>
              <a:rPr lang="en-CA" dirty="0">
                <a:hlinkClick r:id="rId5"/>
              </a:rPr>
            </a:br>
            <a:br>
              <a:rPr lang="en-CA" dirty="0">
                <a:cs typeface="Arial" panose="020B0604020202020204" pitchFamily="34" charset="0"/>
              </a:rPr>
            </a:br>
            <a:r>
              <a:rPr lang="en-CA" dirty="0">
                <a:cs typeface="Arial" panose="020B0604020202020204" pitchFamily="34" charset="0"/>
              </a:rPr>
              <a:t>	</a:t>
            </a:r>
          </a:p>
        </p:txBody>
      </p:sp>
    </p:spTree>
    <p:extLst>
      <p:ext uri="{BB962C8B-B14F-4D97-AF65-F5344CB8AC3E}">
        <p14:creationId xmlns:p14="http://schemas.microsoft.com/office/powerpoint/2010/main" val="38072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8759" y="371192"/>
            <a:ext cx="11006345" cy="835027"/>
          </a:xfrm>
        </p:spPr>
        <p:txBody>
          <a:bodyPr/>
          <a:lstStyle/>
          <a:p>
            <a:r>
              <a:rPr lang="en-CA" dirty="0"/>
              <a:t>Defining Your Return to the Workplace Strategy</a:t>
            </a:r>
          </a:p>
        </p:txBody>
      </p:sp>
      <p:sp>
        <p:nvSpPr>
          <p:cNvPr id="7" name="Rectangle 6">
            <a:extLst>
              <a:ext uri="{FF2B5EF4-FFF2-40B4-BE49-F238E27FC236}">
                <a16:creationId xmlns:a16="http://schemas.microsoft.com/office/drawing/2014/main" id="{C65EF242-18B6-47C3-8457-5A098C96AC74}"/>
              </a:ext>
              <a:ext uri="{C183D7F6-B498-43B3-948B-1728B52AA6E4}">
                <adec:decorative xmlns:adec="http://schemas.microsoft.com/office/drawing/2017/decorative" val="1"/>
              </a:ext>
            </a:extLst>
          </p:cNvPr>
          <p:cNvSpPr/>
          <p:nvPr/>
        </p:nvSpPr>
        <p:spPr>
          <a:xfrm>
            <a:off x="508759" y="1206219"/>
            <a:ext cx="11092691" cy="13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10" name="Straight Connector 9">
            <a:extLst>
              <a:ext uri="{FF2B5EF4-FFF2-40B4-BE49-F238E27FC236}">
                <a16:creationId xmlns:a16="http://schemas.microsoft.com/office/drawing/2014/main" id="{E0984CD9-6D29-43FC-A72C-16692EF5C6C2}"/>
              </a:ext>
              <a:ext uri="{C183D7F6-B498-43B3-948B-1728B52AA6E4}">
                <adec:decorative xmlns:adec="http://schemas.microsoft.com/office/drawing/2017/decorative" val="1"/>
              </a:ext>
            </a:extLst>
          </p:cNvPr>
          <p:cNvCxnSpPr>
            <a:cxnSpLocks/>
          </p:cNvCxnSpPr>
          <p:nvPr/>
        </p:nvCxnSpPr>
        <p:spPr>
          <a:xfrm>
            <a:off x="409575" y="1047750"/>
            <a:ext cx="11363325" cy="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8" name="Picture 7" descr="A picture of a modernized office space.">
            <a:extLst>
              <a:ext uri="{FF2B5EF4-FFF2-40B4-BE49-F238E27FC236}">
                <a16:creationId xmlns:a16="http://schemas.microsoft.com/office/drawing/2014/main" id="{47FC0959-A268-420F-A800-DD3A9838BF76}"/>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p:blipFill>
        <p:spPr>
          <a:xfrm>
            <a:off x="590550" y="1343025"/>
            <a:ext cx="4436924" cy="4805848"/>
          </a:xfrm>
          <a:prstGeom prst="rect">
            <a:avLst/>
          </a:prstGeom>
        </p:spPr>
      </p:pic>
      <p:sp>
        <p:nvSpPr>
          <p:cNvPr id="11" name="TextBox 10">
            <a:extLst>
              <a:ext uri="{FF2B5EF4-FFF2-40B4-BE49-F238E27FC236}">
                <a16:creationId xmlns:a16="http://schemas.microsoft.com/office/drawing/2014/main" id="{43D62F14-5C05-473E-946C-7FD2E7B47309}"/>
              </a:ext>
            </a:extLst>
          </p:cNvPr>
          <p:cNvSpPr txBox="1"/>
          <p:nvPr/>
        </p:nvSpPr>
        <p:spPr>
          <a:xfrm>
            <a:off x="5315789" y="1574117"/>
            <a:ext cx="6199315" cy="433965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Calibri"/>
                <a:ea typeface="+mn-ea"/>
                <a:cs typeface="+mn-cs"/>
              </a:rPr>
              <a:t>What do our employees want?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sz="3600" dirty="0">
              <a:solidFill>
                <a:srgbClr val="000000"/>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400" dirty="0">
                <a:solidFill>
                  <a:srgbClr val="000000"/>
                </a:solidFill>
                <a:latin typeface="Calibri"/>
              </a:rPr>
              <a:t>What will be supported in terms of flexibility going forward?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sz="3600" dirty="0">
              <a:solidFill>
                <a:srgbClr val="000000"/>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400" dirty="0">
                <a:solidFill>
                  <a:srgbClr val="000000"/>
                </a:solidFill>
                <a:latin typeface="Calibri"/>
              </a:rPr>
              <a:t>How does the return strategy support the long-term vision for our workplace?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360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Calibri"/>
                <a:ea typeface="+mn-ea"/>
                <a:cs typeface="+mn-cs"/>
              </a:rPr>
              <a:t>How can we best support employees NOW in with what we CURRENTLY have?</a:t>
            </a:r>
            <a:endParaRPr kumimoji="0" lang="en-US" sz="200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5959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8759" y="371192"/>
            <a:ext cx="11006345" cy="835027"/>
          </a:xfrm>
        </p:spPr>
        <p:txBody>
          <a:bodyPr/>
          <a:lstStyle/>
          <a:p>
            <a:r>
              <a:rPr lang="fr-CA" dirty="0"/>
              <a:t>Return to the Workplace Scenarios</a:t>
            </a:r>
            <a:endParaRPr lang="en-CA" dirty="0"/>
          </a:p>
        </p:txBody>
      </p:sp>
      <p:sp>
        <p:nvSpPr>
          <p:cNvPr id="7" name="Rectangle 6">
            <a:extLst>
              <a:ext uri="{FF2B5EF4-FFF2-40B4-BE49-F238E27FC236}">
                <a16:creationId xmlns:a16="http://schemas.microsoft.com/office/drawing/2014/main" id="{C65EF242-18B6-47C3-8457-5A098C96AC74}"/>
              </a:ext>
              <a:ext uri="{C183D7F6-B498-43B3-948B-1728B52AA6E4}">
                <adec:decorative xmlns:adec="http://schemas.microsoft.com/office/drawing/2017/decorative" val="1"/>
              </a:ext>
            </a:extLst>
          </p:cNvPr>
          <p:cNvSpPr/>
          <p:nvPr/>
        </p:nvSpPr>
        <p:spPr>
          <a:xfrm>
            <a:off x="499350" y="1228159"/>
            <a:ext cx="11092691" cy="13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10" name="Straight Connector 9">
            <a:extLst>
              <a:ext uri="{FF2B5EF4-FFF2-40B4-BE49-F238E27FC236}">
                <a16:creationId xmlns:a16="http://schemas.microsoft.com/office/drawing/2014/main" id="{E0984CD9-6D29-43FC-A72C-16692EF5C6C2}"/>
              </a:ext>
              <a:ext uri="{C183D7F6-B498-43B3-948B-1728B52AA6E4}">
                <adec:decorative xmlns:adec="http://schemas.microsoft.com/office/drawing/2017/decorative" val="1"/>
              </a:ext>
            </a:extLst>
          </p:cNvPr>
          <p:cNvCxnSpPr>
            <a:cxnSpLocks/>
          </p:cNvCxnSpPr>
          <p:nvPr/>
        </p:nvCxnSpPr>
        <p:spPr>
          <a:xfrm>
            <a:off x="414337" y="972960"/>
            <a:ext cx="11363325" cy="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 name="Group 1" descr="Diagram divided in 4 quadrants, where the lower left quadrant is identified as 'how it's always been' with no telework and traditional assigned office space, and the upper right quadrant is identified as 'the future is flexible!' with full flexibility and hybrid work in modern, unassigned GCworkplace office space. The other 2 quadrants are identified as 'here is opportunity'">
            <a:extLst>
              <a:ext uri="{FF2B5EF4-FFF2-40B4-BE49-F238E27FC236}">
                <a16:creationId xmlns:a16="http://schemas.microsoft.com/office/drawing/2014/main" id="{7ABF4196-58D3-46FE-AE95-E30E630D24E4}"/>
              </a:ext>
            </a:extLst>
          </p:cNvPr>
          <p:cNvGrpSpPr/>
          <p:nvPr/>
        </p:nvGrpSpPr>
        <p:grpSpPr>
          <a:xfrm>
            <a:off x="324550" y="1099879"/>
            <a:ext cx="11485583" cy="4571121"/>
            <a:chOff x="324550" y="1099879"/>
            <a:chExt cx="11485583" cy="4571121"/>
          </a:xfrm>
        </p:grpSpPr>
        <p:graphicFrame>
          <p:nvGraphicFramePr>
            <p:cNvPr id="12" name="Diagram 11">
              <a:extLst>
                <a:ext uri="{FF2B5EF4-FFF2-40B4-BE49-F238E27FC236}">
                  <a16:creationId xmlns:a16="http://schemas.microsoft.com/office/drawing/2014/main" id="{7410117A-7103-414D-9BC9-7138EF52DEE3}"/>
                </a:ext>
              </a:extLst>
            </p:cNvPr>
            <p:cNvGraphicFramePr/>
            <p:nvPr>
              <p:extLst>
                <p:ext uri="{D42A27DB-BD31-4B8C-83A1-F6EECF244321}">
                  <p14:modId xmlns:p14="http://schemas.microsoft.com/office/powerpoint/2010/main" val="2412628557"/>
                </p:ext>
              </p:extLst>
            </p:nvPr>
          </p:nvGraphicFramePr>
          <p:xfrm>
            <a:off x="2247433" y="1801281"/>
            <a:ext cx="7697134" cy="3447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22">
              <a:extLst>
                <a:ext uri="{FF2B5EF4-FFF2-40B4-BE49-F238E27FC236}">
                  <a16:creationId xmlns:a16="http://schemas.microsoft.com/office/drawing/2014/main" id="{599C671D-C96D-401E-85D6-539F6F2CB7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9846" y="1352976"/>
              <a:ext cx="1491541" cy="444437"/>
            </a:xfrm>
            <a:prstGeom prst="rect">
              <a:avLst/>
            </a:prstGeom>
          </p:spPr>
        </p:pic>
        <p:sp>
          <p:nvSpPr>
            <p:cNvPr id="25" name="TextBox 24">
              <a:extLst>
                <a:ext uri="{FF2B5EF4-FFF2-40B4-BE49-F238E27FC236}">
                  <a16:creationId xmlns:a16="http://schemas.microsoft.com/office/drawing/2014/main" id="{33D567AD-798D-49AC-B41C-23835EE4DE05}"/>
                </a:ext>
              </a:extLst>
            </p:cNvPr>
            <p:cNvSpPr txBox="1"/>
            <p:nvPr/>
          </p:nvSpPr>
          <p:spPr>
            <a:xfrm>
              <a:off x="4394852" y="5332446"/>
              <a:ext cx="362520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404040"/>
                  </a:solidFill>
                  <a:effectLst/>
                  <a:uLnTx/>
                  <a:uFillTx/>
                  <a:latin typeface="Calibri" panose="020F0502020204030204"/>
                  <a:ea typeface="+mn-ea"/>
                  <a:cs typeface="+mn-cs"/>
                </a:rPr>
                <a:t>TRADITIONAL, ASSIGNED OFFICE SPACE</a:t>
              </a:r>
            </a:p>
          </p:txBody>
        </p:sp>
        <p:sp>
          <p:nvSpPr>
            <p:cNvPr id="26" name="TextBox 25">
              <a:extLst>
                <a:ext uri="{FF2B5EF4-FFF2-40B4-BE49-F238E27FC236}">
                  <a16:creationId xmlns:a16="http://schemas.microsoft.com/office/drawing/2014/main" id="{31503918-8949-4B6F-8CF2-13DC4703CF3A}"/>
                </a:ext>
              </a:extLst>
            </p:cNvPr>
            <p:cNvSpPr txBox="1"/>
            <p:nvPr/>
          </p:nvSpPr>
          <p:spPr>
            <a:xfrm>
              <a:off x="10057793" y="3234994"/>
              <a:ext cx="175234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FULL FLEXIBILITY &amp; HYBRID WORK</a:t>
              </a:r>
              <a:r>
                <a:rPr kumimoji="0" lang="fr-CA" sz="1600" b="1" i="0" u="none" strike="noStrike" kern="1200" cap="none" spc="0" normalizeH="0" baseline="0" noProof="0" dirty="0">
                  <a:ln>
                    <a:noFill/>
                  </a:ln>
                  <a:solidFill>
                    <a:schemeClr val="accent2"/>
                  </a:solidFill>
                  <a:effectLst/>
                  <a:uLnTx/>
                  <a:uFillTx/>
                  <a:latin typeface="Calibri" panose="020F0502020204030204"/>
                  <a:ea typeface="+mn-ea"/>
                  <a:cs typeface="+mn-cs"/>
                </a:rPr>
                <a:t>* </a:t>
              </a:r>
            </a:p>
          </p:txBody>
        </p:sp>
        <p:sp>
          <p:nvSpPr>
            <p:cNvPr id="28" name="TextBox 27">
              <a:extLst>
                <a:ext uri="{FF2B5EF4-FFF2-40B4-BE49-F238E27FC236}">
                  <a16:creationId xmlns:a16="http://schemas.microsoft.com/office/drawing/2014/main" id="{5B423DE2-62D2-498A-879C-DF638FFA484B}"/>
                </a:ext>
              </a:extLst>
            </p:cNvPr>
            <p:cNvSpPr txBox="1"/>
            <p:nvPr/>
          </p:nvSpPr>
          <p:spPr>
            <a:xfrm>
              <a:off x="324550" y="3234994"/>
              <a:ext cx="1809657"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600" b="1" dirty="0">
                  <a:solidFill>
                    <a:schemeClr val="tx1">
                      <a:lumMod val="50000"/>
                      <a:lumOff val="50000"/>
                    </a:schemeClr>
                  </a:solidFill>
                  <a:latin typeface="Calibri" panose="020F0502020204030204"/>
                </a:rPr>
                <a:t>TELEWORK </a:t>
              </a:r>
              <a:r>
                <a:rPr kumimoji="0" lang="fr-CA" sz="16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NOT SUPPORTED</a:t>
              </a:r>
            </a:p>
          </p:txBody>
        </p:sp>
        <p:sp>
          <p:nvSpPr>
            <p:cNvPr id="16" name="TextBox 15">
              <a:extLst>
                <a:ext uri="{FF2B5EF4-FFF2-40B4-BE49-F238E27FC236}">
                  <a16:creationId xmlns:a16="http://schemas.microsoft.com/office/drawing/2014/main" id="{CD53E14E-FFBE-4A2E-9699-2AF2118DBCE1}"/>
                </a:ext>
              </a:extLst>
            </p:cNvPr>
            <p:cNvSpPr txBox="1"/>
            <p:nvPr/>
          </p:nvSpPr>
          <p:spPr>
            <a:xfrm>
              <a:off x="6841387" y="2201881"/>
              <a:ext cx="235734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effectLst/>
                  <a:uLnTx/>
                  <a:uFillTx/>
                  <a:latin typeface="Calibri" panose="020F0502020204030204"/>
                  <a:ea typeface="+mn-ea"/>
                  <a:cs typeface="+mn-cs"/>
                </a:rPr>
                <a:t>THE FUTURE IS FLEXIBLE!</a:t>
              </a:r>
              <a:endParaRPr kumimoji="0" lang="en-CA" sz="2800" b="1" i="0" u="none" strike="noStrike" kern="1200" cap="none" spc="0" normalizeH="0" baseline="0" noProof="0" dirty="0">
                <a:ln>
                  <a:noFill/>
                </a:ln>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C5C2EBD3-21DD-4BEB-8957-9ED8BA83AE2E}"/>
                </a:ext>
              </a:extLst>
            </p:cNvPr>
            <p:cNvSpPr txBox="1"/>
            <p:nvPr/>
          </p:nvSpPr>
          <p:spPr>
            <a:xfrm>
              <a:off x="2708408" y="3925337"/>
              <a:ext cx="277366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i="0" u="none" strike="noStrike" kern="1200" cap="none" spc="0" normalizeH="0" baseline="0" noProof="0" dirty="0">
                  <a:ln>
                    <a:noFill/>
                  </a:ln>
                  <a:effectLst/>
                  <a:uLnTx/>
                  <a:uFillTx/>
                  <a:latin typeface="Calibri" panose="020F0502020204030204"/>
                  <a:ea typeface="+mn-ea"/>
                  <a:cs typeface="+mn-cs"/>
                </a:rPr>
                <a:t>HOW IT’S ALWAYS BEEN</a:t>
              </a:r>
              <a:endParaRPr kumimoji="0" lang="en-CA" sz="2800" i="0" u="none" strike="noStrike" kern="1200" cap="none" spc="0" normalizeH="0" baseline="0" noProof="0" dirty="0">
                <a:ln>
                  <a:noFill/>
                </a:ln>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29B618C0-7DA6-46C0-90A9-FB51ADE856ED}"/>
                </a:ext>
              </a:extLst>
            </p:cNvPr>
            <p:cNvCxnSpPr>
              <a:cxnSpLocks/>
              <a:stCxn id="12" idx="1"/>
              <a:endCxn id="12" idx="3"/>
            </p:cNvCxnSpPr>
            <p:nvPr/>
          </p:nvCxnSpPr>
          <p:spPr>
            <a:xfrm>
              <a:off x="2247433" y="3524811"/>
              <a:ext cx="7697134" cy="0"/>
            </a:xfrm>
            <a:prstGeom prst="line">
              <a:avLst/>
            </a:prstGeom>
            <a:ln w="2540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8E7E420-9ECF-4118-9C3B-98191073BC95}"/>
                </a:ext>
              </a:extLst>
            </p:cNvPr>
            <p:cNvCxnSpPr>
              <a:cxnSpLocks/>
              <a:stCxn id="12" idx="0"/>
              <a:endCxn id="12" idx="2"/>
            </p:cNvCxnSpPr>
            <p:nvPr/>
          </p:nvCxnSpPr>
          <p:spPr>
            <a:xfrm>
              <a:off x="6096000" y="1801281"/>
              <a:ext cx="0" cy="3447061"/>
            </a:xfrm>
            <a:prstGeom prst="line">
              <a:avLst/>
            </a:prstGeom>
            <a:ln w="254000">
              <a:solidFill>
                <a:schemeClr val="tx1">
                  <a:lumMod val="75000"/>
                  <a:lumOff val="2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F060BE5-405D-45C9-80F4-DCC759EA8DA9}"/>
                </a:ext>
              </a:extLst>
            </p:cNvPr>
            <p:cNvSpPr txBox="1"/>
            <p:nvPr/>
          </p:nvSpPr>
          <p:spPr>
            <a:xfrm>
              <a:off x="2992820" y="2201806"/>
              <a:ext cx="235734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i="0" u="none" strike="noStrike" kern="1200" cap="none" spc="0" normalizeH="0" baseline="0" noProof="0" dirty="0">
                  <a:ln>
                    <a:noFill/>
                  </a:ln>
                  <a:effectLst/>
                  <a:uLnTx/>
                  <a:uFillTx/>
                  <a:latin typeface="Calibri" panose="020F0502020204030204"/>
                  <a:ea typeface="+mn-ea"/>
                  <a:cs typeface="+mn-cs"/>
                </a:rPr>
                <a:t>HERE IS OPPORTUNITY</a:t>
              </a:r>
              <a:endParaRPr kumimoji="0" lang="en-CA" sz="2800" i="0" u="none" strike="noStrike" kern="1200" cap="none" spc="0" normalizeH="0" baseline="0" noProof="0" dirty="0">
                <a:ln>
                  <a:noFill/>
                </a:ln>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9A37FD6C-ED2E-448B-8D49-9F5CAED6DF46}"/>
                </a:ext>
              </a:extLst>
            </p:cNvPr>
            <p:cNvSpPr txBox="1"/>
            <p:nvPr/>
          </p:nvSpPr>
          <p:spPr>
            <a:xfrm>
              <a:off x="6841387" y="3924567"/>
              <a:ext cx="235734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i="0" u="none" strike="noStrike" kern="1200" cap="none" spc="0" normalizeH="0" baseline="0" noProof="0" dirty="0">
                  <a:ln>
                    <a:noFill/>
                  </a:ln>
                  <a:effectLst/>
                  <a:uLnTx/>
                  <a:uFillTx/>
                  <a:latin typeface="Calibri" panose="020F0502020204030204"/>
                  <a:ea typeface="+mn-ea"/>
                  <a:cs typeface="+mn-cs"/>
                </a:rPr>
                <a:t>HERE IS OPPORTUNITY</a:t>
              </a:r>
              <a:endParaRPr kumimoji="0" lang="en-CA" sz="2800" i="0" u="none" strike="noStrike" kern="1200" cap="none" spc="0" normalizeH="0" baseline="0" noProof="0" dirty="0">
                <a:ln>
                  <a:noFill/>
                </a:ln>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E1CC63D0-2C2E-4873-A9F0-88151A84A756}"/>
                </a:ext>
              </a:extLst>
            </p:cNvPr>
            <p:cNvSpPr txBox="1"/>
            <p:nvPr/>
          </p:nvSpPr>
          <p:spPr>
            <a:xfrm>
              <a:off x="4709163" y="1099879"/>
              <a:ext cx="277366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404040"/>
                  </a:solidFill>
                  <a:effectLst/>
                  <a:uLnTx/>
                  <a:uFillTx/>
                  <a:latin typeface="Calibri" panose="020F0502020204030204"/>
                  <a:ea typeface="+mn-ea"/>
                  <a:cs typeface="+mn-cs"/>
                </a:rPr>
                <a:t>MODERN, UNASSIGNED</a:t>
              </a:r>
            </a:p>
          </p:txBody>
        </p:sp>
      </p:grpSp>
      <p:sp>
        <p:nvSpPr>
          <p:cNvPr id="46" name="TextBox 45">
            <a:extLst>
              <a:ext uri="{FF2B5EF4-FFF2-40B4-BE49-F238E27FC236}">
                <a16:creationId xmlns:a16="http://schemas.microsoft.com/office/drawing/2014/main" id="{318A4A76-91FE-44C8-9059-1A52EFADED02}"/>
              </a:ext>
            </a:extLst>
          </p:cNvPr>
          <p:cNvSpPr txBox="1"/>
          <p:nvPr/>
        </p:nvSpPr>
        <p:spPr>
          <a:xfrm>
            <a:off x="402072" y="5658538"/>
            <a:ext cx="11387849" cy="646331"/>
          </a:xfrm>
          <a:prstGeom prst="rect">
            <a:avLst/>
          </a:prstGeom>
          <a:no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18853F"/>
                </a:solidFill>
                <a:effectLst/>
                <a:uLnTx/>
                <a:uFillTx/>
                <a:latin typeface="Calibri" panose="020F0502020204030204"/>
                <a:ea typeface="+mn-ea"/>
                <a:cs typeface="+mn-cs"/>
              </a:rPr>
              <a:t>*</a:t>
            </a:r>
            <a:r>
              <a:rPr kumimoji="0" lang="fr-CA" sz="1200" b="1"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HYBRID WORK </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is a flexible work model that empowers people to choose where they work, typically a balance between home and the office, or any other location such as a GCcoworking site. Hybrid working is a spectrum which allows each individual to determine the right balance of days at the office vs days working remotely that best suits their needs, circumstances and personal preferences. </a:t>
            </a:r>
            <a:endParaRPr kumimoji="0" lang="fr-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392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6B10F-0D5C-40DE-92BC-4BD2D6AA6703}"/>
              </a:ext>
            </a:extLst>
          </p:cNvPr>
          <p:cNvSpPr>
            <a:spLocks noGrp="1"/>
          </p:cNvSpPr>
          <p:nvPr>
            <p:ph type="title"/>
          </p:nvPr>
        </p:nvSpPr>
        <p:spPr/>
        <p:txBody>
          <a:bodyPr/>
          <a:lstStyle/>
          <a:p>
            <a:r>
              <a:rPr lang="en-CA" dirty="0"/>
              <a:t>Integration is key for a positive employee experience </a:t>
            </a:r>
          </a:p>
        </p:txBody>
      </p:sp>
      <p:grpSp>
        <p:nvGrpSpPr>
          <p:cNvPr id="3" name="Group 2" descr="Graphic depicting 3 interconnected circles, each representing space, culture and tech. In the center where the circles cross, is a graphic of a smiling person representing the positive employee experience.">
            <a:extLst>
              <a:ext uri="{FF2B5EF4-FFF2-40B4-BE49-F238E27FC236}">
                <a16:creationId xmlns:a16="http://schemas.microsoft.com/office/drawing/2014/main" id="{8CBFFAB8-2713-495F-931B-DFB8BAA8B659}"/>
              </a:ext>
            </a:extLst>
          </p:cNvPr>
          <p:cNvGrpSpPr/>
          <p:nvPr/>
        </p:nvGrpSpPr>
        <p:grpSpPr>
          <a:xfrm>
            <a:off x="676896" y="1357957"/>
            <a:ext cx="5795883" cy="5205501"/>
            <a:chOff x="676896" y="1357957"/>
            <a:chExt cx="5795883" cy="5205501"/>
          </a:xfrm>
        </p:grpSpPr>
        <p:grpSp>
          <p:nvGrpSpPr>
            <p:cNvPr id="9" name="Group 8" descr="diagram of 3 interconnecting circles: SPACE, CULTURE and TECH. At the center where the circles meet, there is a graphic of a happy person that represents the positive employee experience.">
              <a:extLst>
                <a:ext uri="{FF2B5EF4-FFF2-40B4-BE49-F238E27FC236}">
                  <a16:creationId xmlns:a16="http://schemas.microsoft.com/office/drawing/2014/main" id="{64B52281-9A83-478A-962A-2BB7FF31392E}"/>
                </a:ext>
              </a:extLst>
            </p:cNvPr>
            <p:cNvGrpSpPr/>
            <p:nvPr/>
          </p:nvGrpSpPr>
          <p:grpSpPr>
            <a:xfrm>
              <a:off x="676896" y="1357957"/>
              <a:ext cx="4792108" cy="4499292"/>
              <a:chOff x="3520673" y="1116084"/>
              <a:chExt cx="5022199" cy="4715324"/>
            </a:xfrm>
          </p:grpSpPr>
          <p:grpSp>
            <p:nvGrpSpPr>
              <p:cNvPr id="25" name="Group 24">
                <a:extLst>
                  <a:ext uri="{FF2B5EF4-FFF2-40B4-BE49-F238E27FC236}">
                    <a16:creationId xmlns:a16="http://schemas.microsoft.com/office/drawing/2014/main" id="{6EBECCEE-587B-4AD4-B16A-F0A0F34BE02E}"/>
                  </a:ext>
                </a:extLst>
              </p:cNvPr>
              <p:cNvGrpSpPr/>
              <p:nvPr/>
            </p:nvGrpSpPr>
            <p:grpSpPr>
              <a:xfrm>
                <a:off x="3520673" y="1116084"/>
                <a:ext cx="5022199" cy="4715324"/>
                <a:chOff x="3847774" y="1630220"/>
                <a:chExt cx="4154190" cy="3900356"/>
              </a:xfrm>
            </p:grpSpPr>
            <p:sp>
              <p:nvSpPr>
                <p:cNvPr id="26" name="Oval 25">
                  <a:extLst>
                    <a:ext uri="{FF2B5EF4-FFF2-40B4-BE49-F238E27FC236}">
                      <a16:creationId xmlns:a16="http://schemas.microsoft.com/office/drawing/2014/main" id="{DF46793B-2523-4B6E-9332-DF97F36FF5BE}"/>
                    </a:ext>
                  </a:extLst>
                </p:cNvPr>
                <p:cNvSpPr/>
                <p:nvPr/>
              </p:nvSpPr>
              <p:spPr>
                <a:xfrm>
                  <a:off x="4755318" y="1630220"/>
                  <a:ext cx="2339102" cy="2339102"/>
                </a:xfrm>
                <a:prstGeom prst="ellipse">
                  <a:avLst/>
                </a:prstGeom>
                <a:noFill/>
                <a:ln w="2857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b="1" dirty="0">
                    <a:solidFill>
                      <a:schemeClr val="bg1">
                        <a:lumMod val="65000"/>
                      </a:schemeClr>
                    </a:solidFill>
                    <a:cs typeface="Aharoni" panose="02010803020104030203" pitchFamily="2" charset="-79"/>
                  </a:endParaRPr>
                </a:p>
                <a:p>
                  <a:pPr algn="ctr"/>
                  <a:endParaRPr lang="en-CA" sz="2800" b="1" dirty="0">
                    <a:solidFill>
                      <a:schemeClr val="bg1">
                        <a:lumMod val="65000"/>
                      </a:schemeClr>
                    </a:solidFill>
                    <a:cs typeface="Aharoni" panose="02010803020104030203" pitchFamily="2" charset="-79"/>
                  </a:endParaRPr>
                </a:p>
                <a:p>
                  <a:pPr algn="ctr"/>
                  <a:r>
                    <a:rPr lang="en-CA" sz="2800" b="1" dirty="0">
                      <a:solidFill>
                        <a:schemeClr val="accent2"/>
                      </a:solidFill>
                      <a:cs typeface="Aharoni" panose="02010803020104030203" pitchFamily="2" charset="-79"/>
                    </a:rPr>
                    <a:t>SPACE</a:t>
                  </a:r>
                </a:p>
                <a:p>
                  <a:pPr algn="ctr"/>
                  <a:endParaRPr lang="en-CA" sz="2800" b="1" dirty="0">
                    <a:solidFill>
                      <a:schemeClr val="bg1">
                        <a:lumMod val="65000"/>
                      </a:schemeClr>
                    </a:solidFill>
                    <a:cs typeface="Aharoni" panose="02010803020104030203" pitchFamily="2" charset="-79"/>
                  </a:endParaRPr>
                </a:p>
                <a:p>
                  <a:pPr algn="ctr"/>
                  <a:endParaRPr lang="en-CA" sz="2800" b="1" dirty="0">
                    <a:solidFill>
                      <a:schemeClr val="bg1">
                        <a:lumMod val="65000"/>
                      </a:schemeClr>
                    </a:solidFill>
                    <a:cs typeface="Aharoni" panose="02010803020104030203" pitchFamily="2" charset="-79"/>
                  </a:endParaRPr>
                </a:p>
                <a:p>
                  <a:pPr algn="ctr"/>
                  <a:endParaRPr lang="en-CA" sz="2800" b="1" dirty="0">
                    <a:solidFill>
                      <a:schemeClr val="bg1">
                        <a:lumMod val="65000"/>
                      </a:schemeClr>
                    </a:solidFill>
                    <a:cs typeface="Aharoni" panose="02010803020104030203" pitchFamily="2" charset="-79"/>
                  </a:endParaRPr>
                </a:p>
              </p:txBody>
            </p:sp>
            <p:sp>
              <p:nvSpPr>
                <p:cNvPr id="27" name="Oval 26">
                  <a:extLst>
                    <a:ext uri="{FF2B5EF4-FFF2-40B4-BE49-F238E27FC236}">
                      <a16:creationId xmlns:a16="http://schemas.microsoft.com/office/drawing/2014/main" id="{9EE6DC6D-D569-48A3-BEC0-A2643244E7AB}"/>
                    </a:ext>
                  </a:extLst>
                </p:cNvPr>
                <p:cNvSpPr/>
                <p:nvPr/>
              </p:nvSpPr>
              <p:spPr>
                <a:xfrm>
                  <a:off x="5662862" y="3164439"/>
                  <a:ext cx="2339102" cy="2339102"/>
                </a:xfrm>
                <a:prstGeom prst="ellipse">
                  <a:avLst/>
                </a:prstGeom>
                <a:noFill/>
                <a:ln w="2857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accent2"/>
                      </a:solidFill>
                      <a:cs typeface="Aharoni" panose="02010803020104030203" pitchFamily="2" charset="-79"/>
                    </a:rPr>
                    <a:t>CULTURE</a:t>
                  </a:r>
                </a:p>
              </p:txBody>
            </p:sp>
            <p:sp>
              <p:nvSpPr>
                <p:cNvPr id="28" name="Oval 27">
                  <a:extLst>
                    <a:ext uri="{FF2B5EF4-FFF2-40B4-BE49-F238E27FC236}">
                      <a16:creationId xmlns:a16="http://schemas.microsoft.com/office/drawing/2014/main" id="{0DAD41CD-C17F-44A7-920E-090C9DF0C08E}"/>
                    </a:ext>
                  </a:extLst>
                </p:cNvPr>
                <p:cNvSpPr/>
                <p:nvPr/>
              </p:nvSpPr>
              <p:spPr>
                <a:xfrm>
                  <a:off x="3847774" y="3191474"/>
                  <a:ext cx="2339102" cy="2339102"/>
                </a:xfrm>
                <a:prstGeom prst="ellipse">
                  <a:avLst/>
                </a:prstGeom>
                <a:noFill/>
                <a:ln w="2857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accent2"/>
                      </a:solidFill>
                      <a:cs typeface="Aharoni" panose="02010803020104030203" pitchFamily="2" charset="-79"/>
                    </a:rPr>
                    <a:t>TECH</a:t>
                  </a:r>
                </a:p>
              </p:txBody>
            </p:sp>
          </p:grpSp>
          <p:pic>
            <p:nvPicPr>
              <p:cNvPr id="22" name="Picture 21" descr="solo-purpleman.png">
                <a:extLst>
                  <a:ext uri="{FF2B5EF4-FFF2-40B4-BE49-F238E27FC236}">
                    <a16:creationId xmlns:a16="http://schemas.microsoft.com/office/drawing/2014/main" id="{959BECD2-7B01-4BC2-9A34-1553AE84A0DB}"/>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336553" y="2911360"/>
                <a:ext cx="1350756" cy="1357345"/>
              </a:xfrm>
              <a:prstGeom prst="rect">
                <a:avLst/>
              </a:prstGeom>
              <a:effectLst>
                <a:glow rad="228600">
                  <a:schemeClr val="accent2">
                    <a:alpha val="40000"/>
                  </a:schemeClr>
                </a:glow>
              </a:effectLst>
            </p:spPr>
          </p:pic>
        </p:grpSp>
        <p:sp>
          <p:nvSpPr>
            <p:cNvPr id="15" name="TextBox 14">
              <a:extLst>
                <a:ext uri="{FF2B5EF4-FFF2-40B4-BE49-F238E27FC236}">
                  <a16:creationId xmlns:a16="http://schemas.microsoft.com/office/drawing/2014/main" id="{066B2CEA-6DF2-4066-B7E2-4316557761F3}"/>
                </a:ext>
              </a:extLst>
            </p:cNvPr>
            <p:cNvSpPr txBox="1"/>
            <p:nvPr/>
          </p:nvSpPr>
          <p:spPr>
            <a:xfrm>
              <a:off x="3894869" y="5917127"/>
              <a:ext cx="2577910" cy="646331"/>
            </a:xfrm>
            <a:prstGeom prst="rect">
              <a:avLst/>
            </a:prstGeom>
            <a:noFill/>
          </p:spPr>
          <p:txBody>
            <a:bodyPr wrap="square" rtlCol="0">
              <a:spAutoFit/>
            </a:bodyPr>
            <a:lstStyle/>
            <a:p>
              <a:r>
                <a:rPr lang="en-CA" b="1" dirty="0">
                  <a:solidFill>
                    <a:schemeClr val="accent2"/>
                  </a:solidFill>
                </a:rPr>
                <a:t>POSITIVE EMPLOYEE EXPERIENCE</a:t>
              </a:r>
              <a:endParaRPr lang="en-CA" dirty="0">
                <a:solidFill>
                  <a:schemeClr val="accent2"/>
                </a:solidFill>
              </a:endParaRPr>
            </a:p>
          </p:txBody>
        </p:sp>
        <p:sp>
          <p:nvSpPr>
            <p:cNvPr id="18" name="Freeform 18">
              <a:extLst>
                <a:ext uri="{FF2B5EF4-FFF2-40B4-BE49-F238E27FC236}">
                  <a16:creationId xmlns:a16="http://schemas.microsoft.com/office/drawing/2014/main" id="{ADEE5026-1715-4742-AABA-7C381E63BF39}"/>
                </a:ext>
              </a:extLst>
            </p:cNvPr>
            <p:cNvSpPr>
              <a:spLocks noEditPoints="1"/>
            </p:cNvSpPr>
            <p:nvPr/>
          </p:nvSpPr>
          <p:spPr bwMode="auto">
            <a:xfrm rot="11033844">
              <a:off x="2817298" y="4504718"/>
              <a:ext cx="987508" cy="1571561"/>
            </a:xfrm>
            <a:custGeom>
              <a:avLst/>
              <a:gdLst>
                <a:gd name="T0" fmla="*/ 863 w 1110"/>
                <a:gd name="T1" fmla="*/ 1194 h 1194"/>
                <a:gd name="T2" fmla="*/ 855 w 1110"/>
                <a:gd name="T3" fmla="*/ 1186 h 1194"/>
                <a:gd name="T4" fmla="*/ 832 w 1110"/>
                <a:gd name="T5" fmla="*/ 1161 h 1194"/>
                <a:gd name="T6" fmla="*/ 783 w 1110"/>
                <a:gd name="T7" fmla="*/ 1109 h 1194"/>
                <a:gd name="T8" fmla="*/ 486 w 1110"/>
                <a:gd name="T9" fmla="*/ 921 h 1194"/>
                <a:gd name="T10" fmla="*/ 480 w 1110"/>
                <a:gd name="T11" fmla="*/ 918 h 1194"/>
                <a:gd name="T12" fmla="*/ 472 w 1110"/>
                <a:gd name="T13" fmla="*/ 916 h 1194"/>
                <a:gd name="T14" fmla="*/ 438 w 1110"/>
                <a:gd name="T15" fmla="*/ 894 h 1194"/>
                <a:gd name="T16" fmla="*/ 436 w 1110"/>
                <a:gd name="T17" fmla="*/ 863 h 1194"/>
                <a:gd name="T18" fmla="*/ 472 w 1110"/>
                <a:gd name="T19" fmla="*/ 835 h 1194"/>
                <a:gd name="T20" fmla="*/ 500 w 1110"/>
                <a:gd name="T21" fmla="*/ 842 h 1194"/>
                <a:gd name="T22" fmla="*/ 507 w 1110"/>
                <a:gd name="T23" fmla="*/ 845 h 1194"/>
                <a:gd name="T24" fmla="*/ 824 w 1110"/>
                <a:gd name="T25" fmla="*/ 1060 h 1194"/>
                <a:gd name="T26" fmla="*/ 672 w 1110"/>
                <a:gd name="T27" fmla="*/ 564 h 1194"/>
                <a:gd name="T28" fmla="*/ 447 w 1110"/>
                <a:gd name="T29" fmla="*/ 225 h 1194"/>
                <a:gd name="T30" fmla="*/ 128 w 1110"/>
                <a:gd name="T31" fmla="*/ 68 h 1194"/>
                <a:gd name="T32" fmla="*/ 64 w 1110"/>
                <a:gd name="T33" fmla="*/ 61 h 1194"/>
                <a:gd name="T34" fmla="*/ 0 w 1110"/>
                <a:gd name="T35" fmla="*/ 54 h 1194"/>
                <a:gd name="T36" fmla="*/ 2 w 1110"/>
                <a:gd name="T37" fmla="*/ 7 h 1194"/>
                <a:gd name="T38" fmla="*/ 31 w 1110"/>
                <a:gd name="T39" fmla="*/ 4 h 1194"/>
                <a:gd name="T40" fmla="*/ 85 w 1110"/>
                <a:gd name="T41" fmla="*/ 0 h 1194"/>
                <a:gd name="T42" fmla="*/ 100 w 1110"/>
                <a:gd name="T43" fmla="*/ 0 h 1194"/>
                <a:gd name="T44" fmla="*/ 632 w 1110"/>
                <a:gd name="T45" fmla="*/ 311 h 1194"/>
                <a:gd name="T46" fmla="*/ 844 w 1110"/>
                <a:gd name="T47" fmla="*/ 748 h 1194"/>
                <a:gd name="T48" fmla="*/ 891 w 1110"/>
                <a:gd name="T49" fmla="*/ 937 h 1194"/>
                <a:gd name="T50" fmla="*/ 901 w 1110"/>
                <a:gd name="T51" fmla="*/ 982 h 1194"/>
                <a:gd name="T52" fmla="*/ 924 w 1110"/>
                <a:gd name="T53" fmla="*/ 947 h 1194"/>
                <a:gd name="T54" fmla="*/ 1027 w 1110"/>
                <a:gd name="T55" fmla="*/ 827 h 1194"/>
                <a:gd name="T56" fmla="*/ 1061 w 1110"/>
                <a:gd name="T57" fmla="*/ 814 h 1194"/>
                <a:gd name="T58" fmla="*/ 1068 w 1110"/>
                <a:gd name="T59" fmla="*/ 813 h 1194"/>
                <a:gd name="T60" fmla="*/ 1110 w 1110"/>
                <a:gd name="T61" fmla="*/ 804 h 1194"/>
                <a:gd name="T62" fmla="*/ 1095 w 1110"/>
                <a:gd name="T63" fmla="*/ 845 h 1194"/>
                <a:gd name="T64" fmla="*/ 1093 w 1110"/>
                <a:gd name="T65" fmla="*/ 852 h 1194"/>
                <a:gd name="T66" fmla="*/ 1076 w 1110"/>
                <a:gd name="T67" fmla="*/ 882 h 1194"/>
                <a:gd name="T68" fmla="*/ 920 w 1110"/>
                <a:gd name="T69" fmla="*/ 1085 h 1194"/>
                <a:gd name="T70" fmla="*/ 918 w 1110"/>
                <a:gd name="T71" fmla="*/ 1102 h 1194"/>
                <a:gd name="T72" fmla="*/ 917 w 1110"/>
                <a:gd name="T73" fmla="*/ 1120 h 1194"/>
                <a:gd name="T74" fmla="*/ 910 w 1110"/>
                <a:gd name="T75" fmla="*/ 1158 h 1194"/>
                <a:gd name="T76" fmla="*/ 907 w 1110"/>
                <a:gd name="T77" fmla="*/ 1173 h 1194"/>
                <a:gd name="T78" fmla="*/ 904 w 1110"/>
                <a:gd name="T79" fmla="*/ 1191 h 1194"/>
                <a:gd name="T80" fmla="*/ 885 w 1110"/>
                <a:gd name="T81" fmla="*/ 1192 h 1194"/>
                <a:gd name="T82" fmla="*/ 876 w 1110"/>
                <a:gd name="T83" fmla="*/ 1193 h 1194"/>
                <a:gd name="T84" fmla="*/ 863 w 1110"/>
                <a:gd name="T85" fmla="*/ 1194 h 1194"/>
                <a:gd name="T86" fmla="*/ 721 w 1110"/>
                <a:gd name="T87" fmla="*/ 556 h 1194"/>
                <a:gd name="T88" fmla="*/ 838 w 1110"/>
                <a:gd name="T89" fmla="*/ 919 h 1194"/>
                <a:gd name="T90" fmla="*/ 798 w 1110"/>
                <a:gd name="T91" fmla="*/ 762 h 1194"/>
                <a:gd name="T92" fmla="*/ 721 w 1110"/>
                <a:gd name="T93" fmla="*/ 556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0" h="1194">
                  <a:moveTo>
                    <a:pt x="863" y="1194"/>
                  </a:moveTo>
                  <a:cubicBezTo>
                    <a:pt x="855" y="1186"/>
                    <a:pt x="855" y="1186"/>
                    <a:pt x="855" y="1186"/>
                  </a:cubicBezTo>
                  <a:cubicBezTo>
                    <a:pt x="848" y="1177"/>
                    <a:pt x="840" y="1169"/>
                    <a:pt x="832" y="1161"/>
                  </a:cubicBezTo>
                  <a:cubicBezTo>
                    <a:pt x="816" y="1143"/>
                    <a:pt x="800" y="1126"/>
                    <a:pt x="783" y="1109"/>
                  </a:cubicBezTo>
                  <a:cubicBezTo>
                    <a:pt x="684" y="1010"/>
                    <a:pt x="590" y="950"/>
                    <a:pt x="486" y="921"/>
                  </a:cubicBezTo>
                  <a:cubicBezTo>
                    <a:pt x="483" y="920"/>
                    <a:pt x="481" y="919"/>
                    <a:pt x="480" y="918"/>
                  </a:cubicBezTo>
                  <a:cubicBezTo>
                    <a:pt x="478" y="918"/>
                    <a:pt x="475" y="917"/>
                    <a:pt x="472" y="916"/>
                  </a:cubicBezTo>
                  <a:cubicBezTo>
                    <a:pt x="462" y="913"/>
                    <a:pt x="446" y="909"/>
                    <a:pt x="438" y="894"/>
                  </a:cubicBezTo>
                  <a:cubicBezTo>
                    <a:pt x="435" y="888"/>
                    <a:pt x="432" y="877"/>
                    <a:pt x="436" y="863"/>
                  </a:cubicBezTo>
                  <a:cubicBezTo>
                    <a:pt x="442" y="845"/>
                    <a:pt x="455" y="835"/>
                    <a:pt x="472" y="835"/>
                  </a:cubicBezTo>
                  <a:cubicBezTo>
                    <a:pt x="483" y="835"/>
                    <a:pt x="493" y="839"/>
                    <a:pt x="500" y="842"/>
                  </a:cubicBezTo>
                  <a:cubicBezTo>
                    <a:pt x="503" y="844"/>
                    <a:pt x="505" y="845"/>
                    <a:pt x="507" y="845"/>
                  </a:cubicBezTo>
                  <a:cubicBezTo>
                    <a:pt x="623" y="883"/>
                    <a:pt x="725" y="952"/>
                    <a:pt x="824" y="1060"/>
                  </a:cubicBezTo>
                  <a:cubicBezTo>
                    <a:pt x="780" y="881"/>
                    <a:pt x="737" y="719"/>
                    <a:pt x="672" y="564"/>
                  </a:cubicBezTo>
                  <a:cubicBezTo>
                    <a:pt x="619" y="436"/>
                    <a:pt x="543" y="322"/>
                    <a:pt x="447" y="225"/>
                  </a:cubicBezTo>
                  <a:cubicBezTo>
                    <a:pt x="365" y="142"/>
                    <a:pt x="261" y="91"/>
                    <a:pt x="128" y="68"/>
                  </a:cubicBezTo>
                  <a:cubicBezTo>
                    <a:pt x="107" y="64"/>
                    <a:pt x="86" y="63"/>
                    <a:pt x="64" y="61"/>
                  </a:cubicBezTo>
                  <a:cubicBezTo>
                    <a:pt x="43" y="59"/>
                    <a:pt x="22" y="58"/>
                    <a:pt x="0" y="54"/>
                  </a:cubicBezTo>
                  <a:cubicBezTo>
                    <a:pt x="2" y="7"/>
                    <a:pt x="2" y="7"/>
                    <a:pt x="2" y="7"/>
                  </a:cubicBezTo>
                  <a:cubicBezTo>
                    <a:pt x="12" y="6"/>
                    <a:pt x="21" y="5"/>
                    <a:pt x="31" y="4"/>
                  </a:cubicBezTo>
                  <a:cubicBezTo>
                    <a:pt x="49" y="2"/>
                    <a:pt x="67" y="0"/>
                    <a:pt x="85" y="0"/>
                  </a:cubicBezTo>
                  <a:cubicBezTo>
                    <a:pt x="90" y="0"/>
                    <a:pt x="95" y="0"/>
                    <a:pt x="100" y="0"/>
                  </a:cubicBezTo>
                  <a:cubicBezTo>
                    <a:pt x="314" y="15"/>
                    <a:pt x="488" y="117"/>
                    <a:pt x="632" y="311"/>
                  </a:cubicBezTo>
                  <a:cubicBezTo>
                    <a:pt x="724" y="435"/>
                    <a:pt x="793" y="578"/>
                    <a:pt x="844" y="748"/>
                  </a:cubicBezTo>
                  <a:cubicBezTo>
                    <a:pt x="863" y="810"/>
                    <a:pt x="877" y="875"/>
                    <a:pt x="891" y="937"/>
                  </a:cubicBezTo>
                  <a:cubicBezTo>
                    <a:pt x="894" y="952"/>
                    <a:pt x="898" y="967"/>
                    <a:pt x="901" y="982"/>
                  </a:cubicBezTo>
                  <a:cubicBezTo>
                    <a:pt x="908" y="970"/>
                    <a:pt x="915" y="958"/>
                    <a:pt x="924" y="947"/>
                  </a:cubicBezTo>
                  <a:cubicBezTo>
                    <a:pt x="956" y="905"/>
                    <a:pt x="992" y="865"/>
                    <a:pt x="1027" y="827"/>
                  </a:cubicBezTo>
                  <a:cubicBezTo>
                    <a:pt x="1037" y="816"/>
                    <a:pt x="1051" y="815"/>
                    <a:pt x="1061" y="814"/>
                  </a:cubicBezTo>
                  <a:cubicBezTo>
                    <a:pt x="1063" y="814"/>
                    <a:pt x="1066" y="814"/>
                    <a:pt x="1068" y="813"/>
                  </a:cubicBezTo>
                  <a:cubicBezTo>
                    <a:pt x="1110" y="804"/>
                    <a:pt x="1110" y="804"/>
                    <a:pt x="1110" y="804"/>
                  </a:cubicBezTo>
                  <a:cubicBezTo>
                    <a:pt x="1095" y="845"/>
                    <a:pt x="1095" y="845"/>
                    <a:pt x="1095" y="845"/>
                  </a:cubicBezTo>
                  <a:cubicBezTo>
                    <a:pt x="1095" y="847"/>
                    <a:pt x="1094" y="849"/>
                    <a:pt x="1093" y="852"/>
                  </a:cubicBezTo>
                  <a:cubicBezTo>
                    <a:pt x="1091" y="861"/>
                    <a:pt x="1088" y="874"/>
                    <a:pt x="1076" y="882"/>
                  </a:cubicBezTo>
                  <a:cubicBezTo>
                    <a:pt x="1006" y="931"/>
                    <a:pt x="964" y="1003"/>
                    <a:pt x="920" y="1085"/>
                  </a:cubicBezTo>
                  <a:cubicBezTo>
                    <a:pt x="918" y="1088"/>
                    <a:pt x="918" y="1096"/>
                    <a:pt x="918" y="1102"/>
                  </a:cubicBezTo>
                  <a:cubicBezTo>
                    <a:pt x="918" y="1107"/>
                    <a:pt x="918" y="1114"/>
                    <a:pt x="917" y="1120"/>
                  </a:cubicBezTo>
                  <a:cubicBezTo>
                    <a:pt x="915" y="1133"/>
                    <a:pt x="912" y="1146"/>
                    <a:pt x="910" y="1158"/>
                  </a:cubicBezTo>
                  <a:cubicBezTo>
                    <a:pt x="909" y="1163"/>
                    <a:pt x="908" y="1168"/>
                    <a:pt x="907" y="1173"/>
                  </a:cubicBezTo>
                  <a:cubicBezTo>
                    <a:pt x="904" y="1191"/>
                    <a:pt x="904" y="1191"/>
                    <a:pt x="904" y="1191"/>
                  </a:cubicBezTo>
                  <a:cubicBezTo>
                    <a:pt x="885" y="1192"/>
                    <a:pt x="885" y="1192"/>
                    <a:pt x="885" y="1192"/>
                  </a:cubicBezTo>
                  <a:cubicBezTo>
                    <a:pt x="882" y="1192"/>
                    <a:pt x="879" y="1193"/>
                    <a:pt x="876" y="1193"/>
                  </a:cubicBezTo>
                  <a:lnTo>
                    <a:pt x="863" y="1194"/>
                  </a:lnTo>
                  <a:close/>
                  <a:moveTo>
                    <a:pt x="721" y="556"/>
                  </a:moveTo>
                  <a:cubicBezTo>
                    <a:pt x="769" y="672"/>
                    <a:pt x="805" y="792"/>
                    <a:pt x="838" y="919"/>
                  </a:cubicBezTo>
                  <a:cubicBezTo>
                    <a:pt x="826" y="867"/>
                    <a:pt x="814" y="813"/>
                    <a:pt x="798" y="762"/>
                  </a:cubicBezTo>
                  <a:cubicBezTo>
                    <a:pt x="776" y="688"/>
                    <a:pt x="750" y="620"/>
                    <a:pt x="721" y="5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19" name="Left Brace 18">
            <a:extLst>
              <a:ext uri="{FF2B5EF4-FFF2-40B4-BE49-F238E27FC236}">
                <a16:creationId xmlns:a16="http://schemas.microsoft.com/office/drawing/2014/main" id="{6FC70378-6443-4C17-B159-EDB60FDEAC72}"/>
              </a:ext>
              <a:ext uri="{C183D7F6-B498-43B3-948B-1728B52AA6E4}">
                <adec:decorative xmlns:adec="http://schemas.microsoft.com/office/drawing/2017/decorative" val="1"/>
              </a:ext>
            </a:extLst>
          </p:cNvPr>
          <p:cNvSpPr/>
          <p:nvPr/>
        </p:nvSpPr>
        <p:spPr>
          <a:xfrm rot="10800000">
            <a:off x="6270601" y="1465257"/>
            <a:ext cx="479262" cy="4372501"/>
          </a:xfrm>
          <a:prstGeom prst="leftBrace">
            <a:avLst>
              <a:gd name="adj1" fmla="val 28583"/>
              <a:gd name="adj2" fmla="val 49183"/>
            </a:avLst>
          </a:prstGeom>
          <a:no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20" name="TextBox 19">
            <a:extLst>
              <a:ext uri="{FF2B5EF4-FFF2-40B4-BE49-F238E27FC236}">
                <a16:creationId xmlns:a16="http://schemas.microsoft.com/office/drawing/2014/main" id="{C60C4A83-1932-4A26-877A-64CA5E00A952}"/>
              </a:ext>
            </a:extLst>
          </p:cNvPr>
          <p:cNvSpPr txBox="1"/>
          <p:nvPr/>
        </p:nvSpPr>
        <p:spPr>
          <a:xfrm>
            <a:off x="7084653" y="2243510"/>
            <a:ext cx="4157472" cy="3046988"/>
          </a:xfrm>
          <a:prstGeom prst="rect">
            <a:avLst/>
          </a:prstGeom>
          <a:noFill/>
        </p:spPr>
        <p:txBody>
          <a:bodyPr wrap="square">
            <a:spAutoFit/>
          </a:bodyPr>
          <a:lstStyle/>
          <a:p>
            <a:r>
              <a:rPr lang="en-CA" sz="2400" dirty="0"/>
              <a:t>A </a:t>
            </a:r>
            <a:r>
              <a:rPr lang="en-CA" sz="2400" b="1" dirty="0"/>
              <a:t>RTW Strategy </a:t>
            </a:r>
            <a:r>
              <a:rPr lang="en-CA" sz="2400" dirty="0"/>
              <a:t>that</a:t>
            </a:r>
            <a:r>
              <a:rPr lang="en-CA" sz="2400" b="1" dirty="0"/>
              <a:t> </a:t>
            </a:r>
            <a:r>
              <a:rPr lang="en-CA" sz="2400" dirty="0"/>
              <a:t>focuses on the delivery and implementation </a:t>
            </a:r>
            <a:r>
              <a:rPr lang="en-CA" sz="2400" b="1" dirty="0">
                <a:solidFill>
                  <a:schemeClr val="accent2"/>
                </a:solidFill>
              </a:rPr>
              <a:t>[</a:t>
            </a:r>
            <a:r>
              <a:rPr lang="en-CA" sz="2400" b="1" dirty="0">
                <a:solidFill>
                  <a:schemeClr val="accent2"/>
                </a:solidFill>
                <a:cs typeface="Arial" panose="020B0604020202020204" pitchFamily="34" charset="0"/>
              </a:rPr>
              <a:t>WHO, WHAT, WHEN &amp; WHERE] </a:t>
            </a:r>
            <a:r>
              <a:rPr lang="en-CA" sz="2400" dirty="0">
                <a:cs typeface="Arial" panose="020B0604020202020204" pitchFamily="34" charset="0"/>
              </a:rPr>
              <a:t>while taking into consideration the employee experience by adding in the reasons and ways to execute it</a:t>
            </a:r>
            <a:r>
              <a:rPr lang="en-CA" sz="2400" dirty="0">
                <a:solidFill>
                  <a:schemeClr val="accent2"/>
                </a:solidFill>
                <a:cs typeface="Arial" panose="020B0604020202020204" pitchFamily="34" charset="0"/>
              </a:rPr>
              <a:t> </a:t>
            </a:r>
            <a:r>
              <a:rPr lang="en-CA" sz="2400" b="1" dirty="0">
                <a:solidFill>
                  <a:schemeClr val="accent2"/>
                </a:solidFill>
                <a:cs typeface="Arial" panose="020B0604020202020204" pitchFamily="34" charset="0"/>
              </a:rPr>
              <a:t>[WHY &amp; HOW]</a:t>
            </a:r>
            <a:endParaRPr lang="en-CA" sz="2400" b="1" dirty="0">
              <a:solidFill>
                <a:schemeClr val="accent2"/>
              </a:solidFill>
            </a:endParaRPr>
          </a:p>
        </p:txBody>
      </p:sp>
    </p:spTree>
    <p:extLst>
      <p:ext uri="{BB962C8B-B14F-4D97-AF65-F5344CB8AC3E}">
        <p14:creationId xmlns:p14="http://schemas.microsoft.com/office/powerpoint/2010/main" val="167792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6B10F-0D5C-40DE-92BC-4BD2D6AA6703}"/>
              </a:ext>
            </a:extLst>
          </p:cNvPr>
          <p:cNvSpPr>
            <a:spLocks noGrp="1"/>
          </p:cNvSpPr>
          <p:nvPr>
            <p:ph type="title"/>
          </p:nvPr>
        </p:nvSpPr>
        <p:spPr/>
        <p:txBody>
          <a:bodyPr>
            <a:normAutofit/>
          </a:bodyPr>
          <a:lstStyle/>
          <a:p>
            <a:r>
              <a:rPr lang="en-CA" dirty="0"/>
              <a:t>An employee-centric approach at home or at the office</a:t>
            </a:r>
          </a:p>
        </p:txBody>
      </p:sp>
      <p:grpSp>
        <p:nvGrpSpPr>
          <p:cNvPr id="3" name="Group 2" descr="Graphic of a smiling person in the middle with 6 circles all around with the following text: Circle 1-Prioritizes mental and physical wellbeing&#10;Circle 2-Is Agile&#10;Cirlce 3-Is Focused on changing mindsets and behaviors&#10;Circle 4-Ensures access to proper tools and training&#10;Circle 5-Offers flexibility&#10;Circle 6-Considers safety first">
            <a:extLst>
              <a:ext uri="{FF2B5EF4-FFF2-40B4-BE49-F238E27FC236}">
                <a16:creationId xmlns:a16="http://schemas.microsoft.com/office/drawing/2014/main" id="{57C4D9C7-724B-4556-85C1-64A7BE43E087}"/>
              </a:ext>
            </a:extLst>
          </p:cNvPr>
          <p:cNvGrpSpPr/>
          <p:nvPr/>
        </p:nvGrpSpPr>
        <p:grpSpPr>
          <a:xfrm>
            <a:off x="1048913" y="1642309"/>
            <a:ext cx="4040992" cy="4325480"/>
            <a:chOff x="1040748" y="1551914"/>
            <a:chExt cx="4040992" cy="4325480"/>
          </a:xfrm>
        </p:grpSpPr>
        <p:pic>
          <p:nvPicPr>
            <p:cNvPr id="22" name="Picture 21" descr="solo-purpleman.png">
              <a:extLst>
                <a:ext uri="{FF2B5EF4-FFF2-40B4-BE49-F238E27FC236}">
                  <a16:creationId xmlns:a16="http://schemas.microsoft.com/office/drawing/2014/main" id="{69308542-1804-4669-B055-18EE9C4E2DCC}"/>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89545" y="2552034"/>
              <a:ext cx="2342622" cy="2354049"/>
            </a:xfrm>
            <a:prstGeom prst="rect">
              <a:avLst/>
            </a:prstGeom>
            <a:effectLst>
              <a:glow rad="228600">
                <a:schemeClr val="accent2">
                  <a:alpha val="40000"/>
                </a:schemeClr>
              </a:glow>
            </a:effectLst>
          </p:spPr>
        </p:pic>
        <p:sp>
          <p:nvSpPr>
            <p:cNvPr id="14" name="Oval 13">
              <a:extLst>
                <a:ext uri="{FF2B5EF4-FFF2-40B4-BE49-F238E27FC236}">
                  <a16:creationId xmlns:a16="http://schemas.microsoft.com/office/drawing/2014/main" id="{7489201B-2B69-43E4-8C1E-2BC7CF757E42}"/>
                </a:ext>
              </a:extLst>
            </p:cNvPr>
            <p:cNvSpPr/>
            <p:nvPr>
              <p:custDataLst>
                <p:tags r:id="rId1"/>
              </p:custDataLst>
            </p:nvPr>
          </p:nvSpPr>
          <p:spPr>
            <a:xfrm>
              <a:off x="3885475" y="3873481"/>
              <a:ext cx="1196265" cy="1207899"/>
            </a:xfrm>
            <a:prstGeom prst="ellipse">
              <a:avLst/>
            </a:prstGeom>
            <a:noFill/>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sz="1200" b="1" dirty="0">
                  <a:solidFill>
                    <a:schemeClr val="tx1">
                      <a:lumMod val="75000"/>
                      <a:lumOff val="25000"/>
                    </a:schemeClr>
                  </a:solidFill>
                  <a:cs typeface="Arial" panose="020B0604020202020204" pitchFamily="34" charset="0"/>
                </a:rPr>
                <a:t>Focused </a:t>
              </a:r>
            </a:p>
            <a:p>
              <a:pPr algn="ctr"/>
              <a:r>
                <a:rPr lang="en-US" sz="1200" b="1" dirty="0">
                  <a:solidFill>
                    <a:schemeClr val="tx1">
                      <a:lumMod val="75000"/>
                      <a:lumOff val="25000"/>
                    </a:schemeClr>
                  </a:solidFill>
                  <a:cs typeface="Arial" panose="020B0604020202020204" pitchFamily="34" charset="0"/>
                </a:rPr>
                <a:t>on changing mindsets and behaviors</a:t>
              </a:r>
            </a:p>
          </p:txBody>
        </p:sp>
        <p:sp>
          <p:nvSpPr>
            <p:cNvPr id="15" name="Oval 14">
              <a:extLst>
                <a:ext uri="{FF2B5EF4-FFF2-40B4-BE49-F238E27FC236}">
                  <a16:creationId xmlns:a16="http://schemas.microsoft.com/office/drawing/2014/main" id="{0E7318B2-27C9-4832-AE8C-2D763F24FA4F}"/>
                </a:ext>
              </a:extLst>
            </p:cNvPr>
            <p:cNvSpPr/>
            <p:nvPr>
              <p:custDataLst>
                <p:tags r:id="rId2"/>
              </p:custDataLst>
            </p:nvPr>
          </p:nvSpPr>
          <p:spPr>
            <a:xfrm>
              <a:off x="2486091" y="1551914"/>
              <a:ext cx="1154914" cy="1166146"/>
            </a:xfrm>
            <a:prstGeom prst="ellipse">
              <a:avLst/>
            </a:prstGeom>
            <a:noFill/>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sz="1200" b="1" dirty="0">
                  <a:solidFill>
                    <a:schemeClr val="tx1">
                      <a:lumMod val="75000"/>
                      <a:lumOff val="25000"/>
                    </a:schemeClr>
                  </a:solidFill>
                  <a:cs typeface="Arial" panose="020B0604020202020204" pitchFamily="34" charset="0"/>
                </a:rPr>
                <a:t>Prioritizes mental and physical wellbeing</a:t>
              </a:r>
            </a:p>
          </p:txBody>
        </p:sp>
        <p:sp>
          <p:nvSpPr>
            <p:cNvPr id="16" name="Oval 15">
              <a:extLst>
                <a:ext uri="{FF2B5EF4-FFF2-40B4-BE49-F238E27FC236}">
                  <a16:creationId xmlns:a16="http://schemas.microsoft.com/office/drawing/2014/main" id="{B284FBC1-4B9F-4548-97B8-42B7824ED423}"/>
                </a:ext>
              </a:extLst>
            </p:cNvPr>
            <p:cNvSpPr/>
            <p:nvPr>
              <p:custDataLst>
                <p:tags r:id="rId3"/>
              </p:custDataLst>
            </p:nvPr>
          </p:nvSpPr>
          <p:spPr>
            <a:xfrm>
              <a:off x="3905560" y="2421690"/>
              <a:ext cx="1154914" cy="1166146"/>
            </a:xfrm>
            <a:prstGeom prst="ellipse">
              <a:avLst/>
            </a:prstGeom>
            <a:noFill/>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sz="1200" b="1" dirty="0">
                  <a:solidFill>
                    <a:schemeClr val="tx1">
                      <a:lumMod val="75000"/>
                      <a:lumOff val="25000"/>
                    </a:schemeClr>
                  </a:solidFill>
                  <a:cs typeface="Arial" panose="020B0604020202020204" pitchFamily="34" charset="0"/>
                </a:rPr>
                <a:t>Agile</a:t>
              </a:r>
            </a:p>
          </p:txBody>
        </p:sp>
        <p:sp>
          <p:nvSpPr>
            <p:cNvPr id="17" name="Oval 16">
              <a:extLst>
                <a:ext uri="{FF2B5EF4-FFF2-40B4-BE49-F238E27FC236}">
                  <a16:creationId xmlns:a16="http://schemas.microsoft.com/office/drawing/2014/main" id="{D39F266E-1B50-412A-9966-C42D1AB44693}"/>
                </a:ext>
              </a:extLst>
            </p:cNvPr>
            <p:cNvSpPr/>
            <p:nvPr>
              <p:custDataLst>
                <p:tags r:id="rId4"/>
              </p:custDataLst>
            </p:nvPr>
          </p:nvSpPr>
          <p:spPr>
            <a:xfrm>
              <a:off x="1040748" y="2445704"/>
              <a:ext cx="1154914" cy="1166146"/>
            </a:xfrm>
            <a:prstGeom prst="ellipse">
              <a:avLst/>
            </a:prstGeom>
            <a:noFill/>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sz="1200" b="1" dirty="0">
                  <a:solidFill>
                    <a:schemeClr val="tx1">
                      <a:lumMod val="75000"/>
                      <a:lumOff val="25000"/>
                    </a:schemeClr>
                  </a:solidFill>
                  <a:cs typeface="Arial" panose="020B0604020202020204" pitchFamily="34" charset="0"/>
                </a:rPr>
                <a:t>Considers safety first </a:t>
              </a:r>
            </a:p>
          </p:txBody>
        </p:sp>
        <p:sp>
          <p:nvSpPr>
            <p:cNvPr id="18" name="Oval 17">
              <a:extLst>
                <a:ext uri="{FF2B5EF4-FFF2-40B4-BE49-F238E27FC236}">
                  <a16:creationId xmlns:a16="http://schemas.microsoft.com/office/drawing/2014/main" id="{77C60DD5-F35F-48F6-B63E-37077143FE76}"/>
                </a:ext>
              </a:extLst>
            </p:cNvPr>
            <p:cNvSpPr/>
            <p:nvPr>
              <p:custDataLst>
                <p:tags r:id="rId5"/>
              </p:custDataLst>
            </p:nvPr>
          </p:nvSpPr>
          <p:spPr>
            <a:xfrm>
              <a:off x="2491670" y="4711248"/>
              <a:ext cx="1154914" cy="1166146"/>
            </a:xfrm>
            <a:prstGeom prst="ellipse">
              <a:avLst/>
            </a:prstGeom>
            <a:noFill/>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sz="1200" b="1" dirty="0">
                  <a:solidFill>
                    <a:schemeClr val="tx1">
                      <a:lumMod val="75000"/>
                      <a:lumOff val="25000"/>
                    </a:schemeClr>
                  </a:solidFill>
                  <a:cs typeface="Arial" panose="020B0604020202020204" pitchFamily="34" charset="0"/>
                </a:rPr>
                <a:t>Ensures</a:t>
              </a:r>
            </a:p>
            <a:p>
              <a:pPr algn="ctr"/>
              <a:r>
                <a:rPr lang="en-US" sz="1200" b="1" dirty="0">
                  <a:solidFill>
                    <a:schemeClr val="tx1">
                      <a:lumMod val="75000"/>
                      <a:lumOff val="25000"/>
                    </a:schemeClr>
                  </a:solidFill>
                  <a:cs typeface="Arial" panose="020B0604020202020204" pitchFamily="34" charset="0"/>
                </a:rPr>
                <a:t>access to proper tools and training</a:t>
              </a:r>
            </a:p>
          </p:txBody>
        </p:sp>
        <p:sp>
          <p:nvSpPr>
            <p:cNvPr id="19" name="Oval 18">
              <a:extLst>
                <a:ext uri="{FF2B5EF4-FFF2-40B4-BE49-F238E27FC236}">
                  <a16:creationId xmlns:a16="http://schemas.microsoft.com/office/drawing/2014/main" id="{F197DECB-C372-4859-9A4F-8831D5683DCA}"/>
                </a:ext>
              </a:extLst>
            </p:cNvPr>
            <p:cNvSpPr/>
            <p:nvPr>
              <p:custDataLst>
                <p:tags r:id="rId6"/>
              </p:custDataLst>
            </p:nvPr>
          </p:nvSpPr>
          <p:spPr>
            <a:xfrm>
              <a:off x="1075273" y="3896405"/>
              <a:ext cx="1154914" cy="1166146"/>
            </a:xfrm>
            <a:prstGeom prst="ellipse">
              <a:avLst/>
            </a:prstGeom>
            <a:noFill/>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sz="1200" b="1" dirty="0">
                  <a:solidFill>
                    <a:schemeClr val="tx1">
                      <a:lumMod val="75000"/>
                      <a:lumOff val="25000"/>
                    </a:schemeClr>
                  </a:solidFill>
                  <a:cs typeface="Arial" panose="020B0604020202020204" pitchFamily="34" charset="0"/>
                </a:rPr>
                <a:t>Offers flexibility</a:t>
              </a:r>
            </a:p>
          </p:txBody>
        </p:sp>
      </p:grpSp>
      <p:sp>
        <p:nvSpPr>
          <p:cNvPr id="20" name="TextBox 19">
            <a:extLst>
              <a:ext uri="{FF2B5EF4-FFF2-40B4-BE49-F238E27FC236}">
                <a16:creationId xmlns:a16="http://schemas.microsoft.com/office/drawing/2014/main" id="{E042191C-53A8-45AB-9F33-3E46C9FF98AB}"/>
              </a:ext>
            </a:extLst>
          </p:cNvPr>
          <p:cNvSpPr txBox="1"/>
          <p:nvPr/>
        </p:nvSpPr>
        <p:spPr>
          <a:xfrm>
            <a:off x="6233312" y="1813759"/>
            <a:ext cx="3354337" cy="1200329"/>
          </a:xfrm>
          <a:prstGeom prst="rect">
            <a:avLst/>
          </a:prstGeom>
          <a:noFill/>
        </p:spPr>
        <p:txBody>
          <a:bodyPr wrap="square">
            <a:spAutoFit/>
          </a:bodyPr>
          <a:lstStyle/>
          <a:p>
            <a:r>
              <a:rPr lang="en-CA" b="1" dirty="0">
                <a:solidFill>
                  <a:schemeClr val="accent2"/>
                </a:solidFill>
              </a:rPr>
              <a:t>Change Management toolkit to plan the RTW </a:t>
            </a:r>
            <a:r>
              <a:rPr lang="en-CA" dirty="0"/>
              <a:t>developed by the Workplace Change Management National Centre of Expertise</a:t>
            </a:r>
          </a:p>
        </p:txBody>
      </p:sp>
      <p:sp>
        <p:nvSpPr>
          <p:cNvPr id="21" name="Freeform 18">
            <a:extLst>
              <a:ext uri="{FF2B5EF4-FFF2-40B4-BE49-F238E27FC236}">
                <a16:creationId xmlns:a16="http://schemas.microsoft.com/office/drawing/2014/main" id="{CE1D48E6-A261-468D-88F9-71717F0AF44E}"/>
              </a:ext>
              <a:ext uri="{C183D7F6-B498-43B3-948B-1728B52AA6E4}">
                <adec:decorative xmlns:adec="http://schemas.microsoft.com/office/drawing/2017/decorative" val="1"/>
              </a:ext>
            </a:extLst>
          </p:cNvPr>
          <p:cNvSpPr>
            <a:spLocks noEditPoints="1"/>
          </p:cNvSpPr>
          <p:nvPr/>
        </p:nvSpPr>
        <p:spPr bwMode="auto">
          <a:xfrm rot="20861495">
            <a:off x="9587520" y="2155704"/>
            <a:ext cx="626662" cy="819143"/>
          </a:xfrm>
          <a:custGeom>
            <a:avLst/>
            <a:gdLst>
              <a:gd name="T0" fmla="*/ 863 w 1110"/>
              <a:gd name="T1" fmla="*/ 1194 h 1194"/>
              <a:gd name="T2" fmla="*/ 855 w 1110"/>
              <a:gd name="T3" fmla="*/ 1186 h 1194"/>
              <a:gd name="T4" fmla="*/ 832 w 1110"/>
              <a:gd name="T5" fmla="*/ 1161 h 1194"/>
              <a:gd name="T6" fmla="*/ 783 w 1110"/>
              <a:gd name="T7" fmla="*/ 1109 h 1194"/>
              <a:gd name="T8" fmla="*/ 486 w 1110"/>
              <a:gd name="T9" fmla="*/ 921 h 1194"/>
              <a:gd name="T10" fmla="*/ 480 w 1110"/>
              <a:gd name="T11" fmla="*/ 918 h 1194"/>
              <a:gd name="T12" fmla="*/ 472 w 1110"/>
              <a:gd name="T13" fmla="*/ 916 h 1194"/>
              <a:gd name="T14" fmla="*/ 438 w 1110"/>
              <a:gd name="T15" fmla="*/ 894 h 1194"/>
              <a:gd name="T16" fmla="*/ 436 w 1110"/>
              <a:gd name="T17" fmla="*/ 863 h 1194"/>
              <a:gd name="T18" fmla="*/ 472 w 1110"/>
              <a:gd name="T19" fmla="*/ 835 h 1194"/>
              <a:gd name="T20" fmla="*/ 500 w 1110"/>
              <a:gd name="T21" fmla="*/ 842 h 1194"/>
              <a:gd name="T22" fmla="*/ 507 w 1110"/>
              <a:gd name="T23" fmla="*/ 845 h 1194"/>
              <a:gd name="T24" fmla="*/ 824 w 1110"/>
              <a:gd name="T25" fmla="*/ 1060 h 1194"/>
              <a:gd name="T26" fmla="*/ 672 w 1110"/>
              <a:gd name="T27" fmla="*/ 564 h 1194"/>
              <a:gd name="T28" fmla="*/ 447 w 1110"/>
              <a:gd name="T29" fmla="*/ 225 h 1194"/>
              <a:gd name="T30" fmla="*/ 128 w 1110"/>
              <a:gd name="T31" fmla="*/ 68 h 1194"/>
              <a:gd name="T32" fmla="*/ 64 w 1110"/>
              <a:gd name="T33" fmla="*/ 61 h 1194"/>
              <a:gd name="T34" fmla="*/ 0 w 1110"/>
              <a:gd name="T35" fmla="*/ 54 h 1194"/>
              <a:gd name="T36" fmla="*/ 2 w 1110"/>
              <a:gd name="T37" fmla="*/ 7 h 1194"/>
              <a:gd name="T38" fmla="*/ 31 w 1110"/>
              <a:gd name="T39" fmla="*/ 4 h 1194"/>
              <a:gd name="T40" fmla="*/ 85 w 1110"/>
              <a:gd name="T41" fmla="*/ 0 h 1194"/>
              <a:gd name="T42" fmla="*/ 100 w 1110"/>
              <a:gd name="T43" fmla="*/ 0 h 1194"/>
              <a:gd name="T44" fmla="*/ 632 w 1110"/>
              <a:gd name="T45" fmla="*/ 311 h 1194"/>
              <a:gd name="T46" fmla="*/ 844 w 1110"/>
              <a:gd name="T47" fmla="*/ 748 h 1194"/>
              <a:gd name="T48" fmla="*/ 891 w 1110"/>
              <a:gd name="T49" fmla="*/ 937 h 1194"/>
              <a:gd name="T50" fmla="*/ 901 w 1110"/>
              <a:gd name="T51" fmla="*/ 982 h 1194"/>
              <a:gd name="T52" fmla="*/ 924 w 1110"/>
              <a:gd name="T53" fmla="*/ 947 h 1194"/>
              <a:gd name="T54" fmla="*/ 1027 w 1110"/>
              <a:gd name="T55" fmla="*/ 827 h 1194"/>
              <a:gd name="T56" fmla="*/ 1061 w 1110"/>
              <a:gd name="T57" fmla="*/ 814 h 1194"/>
              <a:gd name="T58" fmla="*/ 1068 w 1110"/>
              <a:gd name="T59" fmla="*/ 813 h 1194"/>
              <a:gd name="T60" fmla="*/ 1110 w 1110"/>
              <a:gd name="T61" fmla="*/ 804 h 1194"/>
              <a:gd name="T62" fmla="*/ 1095 w 1110"/>
              <a:gd name="T63" fmla="*/ 845 h 1194"/>
              <a:gd name="T64" fmla="*/ 1093 w 1110"/>
              <a:gd name="T65" fmla="*/ 852 h 1194"/>
              <a:gd name="T66" fmla="*/ 1076 w 1110"/>
              <a:gd name="T67" fmla="*/ 882 h 1194"/>
              <a:gd name="T68" fmla="*/ 920 w 1110"/>
              <a:gd name="T69" fmla="*/ 1085 h 1194"/>
              <a:gd name="T70" fmla="*/ 918 w 1110"/>
              <a:gd name="T71" fmla="*/ 1102 h 1194"/>
              <a:gd name="T72" fmla="*/ 917 w 1110"/>
              <a:gd name="T73" fmla="*/ 1120 h 1194"/>
              <a:gd name="T74" fmla="*/ 910 w 1110"/>
              <a:gd name="T75" fmla="*/ 1158 h 1194"/>
              <a:gd name="T76" fmla="*/ 907 w 1110"/>
              <a:gd name="T77" fmla="*/ 1173 h 1194"/>
              <a:gd name="T78" fmla="*/ 904 w 1110"/>
              <a:gd name="T79" fmla="*/ 1191 h 1194"/>
              <a:gd name="T80" fmla="*/ 885 w 1110"/>
              <a:gd name="T81" fmla="*/ 1192 h 1194"/>
              <a:gd name="T82" fmla="*/ 876 w 1110"/>
              <a:gd name="T83" fmla="*/ 1193 h 1194"/>
              <a:gd name="T84" fmla="*/ 863 w 1110"/>
              <a:gd name="T85" fmla="*/ 1194 h 1194"/>
              <a:gd name="T86" fmla="*/ 721 w 1110"/>
              <a:gd name="T87" fmla="*/ 556 h 1194"/>
              <a:gd name="T88" fmla="*/ 838 w 1110"/>
              <a:gd name="T89" fmla="*/ 919 h 1194"/>
              <a:gd name="T90" fmla="*/ 798 w 1110"/>
              <a:gd name="T91" fmla="*/ 762 h 1194"/>
              <a:gd name="T92" fmla="*/ 721 w 1110"/>
              <a:gd name="T93" fmla="*/ 556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0" h="1194">
                <a:moveTo>
                  <a:pt x="863" y="1194"/>
                </a:moveTo>
                <a:cubicBezTo>
                  <a:pt x="855" y="1186"/>
                  <a:pt x="855" y="1186"/>
                  <a:pt x="855" y="1186"/>
                </a:cubicBezTo>
                <a:cubicBezTo>
                  <a:pt x="848" y="1177"/>
                  <a:pt x="840" y="1169"/>
                  <a:pt x="832" y="1161"/>
                </a:cubicBezTo>
                <a:cubicBezTo>
                  <a:pt x="816" y="1143"/>
                  <a:pt x="800" y="1126"/>
                  <a:pt x="783" y="1109"/>
                </a:cubicBezTo>
                <a:cubicBezTo>
                  <a:pt x="684" y="1010"/>
                  <a:pt x="590" y="950"/>
                  <a:pt x="486" y="921"/>
                </a:cubicBezTo>
                <a:cubicBezTo>
                  <a:pt x="483" y="920"/>
                  <a:pt x="481" y="919"/>
                  <a:pt x="480" y="918"/>
                </a:cubicBezTo>
                <a:cubicBezTo>
                  <a:pt x="478" y="918"/>
                  <a:pt x="475" y="917"/>
                  <a:pt x="472" y="916"/>
                </a:cubicBezTo>
                <a:cubicBezTo>
                  <a:pt x="462" y="913"/>
                  <a:pt x="446" y="909"/>
                  <a:pt x="438" y="894"/>
                </a:cubicBezTo>
                <a:cubicBezTo>
                  <a:pt x="435" y="888"/>
                  <a:pt x="432" y="877"/>
                  <a:pt x="436" y="863"/>
                </a:cubicBezTo>
                <a:cubicBezTo>
                  <a:pt x="442" y="845"/>
                  <a:pt x="455" y="835"/>
                  <a:pt x="472" y="835"/>
                </a:cubicBezTo>
                <a:cubicBezTo>
                  <a:pt x="483" y="835"/>
                  <a:pt x="493" y="839"/>
                  <a:pt x="500" y="842"/>
                </a:cubicBezTo>
                <a:cubicBezTo>
                  <a:pt x="503" y="844"/>
                  <a:pt x="505" y="845"/>
                  <a:pt x="507" y="845"/>
                </a:cubicBezTo>
                <a:cubicBezTo>
                  <a:pt x="623" y="883"/>
                  <a:pt x="725" y="952"/>
                  <a:pt x="824" y="1060"/>
                </a:cubicBezTo>
                <a:cubicBezTo>
                  <a:pt x="780" y="881"/>
                  <a:pt x="737" y="719"/>
                  <a:pt x="672" y="564"/>
                </a:cubicBezTo>
                <a:cubicBezTo>
                  <a:pt x="619" y="436"/>
                  <a:pt x="543" y="322"/>
                  <a:pt x="447" y="225"/>
                </a:cubicBezTo>
                <a:cubicBezTo>
                  <a:pt x="365" y="142"/>
                  <a:pt x="261" y="91"/>
                  <a:pt x="128" y="68"/>
                </a:cubicBezTo>
                <a:cubicBezTo>
                  <a:pt x="107" y="64"/>
                  <a:pt x="86" y="63"/>
                  <a:pt x="64" y="61"/>
                </a:cubicBezTo>
                <a:cubicBezTo>
                  <a:pt x="43" y="59"/>
                  <a:pt x="22" y="58"/>
                  <a:pt x="0" y="54"/>
                </a:cubicBezTo>
                <a:cubicBezTo>
                  <a:pt x="2" y="7"/>
                  <a:pt x="2" y="7"/>
                  <a:pt x="2" y="7"/>
                </a:cubicBezTo>
                <a:cubicBezTo>
                  <a:pt x="12" y="6"/>
                  <a:pt x="21" y="5"/>
                  <a:pt x="31" y="4"/>
                </a:cubicBezTo>
                <a:cubicBezTo>
                  <a:pt x="49" y="2"/>
                  <a:pt x="67" y="0"/>
                  <a:pt x="85" y="0"/>
                </a:cubicBezTo>
                <a:cubicBezTo>
                  <a:pt x="90" y="0"/>
                  <a:pt x="95" y="0"/>
                  <a:pt x="100" y="0"/>
                </a:cubicBezTo>
                <a:cubicBezTo>
                  <a:pt x="314" y="15"/>
                  <a:pt x="488" y="117"/>
                  <a:pt x="632" y="311"/>
                </a:cubicBezTo>
                <a:cubicBezTo>
                  <a:pt x="724" y="435"/>
                  <a:pt x="793" y="578"/>
                  <a:pt x="844" y="748"/>
                </a:cubicBezTo>
                <a:cubicBezTo>
                  <a:pt x="863" y="810"/>
                  <a:pt x="877" y="875"/>
                  <a:pt x="891" y="937"/>
                </a:cubicBezTo>
                <a:cubicBezTo>
                  <a:pt x="894" y="952"/>
                  <a:pt x="898" y="967"/>
                  <a:pt x="901" y="982"/>
                </a:cubicBezTo>
                <a:cubicBezTo>
                  <a:pt x="908" y="970"/>
                  <a:pt x="915" y="958"/>
                  <a:pt x="924" y="947"/>
                </a:cubicBezTo>
                <a:cubicBezTo>
                  <a:pt x="956" y="905"/>
                  <a:pt x="992" y="865"/>
                  <a:pt x="1027" y="827"/>
                </a:cubicBezTo>
                <a:cubicBezTo>
                  <a:pt x="1037" y="816"/>
                  <a:pt x="1051" y="815"/>
                  <a:pt x="1061" y="814"/>
                </a:cubicBezTo>
                <a:cubicBezTo>
                  <a:pt x="1063" y="814"/>
                  <a:pt x="1066" y="814"/>
                  <a:pt x="1068" y="813"/>
                </a:cubicBezTo>
                <a:cubicBezTo>
                  <a:pt x="1110" y="804"/>
                  <a:pt x="1110" y="804"/>
                  <a:pt x="1110" y="804"/>
                </a:cubicBezTo>
                <a:cubicBezTo>
                  <a:pt x="1095" y="845"/>
                  <a:pt x="1095" y="845"/>
                  <a:pt x="1095" y="845"/>
                </a:cubicBezTo>
                <a:cubicBezTo>
                  <a:pt x="1095" y="847"/>
                  <a:pt x="1094" y="849"/>
                  <a:pt x="1093" y="852"/>
                </a:cubicBezTo>
                <a:cubicBezTo>
                  <a:pt x="1091" y="861"/>
                  <a:pt x="1088" y="874"/>
                  <a:pt x="1076" y="882"/>
                </a:cubicBezTo>
                <a:cubicBezTo>
                  <a:pt x="1006" y="931"/>
                  <a:pt x="964" y="1003"/>
                  <a:pt x="920" y="1085"/>
                </a:cubicBezTo>
                <a:cubicBezTo>
                  <a:pt x="918" y="1088"/>
                  <a:pt x="918" y="1096"/>
                  <a:pt x="918" y="1102"/>
                </a:cubicBezTo>
                <a:cubicBezTo>
                  <a:pt x="918" y="1107"/>
                  <a:pt x="918" y="1114"/>
                  <a:pt x="917" y="1120"/>
                </a:cubicBezTo>
                <a:cubicBezTo>
                  <a:pt x="915" y="1133"/>
                  <a:pt x="912" y="1146"/>
                  <a:pt x="910" y="1158"/>
                </a:cubicBezTo>
                <a:cubicBezTo>
                  <a:pt x="909" y="1163"/>
                  <a:pt x="908" y="1168"/>
                  <a:pt x="907" y="1173"/>
                </a:cubicBezTo>
                <a:cubicBezTo>
                  <a:pt x="904" y="1191"/>
                  <a:pt x="904" y="1191"/>
                  <a:pt x="904" y="1191"/>
                </a:cubicBezTo>
                <a:cubicBezTo>
                  <a:pt x="885" y="1192"/>
                  <a:pt x="885" y="1192"/>
                  <a:pt x="885" y="1192"/>
                </a:cubicBezTo>
                <a:cubicBezTo>
                  <a:pt x="882" y="1192"/>
                  <a:pt x="879" y="1193"/>
                  <a:pt x="876" y="1193"/>
                </a:cubicBezTo>
                <a:lnTo>
                  <a:pt x="863" y="1194"/>
                </a:lnTo>
                <a:close/>
                <a:moveTo>
                  <a:pt x="721" y="556"/>
                </a:moveTo>
                <a:cubicBezTo>
                  <a:pt x="769" y="672"/>
                  <a:pt x="805" y="792"/>
                  <a:pt x="838" y="919"/>
                </a:cubicBezTo>
                <a:cubicBezTo>
                  <a:pt x="826" y="867"/>
                  <a:pt x="814" y="813"/>
                  <a:pt x="798" y="762"/>
                </a:cubicBezTo>
                <a:cubicBezTo>
                  <a:pt x="776" y="688"/>
                  <a:pt x="750" y="620"/>
                  <a:pt x="721" y="5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pic>
        <p:nvPicPr>
          <p:cNvPr id="7" name="Picture 6" descr="Image of the cover page for the Change Management Toolkit to plan for the return to the workplace.">
            <a:hlinkClick r:id="rId10"/>
            <a:extLst>
              <a:ext uri="{FF2B5EF4-FFF2-40B4-BE49-F238E27FC236}">
                <a16:creationId xmlns:a16="http://schemas.microsoft.com/office/drawing/2014/main" id="{A78B7BF1-AEF5-4830-BED9-1360B0D9FAB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47540" y="3159758"/>
            <a:ext cx="3540454" cy="1993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048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6E93-1EB6-4F45-9631-ED0136F12202}"/>
              </a:ext>
            </a:extLst>
          </p:cNvPr>
          <p:cNvSpPr>
            <a:spLocks noGrp="1"/>
          </p:cNvSpPr>
          <p:nvPr>
            <p:ph type="title"/>
          </p:nvPr>
        </p:nvSpPr>
        <p:spPr/>
        <p:txBody>
          <a:bodyPr/>
          <a:lstStyle/>
          <a:p>
            <a:r>
              <a:rPr lang="en-CA" dirty="0">
                <a:solidFill>
                  <a:schemeClr val="accent2"/>
                </a:solidFill>
              </a:rPr>
              <a:t>Consider</a:t>
            </a:r>
            <a:r>
              <a:rPr lang="en-CA" dirty="0"/>
              <a:t> ▪ Consult ▪ Communicate (1 of 3)</a:t>
            </a:r>
          </a:p>
        </p:txBody>
      </p:sp>
      <p:sp>
        <p:nvSpPr>
          <p:cNvPr id="6" name="TextBox 5">
            <a:extLst>
              <a:ext uri="{FF2B5EF4-FFF2-40B4-BE49-F238E27FC236}">
                <a16:creationId xmlns:a16="http://schemas.microsoft.com/office/drawing/2014/main" id="{245B3A4C-D2C3-48B0-AB3C-E2FFA42A774A}"/>
              </a:ext>
            </a:extLst>
          </p:cNvPr>
          <p:cNvSpPr txBox="1"/>
          <p:nvPr/>
        </p:nvSpPr>
        <p:spPr>
          <a:xfrm>
            <a:off x="508759" y="1506024"/>
            <a:ext cx="6096000" cy="4801314"/>
          </a:xfrm>
          <a:prstGeom prst="rect">
            <a:avLst/>
          </a:prstGeom>
          <a:noFill/>
        </p:spPr>
        <p:txBody>
          <a:bodyPr wrap="square">
            <a:spAutoFit/>
          </a:bodyPr>
          <a:lstStyle/>
          <a:p>
            <a:r>
              <a:rPr lang="en-CA" b="1" dirty="0">
                <a:solidFill>
                  <a:schemeClr val="accent2"/>
                </a:solidFill>
              </a:rPr>
              <a:t>What has changed?</a:t>
            </a:r>
          </a:p>
          <a:p>
            <a:pPr marL="285750" indent="-285750">
              <a:buFontTx/>
              <a:buChar char="-"/>
            </a:pPr>
            <a:r>
              <a:rPr lang="en-CA" dirty="0"/>
              <a:t>Work with your colleagues in IT and HR to identify what has changed. Tools like the </a:t>
            </a:r>
            <a:r>
              <a:rPr lang="en-CA" b="1" dirty="0"/>
              <a:t>RTW PM-CM Integrated plan‒Change inventory and impact assessment </a:t>
            </a:r>
            <a:r>
              <a:rPr lang="en-CA" dirty="0"/>
              <a:t>and the </a:t>
            </a:r>
            <a:r>
              <a:rPr lang="en-CA" b="1" dirty="0"/>
              <a:t>Collection of changes and lessons learned </a:t>
            </a:r>
            <a:r>
              <a:rPr lang="en-CA" dirty="0"/>
              <a:t>can help</a:t>
            </a:r>
          </a:p>
          <a:p>
            <a:pPr marL="285750" indent="-285750">
              <a:buFontTx/>
              <a:buChar char="-"/>
            </a:pPr>
            <a:endParaRPr lang="en-CA" dirty="0"/>
          </a:p>
          <a:p>
            <a:r>
              <a:rPr lang="en-CA" b="1" dirty="0">
                <a:solidFill>
                  <a:schemeClr val="accent2"/>
                </a:solidFill>
              </a:rPr>
              <a:t>What do employees need to be successful?</a:t>
            </a:r>
          </a:p>
          <a:p>
            <a:pPr marL="285750" indent="-285750" eaLnBrk="0" fontAlgn="base" hangingPunct="0">
              <a:spcBef>
                <a:spcPct val="0"/>
              </a:spcBef>
              <a:spcAft>
                <a:spcPct val="0"/>
              </a:spcAft>
              <a:buFont typeface="Arial" panose="020B0604020202020204" pitchFamily="34" charset="0"/>
              <a:buChar char="•"/>
            </a:pPr>
            <a:r>
              <a:rPr lang="en-CA" dirty="0">
                <a:cs typeface="Arial" panose="020B0604020202020204" pitchFamily="34" charset="0"/>
              </a:rPr>
              <a:t>Think about </a:t>
            </a:r>
            <a:r>
              <a:rPr lang="en-US" altLang="en-US" dirty="0">
                <a:solidFill>
                  <a:schemeClr val="tx1"/>
                </a:solidFill>
                <a:ea typeface="Tw Cen MT" panose="020B0602020104020603" pitchFamily="34" charset="0"/>
                <a:cs typeface="Arial" panose="020B0604020202020204" pitchFamily="34" charset="0"/>
              </a:rPr>
              <a:t>training on </a:t>
            </a:r>
            <a:r>
              <a:rPr lang="en-CA" dirty="0">
                <a:solidFill>
                  <a:schemeClr val="tx1"/>
                </a:solidFill>
                <a:cs typeface="Arial" panose="020B0604020202020204" pitchFamily="34" charset="0"/>
              </a:rPr>
              <a:t>new measures, tools, protocols, procedures, ways of working, etc. and ensure managers are equipped to support employees through the transition</a:t>
            </a:r>
          </a:p>
          <a:p>
            <a:pPr marL="285750" indent="-285750" eaLnBrk="0" fontAlgn="base" hangingPunct="0">
              <a:spcBef>
                <a:spcPct val="0"/>
              </a:spcBef>
              <a:spcAft>
                <a:spcPct val="0"/>
              </a:spcAft>
              <a:buFont typeface="Arial" panose="020B0604020202020204" pitchFamily="34" charset="0"/>
              <a:buChar char="•"/>
            </a:pPr>
            <a:endParaRPr lang="en-CA" dirty="0">
              <a:solidFill>
                <a:schemeClr val="tx1"/>
              </a:solidFill>
              <a:cs typeface="Arial" panose="020B0604020202020204" pitchFamily="34" charset="0"/>
            </a:endParaRPr>
          </a:p>
          <a:p>
            <a:r>
              <a:rPr lang="en-CA" b="1" dirty="0">
                <a:solidFill>
                  <a:schemeClr val="accent2"/>
                </a:solidFill>
              </a:rPr>
              <a:t>How will employees respond to these changes?</a:t>
            </a:r>
          </a:p>
          <a:p>
            <a:pPr marL="285750" indent="-285750">
              <a:buFontTx/>
              <a:buChar char="-"/>
            </a:pPr>
            <a:r>
              <a:rPr lang="en-CA" dirty="0"/>
              <a:t>In the last 2 years, experiences have been as diverse as the number of employees in your organization. It’s important to consider their unique perspectives – personas, like the ones proposed by BGIS, can be a great start</a:t>
            </a:r>
          </a:p>
          <a:p>
            <a:pPr marL="285750" indent="-285750" eaLnBrk="0" fontAlgn="base" hangingPunct="0">
              <a:spcBef>
                <a:spcPct val="0"/>
              </a:spcBef>
              <a:spcAft>
                <a:spcPct val="0"/>
              </a:spcAft>
              <a:buFont typeface="Arial" panose="020B0604020202020204" pitchFamily="34" charset="0"/>
              <a:buChar char="•"/>
            </a:pPr>
            <a:endParaRPr lang="en-CA" dirty="0"/>
          </a:p>
        </p:txBody>
      </p:sp>
      <p:sp>
        <p:nvSpPr>
          <p:cNvPr id="8" name="Arrow: Chevron 7">
            <a:extLst>
              <a:ext uri="{FF2B5EF4-FFF2-40B4-BE49-F238E27FC236}">
                <a16:creationId xmlns:a16="http://schemas.microsoft.com/office/drawing/2014/main" id="{36ED65CC-9E2C-4926-980C-92A7CA97B490}"/>
              </a:ext>
              <a:ext uri="{C183D7F6-B498-43B3-948B-1728B52AA6E4}">
                <adec:decorative xmlns:adec="http://schemas.microsoft.com/office/drawing/2017/decorative" val="1"/>
              </a:ext>
            </a:extLst>
          </p:cNvPr>
          <p:cNvSpPr/>
          <p:nvPr/>
        </p:nvSpPr>
        <p:spPr>
          <a:xfrm>
            <a:off x="6693857" y="1741488"/>
            <a:ext cx="187969" cy="1053052"/>
          </a:xfrm>
          <a:prstGeom prst="chevron">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nvGrpSpPr>
          <p:cNvPr id="3" name="Group 2" descr="Image of the tools: Collection of changes and lessons learned and RTW PM-CM Integrated plan‒Change inventory and impact assessment">
            <a:extLst>
              <a:ext uri="{FF2B5EF4-FFF2-40B4-BE49-F238E27FC236}">
                <a16:creationId xmlns:a16="http://schemas.microsoft.com/office/drawing/2014/main" id="{D7C97132-55FE-41E2-A642-633EA23979FE}"/>
              </a:ext>
            </a:extLst>
          </p:cNvPr>
          <p:cNvGrpSpPr/>
          <p:nvPr/>
        </p:nvGrpSpPr>
        <p:grpSpPr>
          <a:xfrm>
            <a:off x="7592769" y="1862101"/>
            <a:ext cx="3617535" cy="2037677"/>
            <a:chOff x="7592769" y="1862101"/>
            <a:chExt cx="3617535" cy="2037677"/>
          </a:xfrm>
        </p:grpSpPr>
        <p:pic>
          <p:nvPicPr>
            <p:cNvPr id="4" name="Picture 3" descr="Image of the tool: RTW PM-CM Integrated plan‒Change inventory and impact assessment">
              <a:hlinkClick r:id="rId3"/>
              <a:extLst>
                <a:ext uri="{FF2B5EF4-FFF2-40B4-BE49-F238E27FC236}">
                  <a16:creationId xmlns:a16="http://schemas.microsoft.com/office/drawing/2014/main" id="{B0CFAC23-2FF8-423A-992F-5A9E68601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8472" y="2440189"/>
              <a:ext cx="2761832" cy="1459589"/>
            </a:xfrm>
            <a:prstGeom prst="rect">
              <a:avLst/>
            </a:prstGeom>
            <a:ln>
              <a:noFill/>
            </a:ln>
            <a:effectLst>
              <a:outerShdw blurRad="292100" dist="139700" dir="2700000" algn="tl" rotWithShape="0">
                <a:srgbClr val="333333">
                  <a:alpha val="65000"/>
                </a:srgbClr>
              </a:outerShdw>
            </a:effectLst>
          </p:spPr>
        </p:pic>
        <p:pic>
          <p:nvPicPr>
            <p:cNvPr id="10" name="Picture 9" descr="Image of the tool: Collection of changes and lessons learned">
              <a:hlinkClick r:id="rId5"/>
              <a:extLst>
                <a:ext uri="{FF2B5EF4-FFF2-40B4-BE49-F238E27FC236}">
                  <a16:creationId xmlns:a16="http://schemas.microsoft.com/office/drawing/2014/main" id="{FBDEE001-DFA5-443A-A444-B49A26644C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2769" y="1862101"/>
              <a:ext cx="2605244" cy="1459589"/>
            </a:xfrm>
            <a:prstGeom prst="rect">
              <a:avLst/>
            </a:prstGeom>
            <a:ln>
              <a:noFill/>
            </a:ln>
            <a:effectLst>
              <a:outerShdw blurRad="292100" dist="139700" dir="2700000" algn="tl" rotWithShape="0">
                <a:srgbClr val="333333">
                  <a:alpha val="65000"/>
                </a:srgbClr>
              </a:outerShdw>
            </a:effectLst>
          </p:spPr>
        </p:pic>
      </p:grpSp>
      <p:pic>
        <p:nvPicPr>
          <p:cNvPr id="7" name="Picture 6" descr="Image of the tool: BGIS Return to the Workplace Employee Experience Considerations">
            <a:hlinkClick r:id="rId7"/>
            <a:extLst>
              <a:ext uri="{FF2B5EF4-FFF2-40B4-BE49-F238E27FC236}">
                <a16:creationId xmlns:a16="http://schemas.microsoft.com/office/drawing/2014/main" id="{052D5576-B0FB-44EA-B2BA-A9D130244A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58377" y="4203191"/>
            <a:ext cx="3551927" cy="1995526"/>
          </a:xfrm>
          <a:prstGeom prst="rect">
            <a:avLst/>
          </a:prstGeom>
          <a:ln>
            <a:noFill/>
          </a:ln>
          <a:effectLst>
            <a:outerShdw blurRad="292100" dist="139700" dir="2700000" algn="tl" rotWithShape="0">
              <a:srgbClr val="333333">
                <a:alpha val="65000"/>
              </a:srgbClr>
            </a:outerShdw>
          </a:effectLst>
        </p:spPr>
      </p:pic>
      <p:sp>
        <p:nvSpPr>
          <p:cNvPr id="12" name="Arrow: Chevron 11">
            <a:extLst>
              <a:ext uri="{FF2B5EF4-FFF2-40B4-BE49-F238E27FC236}">
                <a16:creationId xmlns:a16="http://schemas.microsoft.com/office/drawing/2014/main" id="{06469C36-9F02-408F-807D-7B991D0AD2A9}"/>
              </a:ext>
              <a:ext uri="{C183D7F6-B498-43B3-948B-1728B52AA6E4}">
                <adec:decorative xmlns:adec="http://schemas.microsoft.com/office/drawing/2017/decorative" val="1"/>
              </a:ext>
            </a:extLst>
          </p:cNvPr>
          <p:cNvSpPr/>
          <p:nvPr/>
        </p:nvSpPr>
        <p:spPr>
          <a:xfrm>
            <a:off x="6693857" y="4665963"/>
            <a:ext cx="187969" cy="1053052"/>
          </a:xfrm>
          <a:prstGeom prst="chevron">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31846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6E93-1EB6-4F45-9631-ED0136F12202}"/>
              </a:ext>
            </a:extLst>
          </p:cNvPr>
          <p:cNvSpPr>
            <a:spLocks noGrp="1"/>
          </p:cNvSpPr>
          <p:nvPr>
            <p:ph type="title"/>
          </p:nvPr>
        </p:nvSpPr>
        <p:spPr/>
        <p:txBody>
          <a:bodyPr/>
          <a:lstStyle/>
          <a:p>
            <a:r>
              <a:rPr lang="en-CA" dirty="0"/>
              <a:t>Consider ▪ </a:t>
            </a:r>
            <a:r>
              <a:rPr lang="en-CA" dirty="0">
                <a:solidFill>
                  <a:schemeClr val="accent2"/>
                </a:solidFill>
              </a:rPr>
              <a:t>Consult</a:t>
            </a:r>
            <a:r>
              <a:rPr lang="en-CA" dirty="0"/>
              <a:t> ▪ Communicate (2 of 3)</a:t>
            </a:r>
          </a:p>
        </p:txBody>
      </p:sp>
      <p:sp>
        <p:nvSpPr>
          <p:cNvPr id="4" name="TextBox 3">
            <a:extLst>
              <a:ext uri="{FF2B5EF4-FFF2-40B4-BE49-F238E27FC236}">
                <a16:creationId xmlns:a16="http://schemas.microsoft.com/office/drawing/2014/main" id="{5C4EA935-E5ED-4281-98B4-3B2EFDF6436A}"/>
              </a:ext>
            </a:extLst>
          </p:cNvPr>
          <p:cNvSpPr txBox="1"/>
          <p:nvPr/>
        </p:nvSpPr>
        <p:spPr>
          <a:xfrm>
            <a:off x="508759" y="1437961"/>
            <a:ext cx="7383958" cy="3970318"/>
          </a:xfrm>
          <a:prstGeom prst="rect">
            <a:avLst/>
          </a:prstGeom>
          <a:noFill/>
        </p:spPr>
        <p:txBody>
          <a:bodyPr wrap="square">
            <a:spAutoFit/>
          </a:bodyPr>
          <a:lstStyle/>
          <a:p>
            <a:r>
              <a:rPr lang="en-CA" b="1" dirty="0">
                <a:solidFill>
                  <a:schemeClr val="accent2"/>
                </a:solidFill>
              </a:rPr>
              <a:t>Survey your employees</a:t>
            </a:r>
          </a:p>
          <a:p>
            <a:pPr marL="285750" indent="-285750">
              <a:buFontTx/>
              <a:buChar char="-"/>
            </a:pPr>
            <a:r>
              <a:rPr lang="en-CA" dirty="0"/>
              <a:t>Make sure to be very clear about the context in which you are asking the questions. What is the organization’s plan for the future? Will their input directly affect the organisations decisions? </a:t>
            </a:r>
          </a:p>
          <a:p>
            <a:pPr marL="285750" indent="-285750">
              <a:buFontTx/>
              <a:buChar char="-"/>
            </a:pPr>
            <a:endParaRPr lang="en-CA" dirty="0"/>
          </a:p>
          <a:p>
            <a:r>
              <a:rPr lang="en-CA" b="1" dirty="0">
                <a:solidFill>
                  <a:schemeClr val="accent2"/>
                </a:solidFill>
              </a:rPr>
              <a:t>Consider multiple sources</a:t>
            </a:r>
          </a:p>
          <a:p>
            <a:pPr marL="285750" indent="-285750">
              <a:buFontTx/>
              <a:buChar char="-"/>
            </a:pPr>
            <a:r>
              <a:rPr lang="en-CA" dirty="0"/>
              <a:t>Consult both on a broad level to identify trends and on the individual level to find solutions for unique or special circumstances </a:t>
            </a:r>
          </a:p>
          <a:p>
            <a:pPr marL="285750" indent="-285750">
              <a:buFontTx/>
              <a:buChar char="-"/>
            </a:pPr>
            <a:endParaRPr lang="en-CA" dirty="0"/>
          </a:p>
          <a:p>
            <a:r>
              <a:rPr lang="en-CA" b="1" dirty="0">
                <a:solidFill>
                  <a:schemeClr val="accent2"/>
                </a:solidFill>
              </a:rPr>
              <a:t>Keep the pulse</a:t>
            </a:r>
          </a:p>
          <a:p>
            <a:pPr marL="285750" indent="-285750">
              <a:buFontTx/>
              <a:buChar char="-"/>
            </a:pPr>
            <a:r>
              <a:rPr lang="en-CA" dirty="0"/>
              <a:t>Employees’ needs and preferences change over time. Make sure to have relevant data for your decision making. Keep up the employee engagement and ask questions even once you’ve reopened your offices</a:t>
            </a:r>
          </a:p>
          <a:p>
            <a:endParaRPr lang="en-CA" dirty="0"/>
          </a:p>
        </p:txBody>
      </p:sp>
      <p:sp>
        <p:nvSpPr>
          <p:cNvPr id="5" name="TextBox 4">
            <a:extLst>
              <a:ext uri="{FF2B5EF4-FFF2-40B4-BE49-F238E27FC236}">
                <a16:creationId xmlns:a16="http://schemas.microsoft.com/office/drawing/2014/main" id="{9919339E-74E5-4160-9FE5-28D013A7510F}"/>
              </a:ext>
            </a:extLst>
          </p:cNvPr>
          <p:cNvSpPr txBox="1"/>
          <p:nvPr/>
        </p:nvSpPr>
        <p:spPr>
          <a:xfrm>
            <a:off x="8127107" y="1385889"/>
            <a:ext cx="3175893" cy="1754326"/>
          </a:xfrm>
          <a:prstGeom prst="rect">
            <a:avLst/>
          </a:prstGeom>
          <a:noFill/>
        </p:spPr>
        <p:txBody>
          <a:bodyPr wrap="square">
            <a:spAutoFit/>
          </a:bodyPr>
          <a:lstStyle/>
          <a:p>
            <a:r>
              <a:rPr lang="en-CA" dirty="0"/>
              <a:t>Find ideas and resources on how to consult and engage employees in the </a:t>
            </a:r>
            <a:r>
              <a:rPr lang="en-CA" b="1" dirty="0">
                <a:solidFill>
                  <a:schemeClr val="accent2"/>
                </a:solidFill>
              </a:rPr>
              <a:t>PSPC Change Management Playbook </a:t>
            </a:r>
            <a:r>
              <a:rPr lang="en-CA" dirty="0"/>
              <a:t>(in the section Implement -&gt; Engagement)</a:t>
            </a:r>
          </a:p>
        </p:txBody>
      </p:sp>
      <p:sp>
        <p:nvSpPr>
          <p:cNvPr id="6" name="Freeform 18">
            <a:extLst>
              <a:ext uri="{FF2B5EF4-FFF2-40B4-BE49-F238E27FC236}">
                <a16:creationId xmlns:a16="http://schemas.microsoft.com/office/drawing/2014/main" id="{2A3DAE71-2F4D-426E-BDB1-FE0B08AA42EB}"/>
              </a:ext>
              <a:ext uri="{C183D7F6-B498-43B3-948B-1728B52AA6E4}">
                <adec:decorative xmlns:adec="http://schemas.microsoft.com/office/drawing/2017/decorative" val="1"/>
              </a:ext>
            </a:extLst>
          </p:cNvPr>
          <p:cNvSpPr>
            <a:spLocks noEditPoints="1"/>
          </p:cNvSpPr>
          <p:nvPr/>
        </p:nvSpPr>
        <p:spPr bwMode="auto">
          <a:xfrm rot="249637">
            <a:off x="11110864" y="2407429"/>
            <a:ext cx="626662" cy="819143"/>
          </a:xfrm>
          <a:custGeom>
            <a:avLst/>
            <a:gdLst>
              <a:gd name="T0" fmla="*/ 863 w 1110"/>
              <a:gd name="T1" fmla="*/ 1194 h 1194"/>
              <a:gd name="T2" fmla="*/ 855 w 1110"/>
              <a:gd name="T3" fmla="*/ 1186 h 1194"/>
              <a:gd name="T4" fmla="*/ 832 w 1110"/>
              <a:gd name="T5" fmla="*/ 1161 h 1194"/>
              <a:gd name="T6" fmla="*/ 783 w 1110"/>
              <a:gd name="T7" fmla="*/ 1109 h 1194"/>
              <a:gd name="T8" fmla="*/ 486 w 1110"/>
              <a:gd name="T9" fmla="*/ 921 h 1194"/>
              <a:gd name="T10" fmla="*/ 480 w 1110"/>
              <a:gd name="T11" fmla="*/ 918 h 1194"/>
              <a:gd name="T12" fmla="*/ 472 w 1110"/>
              <a:gd name="T13" fmla="*/ 916 h 1194"/>
              <a:gd name="T14" fmla="*/ 438 w 1110"/>
              <a:gd name="T15" fmla="*/ 894 h 1194"/>
              <a:gd name="T16" fmla="*/ 436 w 1110"/>
              <a:gd name="T17" fmla="*/ 863 h 1194"/>
              <a:gd name="T18" fmla="*/ 472 w 1110"/>
              <a:gd name="T19" fmla="*/ 835 h 1194"/>
              <a:gd name="T20" fmla="*/ 500 w 1110"/>
              <a:gd name="T21" fmla="*/ 842 h 1194"/>
              <a:gd name="T22" fmla="*/ 507 w 1110"/>
              <a:gd name="T23" fmla="*/ 845 h 1194"/>
              <a:gd name="T24" fmla="*/ 824 w 1110"/>
              <a:gd name="T25" fmla="*/ 1060 h 1194"/>
              <a:gd name="T26" fmla="*/ 672 w 1110"/>
              <a:gd name="T27" fmla="*/ 564 h 1194"/>
              <a:gd name="T28" fmla="*/ 447 w 1110"/>
              <a:gd name="T29" fmla="*/ 225 h 1194"/>
              <a:gd name="T30" fmla="*/ 128 w 1110"/>
              <a:gd name="T31" fmla="*/ 68 h 1194"/>
              <a:gd name="T32" fmla="*/ 64 w 1110"/>
              <a:gd name="T33" fmla="*/ 61 h 1194"/>
              <a:gd name="T34" fmla="*/ 0 w 1110"/>
              <a:gd name="T35" fmla="*/ 54 h 1194"/>
              <a:gd name="T36" fmla="*/ 2 w 1110"/>
              <a:gd name="T37" fmla="*/ 7 h 1194"/>
              <a:gd name="T38" fmla="*/ 31 w 1110"/>
              <a:gd name="T39" fmla="*/ 4 h 1194"/>
              <a:gd name="T40" fmla="*/ 85 w 1110"/>
              <a:gd name="T41" fmla="*/ 0 h 1194"/>
              <a:gd name="T42" fmla="*/ 100 w 1110"/>
              <a:gd name="T43" fmla="*/ 0 h 1194"/>
              <a:gd name="T44" fmla="*/ 632 w 1110"/>
              <a:gd name="T45" fmla="*/ 311 h 1194"/>
              <a:gd name="T46" fmla="*/ 844 w 1110"/>
              <a:gd name="T47" fmla="*/ 748 h 1194"/>
              <a:gd name="T48" fmla="*/ 891 w 1110"/>
              <a:gd name="T49" fmla="*/ 937 h 1194"/>
              <a:gd name="T50" fmla="*/ 901 w 1110"/>
              <a:gd name="T51" fmla="*/ 982 h 1194"/>
              <a:gd name="T52" fmla="*/ 924 w 1110"/>
              <a:gd name="T53" fmla="*/ 947 h 1194"/>
              <a:gd name="T54" fmla="*/ 1027 w 1110"/>
              <a:gd name="T55" fmla="*/ 827 h 1194"/>
              <a:gd name="T56" fmla="*/ 1061 w 1110"/>
              <a:gd name="T57" fmla="*/ 814 h 1194"/>
              <a:gd name="T58" fmla="*/ 1068 w 1110"/>
              <a:gd name="T59" fmla="*/ 813 h 1194"/>
              <a:gd name="T60" fmla="*/ 1110 w 1110"/>
              <a:gd name="T61" fmla="*/ 804 h 1194"/>
              <a:gd name="T62" fmla="*/ 1095 w 1110"/>
              <a:gd name="T63" fmla="*/ 845 h 1194"/>
              <a:gd name="T64" fmla="*/ 1093 w 1110"/>
              <a:gd name="T65" fmla="*/ 852 h 1194"/>
              <a:gd name="T66" fmla="*/ 1076 w 1110"/>
              <a:gd name="T67" fmla="*/ 882 h 1194"/>
              <a:gd name="T68" fmla="*/ 920 w 1110"/>
              <a:gd name="T69" fmla="*/ 1085 h 1194"/>
              <a:gd name="T70" fmla="*/ 918 w 1110"/>
              <a:gd name="T71" fmla="*/ 1102 h 1194"/>
              <a:gd name="T72" fmla="*/ 917 w 1110"/>
              <a:gd name="T73" fmla="*/ 1120 h 1194"/>
              <a:gd name="T74" fmla="*/ 910 w 1110"/>
              <a:gd name="T75" fmla="*/ 1158 h 1194"/>
              <a:gd name="T76" fmla="*/ 907 w 1110"/>
              <a:gd name="T77" fmla="*/ 1173 h 1194"/>
              <a:gd name="T78" fmla="*/ 904 w 1110"/>
              <a:gd name="T79" fmla="*/ 1191 h 1194"/>
              <a:gd name="T80" fmla="*/ 885 w 1110"/>
              <a:gd name="T81" fmla="*/ 1192 h 1194"/>
              <a:gd name="T82" fmla="*/ 876 w 1110"/>
              <a:gd name="T83" fmla="*/ 1193 h 1194"/>
              <a:gd name="T84" fmla="*/ 863 w 1110"/>
              <a:gd name="T85" fmla="*/ 1194 h 1194"/>
              <a:gd name="T86" fmla="*/ 721 w 1110"/>
              <a:gd name="T87" fmla="*/ 556 h 1194"/>
              <a:gd name="T88" fmla="*/ 838 w 1110"/>
              <a:gd name="T89" fmla="*/ 919 h 1194"/>
              <a:gd name="T90" fmla="*/ 798 w 1110"/>
              <a:gd name="T91" fmla="*/ 762 h 1194"/>
              <a:gd name="T92" fmla="*/ 721 w 1110"/>
              <a:gd name="T93" fmla="*/ 556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0" h="1194">
                <a:moveTo>
                  <a:pt x="863" y="1194"/>
                </a:moveTo>
                <a:cubicBezTo>
                  <a:pt x="855" y="1186"/>
                  <a:pt x="855" y="1186"/>
                  <a:pt x="855" y="1186"/>
                </a:cubicBezTo>
                <a:cubicBezTo>
                  <a:pt x="848" y="1177"/>
                  <a:pt x="840" y="1169"/>
                  <a:pt x="832" y="1161"/>
                </a:cubicBezTo>
                <a:cubicBezTo>
                  <a:pt x="816" y="1143"/>
                  <a:pt x="800" y="1126"/>
                  <a:pt x="783" y="1109"/>
                </a:cubicBezTo>
                <a:cubicBezTo>
                  <a:pt x="684" y="1010"/>
                  <a:pt x="590" y="950"/>
                  <a:pt x="486" y="921"/>
                </a:cubicBezTo>
                <a:cubicBezTo>
                  <a:pt x="483" y="920"/>
                  <a:pt x="481" y="919"/>
                  <a:pt x="480" y="918"/>
                </a:cubicBezTo>
                <a:cubicBezTo>
                  <a:pt x="478" y="918"/>
                  <a:pt x="475" y="917"/>
                  <a:pt x="472" y="916"/>
                </a:cubicBezTo>
                <a:cubicBezTo>
                  <a:pt x="462" y="913"/>
                  <a:pt x="446" y="909"/>
                  <a:pt x="438" y="894"/>
                </a:cubicBezTo>
                <a:cubicBezTo>
                  <a:pt x="435" y="888"/>
                  <a:pt x="432" y="877"/>
                  <a:pt x="436" y="863"/>
                </a:cubicBezTo>
                <a:cubicBezTo>
                  <a:pt x="442" y="845"/>
                  <a:pt x="455" y="835"/>
                  <a:pt x="472" y="835"/>
                </a:cubicBezTo>
                <a:cubicBezTo>
                  <a:pt x="483" y="835"/>
                  <a:pt x="493" y="839"/>
                  <a:pt x="500" y="842"/>
                </a:cubicBezTo>
                <a:cubicBezTo>
                  <a:pt x="503" y="844"/>
                  <a:pt x="505" y="845"/>
                  <a:pt x="507" y="845"/>
                </a:cubicBezTo>
                <a:cubicBezTo>
                  <a:pt x="623" y="883"/>
                  <a:pt x="725" y="952"/>
                  <a:pt x="824" y="1060"/>
                </a:cubicBezTo>
                <a:cubicBezTo>
                  <a:pt x="780" y="881"/>
                  <a:pt x="737" y="719"/>
                  <a:pt x="672" y="564"/>
                </a:cubicBezTo>
                <a:cubicBezTo>
                  <a:pt x="619" y="436"/>
                  <a:pt x="543" y="322"/>
                  <a:pt x="447" y="225"/>
                </a:cubicBezTo>
                <a:cubicBezTo>
                  <a:pt x="365" y="142"/>
                  <a:pt x="261" y="91"/>
                  <a:pt x="128" y="68"/>
                </a:cubicBezTo>
                <a:cubicBezTo>
                  <a:pt x="107" y="64"/>
                  <a:pt x="86" y="63"/>
                  <a:pt x="64" y="61"/>
                </a:cubicBezTo>
                <a:cubicBezTo>
                  <a:pt x="43" y="59"/>
                  <a:pt x="22" y="58"/>
                  <a:pt x="0" y="54"/>
                </a:cubicBezTo>
                <a:cubicBezTo>
                  <a:pt x="2" y="7"/>
                  <a:pt x="2" y="7"/>
                  <a:pt x="2" y="7"/>
                </a:cubicBezTo>
                <a:cubicBezTo>
                  <a:pt x="12" y="6"/>
                  <a:pt x="21" y="5"/>
                  <a:pt x="31" y="4"/>
                </a:cubicBezTo>
                <a:cubicBezTo>
                  <a:pt x="49" y="2"/>
                  <a:pt x="67" y="0"/>
                  <a:pt x="85" y="0"/>
                </a:cubicBezTo>
                <a:cubicBezTo>
                  <a:pt x="90" y="0"/>
                  <a:pt x="95" y="0"/>
                  <a:pt x="100" y="0"/>
                </a:cubicBezTo>
                <a:cubicBezTo>
                  <a:pt x="314" y="15"/>
                  <a:pt x="488" y="117"/>
                  <a:pt x="632" y="311"/>
                </a:cubicBezTo>
                <a:cubicBezTo>
                  <a:pt x="724" y="435"/>
                  <a:pt x="793" y="578"/>
                  <a:pt x="844" y="748"/>
                </a:cubicBezTo>
                <a:cubicBezTo>
                  <a:pt x="863" y="810"/>
                  <a:pt x="877" y="875"/>
                  <a:pt x="891" y="937"/>
                </a:cubicBezTo>
                <a:cubicBezTo>
                  <a:pt x="894" y="952"/>
                  <a:pt x="898" y="967"/>
                  <a:pt x="901" y="982"/>
                </a:cubicBezTo>
                <a:cubicBezTo>
                  <a:pt x="908" y="970"/>
                  <a:pt x="915" y="958"/>
                  <a:pt x="924" y="947"/>
                </a:cubicBezTo>
                <a:cubicBezTo>
                  <a:pt x="956" y="905"/>
                  <a:pt x="992" y="865"/>
                  <a:pt x="1027" y="827"/>
                </a:cubicBezTo>
                <a:cubicBezTo>
                  <a:pt x="1037" y="816"/>
                  <a:pt x="1051" y="815"/>
                  <a:pt x="1061" y="814"/>
                </a:cubicBezTo>
                <a:cubicBezTo>
                  <a:pt x="1063" y="814"/>
                  <a:pt x="1066" y="814"/>
                  <a:pt x="1068" y="813"/>
                </a:cubicBezTo>
                <a:cubicBezTo>
                  <a:pt x="1110" y="804"/>
                  <a:pt x="1110" y="804"/>
                  <a:pt x="1110" y="804"/>
                </a:cubicBezTo>
                <a:cubicBezTo>
                  <a:pt x="1095" y="845"/>
                  <a:pt x="1095" y="845"/>
                  <a:pt x="1095" y="845"/>
                </a:cubicBezTo>
                <a:cubicBezTo>
                  <a:pt x="1095" y="847"/>
                  <a:pt x="1094" y="849"/>
                  <a:pt x="1093" y="852"/>
                </a:cubicBezTo>
                <a:cubicBezTo>
                  <a:pt x="1091" y="861"/>
                  <a:pt x="1088" y="874"/>
                  <a:pt x="1076" y="882"/>
                </a:cubicBezTo>
                <a:cubicBezTo>
                  <a:pt x="1006" y="931"/>
                  <a:pt x="964" y="1003"/>
                  <a:pt x="920" y="1085"/>
                </a:cubicBezTo>
                <a:cubicBezTo>
                  <a:pt x="918" y="1088"/>
                  <a:pt x="918" y="1096"/>
                  <a:pt x="918" y="1102"/>
                </a:cubicBezTo>
                <a:cubicBezTo>
                  <a:pt x="918" y="1107"/>
                  <a:pt x="918" y="1114"/>
                  <a:pt x="917" y="1120"/>
                </a:cubicBezTo>
                <a:cubicBezTo>
                  <a:pt x="915" y="1133"/>
                  <a:pt x="912" y="1146"/>
                  <a:pt x="910" y="1158"/>
                </a:cubicBezTo>
                <a:cubicBezTo>
                  <a:pt x="909" y="1163"/>
                  <a:pt x="908" y="1168"/>
                  <a:pt x="907" y="1173"/>
                </a:cubicBezTo>
                <a:cubicBezTo>
                  <a:pt x="904" y="1191"/>
                  <a:pt x="904" y="1191"/>
                  <a:pt x="904" y="1191"/>
                </a:cubicBezTo>
                <a:cubicBezTo>
                  <a:pt x="885" y="1192"/>
                  <a:pt x="885" y="1192"/>
                  <a:pt x="885" y="1192"/>
                </a:cubicBezTo>
                <a:cubicBezTo>
                  <a:pt x="882" y="1192"/>
                  <a:pt x="879" y="1193"/>
                  <a:pt x="876" y="1193"/>
                </a:cubicBezTo>
                <a:lnTo>
                  <a:pt x="863" y="1194"/>
                </a:lnTo>
                <a:close/>
                <a:moveTo>
                  <a:pt x="721" y="556"/>
                </a:moveTo>
                <a:cubicBezTo>
                  <a:pt x="769" y="672"/>
                  <a:pt x="805" y="792"/>
                  <a:pt x="838" y="919"/>
                </a:cubicBezTo>
                <a:cubicBezTo>
                  <a:pt x="826" y="867"/>
                  <a:pt x="814" y="813"/>
                  <a:pt x="798" y="762"/>
                </a:cubicBezTo>
                <a:cubicBezTo>
                  <a:pt x="776" y="688"/>
                  <a:pt x="750" y="620"/>
                  <a:pt x="721" y="5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nvGrpSpPr>
          <p:cNvPr id="12" name="Group 11" descr="Image of the GCpedia page of the Workplace Change Management Playbook with arrows pointing to the Engagment section under the tab Implement.">
            <a:extLst>
              <a:ext uri="{FF2B5EF4-FFF2-40B4-BE49-F238E27FC236}">
                <a16:creationId xmlns:a16="http://schemas.microsoft.com/office/drawing/2014/main" id="{84145341-63DC-45BE-B277-9988130BBD5E}"/>
              </a:ext>
            </a:extLst>
          </p:cNvPr>
          <p:cNvGrpSpPr/>
          <p:nvPr/>
        </p:nvGrpSpPr>
        <p:grpSpPr>
          <a:xfrm>
            <a:off x="8127107" y="3356237"/>
            <a:ext cx="3689754" cy="2863352"/>
            <a:chOff x="8127107" y="2892428"/>
            <a:chExt cx="3689754" cy="2863352"/>
          </a:xfrm>
        </p:grpSpPr>
        <p:pic>
          <p:nvPicPr>
            <p:cNvPr id="9" name="Picture 8">
              <a:hlinkClick r:id="rId3"/>
              <a:extLst>
                <a:ext uri="{FF2B5EF4-FFF2-40B4-BE49-F238E27FC236}">
                  <a16:creationId xmlns:a16="http://schemas.microsoft.com/office/drawing/2014/main" id="{7E56C7B7-B014-4062-A925-7E48F960D8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7107" y="2892428"/>
              <a:ext cx="3689754" cy="2863352"/>
            </a:xfrm>
            <a:prstGeom prst="rect">
              <a:avLst/>
            </a:prstGeom>
            <a:ln>
              <a:noFill/>
            </a:ln>
            <a:effectLst>
              <a:outerShdw blurRad="292100" dist="139700" dir="2700000" algn="tl" rotWithShape="0">
                <a:srgbClr val="333333">
                  <a:alpha val="65000"/>
                </a:srgbClr>
              </a:outerShdw>
            </a:effectLst>
          </p:spPr>
        </p:pic>
        <p:sp>
          <p:nvSpPr>
            <p:cNvPr id="10" name="Arrow: Chevron 9">
              <a:extLst>
                <a:ext uri="{FF2B5EF4-FFF2-40B4-BE49-F238E27FC236}">
                  <a16:creationId xmlns:a16="http://schemas.microsoft.com/office/drawing/2014/main" id="{646BA7C5-C7A6-4CD2-B7A2-3807B663366A}"/>
                </a:ext>
              </a:extLst>
            </p:cNvPr>
            <p:cNvSpPr/>
            <p:nvPr/>
          </p:nvSpPr>
          <p:spPr>
            <a:xfrm rot="5400000">
              <a:off x="10264070" y="3935103"/>
              <a:ext cx="187969" cy="287485"/>
            </a:xfrm>
            <a:prstGeom prst="chevron">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Arrow: Chevron 10">
              <a:extLst>
                <a:ext uri="{FF2B5EF4-FFF2-40B4-BE49-F238E27FC236}">
                  <a16:creationId xmlns:a16="http://schemas.microsoft.com/office/drawing/2014/main" id="{CE383C1E-3AF8-4664-9D23-72A940F32B77}"/>
                </a:ext>
              </a:extLst>
            </p:cNvPr>
            <p:cNvSpPr/>
            <p:nvPr/>
          </p:nvSpPr>
          <p:spPr>
            <a:xfrm rot="10800000">
              <a:off x="8780175" y="5225906"/>
              <a:ext cx="187969" cy="287485"/>
            </a:xfrm>
            <a:prstGeom prst="chevron">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spTree>
    <p:extLst>
      <p:ext uri="{BB962C8B-B14F-4D97-AF65-F5344CB8AC3E}">
        <p14:creationId xmlns:p14="http://schemas.microsoft.com/office/powerpoint/2010/main" val="83556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6E93-1EB6-4F45-9631-ED0136F12202}"/>
              </a:ext>
            </a:extLst>
          </p:cNvPr>
          <p:cNvSpPr>
            <a:spLocks noGrp="1"/>
          </p:cNvSpPr>
          <p:nvPr>
            <p:ph type="title"/>
          </p:nvPr>
        </p:nvSpPr>
        <p:spPr/>
        <p:txBody>
          <a:bodyPr/>
          <a:lstStyle/>
          <a:p>
            <a:r>
              <a:rPr lang="en-CA" dirty="0"/>
              <a:t>Consider ▪ Consult ▪ </a:t>
            </a:r>
            <a:r>
              <a:rPr lang="en-CA" dirty="0">
                <a:solidFill>
                  <a:schemeClr val="accent2"/>
                </a:solidFill>
              </a:rPr>
              <a:t>Communicate </a:t>
            </a:r>
            <a:r>
              <a:rPr lang="en-CA" dirty="0"/>
              <a:t>(3 of 3)</a:t>
            </a:r>
          </a:p>
        </p:txBody>
      </p:sp>
      <p:sp>
        <p:nvSpPr>
          <p:cNvPr id="10" name="TextBox 9">
            <a:extLst>
              <a:ext uri="{FF2B5EF4-FFF2-40B4-BE49-F238E27FC236}">
                <a16:creationId xmlns:a16="http://schemas.microsoft.com/office/drawing/2014/main" id="{83AA5676-2512-4689-A82B-8E81C3F7A43F}"/>
              </a:ext>
            </a:extLst>
          </p:cNvPr>
          <p:cNvSpPr txBox="1"/>
          <p:nvPr/>
        </p:nvSpPr>
        <p:spPr>
          <a:xfrm>
            <a:off x="593658" y="1467217"/>
            <a:ext cx="6096000" cy="4524315"/>
          </a:xfrm>
          <a:prstGeom prst="rect">
            <a:avLst/>
          </a:prstGeom>
          <a:noFill/>
        </p:spPr>
        <p:txBody>
          <a:bodyPr wrap="square">
            <a:spAutoFit/>
          </a:bodyPr>
          <a:lstStyle/>
          <a:p>
            <a:r>
              <a:rPr lang="en-CA" b="1" dirty="0">
                <a:solidFill>
                  <a:schemeClr val="accent2"/>
                </a:solidFill>
                <a:cs typeface="Arial" panose="020B0604020202020204" pitchFamily="34" charset="0"/>
              </a:rPr>
              <a:t>Start now!</a:t>
            </a:r>
          </a:p>
          <a:p>
            <a:pPr marL="285750" indent="-285750">
              <a:buFontTx/>
              <a:buChar char="-"/>
            </a:pPr>
            <a:r>
              <a:rPr lang="en-CA" dirty="0">
                <a:cs typeface="Arial" panose="020B0604020202020204" pitchFamily="34" charset="0"/>
              </a:rPr>
              <a:t>Even if your organization has not figured out all the details, it’s important to communicate what you do know, and that you are working on what you don’t know. Absence of communication can cause anxiety in employees</a:t>
            </a:r>
          </a:p>
          <a:p>
            <a:endParaRPr lang="en-CA" b="1" dirty="0">
              <a:solidFill>
                <a:schemeClr val="accent2"/>
              </a:solidFill>
              <a:cs typeface="Arial" panose="020B0604020202020204" pitchFamily="34" charset="0"/>
            </a:endParaRPr>
          </a:p>
          <a:p>
            <a:r>
              <a:rPr lang="en-CA" b="1" dirty="0">
                <a:solidFill>
                  <a:schemeClr val="accent2"/>
                </a:solidFill>
                <a:cs typeface="Arial" panose="020B0604020202020204" pitchFamily="34" charset="0"/>
              </a:rPr>
              <a:t>Include the WHY and the HOW</a:t>
            </a:r>
          </a:p>
          <a:p>
            <a:pPr marL="285750" indent="-285750">
              <a:buFontTx/>
              <a:buChar char="-"/>
            </a:pPr>
            <a:r>
              <a:rPr lang="en-CA" dirty="0">
                <a:cs typeface="Arial" panose="020B0604020202020204" pitchFamily="34" charset="0"/>
              </a:rPr>
              <a:t>Employees will want to understand why specific decisions are been made – if you can, make links with the organization’s vision for the Future of Work </a:t>
            </a:r>
          </a:p>
          <a:p>
            <a:pPr marL="285750" indent="-285750">
              <a:buFontTx/>
              <a:buChar char="-"/>
            </a:pPr>
            <a:endParaRPr lang="en-CA" b="1" dirty="0">
              <a:solidFill>
                <a:schemeClr val="accent2"/>
              </a:solidFill>
              <a:cs typeface="Arial" panose="020B0604020202020204" pitchFamily="34" charset="0"/>
            </a:endParaRPr>
          </a:p>
          <a:p>
            <a:r>
              <a:rPr lang="en-CA" b="1" dirty="0">
                <a:solidFill>
                  <a:schemeClr val="accent2"/>
                </a:solidFill>
                <a:cs typeface="Arial" panose="020B0604020202020204" pitchFamily="34" charset="0"/>
              </a:rPr>
              <a:t>Use multiple channels</a:t>
            </a:r>
          </a:p>
          <a:p>
            <a:pPr marL="285750" indent="-285750">
              <a:buFontTx/>
              <a:buChar char="-"/>
            </a:pPr>
            <a:r>
              <a:rPr lang="en-CA" dirty="0">
                <a:solidFill>
                  <a:srgbClr val="252525"/>
                </a:solidFill>
                <a:cs typeface="Arial" panose="020B0604020202020204" pitchFamily="34" charset="0"/>
              </a:rPr>
              <a:t>Depending on the objectives of the communication, consider who is the best sender and which communication vehicle should be used. This Communication Model (in Annex) can serve as a starting point</a:t>
            </a:r>
            <a:endParaRPr lang="en-CA" dirty="0">
              <a:cs typeface="Arial" panose="020B0604020202020204" pitchFamily="34" charset="0"/>
            </a:endParaRPr>
          </a:p>
        </p:txBody>
      </p:sp>
      <p:sp>
        <p:nvSpPr>
          <p:cNvPr id="4" name="Rectangle 3">
            <a:extLst>
              <a:ext uri="{FF2B5EF4-FFF2-40B4-BE49-F238E27FC236}">
                <a16:creationId xmlns:a16="http://schemas.microsoft.com/office/drawing/2014/main" id="{5DD35D04-F1F3-40DE-814F-A9E1A14DEE72}"/>
              </a:ext>
            </a:extLst>
          </p:cNvPr>
          <p:cNvSpPr/>
          <p:nvPr/>
        </p:nvSpPr>
        <p:spPr>
          <a:xfrm>
            <a:off x="7915705" y="1565808"/>
            <a:ext cx="3599399" cy="1863192"/>
          </a:xfrm>
          <a:prstGeom prst="rect">
            <a:avLst/>
          </a:prstGeom>
          <a:solidFill>
            <a:schemeClr val="bg1"/>
          </a:solidFill>
          <a:ln>
            <a:solidFill>
              <a:schemeClr val="accent2"/>
            </a:solid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accent2">
                    <a:lumMod val="75000"/>
                  </a:schemeClr>
                </a:solidFill>
              </a:rPr>
              <a:t>NEW</a:t>
            </a:r>
            <a:r>
              <a:rPr lang="en-CA" dirty="0">
                <a:solidFill>
                  <a:schemeClr val="accent2">
                    <a:lumMod val="75000"/>
                  </a:schemeClr>
                </a:solidFill>
              </a:rPr>
              <a:t> tool coming soon! </a:t>
            </a:r>
          </a:p>
        </p:txBody>
      </p:sp>
      <p:sp>
        <p:nvSpPr>
          <p:cNvPr id="8" name="Arrow: Chevron 7">
            <a:extLst>
              <a:ext uri="{FF2B5EF4-FFF2-40B4-BE49-F238E27FC236}">
                <a16:creationId xmlns:a16="http://schemas.microsoft.com/office/drawing/2014/main" id="{F2D8B5F8-8186-4E8F-90D3-4EF6193A5732}"/>
              </a:ext>
              <a:ext uri="{C183D7F6-B498-43B3-948B-1728B52AA6E4}">
                <adec:decorative xmlns:adec="http://schemas.microsoft.com/office/drawing/2017/decorative" val="1"/>
              </a:ext>
            </a:extLst>
          </p:cNvPr>
          <p:cNvSpPr/>
          <p:nvPr/>
        </p:nvSpPr>
        <p:spPr>
          <a:xfrm>
            <a:off x="6693857" y="4763929"/>
            <a:ext cx="187969" cy="1053052"/>
          </a:xfrm>
          <a:prstGeom prst="chevron">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Arrow: Chevron 8">
            <a:extLst>
              <a:ext uri="{FF2B5EF4-FFF2-40B4-BE49-F238E27FC236}">
                <a16:creationId xmlns:a16="http://schemas.microsoft.com/office/drawing/2014/main" id="{BCD85A43-6B2A-4C4B-9DC3-885FAC13765D}"/>
              </a:ext>
              <a:ext uri="{C183D7F6-B498-43B3-948B-1728B52AA6E4}">
                <adec:decorative xmlns:adec="http://schemas.microsoft.com/office/drawing/2017/decorative" val="1"/>
              </a:ext>
            </a:extLst>
          </p:cNvPr>
          <p:cNvSpPr/>
          <p:nvPr/>
        </p:nvSpPr>
        <p:spPr>
          <a:xfrm>
            <a:off x="6689658" y="1748587"/>
            <a:ext cx="187969" cy="1053052"/>
          </a:xfrm>
          <a:prstGeom prst="chevron">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5" name="Picture 4" descr="Image of the tool: Communication Model">
            <a:extLst>
              <a:ext uri="{FF2B5EF4-FFF2-40B4-BE49-F238E27FC236}">
                <a16:creationId xmlns:a16="http://schemas.microsoft.com/office/drawing/2014/main" id="{F4DA6191-F1EE-493E-85A8-AA16B6131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5705" y="3974972"/>
            <a:ext cx="3599399" cy="20207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42484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f451faf354644e54c19828c&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OutlineColor&quot;:{&quot;ColorIndex&quot;:3,&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OutlineColor&quot;:{&quot;ColorIndex&quot;:3,&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OutlineColor&quot;:{&quot;ColorIndex&quot;:3,&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OutlineColor&quot;:{&quot;ColorIndex&quot;:3,&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ENGAGECOLOR" val="{&quot;OutlineColor&quot;:{&quot;ColorIndex&quot;:3,&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37466</TotalTime>
  <Words>2613</Words>
  <Application>Microsoft Office PowerPoint</Application>
  <PresentationFormat>Widescreen</PresentationFormat>
  <Paragraphs>289</Paragraphs>
  <Slides>21</Slides>
  <Notes>21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Georgia</vt:lpstr>
      <vt:lpstr>Wingdings</vt:lpstr>
      <vt:lpstr>Office Theme</vt:lpstr>
      <vt:lpstr>think-cell Slide</vt:lpstr>
      <vt:lpstr>RETURN TO THE  WORKPLACE EMPLOYEE EXPERIENCE </vt:lpstr>
      <vt:lpstr>This is us</vt:lpstr>
      <vt:lpstr>Defining Your Return to the Workplace Strategy</vt:lpstr>
      <vt:lpstr>Return to the Workplace Scenarios</vt:lpstr>
      <vt:lpstr>Integration is key for a positive employee experience </vt:lpstr>
      <vt:lpstr>An employee-centric approach at home or at the office</vt:lpstr>
      <vt:lpstr>Consider ▪ Consult ▪ Communicate (1 of 3)</vt:lpstr>
      <vt:lpstr>Consider ▪ Consult ▪ Communicate (2 of 3)</vt:lpstr>
      <vt:lpstr>Consider ▪ Consult ▪ Communicate (3 of 3)</vt:lpstr>
      <vt:lpstr>Use the ADKAR model to ensure employees are ready</vt:lpstr>
      <vt:lpstr>Questions?</vt:lpstr>
      <vt:lpstr>Annex</vt:lpstr>
      <vt:lpstr>Health &amp; Safety in the Workplace</vt:lpstr>
      <vt:lpstr>Communication model</vt:lpstr>
      <vt:lpstr>How to create ADKAR in employees (Awareness)</vt:lpstr>
      <vt:lpstr>How to create ADKAR in employees (Desire)</vt:lpstr>
      <vt:lpstr>How to create ADKAR in employees (Knowledge)</vt:lpstr>
      <vt:lpstr>How to create ADKAR in employees (Ability)</vt:lpstr>
      <vt:lpstr>How to create ADKAR in employees (Reinforcement)</vt:lpstr>
      <vt:lpstr>References</vt:lpstr>
      <vt:lpstr>References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Sophie Genereux</cp:lastModifiedBy>
  <cp:revision>572</cp:revision>
  <dcterms:created xsi:type="dcterms:W3CDTF">2018-01-23T15:59:12Z</dcterms:created>
  <dcterms:modified xsi:type="dcterms:W3CDTF">2022-04-01T14:09:25Z</dcterms:modified>
</cp:coreProperties>
</file>