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Arial Narrow" panose="020B0606020202030204" pitchFamily="34" charset="0"/>
      <p:regular r:id="rId9"/>
      <p:bold r:id="rId10"/>
      <p:italic r:id="rId11"/>
      <p:boldItalic r:id="rId12"/>
    </p:embeddedFont>
    <p:embeddedFont>
      <p:font typeface="Calibri" panose="020F0502020204030204" pitchFamily="34" charset="0"/>
      <p:regular r:id="rId13"/>
      <p:bold r:id="rId14"/>
      <p:italic r:id="rId15"/>
      <p:boldItalic r:id="rId16"/>
    </p:embeddedFont>
  </p:embeddedFontLst>
  <p:custDataLst>
    <p:tags r:id="rId17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8" roundtripDataSignature="AMtx7mjKsnJ2TlHLsM8YP3mNLPtOqF/LB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y Elizabeth Baker" initials="" lastIdx="3" clrIdx="0"/>
  <p:cmAuthor id="1" name="Isabelle Waltzing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678" autoAdjust="0"/>
  </p:normalViewPr>
  <p:slideViewPr>
    <p:cSldViewPr snapToGrid="0">
      <p:cViewPr varScale="1">
        <p:scale>
          <a:sx n="62" d="100"/>
          <a:sy n="62" d="100"/>
        </p:scale>
        <p:origin x="845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tableStyles" Target="tableStyles.xml"/><Relationship Id="rId10" Type="http://schemas.openxmlformats.org/officeDocument/2006/relationships/font" Target="fonts/font2.fntdata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5-29T12:54:20.903" idx="1">
    <p:pos x="396" y="356"/>
    <p:text>This is AEM specific. Going to add a title slide.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commentPostId="AAAAGksA02M"/>
      </p:ext>
    </p:extLst>
  </p:cm>
  <p:cm authorId="1" dt="2020-05-29T12:35:58.205" idx="1">
    <p:pos x="396" y="356"/>
    <p:text>Feel free to rearrange. I am just dropping screen captures! If you prefer a separate document, it is ok too.</p:text>
    <p:extLst>
      <p:ext uri="{C676402C-5697-4E1C-873F-D02D1690AC5C}">
        <p15:threadingInfo xmlns:p15="http://schemas.microsoft.com/office/powerpoint/2012/main" timeZoneBias="0">
          <p15:parentCm authorId="0" idx="1"/>
        </p15:threadingInfo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commentPostId="AAAAGksA02k"/>
      </p:ext>
    </p:extLst>
  </p:cm>
  <p:cm authorId="0" dt="2020-05-29T12:49:29.158" idx="2">
    <p:pos x="396" y="356"/>
    <p:text>This is awesome. Let's keep it all. I just added the title slide.</p:text>
    <p:extLst>
      <p:ext uri="{C676402C-5697-4E1C-873F-D02D1690AC5C}">
        <p15:threadingInfo xmlns:p15="http://schemas.microsoft.com/office/powerpoint/2012/main" timeZoneBias="0">
          <p15:parentCm authorId="0" idx="1"/>
        </p15:threadingInfo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commentPostId="AAAAGksA04Y"/>
      </p:ext>
    </p:extLst>
  </p:cm>
  <p:cm authorId="1" dt="2020-05-29T12:50:15.662" idx="2">
    <p:pos x="396" y="356"/>
    <p:text>I am confirming the source code with Cristian, I am guessing that non-AEM pages will need to be tagged in a consistent way.</p:text>
    <p:extLst>
      <p:ext uri="{C676402C-5697-4E1C-873F-D02D1690AC5C}">
        <p15:threadingInfo xmlns:p15="http://schemas.microsoft.com/office/powerpoint/2012/main" timeZoneBias="0">
          <p15:parentCm authorId="0" idx="1"/>
        </p15:threadingInfo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commentPostId="AAAAGksA04c"/>
      </p:ext>
    </p:extLst>
  </p:cm>
  <p:cm authorId="0" dt="2020-05-29T12:54:20.903" idx="3">
    <p:pos x="396" y="356"/>
    <p:text>Thanks +iwaltzing@gmail.com</p:text>
    <p:extLst>
      <p:ext uri="{C676402C-5697-4E1C-873F-D02D1690AC5C}">
        <p15:threadingInfo xmlns:p15="http://schemas.microsoft.com/office/powerpoint/2012/main" timeZoneBias="0">
          <p15:parentCm authorId="0" idx="1"/>
        </p15:threadingInfo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commentPostId="AAAAGksA05Y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46069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arybeth.baker@pco-bcp.gc.ca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" name="Google Shape;5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9961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751a1d5305_4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" name="Google Shape;57;g751a1d5305_4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54780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5f8cb7fd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5f8cb7fd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noProof="0" dirty="0"/>
              <a:t>Pour avoir accès à #</a:t>
            </a:r>
            <a:r>
              <a:rPr lang="fr-CA" noProof="0" dirty="0" err="1"/>
              <a:t>slack</a:t>
            </a:r>
            <a:r>
              <a:rPr lang="fr-CA" noProof="0" dirty="0"/>
              <a:t>, envoyez un courriel à </a:t>
            </a:r>
            <a:r>
              <a:rPr lang="fr-CA" u="sng" noProof="0" dirty="0">
                <a:solidFill>
                  <a:schemeClr val="hlink"/>
                </a:solidFill>
                <a:hlinkClick r:id="rId3"/>
              </a:rPr>
              <a:t>marybeth.baker@pco-bcp.gc.ca</a:t>
            </a:r>
            <a:r>
              <a:rPr lang="fr-CA" noProof="0" dirty="0"/>
              <a:t> à partir de votre compte courriel canada.ca ou gc.ca.</a:t>
            </a:r>
          </a:p>
        </p:txBody>
      </p:sp>
    </p:spTree>
    <p:extLst>
      <p:ext uri="{BB962C8B-B14F-4D97-AF65-F5344CB8AC3E}">
        <p14:creationId xmlns:p14="http://schemas.microsoft.com/office/powerpoint/2010/main" val="1110834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7bfb73e01_3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7bfb73e01_3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5459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87bfb73e01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87bfb73e01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2819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87bfb73e01_2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87bfb73e01_2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7931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sposition personnalisée">
  <p:cSld name="Disposition personnalisé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g73bd4125de_17_3" descr="Une image contenant oiseau&#10;&#10;Description générée automatiquement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73bd4125de_17_26"/>
          <p:cNvSpPr txBox="1">
            <a:spLocks noGrp="1"/>
          </p:cNvSpPr>
          <p:nvPr>
            <p:ph type="title"/>
          </p:nvPr>
        </p:nvSpPr>
        <p:spPr>
          <a:xfrm>
            <a:off x="279775" y="253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libri"/>
              <a:buChar char="●"/>
              <a:defRPr sz="36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g73bd4125de_17_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44" name="Google Shape;44;g73bd4125de_17_26"/>
          <p:cNvSpPr/>
          <p:nvPr/>
        </p:nvSpPr>
        <p:spPr>
          <a:xfrm>
            <a:off x="6962775" y="-1694"/>
            <a:ext cx="2181225" cy="150813"/>
          </a:xfrm>
          <a:custGeom>
            <a:avLst/>
            <a:gdLst/>
            <a:ahLst/>
            <a:cxnLst/>
            <a:rect l="l" t="t" r="r" b="b"/>
            <a:pathLst>
              <a:path w="1374" h="95" extrusionOk="0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g73bd4125de_17_26"/>
          <p:cNvSpPr/>
          <p:nvPr/>
        </p:nvSpPr>
        <p:spPr>
          <a:xfrm>
            <a:off x="6829425" y="-1694"/>
            <a:ext cx="276225" cy="150813"/>
          </a:xfrm>
          <a:custGeom>
            <a:avLst/>
            <a:gdLst/>
            <a:ahLst/>
            <a:cxnLst/>
            <a:rect l="l" t="t" r="r" b="b"/>
            <a:pathLst>
              <a:path w="174" h="95" extrusionOk="0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g73bd4125de_17_26"/>
          <p:cNvSpPr/>
          <p:nvPr/>
        </p:nvSpPr>
        <p:spPr>
          <a:xfrm>
            <a:off x="-1" y="-1694"/>
            <a:ext cx="6981825" cy="150813"/>
          </a:xfrm>
          <a:custGeom>
            <a:avLst/>
            <a:gdLst/>
            <a:ahLst/>
            <a:cxnLst/>
            <a:rect l="l" t="t" r="r" b="b"/>
            <a:pathLst>
              <a:path w="4398" h="95" extrusionOk="0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g73bd4125de_17_26"/>
          <p:cNvSpPr txBox="1"/>
          <p:nvPr/>
        </p:nvSpPr>
        <p:spPr>
          <a:xfrm>
            <a:off x="311700" y="989325"/>
            <a:ext cx="7942800" cy="31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g73bd4125de_17_9"/>
          <p:cNvSpPr txBox="1">
            <a:spLocks noGrp="1"/>
          </p:cNvSpPr>
          <p:nvPr>
            <p:ph type="body" idx="1"/>
          </p:nvPr>
        </p:nvSpPr>
        <p:spPr>
          <a:xfrm>
            <a:off x="628650" y="1661120"/>
            <a:ext cx="78867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g73bd4125de_17_9"/>
          <p:cNvSpPr txBox="1">
            <a:spLocks noGrp="1"/>
          </p:cNvSpPr>
          <p:nvPr>
            <p:ph type="title"/>
          </p:nvPr>
        </p:nvSpPr>
        <p:spPr>
          <a:xfrm>
            <a:off x="628650" y="565745"/>
            <a:ext cx="7886700" cy="9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73bd4125de_17_33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g73bd4125de_17_33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g73bd4125de_17_3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grpSp>
        <p:nvGrpSpPr>
          <p:cNvPr id="17" name="Google Shape;17;g73bd4125de_17_33"/>
          <p:cNvGrpSpPr/>
          <p:nvPr/>
        </p:nvGrpSpPr>
        <p:grpSpPr>
          <a:xfrm>
            <a:off x="-508" y="-2"/>
            <a:ext cx="9144003" cy="113110"/>
            <a:chOff x="-508" y="1190445"/>
            <a:chExt cx="9144003" cy="150813"/>
          </a:xfrm>
        </p:grpSpPr>
        <p:sp>
          <p:nvSpPr>
            <p:cNvPr id="18" name="Google Shape;18;g73bd4125de_17_33"/>
            <p:cNvSpPr/>
            <p:nvPr/>
          </p:nvSpPr>
          <p:spPr>
            <a:xfrm>
              <a:off x="6962270" y="1190445"/>
              <a:ext cx="2181225" cy="150813"/>
            </a:xfrm>
            <a:custGeom>
              <a:avLst/>
              <a:gdLst/>
              <a:ahLst/>
              <a:cxnLst/>
              <a:rect l="l" t="t" r="r" b="b"/>
              <a:pathLst>
                <a:path w="1374" h="95" extrusionOk="0">
                  <a:moveTo>
                    <a:pt x="96" y="0"/>
                  </a:moveTo>
                  <a:lnTo>
                    <a:pt x="90" y="0"/>
                  </a:lnTo>
                  <a:lnTo>
                    <a:pt x="0" y="95"/>
                  </a:lnTo>
                  <a:lnTo>
                    <a:pt x="6" y="95"/>
                  </a:lnTo>
                  <a:lnTo>
                    <a:pt x="1374" y="95"/>
                  </a:lnTo>
                  <a:lnTo>
                    <a:pt x="1374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333E48"/>
            </a:solidFill>
            <a:ln>
              <a:noFill/>
            </a:ln>
          </p:spPr>
          <p:txBody>
            <a:bodyPr spcFirstLastPara="1" wrap="square" lIns="51425" tIns="25700" rIns="51425" bIns="2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60"/>
                <a:buFont typeface="Arial"/>
                <a:buNone/>
              </a:pPr>
              <a:endParaRPr sz="7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g73bd4125de_17_33"/>
            <p:cNvSpPr/>
            <p:nvPr/>
          </p:nvSpPr>
          <p:spPr>
            <a:xfrm>
              <a:off x="6828920" y="1190445"/>
              <a:ext cx="276225" cy="150813"/>
            </a:xfrm>
            <a:custGeom>
              <a:avLst/>
              <a:gdLst/>
              <a:ahLst/>
              <a:cxnLst/>
              <a:rect l="l" t="t" r="r" b="b"/>
              <a:pathLst>
                <a:path w="174" h="95" extrusionOk="0">
                  <a:moveTo>
                    <a:pt x="96" y="0"/>
                  </a:moveTo>
                  <a:lnTo>
                    <a:pt x="96" y="0"/>
                  </a:lnTo>
                  <a:lnTo>
                    <a:pt x="0" y="95"/>
                  </a:lnTo>
                  <a:lnTo>
                    <a:pt x="6" y="95"/>
                  </a:lnTo>
                  <a:lnTo>
                    <a:pt x="84" y="95"/>
                  </a:lnTo>
                  <a:lnTo>
                    <a:pt x="174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CFDE00"/>
            </a:solidFill>
            <a:ln>
              <a:noFill/>
            </a:ln>
          </p:spPr>
          <p:txBody>
            <a:bodyPr spcFirstLastPara="1" wrap="square" lIns="51425" tIns="25700" rIns="51425" bIns="2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60"/>
                <a:buFont typeface="Arial"/>
                <a:buNone/>
              </a:pPr>
              <a:endParaRPr sz="7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g73bd4125de_17_33"/>
            <p:cNvSpPr/>
            <p:nvPr/>
          </p:nvSpPr>
          <p:spPr>
            <a:xfrm>
              <a:off x="-508" y="1190445"/>
              <a:ext cx="6981825" cy="150813"/>
            </a:xfrm>
            <a:custGeom>
              <a:avLst/>
              <a:gdLst/>
              <a:ahLst/>
              <a:cxnLst/>
              <a:rect l="l" t="t" r="r" b="b"/>
              <a:pathLst>
                <a:path w="4398" h="95" extrusionOk="0">
                  <a:moveTo>
                    <a:pt x="4398" y="0"/>
                  </a:moveTo>
                  <a:lnTo>
                    <a:pt x="0" y="0"/>
                  </a:lnTo>
                  <a:lnTo>
                    <a:pt x="0" y="95"/>
                  </a:lnTo>
                  <a:lnTo>
                    <a:pt x="4302" y="95"/>
                  </a:lnTo>
                  <a:lnTo>
                    <a:pt x="439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</p:spPr>
          <p:txBody>
            <a:bodyPr spcFirstLastPara="1" wrap="square" lIns="51425" tIns="25700" rIns="51425" bIns="2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60"/>
                <a:buFont typeface="Arial"/>
                <a:buNone/>
              </a:pPr>
              <a:endParaRPr sz="7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g73bd4125de_17_33"/>
          <p:cNvSpPr txBox="1">
            <a:spLocks noGrp="1"/>
          </p:cNvSpPr>
          <p:nvPr>
            <p:ph type="body" idx="1"/>
          </p:nvPr>
        </p:nvSpPr>
        <p:spPr>
          <a:xfrm>
            <a:off x="180976" y="150558"/>
            <a:ext cx="8824800" cy="78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004D7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g73bd4125de_17_33"/>
          <p:cNvSpPr txBox="1">
            <a:spLocks noGrp="1"/>
          </p:cNvSpPr>
          <p:nvPr>
            <p:ph type="body" idx="2"/>
          </p:nvPr>
        </p:nvSpPr>
        <p:spPr>
          <a:xfrm>
            <a:off x="180975" y="1066144"/>
            <a:ext cx="8867700" cy="355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73bd4125de_17_18"/>
          <p:cNvSpPr txBox="1">
            <a:spLocks noGrp="1"/>
          </p:cNvSpPr>
          <p:nvPr>
            <p:ph type="title"/>
          </p:nvPr>
        </p:nvSpPr>
        <p:spPr>
          <a:xfrm>
            <a:off x="629841" y="62942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g73bd4125de_17_18"/>
          <p:cNvSpPr txBox="1">
            <a:spLocks noGrp="1"/>
          </p:cNvSpPr>
          <p:nvPr>
            <p:ph type="body" idx="1"/>
          </p:nvPr>
        </p:nvSpPr>
        <p:spPr>
          <a:xfrm>
            <a:off x="3887391" y="1124135"/>
            <a:ext cx="4629000" cy="30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1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g73bd4125de_17_18"/>
          <p:cNvSpPr txBox="1">
            <a:spLocks noGrp="1"/>
          </p:cNvSpPr>
          <p:nvPr>
            <p:ph type="body" idx="2"/>
          </p:nvPr>
        </p:nvSpPr>
        <p:spPr>
          <a:xfrm>
            <a:off x="629841" y="1842510"/>
            <a:ext cx="2949300" cy="229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73bd4125de_17_5"/>
          <p:cNvSpPr txBox="1">
            <a:spLocks noGrp="1"/>
          </p:cNvSpPr>
          <p:nvPr>
            <p:ph type="title"/>
          </p:nvPr>
        </p:nvSpPr>
        <p:spPr>
          <a:xfrm>
            <a:off x="623888" y="620280"/>
            <a:ext cx="7886700" cy="161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g73bd4125de_17_5"/>
          <p:cNvSpPr txBox="1">
            <a:spLocks noGrp="1"/>
          </p:cNvSpPr>
          <p:nvPr>
            <p:ph type="body" idx="1"/>
          </p:nvPr>
        </p:nvSpPr>
        <p:spPr>
          <a:xfrm>
            <a:off x="623888" y="2385977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73bd4125de_17_12"/>
          <p:cNvSpPr txBox="1">
            <a:spLocks noGrp="1"/>
          </p:cNvSpPr>
          <p:nvPr>
            <p:ph type="body" idx="1"/>
          </p:nvPr>
        </p:nvSpPr>
        <p:spPr>
          <a:xfrm>
            <a:off x="628650" y="1713843"/>
            <a:ext cx="4014000" cy="24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g73bd4125de_17_12"/>
          <p:cNvSpPr txBox="1">
            <a:spLocks noGrp="1"/>
          </p:cNvSpPr>
          <p:nvPr>
            <p:ph type="body" idx="2"/>
          </p:nvPr>
        </p:nvSpPr>
        <p:spPr>
          <a:xfrm>
            <a:off x="4778828" y="1713842"/>
            <a:ext cx="4071300" cy="24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g73bd4125de_17_12"/>
          <p:cNvSpPr txBox="1"/>
          <p:nvPr/>
        </p:nvSpPr>
        <p:spPr>
          <a:xfrm>
            <a:off x="628650" y="643300"/>
            <a:ext cx="8221500" cy="9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n-CA"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Click to edit Master title style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73bd4125de_17_16"/>
          <p:cNvSpPr txBox="1"/>
          <p:nvPr/>
        </p:nvSpPr>
        <p:spPr>
          <a:xfrm>
            <a:off x="628650" y="673203"/>
            <a:ext cx="7886700" cy="9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n-CA"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Click to edit Master title style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73bd4125de_17_2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●"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○"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■"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●"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○"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■"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●"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○"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■"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g73bd4125de_17_2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g73bd4125de_17_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g73bd4125de_17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764" y="0"/>
            <a:ext cx="913047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g73bd4125de_17_0"/>
          <p:cNvSpPr txBox="1"/>
          <p:nvPr/>
        </p:nvSpPr>
        <p:spPr>
          <a:xfrm>
            <a:off x="8392525" y="4821314"/>
            <a:ext cx="583800" cy="19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CA" sz="8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fld id="{00000000-1234-1234-1234-123412341234}" type="slidenum">
              <a:rPr lang="en-CA" sz="8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r>
              <a:rPr lang="en-CA" sz="8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 –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oc-covid-web-comms.slack.com/archives/C0143T71QS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"/>
          <p:cNvSpPr txBox="1">
            <a:spLocks noGrp="1"/>
          </p:cNvSpPr>
          <p:nvPr>
            <p:ph type="ctrTitle"/>
          </p:nvPr>
        </p:nvSpPr>
        <p:spPr>
          <a:xfrm>
            <a:off x="334495" y="1841340"/>
            <a:ext cx="8698800" cy="13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</a:pPr>
            <a:r>
              <a:rPr lang="en-CA" sz="4800" b="1" i="0" u="none" strike="noStrike" cap="none" dirty="0">
                <a:solidFill>
                  <a:srgbClr val="4D5625"/>
                </a:solidFill>
                <a:latin typeface="Arial Narrow"/>
                <a:ea typeface="Arial Narrow"/>
                <a:cs typeface="Arial Narrow"/>
                <a:sym typeface="Arial Narrow"/>
              </a:rPr>
              <a:t>RESSOURCES POUR LES PARENTS ET RECHERCHE DANS CANADA.CA</a:t>
            </a:r>
            <a:endParaRPr sz="4800" b="1" i="0" u="none" strike="noStrike" cap="none" dirty="0">
              <a:solidFill>
                <a:srgbClr val="4D5625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3" name="Google Shape;53;p1"/>
          <p:cNvSpPr txBox="1">
            <a:spLocks noGrp="1"/>
          </p:cNvSpPr>
          <p:nvPr>
            <p:ph type="subTitle" idx="1"/>
          </p:nvPr>
        </p:nvSpPr>
        <p:spPr>
          <a:xfrm>
            <a:off x="2983750" y="3518525"/>
            <a:ext cx="5961300" cy="9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CA" sz="1800" b="1" dirty="0">
                <a:latin typeface="Arial Narrow"/>
                <a:ea typeface="Arial Narrow"/>
                <a:cs typeface="Arial Narrow"/>
                <a:sym typeface="Arial Narrow"/>
              </a:rPr>
              <a:t>TÂCHE pour les ministères</a:t>
            </a:r>
            <a:endParaRPr lang="fr-CA" sz="1800" b="1" i="0" u="none" strike="noStrike" cap="none" dirty="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lang="fr-CA" sz="1800" b="0" i="0" u="none" strike="noStrike" cap="none" dirty="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CA" sz="1800" b="0" i="0" u="none" strike="noStrike" cap="none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Contributions : BTN-SCT, SC/ASPC</a:t>
            </a:r>
            <a:r>
              <a:rPr lang="fr-CA" sz="18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, BCP</a:t>
            </a:r>
            <a:r>
              <a:rPr lang="fr-CA" sz="1800" b="0" i="0" u="none" strike="noStrike" cap="none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, Éditeur principal et  Comité de gestion des thèmes</a:t>
            </a:r>
            <a:br>
              <a:rPr lang="fr-CA" sz="1800" b="0" i="0" u="none" strike="noStrike" cap="none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fr-CA" sz="1800" b="0" i="0" u="none" strike="noStrike" cap="none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le 28 mai 2020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lang="fr-CA" sz="1800"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7077450" y="5699750"/>
            <a:ext cx="7022700" cy="8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51a1d5305_4_38"/>
          <p:cNvSpPr txBox="1">
            <a:spLocks noGrp="1"/>
          </p:cNvSpPr>
          <p:nvPr>
            <p:ph type="body" idx="1"/>
          </p:nvPr>
        </p:nvSpPr>
        <p:spPr>
          <a:xfrm>
            <a:off x="628650" y="1661120"/>
            <a:ext cx="7886700" cy="2552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fr-CA" sz="2000" dirty="0">
                <a:solidFill>
                  <a:srgbClr val="000000"/>
                </a:solidFill>
                <a:highlight>
                  <a:srgbClr val="FFFFFF"/>
                </a:highlight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0"/>
                  </a:ext>
                </a:extLst>
              </a:rPr>
              <a:t>Les parents ont besoin de soutien durant la crise de la </a:t>
            </a:r>
            <a:r>
              <a:rPr lang="fr-CA" sz="2000" dirty="0">
                <a:solidFill>
                  <a:srgbClr val="000000"/>
                </a:solidFill>
                <a:highlight>
                  <a:srgbClr val="FFFFFF"/>
                </a:highlight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0"/>
                  </a:ext>
                </a:extLst>
              </a:rPr>
              <a:t>COVID-19, car </a:t>
            </a:r>
            <a:r>
              <a:rPr lang="fr-CA" sz="2000" dirty="0">
                <a:solidFill>
                  <a:srgbClr val="000000"/>
                </a:solidFill>
                <a:highlight>
                  <a:srgbClr val="FFFFFF"/>
                </a:highlight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0"/>
                  </a:ext>
                </a:extLst>
              </a:rPr>
              <a:t>ils doivent s’occuper de la garde et de </a:t>
            </a:r>
            <a:r>
              <a:rPr lang="fr-CA" sz="2000" dirty="0">
                <a:solidFill>
                  <a:srgbClr val="000000"/>
                </a:solidFill>
                <a:highlight>
                  <a:srgbClr val="FFFFFF"/>
                </a:highlight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0"/>
                  </a:ext>
                </a:extLst>
              </a:rPr>
              <a:t>l’éducation</a:t>
            </a:r>
            <a:r>
              <a:rPr lang="fr-CA" sz="2000" dirty="0">
                <a:solidFill>
                  <a:srgbClr val="000000"/>
                </a:solidFill>
                <a:highlight>
                  <a:srgbClr val="FFFFFF"/>
                </a:highlight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0"/>
                  </a:ext>
                </a:extLst>
              </a:rPr>
              <a:t> </a:t>
            </a:r>
            <a:r>
              <a:rPr lang="fr-CA" sz="2000" dirty="0">
                <a:solidFill>
                  <a:srgbClr val="000000"/>
                </a:solidFill>
                <a:highlight>
                  <a:srgbClr val="FFFFFF"/>
                </a:highlight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0"/>
                  </a:ext>
                </a:extLst>
              </a:rPr>
              <a:t>des </a:t>
            </a:r>
            <a:r>
              <a:rPr lang="fr-CA" sz="2000" dirty="0">
                <a:solidFill>
                  <a:srgbClr val="000000"/>
                </a:solidFill>
                <a:highlight>
                  <a:srgbClr val="FFFFFF"/>
                </a:highlight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0"/>
                  </a:ext>
                </a:extLst>
              </a:rPr>
              <a:t>enfants souvent tout en travaillant et en s’occupant de</a:t>
            </a:r>
            <a:r>
              <a:rPr lang="fr-CA" sz="2000" dirty="0">
                <a:solidFill>
                  <a:srgbClr val="000000"/>
                </a:solidFill>
                <a:highlight>
                  <a:srgbClr val="FFFFFF"/>
                </a:highlight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0"/>
                  </a:ext>
                </a:extLst>
              </a:rPr>
              <a:t> leur ménage.</a:t>
            </a:r>
            <a:endParaRPr lang="fr-CA" sz="2000" dirty="0">
              <a:solidFill>
                <a:srgbClr val="000000"/>
              </a:solidFill>
              <a:highlight>
                <a:srgbClr val="FFFFFF"/>
              </a:highlight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1"/>
                </a:ext>
              </a:extLst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fr-CA" sz="2000" dirty="0">
                <a:solidFill>
                  <a:srgbClr val="000000"/>
                </a:solidFill>
                <a:highlight>
                  <a:srgbClr val="FFFFFF"/>
                </a:highlight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2"/>
                  </a:ext>
                </a:extLst>
              </a:rPr>
              <a:t>Le gouvernement du Canada dispose de ressources pédagogiques rédigées pour les enseignants, les parents et les enfants.</a:t>
            </a:r>
            <a:r>
              <a:rPr lang="fr-CA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</a:p>
          <a:p>
            <a:pPr indent="0">
              <a:lnSpc>
                <a:spcPct val="115000"/>
              </a:lnSpc>
              <a:buNone/>
            </a:pPr>
            <a:r>
              <a:rPr lang="fr-CA" sz="2000" b="1" dirty="0">
                <a:solidFill>
                  <a:srgbClr val="000000"/>
                </a:solidFill>
                <a:highlight>
                  <a:srgbClr val="FFFFFF"/>
                </a:highlight>
              </a:rPr>
              <a:t>Nous avons l’intention d’informer les parents de ces ressources pour qu’ils s’en servent avec leurs enfants à la maison.</a:t>
            </a:r>
          </a:p>
          <a:p>
            <a:pPr marL="45720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</a:pPr>
            <a:endParaRPr lang="fr-CA" sz="2000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60" name="Google Shape;60;g751a1d5305_4_38"/>
          <p:cNvSpPr txBox="1">
            <a:spLocks noGrp="1"/>
          </p:cNvSpPr>
          <p:nvPr>
            <p:ph type="title"/>
          </p:nvPr>
        </p:nvSpPr>
        <p:spPr>
          <a:xfrm>
            <a:off x="628650" y="565745"/>
            <a:ext cx="7886700" cy="9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</a:pPr>
            <a:r>
              <a:rPr lang="en-CA" sz="2600" b="1" dirty="0">
                <a:solidFill>
                  <a:srgbClr val="4D5625"/>
                </a:solidFill>
                <a:latin typeface="Arial Narrow"/>
                <a:ea typeface="Arial Narrow"/>
                <a:cs typeface="Arial Narrow"/>
                <a:sym typeface="Arial Narrow"/>
              </a:rPr>
              <a:t>SOUTENIR LES PARENTS CANADIENS DURANT LA CRISE DE LA COVID-19</a:t>
            </a:r>
            <a:endParaRPr sz="2600" b="1" dirty="0">
              <a:solidFill>
                <a:srgbClr val="4D5625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61" name="Google Shape;61;g751a1d5305_4_38"/>
          <p:cNvCxnSpPr/>
          <p:nvPr/>
        </p:nvCxnSpPr>
        <p:spPr>
          <a:xfrm rot="10800000" flipH="1">
            <a:off x="698025" y="3793575"/>
            <a:ext cx="7917000" cy="33600"/>
          </a:xfrm>
          <a:prstGeom prst="straightConnector1">
            <a:avLst/>
          </a:prstGeom>
          <a:noFill/>
          <a:ln w="28575" cap="flat" cmpd="sng">
            <a:solidFill>
              <a:srgbClr val="4D5625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85f8cb7fdc_0_0"/>
          <p:cNvSpPr txBox="1">
            <a:spLocks noGrp="1"/>
          </p:cNvSpPr>
          <p:nvPr>
            <p:ph type="body" idx="1"/>
          </p:nvPr>
        </p:nvSpPr>
        <p:spPr>
          <a:xfrm>
            <a:off x="628650" y="1013120"/>
            <a:ext cx="7886700" cy="2073894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fr-CA" sz="1700" dirty="0"/>
              <a:t>Étape 1 : Identifier et étiqueter 10 activités clés d’enfants qui renferment des pages Web. </a:t>
            </a:r>
            <a:endParaRPr lang="fr-CA"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fr-CA" sz="1400" dirty="0"/>
              <a:t>Appliquer les étiquettes de métadonnées appropriées</a:t>
            </a: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fr-CA" sz="1400" dirty="0"/>
              <a:t>Sujet : Enseignement à domicile (thésaurus des sujets de base du GC)</a:t>
            </a:r>
          </a:p>
          <a:p>
            <a:pPr marL="1828800" lvl="3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fr-CA" sz="1150" dirty="0">
                <a:solidFill>
                  <a:srgbClr val="1D1C1D"/>
                </a:solidFill>
                <a:highlight>
                  <a:srgbClr val="F8F8F8"/>
                </a:highlight>
              </a:rPr>
              <a:t>Enseignement à domicile</a:t>
            </a:r>
            <a:endParaRPr lang="fr-CA" dirty="0"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fr-CA" sz="1400" dirty="0"/>
              <a:t>Public : Enfants</a:t>
            </a:r>
          </a:p>
          <a:p>
            <a:pPr marL="1828800" marR="0" lvl="3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fr-CA" sz="1150" dirty="0">
                <a:solidFill>
                  <a:srgbClr val="1D1C1D"/>
                </a:solidFill>
                <a:highlight>
                  <a:srgbClr val="F8F8F8"/>
                </a:highlight>
              </a:rPr>
              <a:t>Enfants</a:t>
            </a:r>
            <a:endParaRPr lang="fr-CA" sz="1400" dirty="0"/>
          </a:p>
          <a:p>
            <a:pPr marL="1371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CA" sz="1400" i="1" dirty="0">
              <a:highlight>
                <a:srgbClr val="FFFF00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lang="fr-CA" sz="1700" dirty="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fr-CA" sz="1700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5"/>
                  </a:ext>
                </a:extLst>
              </a:rPr>
              <a:t>Étape 2 : Confirmer l’exécution de la tâche par l’entremise de la chaîne </a:t>
            </a:r>
            <a:r>
              <a:rPr lang="fr-CA" sz="1700" dirty="0" err="1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5"/>
                  </a:ext>
                </a:extLst>
              </a:rPr>
              <a:t>Slack</a:t>
            </a:r>
            <a:r>
              <a:rPr lang="fr-CA" sz="1700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5"/>
                  </a:ext>
                </a:extLst>
              </a:rPr>
              <a:t> (</a:t>
            </a:r>
            <a:r>
              <a:rPr lang="fr-CA" sz="1700" u="sng" dirty="0">
                <a:solidFill>
                  <a:schemeClr val="hlink"/>
                </a:solidFill>
                <a:hlinkClick r:id="rId3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6"/>
                  </a:ext>
                </a:extLst>
              </a:rPr>
              <a:t>#parent-ressources</a:t>
            </a:r>
            <a:r>
              <a:rPr lang="fr-CA" sz="1700" u="sng" dirty="0">
                <a:solidFill>
                  <a:schemeClr val="hlink"/>
                </a:solidFill>
                <a:hlinkClick r:id="rId3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6"/>
                  </a:ext>
                </a:extLst>
              </a:rPr>
              <a:t>)</a:t>
            </a:r>
            <a:r>
              <a:rPr lang="fr-CA" sz="1700" b="1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7"/>
                  </a:ext>
                </a:extLst>
              </a:rPr>
              <a:t>.</a:t>
            </a:r>
            <a:endParaRPr lang="fr-CA" sz="1700" b="1" dirty="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fr-CA" sz="1700" b="1" dirty="0"/>
              <a:t>	</a:t>
            </a:r>
            <a:r>
              <a:rPr lang="fr-CA" sz="1700" dirty="0"/>
              <a:t>Cela peut ressembler à ceci…</a:t>
            </a: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fr-CA" sz="1700" dirty="0"/>
              <a:t>		Réponse du BCP : aucune page indiquée et étiquetée.</a:t>
            </a: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fr-CA" sz="1700" dirty="0"/>
              <a:t>		Réponse du MPO : 8 pages indiquées et étiquetées.</a:t>
            </a: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fr-CA" sz="1800" dirty="0"/>
              <a:t>			</a:t>
            </a:r>
            <a:endParaRPr lang="fr-CA" sz="1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500" dirty="0">
                <a:solidFill>
                  <a:srgbClr val="4D5625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8"/>
                  </a:ext>
                </a:extLst>
              </a:rPr>
              <a:t>Ne pas étiqueter de contenu propre à la parentalité en temps de COVID-19 – c’est hors sujet</a:t>
            </a:r>
            <a:r>
              <a:rPr lang="fr-CA" sz="1500" dirty="0">
                <a:solidFill>
                  <a:srgbClr val="4D5625"/>
                </a:solidFill>
              </a:rPr>
              <a:t>.</a:t>
            </a:r>
            <a:endParaRPr lang="fr-CA" sz="2300" dirty="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lang="fr-CA" dirty="0"/>
          </a:p>
        </p:txBody>
      </p:sp>
      <p:sp>
        <p:nvSpPr>
          <p:cNvPr id="67" name="Google Shape;67;g85f8cb7fdc_0_0"/>
          <p:cNvSpPr txBox="1">
            <a:spLocks noGrp="1"/>
          </p:cNvSpPr>
          <p:nvPr>
            <p:ph type="title"/>
          </p:nvPr>
        </p:nvSpPr>
        <p:spPr>
          <a:xfrm>
            <a:off x="628650" y="565745"/>
            <a:ext cx="7886700" cy="447375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>
                <a:solidFill>
                  <a:srgbClr val="4D5625"/>
                </a:solidFill>
                <a:latin typeface="Arial Narrow"/>
                <a:ea typeface="Arial Narrow"/>
                <a:cs typeface="Arial Narrow"/>
                <a:sym typeface="Arial Narrow"/>
              </a:rPr>
              <a:t>TÂCHE</a:t>
            </a:r>
            <a:endParaRPr dirty="0">
              <a:solidFill>
                <a:srgbClr val="4D5625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7bfb73e01_3_1"/>
          <p:cNvSpPr txBox="1"/>
          <p:nvPr/>
        </p:nvSpPr>
        <p:spPr>
          <a:xfrm>
            <a:off x="2011500" y="1998000"/>
            <a:ext cx="6156000" cy="8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4100" b="1" dirty="0">
                <a:solidFill>
                  <a:srgbClr val="4D5625"/>
                </a:solidFill>
                <a:latin typeface="Arial Narrow"/>
                <a:ea typeface="Arial Narrow"/>
                <a:cs typeface="Arial Narrow"/>
                <a:sym typeface="Arial Narrow"/>
              </a:rPr>
              <a:t>APPLICATION DANS AEM</a:t>
            </a:r>
            <a:endParaRPr sz="4100" b="1" dirty="0">
              <a:solidFill>
                <a:srgbClr val="4D5625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7bfb73e01_2_0"/>
          <p:cNvSpPr txBox="1">
            <a:spLocks noGrp="1"/>
          </p:cNvSpPr>
          <p:nvPr>
            <p:ph type="title"/>
          </p:nvPr>
        </p:nvSpPr>
        <p:spPr>
          <a:xfrm>
            <a:off x="628650" y="431597"/>
            <a:ext cx="7886700" cy="1111248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600" b="1" dirty="0">
                <a:solidFill>
                  <a:srgbClr val="4D5625"/>
                </a:solidFill>
                <a:latin typeface="Arial Narrow"/>
                <a:ea typeface="Arial Narrow"/>
                <a:cs typeface="Arial Narrow"/>
                <a:sym typeface="Arial Narrow"/>
              </a:rPr>
              <a:t>APPLIQUER L’ÉTIQUETTE DE MÉTADONNÉES SUJET ENSEIGNEMENT À DOMICILE</a:t>
            </a:r>
            <a:endParaRPr sz="2600" b="1" dirty="0">
              <a:solidFill>
                <a:srgbClr val="4D5625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78" name="Google Shape;78;g87bfb73e01_2_0"/>
          <p:cNvPicPr preferRelativeResize="0"/>
          <p:nvPr/>
        </p:nvPicPr>
        <p:blipFill rotWithShape="1">
          <a:blip r:embed="rId3">
            <a:alphaModFix/>
          </a:blip>
          <a:srcRect b="8374"/>
          <a:stretch/>
        </p:blipFill>
        <p:spPr>
          <a:xfrm>
            <a:off x="4021275" y="1115600"/>
            <a:ext cx="4558100" cy="337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g87bfb73e01_2_0"/>
          <p:cNvPicPr preferRelativeResize="0"/>
          <p:nvPr/>
        </p:nvPicPr>
        <p:blipFill rotWithShape="1">
          <a:blip r:embed="rId4">
            <a:alphaModFix/>
          </a:blip>
          <a:srcRect b="7373"/>
          <a:stretch/>
        </p:blipFill>
        <p:spPr>
          <a:xfrm>
            <a:off x="1020775" y="1115600"/>
            <a:ext cx="2901500" cy="3378099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g87bfb73e01_2_0"/>
          <p:cNvSpPr txBox="1"/>
          <p:nvPr/>
        </p:nvSpPr>
        <p:spPr>
          <a:xfrm>
            <a:off x="628650" y="4470600"/>
            <a:ext cx="8012100" cy="5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b="1" dirty="0"/>
              <a:t>Code source HTML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dirty="0"/>
              <a:t>&lt;meta name="</a:t>
            </a:r>
            <a:r>
              <a:rPr lang="en-CA" sz="1200" dirty="0" err="1">
                <a:highlight>
                  <a:srgbClr val="FFF2CC"/>
                </a:highlight>
              </a:rPr>
              <a:t>dcterms.subject</a:t>
            </a:r>
            <a:r>
              <a:rPr lang="en-CA" sz="1200" dirty="0"/>
              <a:t>" title="</a:t>
            </a:r>
            <a:r>
              <a:rPr lang="en-CA" sz="1200" dirty="0" err="1"/>
              <a:t>gccore</a:t>
            </a:r>
            <a:r>
              <a:rPr lang="en-CA" sz="1200" dirty="0"/>
              <a:t>" </a:t>
            </a:r>
            <a:r>
              <a:rPr lang="en-CA" sz="1200" dirty="0" err="1"/>
              <a:t>contenu</a:t>
            </a:r>
            <a:r>
              <a:rPr lang="en-CA" sz="1200" dirty="0"/>
              <a:t>="ET Education and </a:t>
            </a:r>
            <a:r>
              <a:rPr lang="en-CA" sz="1200" dirty="0" err="1"/>
              <a:t>Training;Education;</a:t>
            </a:r>
            <a:r>
              <a:rPr lang="en-CA" sz="1200" dirty="0" err="1">
                <a:highlight>
                  <a:srgbClr val="FFF2CC"/>
                </a:highlight>
              </a:rPr>
              <a:t>Home</a:t>
            </a:r>
            <a:r>
              <a:rPr lang="en-CA" sz="1200" dirty="0">
                <a:highlight>
                  <a:srgbClr val="FFF2CC"/>
                </a:highlight>
              </a:rPr>
              <a:t> education</a:t>
            </a:r>
            <a:r>
              <a:rPr lang="en-CA" sz="1200" dirty="0"/>
              <a:t>"/&gt;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7bfb73e01_2_7"/>
          <p:cNvSpPr txBox="1">
            <a:spLocks noGrp="1"/>
          </p:cNvSpPr>
          <p:nvPr>
            <p:ph type="title"/>
          </p:nvPr>
        </p:nvSpPr>
        <p:spPr>
          <a:xfrm>
            <a:off x="628650" y="460858"/>
            <a:ext cx="7886700" cy="1081987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2600" b="1" dirty="0">
                <a:solidFill>
                  <a:srgbClr val="4D5625"/>
                </a:solidFill>
                <a:latin typeface="Arial Narrow"/>
                <a:ea typeface="Arial Narrow"/>
                <a:cs typeface="Arial Narrow"/>
                <a:sym typeface="Arial Narrow"/>
              </a:rPr>
              <a:t>APPLIQUER L’ÉTIQUETTE DE MÉTADONNÉES PUBLIC  ENFANTS</a:t>
            </a:r>
            <a:endParaRPr dirty="0"/>
          </a:p>
        </p:txBody>
      </p:sp>
      <p:pic>
        <p:nvPicPr>
          <p:cNvPr id="86" name="Google Shape;86;g87bfb73e01_2_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9650" y="1080945"/>
            <a:ext cx="3270133" cy="3295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87bfb73e01_2_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32183" y="1080945"/>
            <a:ext cx="3071895" cy="3295856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g87bfb73e01_2_7"/>
          <p:cNvSpPr txBox="1"/>
          <p:nvPr/>
        </p:nvSpPr>
        <p:spPr>
          <a:xfrm>
            <a:off x="628650" y="4376800"/>
            <a:ext cx="8247600" cy="5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b="1" dirty="0">
                <a:solidFill>
                  <a:schemeClr val="dk1"/>
                </a:solidFill>
              </a:rPr>
              <a:t>Code source HTML</a:t>
            </a:r>
            <a:endParaRPr sz="12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dirty="0">
                <a:solidFill>
                  <a:schemeClr val="dk1"/>
                </a:solidFill>
              </a:rPr>
              <a:t>&lt;meta name="</a:t>
            </a:r>
            <a:r>
              <a:rPr lang="en-CA" sz="1200" dirty="0" err="1">
                <a:solidFill>
                  <a:schemeClr val="dk1"/>
                </a:solidFill>
                <a:highlight>
                  <a:srgbClr val="FFF2CC"/>
                </a:highlight>
              </a:rPr>
              <a:t>dcterms.audience</a:t>
            </a:r>
            <a:r>
              <a:rPr lang="en-CA" sz="1200" dirty="0">
                <a:solidFill>
                  <a:schemeClr val="dk1"/>
                </a:solidFill>
              </a:rPr>
              <a:t>" content="</a:t>
            </a:r>
            <a:r>
              <a:rPr lang="en-CA" sz="1200" dirty="0">
                <a:solidFill>
                  <a:schemeClr val="dk1"/>
                </a:solidFill>
                <a:highlight>
                  <a:srgbClr val="FFF2CC"/>
                </a:highlight>
              </a:rPr>
              <a:t>children</a:t>
            </a:r>
            <a:r>
              <a:rPr lang="en-CA" sz="1200" dirty="0">
                <a:solidFill>
                  <a:schemeClr val="dk1"/>
                </a:solidFill>
              </a:rPr>
              <a:t>"/&gt;</a:t>
            </a:r>
            <a:endParaRPr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39630|-9193934|-6745308|-1804765|-12314010|Privy Council Office&quot;,&quot;Id&quot;:&quot;5ed64ec43236312a28f884a6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328</Words>
  <Application>Microsoft Office PowerPoint</Application>
  <PresentationFormat>On-screen Show (16:9)</PresentationFormat>
  <Paragraphs>31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 Narrow</vt:lpstr>
      <vt:lpstr>Calibri</vt:lpstr>
      <vt:lpstr>Arial</vt:lpstr>
      <vt:lpstr>Office Theme</vt:lpstr>
      <vt:lpstr>RESSOURCES POUR LES PARENTS ET RECHERCHE DANS CANADA.CA</vt:lpstr>
      <vt:lpstr>SOUTENIR LES PARENTS CANADIENS DURANT LA CRISE DE LA COVID-19</vt:lpstr>
      <vt:lpstr>TÂCHE</vt:lpstr>
      <vt:lpstr>PowerPoint Presentation</vt:lpstr>
      <vt:lpstr>APPLIQUER L’ÉTIQUETTE DE MÉTADONNÉES SUJET ENSEIGNEMENT À DOMICILE</vt:lpstr>
      <vt:lpstr>APPLIQUER L’ÉTIQUETTE DE MÉTADONNÉES PUBLIC  ENFANTS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RESOURCES AND CANADA.CA SEARCH</dc:title>
  <dc:creator>Charbonneau, Michèle-Renée</dc:creator>
  <cp:lastModifiedBy>MERRITT</cp:lastModifiedBy>
  <cp:revision>14</cp:revision>
  <dcterms:modified xsi:type="dcterms:W3CDTF">2020-06-18T18:52:12Z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e9c6679a-72ad-4f82-a143-64e68d6ac0d2</vt:lpwstr>
  </property>
  <property fmtid="{D5CDD505-2E9C-101B-9397-08002B2CF9AE}" pid="3" name="SECCLASS">
    <vt:lpwstr>CLASSU</vt:lpwstr>
  </property>
  <property fmtid="{D5CDD505-2E9C-101B-9397-08002B2CF9AE}" pid="4" name="TBSSCTCLASSIFICATION">
    <vt:lpwstr>UNCLASSIFIED</vt:lpwstr>
  </property>
  <property fmtid="{D5CDD505-2E9C-101B-9397-08002B2CF9AE}" pid="5" name="TBSSCTVISUALMARKINGNO">
    <vt:lpwstr>NO</vt:lpwstr>
  </property>
  <property fmtid="{D5CDD505-2E9C-101B-9397-08002B2CF9AE}" pid="6" name="MSIP_Label_dd4203d7-225b-41a9-8c54-a31e0ceca5df_Enabled">
    <vt:lpwstr>True</vt:lpwstr>
  </property>
  <property fmtid="{D5CDD505-2E9C-101B-9397-08002B2CF9AE}" pid="7" name="MSIP_Label_dd4203d7-225b-41a9-8c54-a31e0ceca5df_SiteId">
    <vt:lpwstr>6397df10-4595-4047-9c4f-03311282152b</vt:lpwstr>
  </property>
  <property fmtid="{D5CDD505-2E9C-101B-9397-08002B2CF9AE}" pid="8" name="MSIP_Label_dd4203d7-225b-41a9-8c54-a31e0ceca5df_Owner">
    <vt:lpwstr>AMERRITT@tbs-sct.gc.ca</vt:lpwstr>
  </property>
  <property fmtid="{D5CDD505-2E9C-101B-9397-08002B2CF9AE}" pid="9" name="MSIP_Label_dd4203d7-225b-41a9-8c54-a31e0ceca5df_SetDate">
    <vt:lpwstr>2020-03-02T21:09:02.0880008Z</vt:lpwstr>
  </property>
  <property fmtid="{D5CDD505-2E9C-101B-9397-08002B2CF9AE}" pid="10" name="MSIP_Label_dd4203d7-225b-41a9-8c54-a31e0ceca5df_Name">
    <vt:lpwstr>NO MARKING VISIBLE</vt:lpwstr>
  </property>
  <property fmtid="{D5CDD505-2E9C-101B-9397-08002B2CF9AE}" pid="11" name="MSIP_Label_dd4203d7-225b-41a9-8c54-a31e0ceca5df_Application">
    <vt:lpwstr>Microsoft Azure Information Protection</vt:lpwstr>
  </property>
  <property fmtid="{D5CDD505-2E9C-101B-9397-08002B2CF9AE}" pid="12" name="MSIP_Label_dd4203d7-225b-41a9-8c54-a31e0ceca5df_ActionId">
    <vt:lpwstr>3a1aff56-93bc-46ca-937a-37e8f0eb2b56</vt:lpwstr>
  </property>
  <property fmtid="{D5CDD505-2E9C-101B-9397-08002B2CF9AE}" pid="13" name="MSIP_Label_dd4203d7-225b-41a9-8c54-a31e0ceca5df_Extended_MSFT_Method">
    <vt:lpwstr>Automatic</vt:lpwstr>
  </property>
  <property fmtid="{D5CDD505-2E9C-101B-9397-08002B2CF9AE}" pid="14" name="MSIP_Label_3515d617-256d-4284-aedb-1064be1c4b48_Enabled">
    <vt:lpwstr>True</vt:lpwstr>
  </property>
  <property fmtid="{D5CDD505-2E9C-101B-9397-08002B2CF9AE}" pid="15" name="MSIP_Label_3515d617-256d-4284-aedb-1064be1c4b48_SiteId">
    <vt:lpwstr>6397df10-4595-4047-9c4f-03311282152b</vt:lpwstr>
  </property>
  <property fmtid="{D5CDD505-2E9C-101B-9397-08002B2CF9AE}" pid="16" name="MSIP_Label_3515d617-256d-4284-aedb-1064be1c4b48_Owner">
    <vt:lpwstr>AMERRITT@tbs-sct.gc.ca</vt:lpwstr>
  </property>
  <property fmtid="{D5CDD505-2E9C-101B-9397-08002B2CF9AE}" pid="17" name="MSIP_Label_3515d617-256d-4284-aedb-1064be1c4b48_SetDate">
    <vt:lpwstr>2020-03-02T21:09:02.0880008Z</vt:lpwstr>
  </property>
  <property fmtid="{D5CDD505-2E9C-101B-9397-08002B2CF9AE}" pid="18" name="MSIP_Label_3515d617-256d-4284-aedb-1064be1c4b48_Name">
    <vt:lpwstr>UNCLASSIFIED</vt:lpwstr>
  </property>
  <property fmtid="{D5CDD505-2E9C-101B-9397-08002B2CF9AE}" pid="19" name="MSIP_Label_3515d617-256d-4284-aedb-1064be1c4b48_Application">
    <vt:lpwstr>Microsoft Azure Information Protection</vt:lpwstr>
  </property>
  <property fmtid="{D5CDD505-2E9C-101B-9397-08002B2CF9AE}" pid="20" name="MSIP_Label_3515d617-256d-4284-aedb-1064be1c4b48_ActionId">
    <vt:lpwstr>3a1aff56-93bc-46ca-937a-37e8f0eb2b56</vt:lpwstr>
  </property>
  <property fmtid="{D5CDD505-2E9C-101B-9397-08002B2CF9AE}" pid="21" name="MSIP_Label_3515d617-256d-4284-aedb-1064be1c4b48_Parent">
    <vt:lpwstr>dd4203d7-225b-41a9-8c54-a31e0ceca5df</vt:lpwstr>
  </property>
  <property fmtid="{D5CDD505-2E9C-101B-9397-08002B2CF9AE}" pid="22" name="MSIP_Label_3515d617-256d-4284-aedb-1064be1c4b48_Extended_MSFT_Method">
    <vt:lpwstr>Automatic</vt:lpwstr>
  </property>
  <property fmtid="{D5CDD505-2E9C-101B-9397-08002B2CF9AE}" pid="23" name="Sensitivity">
    <vt:lpwstr>NO MARKING VISIBLE UNCLASSIFIED</vt:lpwstr>
  </property>
</Properties>
</file>