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257" r:id="rId3"/>
    <p:sldId id="304" r:id="rId4"/>
    <p:sldId id="259" r:id="rId5"/>
    <p:sldId id="534" r:id="rId6"/>
    <p:sldId id="344" r:id="rId7"/>
    <p:sldId id="319" r:id="rId8"/>
    <p:sldId id="520" r:id="rId9"/>
    <p:sldId id="355" r:id="rId10"/>
    <p:sldId id="356" r:id="rId11"/>
    <p:sldId id="537" r:id="rId12"/>
    <p:sldId id="523" r:id="rId13"/>
    <p:sldId id="361" r:id="rId14"/>
    <p:sldId id="542" r:id="rId15"/>
    <p:sldId id="340" r:id="rId16"/>
    <p:sldId id="353" r:id="rId17"/>
    <p:sldId id="343" r:id="rId18"/>
    <p:sldId id="335"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66667" autoAdjust="0"/>
  </p:normalViewPr>
  <p:slideViewPr>
    <p:cSldViewPr snapToObjects="1" showGuides="1">
      <p:cViewPr varScale="1">
        <p:scale>
          <a:sx n="107" d="100"/>
          <a:sy n="107" d="100"/>
        </p:scale>
        <p:origin x="96" y="638"/>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2024\Final%20Analysis%20-%20MCLD%20program,%20English%20offering(1-117-155-214-217-2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2024\Final%20Analysis%20-%20MCLD%20program,%20English%20offering(1-117-155-214-217-2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B3-446C-995A-3799DAAE617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Beta Pilot</c:v>
                  </c:pt>
                  <c:pt idx="1">
                    <c:v>English Pilot</c:v>
                  </c:pt>
                  <c:pt idx="2">
                    <c:v>English </c:v>
                  </c:pt>
                  <c:pt idx="3">
                    <c:v>French </c:v>
                  </c:pt>
                  <c:pt idx="4">
                    <c:v>English </c:v>
                  </c:pt>
                  <c:pt idx="5">
                    <c:v>French </c:v>
                  </c:pt>
                  <c:pt idx="6">
                    <c:v>English </c:v>
                  </c:pt>
                  <c:pt idx="7">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lvl>
              </c:multiLvlStrCache>
              <c:extLst/>
            </c:multiLvlStrRef>
          </c:cat>
          <c:val>
            <c:numRef>
              <c:f>Sheet1!$C$3:$C$10</c:f>
              <c:numCache>
                <c:formatCode>General</c:formatCode>
                <c:ptCount val="8"/>
                <c:pt idx="0">
                  <c:v>25</c:v>
                </c:pt>
                <c:pt idx="1">
                  <c:v>105</c:v>
                </c:pt>
                <c:pt idx="2">
                  <c:v>239</c:v>
                </c:pt>
                <c:pt idx="3">
                  <c:v>109</c:v>
                </c:pt>
                <c:pt idx="4">
                  <c:v>290</c:v>
                </c:pt>
                <c:pt idx="5">
                  <c:v>72</c:v>
                </c:pt>
                <c:pt idx="6">
                  <c:v>220</c:v>
                </c:pt>
                <c:pt idx="7">
                  <c:v>43</c:v>
                </c:pt>
              </c:numCache>
              <c:extLst/>
            </c:numRef>
          </c:val>
          <c:smooth val="0"/>
          <c:extLst>
            <c:ext xmlns:c16="http://schemas.microsoft.com/office/drawing/2014/chart" uri="{C3380CC4-5D6E-409C-BE32-E72D297353CC}">
              <c16:uniqueId val="{00000001-CDB3-446C-995A-3799DAAE617E}"/>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Beta Pilot</c:v>
                  </c:pt>
                  <c:pt idx="1">
                    <c:v>English Pilot</c:v>
                  </c:pt>
                  <c:pt idx="2">
                    <c:v>English </c:v>
                  </c:pt>
                  <c:pt idx="3">
                    <c:v>French </c:v>
                  </c:pt>
                  <c:pt idx="4">
                    <c:v>English </c:v>
                  </c:pt>
                  <c:pt idx="5">
                    <c:v>French </c:v>
                  </c:pt>
                  <c:pt idx="6">
                    <c:v>English </c:v>
                  </c:pt>
                  <c:pt idx="7">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lvl>
              </c:multiLvlStrCache>
              <c:extLst/>
            </c:multiLvlStrRef>
          </c:cat>
          <c:val>
            <c:numRef>
              <c:f>Sheet1!$D$3:$D$10</c:f>
              <c:numCache>
                <c:formatCode>General</c:formatCode>
                <c:ptCount val="8"/>
                <c:pt idx="0">
                  <c:v>17</c:v>
                </c:pt>
                <c:pt idx="1">
                  <c:v>66</c:v>
                </c:pt>
                <c:pt idx="2">
                  <c:v>130</c:v>
                </c:pt>
                <c:pt idx="3">
                  <c:v>50</c:v>
                </c:pt>
                <c:pt idx="4">
                  <c:v>150</c:v>
                </c:pt>
                <c:pt idx="5">
                  <c:v>30</c:v>
                </c:pt>
                <c:pt idx="6">
                  <c:v>138</c:v>
                </c:pt>
                <c:pt idx="7">
                  <c:v>23</c:v>
                </c:pt>
              </c:numCache>
              <c:extLst/>
            </c:numRef>
          </c:val>
          <c:smooth val="0"/>
          <c:extLst>
            <c:ext xmlns:c16="http://schemas.microsoft.com/office/drawing/2014/chart" uri="{C3380CC4-5D6E-409C-BE32-E72D297353CC}">
              <c16:uniqueId val="{00000002-CDB3-446C-995A-3799DAAE617E}"/>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'Final Analysis'!$E$25</c:f>
              <c:strCache>
                <c:ptCount val="1"/>
                <c:pt idx="0">
                  <c:v>Pre Assessment
(n=220)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Analysis'!$E$26:$E$30</c:f>
              <c:numCache>
                <c:formatCode>0.00%</c:formatCode>
                <c:ptCount val="5"/>
                <c:pt idx="0">
                  <c:v>0.44897959183673503</c:v>
                </c:pt>
                <c:pt idx="1">
                  <c:v>0.55102040816326503</c:v>
                </c:pt>
                <c:pt idx="2">
                  <c:v>0.48181818181818181</c:v>
                </c:pt>
                <c:pt idx="3">
                  <c:v>0.30612244897959201</c:v>
                </c:pt>
                <c:pt idx="4">
                  <c:v>0.38775510204081598</c:v>
                </c:pt>
              </c:numCache>
            </c:numRef>
          </c:val>
          <c:extLst>
            <c:ext xmlns:c16="http://schemas.microsoft.com/office/drawing/2014/chart" uri="{C3380CC4-5D6E-409C-BE32-E72D297353CC}">
              <c16:uniqueId val="{00000000-ECA2-4F70-AA18-D5E96D4AC73C}"/>
            </c:ext>
          </c:extLst>
        </c:ser>
        <c:ser>
          <c:idx val="1"/>
          <c:order val="1"/>
          <c:tx>
            <c:strRef>
              <c:f>'Final Analysis'!$F$25</c:f>
              <c:strCache>
                <c:ptCount val="1"/>
                <c:pt idx="0">
                  <c:v>Final Assessment, 
3 montsh after (n=49)</c:v>
                </c:pt>
              </c:strCache>
            </c:strRef>
          </c:tx>
          <c:spPr>
            <a:solidFill>
              <a:schemeClr val="bg1">
                <a:alpha val="0"/>
              </a:schemeClr>
            </a:solidFill>
            <a:ln>
              <a:noFill/>
            </a:ln>
            <a:effectLst/>
          </c:spPr>
          <c:invertIfNegative val="0"/>
          <c:dLbls>
            <c:dLbl>
              <c:idx val="2"/>
              <c:layout>
                <c:manualLayout>
                  <c:x val="2.2721959551333624E-2"/>
                  <c:y val="7.83514541002293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A2-4F70-AA18-D5E96D4AC73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Analysis'!$F$26:$F$30</c:f>
              <c:numCache>
                <c:formatCode>0.00%</c:formatCode>
                <c:ptCount val="5"/>
                <c:pt idx="0">
                  <c:v>0.62727272727272698</c:v>
                </c:pt>
                <c:pt idx="1">
                  <c:v>0.72727272727272696</c:v>
                </c:pt>
                <c:pt idx="2">
                  <c:v>0.32653061224489799</c:v>
                </c:pt>
                <c:pt idx="3">
                  <c:v>0.45</c:v>
                </c:pt>
                <c:pt idx="4">
                  <c:v>0.56363636363636405</c:v>
                </c:pt>
              </c:numCache>
            </c:numRef>
          </c:val>
          <c:extLst>
            <c:ext xmlns:c16="http://schemas.microsoft.com/office/drawing/2014/chart" uri="{C3380CC4-5D6E-409C-BE32-E72D297353CC}">
              <c16:uniqueId val="{00000001-ECA2-4F70-AA18-D5E96D4AC73C}"/>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'Final Analysis'!$E$25</c:f>
              <c:strCache>
                <c:ptCount val="1"/>
                <c:pt idx="0">
                  <c:v>Pre Assessment
(n=220)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Analysis'!$E$26:$E$30</c:f>
              <c:numCache>
                <c:formatCode>0.00%</c:formatCode>
                <c:ptCount val="5"/>
                <c:pt idx="0">
                  <c:v>0.44897959183673503</c:v>
                </c:pt>
                <c:pt idx="1">
                  <c:v>0.55102040816326503</c:v>
                </c:pt>
                <c:pt idx="2">
                  <c:v>0.48181818181818181</c:v>
                </c:pt>
                <c:pt idx="3">
                  <c:v>0.30612244897959201</c:v>
                </c:pt>
                <c:pt idx="4">
                  <c:v>0.38775510204081598</c:v>
                </c:pt>
              </c:numCache>
            </c:numRef>
          </c:val>
          <c:extLst>
            <c:ext xmlns:c16="http://schemas.microsoft.com/office/drawing/2014/chart" uri="{C3380CC4-5D6E-409C-BE32-E72D297353CC}">
              <c16:uniqueId val="{00000000-ABCE-4FD6-A96B-543E152DC651}"/>
            </c:ext>
          </c:extLst>
        </c:ser>
        <c:ser>
          <c:idx val="1"/>
          <c:order val="1"/>
          <c:tx>
            <c:strRef>
              <c:f>'Final Analysis'!$F$25</c:f>
              <c:strCache>
                <c:ptCount val="1"/>
                <c:pt idx="0">
                  <c:v>Final Assessment, 
3 montsh after (n=49)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Analysis'!$F$26:$F$30</c:f>
              <c:numCache>
                <c:formatCode>0.00%</c:formatCode>
                <c:ptCount val="5"/>
                <c:pt idx="0">
                  <c:v>0.62727272727272698</c:v>
                </c:pt>
                <c:pt idx="1">
                  <c:v>0.72727272727272696</c:v>
                </c:pt>
                <c:pt idx="2">
                  <c:v>0.32653061224489799</c:v>
                </c:pt>
                <c:pt idx="3">
                  <c:v>0.45</c:v>
                </c:pt>
                <c:pt idx="4">
                  <c:v>0.56363636363636405</c:v>
                </c:pt>
              </c:numCache>
            </c:numRef>
          </c:val>
          <c:extLst>
            <c:ext xmlns:c16="http://schemas.microsoft.com/office/drawing/2014/chart" uri="{C3380CC4-5D6E-409C-BE32-E72D297353CC}">
              <c16:uniqueId val="{00000001-ABCE-4FD6-A96B-543E152DC651}"/>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4/22/2025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4/22/2025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b5V2V6PYg4WdPRqH5fPpEh"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a:t>
            </a:r>
            <a:r>
              <a:rPr lang="en-CA" sz="1200" dirty="0">
                <a:hlinkClick r:id="rId3"/>
              </a:rPr>
              <a:t>https://app.sli.do/event/b5V2V6PYg4WdPRqH5fPpEh</a:t>
            </a:r>
            <a:r>
              <a:rPr lang="en-CA"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Dani // Jena: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a:t>
            </a:r>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220 registered participants, 138 completed the program, that’s a 63% rate. (previous completion average is 51%)</a:t>
            </a: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Participants rated the program with 4.3 out of 5 and provided really good comments.</a:t>
            </a: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49 final assessments (35.5%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18%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17.6%</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focused.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a:t>
            </a:r>
            <a:r>
              <a:rPr lang="en-CA" sz="2000" dirty="0"/>
              <a:t> </a:t>
            </a:r>
            <a:r>
              <a:rPr lang="en-CA" sz="1800" b="0" i="0" u="none" strike="noStrike" dirty="0">
                <a:solidFill>
                  <a:srgbClr val="000000"/>
                </a:solidFill>
                <a:effectLst/>
                <a:latin typeface="Calibri" panose="020F0502020204030204" pitchFamily="34" charset="0"/>
              </a:rPr>
              <a:t>I have noticed that my mind tends to wander towards work-related thoughts after working hours, and towards home-related matters during working hours.</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15.5%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18.</a:t>
            </a:r>
            <a:r>
              <a:rPr lang="en-CA" sz="2000" dirty="0"/>
              <a:t> </a:t>
            </a:r>
            <a:r>
              <a:rPr lang="en-CA" sz="1800" b="0" i="0" u="none" strike="noStrike" dirty="0">
                <a:solidFill>
                  <a:srgbClr val="000000"/>
                </a:solidFill>
                <a:effectLst/>
                <a:latin typeface="Calibri" panose="020F0502020204030204" pitchFamily="34" charset="0"/>
              </a:rPr>
              <a:t>I feel like I am operating on auto-pilot, without much awareness of what I am doing.</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14.4%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secure of themselves, particularly while facing a challenge.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dirty="0">
                <a:solidFill>
                  <a:srgbClr val="000000"/>
                </a:solidFill>
                <a:effectLst/>
                <a:latin typeface="Calibri" panose="020F0502020204030204" pitchFamily="34" charset="0"/>
              </a:rPr>
              <a:t>20.</a:t>
            </a:r>
            <a:r>
              <a:rPr lang="en-CA" sz="2000" dirty="0"/>
              <a:t> </a:t>
            </a:r>
            <a:r>
              <a:rPr lang="en-CA" sz="1800" b="0" i="0" u="none" strike="noStrike" dirty="0">
                <a:solidFill>
                  <a:srgbClr val="000000"/>
                </a:solidFill>
                <a:effectLst/>
                <a:latin typeface="Calibri" panose="020F0502020204030204" pitchFamily="34" charset="0"/>
              </a:rPr>
              <a:t>When   facing a challenge, I have difficulty trusting myself.</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17.6%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recovering faster after a stressful event.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dirty="0">
                <a:solidFill>
                  <a:srgbClr val="000000"/>
                </a:solidFill>
                <a:effectLst/>
                <a:latin typeface="Calibri" panose="020F0502020204030204" pitchFamily="34" charset="0"/>
              </a:rPr>
              <a:t>14.</a:t>
            </a:r>
            <a:r>
              <a:rPr lang="en-CA" sz="3200" dirty="0"/>
              <a:t> </a:t>
            </a:r>
            <a:r>
              <a:rPr lang="en-CA" sz="1800" b="0" i="0" u="none" strike="noStrike" dirty="0">
                <a:solidFill>
                  <a:srgbClr val="000000"/>
                </a:solidFill>
                <a:effectLst/>
                <a:latin typeface="Calibri" panose="020F0502020204030204" pitchFamily="34" charset="0"/>
              </a:rPr>
              <a:t>It takes   me long to recover from a stressful event.</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US" sz="1200" dirty="0"/>
              <a:t>Dani // Jena:</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Office of the Secretary to the Governor General (GG)</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program goes for 8 weeks, with a weekly session of 1.5 hours, plus additional homework to an approximate 2 to 3 hours a week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err="1"/>
              <a:t>Facilitator</a:t>
            </a:r>
            <a:r>
              <a:rPr lang="fr-FR" b="0" dirty="0"/>
              <a:t> 1:</a:t>
            </a:r>
            <a:endParaRPr lang="fr-CA" b="0" dirty="0"/>
          </a:p>
          <a:p>
            <a:endParaRPr lang="en-CA" noProof="0" dirty="0"/>
          </a:p>
          <a:p>
            <a:r>
              <a:rPr lang="en-CA" noProof="0" dirty="0"/>
              <a:t>Based on a Sli.do used on a recent session, like this one, we’re showing the impact of a quick mindfulness exercise.</a:t>
            </a:r>
          </a:p>
          <a:p>
            <a:endParaRPr lang="en-CA" noProof="0" dirty="0"/>
          </a:p>
          <a:p>
            <a:r>
              <a:rPr lang="en-CA" noProof="0" dirty="0"/>
              <a:t>We asked participants “</a:t>
            </a:r>
            <a:r>
              <a:rPr lang="en-CA" dirty="0"/>
              <a:t>How are you feeling?”</a:t>
            </a:r>
            <a:r>
              <a:rPr lang="en-CA" noProof="0" dirty="0"/>
              <a:t> before and after of doing a quick mindfulness exercise, like the one we just did, the images shows </a:t>
            </a:r>
            <a:r>
              <a:rPr lang="en-CA" sz="1200" kern="1200" noProof="0" dirty="0">
                <a:solidFill>
                  <a:schemeClr val="accent1">
                    <a:lumMod val="75000"/>
                  </a:schemeClr>
                </a:solidFill>
                <a:latin typeface="+mn-lt"/>
                <a:ea typeface="+mn-ea"/>
                <a:cs typeface="+mn-cs"/>
              </a:rPr>
              <a:t>a shift towards the groups of words 4 and 5.</a:t>
            </a:r>
          </a:p>
          <a:p>
            <a:endParaRPr lang="en-CA" sz="1200" kern="1200" noProof="0" dirty="0">
              <a:solidFill>
                <a:schemeClr val="accent1">
                  <a:lumMod val="75000"/>
                </a:schemeClr>
              </a:solidFill>
              <a:latin typeface="+mn-lt"/>
              <a:ea typeface="+mn-ea"/>
              <a:cs typeface="+mn-cs"/>
            </a:endParaRPr>
          </a:p>
          <a:p>
            <a:r>
              <a:rPr lang="en-CA" sz="1200" kern="1200" noProof="0" dirty="0">
                <a:solidFill>
                  <a:schemeClr val="accent1">
                    <a:lumMod val="75000"/>
                  </a:schemeClr>
                </a:solidFill>
                <a:latin typeface="+mn-lt"/>
                <a:ea typeface="+mn-ea"/>
                <a:cs typeface="+mn-cs"/>
              </a:rPr>
              <a:t>The groups represent the human transition and they contain normal reactions to change, we’ explore change and transition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r>
              <a:rPr lang="en-CA" sz="1200" noProof="0" dirty="0">
                <a:solidFill>
                  <a:schemeClr val="accent1">
                    <a:lumMod val="75000"/>
                  </a:schemeClr>
                </a:solidFill>
                <a:latin typeface="+mj-lt"/>
                <a:ea typeface="+mj-ea"/>
                <a:cs typeface="+mj-cs"/>
              </a:rPr>
              <a:t>A quick mindfulness exercise generates benefits, suggesting the availability of the prefrontal cortex, which is needed to learn, have focus, clarity, creativity, curiosity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same Sli.do have been used with many other audiences, including Canadian Coast Guard, CRA folks, Learning folks, and many more.</a:t>
            </a:r>
          </a:p>
          <a:p>
            <a:endParaRPr lang="en-CA" noProof="0" dirty="0"/>
          </a:p>
          <a:p>
            <a:r>
              <a:rPr lang="en-CA" noProof="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image: With a participation of approx. 975 people on the English session, on the French session we had about 200 participants with similar results, the session was presented to employees of all Government of Canada Departments, Feb 4 2025.</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whole section, including the 3 sli.do</a:t>
            </a:r>
            <a:r>
              <a:rPr lang="en-CA" baseline="0" noProof="0" dirty="0"/>
              <a:t> questions and the body scan mindfulness exercises,</a:t>
            </a:r>
            <a:r>
              <a:rPr lang="en-CA" noProof="0" dirty="0"/>
              <a:t> lasted about 7 mins</a:t>
            </a:r>
          </a:p>
          <a:p>
            <a:endParaRPr lang="en-CA" noProof="0" dirty="0"/>
          </a:p>
          <a:p>
            <a:endParaRPr lang="fr-FR" dirty="0"/>
          </a:p>
          <a:p>
            <a:endParaRPr lang="fr-FR" dirty="0"/>
          </a:p>
          <a:p>
            <a:r>
              <a:rPr lang="fr-FR" dirty="0"/>
              <a:t>---</a:t>
            </a:r>
          </a:p>
          <a:p>
            <a:endParaRPr lang="fr-FR" dirty="0"/>
          </a:p>
          <a:p>
            <a:r>
              <a:rPr lang="fr-FR" dirty="0"/>
              <a:t>Avec la participation du approx 200 participantes, la séance s’a présentée aux employés du Gouvernement du Canada, le 4 février 2025.</a:t>
            </a:r>
          </a:p>
          <a:p>
            <a:endParaRPr lang="fr-FR" dirty="0"/>
          </a:p>
          <a:p>
            <a:r>
              <a:rPr lang="fr-FR" dirty="0"/>
              <a:t>L’image en haut à droite illustre le niveau de familiarité des participants avec la pratique de la pleine conscience.</a:t>
            </a:r>
          </a:p>
          <a:p>
            <a:endParaRPr lang="fr-FR" dirty="0"/>
          </a:p>
          <a:p>
            <a:r>
              <a:rPr lang="fr-FR" dirty="0"/>
              <a:t>Les deux images en bas montrent les résultats avant et après un exercice de balayage corporel en pleine conscience.</a:t>
            </a:r>
            <a:br>
              <a:rPr lang="fr-FR" dirty="0"/>
            </a:br>
            <a:r>
              <a:rPr lang="fr-FR" dirty="0"/>
              <a:t>La </a:t>
            </a:r>
            <a:r>
              <a:rPr lang="fr-FR" b="1" dirty="0"/>
              <a:t>conclusion </a:t>
            </a:r>
            <a:r>
              <a:rPr lang="fr-FR" dirty="0"/>
              <a:t>est que l’image de droite révèle un déplacement vers les groupes de mots 4 et 5. Ces mots représentent la transition vers un « nouveau départ », favorisant ainsi une moindre résistance ou une meilleure acceptation du changement.</a:t>
            </a:r>
          </a:p>
          <a:p>
            <a:endParaRPr lang="fr-FR" dirty="0"/>
          </a:p>
          <a:p>
            <a:r>
              <a:rPr lang="fr-FR" b="1" dirty="0"/>
              <a:t>En d’autres termes</a:t>
            </a:r>
            <a:r>
              <a:rPr lang="fr-FR" dirty="0"/>
              <a:t>, quel que soit le niveau de pratique en pleine conscience, un exercice rapide de pleine conscience procure des bénéfices. Comme le montre l’image, le déplacement vers les groupes de mots 4 et 5 est aligné avec l’activation du cortex préfrontal, essentiel pour apprendre, se concentrer, avoir de la clarté, de la créativité et de la curiosité.</a:t>
            </a:r>
          </a:p>
          <a:p>
            <a:r>
              <a:rPr lang="fr-FR" dirty="0"/>
              <a:t>L’ensemble de cette section, incluant les trois questions sur sli.do et les exercices de balayage corporel en pleine conscience, a duré environ 5 minutes.</a:t>
            </a:r>
          </a:p>
        </p:txBody>
      </p:sp>
      <p:sp>
        <p:nvSpPr>
          <p:cNvPr id="4" name="Slide Number Placeholder 3"/>
          <p:cNvSpPr>
            <a:spLocks noGrp="1"/>
          </p:cNvSpPr>
          <p:nvPr>
            <p:ph type="sldNum" sz="quarter" idx="5"/>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26841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endParaRPr lang="fr-CA" dirty="0"/>
          </a:p>
          <a:p>
            <a:r>
              <a:rPr lang="fr-CA" dirty="0" err="1"/>
              <a:t>We</a:t>
            </a:r>
            <a:r>
              <a:rPr lang="fr-CA" dirty="0"/>
              <a:t> have the Sli.do, in case </a:t>
            </a:r>
            <a:r>
              <a:rPr lang="fr-CA" dirty="0" err="1"/>
              <a:t>anyone</a:t>
            </a:r>
            <a:r>
              <a:rPr lang="fr-CA" dirty="0"/>
              <a:t> </a:t>
            </a:r>
            <a:r>
              <a:rPr lang="fr-CA" dirty="0" err="1"/>
              <a:t>would</a:t>
            </a:r>
            <a:r>
              <a:rPr lang="fr-CA" dirty="0"/>
              <a:t> </a:t>
            </a:r>
            <a:r>
              <a:rPr lang="fr-CA" dirty="0" err="1"/>
              <a:t>prefer</a:t>
            </a:r>
            <a:r>
              <a:rPr lang="fr-CA" dirty="0"/>
              <a:t> to </a:t>
            </a:r>
            <a:r>
              <a:rPr lang="fr-CA" dirty="0" err="1"/>
              <a:t>anonymously</a:t>
            </a:r>
            <a:r>
              <a:rPr lang="fr-CA" dirty="0"/>
              <a:t> </a:t>
            </a:r>
            <a:r>
              <a:rPr lang="fr-CA" dirty="0" err="1"/>
              <a:t>ask</a:t>
            </a:r>
            <a:r>
              <a:rPr lang="fr-CA" dirty="0"/>
              <a:t> a question</a:t>
            </a:r>
          </a:p>
          <a:p>
            <a:endParaRPr lang="fr-CA" dirty="0"/>
          </a:p>
          <a:p>
            <a:r>
              <a:rPr lang="fr-CA" dirty="0" err="1"/>
              <a:t>Now</a:t>
            </a:r>
            <a:r>
              <a:rPr lang="fr-CA" dirty="0"/>
              <a:t>, </a:t>
            </a:r>
            <a:r>
              <a:rPr lang="fr-CA" dirty="0" err="1"/>
              <a:t>introducing</a:t>
            </a:r>
            <a:r>
              <a:rPr lang="fr-CA" dirty="0"/>
              <a:t> Marc Sanderson…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342900" lvl="0" indent="-342900">
              <a:buFont typeface="Symbol" panose="05050102010706020507" pitchFamily="18" charset="2"/>
              <a:buChar cha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fr-CA" sz="1200" dirty="0"/>
              <a:t>Total registration to date: 1106, </a:t>
            </a:r>
            <a:r>
              <a:rPr lang="fr-CA" sz="1200" dirty="0" err="1"/>
              <a:t>Completed</a:t>
            </a:r>
            <a:r>
              <a:rPr lang="fr-CA" sz="1200" dirty="0"/>
              <a:t>: 605</a:t>
            </a:r>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55%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2025-04-22</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2025-04-22</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2025-04-22</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2025-04-22</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2025-04-22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2025-04-22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slideLayout" Target="../slideLayouts/slideLayout2.xml"/><Relationship Id="rId16" Type="http://schemas.openxmlformats.org/officeDocument/2006/relationships/image" Target="../media/image38.jpe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1.jpg"/><Relationship Id="rId1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pp.sli.do/event/b5V2V6PYg4WdPRqH5fPpE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000" dirty="0">
                <a:solidFill>
                  <a:schemeClr val="accent1">
                    <a:lumMod val="75000"/>
                  </a:schemeClr>
                </a:solidFill>
              </a:rPr>
              <a:t>April 15 and 22, 2025</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62F34F1-6D7F-DB58-8AA6-621ADE5480A7}"/>
              </a:ext>
            </a:extLst>
          </p:cNvPr>
          <p:cNvGraphicFramePr>
            <a:graphicFrameLocks/>
          </p:cNvGraphicFramePr>
          <p:nvPr/>
        </p:nvGraphicFramePr>
        <p:xfrm>
          <a:off x="457200" y="1196752"/>
          <a:ext cx="8383960" cy="525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664B27A-F850-4F75-9311-7FB05ABE4B37}"/>
              </a:ext>
            </a:extLst>
          </p:cNvPr>
          <p:cNvGraphicFramePr>
            <a:graphicFrameLocks/>
          </p:cNvGraphicFramePr>
          <p:nvPr/>
        </p:nvGraphicFramePr>
        <p:xfrm>
          <a:off x="457200" y="1196752"/>
          <a:ext cx="8383960" cy="525658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2024</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020786" y="2269486"/>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17.8%</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75433" y="1795639"/>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17.6%</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763828" y="2947767"/>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15.5%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13982" y="3116196"/>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14.4%</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1" y="2642347"/>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17.6%</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3" grpId="0">
        <p:bldAsOne/>
      </p:bldGraphic>
      <p:bldP spid="11" grpId="0"/>
      <p:bldP spid="17" grpId="0"/>
      <p:bldP spid="18" grpId="0"/>
      <p:bldP spid="19" grpId="0"/>
      <p:bldP spid="2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spTree>
    <p:extLst>
      <p:ext uri="{BB962C8B-B14F-4D97-AF65-F5344CB8AC3E}">
        <p14:creationId xmlns:p14="http://schemas.microsoft.com/office/powerpoint/2010/main" val="410838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solidFill>
                  <a:schemeClr val="accent1">
                    <a:lumMod val="75000"/>
                  </a:schemeClr>
                </a:solidFill>
              </a:rPr>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4B13671-DCF2-0EA6-5449-306072F56B4B}"/>
              </a:ext>
            </a:extLst>
          </p:cNvPr>
          <p:cNvPicPr>
            <a:picLocks noChangeAspect="1"/>
          </p:cNvPicPr>
          <p:nvPr/>
        </p:nvPicPr>
        <p:blipFill rotWithShape="1">
          <a:blip r:embed="rId3"/>
          <a:srcRect l="1822" t="2477"/>
          <a:stretch/>
        </p:blipFill>
        <p:spPr>
          <a:xfrm>
            <a:off x="4683591" y="449569"/>
            <a:ext cx="3813467" cy="2554973"/>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323528" y="622448"/>
            <a:ext cx="4599130" cy="1828443"/>
          </a:xfrm>
        </p:spPr>
        <p:txBody>
          <a:bodyPr>
            <a:noAutofit/>
          </a:bodyPr>
          <a:lstStyle/>
          <a:p>
            <a:r>
              <a:rPr lang="fr-FR" sz="2400" dirty="0">
                <a:solidFill>
                  <a:schemeClr val="accent1">
                    <a:lumMod val="75000"/>
                  </a:schemeClr>
                </a:solidFill>
              </a:rPr>
              <a:t>IOCN: </a:t>
            </a:r>
            <a:r>
              <a:rPr lang="fr-FR" sz="2400" dirty="0" err="1">
                <a:solidFill>
                  <a:schemeClr val="accent1">
                    <a:lumMod val="75000"/>
                  </a:schemeClr>
                </a:solidFill>
              </a:rPr>
              <a:t>Responding</a:t>
            </a:r>
            <a:r>
              <a:rPr lang="fr-FR" sz="2400" dirty="0">
                <a:solidFill>
                  <a:schemeClr val="accent1">
                    <a:lumMod val="75000"/>
                  </a:schemeClr>
                </a:solidFill>
              </a:rPr>
              <a:t> to Change </a:t>
            </a:r>
            <a:r>
              <a:rPr lang="fr-FR" sz="2400" dirty="0" err="1">
                <a:solidFill>
                  <a:schemeClr val="accent1">
                    <a:lumMod val="75000"/>
                  </a:schemeClr>
                </a:solidFill>
              </a:rPr>
              <a:t>with</a:t>
            </a:r>
            <a:r>
              <a:rPr lang="fr-FR" sz="2400" dirty="0">
                <a:solidFill>
                  <a:schemeClr val="accent1">
                    <a:lumMod val="75000"/>
                  </a:schemeClr>
                </a:solidFill>
              </a:rPr>
              <a:t> neuroplasticité &amp; </a:t>
            </a:r>
            <a:r>
              <a:rPr lang="fr-FR" sz="2400" dirty="0" err="1">
                <a:solidFill>
                  <a:schemeClr val="accent1">
                    <a:lumMod val="75000"/>
                  </a:schemeClr>
                </a:solidFill>
              </a:rPr>
              <a:t>selfcompassion</a:t>
            </a:r>
            <a:br>
              <a:rPr lang="fr-FR" sz="2400" dirty="0">
                <a:solidFill>
                  <a:schemeClr val="accent1">
                    <a:lumMod val="75000"/>
                  </a:schemeClr>
                </a:solidFill>
              </a:rPr>
            </a:br>
            <a:r>
              <a:rPr lang="fr-FR" sz="1500" dirty="0" err="1">
                <a:solidFill>
                  <a:schemeClr val="accent1">
                    <a:lumMod val="75000"/>
                  </a:schemeClr>
                </a:solidFill>
              </a:rPr>
              <a:t>Feb</a:t>
            </a:r>
            <a:r>
              <a:rPr lang="fr-FR" sz="1500" dirty="0">
                <a:solidFill>
                  <a:schemeClr val="accent1">
                    <a:lumMod val="75000"/>
                  </a:schemeClr>
                </a:solidFill>
              </a:rPr>
              <a:t> 4, 2025</a:t>
            </a:r>
            <a:endParaRPr lang="en-CA" sz="15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655676" y="2886167"/>
            <a:ext cx="5616624" cy="415498"/>
          </a:xfrm>
          <a:prstGeom prst="rect">
            <a:avLst/>
          </a:prstGeom>
          <a:noFill/>
        </p:spPr>
        <p:txBody>
          <a:bodyPr wrap="square" rtlCol="0">
            <a:spAutoFit/>
          </a:bodyPr>
          <a:lstStyle/>
          <a:p>
            <a:r>
              <a:rPr lang="fr-CA" sz="2100" b="1" dirty="0">
                <a:solidFill>
                  <a:schemeClr val="accent1">
                    <a:lumMod val="75000"/>
                  </a:schemeClr>
                </a:solidFill>
                <a:latin typeface="+mj-lt"/>
                <a:ea typeface="+mj-ea"/>
                <a:cs typeface="+mj-cs"/>
              </a:rPr>
              <a:t>Avant</a:t>
            </a:r>
            <a:r>
              <a:rPr lang="fr-CA" sz="2100" dirty="0">
                <a:solidFill>
                  <a:schemeClr val="accent1">
                    <a:lumMod val="75000"/>
                  </a:schemeClr>
                </a:solidFill>
                <a:latin typeface="+mj-lt"/>
                <a:ea typeface="+mj-ea"/>
                <a:cs typeface="+mj-cs"/>
              </a:rPr>
              <a:t> l’</a:t>
            </a:r>
            <a:r>
              <a:rPr lang="fr-CA" sz="2100" dirty="0" err="1">
                <a:solidFill>
                  <a:schemeClr val="accent1">
                    <a:lumMod val="75000"/>
                  </a:schemeClr>
                </a:solidFill>
                <a:latin typeface="+mj-lt"/>
                <a:ea typeface="+mj-ea"/>
                <a:cs typeface="+mj-cs"/>
              </a:rPr>
              <a:t>exercise</a:t>
            </a:r>
            <a:r>
              <a:rPr lang="fr-CA" sz="2100" dirty="0">
                <a:solidFill>
                  <a:schemeClr val="accent1">
                    <a:lumMod val="75000"/>
                  </a:schemeClr>
                </a:solidFill>
                <a:latin typeface="+mj-lt"/>
                <a:ea typeface="+mj-ea"/>
                <a:cs typeface="+mj-cs"/>
              </a:rPr>
              <a:t> en pleine-conscience, et en </a:t>
            </a:r>
            <a:r>
              <a:rPr lang="fr-CA" sz="2100" b="1" dirty="0">
                <a:solidFill>
                  <a:schemeClr val="accent1">
                    <a:lumMod val="75000"/>
                  </a:schemeClr>
                </a:solidFill>
                <a:latin typeface="+mj-lt"/>
                <a:ea typeface="+mj-ea"/>
                <a:cs typeface="+mj-cs"/>
              </a:rPr>
              <a:t>Après</a:t>
            </a:r>
            <a:endParaRPr lang="en-CA" sz="2100" b="1" dirty="0">
              <a:solidFill>
                <a:schemeClr val="accent1">
                  <a:lumMod val="75000"/>
                </a:schemeClr>
              </a:solidFill>
              <a:latin typeface="+mj-lt"/>
              <a:ea typeface="+mj-ea"/>
              <a:cs typeface="+mj-cs"/>
            </a:endParaRPr>
          </a:p>
        </p:txBody>
      </p:sp>
      <p:pic>
        <p:nvPicPr>
          <p:cNvPr id="5" name="Picture 4" descr="A screenshot of a survey&#10;&#10;Description automatically generated">
            <a:extLst>
              <a:ext uri="{FF2B5EF4-FFF2-40B4-BE49-F238E27FC236}">
                <a16:creationId xmlns:a16="http://schemas.microsoft.com/office/drawing/2014/main" id="{47C059DE-A549-50BF-B328-C9EC862819B7}"/>
              </a:ext>
            </a:extLst>
          </p:cNvPr>
          <p:cNvPicPr>
            <a:picLocks noChangeAspect="1"/>
          </p:cNvPicPr>
          <p:nvPr/>
        </p:nvPicPr>
        <p:blipFill>
          <a:blip r:embed="rId4"/>
          <a:stretch>
            <a:fillRect/>
          </a:stretch>
        </p:blipFill>
        <p:spPr>
          <a:xfrm>
            <a:off x="634176" y="3341481"/>
            <a:ext cx="4083941" cy="2894071"/>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3781E1AF-869B-9FF1-45EF-5DD736286026}"/>
              </a:ext>
            </a:extLst>
          </p:cNvPr>
          <p:cNvPicPr>
            <a:picLocks noChangeAspect="1"/>
          </p:cNvPicPr>
          <p:nvPr/>
        </p:nvPicPr>
        <p:blipFill>
          <a:blip r:embed="rId5"/>
          <a:stretch>
            <a:fillRect/>
          </a:stretch>
        </p:blipFill>
        <p:spPr>
          <a:xfrm>
            <a:off x="4648210" y="3483006"/>
            <a:ext cx="3884230" cy="2752546"/>
          </a:xfrm>
          <a:prstGeom prst="rect">
            <a:avLst/>
          </a:prstGeom>
        </p:spPr>
      </p:pic>
    </p:spTree>
    <p:extLst>
      <p:ext uri="{BB962C8B-B14F-4D97-AF65-F5344CB8AC3E}">
        <p14:creationId xmlns:p14="http://schemas.microsoft.com/office/powerpoint/2010/main" val="23337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Sli.do</a:t>
            </a:r>
            <a:endParaRPr lang="en-CA" dirty="0">
              <a:solidFill>
                <a:schemeClr val="accent1">
                  <a:lumMod val="75000"/>
                </a:schemeClr>
              </a:solidFill>
            </a:endParaRPr>
          </a:p>
        </p:txBody>
      </p:sp>
      <p:sp>
        <p:nvSpPr>
          <p:cNvPr id="3" name="Content Placeholder 2"/>
          <p:cNvSpPr>
            <a:spLocks noGrp="1"/>
          </p:cNvSpPr>
          <p:nvPr>
            <p:ph idx="1"/>
          </p:nvPr>
        </p:nvSpPr>
        <p:spPr>
          <a:xfrm>
            <a:off x="457200" y="1600200"/>
            <a:ext cx="8229600" cy="2332856"/>
          </a:xfrm>
        </p:spPr>
        <p:txBody>
          <a:bodyPr>
            <a:normAutofit/>
          </a:bodyPr>
          <a:lstStyle/>
          <a:p>
            <a:r>
              <a:rPr lang="en-CA" dirty="0">
                <a:solidFill>
                  <a:schemeClr val="accent1">
                    <a:lumMod val="75000"/>
                  </a:schemeClr>
                </a:solidFill>
              </a:rPr>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https://app.sli.do/event/b5V2V6PYg4WdPRqH5fPpEh</a:t>
            </a:r>
            <a:r>
              <a:rPr lang="en-CA" sz="2600" dirty="0"/>
              <a:t> </a:t>
            </a:r>
            <a:endParaRPr lang="en-CA" dirty="0"/>
          </a:p>
        </p:txBody>
      </p:sp>
      <p:pic>
        <p:nvPicPr>
          <p:cNvPr id="10" name="Picture 9">
            <a:extLst>
              <a:ext uri="{FF2B5EF4-FFF2-40B4-BE49-F238E27FC236}">
                <a16:creationId xmlns:a16="http://schemas.microsoft.com/office/drawing/2014/main" id="{9534E70D-1BBA-90AA-12E1-4BB98E7FD234}"/>
              </a:ext>
            </a:extLst>
          </p:cNvPr>
          <p:cNvPicPr>
            <a:picLocks noChangeAspect="1"/>
          </p:cNvPicPr>
          <p:nvPr/>
        </p:nvPicPr>
        <p:blipFill>
          <a:blip r:embed="rId5"/>
          <a:stretch>
            <a:fillRect/>
          </a:stretch>
        </p:blipFill>
        <p:spPr>
          <a:xfrm>
            <a:off x="5572894" y="3440596"/>
            <a:ext cx="2332856" cy="2332856"/>
          </a:xfrm>
          <a:prstGeom prst="rect">
            <a:avLst/>
          </a:prstGeom>
        </p:spPr>
      </p:pic>
    </p:spTree>
    <p:extLst>
      <p:ext uri="{BB962C8B-B14F-4D97-AF65-F5344CB8AC3E}">
        <p14:creationId xmlns:p14="http://schemas.microsoft.com/office/powerpoint/2010/main" val="15529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60846039"/>
              </p:ext>
            </p:extLst>
          </p:nvPr>
        </p:nvGraphicFramePr>
        <p:xfrm>
          <a:off x="755741" y="1141639"/>
          <a:ext cx="7632517" cy="4574722"/>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8F3EFF8A-8797-F7EB-F189-F64BA7D247DB}"/>
              </a:ext>
            </a:extLst>
          </p:cNvPr>
          <p:cNvPicPr>
            <a:picLocks noChangeAspect="1"/>
          </p:cNvPicPr>
          <p:nvPr/>
        </p:nvPicPr>
        <p:blipFill>
          <a:blip r:embed="rId4"/>
          <a:stretch>
            <a:fillRect/>
          </a:stretch>
        </p:blipFill>
        <p:spPr>
          <a:xfrm>
            <a:off x="158658" y="5770569"/>
            <a:ext cx="8085750" cy="473952"/>
          </a:xfrm>
          <a:prstGeom prst="rect">
            <a:avLst/>
          </a:prstGeom>
        </p:spPr>
      </p:pic>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3337</TotalTime>
  <Words>3395</Words>
  <Application>Microsoft Office PowerPoint</Application>
  <PresentationFormat>On-screen Show (4:3)</PresentationFormat>
  <Paragraphs>317</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Agenda (In no particular order)</vt:lpstr>
      <vt:lpstr>Sli.do</vt:lpstr>
      <vt:lpstr>PowerPoint Presentation</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2024</vt:lpstr>
      <vt:lpstr>MCLD Program Testimonials</vt:lpstr>
      <vt:lpstr>Exercise – Noticing</vt:lpstr>
      <vt:lpstr>Delivered by a team of volunteer facilitators</vt:lpstr>
      <vt:lpstr>Commitment, Program Overview &amp; FAQ</vt:lpstr>
      <vt:lpstr>What’s Needed For Success?</vt:lpstr>
      <vt:lpstr>PowerPoint Presentation</vt:lpstr>
      <vt:lpstr>IOCN: Responding to Change with neuroplasticité &amp; selfcompassion Feb 4,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354</cp:revision>
  <dcterms:created xsi:type="dcterms:W3CDTF">2015-04-14T20:39:51Z</dcterms:created>
  <dcterms:modified xsi:type="dcterms:W3CDTF">2025-04-22T12:29:27Z</dcterms:modified>
</cp:coreProperties>
</file>